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56" r:id="rId4"/>
    <p:sldId id="268" r:id="rId5"/>
    <p:sldId id="261" r:id="rId6"/>
    <p:sldId id="262" r:id="rId7"/>
    <p:sldId id="264" r:id="rId8"/>
    <p:sldId id="263" r:id="rId9"/>
    <p:sldId id="266" r:id="rId10"/>
    <p:sldId id="265" r:id="rId11"/>
    <p:sldId id="259" r:id="rId12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hyperlink" Target="https://docs.google.com/forms/d/e/1FAIpQLScob5JfRdvMKux59iaryg9LotGi-3PNtVenH31JYbHn3kllTQ/viewform?vc=0&amp;c=0&amp;w=1&amp;flr=0" TargetMode="External"/><Relationship Id="rId4" Type="http://schemas.openxmlformats.org/officeDocument/2006/relationships/hyperlink" Target="https://czech.mooc.utas.edu.a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1084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2357CD-0882-4CCB-9C45-B91E6C68E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10E29D-905D-486C-8370-E0FF82043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9E01A9-A146-4377-A00D-14F86D5160A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Kontakt na vyučujícího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075759-871C-452F-821D-B651BC57C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Konzultační hodiny: </a:t>
            </a:r>
            <a:r>
              <a:rPr lang="cs-CZ" dirty="0"/>
              <a:t>pondělí 8:00 - 9:00 nebo dle domluvy</a:t>
            </a:r>
          </a:p>
          <a:p>
            <a:endParaRPr lang="cs-CZ" dirty="0"/>
          </a:p>
          <a:p>
            <a:r>
              <a:rPr lang="cs-CZ" i="1" dirty="0"/>
              <a:t>Email: </a:t>
            </a:r>
            <a:r>
              <a:rPr lang="cs-CZ" dirty="0"/>
              <a:t>mensikova@med.muni.cz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92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970740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B473A7-22B5-434A-8C75-BABA4D45D3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070E5C-FFDF-456B-9AC1-629A3C5799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028996-50FD-4AB7-9F4C-418A4774C8B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Úvod do předmětu Základy geriatrie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C8243C0-1673-43FB-B10F-43CDDF45B4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600" dirty="0"/>
              <a:t>Mgr. et Mgr. Andrea Menšíková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2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98502" y="2501532"/>
            <a:ext cx="11361600" cy="1171580"/>
          </a:xfrm>
        </p:spPr>
        <p:txBody>
          <a:bodyPr/>
          <a:lstStyle/>
          <a:p>
            <a:pPr algn="ctr"/>
            <a:r>
              <a:rPr lang="cs-CZ" b="0" dirty="0"/>
              <a:t>„Každý, kdo se přestane učit, je starý, ať je mu dvacet nebo osmdesát. Každý, kdo se stále učí, zůstává mladý.“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451475"/>
            <a:ext cx="11361600" cy="698497"/>
          </a:xfrm>
        </p:spPr>
        <p:txBody>
          <a:bodyPr/>
          <a:lstStyle/>
          <a:p>
            <a:pPr algn="ctr"/>
            <a:r>
              <a:rPr lang="cs-CZ" sz="1800" i="1" dirty="0"/>
              <a:t>Henry Ford</a:t>
            </a:r>
            <a:endParaRPr lang="cs-CZ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99DA57-2324-4ACC-8D6D-853F87C6BA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73DDC4-ED1F-4B67-99E7-11BEE1CCB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7" name="What is that_ (Τι είναι αυτό;) 2007">
            <a:hlinkClick r:id="" action="ppaction://media"/>
            <a:extLst>
              <a:ext uri="{FF2B5EF4-FFF2-40B4-BE49-F238E27FC236}">
                <a16:creationId xmlns:a16="http://schemas.microsoft.com/office/drawing/2014/main" id="{ECB738BF-F0D8-45B6-871B-24669375D2BA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3695" y="539335"/>
            <a:ext cx="8864610" cy="498682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5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5B723E5-44E7-4408-830E-194295AF7FD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680000" y="1584388"/>
            <a:ext cx="3311525" cy="652365"/>
          </a:xfrm>
        </p:spPr>
        <p:txBody>
          <a:bodyPr/>
          <a:lstStyle/>
          <a:p>
            <a:r>
              <a:rPr lang="cs-CZ" i="1" dirty="0"/>
              <a:t>15. 3. 2021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FA574DB-1A03-4192-9220-2269A25FAC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9DD4C3D-5CDA-44D3-B0AF-50F8CDBE8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FB8D3B4-34A2-4D86-A1C5-6B0CE30A76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524" y="2492896"/>
            <a:ext cx="3311524" cy="142773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Úvod do předmětu, stanovení požadavků k ukončení předmětu.</a:t>
            </a:r>
          </a:p>
          <a:p>
            <a:r>
              <a:rPr lang="cs-CZ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Demografické a epidemiologické minimum.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Zvláštnosti chorob ve stáří.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Geriatrické simulátory.</a:t>
            </a:r>
          </a:p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38C79704-7AC3-409D-9BF5-3AE466D4A0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3540" y="2490809"/>
            <a:ext cx="3312000" cy="142773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Komplexní posouzení zdravotního stavu a funkčních schopností seniora.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Nejčastější akutní stavy u seniorů.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Návštěva IKK FN Brno (sběr anamnézy přímo od pacienta a z dokumentace) – základ pro kazuistiku.</a:t>
            </a:r>
          </a:p>
          <a:p>
            <a:endParaRPr lang="cs-CZ" dirty="0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A7AA664F-2486-448F-8C97-097B56CFD7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0954" y="2315666"/>
            <a:ext cx="3312000" cy="142773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Racionální farmakoterapie ve stáří.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Malnutrice.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Prezentace příspěvků studentů do výuky</a:t>
            </a:r>
          </a:p>
          <a:p>
            <a:r>
              <a:rPr lang="cs-CZ" sz="2400" dirty="0"/>
              <a:t>    (</a:t>
            </a:r>
            <a:r>
              <a:rPr lang="cs-CZ" sz="2400" dirty="0" err="1"/>
              <a:t>Bimka</a:t>
            </a:r>
            <a:r>
              <a:rPr lang="cs-CZ" sz="2400" dirty="0"/>
              <a:t>, Jílek, Majer,</a:t>
            </a:r>
          </a:p>
          <a:p>
            <a:r>
              <a:rPr lang="cs-CZ" sz="2400" dirty="0"/>
              <a:t>    Valentová).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A5753D3-33F1-46EB-99DF-8A07B3FA4E1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002015" y="1628773"/>
            <a:ext cx="3311525" cy="652364"/>
          </a:xfrm>
        </p:spPr>
        <p:txBody>
          <a:bodyPr/>
          <a:lstStyle/>
          <a:p>
            <a:r>
              <a:rPr lang="cs-CZ" i="1" dirty="0"/>
              <a:t>8. 3. 2021</a:t>
            </a:r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E1D3FEC5-AB59-4EF6-B802-1CEA92DB7BC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357985" y="1584388"/>
            <a:ext cx="3311525" cy="525904"/>
          </a:xfrm>
        </p:spPr>
        <p:txBody>
          <a:bodyPr/>
          <a:lstStyle/>
          <a:p>
            <a:r>
              <a:rPr lang="cs-CZ" i="1" dirty="0"/>
              <a:t>22. 3. 2021</a:t>
            </a:r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7A429F16-1909-48CE-9E34-60032EE08D5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Výuka předmětu Základy geriatrie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292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5B723E5-44E7-4408-830E-194295AF7FD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42539" y="1673941"/>
            <a:ext cx="3311525" cy="652365"/>
          </a:xfrm>
        </p:spPr>
        <p:txBody>
          <a:bodyPr/>
          <a:lstStyle/>
          <a:p>
            <a:r>
              <a:rPr lang="cs-CZ" i="1" dirty="0"/>
              <a:t>12. 4. 2021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FA574DB-1A03-4192-9220-2269A25FAC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9DD4C3D-5CDA-44D3-B0AF-50F8CDBE8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FB8D3B4-34A2-4D86-A1C5-6B0CE30A76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524" y="2492896"/>
            <a:ext cx="3311524" cy="14277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Inkontinence moče </a:t>
            </a:r>
          </a:p>
          <a:p>
            <a:r>
              <a:rPr lang="cs-CZ" sz="2400" dirty="0"/>
              <a:t>   a stolice.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Závrať, nestabilita, pády a poruchy chůze.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Prezentace příspěvků do výuky (</a:t>
            </a:r>
            <a:r>
              <a:rPr lang="cs-CZ" sz="2400" dirty="0" err="1"/>
              <a:t>Brudňák</a:t>
            </a:r>
            <a:r>
              <a:rPr lang="cs-CZ" sz="2400" dirty="0"/>
              <a:t>, Karpíšek, </a:t>
            </a:r>
            <a:r>
              <a:rPr lang="cs-CZ" sz="2400" dirty="0" err="1"/>
              <a:t>Pištělka</a:t>
            </a:r>
            <a:r>
              <a:rPr lang="cs-CZ" sz="2400" dirty="0"/>
              <a:t>, </a:t>
            </a:r>
            <a:r>
              <a:rPr lang="cs-CZ" sz="2400" dirty="0" err="1"/>
              <a:t>Žbánek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38C79704-7AC3-409D-9BF5-3AE466D4A0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3540" y="2490809"/>
            <a:ext cx="3585320" cy="14277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Bolest ve stáří.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Péče o seniora v rodině, primární, ambulantní, intermediální a ústavní péče.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Domovy pro seniory, hospice, sociální péče, příspěvky.</a:t>
            </a:r>
          </a:p>
          <a:p>
            <a:endParaRPr lang="cs-CZ" dirty="0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A7AA664F-2486-448F-8C97-097B56CFD7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5775" y="2715135"/>
            <a:ext cx="3312000" cy="14277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Prezentace příspěvků studentů do výuky (Gabrielová, Langer, Trampota).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Závěrečný test.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Udílení zápočtů, ukončení předmětu. </a:t>
            </a:r>
          </a:p>
          <a:p>
            <a:endParaRPr 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A5753D3-33F1-46EB-99DF-8A07B3FA4E1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002015" y="1628773"/>
            <a:ext cx="3311525" cy="652364"/>
          </a:xfrm>
        </p:spPr>
        <p:txBody>
          <a:bodyPr/>
          <a:lstStyle/>
          <a:p>
            <a:r>
              <a:rPr lang="cs-CZ" i="1" dirty="0"/>
              <a:t>29. 3. 2021</a:t>
            </a:r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7A429F16-1909-48CE-9E34-60032EE08D5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Výuka předmětu Základy geriatrie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348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2DB66D-FEC7-444E-955B-F319E5E6F9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Katedra ošetřovatelství a porodní asistence, LF 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10791D-0F0C-49F4-97AB-26A93B5EC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E5A40A7-9115-40B1-BA0B-73976E1CF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462" y="1365475"/>
            <a:ext cx="10752138" cy="542527"/>
          </a:xfrm>
        </p:spPr>
        <p:txBody>
          <a:bodyPr/>
          <a:lstStyle/>
          <a:p>
            <a:r>
              <a:rPr lang="cs-CZ" b="1" dirty="0"/>
              <a:t>geriatrie: cvičení (zápočet - 1 </a:t>
            </a:r>
            <a:r>
              <a:rPr lang="cs-CZ" b="1" dirty="0" err="1"/>
              <a:t>kr.</a:t>
            </a:r>
            <a:r>
              <a:rPr lang="cs-CZ" b="1" dirty="0"/>
              <a:t>), přednáška (kolokvium - 2 </a:t>
            </a:r>
            <a:r>
              <a:rPr lang="cs-CZ" b="1" dirty="0" err="1"/>
              <a:t>kr.</a:t>
            </a:r>
            <a:r>
              <a:rPr lang="cs-CZ" b="1" dirty="0"/>
              <a:t>)</a:t>
            </a:r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4BBFF35-505C-4FF0-BB78-6A6869CAFA9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Podmínky ukončení předmětu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4EB927E-1DC9-4597-A569-BFA7D5585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r>
              <a:rPr lang="cs-CZ" dirty="0"/>
              <a:t>85 % účast na přednáškách, aktivní podíl ve výuce</a:t>
            </a:r>
          </a:p>
          <a:p>
            <a:r>
              <a:rPr lang="cs-CZ" dirty="0"/>
              <a:t>splnění kritérií zápočtového testu</a:t>
            </a:r>
          </a:p>
          <a:p>
            <a:r>
              <a:rPr lang="cs-CZ" dirty="0"/>
              <a:t>příspěvek do výuky</a:t>
            </a:r>
          </a:p>
          <a:p>
            <a:endParaRPr lang="cs-CZ" dirty="0"/>
          </a:p>
          <a:p>
            <a:r>
              <a:rPr lang="cs-CZ" dirty="0"/>
              <a:t>absolvování kurzu </a:t>
            </a:r>
            <a:r>
              <a:rPr lang="cs-CZ" dirty="0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Demence a jak jí porozumět - Česká verze | Czech MOOC (utas.edu.au)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r>
              <a:rPr lang="cs-CZ" dirty="0"/>
              <a:t>poskytnutí zpětné vazby na kurz </a:t>
            </a:r>
            <a:r>
              <a:rPr lang="cs-CZ" dirty="0">
                <a:solidFill>
                  <a:srgbClr val="FF0000"/>
                </a:solidFill>
              </a:rPr>
              <a:t>(do 19. 3. 2021) </a:t>
            </a:r>
            <a:r>
              <a:rPr lang="cs-CZ" dirty="0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Evaluace online kurzu "Demence a jak jí porozumět" - Česká verze (google.com)</a:t>
            </a:r>
            <a:endParaRPr lang="cs-CZ" dirty="0">
              <a:solidFill>
                <a:srgbClr val="0000DC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833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46BD19-D7CF-4CCD-8986-18C4CC8BD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6B4DB9-92E8-4ADE-B133-0C94549B0B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1BF51D-5956-48B6-98A9-F65218CAB05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487575"/>
            <a:ext cx="10753200" cy="451576"/>
          </a:xfrm>
        </p:spPr>
        <p:txBody>
          <a:bodyPr/>
          <a:lstStyle/>
          <a:p>
            <a:r>
              <a:rPr lang="cs-CZ" dirty="0"/>
              <a:t>Příspěvek do výuky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44946E2-EF51-4A21-A1FD-FF60D62FE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171576"/>
            <a:ext cx="10753200" cy="4139998"/>
          </a:xfrm>
        </p:spPr>
        <p:txBody>
          <a:bodyPr/>
          <a:lstStyle/>
          <a:p>
            <a:r>
              <a:rPr lang="cs-CZ" i="1" dirty="0"/>
              <a:t>5 minutový příspěvek studenta k problematice české a světové gerontologie a geriatrie</a:t>
            </a:r>
          </a:p>
          <a:p>
            <a:endParaRPr lang="cs-CZ" i="1" dirty="0"/>
          </a:p>
          <a:p>
            <a:r>
              <a:rPr lang="cs-CZ" i="1" dirty="0"/>
              <a:t>cokoli týkající se stárnutí a stáří české i světové populace</a:t>
            </a:r>
          </a:p>
          <a:p>
            <a:endParaRPr lang="cs-CZ" i="1" dirty="0"/>
          </a:p>
          <a:p>
            <a:r>
              <a:rPr lang="cs-CZ" i="1" dirty="0"/>
              <a:t>příspěvek k probíranému tématu přednášky nebo prezentace dat získaných sběrem informací na IKK FN Brno</a:t>
            </a:r>
          </a:p>
          <a:p>
            <a:endParaRPr lang="cs-CZ" i="1" dirty="0"/>
          </a:p>
          <a:p>
            <a:r>
              <a:rPr lang="cs-CZ" i="1" dirty="0"/>
              <a:t>formy prezentace - </a:t>
            </a:r>
            <a:r>
              <a:rPr lang="cs-CZ" i="1" dirty="0" err="1"/>
              <a:t>ppt</a:t>
            </a:r>
            <a:r>
              <a:rPr lang="cs-CZ" i="1" dirty="0"/>
              <a:t>, věcné ústní sdělení, četba článku, prezentace poznatků z konferencí, seminářů a jiných vzdělávacích akcí, sdělení profesních zkušeností z pracoviště</a:t>
            </a:r>
            <a:endParaRPr lang="cs-CZ" dirty="0"/>
          </a:p>
          <a:p>
            <a:endParaRPr lang="cs-CZ" i="1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423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640F57-2910-4CC1-B792-A5A5353634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Katedra ošetřovatelství a porodní asistence,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C07AE9-9422-4E3C-B189-D6AAB6EA67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FCB837-094C-4DD9-B42E-EBC044C31DE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88094" y="378000"/>
            <a:ext cx="10753200" cy="451576"/>
          </a:xfrm>
        </p:spPr>
        <p:txBody>
          <a:bodyPr/>
          <a:lstStyle/>
          <a:p>
            <a:r>
              <a:rPr lang="cs-CZ" dirty="0"/>
              <a:t>Zdroje ke studiu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0368016-3EA8-4A32-8899-D1D032DA9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094" y="1273713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dirty="0"/>
              <a:t>SCHULER, Matthias a Peter OSTER. Geriatrie od A do Z pro sestry. 1. české vyd. Praha: </a:t>
            </a:r>
            <a:r>
              <a:rPr lang="cs-CZ" sz="1800" dirty="0" err="1"/>
              <a:t>Grada</a:t>
            </a:r>
            <a:r>
              <a:rPr lang="cs-CZ" sz="1800" dirty="0"/>
              <a:t>, 2010. 336 s. ISBN 9788024730134. 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dirty="0"/>
              <a:t>POKORNÁ, Andrea, Alena KOMÍNKOVÁ, Michaela SCHNEIDEROVÁ a Hana PINKAVOVÁ. Ošetřovatelství v geriatrii. 1. vyd. Praha: </a:t>
            </a:r>
            <a:r>
              <a:rPr lang="cs-CZ" sz="1800" dirty="0" err="1"/>
              <a:t>Grada</a:t>
            </a:r>
            <a:r>
              <a:rPr lang="cs-CZ" sz="1800" dirty="0"/>
              <a:t>, 2013. 193 s. ISBN 978-80-247-4316-5.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dirty="0"/>
              <a:t>ČEVELA, Rostislav a Libuše ČELEDOVÁ. Sociální gerontologie : východiska ke zdravotní politice a podpoře zdraví ve stáří. 1. vyd. Praha: </a:t>
            </a:r>
            <a:r>
              <a:rPr lang="cs-CZ" sz="1800" dirty="0" err="1"/>
              <a:t>Grada</a:t>
            </a:r>
            <a:r>
              <a:rPr lang="cs-CZ" sz="1800" dirty="0"/>
              <a:t>, 2014. 238 s. ISBN 9788024745442.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dirty="0"/>
              <a:t>ČEVELA, Rostislav, Zdeněk KALVACH a Libuše ČELEDOVÁ. Sociální gerontologie : úvod do problematiky. 1. vyd. Praha: </a:t>
            </a:r>
            <a:r>
              <a:rPr lang="cs-CZ" sz="1800" dirty="0" err="1"/>
              <a:t>Grada</a:t>
            </a:r>
            <a:r>
              <a:rPr lang="cs-CZ" sz="1800" dirty="0"/>
              <a:t>, 2012. 263 s. ISBN 9788024739014.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POKORNÁ, Andrea. Komunikace se seniory. první. Praha: </a:t>
            </a:r>
            <a:r>
              <a:rPr lang="cs-CZ" sz="1800" dirty="0" err="1"/>
              <a:t>Grada</a:t>
            </a:r>
            <a:r>
              <a:rPr lang="cs-CZ" sz="1800" dirty="0"/>
              <a:t> </a:t>
            </a:r>
            <a:r>
              <a:rPr lang="cs-CZ" sz="1800" dirty="0" err="1"/>
              <a:t>Publishing</a:t>
            </a:r>
            <a:r>
              <a:rPr lang="cs-CZ" sz="1800" dirty="0"/>
              <a:t> a.s., 2010. 160 s. Sestra (4048). ISBN 978-80-247-3271-8.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dirty="0"/>
              <a:t>ŠMEJKALOVÁ, Kateřina. Etické problémy komunikace se seniory, jako obětí domácího násilí. 2016.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dirty="0"/>
              <a:t>MATĚJOVSKÁ KUBEŠOVÁ, Hana a Pavel WEBER. Geriatrie. In Vnitřní lékařství. Praha: </a:t>
            </a:r>
            <a:r>
              <a:rPr lang="cs-CZ" sz="1800" dirty="0" err="1"/>
              <a:t>Grada</a:t>
            </a:r>
            <a:r>
              <a:rPr lang="cs-CZ" sz="1800" dirty="0"/>
              <a:t>, 2011. 30 s. Vnitřní lékařství 1. ISBN 978-80-247-2110-1.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51533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prezentace šablona MUNI[20210222155716749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111</TotalTime>
  <Words>706</Words>
  <Application>Microsoft Office PowerPoint</Application>
  <PresentationFormat>Širokoúhlá obrazovka</PresentationFormat>
  <Paragraphs>101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Tahoma</vt:lpstr>
      <vt:lpstr>Wingdings</vt:lpstr>
      <vt:lpstr>Prezentace_MU_CZ</vt:lpstr>
      <vt:lpstr>Prezentace aplikace PowerPoint</vt:lpstr>
      <vt:lpstr>Úvod do předmětu Základy geriatrie</vt:lpstr>
      <vt:lpstr>„Každý, kdo se přestane učit, je starý, ať je mu dvacet nebo osmdesát. Každý, kdo se stále učí, zůstává mladý.“  </vt:lpstr>
      <vt:lpstr>Prezentace aplikace PowerPoint</vt:lpstr>
      <vt:lpstr>Výuka předmětu Základy geriatrie</vt:lpstr>
      <vt:lpstr>Výuka předmětu Základy geriatrie</vt:lpstr>
      <vt:lpstr>Podmínky ukončení předmětu</vt:lpstr>
      <vt:lpstr>Příspěvek do výuky</vt:lpstr>
      <vt:lpstr>Zdroje ke studiu</vt:lpstr>
      <vt:lpstr>Kontakt na vyučujícího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Andrea Menšíková</cp:lastModifiedBy>
  <cp:revision>10</cp:revision>
  <cp:lastPrinted>1601-01-01T00:00:00Z</cp:lastPrinted>
  <dcterms:created xsi:type="dcterms:W3CDTF">2021-02-15T10:37:16Z</dcterms:created>
  <dcterms:modified xsi:type="dcterms:W3CDTF">2021-03-11T21:41:23Z</dcterms:modified>
</cp:coreProperties>
</file>