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7" r:id="rId1"/>
  </p:sldMasterIdLst>
  <p:notesMasterIdLst>
    <p:notesMasterId r:id="rId55"/>
  </p:notesMasterIdLst>
  <p:handoutMasterIdLst>
    <p:handoutMasterId r:id="rId56"/>
  </p:handoutMasterIdLst>
  <p:sldIdLst>
    <p:sldId id="256" r:id="rId2"/>
    <p:sldId id="491" r:id="rId3"/>
    <p:sldId id="274" r:id="rId4"/>
    <p:sldId id="355" r:id="rId5"/>
    <p:sldId id="264" r:id="rId6"/>
    <p:sldId id="272" r:id="rId7"/>
    <p:sldId id="426" r:id="rId8"/>
    <p:sldId id="424" r:id="rId9"/>
    <p:sldId id="421" r:id="rId10"/>
    <p:sldId id="423" r:id="rId11"/>
    <p:sldId id="275" r:id="rId12"/>
    <p:sldId id="444" r:id="rId13"/>
    <p:sldId id="445" r:id="rId14"/>
    <p:sldId id="495" r:id="rId15"/>
    <p:sldId id="494" r:id="rId16"/>
    <p:sldId id="496" r:id="rId17"/>
    <p:sldId id="492" r:id="rId18"/>
    <p:sldId id="497" r:id="rId19"/>
    <p:sldId id="453" r:id="rId20"/>
    <p:sldId id="455" r:id="rId21"/>
    <p:sldId id="456" r:id="rId22"/>
    <p:sldId id="499" r:id="rId23"/>
    <p:sldId id="458" r:id="rId24"/>
    <p:sldId id="459" r:id="rId25"/>
    <p:sldId id="460" r:id="rId26"/>
    <p:sldId id="468" r:id="rId27"/>
    <p:sldId id="469" r:id="rId28"/>
    <p:sldId id="470" r:id="rId29"/>
    <p:sldId id="472" r:id="rId30"/>
    <p:sldId id="473" r:id="rId31"/>
    <p:sldId id="474" r:id="rId32"/>
    <p:sldId id="475" r:id="rId33"/>
    <p:sldId id="476" r:id="rId34"/>
    <p:sldId id="276" r:id="rId35"/>
    <p:sldId id="419" r:id="rId36"/>
    <p:sldId id="501" r:id="rId37"/>
    <p:sldId id="518" r:id="rId38"/>
    <p:sldId id="519" r:id="rId39"/>
    <p:sldId id="520" r:id="rId40"/>
    <p:sldId id="516" r:id="rId41"/>
    <p:sldId id="505" r:id="rId42"/>
    <p:sldId id="502" r:id="rId43"/>
    <p:sldId id="503" r:id="rId44"/>
    <p:sldId id="504" r:id="rId45"/>
    <p:sldId id="506" r:id="rId46"/>
    <p:sldId id="510" r:id="rId47"/>
    <p:sldId id="511" r:id="rId48"/>
    <p:sldId id="507" r:id="rId49"/>
    <p:sldId id="512" r:id="rId50"/>
    <p:sldId id="508" r:id="rId51"/>
    <p:sldId id="513" r:id="rId52"/>
    <p:sldId id="514" r:id="rId53"/>
    <p:sldId id="515" r:id="rId5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321" userDrawn="1">
          <p15:clr>
            <a:srgbClr val="A4A3A4"/>
          </p15:clr>
        </p15:guide>
        <p15:guide id="7" pos="5418" userDrawn="1">
          <p15:clr>
            <a:srgbClr val="A4A3A4"/>
          </p15:clr>
        </p15:guide>
        <p15:guide id="8" pos="682" userDrawn="1">
          <p15:clr>
            <a:srgbClr val="A4A3A4"/>
          </p15:clr>
        </p15:guide>
        <p15:guide id="9" pos="2766" userDrawn="1">
          <p15:clr>
            <a:srgbClr val="A4A3A4"/>
          </p15:clr>
        </p15:guide>
        <p15:guide id="10" pos="297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D5DDFF"/>
    <a:srgbClr val="AFAFFF"/>
    <a:srgbClr val="3333FF"/>
    <a:srgbClr val="0000DC"/>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6705" autoAdjust="0"/>
  </p:normalViewPr>
  <p:slideViewPr>
    <p:cSldViewPr snapToGrid="0">
      <p:cViewPr varScale="1">
        <p:scale>
          <a:sx n="76" d="100"/>
          <a:sy n="76" d="100"/>
        </p:scale>
        <p:origin x="55" y="1183"/>
      </p:cViewPr>
      <p:guideLst>
        <p:guide orient="horz" pos="1120"/>
        <p:guide orient="horz" pos="1272"/>
        <p:guide orient="horz" pos="715"/>
        <p:guide orient="horz" pos="3861"/>
        <p:guide orient="horz" pos="3944"/>
        <p:guide pos="321"/>
        <p:guide pos="5418"/>
        <p:guide pos="682"/>
        <p:guide pos="2766"/>
        <p:guide pos="2976"/>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96" d="100"/>
          <a:sy n="96" d="100"/>
        </p:scale>
        <p:origin x="1042" y="41"/>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dirty="0"/>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dirty="0"/>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dirty="0"/>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dirty="0"/>
          </a:p>
        </p:txBody>
      </p:sp>
      <p:sp>
        <p:nvSpPr>
          <p:cNvPr id="1024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dirty="0"/>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298877" y="2900365"/>
            <a:ext cx="8521200" cy="1171580"/>
          </a:xfrm>
        </p:spPr>
        <p:txBody>
          <a:bodyPr anchor="t"/>
          <a:lstStyle>
            <a:lvl1pPr algn="l">
              <a:lnSpc>
                <a:spcPts val="3300"/>
              </a:lnSpc>
              <a:defRPr sz="3300"/>
            </a:lvl1pPr>
          </a:lstStyle>
          <a:p>
            <a:r>
              <a:rPr lang="cs-CZ" dirty="0"/>
              <a:t>Kliknutím vložíte nadpis</a:t>
            </a:r>
            <a:endParaRPr lang="cs-CZ" noProof="0" dirty="0"/>
          </a:p>
        </p:txBody>
      </p:sp>
      <p:sp>
        <p:nvSpPr>
          <p:cNvPr id="8" name="Podnadpis 2"/>
          <p:cNvSpPr>
            <a:spLocks noGrp="1"/>
          </p:cNvSpPr>
          <p:nvPr>
            <p:ph type="subTitle" idx="1" hasCustomPrompt="1"/>
          </p:nvPr>
        </p:nvSpPr>
        <p:spPr>
          <a:xfrm>
            <a:off x="298877" y="4116405"/>
            <a:ext cx="8521200" cy="698497"/>
          </a:xfrm>
        </p:spPr>
        <p:txBody>
          <a:bodyPr anchor="t"/>
          <a:lstStyle>
            <a:lvl1pPr marL="0" indent="0" algn="l">
              <a:buNone/>
              <a:defRPr lang="cs-CZ" sz="1800" b="0" dirty="0">
                <a:solidFill>
                  <a:schemeClr val="tx1"/>
                </a:solidFill>
                <a:latin typeface="+mj-lt"/>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lvl="0"/>
            <a:r>
              <a:rPr lang="cs-CZ" noProof="0" dirty="0"/>
              <a:t>Kliknutím vložíte podnadpis</a:t>
            </a:r>
          </a:p>
        </p:txBody>
      </p:sp>
      <p:pic>
        <p:nvPicPr>
          <p:cNvPr id="6" name="Grafický objekt 5">
            <a:extLst>
              <a:ext uri="{FF2B5EF4-FFF2-40B4-BE49-F238E27FC236}">
                <a16:creationId xmlns:a16="http://schemas.microsoft.com/office/drawing/2014/main" id="{601D3E6C-8A25-405E-A952-4F92A22C63D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1542" y="413999"/>
            <a:ext cx="1555861" cy="1070314"/>
          </a:xfrm>
          <a:prstGeom prst="rect">
            <a:avLst/>
          </a:prstGeom>
        </p:spPr>
      </p:pic>
    </p:spTree>
    <p:extLst>
      <p:ext uri="{BB962C8B-B14F-4D97-AF65-F5344CB8AC3E}">
        <p14:creationId xmlns:p14="http://schemas.microsoft.com/office/powerpoint/2010/main" val="935384140"/>
      </p:ext>
    </p:extLst>
  </p:cSld>
  <p:clrMapOvr>
    <a:masterClrMapping/>
  </p:clrMapOvr>
  <p:extLst mod="1">
    <p:ext uri="{DCECCB84-F9BA-43D5-87BE-67443E8EF086}">
      <p15:sldGuideLst xmlns:p15="http://schemas.microsoft.com/office/powerpoint/2012/main">
        <p15:guide id="1" orient="horz" pos="2432" userDrawn="1">
          <p15:clr>
            <a:srgbClr val="FBAE40"/>
          </p15:clr>
        </p15:guide>
        <p15:guide id="2" pos="17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lastní rozlože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368F44-FA04-4E46-B8EB-5043BA3BE258}"/>
              </a:ext>
            </a:extLst>
          </p:cNvPr>
          <p:cNvSpPr>
            <a:spLocks noGrp="1"/>
          </p:cNvSpPr>
          <p:nvPr>
            <p:ph type="title"/>
          </p:nvPr>
        </p:nvSpPr>
        <p:spPr/>
        <p:txBody>
          <a:bodyPr/>
          <a:lstStyle/>
          <a:p>
            <a:r>
              <a:rPr lang="cs-CZ"/>
              <a:t>Kliknutím lze upravit styl.</a:t>
            </a:r>
          </a:p>
        </p:txBody>
      </p:sp>
      <p:sp>
        <p:nvSpPr>
          <p:cNvPr id="4" name="Zástupný symbol pro číslo snímku 3">
            <a:extLst>
              <a:ext uri="{FF2B5EF4-FFF2-40B4-BE49-F238E27FC236}">
                <a16:creationId xmlns:a16="http://schemas.microsoft.com/office/drawing/2014/main" id="{6645022E-1286-4E72-8B07-E8C127033E36}"/>
              </a:ext>
            </a:extLst>
          </p:cNvPr>
          <p:cNvSpPr>
            <a:spLocks noGrp="1"/>
          </p:cNvSpPr>
          <p:nvPr>
            <p:ph type="sldNum" sz="quarter" idx="11"/>
          </p:nvPr>
        </p:nvSpPr>
        <p:spPr>
          <a:xfrm>
            <a:off x="-35511" y="6401903"/>
            <a:ext cx="436294" cy="456099"/>
          </a:xfrm>
        </p:spPr>
        <p:txBody>
          <a:bodyPr/>
          <a:lstStyle>
            <a:lvl1pPr algn="l">
              <a:defRPr sz="1000"/>
            </a:lvl1pPr>
          </a:lstStyle>
          <a:p>
            <a:fld id="{DAC179DA-EA27-469A-8335-DB9B69DEED34}" type="slidenum">
              <a:rPr lang="cs-CZ" smtClean="0"/>
              <a:pPr/>
              <a:t>‹#›</a:t>
            </a:fld>
            <a:endParaRPr lang="cs-CZ" dirty="0"/>
          </a:p>
        </p:txBody>
      </p:sp>
      <p:pic>
        <p:nvPicPr>
          <p:cNvPr id="5" name="Grafický objekt 4">
            <a:extLst>
              <a:ext uri="{FF2B5EF4-FFF2-40B4-BE49-F238E27FC236}">
                <a16:creationId xmlns:a16="http://schemas.microsoft.com/office/drawing/2014/main" id="{05FF2587-8CE5-4775-8580-5153923A672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25072" y="6398260"/>
            <a:ext cx="436294" cy="300137"/>
          </a:xfrm>
          <a:prstGeom prst="rect">
            <a:avLst/>
          </a:prstGeom>
        </p:spPr>
      </p:pic>
    </p:spTree>
    <p:extLst>
      <p:ext uri="{BB962C8B-B14F-4D97-AF65-F5344CB8AC3E}">
        <p14:creationId xmlns:p14="http://schemas.microsoft.com/office/powerpoint/2010/main" val="256900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Nadpis a obsah">
    <p:spTree>
      <p:nvGrpSpPr>
        <p:cNvPr id="1" name=""/>
        <p:cNvGrpSpPr/>
        <p:nvPr/>
      </p:nvGrpSpPr>
      <p:grpSpPr>
        <a:xfrm>
          <a:off x="0" y="0"/>
          <a:ext cx="0" cy="0"/>
          <a:chOff x="0" y="0"/>
          <a:chExt cx="0" cy="0"/>
        </a:xfrm>
      </p:grpSpPr>
      <p:sp>
        <p:nvSpPr>
          <p:cNvPr id="5" name="Zástupný symbol pro číslo snímku 4"/>
          <p:cNvSpPr>
            <a:spLocks noGrp="1"/>
          </p:cNvSpPr>
          <p:nvPr>
            <p:ph type="sldNum" sz="quarter" idx="11"/>
          </p:nvPr>
        </p:nvSpPr>
        <p:spPr>
          <a:xfrm>
            <a:off x="-440" y="6527939"/>
            <a:ext cx="508651" cy="253062"/>
          </a:xfrm>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endParaRPr lang="cs-CZ" dirty="0"/>
          </a:p>
        </p:txBody>
      </p:sp>
      <p:sp>
        <p:nvSpPr>
          <p:cNvPr id="7" name="Zástupný symbol pro obsah 2"/>
          <p:cNvSpPr>
            <a:spLocks noGrp="1"/>
          </p:cNvSpPr>
          <p:nvPr>
            <p:ph idx="1"/>
          </p:nvPr>
        </p:nvSpPr>
        <p:spPr>
          <a:xfrm>
            <a:off x="540001" y="1692002"/>
            <a:ext cx="8064900" cy="4139998"/>
          </a:xfrm>
          <a:prstGeom prst="rect">
            <a:avLst/>
          </a:prstGeom>
        </p:spPr>
        <p:txBody>
          <a:bodyPr/>
          <a:lstStyle>
            <a:lvl1pPr marL="251950" indent="-179964">
              <a:lnSpc>
                <a:spcPct val="150000"/>
              </a:lnSpc>
              <a:buClr>
                <a:schemeClr val="tx2"/>
              </a:buClr>
              <a:buSzPct val="100000"/>
              <a:buFont typeface="Arial" panose="020B0604020202020204" pitchFamily="34" charset="0"/>
              <a:buChar char="̶"/>
              <a:defRPr b="0"/>
            </a:lvl1pPr>
            <a:lvl2pPr marL="503899" indent="-179964">
              <a:lnSpc>
                <a:spcPct val="100000"/>
              </a:lnSpc>
              <a:buClr>
                <a:schemeClr val="tx2"/>
              </a:buClr>
              <a:buFont typeface="Arial" panose="020B0604020202020204" pitchFamily="34" charset="0"/>
              <a:buChar char="̶"/>
              <a:defRPr sz="2000"/>
            </a:lvl2pPr>
            <a:lvl3pPr marL="914217" indent="0">
              <a:buNone/>
              <a:defRPr/>
            </a:lvl3pPr>
          </a:lstStyle>
          <a:p>
            <a:pPr lvl="0"/>
            <a:r>
              <a:rPr lang="cs-CZ"/>
              <a:t>Upravte styly předlohy textu.</a:t>
            </a:r>
          </a:p>
          <a:p>
            <a:pPr lvl="1"/>
            <a:r>
              <a:rPr lang="cs-CZ"/>
              <a:t>Druhá úroveň</a:t>
            </a:r>
          </a:p>
          <a:p>
            <a:pPr lvl="2"/>
            <a:r>
              <a:rPr lang="cs-CZ"/>
              <a:t>Třetí úroveň</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2961" y="6352427"/>
            <a:ext cx="508651" cy="351029"/>
          </a:xfrm>
          <a:prstGeom prst="rect">
            <a:avLst/>
          </a:prstGeom>
        </p:spPr>
      </p:pic>
    </p:spTree>
    <p:extLst>
      <p:ext uri="{BB962C8B-B14F-4D97-AF65-F5344CB8AC3E}">
        <p14:creationId xmlns:p14="http://schemas.microsoft.com/office/powerpoint/2010/main" val="4055203603"/>
      </p:ext>
    </p:extLst>
  </p:cSld>
  <p:clrMapOvr>
    <a:masterClrMapping/>
  </p:clrMapOvr>
  <p:extLst mod="1">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Nadpis, podnadpis a obsah">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540001" y="1692002"/>
            <a:ext cx="8064900" cy="4139998"/>
          </a:xfrm>
          <a:prstGeom prst="rect">
            <a:avLst/>
          </a:prstGeom>
        </p:spPr>
        <p:txBody>
          <a:bodyPr/>
          <a:lstStyle>
            <a:lvl1pPr marL="251950" indent="-179964">
              <a:lnSpc>
                <a:spcPct val="150000"/>
              </a:lnSpc>
              <a:buClr>
                <a:schemeClr val="tx2"/>
              </a:buClr>
              <a:buSzPct val="100000"/>
              <a:buFont typeface="Arial" panose="020B0604020202020204" pitchFamily="34" charset="0"/>
              <a:buChar char="̶"/>
              <a:defRPr b="0"/>
            </a:lvl1pPr>
            <a:lvl2pPr marL="503899" indent="-179964">
              <a:lnSpc>
                <a:spcPct val="100000"/>
              </a:lnSpc>
              <a:buClr>
                <a:schemeClr val="tx2"/>
              </a:buClr>
              <a:buFont typeface="Arial" panose="020B0604020202020204" pitchFamily="34" charset="0"/>
              <a:buChar char="̶"/>
              <a:defRPr sz="2000"/>
            </a:lvl2pPr>
            <a:lvl3pPr marL="914217" indent="0">
              <a:buNone/>
              <a:defRPr/>
            </a:lvl3pPr>
          </a:lstStyle>
          <a:p>
            <a:pPr lvl="0"/>
            <a:r>
              <a:rPr lang="cs-CZ"/>
              <a:t>Upravte styly předlohy textu.</a:t>
            </a:r>
          </a:p>
          <a:p>
            <a:pPr lvl="1"/>
            <a:r>
              <a:rPr lang="cs-CZ"/>
              <a:t>Druhá úroveň</a:t>
            </a:r>
          </a:p>
          <a:p>
            <a:pPr lvl="2"/>
            <a:r>
              <a:rPr lang="cs-CZ"/>
              <a:t>Třetí úroveň</a:t>
            </a:r>
          </a:p>
        </p:txBody>
      </p:sp>
      <p:sp>
        <p:nvSpPr>
          <p:cNvPr id="4" name="Zástupný symbol pro zápatí 3"/>
          <p:cNvSpPr>
            <a:spLocks noGrp="1"/>
          </p:cNvSpPr>
          <p:nvPr>
            <p:ph type="ftr" sz="quarter" idx="10"/>
          </p:nvPr>
        </p:nvSpPr>
        <p:spPr/>
        <p:txBody>
          <a:bodyPr/>
          <a:lstStyle>
            <a:lvl1pPr>
              <a:defRPr sz="1200"/>
            </a:lvl1pPr>
          </a:lstStyle>
          <a:p>
            <a:endParaRPr lang="cs-CZ" dirty="0"/>
          </a:p>
        </p:txBody>
      </p:sp>
      <p:sp>
        <p:nvSpPr>
          <p:cNvPr id="5" name="Zástupný symbol pro číslo snímku 4"/>
          <p:cNvSpPr>
            <a:spLocks noGrp="1"/>
          </p:cNvSpPr>
          <p:nvPr>
            <p:ph type="sldNum" sz="quarter" idx="11"/>
          </p:nvPr>
        </p:nvSpPr>
        <p:spPr>
          <a:xfrm>
            <a:off x="1" y="6514798"/>
            <a:ext cx="599507" cy="320721"/>
          </a:xfrm>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540544" y="1296001"/>
            <a:ext cx="8064104"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p>
        </p:txBody>
      </p:sp>
      <p:pic>
        <p:nvPicPr>
          <p:cNvPr id="9" name="Obrázek 8">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69680" y="6364052"/>
            <a:ext cx="464733" cy="320721"/>
          </a:xfrm>
          <a:prstGeom prst="rect">
            <a:avLst/>
          </a:prstGeom>
        </p:spPr>
      </p:pic>
    </p:spTree>
    <p:extLst>
      <p:ext uri="{BB962C8B-B14F-4D97-AF65-F5344CB8AC3E}">
        <p14:creationId xmlns:p14="http://schemas.microsoft.com/office/powerpoint/2010/main" val="3837525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a:xfrm>
            <a:off x="-36825" y="6539540"/>
            <a:ext cx="477672" cy="256227"/>
          </a:xfrm>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p:nvPr>
        </p:nvSpPr>
        <p:spPr>
          <a:xfrm>
            <a:off x="540544" y="1296001"/>
            <a:ext cx="3915000"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p:nvPr>
        </p:nvSpPr>
        <p:spPr>
          <a:xfrm>
            <a:off x="540001" y="720000"/>
            <a:ext cx="8064900" cy="451576"/>
          </a:xfrm>
        </p:spPr>
        <p:txBody>
          <a:bodyPr/>
          <a:lstStyle/>
          <a:p>
            <a:r>
              <a:rPr lang="cs-CZ"/>
              <a:t>Kliknutím lze upravit styl.</a:t>
            </a:r>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p:nvPr>
        </p:nvSpPr>
        <p:spPr>
          <a:xfrm>
            <a:off x="4688459" y="1290515"/>
            <a:ext cx="3915000"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22" name="Zástupný symbol pro obsah 2"/>
          <p:cNvSpPr>
            <a:spLocks noGrp="1"/>
          </p:cNvSpPr>
          <p:nvPr>
            <p:ph idx="1"/>
          </p:nvPr>
        </p:nvSpPr>
        <p:spPr>
          <a:xfrm>
            <a:off x="540000" y="1692001"/>
            <a:ext cx="3914998" cy="4140000"/>
          </a:xfrm>
          <a:prstGeom prst="rect">
            <a:avLst/>
          </a:prstGeom>
        </p:spPr>
        <p:txBody>
          <a:bodyPr/>
          <a:lstStyle>
            <a:lvl1pPr marL="251950" indent="-179964">
              <a:lnSpc>
                <a:spcPct val="150000"/>
              </a:lnSpc>
              <a:buClr>
                <a:schemeClr val="tx2"/>
              </a:buClr>
              <a:buSzPct val="100000"/>
              <a:buFont typeface="Arial" panose="020B0604020202020204" pitchFamily="34" charset="0"/>
              <a:buChar char="̶"/>
              <a:defRPr b="0"/>
            </a:lvl1pPr>
            <a:lvl2pPr marL="503899" indent="-179964">
              <a:lnSpc>
                <a:spcPct val="100000"/>
              </a:lnSpc>
              <a:buClr>
                <a:schemeClr val="tx2"/>
              </a:buClr>
              <a:buFont typeface="Arial" panose="020B0604020202020204" pitchFamily="34" charset="0"/>
              <a:buChar char="̶"/>
              <a:defRPr sz="2000"/>
            </a:lvl2pPr>
            <a:lvl3pPr marL="914217" indent="0">
              <a:buNone/>
              <a:defRPr/>
            </a:lvl3pPr>
          </a:lstStyle>
          <a:p>
            <a:pPr lvl="0"/>
            <a:r>
              <a:rPr lang="cs-CZ"/>
              <a:t>Upravte styly předlohy textu.</a:t>
            </a:r>
          </a:p>
          <a:p>
            <a:pPr lvl="1"/>
            <a:r>
              <a:rPr lang="cs-CZ"/>
              <a:t>Druhá úroveň</a:t>
            </a:r>
          </a:p>
          <a:p>
            <a:pPr lvl="2"/>
            <a:r>
              <a:rPr lang="cs-CZ"/>
              <a:t>Třetí úroveň</a:t>
            </a:r>
          </a:p>
        </p:txBody>
      </p:sp>
      <p:sp>
        <p:nvSpPr>
          <p:cNvPr id="23" name="Zástupný symbol pro obsah 2"/>
          <p:cNvSpPr>
            <a:spLocks noGrp="1"/>
          </p:cNvSpPr>
          <p:nvPr>
            <p:ph idx="28"/>
          </p:nvPr>
        </p:nvSpPr>
        <p:spPr>
          <a:xfrm>
            <a:off x="4688460" y="1690271"/>
            <a:ext cx="3914998" cy="4140000"/>
          </a:xfrm>
          <a:prstGeom prst="rect">
            <a:avLst/>
          </a:prstGeom>
        </p:spPr>
        <p:txBody>
          <a:bodyPr/>
          <a:lstStyle>
            <a:lvl1pPr marL="251950" indent="-179964">
              <a:lnSpc>
                <a:spcPct val="150000"/>
              </a:lnSpc>
              <a:buClr>
                <a:schemeClr val="tx2"/>
              </a:buClr>
              <a:buSzPct val="100000"/>
              <a:buFont typeface="Arial" panose="020B0604020202020204" pitchFamily="34" charset="0"/>
              <a:buChar char="̶"/>
              <a:defRPr b="0"/>
            </a:lvl1pPr>
            <a:lvl2pPr marL="503899" indent="-179964">
              <a:lnSpc>
                <a:spcPct val="100000"/>
              </a:lnSpc>
              <a:buClr>
                <a:schemeClr val="tx2"/>
              </a:buClr>
              <a:buFont typeface="Arial" panose="020B0604020202020204" pitchFamily="34" charset="0"/>
              <a:buChar char="̶"/>
              <a:defRPr sz="2000"/>
            </a:lvl2pPr>
            <a:lvl3pPr marL="914217" indent="0">
              <a:buNone/>
              <a:defRPr/>
            </a:lvl3pPr>
          </a:lstStyle>
          <a:p>
            <a:pPr lvl="0"/>
            <a:r>
              <a:rPr lang="cs-CZ"/>
              <a:t>Upravte styly předlohy textu.</a:t>
            </a:r>
          </a:p>
          <a:p>
            <a:pPr lvl="1"/>
            <a:r>
              <a:rPr lang="cs-CZ"/>
              <a:t>Druhá úroveň</a:t>
            </a:r>
          </a:p>
          <a:p>
            <a:pPr lvl="2"/>
            <a:r>
              <a:rPr lang="cs-CZ"/>
              <a:t>Třetí úroveň</a:t>
            </a:r>
          </a:p>
        </p:txBody>
      </p:sp>
      <p:pic>
        <p:nvPicPr>
          <p:cNvPr id="11" name="Obrázek 10">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56532" y="6292933"/>
            <a:ext cx="542980" cy="374721"/>
          </a:xfrm>
          <a:prstGeom prst="rect">
            <a:avLst/>
          </a:prstGeom>
        </p:spPr>
      </p:pic>
    </p:spTree>
    <p:extLst>
      <p:ext uri="{BB962C8B-B14F-4D97-AF65-F5344CB8AC3E}">
        <p14:creationId xmlns:p14="http://schemas.microsoft.com/office/powerpoint/2010/main" val="2041379373"/>
      </p:ext>
    </p:extLst>
  </p:cSld>
  <p:clrMapOvr>
    <a:masterClrMapping/>
  </p:clrMapOvr>
  <p:hf hdr="0" ftr="0" dt="0"/>
  <p:extLst mod="1">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Nadpis, pod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1200"/>
            </a:lvl1pPr>
          </a:lstStyle>
          <a:p>
            <a:endParaRPr lang="cs-CZ" dirty="0"/>
          </a:p>
        </p:txBody>
      </p:sp>
      <p:pic>
        <p:nvPicPr>
          <p:cNvPr id="8" name="Grafický objekt 7">
            <a:extLst>
              <a:ext uri="{FF2B5EF4-FFF2-40B4-BE49-F238E27FC236}">
                <a16:creationId xmlns:a16="http://schemas.microsoft.com/office/drawing/2014/main" id="{A8241D90-EB68-4D1A-BE56-26FC0B6E13D2}"/>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88499" y="6382404"/>
            <a:ext cx="436294" cy="300137"/>
          </a:xfrm>
          <a:prstGeom prst="rect">
            <a:avLst/>
          </a:prstGeom>
        </p:spPr>
      </p:pic>
      <p:sp>
        <p:nvSpPr>
          <p:cNvPr id="11" name="Zástupný symbol pro číslo snímku 3">
            <a:extLst>
              <a:ext uri="{FF2B5EF4-FFF2-40B4-BE49-F238E27FC236}">
                <a16:creationId xmlns:a16="http://schemas.microsoft.com/office/drawing/2014/main" id="{E4DDFCF2-A66C-40BF-A24F-173EDF5352B2}"/>
              </a:ext>
            </a:extLst>
          </p:cNvPr>
          <p:cNvSpPr txBox="1">
            <a:spLocks/>
          </p:cNvSpPr>
          <p:nvPr userDrawn="1"/>
        </p:nvSpPr>
        <p:spPr>
          <a:xfrm>
            <a:off x="0" y="6495905"/>
            <a:ext cx="423994" cy="353666"/>
          </a:xfrm>
          <a:prstGeom prst="rect">
            <a:avLst/>
          </a:prstGeom>
        </p:spPr>
        <p:txBody>
          <a:bodyPr vert="horz" lIns="91440" tIns="45720" rIns="91440" bIns="45720" rtlCol="0" anchor="ctr"/>
          <a:lstStyle>
            <a:defPPr>
              <a:defRPr lang="en-US"/>
            </a:defPPr>
            <a:lvl1pPr algn="l" rtl="0" fontAlgn="base">
              <a:spcBef>
                <a:spcPct val="0"/>
              </a:spcBef>
              <a:spcAft>
                <a:spcPct val="0"/>
              </a:spcAft>
              <a:defRPr sz="1200" kern="1200" baseline="0">
                <a:solidFill>
                  <a:srgbClr val="969696"/>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fld id="{DAC179DA-EA27-469A-8335-DB9B69DEED34}" type="slidenum">
              <a:rPr lang="cs-CZ" sz="1200" smtClean="0"/>
              <a:pPr/>
              <a:t>‹#›</a:t>
            </a:fld>
            <a:endParaRPr lang="cs-CZ" sz="1200" dirty="0"/>
          </a:p>
        </p:txBody>
      </p:sp>
    </p:spTree>
    <p:extLst>
      <p:ext uri="{BB962C8B-B14F-4D97-AF65-F5344CB8AC3E}">
        <p14:creationId xmlns:p14="http://schemas.microsoft.com/office/powerpoint/2010/main" val="2672308144"/>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540000" y="720000"/>
            <a:ext cx="8064900" cy="451576"/>
          </a:xfrm>
          <a:prstGeom prst="rect">
            <a:avLst/>
          </a:prstGeom>
        </p:spPr>
        <p:txBody>
          <a:bodyPr vert="horz" lIns="0" tIns="0" rIns="0" bIns="0" rtlCol="0" anchor="t" anchorCtr="0">
            <a:noAutofit/>
          </a:bodyPr>
          <a:lstStyle/>
          <a:p>
            <a:r>
              <a:rPr lang="cs-CZ" dirty="0"/>
              <a:t>Kliknutím vložíte nadpis</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539100" y="1872000"/>
            <a:ext cx="8064900" cy="3960000"/>
          </a:xfrm>
          <a:prstGeom prst="rect">
            <a:avLst/>
          </a:prstGeom>
        </p:spPr>
        <p:txBody>
          <a:bodyPr vert="horz" lIns="0" tIns="0" rIns="0" bIns="0" rtlCol="0">
            <a:noAutofit/>
          </a:body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cs-CZ" noProof="0" dirty="0"/>
              <a:t>Kliknutím vložíte text</a:t>
            </a:r>
          </a:p>
        </p:txBody>
      </p:sp>
      <p:sp>
        <p:nvSpPr>
          <p:cNvPr id="3" name="Zástupný symbol pro číslo snímku 2">
            <a:extLst>
              <a:ext uri="{FF2B5EF4-FFF2-40B4-BE49-F238E27FC236}">
                <a16:creationId xmlns:a16="http://schemas.microsoft.com/office/drawing/2014/main" id="{B7DB8B67-B91F-412F-8DAD-AFD435FEA65E}"/>
              </a:ext>
            </a:extLst>
          </p:cNvPr>
          <p:cNvSpPr>
            <a:spLocks noGrp="1"/>
          </p:cNvSpPr>
          <p:nvPr>
            <p:ph type="sldNum" sz="quarter" idx="4"/>
          </p:nvPr>
        </p:nvSpPr>
        <p:spPr>
          <a:xfrm>
            <a:off x="0" y="6548328"/>
            <a:ext cx="214744" cy="252000"/>
          </a:xfrm>
          <a:prstGeom prst="rect">
            <a:avLst/>
          </a:prstGeom>
        </p:spPr>
        <p:txBody>
          <a:bodyPr vert="horz" lIns="91440" tIns="45720" rIns="91440" bIns="45720" rtlCol="0" anchor="ctr"/>
          <a:lstStyle>
            <a:lvl1pPr algn="l">
              <a:defRPr sz="1200" baseline="0">
                <a:solidFill>
                  <a:srgbClr val="969696"/>
                </a:solidFill>
              </a:defRPr>
            </a:lvl1pPr>
          </a:lstStyle>
          <a:p>
            <a:fld id="{DAC179DA-EA27-469A-8335-DB9B69DEED34}" type="slidenum">
              <a:rPr lang="cs-CZ" smtClean="0"/>
              <a:pPr/>
              <a:t>‹#›</a:t>
            </a:fld>
            <a:endParaRPr lang="cs-CZ" dirty="0"/>
          </a:p>
        </p:txBody>
      </p:sp>
      <p:sp>
        <p:nvSpPr>
          <p:cNvPr id="6" name="Rectangle 17">
            <a:extLst>
              <a:ext uri="{FF2B5EF4-FFF2-40B4-BE49-F238E27FC236}">
                <a16:creationId xmlns:a16="http://schemas.microsoft.com/office/drawing/2014/main" id="{19B5B38D-8120-4B12-9D57-A8D92B9197B7}"/>
              </a:ext>
            </a:extLst>
          </p:cNvPr>
          <p:cNvSpPr txBox="1">
            <a:spLocks noChangeArrowheads="1"/>
          </p:cNvSpPr>
          <p:nvPr userDrawn="1"/>
        </p:nvSpPr>
        <p:spPr bwMode="auto">
          <a:xfrm>
            <a:off x="351032" y="6532424"/>
            <a:ext cx="594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defPPr>
              <a:defRPr lang="en-US"/>
            </a:defPPr>
            <a:lvl1pPr algn="l" rtl="0" fontAlgn="base">
              <a:spcBef>
                <a:spcPct val="0"/>
              </a:spcBef>
              <a:spcAft>
                <a:spcPct val="0"/>
              </a:spcAft>
              <a:defRPr lang="cs-CZ" altLang="cs-CZ" sz="900" kern="1200" dirty="0" smtClean="0">
                <a:solidFill>
                  <a:schemeClr val="tx2"/>
                </a:solidFill>
                <a:latin typeface="+mj-lt"/>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cs-CZ" sz="900" dirty="0"/>
              <a:t>Ústav ochrany a podpory zdraví LF MU</a:t>
            </a:r>
          </a:p>
          <a:p>
            <a:r>
              <a:rPr lang="cs-CZ" sz="900" dirty="0"/>
              <a:t> </a:t>
            </a:r>
            <a:r>
              <a:rPr lang="cs-CZ" sz="700" dirty="0"/>
              <a:t>Autor: Jindřich Fiala </a:t>
            </a:r>
          </a:p>
        </p:txBody>
      </p:sp>
    </p:spTree>
  </p:cSld>
  <p:clrMap bg1="lt1" tx1="dk1" bg2="lt2" tx2="dk2" accent1="accent1" accent2="accent2" accent3="accent3" accent4="accent4" accent5="accent5" accent6="accent6" hlink="hlink" folHlink="folHlink"/>
  <p:sldLayoutIdLst>
    <p:sldLayoutId id="2147483678" r:id="rId1"/>
    <p:sldLayoutId id="2147483686" r:id="rId2"/>
    <p:sldLayoutId id="2147483687" r:id="rId3"/>
    <p:sldLayoutId id="2147483688" r:id="rId4"/>
    <p:sldLayoutId id="2147483689" r:id="rId5"/>
    <p:sldLayoutId id="2147483691" r:id="rId6"/>
  </p:sldLayoutIdLst>
  <p:hf hdr="0" ftr="0" dt="0"/>
  <p:txStyles>
    <p:title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p:titleStyle>
    <p:body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100" b="0">
          <a:solidFill>
            <a:schemeClr val="tx1"/>
          </a:solidFill>
          <a:latin typeface="+mn-lt"/>
          <a:ea typeface="+mn-ea"/>
          <a:cs typeface="+mn-cs"/>
        </a:defRPr>
      </a:lvl1pPr>
      <a:lvl2pPr marL="0" indent="0" algn="l" rtl="0" eaLnBrk="1" fontAlgn="base" hangingPunct="1">
        <a:lnSpc>
          <a:spcPts val="1350"/>
        </a:lnSpc>
        <a:spcBef>
          <a:spcPts val="0"/>
        </a:spcBef>
        <a:spcAft>
          <a:spcPct val="0"/>
        </a:spcAft>
        <a:buClr>
          <a:schemeClr val="tx2"/>
        </a:buClr>
        <a:buSzPct val="100000"/>
        <a:buFontTx/>
        <a:buNone/>
        <a:defRPr sz="1125" b="0">
          <a:solidFill>
            <a:schemeClr val="tx1"/>
          </a:solidFill>
          <a:latin typeface="+mn-lt"/>
        </a:defRPr>
      </a:lvl2pPr>
      <a:lvl3pPr marL="685800" indent="0" algn="l" rtl="0" eaLnBrk="1" fontAlgn="base" hangingPunct="1">
        <a:lnSpc>
          <a:spcPts val="1350"/>
        </a:lnSpc>
        <a:spcBef>
          <a:spcPts val="0"/>
        </a:spcBef>
        <a:spcAft>
          <a:spcPct val="0"/>
        </a:spcAft>
        <a:buClr>
          <a:schemeClr val="folHlink"/>
        </a:buClr>
        <a:buSzPct val="80000"/>
        <a:buFontTx/>
        <a:buNone/>
        <a:defRPr sz="1125" b="0">
          <a:solidFill>
            <a:schemeClr val="tx1"/>
          </a:solidFill>
          <a:latin typeface="+mn-lt"/>
        </a:defRPr>
      </a:lvl3pPr>
      <a:lvl4pPr marL="1028700" indent="0" algn="l" rtl="0" eaLnBrk="1" fontAlgn="base" hangingPunct="1">
        <a:lnSpc>
          <a:spcPts val="1350"/>
        </a:lnSpc>
        <a:spcBef>
          <a:spcPts val="0"/>
        </a:spcBef>
        <a:spcAft>
          <a:spcPct val="0"/>
        </a:spcAft>
        <a:buClr>
          <a:schemeClr val="accent2"/>
        </a:buClr>
        <a:buSzPct val="90000"/>
        <a:buFontTx/>
        <a:buNone/>
        <a:defRPr sz="1125" b="0">
          <a:solidFill>
            <a:schemeClr val="tx1"/>
          </a:solidFill>
          <a:latin typeface="+mn-lt"/>
        </a:defRPr>
      </a:lvl4pPr>
      <a:lvl5pPr marL="1371600" indent="0" algn="l" rtl="0" eaLnBrk="1" fontAlgn="base" hangingPunct="1">
        <a:lnSpc>
          <a:spcPts val="1350"/>
        </a:lnSpc>
        <a:spcBef>
          <a:spcPts val="0"/>
        </a:spcBef>
        <a:spcAft>
          <a:spcPct val="0"/>
        </a:spcAft>
        <a:buClr>
          <a:schemeClr val="accent1"/>
        </a:buClr>
        <a:buFontTx/>
        <a:buNone/>
        <a:defRPr sz="1125" b="0">
          <a:solidFill>
            <a:schemeClr val="tx1"/>
          </a:solidFill>
          <a:latin typeface="+mn-lt"/>
        </a:defRPr>
      </a:lvl5pPr>
      <a:lvl6pPr marL="1885950" indent="-171450" algn="l" rtl="0" eaLnBrk="1" fontAlgn="base" hangingPunct="1">
        <a:spcBef>
          <a:spcPct val="20000"/>
        </a:spcBef>
        <a:spcAft>
          <a:spcPct val="0"/>
        </a:spcAft>
        <a:buClr>
          <a:schemeClr val="accent1"/>
        </a:buClr>
        <a:buFont typeface="Wingdings" pitchFamily="2" charset="2"/>
        <a:buBlip>
          <a:blip r:embed="rId8"/>
        </a:buBlip>
        <a:defRPr>
          <a:solidFill>
            <a:schemeClr val="tx1"/>
          </a:solidFill>
          <a:latin typeface="+mn-lt"/>
        </a:defRPr>
      </a:lvl6pPr>
      <a:lvl7pPr marL="2057400" indent="0" algn="l" rtl="0" eaLnBrk="1" fontAlgn="base" hangingPunct="1">
        <a:lnSpc>
          <a:spcPts val="135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24003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27432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935" userDrawn="1">
          <p15:clr>
            <a:srgbClr val="F26B43"/>
          </p15:clr>
        </p15:guide>
        <p15:guide id="2" pos="32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adiktologie.cz/file/143/fagerstromuv-test-nikotinove-zavislosti-cz.pdf" TargetMode="External"/><Relationship Id="rId2" Type="http://schemas.openxmlformats.org/officeDocument/2006/relationships/image" Target="../media/image1.emf"/><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www.vyzivaspol.cz/zdrava-trinactka-strucna-vyzivova-doporuceni-pro-obyvatelstvo/" TargetMode="Externa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www.nzip.cz/clanek/173-zasady-spravne-vyzivy" TargetMode="External"/><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3.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jpeg"/><Relationship Id="rId14" Type="http://schemas.openxmlformats.org/officeDocument/2006/relationships/hyperlink" Target="https://ec.europa.eu/jrc/en/health-knowledge-gateway/promotion-prevention/nutrition/food-based-dietary-guidelines"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www.medicalnewstoday.com/articles/149090.php#diet" TargetMode="External"/><Relationship Id="rId2" Type="http://schemas.openxmlformats.org/officeDocument/2006/relationships/hyperlink" Target="https://www.ncbi.nlm.nih.gov/pmc/articles/PMC4663587" TargetMode="External"/><Relationship Id="rId1" Type="http://schemas.openxmlformats.org/officeDocument/2006/relationships/slideLayout" Target="../slideLayouts/slideLayout6.xml"/><Relationship Id="rId5" Type="http://schemas.openxmlformats.org/officeDocument/2006/relationships/image" Target="../media/image36.jpe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hyperlink" Target="https://www.ncbi.nlm.nih.gov/pmc/articles/PMC4663587" TargetMode="Externa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1.emf"/><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3.png"/><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emf"/><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emf"/><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4.png"/><Relationship Id="rId1" Type="http://schemas.openxmlformats.org/officeDocument/2006/relationships/slideLayout" Target="../slideLayouts/slideLayout3.xml"/><Relationship Id="rId4" Type="http://schemas.openxmlformats.org/officeDocument/2006/relationships/hyperlink" Target="https://www.who.int/publications/i/item/9789240015128"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emf"/><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emf"/><Relationship Id="rId1" Type="http://schemas.openxmlformats.org/officeDocument/2006/relationships/slideLayout" Target="../slideLayouts/slideLayout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emf"/><Relationship Id="rId1" Type="http://schemas.openxmlformats.org/officeDocument/2006/relationships/slideLayout" Target="../slideLayouts/slideLayout3.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emf"/><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4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3.xml"/><Relationship Id="rId5" Type="http://schemas.openxmlformats.org/officeDocument/2006/relationships/image" Target="../media/image87.png"/><Relationship Id="rId4" Type="http://schemas.openxmlformats.org/officeDocument/2006/relationships/image" Target="../media/image1.emf"/></Relationships>
</file>

<file path=ppt/slides/_rels/slide4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1.emf"/><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emf"/><Relationship Id="rId1" Type="http://schemas.openxmlformats.org/officeDocument/2006/relationships/slideLayout" Target="../slideLayouts/slideLayout3.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4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3.xml"/><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emf"/><Relationship Id="rId1" Type="http://schemas.openxmlformats.org/officeDocument/2006/relationships/slideLayout" Target="../slideLayouts/slideLayout3.xml"/><Relationship Id="rId4" Type="http://schemas.openxmlformats.org/officeDocument/2006/relationships/image" Target="../media/image96.png"/></Relationships>
</file>

<file path=ppt/slides/_rels/slide5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8.png"/><Relationship Id="rId1" Type="http://schemas.openxmlformats.org/officeDocument/2006/relationships/slideLayout" Target="../slideLayouts/slideLayout3.xml"/><Relationship Id="rId6" Type="http://schemas.openxmlformats.org/officeDocument/2006/relationships/image" Target="../media/image5.emf"/><Relationship Id="rId5" Type="http://schemas.openxmlformats.org/officeDocument/2006/relationships/image" Target="../media/image100.png"/><Relationship Id="rId4" Type="http://schemas.openxmlformats.org/officeDocument/2006/relationships/image" Target="../media/image99.png"/></Relationships>
</file>

<file path=ppt/slides/_rels/slide5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3.xml"/><Relationship Id="rId4" Type="http://schemas.openxmlformats.org/officeDocument/2006/relationships/image" Target="../media/image10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A6C805-D43D-9246-8F45-F7D14F2D25C7}"/>
              </a:ext>
            </a:extLst>
          </p:cNvPr>
          <p:cNvSpPr>
            <a:spLocks noGrp="1"/>
          </p:cNvSpPr>
          <p:nvPr>
            <p:ph type="title"/>
          </p:nvPr>
        </p:nvSpPr>
        <p:spPr>
          <a:xfrm>
            <a:off x="204720" y="2112858"/>
            <a:ext cx="8521200" cy="1069702"/>
          </a:xfrm>
        </p:spPr>
        <p:txBody>
          <a:bodyPr/>
          <a:lstStyle/>
          <a:p>
            <a:pPr>
              <a:lnSpc>
                <a:spcPct val="100000"/>
              </a:lnSpc>
            </a:pPr>
            <a:r>
              <a:rPr lang="cs-CZ" sz="3600" dirty="0"/>
              <a:t>Protektivní faktory životního stylu</a:t>
            </a:r>
          </a:p>
        </p:txBody>
      </p:sp>
      <p:sp>
        <p:nvSpPr>
          <p:cNvPr id="3" name="Podnadpis 2">
            <a:extLst>
              <a:ext uri="{FF2B5EF4-FFF2-40B4-BE49-F238E27FC236}">
                <a16:creationId xmlns:a16="http://schemas.microsoft.com/office/drawing/2014/main" id="{E41AC406-9E40-DE47-946B-D00D18C67F55}"/>
              </a:ext>
            </a:extLst>
          </p:cNvPr>
          <p:cNvSpPr>
            <a:spLocks noGrp="1"/>
          </p:cNvSpPr>
          <p:nvPr>
            <p:ph type="subTitle" idx="1"/>
          </p:nvPr>
        </p:nvSpPr>
        <p:spPr>
          <a:xfrm>
            <a:off x="204720" y="4786965"/>
            <a:ext cx="8521200" cy="698497"/>
          </a:xfrm>
        </p:spPr>
        <p:txBody>
          <a:bodyPr/>
          <a:lstStyle/>
          <a:p>
            <a:r>
              <a:rPr lang="cs-CZ" sz="1400" dirty="0"/>
              <a:t>Doc. MUDr. Jindřich Fiala, CSc.</a:t>
            </a:r>
          </a:p>
          <a:p>
            <a:r>
              <a:rPr lang="cs-CZ" sz="1400" dirty="0"/>
              <a:t>Ústav ochrany a podpory zdraví LF MU</a:t>
            </a:r>
          </a:p>
        </p:txBody>
      </p:sp>
    </p:spTree>
    <p:extLst>
      <p:ext uri="{BB962C8B-B14F-4D97-AF65-F5344CB8AC3E}">
        <p14:creationId xmlns:p14="http://schemas.microsoft.com/office/powerpoint/2010/main" val="1158939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a:xfrm>
            <a:off x="0" y="6500932"/>
            <a:ext cx="413816" cy="241641"/>
          </a:xfrm>
        </p:spPr>
        <p:txBody>
          <a:bodyPr/>
          <a:lstStyle/>
          <a:p>
            <a:fld id="{0970407D-EE58-4A0B-824B-1D3AE42DD9CF}" type="slidenum">
              <a:rPr lang="cs-CZ" altLang="cs-CZ" smtClean="0"/>
              <a:pPr/>
              <a:t>10</a:t>
            </a:fld>
            <a:endParaRPr lang="cs-CZ" altLang="cs-CZ" dirty="0"/>
          </a:p>
        </p:txBody>
      </p:sp>
      <p:sp>
        <p:nvSpPr>
          <p:cNvPr id="8" name="Zástupný symbol pro text 7">
            <a:extLst>
              <a:ext uri="{FF2B5EF4-FFF2-40B4-BE49-F238E27FC236}">
                <a16:creationId xmlns:a16="http://schemas.microsoft.com/office/drawing/2014/main" id="{9F610B39-FB78-4767-BA31-C3D4E7D5586C}"/>
              </a:ext>
            </a:extLst>
          </p:cNvPr>
          <p:cNvSpPr txBox="1">
            <a:spLocks/>
          </p:cNvSpPr>
          <p:nvPr/>
        </p:nvSpPr>
        <p:spPr>
          <a:xfrm>
            <a:off x="276931" y="597938"/>
            <a:ext cx="8759498" cy="784616"/>
          </a:xfrm>
          <a:prstGeom prst="rect">
            <a:avLst/>
          </a:prstGeom>
        </p:spPr>
        <p:txBody>
          <a:bodyPr lIns="0" tIns="0" rIns="0" bIns="0">
            <a:noAutofit/>
          </a:bodyPr>
          <a:lstStyle>
            <a:lvl1pPr marL="0" indent="0" algn="l" rtl="0" eaLnBrk="1" fontAlgn="base" hangingPunct="1">
              <a:lnSpc>
                <a:spcPts val="2300"/>
              </a:lnSpc>
              <a:spcBef>
                <a:spcPts val="0"/>
              </a:spcBef>
              <a:spcAft>
                <a:spcPct val="0"/>
              </a:spcAft>
              <a:buClr>
                <a:schemeClr val="tx2"/>
              </a:buClr>
              <a:buSzPct val="100000"/>
              <a:buFontTx/>
              <a:buNone/>
              <a:defRPr sz="2000" b="0">
                <a:solidFill>
                  <a:schemeClr val="tx2"/>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nSpc>
                <a:spcPct val="100000"/>
              </a:lnSpc>
            </a:pPr>
            <a:endParaRPr lang="cs-CZ" sz="1400" kern="0" dirty="0"/>
          </a:p>
        </p:txBody>
      </p:sp>
      <p:sp>
        <p:nvSpPr>
          <p:cNvPr id="5" name="Obdélník 4"/>
          <p:cNvSpPr/>
          <p:nvPr/>
        </p:nvSpPr>
        <p:spPr>
          <a:xfrm>
            <a:off x="7009988" y="5772174"/>
            <a:ext cx="1833127" cy="276951"/>
          </a:xfrm>
          <a:prstGeom prst="rect">
            <a:avLst/>
          </a:prstGeom>
        </p:spPr>
        <p:txBody>
          <a:bodyPr wrap="square">
            <a:spAutoFit/>
          </a:bodyPr>
          <a:lstStyle/>
          <a:p>
            <a:r>
              <a:rPr lang="en-US" sz="600" dirty="0">
                <a:hlinkClick r:id="rId3"/>
              </a:rPr>
              <a:t>https://www.adiktologie.cz/file/143/fagerstromuv-test-nikotinove-zavislosti-cz.pdf</a:t>
            </a:r>
            <a:endParaRPr lang="en-US" sz="600" dirty="0"/>
          </a:p>
        </p:txBody>
      </p:sp>
      <p:pic>
        <p:nvPicPr>
          <p:cNvPr id="10" name="Obráze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8764" y="643104"/>
            <a:ext cx="6308065" cy="4471349"/>
          </a:xfrm>
          <a:prstGeom prst="rect">
            <a:avLst/>
          </a:prstGeom>
        </p:spPr>
      </p:pic>
      <p:pic>
        <p:nvPicPr>
          <p:cNvPr id="11" name="Obrázek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69799" y="5302561"/>
            <a:ext cx="2724309" cy="1378567"/>
          </a:xfrm>
          <a:prstGeom prst="rect">
            <a:avLst/>
          </a:prstGeom>
        </p:spPr>
      </p:pic>
      <p:sp>
        <p:nvSpPr>
          <p:cNvPr id="12" name="Obdélník 11"/>
          <p:cNvSpPr/>
          <p:nvPr/>
        </p:nvSpPr>
        <p:spPr>
          <a:xfrm>
            <a:off x="1727173" y="5302561"/>
            <a:ext cx="1058119" cy="279259"/>
          </a:xfrm>
          <a:prstGeom prst="rect">
            <a:avLst/>
          </a:prstGeom>
        </p:spPr>
        <p:txBody>
          <a:bodyPr wrap="none">
            <a:spAutoFit/>
          </a:bodyPr>
          <a:lstStyle/>
          <a:p>
            <a:pPr>
              <a:lnSpc>
                <a:spcPct val="107000"/>
              </a:lnSpc>
              <a:spcAft>
                <a:spcPts val="800"/>
              </a:spcAft>
            </a:pPr>
            <a:r>
              <a:rPr lang="cs-CZ" sz="1200" b="1" i="1" dirty="0">
                <a:solidFill>
                  <a:srgbClr val="0000FF"/>
                </a:solidFill>
                <a:ea typeface="Calibri" panose="020F0502020204030204" pitchFamily="34" charset="0"/>
                <a:cs typeface="Times New Roman" panose="02020603050405020304" pitchFamily="18" charset="0"/>
              </a:rPr>
              <a:t>Hodnocení:</a:t>
            </a:r>
            <a:endParaRPr lang="cs-CZ" sz="1200" b="1" i="1"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4" name="Obdélník 13"/>
          <p:cNvSpPr/>
          <p:nvPr/>
        </p:nvSpPr>
        <p:spPr>
          <a:xfrm>
            <a:off x="7489883" y="895830"/>
            <a:ext cx="1654119" cy="1461939"/>
          </a:xfrm>
          <a:prstGeom prst="rect">
            <a:avLst/>
          </a:prstGeom>
        </p:spPr>
        <p:txBody>
          <a:bodyPr wrap="square">
            <a:spAutoFit/>
          </a:bodyPr>
          <a:lstStyle/>
          <a:p>
            <a:r>
              <a:rPr lang="cs-CZ" sz="1200" dirty="0"/>
              <a:t>Pozor – neplést s FTQ - F</a:t>
            </a:r>
            <a:r>
              <a:rPr lang="en-US" sz="1200" dirty="0"/>
              <a:t>agerström Tolerance Questionnaire</a:t>
            </a:r>
          </a:p>
          <a:p>
            <a:pPr>
              <a:spcAft>
                <a:spcPts val="600"/>
              </a:spcAft>
            </a:pPr>
            <a:r>
              <a:rPr lang="cs-CZ" sz="1200" dirty="0"/>
              <a:t>(9 otázek). </a:t>
            </a:r>
          </a:p>
          <a:p>
            <a:r>
              <a:rPr lang="cs-CZ" sz="1200" dirty="0"/>
              <a:t>FTND je novější a lepší.</a:t>
            </a:r>
            <a:endParaRPr lang="en-US" sz="1200" dirty="0"/>
          </a:p>
        </p:txBody>
      </p:sp>
      <p:sp>
        <p:nvSpPr>
          <p:cNvPr id="13" name="Line 2">
            <a:extLst>
              <a:ext uri="{FF2B5EF4-FFF2-40B4-BE49-F238E27FC236}">
                <a16:creationId xmlns:a16="http://schemas.microsoft.com/office/drawing/2014/main" id="{690C36AF-03CA-4C85-86FE-273B0A54DC24}"/>
              </a:ext>
            </a:extLst>
          </p:cNvPr>
          <p:cNvSpPr>
            <a:spLocks noChangeShapeType="1"/>
          </p:cNvSpPr>
          <p:nvPr/>
        </p:nvSpPr>
        <p:spPr bwMode="auto">
          <a:xfrm>
            <a:off x="175473" y="430901"/>
            <a:ext cx="8229600" cy="0"/>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15" name="Rectangle 3">
            <a:extLst>
              <a:ext uri="{FF2B5EF4-FFF2-40B4-BE49-F238E27FC236}">
                <a16:creationId xmlns:a16="http://schemas.microsoft.com/office/drawing/2014/main" id="{A3EC50C7-3969-40BC-85CC-B8D12E6A14D7}"/>
              </a:ext>
            </a:extLst>
          </p:cNvPr>
          <p:cNvSpPr txBox="1">
            <a:spLocks noChangeArrowheads="1"/>
          </p:cNvSpPr>
          <p:nvPr/>
        </p:nvSpPr>
        <p:spPr>
          <a:xfrm>
            <a:off x="115920" y="35039"/>
            <a:ext cx="8912160" cy="3195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cs-CZ" sz="18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Fagerströmův test nikotinové závislosti (FTND)</a:t>
            </a:r>
            <a:r>
              <a:rPr lang="en-US" sz="18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 </a:t>
            </a:r>
            <a:r>
              <a:rPr lang="en-US" sz="1200" b="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Fagerström Test of Nicotine Dependence</a:t>
            </a:r>
            <a:endParaRPr lang="en-US" sz="18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19623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6"/>
          <p:cNvSpPr>
            <a:spLocks noGrp="1"/>
          </p:cNvSpPr>
          <p:nvPr>
            <p:ph idx="1"/>
          </p:nvPr>
        </p:nvSpPr>
        <p:spPr>
          <a:xfrm>
            <a:off x="6287022" y="2347706"/>
            <a:ext cx="2741059" cy="2899858"/>
          </a:xfrm>
        </p:spPr>
        <p:txBody>
          <a:bodyPr/>
          <a:lstStyle/>
          <a:p>
            <a:pPr marL="53996" indent="0">
              <a:lnSpc>
                <a:spcPct val="100000"/>
              </a:lnSpc>
              <a:spcAft>
                <a:spcPts val="600"/>
              </a:spcAft>
              <a:buNone/>
            </a:pPr>
            <a:r>
              <a:rPr lang="cs-CZ" sz="1400" b="1" dirty="0">
                <a:solidFill>
                  <a:srgbClr val="0000FF"/>
                </a:solidFill>
                <a:latin typeface="Tahoma" panose="020B0604030504040204" pitchFamily="34" charset="0"/>
                <a:ea typeface="Tahoma" panose="020B0604030504040204" pitchFamily="34" charset="0"/>
                <a:cs typeface="Tahoma" panose="020B0604030504040204" pitchFamily="34" charset="0"/>
              </a:rPr>
              <a:t>Hodnocení:</a:t>
            </a:r>
          </a:p>
          <a:p>
            <a:pPr marL="53996" indent="0">
              <a:lnSpc>
                <a:spcPct val="100000"/>
              </a:lnSpc>
              <a:spcAft>
                <a:spcPts val="600"/>
              </a:spcAft>
              <a:buNone/>
            </a:pPr>
            <a:r>
              <a:rPr lang="cs-CZ" sz="1200" b="1" dirty="0">
                <a:solidFill>
                  <a:srgbClr val="0000FF"/>
                </a:solidFill>
                <a:latin typeface="Tahoma" panose="020B0604030504040204" pitchFamily="34" charset="0"/>
                <a:ea typeface="Tahoma" panose="020B0604030504040204" pitchFamily="34" charset="0"/>
                <a:cs typeface="Tahoma" panose="020B0604030504040204" pitchFamily="34" charset="0"/>
              </a:rPr>
              <a:t>10 bodů: </a:t>
            </a:r>
            <a:r>
              <a:rPr lang="cs-CZ" sz="1100" dirty="0">
                <a:latin typeface="Tahoma" panose="020B0604030504040204" pitchFamily="34" charset="0"/>
                <a:ea typeface="Tahoma" panose="020B0604030504040204" pitchFamily="34" charset="0"/>
                <a:cs typeface="Tahoma" panose="020B0604030504040204" pitchFamily="34" charset="0"/>
              </a:rPr>
              <a:t>Vaše výživa je výborná, zcela v pořádku! Bude velmi vhodné stravovat se podle stejných zásad jako doposud. </a:t>
            </a:r>
          </a:p>
          <a:p>
            <a:pPr marL="53996" indent="0">
              <a:lnSpc>
                <a:spcPct val="100000"/>
              </a:lnSpc>
              <a:spcAft>
                <a:spcPts val="600"/>
              </a:spcAft>
              <a:buNone/>
            </a:pPr>
            <a:r>
              <a:rPr lang="cs-CZ" sz="1200" b="1" dirty="0">
                <a:solidFill>
                  <a:srgbClr val="0000FF"/>
                </a:solidFill>
                <a:latin typeface="Tahoma" panose="020B0604030504040204" pitchFamily="34" charset="0"/>
                <a:ea typeface="Tahoma" panose="020B0604030504040204" pitchFamily="34" charset="0"/>
                <a:cs typeface="Tahoma" panose="020B0604030504040204" pitchFamily="34" charset="0"/>
              </a:rPr>
              <a:t>9 až 7 bodů</a:t>
            </a:r>
            <a:r>
              <a:rPr lang="cs-CZ" sz="1200" b="1" dirty="0">
                <a:latin typeface="Tahoma" panose="020B0604030504040204" pitchFamily="34" charset="0"/>
                <a:ea typeface="Tahoma" panose="020B0604030504040204" pitchFamily="34" charset="0"/>
                <a:cs typeface="Tahoma" panose="020B0604030504040204" pitchFamily="34" charset="0"/>
              </a:rPr>
              <a:t>: </a:t>
            </a:r>
            <a:r>
              <a:rPr lang="cs-CZ" sz="1100" dirty="0">
                <a:latin typeface="Tahoma" panose="020B0604030504040204" pitchFamily="34" charset="0"/>
                <a:ea typeface="Tahoma" panose="020B0604030504040204" pitchFamily="34" charset="0"/>
                <a:cs typeface="Tahoma" panose="020B0604030504040204" pitchFamily="34" charset="0"/>
              </a:rPr>
              <a:t>V kvalitě stravy jsou ještě rezervy, ale nebude příliš obtížné udělat pozitivní změny k tomu, aby výživa byla úplně bez chyb.</a:t>
            </a:r>
          </a:p>
          <a:p>
            <a:pPr marL="53996" indent="0">
              <a:lnSpc>
                <a:spcPct val="100000"/>
              </a:lnSpc>
              <a:spcAft>
                <a:spcPts val="600"/>
              </a:spcAft>
              <a:buNone/>
            </a:pPr>
            <a:r>
              <a:rPr lang="cs-CZ" sz="1200" b="1" dirty="0">
                <a:solidFill>
                  <a:srgbClr val="0000FF"/>
                </a:solidFill>
                <a:latin typeface="Tahoma" panose="020B0604030504040204" pitchFamily="34" charset="0"/>
                <a:ea typeface="Tahoma" panose="020B0604030504040204" pitchFamily="34" charset="0"/>
                <a:cs typeface="Tahoma" panose="020B0604030504040204" pitchFamily="34" charset="0"/>
              </a:rPr>
              <a:t>6 až 4 body: </a:t>
            </a:r>
            <a:r>
              <a:rPr lang="cs-CZ" sz="1100" dirty="0">
                <a:latin typeface="Tahoma" panose="020B0604030504040204" pitchFamily="34" charset="0"/>
                <a:ea typeface="Tahoma" panose="020B0604030504040204" pitchFamily="34" charset="0"/>
                <a:cs typeface="Tahoma" panose="020B0604030504040204" pitchFamily="34" charset="0"/>
              </a:rPr>
              <a:t>Výživa není z hlediska kvality dostatečná. Je zapotřebí větších změn, aby bylo možné hodnotit ji alespoň jako dostatečnou.</a:t>
            </a:r>
          </a:p>
          <a:p>
            <a:pPr marL="53996" indent="0">
              <a:lnSpc>
                <a:spcPct val="100000"/>
              </a:lnSpc>
              <a:spcAft>
                <a:spcPts val="600"/>
              </a:spcAft>
              <a:buNone/>
            </a:pPr>
            <a:r>
              <a:rPr lang="cs-CZ" sz="1200" b="1" dirty="0">
                <a:solidFill>
                  <a:srgbClr val="0000FF"/>
                </a:solidFill>
                <a:latin typeface="Tahoma" panose="020B0604030504040204" pitchFamily="34" charset="0"/>
                <a:ea typeface="Tahoma" panose="020B0604030504040204" pitchFamily="34" charset="0"/>
                <a:cs typeface="Tahoma" panose="020B0604030504040204" pitchFamily="34" charset="0"/>
              </a:rPr>
              <a:t>3 až 0 bodů: </a:t>
            </a:r>
            <a:r>
              <a:rPr lang="cs-CZ" sz="1100" dirty="0">
                <a:latin typeface="Tahoma" panose="020B0604030504040204" pitchFamily="34" charset="0"/>
                <a:ea typeface="Tahoma" panose="020B0604030504040204" pitchFamily="34" charset="0"/>
                <a:cs typeface="Tahoma" panose="020B0604030504040204" pitchFamily="34" charset="0"/>
              </a:rPr>
              <a:t>Zcela nedostatečná kvalita výživy, nutná okamžitá a razantní náprava.</a:t>
            </a:r>
            <a:endParaRPr lang="cs-CZ" sz="1500"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11</a:t>
            </a:fld>
            <a:endParaRPr lang="cs-CZ" altLang="cs-CZ" dirty="0"/>
          </a:p>
        </p:txBody>
      </p:sp>
      <p:pic>
        <p:nvPicPr>
          <p:cNvPr id="10" name="Obrázek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573" y="401658"/>
            <a:ext cx="5884988" cy="5905760"/>
          </a:xfrm>
          <a:prstGeom prst="rect">
            <a:avLst/>
          </a:prstGeom>
        </p:spPr>
      </p:pic>
      <p:sp>
        <p:nvSpPr>
          <p:cNvPr id="11" name="Obdélník 10"/>
          <p:cNvSpPr/>
          <p:nvPr/>
        </p:nvSpPr>
        <p:spPr bwMode="auto">
          <a:xfrm>
            <a:off x="410628" y="805157"/>
            <a:ext cx="5562067" cy="3386853"/>
          </a:xfrm>
          <a:prstGeom prst="rect">
            <a:avLst/>
          </a:prstGeom>
          <a:noFill/>
          <a:ln w="19050" cap="flat" cmpd="sng" algn="ctr">
            <a:solidFill>
              <a:schemeClr val="tx2">
                <a:lumMod val="40000"/>
                <a:lumOff val="60000"/>
              </a:schemeClr>
            </a:solidFill>
            <a:prstDash val="solid"/>
            <a:miter lim="800000"/>
            <a:headEnd type="none" w="med" len="med"/>
            <a:tailEnd type="none" w="med" len="med"/>
          </a:ln>
          <a:effectLst/>
          <a:extLst/>
        </p:spPr>
        <p:txBody>
          <a:bodyPr vert="horz" wrap="none" lIns="91424" tIns="45712" rIns="91424" bIns="45712" numCol="1" rtlCol="0" anchor="t" anchorCtr="0" compatLnSpc="1">
            <a:prstTxWarp prst="textNoShape">
              <a:avLst/>
            </a:prstTxWarp>
          </a:bodyPr>
          <a:lstStyle/>
          <a:p>
            <a:pPr defTabSz="914217"/>
            <a:endParaRPr lang="en-US" dirty="0"/>
          </a:p>
        </p:txBody>
      </p:sp>
      <p:sp>
        <p:nvSpPr>
          <p:cNvPr id="12" name="Rectangle 3">
            <a:extLst>
              <a:ext uri="{FF2B5EF4-FFF2-40B4-BE49-F238E27FC236}">
                <a16:creationId xmlns:a16="http://schemas.microsoft.com/office/drawing/2014/main" id="{A036DBDA-C0A6-4016-B9EA-773DAC2A2176}"/>
              </a:ext>
            </a:extLst>
          </p:cNvPr>
          <p:cNvSpPr txBox="1">
            <a:spLocks noChangeArrowheads="1"/>
          </p:cNvSpPr>
          <p:nvPr/>
        </p:nvSpPr>
        <p:spPr>
          <a:xfrm>
            <a:off x="115919" y="2"/>
            <a:ext cx="8912160" cy="3195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cs-CZ" sz="18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Výživa – zjišťování kvality stravy - nutriční skóre WHO</a:t>
            </a:r>
            <a:endParaRPr lang="en-US"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3" name="Line 2">
            <a:extLst>
              <a:ext uri="{FF2B5EF4-FFF2-40B4-BE49-F238E27FC236}">
                <a16:creationId xmlns:a16="http://schemas.microsoft.com/office/drawing/2014/main" id="{1B37A332-0975-430B-A547-0B87AE0A9717}"/>
              </a:ext>
            </a:extLst>
          </p:cNvPr>
          <p:cNvSpPr>
            <a:spLocks noChangeShapeType="1"/>
          </p:cNvSpPr>
          <p:nvPr/>
        </p:nvSpPr>
        <p:spPr bwMode="auto">
          <a:xfrm>
            <a:off x="377375" y="321620"/>
            <a:ext cx="8229600" cy="0"/>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14" name="Obdélník 13">
            <a:extLst>
              <a:ext uri="{FF2B5EF4-FFF2-40B4-BE49-F238E27FC236}">
                <a16:creationId xmlns:a16="http://schemas.microsoft.com/office/drawing/2014/main" id="{4DFF3BF1-9071-44EF-85C0-A07BD083F4BC}"/>
              </a:ext>
            </a:extLst>
          </p:cNvPr>
          <p:cNvSpPr/>
          <p:nvPr/>
        </p:nvSpPr>
        <p:spPr>
          <a:xfrm>
            <a:off x="6175005" y="401658"/>
            <a:ext cx="2853074" cy="1585049"/>
          </a:xfrm>
          <a:prstGeom prst="rect">
            <a:avLst/>
          </a:prstGeom>
        </p:spPr>
        <p:txBody>
          <a:bodyPr wrap="square">
            <a:spAutoFit/>
          </a:bodyPr>
          <a:lstStyle/>
          <a:p>
            <a:pPr marL="53996"/>
            <a:r>
              <a:rPr lang="cs-CZ" sz="1400" b="1" dirty="0">
                <a:solidFill>
                  <a:srgbClr val="0000FF"/>
                </a:solidFill>
                <a:ea typeface="Tahoma" panose="020B0604030504040204" pitchFamily="34" charset="0"/>
                <a:cs typeface="Tahoma" panose="020B0604030504040204" pitchFamily="34" charset="0"/>
              </a:rPr>
              <a:t>Podstata:</a:t>
            </a:r>
          </a:p>
          <a:p>
            <a:pPr marL="266700" indent="-177800">
              <a:spcAft>
                <a:spcPts val="300"/>
              </a:spcAft>
              <a:buFont typeface="Wingdings" panose="05000000000000000000" pitchFamily="2" charset="2"/>
              <a:buChar char="§"/>
            </a:pPr>
            <a:r>
              <a:rPr lang="cs-CZ" sz="1300" dirty="0">
                <a:ea typeface="Tahoma" panose="020B0604030504040204" pitchFamily="34" charset="0"/>
                <a:cs typeface="Tahoma" panose="020B0604030504040204" pitchFamily="34" charset="0"/>
              </a:rPr>
              <a:t>10 jednoduchých otázek ANO-NE</a:t>
            </a:r>
          </a:p>
          <a:p>
            <a:pPr marL="266700" indent="-177800">
              <a:spcAft>
                <a:spcPts val="300"/>
              </a:spcAft>
              <a:buFont typeface="Wingdings" panose="05000000000000000000" pitchFamily="2" charset="2"/>
              <a:buChar char="§"/>
            </a:pPr>
            <a:r>
              <a:rPr lang="cs-CZ" sz="1300" dirty="0">
                <a:ea typeface="Tahoma" panose="020B0604030504040204" pitchFamily="34" charset="0"/>
                <a:cs typeface="Tahoma" panose="020B0604030504040204" pitchFamily="34" charset="0"/>
              </a:rPr>
              <a:t>Za každé ANO – 1 bod</a:t>
            </a:r>
          </a:p>
          <a:p>
            <a:pPr marL="266700" indent="-177800">
              <a:spcAft>
                <a:spcPts val="300"/>
              </a:spcAft>
              <a:buFont typeface="Wingdings" panose="05000000000000000000" pitchFamily="2" charset="2"/>
              <a:buChar char="§"/>
            </a:pPr>
            <a:r>
              <a:rPr lang="cs-CZ" sz="1300" dirty="0">
                <a:ea typeface="Tahoma" panose="020B0604030504040204" pitchFamily="34" charset="0"/>
                <a:cs typeface="Tahoma" panose="020B0604030504040204" pitchFamily="34" charset="0"/>
              </a:rPr>
              <a:t>Hodnotí zejména pestrost a vyváženost – adekvátní zastoupení hlavních složek</a:t>
            </a:r>
          </a:p>
        </p:txBody>
      </p:sp>
    </p:spTree>
    <p:extLst>
      <p:ext uri="{BB962C8B-B14F-4D97-AF65-F5344CB8AC3E}">
        <p14:creationId xmlns:p14="http://schemas.microsoft.com/office/powerpoint/2010/main" val="406421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stretch>
            <a:fillRect/>
          </a:stretch>
        </p:blipFill>
        <p:spPr>
          <a:xfrm>
            <a:off x="8228231" y="4695471"/>
            <a:ext cx="560445" cy="557839"/>
          </a:xfrm>
          <a:prstGeom prst="rect">
            <a:avLst/>
          </a:prstGeom>
        </p:spPr>
      </p:pic>
      <p:sp>
        <p:nvSpPr>
          <p:cNvPr id="3" name="Zástupný symbol pro číslo snímku 2"/>
          <p:cNvSpPr>
            <a:spLocks noGrp="1"/>
          </p:cNvSpPr>
          <p:nvPr>
            <p:ph type="sldNum" sz="quarter" idx="11"/>
          </p:nvPr>
        </p:nvSpPr>
        <p:spPr/>
        <p:txBody>
          <a:bodyPr/>
          <a:lstStyle/>
          <a:p>
            <a:pPr defTabSz="914217">
              <a:defRPr/>
            </a:pPr>
            <a:fld id="{0970407D-EE58-4A0B-824B-1D3AE42DD9CF}" type="slidenum">
              <a:rPr lang="cs-CZ" altLang="cs-CZ">
                <a:solidFill>
                  <a:srgbClr val="0000DC"/>
                </a:solidFill>
                <a:latin typeface="Arial"/>
              </a:rPr>
              <a:pPr defTabSz="914217">
                <a:defRPr/>
              </a:pPr>
              <a:t>12</a:t>
            </a:fld>
            <a:endParaRPr lang="cs-CZ" altLang="cs-CZ" dirty="0">
              <a:solidFill>
                <a:srgbClr val="0000DC"/>
              </a:solidFill>
              <a:latin typeface="Arial"/>
            </a:endParaRPr>
          </a:p>
        </p:txBody>
      </p:sp>
      <p:sp>
        <p:nvSpPr>
          <p:cNvPr id="10" name="Zástupný symbol pro obsah 4"/>
          <p:cNvSpPr>
            <a:spLocks noGrp="1"/>
          </p:cNvSpPr>
          <p:nvPr>
            <p:ph idx="1"/>
          </p:nvPr>
        </p:nvSpPr>
        <p:spPr>
          <a:xfrm>
            <a:off x="91376" y="571066"/>
            <a:ext cx="8961248" cy="5843379"/>
          </a:xfrm>
          <a:noFill/>
        </p:spPr>
        <p:txBody>
          <a:bodyPr/>
          <a:lstStyle/>
          <a:p>
            <a:pPr marL="71986" indent="0">
              <a:lnSpc>
                <a:spcPct val="120000"/>
              </a:lnSpc>
              <a:buNone/>
            </a:pPr>
            <a:r>
              <a:rPr lang="cs-CZ" sz="1800" b="1" dirty="0">
                <a:solidFill>
                  <a:srgbClr val="0000FF"/>
                </a:solidFill>
                <a:latin typeface="Tahoma" panose="020B0604030504040204" pitchFamily="34" charset="0"/>
                <a:ea typeface="Tahoma" panose="020B0604030504040204" pitchFamily="34" charset="0"/>
                <a:cs typeface="Tahoma" panose="020B0604030504040204" pitchFamily="34" charset="0"/>
              </a:rPr>
              <a:t>Výživové referenční dávky – DRV </a:t>
            </a:r>
            <a:r>
              <a:rPr lang="en-US" sz="1200" dirty="0">
                <a:latin typeface="Tahoma" panose="020B0604030504040204" pitchFamily="34" charset="0"/>
                <a:ea typeface="Tahoma" panose="020B0604030504040204" pitchFamily="34" charset="0"/>
                <a:cs typeface="Tahoma" panose="020B0604030504040204" pitchFamily="34" charset="0"/>
              </a:rPr>
              <a:t>(Dietary Reference Values)</a:t>
            </a:r>
          </a:p>
          <a:p>
            <a:pPr lvl="1">
              <a:buFont typeface="Wingdings" panose="05000000000000000000" pitchFamily="2" charset="2"/>
              <a:buChar char="§"/>
            </a:pPr>
            <a:r>
              <a:rPr lang="cs-CZ" sz="1600" dirty="0">
                <a:latin typeface="Tahoma" panose="020B0604030504040204" pitchFamily="34" charset="0"/>
                <a:ea typeface="Tahoma" panose="020B0604030504040204" pitchFamily="34" charset="0"/>
                <a:cs typeface="Tahoma" panose="020B0604030504040204" pitchFamily="34" charset="0"/>
              </a:rPr>
              <a:t>Numerické referenční hodnoty pro denní příjem </a:t>
            </a:r>
            <a:r>
              <a:rPr lang="cs-CZ" sz="1600" b="1" dirty="0">
                <a:latin typeface="Tahoma" panose="020B0604030504040204" pitchFamily="34" charset="0"/>
                <a:ea typeface="Tahoma" panose="020B0604030504040204" pitchFamily="34" charset="0"/>
                <a:cs typeface="Tahoma" panose="020B0604030504040204" pitchFamily="34" charset="0"/>
              </a:rPr>
              <a:t>jednotlivých živin</a:t>
            </a:r>
            <a:r>
              <a:rPr lang="cs-CZ" sz="1600" dirty="0">
                <a:latin typeface="Tahoma" panose="020B0604030504040204" pitchFamily="34" charset="0"/>
                <a:ea typeface="Tahoma" panose="020B0604030504040204" pitchFamily="34" charset="0"/>
                <a:cs typeface="Tahoma" panose="020B0604030504040204" pitchFamily="34" charset="0"/>
              </a:rPr>
              <a:t> </a:t>
            </a:r>
            <a:r>
              <a:rPr lang="cs-CZ" sz="1300" dirty="0">
                <a:latin typeface="Tahoma" panose="020B0604030504040204" pitchFamily="34" charset="0"/>
                <a:ea typeface="Tahoma" panose="020B0604030504040204" pitchFamily="34" charset="0"/>
                <a:cs typeface="Tahoma" panose="020B0604030504040204" pitchFamily="34" charset="0"/>
              </a:rPr>
              <a:t>(dle skupin podle pohlaví, věku, gravidity, kojení)</a:t>
            </a:r>
            <a:r>
              <a:rPr lang="cs-CZ" sz="1400" dirty="0">
                <a:latin typeface="Tahoma" panose="020B0604030504040204" pitchFamily="34" charset="0"/>
                <a:ea typeface="Tahoma" panose="020B0604030504040204" pitchFamily="34" charset="0"/>
                <a:cs typeface="Tahoma" panose="020B0604030504040204" pitchFamily="34" charset="0"/>
              </a:rPr>
              <a:t>. </a:t>
            </a:r>
            <a:r>
              <a:rPr lang="cs-CZ" sz="1200" dirty="0">
                <a:latin typeface="Tahoma" panose="020B0604030504040204" pitchFamily="34" charset="0"/>
                <a:ea typeface="Tahoma" panose="020B0604030504040204" pitchFamily="34" charset="0"/>
                <a:cs typeface="Tahoma" panose="020B0604030504040204" pitchFamily="34" charset="0"/>
              </a:rPr>
              <a:t>Více variant </a:t>
            </a:r>
            <a:r>
              <a:rPr lang="cs-CZ" sz="1100" dirty="0">
                <a:latin typeface="Tahoma" panose="020B0604030504040204" pitchFamily="34" charset="0"/>
                <a:ea typeface="Tahoma" panose="020B0604030504040204" pitchFamily="34" charset="0"/>
                <a:cs typeface="Tahoma" panose="020B0604030504040204" pitchFamily="34" charset="0"/>
              </a:rPr>
              <a:t>(nejnižší, průměrný, doporučený, tolerovatelný příjem)</a:t>
            </a:r>
            <a:r>
              <a:rPr lang="cs-CZ" sz="1400" dirty="0">
                <a:latin typeface="Tahoma" panose="020B0604030504040204" pitchFamily="34" charset="0"/>
                <a:ea typeface="Tahoma" panose="020B0604030504040204" pitchFamily="34" charset="0"/>
                <a:cs typeface="Tahoma" panose="020B0604030504040204" pitchFamily="34" charset="0"/>
              </a:rPr>
              <a:t>. </a:t>
            </a:r>
            <a:r>
              <a:rPr lang="cs-CZ" sz="1500" dirty="0">
                <a:latin typeface="Tahoma" panose="020B0604030504040204" pitchFamily="34" charset="0"/>
                <a:ea typeface="Tahoma" panose="020B0604030504040204" pitchFamily="34" charset="0"/>
                <a:cs typeface="Tahoma" panose="020B0604030504040204" pitchFamily="34" charset="0"/>
              </a:rPr>
              <a:t>Jsou určeny pro odborníky.</a:t>
            </a:r>
          </a:p>
          <a:p>
            <a:pPr lvl="1">
              <a:lnSpc>
                <a:spcPct val="120000"/>
              </a:lnSpc>
              <a:buFont typeface="Wingdings" panose="05000000000000000000" pitchFamily="2" charset="2"/>
              <a:buChar char="§"/>
            </a:pPr>
            <a:r>
              <a:rPr lang="cs-CZ" sz="1400" dirty="0">
                <a:latin typeface="Tahoma" panose="020B0604030504040204" pitchFamily="34" charset="0"/>
                <a:ea typeface="Tahoma" panose="020B0604030504040204" pitchFamily="34" charset="0"/>
                <a:cs typeface="Tahoma" panose="020B0604030504040204" pitchFamily="34" charset="0"/>
              </a:rPr>
              <a:t>Jiné vyskytující se možné názvy:  </a:t>
            </a:r>
          </a:p>
          <a:p>
            <a:pPr lvl="2">
              <a:lnSpc>
                <a:spcPct val="120000"/>
              </a:lnSpc>
              <a:buFont typeface="Wingdings" panose="05000000000000000000" pitchFamily="2" charset="2"/>
              <a:buChar char="§"/>
            </a:pPr>
            <a:r>
              <a:rPr lang="cs-CZ" sz="1300" dirty="0">
                <a:latin typeface="Tahoma" panose="020B0604030504040204" pitchFamily="34" charset="0"/>
                <a:ea typeface="Tahoma" panose="020B0604030504040204" pitchFamily="34" charset="0"/>
                <a:cs typeface="Tahoma" panose="020B0604030504040204" pitchFamily="34" charset="0"/>
              </a:rPr>
              <a:t> </a:t>
            </a:r>
            <a:r>
              <a:rPr lang="en-US" sz="1200" dirty="0">
                <a:latin typeface="Tahoma" panose="020B0604030504040204" pitchFamily="34" charset="0"/>
                <a:ea typeface="Tahoma" panose="020B0604030504040204" pitchFamily="34" charset="0"/>
                <a:cs typeface="Tahoma" panose="020B0604030504040204" pitchFamily="34" charset="0"/>
              </a:rPr>
              <a:t>DDD – </a:t>
            </a:r>
            <a:r>
              <a:rPr lang="cs-CZ" sz="1200" dirty="0">
                <a:latin typeface="Tahoma" panose="020B0604030504040204" pitchFamily="34" charset="0"/>
                <a:ea typeface="Tahoma" panose="020B0604030504040204" pitchFamily="34" charset="0"/>
                <a:cs typeface="Tahoma" panose="020B0604030504040204" pitchFamily="34" charset="0"/>
              </a:rPr>
              <a:t>Doporučené denní dávky</a:t>
            </a:r>
          </a:p>
          <a:p>
            <a:pPr lvl="2">
              <a:lnSpc>
                <a:spcPct val="120000"/>
              </a:lnSpc>
              <a:buFont typeface="Wingdings" panose="05000000000000000000" pitchFamily="2" charset="2"/>
              <a:buChar char="§"/>
            </a:pPr>
            <a:r>
              <a:rPr lang="en-US" sz="1200" dirty="0">
                <a:latin typeface="Tahoma" panose="020B0604030504040204" pitchFamily="34" charset="0"/>
                <a:ea typeface="Tahoma" panose="020B0604030504040204" pitchFamily="34" charset="0"/>
                <a:cs typeface="Tahoma" panose="020B0604030504040204" pitchFamily="34" charset="0"/>
              </a:rPr>
              <a:t> RDI – Recommended Dietary Intake</a:t>
            </a:r>
          </a:p>
          <a:p>
            <a:pPr lvl="2">
              <a:lnSpc>
                <a:spcPct val="120000"/>
              </a:lnSpc>
              <a:buFont typeface="Wingdings" panose="05000000000000000000" pitchFamily="2" charset="2"/>
              <a:buChar char="§"/>
            </a:pPr>
            <a:r>
              <a:rPr lang="en-US" sz="1200" dirty="0">
                <a:latin typeface="Tahoma" panose="020B0604030504040204" pitchFamily="34" charset="0"/>
                <a:ea typeface="Tahoma" panose="020B0604030504040204" pitchFamily="34" charset="0"/>
                <a:cs typeface="Tahoma" panose="020B0604030504040204" pitchFamily="34" charset="0"/>
              </a:rPr>
              <a:t> RDA – Recommended Dietary Allowances</a:t>
            </a:r>
          </a:p>
          <a:p>
            <a:pPr lvl="2">
              <a:lnSpc>
                <a:spcPct val="120000"/>
              </a:lnSpc>
              <a:spcAft>
                <a:spcPts val="300"/>
              </a:spcAft>
              <a:buFont typeface="Wingdings" panose="05000000000000000000" pitchFamily="2" charset="2"/>
              <a:buChar char="§"/>
            </a:pPr>
            <a:r>
              <a:rPr lang="en-US" sz="1200" dirty="0">
                <a:latin typeface="Tahoma" panose="020B0604030504040204" pitchFamily="34" charset="0"/>
                <a:ea typeface="Tahoma" panose="020B0604030504040204" pitchFamily="34" charset="0"/>
                <a:cs typeface="Tahoma" panose="020B0604030504040204" pitchFamily="34" charset="0"/>
              </a:rPr>
              <a:t> GDA* - Guideline Daily Amount</a:t>
            </a:r>
            <a:r>
              <a:rPr lang="cs-CZ" sz="1200" dirty="0">
                <a:latin typeface="Tahoma" panose="020B0604030504040204" pitchFamily="34" charset="0"/>
                <a:ea typeface="Tahoma" panose="020B0604030504040204" pitchFamily="34" charset="0"/>
                <a:cs typeface="Tahoma" panose="020B0604030504040204" pitchFamily="34" charset="0"/>
              </a:rPr>
              <a:t>        </a:t>
            </a:r>
            <a:r>
              <a:rPr lang="cs-CZ" sz="900" dirty="0">
                <a:latin typeface="Tahoma" panose="020B0604030504040204" pitchFamily="34" charset="0"/>
                <a:ea typeface="Tahoma" panose="020B0604030504040204" pitchFamily="34" charset="0"/>
                <a:cs typeface="Tahoma" panose="020B0604030504040204" pitchFamily="34" charset="0"/>
              </a:rPr>
              <a:t>* Jde o značení potravin</a:t>
            </a:r>
            <a:endParaRPr lang="en-US" sz="900" dirty="0">
              <a:latin typeface="Tahoma" panose="020B0604030504040204" pitchFamily="34" charset="0"/>
              <a:ea typeface="Tahoma" panose="020B0604030504040204" pitchFamily="34" charset="0"/>
              <a:cs typeface="Tahoma" panose="020B0604030504040204" pitchFamily="34" charset="0"/>
            </a:endParaRPr>
          </a:p>
          <a:p>
            <a:pPr lvl="1">
              <a:lnSpc>
                <a:spcPct val="120000"/>
              </a:lnSpc>
              <a:buFont typeface="Wingdings" panose="05000000000000000000" pitchFamily="2" charset="2"/>
              <a:buChar char="§"/>
            </a:pPr>
            <a:r>
              <a:rPr lang="cs-CZ" sz="1400" i="1" dirty="0">
                <a:latin typeface="Tahoma" panose="020B0604030504040204" pitchFamily="34" charset="0"/>
                <a:ea typeface="Tahoma" panose="020B0604030504040204" pitchFamily="34" charset="0"/>
                <a:cs typeface="Tahoma" panose="020B0604030504040204" pitchFamily="34" charset="0"/>
              </a:rPr>
              <a:t>Konkrétní aktuální dokumenty:</a:t>
            </a:r>
          </a:p>
          <a:p>
            <a:pPr marL="982466" lvl="2" indent="-85708">
              <a:lnSpc>
                <a:spcPct val="100000"/>
              </a:lnSpc>
              <a:buFont typeface="Wingdings" panose="05000000000000000000" pitchFamily="2" charset="2"/>
              <a:buChar char="§"/>
              <a:tabLst>
                <a:tab pos="1166580" algn="l"/>
              </a:tabLst>
            </a:pPr>
            <a:r>
              <a:rPr lang="cs-CZ" sz="1300" dirty="0">
                <a:latin typeface="Tahoma" panose="020B0604030504040204" pitchFamily="34" charset="0"/>
                <a:ea typeface="Tahoma" panose="020B0604030504040204" pitchFamily="34" charset="0"/>
                <a:cs typeface="Tahoma" panose="020B0604030504040204" pitchFamily="34" charset="0"/>
              </a:rPr>
              <a:t> „</a:t>
            </a:r>
            <a:r>
              <a:rPr lang="cs-CZ" sz="1300" b="1" i="1" dirty="0">
                <a:latin typeface="Tahoma" panose="020B0604030504040204" pitchFamily="34" charset="0"/>
                <a:ea typeface="Tahoma" panose="020B0604030504040204" pitchFamily="34" charset="0"/>
                <a:cs typeface="Tahoma" panose="020B0604030504040204" pitchFamily="34" charset="0"/>
              </a:rPr>
              <a:t>Referenční hodnoty pro příjem živin</a:t>
            </a:r>
            <a:r>
              <a:rPr lang="cs-CZ" sz="1300" i="1" dirty="0">
                <a:latin typeface="Tahoma" panose="020B0604030504040204" pitchFamily="34" charset="0"/>
                <a:ea typeface="Tahoma" panose="020B0604030504040204" pitchFamily="34" charset="0"/>
                <a:cs typeface="Tahoma" panose="020B0604030504040204" pitchFamily="34" charset="0"/>
              </a:rPr>
              <a:t>“. </a:t>
            </a:r>
            <a:r>
              <a:rPr lang="cs-CZ" sz="1200" i="1" dirty="0">
                <a:latin typeface="Tahoma" panose="020B0604030504040204" pitchFamily="34" charset="0"/>
                <a:ea typeface="Tahoma" panose="020B0604030504040204" pitchFamily="34" charset="0"/>
                <a:cs typeface="Tahoma" panose="020B0604030504040204" pitchFamily="34" charset="0"/>
              </a:rPr>
              <a:t>Společnost pro výživu, Praha 2011, 1.vyd.  - překlad dávek DACH</a:t>
            </a:r>
            <a:br>
              <a:rPr lang="cs-CZ" sz="1300" i="1" dirty="0">
                <a:latin typeface="Tahoma" panose="020B0604030504040204" pitchFamily="34" charset="0"/>
                <a:ea typeface="Tahoma" panose="020B0604030504040204" pitchFamily="34" charset="0"/>
                <a:cs typeface="Tahoma" panose="020B0604030504040204" pitchFamily="34" charset="0"/>
              </a:rPr>
            </a:br>
            <a:r>
              <a:rPr lang="cs-CZ" sz="1300" i="1" dirty="0">
                <a:latin typeface="Tahoma" panose="020B0604030504040204" pitchFamily="34" charset="0"/>
                <a:ea typeface="Tahoma" panose="020B0604030504040204" pitchFamily="34" charset="0"/>
                <a:cs typeface="Tahoma" panose="020B0604030504040204" pitchFamily="34" charset="0"/>
              </a:rPr>
              <a:t>   </a:t>
            </a:r>
            <a:r>
              <a:rPr lang="cs-CZ" sz="1000" i="1" dirty="0">
                <a:latin typeface="Tahoma" panose="020B0604030504040204" pitchFamily="34" charset="0"/>
                <a:ea typeface="Tahoma" panose="020B0604030504040204" pitchFamily="34" charset="0"/>
                <a:cs typeface="Tahoma" panose="020B0604030504040204" pitchFamily="34" charset="0"/>
              </a:rPr>
              <a:t>(Německo, Rakousko, Švýcarsko)</a:t>
            </a:r>
          </a:p>
          <a:p>
            <a:pPr lvl="2">
              <a:lnSpc>
                <a:spcPct val="120000"/>
              </a:lnSpc>
              <a:spcAft>
                <a:spcPts val="600"/>
              </a:spcAft>
              <a:buFont typeface="Wingdings" panose="05000000000000000000" pitchFamily="2" charset="2"/>
              <a:buChar char="§"/>
            </a:pPr>
            <a:r>
              <a:rPr lang="cs-CZ" sz="1300" dirty="0">
                <a:latin typeface="Tahoma" panose="020B0604030504040204" pitchFamily="34" charset="0"/>
                <a:ea typeface="Tahoma" panose="020B0604030504040204" pitchFamily="34" charset="0"/>
                <a:cs typeface="Tahoma" panose="020B0604030504040204" pitchFamily="34" charset="0"/>
              </a:rPr>
              <a:t> </a:t>
            </a:r>
            <a:r>
              <a:rPr lang="cs-CZ" sz="1300" b="1" dirty="0">
                <a:latin typeface="Tahoma" panose="020B0604030504040204" pitchFamily="34" charset="0"/>
                <a:ea typeface="Tahoma" panose="020B0604030504040204" pitchFamily="34" charset="0"/>
                <a:cs typeface="Tahoma" panose="020B0604030504040204" pitchFamily="34" charset="0"/>
              </a:rPr>
              <a:t>Evropské výživové referenční dávky - EFSA</a:t>
            </a:r>
          </a:p>
          <a:p>
            <a:pPr marL="71986" indent="0">
              <a:lnSpc>
                <a:spcPct val="120000"/>
              </a:lnSpc>
              <a:buNone/>
            </a:pPr>
            <a:r>
              <a:rPr lang="cs-CZ" sz="1800" b="1" dirty="0">
                <a:solidFill>
                  <a:srgbClr val="0000FF"/>
                </a:solidFill>
                <a:latin typeface="Tahoma" panose="020B0604030504040204" pitchFamily="34" charset="0"/>
                <a:ea typeface="Tahoma" panose="020B0604030504040204" pitchFamily="34" charset="0"/>
                <a:cs typeface="Tahoma" panose="020B0604030504040204" pitchFamily="34" charset="0"/>
              </a:rPr>
              <a:t>Obecná výživová doporučení</a:t>
            </a:r>
          </a:p>
          <a:p>
            <a:pPr lvl="1">
              <a:buFont typeface="Wingdings" panose="05000000000000000000" pitchFamily="2" charset="2"/>
              <a:buChar char="§"/>
            </a:pPr>
            <a:r>
              <a:rPr lang="cs-CZ" sz="1600" dirty="0">
                <a:latin typeface="Tahoma" panose="020B0604030504040204" pitchFamily="34" charset="0"/>
                <a:ea typeface="Tahoma" panose="020B0604030504040204" pitchFamily="34" charset="0"/>
                <a:cs typeface="Tahoma" panose="020B0604030504040204" pitchFamily="34" charset="0"/>
              </a:rPr>
              <a:t>Verbální výživová doporučení </a:t>
            </a:r>
            <a:r>
              <a:rPr lang="cs-CZ" sz="1500" dirty="0">
                <a:latin typeface="Tahoma" panose="020B0604030504040204" pitchFamily="34" charset="0"/>
                <a:ea typeface="Tahoma" panose="020B0604030504040204" pitchFamily="34" charset="0"/>
                <a:cs typeface="Tahoma" panose="020B0604030504040204" pitchFamily="34" charset="0"/>
              </a:rPr>
              <a:t>– návody, u nichž nejde primárně o kvantitativní ukazatele, ale spíše jde o směrnice ke změně spotřeby. Mohou být pro odborníky i pro laiky.</a:t>
            </a:r>
          </a:p>
          <a:p>
            <a:pPr lvl="1">
              <a:buFont typeface="Wingdings" panose="05000000000000000000" pitchFamily="2" charset="2"/>
              <a:buChar char="§"/>
            </a:pPr>
            <a:r>
              <a:rPr lang="cs-CZ" sz="1800" dirty="0">
                <a:latin typeface="Tahoma" panose="020B0604030504040204" pitchFamily="34" charset="0"/>
                <a:ea typeface="Tahoma" panose="020B0604030504040204" pitchFamily="34" charset="0"/>
                <a:cs typeface="Tahoma" panose="020B0604030504040204" pitchFamily="34" charset="0"/>
              </a:rPr>
              <a:t> </a:t>
            </a:r>
            <a:r>
              <a:rPr lang="cs-CZ" sz="1400" i="1" dirty="0">
                <a:latin typeface="Tahoma" panose="020B0604030504040204" pitchFamily="34" charset="0"/>
                <a:ea typeface="Tahoma" panose="020B0604030504040204" pitchFamily="34" charset="0"/>
                <a:cs typeface="Tahoma" panose="020B0604030504040204" pitchFamily="34" charset="0"/>
              </a:rPr>
              <a:t>Aktuální příklady:  </a:t>
            </a:r>
          </a:p>
          <a:p>
            <a:pPr lvl="2">
              <a:lnSpc>
                <a:spcPct val="100000"/>
              </a:lnSpc>
              <a:buFont typeface="Wingdings" panose="05000000000000000000" pitchFamily="2" charset="2"/>
              <a:buChar char="§"/>
            </a:pPr>
            <a:r>
              <a:rPr lang="cs-CZ" altLang="cs-CZ" sz="1300" dirty="0">
                <a:latin typeface="Tahoma" panose="020B0604030504040204" pitchFamily="34" charset="0"/>
                <a:ea typeface="Tahoma" panose="020B0604030504040204" pitchFamily="34" charset="0"/>
                <a:cs typeface="Tahoma" panose="020B0604030504040204" pitchFamily="34" charset="0"/>
              </a:rPr>
              <a:t> Výživová doporučení pro obyvatelstvo České republiky (Společnost pro výživu, 2012)</a:t>
            </a:r>
          </a:p>
          <a:p>
            <a:pPr lvl="2">
              <a:lnSpc>
                <a:spcPct val="100000"/>
              </a:lnSpc>
              <a:buFont typeface="Wingdings" panose="05000000000000000000" pitchFamily="2" charset="2"/>
              <a:buChar char="§"/>
            </a:pPr>
            <a:endParaRPr lang="cs-CZ" altLang="cs-CZ" sz="600" dirty="0">
              <a:latin typeface="Tahoma" panose="020B0604030504040204" pitchFamily="34" charset="0"/>
              <a:ea typeface="Tahoma" panose="020B0604030504040204" pitchFamily="34" charset="0"/>
              <a:cs typeface="Tahoma" panose="020B0604030504040204" pitchFamily="34" charset="0"/>
            </a:endParaRPr>
          </a:p>
          <a:p>
            <a:pPr marL="71986" indent="0">
              <a:lnSpc>
                <a:spcPct val="100000"/>
              </a:lnSpc>
              <a:spcAft>
                <a:spcPts val="600"/>
              </a:spcAft>
              <a:buNone/>
            </a:pPr>
            <a:r>
              <a:rPr lang="cs-CZ" sz="2000" b="1" dirty="0">
                <a:solidFill>
                  <a:srgbClr val="0000FF"/>
                </a:solidFill>
                <a:latin typeface="Tahoma" panose="020B0604030504040204" pitchFamily="34" charset="0"/>
                <a:ea typeface="Tahoma" panose="020B0604030504040204" pitchFamily="34" charset="0"/>
                <a:cs typeface="Tahoma" panose="020B0604030504040204" pitchFamily="34" charset="0"/>
              </a:rPr>
              <a:t>FBDG -</a:t>
            </a:r>
            <a:r>
              <a:rPr lang="en-US" sz="18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cs-CZ" sz="1800" b="1" dirty="0">
                <a:solidFill>
                  <a:srgbClr val="0000FF"/>
                </a:solidFill>
                <a:latin typeface="Tahoma" panose="020B0604030504040204" pitchFamily="34" charset="0"/>
                <a:ea typeface="Tahoma" panose="020B0604030504040204" pitchFamily="34" charset="0"/>
                <a:cs typeface="Tahoma" panose="020B0604030504040204" pitchFamily="34" charset="0"/>
              </a:rPr>
              <a:t>Výživová doporučení založená na potravinách</a:t>
            </a:r>
            <a:r>
              <a:rPr lang="cs-CZ" sz="1800" b="1" dirty="0">
                <a:latin typeface="Tahoma" panose="020B0604030504040204" pitchFamily="34" charset="0"/>
                <a:ea typeface="Tahoma" panose="020B0604030504040204" pitchFamily="34" charset="0"/>
                <a:cs typeface="Tahoma" panose="020B0604030504040204" pitchFamily="34" charset="0"/>
              </a:rPr>
              <a:t> </a:t>
            </a:r>
            <a:endParaRPr lang="cs-CZ" sz="400" dirty="0">
              <a:latin typeface="Tahoma" panose="020B0604030504040204" pitchFamily="34" charset="0"/>
              <a:ea typeface="Tahoma" panose="020B0604030504040204" pitchFamily="34" charset="0"/>
              <a:cs typeface="Tahoma" panose="020B0604030504040204" pitchFamily="34" charset="0"/>
            </a:endParaRPr>
          </a:p>
          <a:p>
            <a:pPr lvl="1">
              <a:buFont typeface="Wingdings" panose="05000000000000000000" pitchFamily="2" charset="2"/>
              <a:buChar char="§"/>
            </a:pPr>
            <a:r>
              <a:rPr lang="cs-CZ" sz="1400" dirty="0">
                <a:latin typeface="Tahoma" panose="020B0604030504040204" pitchFamily="34" charset="0"/>
                <a:ea typeface="Tahoma" panose="020B0604030504040204" pitchFamily="34" charset="0"/>
                <a:cs typeface="Tahoma" panose="020B0604030504040204" pitchFamily="34" charset="0"/>
              </a:rPr>
              <a:t>Transformace do prakticky použitelné (laicky) slovní (popř. grafické) formy, pracující s celými potravinami a potravinovými skupinami. „Překlad“ pro běžné obyvatele, vychází z DRV i vědeckých poznatků.</a:t>
            </a:r>
          </a:p>
          <a:p>
            <a:pPr lvl="1">
              <a:lnSpc>
                <a:spcPct val="120000"/>
              </a:lnSpc>
              <a:buFont typeface="Wingdings" panose="05000000000000000000" pitchFamily="2" charset="2"/>
              <a:buChar char="§"/>
            </a:pPr>
            <a:endParaRPr lang="cs-CZ" sz="300" dirty="0">
              <a:latin typeface="Tahoma" panose="020B0604030504040204" pitchFamily="34" charset="0"/>
              <a:ea typeface="Tahoma" panose="020B0604030504040204" pitchFamily="34" charset="0"/>
              <a:cs typeface="Tahoma" panose="020B0604030504040204" pitchFamily="34" charset="0"/>
            </a:endParaRPr>
          </a:p>
          <a:p>
            <a:pPr lvl="1">
              <a:buFont typeface="Wingdings" panose="05000000000000000000" pitchFamily="2" charset="2"/>
              <a:buChar char="§"/>
            </a:pPr>
            <a:r>
              <a:rPr lang="cs-CZ" sz="1800" dirty="0">
                <a:latin typeface="Tahoma" panose="020B0604030504040204" pitchFamily="34" charset="0"/>
                <a:ea typeface="Tahoma" panose="020B0604030504040204" pitchFamily="34" charset="0"/>
                <a:cs typeface="Tahoma" panose="020B0604030504040204" pitchFamily="34" charset="0"/>
              </a:rPr>
              <a:t> </a:t>
            </a:r>
            <a:r>
              <a:rPr lang="cs-CZ" sz="1400" dirty="0">
                <a:latin typeface="Tahoma" panose="020B0604030504040204" pitchFamily="34" charset="0"/>
                <a:ea typeface="Tahoma" panose="020B0604030504040204" pitchFamily="34" charset="0"/>
                <a:cs typeface="Tahoma" panose="020B0604030504040204" pitchFamily="34" charset="0"/>
              </a:rPr>
              <a:t>Pokus převést důkazní základnu týkající se vztahů mezi potravinami, stravovacími návyky a zdravím do konkrétních, kulturně vhodných a proveditelných doporučení.  </a:t>
            </a:r>
          </a:p>
        </p:txBody>
      </p:sp>
      <p:sp>
        <p:nvSpPr>
          <p:cNvPr id="4" name="Obdélník 3"/>
          <p:cNvSpPr/>
          <p:nvPr/>
        </p:nvSpPr>
        <p:spPr bwMode="auto">
          <a:xfrm>
            <a:off x="128764" y="571065"/>
            <a:ext cx="3959344" cy="297792"/>
          </a:xfrm>
          <a:prstGeom prst="rect">
            <a:avLst/>
          </a:prstGeom>
          <a:solidFill>
            <a:schemeClr val="accent1">
              <a:lumMod val="20000"/>
              <a:lumOff val="80000"/>
              <a:alpha val="36000"/>
            </a:schemeClr>
          </a:solidFill>
          <a:ln w="9525" cap="flat" cmpd="sng" algn="ctr">
            <a:noFill/>
            <a:prstDash val="solid"/>
            <a:miter lim="800000"/>
            <a:headEnd type="none" w="med" len="med"/>
            <a:tailEnd type="none" w="med" len="med"/>
          </a:ln>
          <a:effectLst/>
          <a:extLst/>
        </p:spPr>
        <p:txBody>
          <a:bodyPr vert="horz" wrap="none" lIns="91424" tIns="45712" rIns="91424" bIns="45712" numCol="1" rtlCol="0" anchor="t" anchorCtr="0" compatLnSpc="1">
            <a:prstTxWarp prst="textNoShape">
              <a:avLst/>
            </a:prstTxWarp>
          </a:bodyPr>
          <a:lstStyle/>
          <a:p>
            <a:pPr defTabSz="914217"/>
            <a:endParaRPr lang="en-US" dirty="0"/>
          </a:p>
        </p:txBody>
      </p:sp>
      <p:sp>
        <p:nvSpPr>
          <p:cNvPr id="11" name="Obdélník 10"/>
          <p:cNvSpPr/>
          <p:nvPr/>
        </p:nvSpPr>
        <p:spPr bwMode="auto">
          <a:xfrm>
            <a:off x="157295" y="3583285"/>
            <a:ext cx="3496173" cy="257529"/>
          </a:xfrm>
          <a:prstGeom prst="rect">
            <a:avLst/>
          </a:prstGeom>
          <a:solidFill>
            <a:schemeClr val="accent1">
              <a:lumMod val="20000"/>
              <a:lumOff val="80000"/>
              <a:alpha val="36000"/>
            </a:schemeClr>
          </a:solidFill>
          <a:ln w="9525" cap="flat" cmpd="sng" algn="ctr">
            <a:noFill/>
            <a:prstDash val="solid"/>
            <a:miter lim="800000"/>
            <a:headEnd type="none" w="med" len="med"/>
            <a:tailEnd type="none" w="med" len="med"/>
          </a:ln>
          <a:effectLst/>
          <a:extLst/>
        </p:spPr>
        <p:txBody>
          <a:bodyPr vert="horz" wrap="none" lIns="91424" tIns="45712" rIns="91424" bIns="45712" numCol="1" rtlCol="0" anchor="t" anchorCtr="0" compatLnSpc="1">
            <a:prstTxWarp prst="textNoShape">
              <a:avLst/>
            </a:prstTxWarp>
          </a:bodyPr>
          <a:lstStyle/>
          <a:p>
            <a:pPr defTabSz="914217"/>
            <a:endParaRPr lang="en-US" dirty="0"/>
          </a:p>
        </p:txBody>
      </p:sp>
      <p:sp>
        <p:nvSpPr>
          <p:cNvPr id="12" name="Obdélník 11"/>
          <p:cNvSpPr/>
          <p:nvPr/>
        </p:nvSpPr>
        <p:spPr bwMode="auto">
          <a:xfrm>
            <a:off x="128766" y="4974391"/>
            <a:ext cx="6346075" cy="257529"/>
          </a:xfrm>
          <a:prstGeom prst="rect">
            <a:avLst/>
          </a:prstGeom>
          <a:solidFill>
            <a:schemeClr val="accent1">
              <a:lumMod val="20000"/>
              <a:lumOff val="80000"/>
              <a:alpha val="36000"/>
            </a:schemeClr>
          </a:solidFill>
          <a:ln w="9525" cap="flat" cmpd="sng" algn="ctr">
            <a:noFill/>
            <a:prstDash val="solid"/>
            <a:miter lim="800000"/>
            <a:headEnd type="none" w="med" len="med"/>
            <a:tailEnd type="none" w="med" len="med"/>
          </a:ln>
          <a:effectLst/>
          <a:extLst/>
        </p:spPr>
        <p:txBody>
          <a:bodyPr vert="horz" wrap="none" lIns="91424" tIns="45712" rIns="91424" bIns="45712" numCol="1" rtlCol="0" anchor="t" anchorCtr="0" compatLnSpc="1">
            <a:prstTxWarp prst="textNoShape">
              <a:avLst/>
            </a:prstTxWarp>
          </a:bodyPr>
          <a:lstStyle/>
          <a:p>
            <a:pPr defTabSz="914217"/>
            <a:endParaRPr lang="en-US" dirty="0"/>
          </a:p>
        </p:txBody>
      </p:sp>
      <p:pic>
        <p:nvPicPr>
          <p:cNvPr id="13" name="Obrázek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7721" y="1604694"/>
            <a:ext cx="702148" cy="1007887"/>
          </a:xfrm>
          <a:prstGeom prst="rect">
            <a:avLst/>
          </a:prstGeom>
        </p:spPr>
      </p:pic>
      <p:sp>
        <p:nvSpPr>
          <p:cNvPr id="14" name="Rectangle 3">
            <a:extLst>
              <a:ext uri="{FF2B5EF4-FFF2-40B4-BE49-F238E27FC236}">
                <a16:creationId xmlns:a16="http://schemas.microsoft.com/office/drawing/2014/main" id="{09AFC1DB-DC65-4D39-BCD9-FFC110DF7AB5}"/>
              </a:ext>
            </a:extLst>
          </p:cNvPr>
          <p:cNvSpPr txBox="1">
            <a:spLocks noChangeArrowheads="1"/>
          </p:cNvSpPr>
          <p:nvPr/>
        </p:nvSpPr>
        <p:spPr>
          <a:xfrm>
            <a:off x="182752" y="2"/>
            <a:ext cx="9144000" cy="3195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cs-CZ" sz="18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Základní formy referenčních hodnot a doporučení ohledně výživy</a:t>
            </a:r>
            <a:endParaRPr lang="en-US" sz="15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5" name="Line 2">
            <a:extLst>
              <a:ext uri="{FF2B5EF4-FFF2-40B4-BE49-F238E27FC236}">
                <a16:creationId xmlns:a16="http://schemas.microsoft.com/office/drawing/2014/main" id="{CD9E9448-00AB-4E00-96CE-38E2E6F18A26}"/>
              </a:ext>
            </a:extLst>
          </p:cNvPr>
          <p:cNvSpPr>
            <a:spLocks noChangeShapeType="1"/>
          </p:cNvSpPr>
          <p:nvPr/>
        </p:nvSpPr>
        <p:spPr bwMode="auto">
          <a:xfrm>
            <a:off x="292410" y="387828"/>
            <a:ext cx="8229600" cy="0"/>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Tree>
    <p:extLst>
      <p:ext uri="{BB962C8B-B14F-4D97-AF65-F5344CB8AC3E}">
        <p14:creationId xmlns:p14="http://schemas.microsoft.com/office/powerpoint/2010/main" val="27638289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6"/>
          <p:cNvSpPr>
            <a:spLocks noGrp="1"/>
          </p:cNvSpPr>
          <p:nvPr>
            <p:ph idx="1"/>
          </p:nvPr>
        </p:nvSpPr>
        <p:spPr>
          <a:xfrm>
            <a:off x="2" y="640165"/>
            <a:ext cx="9071325" cy="5802656"/>
          </a:xfrm>
        </p:spPr>
        <p:txBody>
          <a:bodyPr/>
          <a:lstStyle/>
          <a:p>
            <a:pPr marL="361950" indent="-274638">
              <a:lnSpc>
                <a:spcPct val="100000"/>
              </a:lnSpc>
              <a:spcAft>
                <a:spcPts val="800"/>
              </a:spcAft>
              <a:buClr>
                <a:schemeClr val="accent1">
                  <a:lumMod val="60000"/>
                  <a:lumOff val="40000"/>
                </a:schemeClr>
              </a:buClr>
              <a:buFont typeface="+mj-lt"/>
              <a:buAutoNum type="arabicPeriod"/>
            </a:pPr>
            <a:r>
              <a:rPr lang="cs-CZ" sz="1300" dirty="0">
                <a:latin typeface="Tahoma" panose="020B0604030504040204" pitchFamily="34" charset="0"/>
                <a:ea typeface="Tahoma" panose="020B0604030504040204" pitchFamily="34" charset="0"/>
                <a:cs typeface="Tahoma" panose="020B0604030504040204" pitchFamily="34" charset="0"/>
              </a:rPr>
              <a:t>Udržujte si přiměřenou stálou tělesnou hmotnost charakterizovanou BMI (18,5-25,0) kg/m2 a obvodem</a:t>
            </a:r>
            <a:br>
              <a:rPr lang="cs-CZ" sz="1300" dirty="0">
                <a:latin typeface="Tahoma" panose="020B0604030504040204" pitchFamily="34" charset="0"/>
                <a:ea typeface="Tahoma" panose="020B0604030504040204" pitchFamily="34" charset="0"/>
                <a:cs typeface="Tahoma" panose="020B0604030504040204" pitchFamily="34" charset="0"/>
              </a:rPr>
            </a:br>
            <a:r>
              <a:rPr lang="cs-CZ" sz="1300" dirty="0">
                <a:latin typeface="Tahoma" panose="020B0604030504040204" pitchFamily="34" charset="0"/>
                <a:ea typeface="Tahoma" panose="020B0604030504040204" pitchFamily="34" charset="0"/>
                <a:cs typeface="Tahoma" panose="020B0604030504040204" pitchFamily="34" charset="0"/>
              </a:rPr>
              <a:t>pasu nejvýše 94 cm u mužů a 80 cm u žen.</a:t>
            </a:r>
          </a:p>
          <a:p>
            <a:pPr marL="361950" indent="-274638">
              <a:lnSpc>
                <a:spcPct val="100000"/>
              </a:lnSpc>
              <a:spcAft>
                <a:spcPts val="800"/>
              </a:spcAft>
              <a:buClr>
                <a:schemeClr val="accent1">
                  <a:lumMod val="60000"/>
                  <a:lumOff val="40000"/>
                </a:schemeClr>
              </a:buClr>
              <a:buFont typeface="+mj-lt"/>
              <a:buAutoNum type="arabicPeriod"/>
            </a:pPr>
            <a:r>
              <a:rPr lang="cs-CZ" sz="1300" dirty="0">
                <a:latin typeface="Tahoma" panose="020B0604030504040204" pitchFamily="34" charset="0"/>
                <a:ea typeface="Tahoma" panose="020B0604030504040204" pitchFamily="34" charset="0"/>
                <a:cs typeface="Tahoma" panose="020B0604030504040204" pitchFamily="34" charset="0"/>
              </a:rPr>
              <a:t>Denně se pohybujte alespoň 30 minut např. rychlou chůzí nebo cvičením.</a:t>
            </a:r>
          </a:p>
          <a:p>
            <a:pPr marL="361950" indent="-274638">
              <a:lnSpc>
                <a:spcPct val="100000"/>
              </a:lnSpc>
              <a:spcAft>
                <a:spcPts val="800"/>
              </a:spcAft>
              <a:buClr>
                <a:schemeClr val="accent1">
                  <a:lumMod val="60000"/>
                  <a:lumOff val="40000"/>
                </a:schemeClr>
              </a:buClr>
              <a:buFont typeface="+mj-lt"/>
              <a:buAutoNum type="arabicPeriod"/>
            </a:pPr>
            <a:r>
              <a:rPr lang="cs-CZ" sz="1300" dirty="0">
                <a:latin typeface="Tahoma" panose="020B0604030504040204" pitchFamily="34" charset="0"/>
                <a:ea typeface="Tahoma" panose="020B0604030504040204" pitchFamily="34" charset="0"/>
                <a:cs typeface="Tahoma" panose="020B0604030504040204" pitchFamily="34" charset="0"/>
              </a:rPr>
              <a:t>Jezte pestrou stravu, rozdělenou do 3-5 denních jídel, nevynechávejte snídani.</a:t>
            </a:r>
          </a:p>
          <a:p>
            <a:pPr marL="361950" indent="-274638">
              <a:lnSpc>
                <a:spcPct val="100000"/>
              </a:lnSpc>
              <a:spcAft>
                <a:spcPts val="800"/>
              </a:spcAft>
              <a:buClr>
                <a:schemeClr val="accent1">
                  <a:lumMod val="60000"/>
                  <a:lumOff val="40000"/>
                </a:schemeClr>
              </a:buClr>
              <a:buFont typeface="+mj-lt"/>
              <a:buAutoNum type="arabicPeriod"/>
            </a:pPr>
            <a:r>
              <a:rPr lang="cs-CZ" sz="1300" dirty="0">
                <a:latin typeface="Tahoma" panose="020B0604030504040204" pitchFamily="34" charset="0"/>
                <a:ea typeface="Tahoma" panose="020B0604030504040204" pitchFamily="34" charset="0"/>
                <a:cs typeface="Tahoma" panose="020B0604030504040204" pitchFamily="34" charset="0"/>
              </a:rPr>
              <a:t>Konzumujte dostatečné množství zeleniny (syrové i vařené) a ovoce, denně alespoň 400 g (zeleniny 2x více než ovoce) rozděleně do více porcí; nezapomínejte konzumovat menší množství ořechů.</a:t>
            </a:r>
          </a:p>
          <a:p>
            <a:pPr marL="361950" indent="-274638">
              <a:lnSpc>
                <a:spcPct val="100000"/>
              </a:lnSpc>
              <a:spcAft>
                <a:spcPts val="800"/>
              </a:spcAft>
              <a:buClr>
                <a:schemeClr val="accent1">
                  <a:lumMod val="60000"/>
                  <a:lumOff val="40000"/>
                </a:schemeClr>
              </a:buClr>
              <a:buFont typeface="+mj-lt"/>
              <a:buAutoNum type="arabicPeriod"/>
            </a:pPr>
            <a:r>
              <a:rPr lang="cs-CZ" sz="1300" dirty="0">
                <a:latin typeface="Tahoma" panose="020B0604030504040204" pitchFamily="34" charset="0"/>
                <a:ea typeface="Tahoma" panose="020B0604030504040204" pitchFamily="34" charset="0"/>
                <a:cs typeface="Tahoma" panose="020B0604030504040204" pitchFamily="34" charset="0"/>
              </a:rPr>
              <a:t>Z obilovin preferujte celozrnné výrobky a nezapomínejte na luštěniny (alespoň 1x týdně).</a:t>
            </a:r>
          </a:p>
          <a:p>
            <a:pPr marL="361950" indent="-274638">
              <a:lnSpc>
                <a:spcPct val="100000"/>
              </a:lnSpc>
              <a:spcAft>
                <a:spcPts val="800"/>
              </a:spcAft>
              <a:buClr>
                <a:schemeClr val="accent1">
                  <a:lumMod val="60000"/>
                  <a:lumOff val="40000"/>
                </a:schemeClr>
              </a:buClr>
              <a:buFont typeface="+mj-lt"/>
              <a:buAutoNum type="arabicPeriod"/>
            </a:pPr>
            <a:r>
              <a:rPr lang="cs-CZ" sz="1300" dirty="0">
                <a:latin typeface="Tahoma" panose="020B0604030504040204" pitchFamily="34" charset="0"/>
                <a:ea typeface="Tahoma" panose="020B0604030504040204" pitchFamily="34" charset="0"/>
                <a:cs typeface="Tahoma" panose="020B0604030504040204" pitchFamily="34" charset="0"/>
              </a:rPr>
              <a:t>Jezte ryby a rybí výrobky alespoň 2x týdně.</a:t>
            </a:r>
          </a:p>
          <a:p>
            <a:pPr marL="361950" indent="-274638">
              <a:lnSpc>
                <a:spcPct val="100000"/>
              </a:lnSpc>
              <a:spcAft>
                <a:spcPts val="800"/>
              </a:spcAft>
              <a:buClr>
                <a:schemeClr val="accent1">
                  <a:lumMod val="60000"/>
                  <a:lumOff val="40000"/>
                </a:schemeClr>
              </a:buClr>
              <a:buFont typeface="+mj-lt"/>
              <a:buAutoNum type="arabicPeriod"/>
            </a:pPr>
            <a:r>
              <a:rPr lang="cs-CZ" sz="1300" dirty="0">
                <a:latin typeface="Tahoma" panose="020B0604030504040204" pitchFamily="34" charset="0"/>
                <a:ea typeface="Tahoma" panose="020B0604030504040204" pitchFamily="34" charset="0"/>
                <a:cs typeface="Tahoma" panose="020B0604030504040204" pitchFamily="34" charset="0"/>
              </a:rPr>
              <a:t>Denně zařazujte mléko a mléčné výrobky, zejména zakysané (např. jogurty, zakysané mléčné nápoje, kefíry); vybírejte si přednostně polotučné.</a:t>
            </a:r>
          </a:p>
          <a:p>
            <a:pPr marL="361950" indent="-274638">
              <a:lnSpc>
                <a:spcPct val="100000"/>
              </a:lnSpc>
              <a:spcAft>
                <a:spcPts val="800"/>
              </a:spcAft>
              <a:buClr>
                <a:schemeClr val="accent1">
                  <a:lumMod val="60000"/>
                  <a:lumOff val="40000"/>
                </a:schemeClr>
              </a:buClr>
              <a:buFont typeface="+mj-lt"/>
              <a:buAutoNum type="arabicPeriod"/>
            </a:pPr>
            <a:r>
              <a:rPr lang="cs-CZ" sz="1300" dirty="0">
                <a:latin typeface="Tahoma" panose="020B0604030504040204" pitchFamily="34" charset="0"/>
                <a:ea typeface="Tahoma" panose="020B0604030504040204" pitchFamily="34" charset="0"/>
                <a:cs typeface="Tahoma" panose="020B0604030504040204" pitchFamily="34" charset="0"/>
              </a:rPr>
              <a:t>Sledujte příjem tuku, omezte množství tuku ve skryté formě (tučné maso, tučné masné a mléčné výrobky, jemné a trvanlivé pečivo s vyšším obsahem tuku, </a:t>
            </a:r>
            <a:r>
              <a:rPr lang="cs-CZ" sz="1300" dirty="0" err="1">
                <a:latin typeface="Tahoma" panose="020B0604030504040204" pitchFamily="34" charset="0"/>
                <a:ea typeface="Tahoma" panose="020B0604030504040204" pitchFamily="34" charset="0"/>
                <a:cs typeface="Tahoma" panose="020B0604030504040204" pitchFamily="34" charset="0"/>
              </a:rPr>
              <a:t>chipsy</a:t>
            </a:r>
            <a:r>
              <a:rPr lang="cs-CZ" sz="1300" dirty="0">
                <a:latin typeface="Tahoma" panose="020B0604030504040204" pitchFamily="34" charset="0"/>
                <a:ea typeface="Tahoma" panose="020B0604030504040204" pitchFamily="34" charset="0"/>
                <a:cs typeface="Tahoma" panose="020B0604030504040204" pitchFamily="34" charset="0"/>
              </a:rPr>
              <a:t>, čokoládové výrobky) a při přípravě pokrmů. Preferujte tuky s nízkým obsahem nasycených mastných kyselin.</a:t>
            </a:r>
          </a:p>
          <a:p>
            <a:pPr marL="361950" indent="-274638">
              <a:lnSpc>
                <a:spcPct val="100000"/>
              </a:lnSpc>
              <a:spcAft>
                <a:spcPts val="800"/>
              </a:spcAft>
              <a:buClr>
                <a:schemeClr val="accent1">
                  <a:lumMod val="60000"/>
                  <a:lumOff val="40000"/>
                </a:schemeClr>
              </a:buClr>
              <a:buFont typeface="+mj-lt"/>
              <a:buAutoNum type="arabicPeriod"/>
            </a:pPr>
            <a:r>
              <a:rPr lang="cs-CZ" sz="1300" dirty="0">
                <a:latin typeface="Tahoma" panose="020B0604030504040204" pitchFamily="34" charset="0"/>
                <a:ea typeface="Tahoma" panose="020B0604030504040204" pitchFamily="34" charset="0"/>
                <a:cs typeface="Tahoma" panose="020B0604030504040204" pitchFamily="34" charset="0"/>
              </a:rPr>
              <a:t>Snižujte příjem cukru, zejména ve formě slazených nápojů, sladkostí, džemů, slazených mléčných výrobků a zmrzliny.</a:t>
            </a:r>
          </a:p>
          <a:p>
            <a:pPr marL="361950" indent="-274638">
              <a:lnSpc>
                <a:spcPct val="100000"/>
              </a:lnSpc>
              <a:spcAft>
                <a:spcPts val="800"/>
              </a:spcAft>
              <a:buClr>
                <a:schemeClr val="accent1">
                  <a:lumMod val="60000"/>
                  <a:lumOff val="40000"/>
                </a:schemeClr>
              </a:buClr>
              <a:buFont typeface="+mj-lt"/>
              <a:buAutoNum type="arabicPeriod"/>
            </a:pPr>
            <a:r>
              <a:rPr lang="cs-CZ" sz="1300" dirty="0">
                <a:latin typeface="Tahoma" panose="020B0604030504040204" pitchFamily="34" charset="0"/>
                <a:ea typeface="Tahoma" panose="020B0604030504040204" pitchFamily="34" charset="0"/>
                <a:cs typeface="Tahoma" panose="020B0604030504040204" pitchFamily="34" charset="0"/>
              </a:rPr>
              <a:t>Omezujte příjem kuchyňské soli a potravin s vyšším obsahem soli (slané uzeniny, rybí výrobky, sýry, </a:t>
            </a:r>
            <a:r>
              <a:rPr lang="cs-CZ" sz="1300" dirty="0" err="1">
                <a:latin typeface="Tahoma" panose="020B0604030504040204" pitchFamily="34" charset="0"/>
                <a:ea typeface="Tahoma" panose="020B0604030504040204" pitchFamily="34" charset="0"/>
                <a:cs typeface="Tahoma" panose="020B0604030504040204" pitchFamily="34" charset="0"/>
              </a:rPr>
              <a:t>chipsy</a:t>
            </a:r>
            <a:r>
              <a:rPr lang="cs-CZ" sz="1300" dirty="0">
                <a:latin typeface="Tahoma" panose="020B0604030504040204" pitchFamily="34" charset="0"/>
                <a:ea typeface="Tahoma" panose="020B0604030504040204" pitchFamily="34" charset="0"/>
                <a:cs typeface="Tahoma" panose="020B0604030504040204" pitchFamily="34" charset="0"/>
              </a:rPr>
              <a:t>, solené tyčinky a ořechy), nepřisolujte hotové pokrmy.</a:t>
            </a:r>
          </a:p>
          <a:p>
            <a:pPr marL="361950" indent="-274638">
              <a:lnSpc>
                <a:spcPct val="100000"/>
              </a:lnSpc>
              <a:spcAft>
                <a:spcPts val="800"/>
              </a:spcAft>
              <a:buClr>
                <a:schemeClr val="accent1">
                  <a:lumMod val="60000"/>
                  <a:lumOff val="40000"/>
                </a:schemeClr>
              </a:buClr>
              <a:buFont typeface="+mj-lt"/>
              <a:buAutoNum type="arabicPeriod"/>
            </a:pPr>
            <a:r>
              <a:rPr lang="cs-CZ" sz="1300" dirty="0">
                <a:latin typeface="Tahoma" panose="020B0604030504040204" pitchFamily="34" charset="0"/>
                <a:ea typeface="Tahoma" panose="020B0604030504040204" pitchFamily="34" charset="0"/>
                <a:cs typeface="Tahoma" panose="020B0604030504040204" pitchFamily="34" charset="0"/>
              </a:rPr>
              <a:t>Předcházejte nákazám a otravám z potravin správným zacházením s potravinami při nákupu, uskladnění a přípravě pokrmů; při tepelném zpracování dávejte přednost šetrným způsobům, omezte smažení a grilování. Dbejte na pečlivé mytí rukou před jídlem.</a:t>
            </a:r>
          </a:p>
          <a:p>
            <a:pPr marL="361950" indent="-274638">
              <a:lnSpc>
                <a:spcPct val="100000"/>
              </a:lnSpc>
              <a:spcAft>
                <a:spcPts val="800"/>
              </a:spcAft>
              <a:buClr>
                <a:schemeClr val="accent1">
                  <a:lumMod val="60000"/>
                  <a:lumOff val="40000"/>
                </a:schemeClr>
              </a:buClr>
              <a:buFont typeface="+mj-lt"/>
              <a:buAutoNum type="arabicPeriod"/>
            </a:pPr>
            <a:r>
              <a:rPr lang="cs-CZ" sz="1300" dirty="0">
                <a:latin typeface="Tahoma" panose="020B0604030504040204" pitchFamily="34" charset="0"/>
                <a:ea typeface="Tahoma" panose="020B0604030504040204" pitchFamily="34" charset="0"/>
                <a:cs typeface="Tahoma" panose="020B0604030504040204" pitchFamily="34" charset="0"/>
              </a:rPr>
              <a:t>Nezapomínejte na pitný režim, denně vypijte minimálně 1,5 l tekutin (voda, slabě až středně mineralizované neperlivé minerální vody, slabý čaj, ovocné čaje a šťávy, nejlépe neslazené nebo ředěné).</a:t>
            </a:r>
          </a:p>
          <a:p>
            <a:pPr marL="361950" indent="-274638">
              <a:lnSpc>
                <a:spcPct val="100000"/>
              </a:lnSpc>
              <a:spcAft>
                <a:spcPts val="800"/>
              </a:spcAft>
              <a:buClr>
                <a:schemeClr val="accent1">
                  <a:lumMod val="60000"/>
                  <a:lumOff val="40000"/>
                </a:schemeClr>
              </a:buClr>
              <a:buFont typeface="+mj-lt"/>
              <a:buAutoNum type="arabicPeriod"/>
            </a:pPr>
            <a:r>
              <a:rPr lang="cs-CZ" sz="1300" dirty="0">
                <a:latin typeface="Tahoma" panose="020B0604030504040204" pitchFamily="34" charset="0"/>
                <a:ea typeface="Tahoma" panose="020B0604030504040204" pitchFamily="34" charset="0"/>
                <a:cs typeface="Tahoma" panose="020B0604030504040204" pitchFamily="34" charset="0"/>
              </a:rPr>
              <a:t>Pokud pijete alkoholické nápoje, nepřekračujte denní příjem alkoholu u mužů 20 g (200 ml vína, 0,5 1 piva, 50 ml lihoviny), u žen poloviční množství</a:t>
            </a:r>
            <a:r>
              <a:rPr lang="cs-CZ" sz="1400" dirty="0">
                <a:latin typeface="Tahoma" panose="020B0604030504040204" pitchFamily="34" charset="0"/>
                <a:ea typeface="Tahoma" panose="020B0604030504040204" pitchFamily="34" charset="0"/>
                <a:cs typeface="Tahoma" panose="020B0604030504040204" pitchFamily="34" charset="0"/>
              </a:rPr>
              <a:t>.</a:t>
            </a:r>
          </a:p>
          <a:p>
            <a:pPr marL="71986" indent="0">
              <a:lnSpc>
                <a:spcPct val="100000"/>
              </a:lnSpc>
              <a:buNone/>
            </a:pPr>
            <a:endParaRPr lang="cs-CZ" sz="1500" dirty="0"/>
          </a:p>
          <a:p>
            <a:pPr marL="53996" indent="0">
              <a:buNone/>
            </a:pPr>
            <a:endParaRPr lang="cs-CZ" sz="1500" dirty="0"/>
          </a:p>
          <a:p>
            <a:pPr marL="53996" indent="0">
              <a:buNone/>
            </a:pPr>
            <a:endParaRPr lang="cs-CZ" sz="1500" dirty="0"/>
          </a:p>
        </p:txBody>
      </p:sp>
      <p:sp>
        <p:nvSpPr>
          <p:cNvPr id="3" name="Zástupný symbol pro číslo snímku 2"/>
          <p:cNvSpPr>
            <a:spLocks noGrp="1"/>
          </p:cNvSpPr>
          <p:nvPr>
            <p:ph type="sldNum" sz="quarter" idx="11"/>
          </p:nvPr>
        </p:nvSpPr>
        <p:spPr/>
        <p:txBody>
          <a:bodyPr/>
          <a:lstStyle/>
          <a:p>
            <a:pPr defTabSz="914217">
              <a:defRPr/>
            </a:pPr>
            <a:fld id="{0970407D-EE58-4A0B-824B-1D3AE42DD9CF}" type="slidenum">
              <a:rPr lang="cs-CZ" altLang="cs-CZ">
                <a:solidFill>
                  <a:srgbClr val="0000DC"/>
                </a:solidFill>
                <a:latin typeface="Arial"/>
              </a:rPr>
              <a:pPr defTabSz="914217">
                <a:defRPr/>
              </a:pPr>
              <a:t>13</a:t>
            </a:fld>
            <a:endParaRPr lang="cs-CZ" altLang="cs-CZ" dirty="0">
              <a:solidFill>
                <a:srgbClr val="0000DC"/>
              </a:solidFill>
              <a:latin typeface="Arial"/>
            </a:endParaRPr>
          </a:p>
        </p:txBody>
      </p:sp>
      <p:sp>
        <p:nvSpPr>
          <p:cNvPr id="2" name="Obdélník 1"/>
          <p:cNvSpPr/>
          <p:nvPr/>
        </p:nvSpPr>
        <p:spPr>
          <a:xfrm>
            <a:off x="110451" y="322116"/>
            <a:ext cx="9071325" cy="261610"/>
          </a:xfrm>
          <a:prstGeom prst="rect">
            <a:avLst/>
          </a:prstGeom>
        </p:spPr>
        <p:txBody>
          <a:bodyPr wrap="square">
            <a:spAutoFit/>
          </a:bodyPr>
          <a:lstStyle/>
          <a:p>
            <a:r>
              <a:rPr lang="cs-CZ" sz="1100" b="1" i="1" dirty="0">
                <a:solidFill>
                  <a:schemeClr val="tx2">
                    <a:lumMod val="60000"/>
                    <a:lumOff val="40000"/>
                  </a:schemeClr>
                </a:solidFill>
              </a:rPr>
              <a:t>Společnost pro výživu 2021</a:t>
            </a:r>
            <a:endParaRPr lang="en-US" sz="1100" b="1" i="1" dirty="0">
              <a:solidFill>
                <a:schemeClr val="tx2">
                  <a:lumMod val="60000"/>
                  <a:lumOff val="40000"/>
                </a:schemeClr>
              </a:solidFill>
            </a:endParaRPr>
          </a:p>
        </p:txBody>
      </p:sp>
      <p:sp>
        <p:nvSpPr>
          <p:cNvPr id="12" name="Rectangle 3">
            <a:extLst>
              <a:ext uri="{FF2B5EF4-FFF2-40B4-BE49-F238E27FC236}">
                <a16:creationId xmlns:a16="http://schemas.microsoft.com/office/drawing/2014/main" id="{AA6FDA4A-875E-4D5C-BC19-5BC182912D9E}"/>
              </a:ext>
            </a:extLst>
          </p:cNvPr>
          <p:cNvSpPr txBox="1">
            <a:spLocks noChangeArrowheads="1"/>
          </p:cNvSpPr>
          <p:nvPr/>
        </p:nvSpPr>
        <p:spPr>
          <a:xfrm>
            <a:off x="74112" y="2529"/>
            <a:ext cx="9144000" cy="3195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cs-CZ" sz="18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Zdravá třináctka -  výživová doporučení pro obyvatelstvo</a:t>
            </a:r>
            <a:endParaRPr lang="en-US" sz="15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5" name="Line 2">
            <a:extLst>
              <a:ext uri="{FF2B5EF4-FFF2-40B4-BE49-F238E27FC236}">
                <a16:creationId xmlns:a16="http://schemas.microsoft.com/office/drawing/2014/main" id="{A9CA9016-B793-4FEF-93EF-D8D110AF7019}"/>
              </a:ext>
            </a:extLst>
          </p:cNvPr>
          <p:cNvSpPr>
            <a:spLocks noChangeShapeType="1"/>
          </p:cNvSpPr>
          <p:nvPr/>
        </p:nvSpPr>
        <p:spPr bwMode="auto">
          <a:xfrm>
            <a:off x="232367" y="332670"/>
            <a:ext cx="7731103" cy="45887"/>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16" name="Obdélník 15">
            <a:extLst>
              <a:ext uri="{FF2B5EF4-FFF2-40B4-BE49-F238E27FC236}">
                <a16:creationId xmlns:a16="http://schemas.microsoft.com/office/drawing/2014/main" id="{DCCBD56A-90B5-4CCD-AE82-0A1EE4CBE160}"/>
              </a:ext>
            </a:extLst>
          </p:cNvPr>
          <p:cNvSpPr/>
          <p:nvPr/>
        </p:nvSpPr>
        <p:spPr>
          <a:xfrm>
            <a:off x="2512156" y="364255"/>
            <a:ext cx="4267910" cy="215444"/>
          </a:xfrm>
          <a:prstGeom prst="rect">
            <a:avLst/>
          </a:prstGeom>
        </p:spPr>
        <p:txBody>
          <a:bodyPr wrap="square">
            <a:spAutoFit/>
          </a:bodyPr>
          <a:lstStyle/>
          <a:p>
            <a:r>
              <a:rPr lang="cs-CZ" sz="800" dirty="0">
                <a:hlinkClick r:id="rId2"/>
              </a:rPr>
              <a:t>https://www.vyzivaspol.cz/zdrava-trinactka-strucna-vyzivova-doporuceni-pro-obyvatelstvo/</a:t>
            </a:r>
            <a:endParaRPr lang="cs-CZ" sz="800" dirty="0"/>
          </a:p>
        </p:txBody>
      </p:sp>
      <p:pic>
        <p:nvPicPr>
          <p:cNvPr id="18" name="Obrázek 17">
            <a:extLst>
              <a:ext uri="{FF2B5EF4-FFF2-40B4-BE49-F238E27FC236}">
                <a16:creationId xmlns:a16="http://schemas.microsoft.com/office/drawing/2014/main" id="{0C082BF5-B06D-41E8-8487-DC57B99C24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6400" y="93402"/>
            <a:ext cx="757153" cy="757153"/>
          </a:xfrm>
          <a:prstGeom prst="rect">
            <a:avLst/>
          </a:prstGeom>
        </p:spPr>
      </p:pic>
    </p:spTree>
    <p:extLst>
      <p:ext uri="{BB962C8B-B14F-4D97-AF65-F5344CB8AC3E}">
        <p14:creationId xmlns:p14="http://schemas.microsoft.com/office/powerpoint/2010/main" val="3816789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pPr defTabSz="914217">
              <a:defRPr/>
            </a:pPr>
            <a:fld id="{0970407D-EE58-4A0B-824B-1D3AE42DD9CF}" type="slidenum">
              <a:rPr lang="cs-CZ" altLang="cs-CZ">
                <a:solidFill>
                  <a:srgbClr val="0000DC"/>
                </a:solidFill>
                <a:latin typeface="Arial"/>
              </a:rPr>
              <a:pPr defTabSz="914217">
                <a:defRPr/>
              </a:pPr>
              <a:t>14</a:t>
            </a:fld>
            <a:endParaRPr lang="cs-CZ" altLang="cs-CZ" dirty="0">
              <a:solidFill>
                <a:srgbClr val="0000DC"/>
              </a:solidFill>
              <a:latin typeface="Arial"/>
            </a:endParaRPr>
          </a:p>
        </p:txBody>
      </p:sp>
      <p:sp>
        <p:nvSpPr>
          <p:cNvPr id="10" name="Zástupný symbol pro obsah 4"/>
          <p:cNvSpPr>
            <a:spLocks noGrp="1"/>
          </p:cNvSpPr>
          <p:nvPr>
            <p:ph idx="1"/>
          </p:nvPr>
        </p:nvSpPr>
        <p:spPr>
          <a:xfrm>
            <a:off x="91376" y="672537"/>
            <a:ext cx="8961248" cy="5255005"/>
          </a:xfrm>
          <a:noFill/>
        </p:spPr>
        <p:txBody>
          <a:bodyPr/>
          <a:lstStyle/>
          <a:p>
            <a:pPr>
              <a:lnSpc>
                <a:spcPct val="120000"/>
              </a:lnSpc>
              <a:buFont typeface="Wingdings" panose="05000000000000000000" pitchFamily="2" charset="2"/>
              <a:buChar char="§"/>
            </a:pPr>
            <a:r>
              <a:rPr lang="cs-CZ" sz="1600" b="1" dirty="0">
                <a:solidFill>
                  <a:srgbClr val="0000DC"/>
                </a:solidFill>
                <a:latin typeface="Tahoma" panose="020B0604030504040204" pitchFamily="34" charset="0"/>
                <a:ea typeface="Tahoma" panose="020B0604030504040204" pitchFamily="34" charset="0"/>
                <a:cs typeface="Tahoma" panose="020B0604030504040204" pitchFamily="34" charset="0"/>
              </a:rPr>
              <a:t>Jednoduchá sdělení </a:t>
            </a:r>
            <a:r>
              <a:rPr lang="cs-CZ" sz="1600" dirty="0">
                <a:latin typeface="Tahoma" panose="020B0604030504040204" pitchFamily="34" charset="0"/>
                <a:ea typeface="Tahoma" panose="020B0604030504040204" pitchFamily="34" charset="0"/>
                <a:cs typeface="Tahoma" panose="020B0604030504040204" pitchFamily="34" charset="0"/>
              </a:rPr>
              <a:t>ohledně zdravého stravování zaměřené na širokou veřejnost</a:t>
            </a:r>
            <a:br>
              <a:rPr lang="cs-CZ" sz="1600" dirty="0">
                <a:latin typeface="Tahoma" panose="020B0604030504040204" pitchFamily="34" charset="0"/>
                <a:ea typeface="Tahoma" panose="020B0604030504040204" pitchFamily="34" charset="0"/>
                <a:cs typeface="Tahoma" panose="020B0604030504040204" pitchFamily="34" charset="0"/>
              </a:rPr>
            </a:br>
            <a:endParaRPr lang="cs-CZ" sz="1100" dirty="0">
              <a:latin typeface="Tahoma" panose="020B0604030504040204" pitchFamily="34" charset="0"/>
              <a:ea typeface="Tahoma" panose="020B0604030504040204" pitchFamily="34" charset="0"/>
              <a:cs typeface="Tahoma" panose="020B0604030504040204" pitchFamily="34" charset="0"/>
            </a:endParaRPr>
          </a:p>
          <a:p>
            <a:pPr>
              <a:lnSpc>
                <a:spcPct val="90000"/>
              </a:lnSpc>
              <a:buFont typeface="Wingdings" panose="05000000000000000000" pitchFamily="2" charset="2"/>
              <a:buChar char="§"/>
            </a:pPr>
            <a:r>
              <a:rPr lang="cs-CZ" altLang="cs-CZ" sz="1600" dirty="0">
                <a:latin typeface="Tahoma" panose="020B0604030504040204" pitchFamily="34" charset="0"/>
                <a:ea typeface="Tahoma" panose="020B0604030504040204" pitchFamily="34" charset="0"/>
                <a:cs typeface="Tahoma" panose="020B0604030504040204" pitchFamily="34" charset="0"/>
              </a:rPr>
              <a:t>Udávají, jaké </a:t>
            </a:r>
            <a:r>
              <a:rPr lang="cs-CZ" altLang="cs-CZ" sz="1600" b="1" dirty="0">
                <a:solidFill>
                  <a:srgbClr val="0000DC"/>
                </a:solidFill>
                <a:latin typeface="Tahoma" panose="020B0604030504040204" pitchFamily="34" charset="0"/>
                <a:ea typeface="Tahoma" panose="020B0604030504040204" pitchFamily="34" charset="0"/>
                <a:cs typeface="Tahoma" panose="020B0604030504040204" pitchFamily="34" charset="0"/>
              </a:rPr>
              <a:t>potraviny (skupiny potravin), nikoli živiny</a:t>
            </a:r>
            <a:r>
              <a:rPr lang="cs-CZ" altLang="cs-CZ" sz="1600" dirty="0">
                <a:latin typeface="Tahoma" panose="020B0604030504040204" pitchFamily="34" charset="0"/>
                <a:ea typeface="Tahoma" panose="020B0604030504040204" pitchFamily="34" charset="0"/>
                <a:cs typeface="Tahoma" panose="020B0604030504040204" pitchFamily="34" charset="0"/>
              </a:rPr>
              <a:t>, by měl člověk konzumovat, a tvoří základní rámec pro plánování jídel nebo denních jídelníčků.</a:t>
            </a:r>
            <a:br>
              <a:rPr lang="cs-CZ" altLang="cs-CZ" sz="1600" dirty="0">
                <a:latin typeface="Tahoma" panose="020B0604030504040204" pitchFamily="34" charset="0"/>
                <a:ea typeface="Tahoma" panose="020B0604030504040204" pitchFamily="34" charset="0"/>
                <a:cs typeface="Tahoma" panose="020B0604030504040204" pitchFamily="34" charset="0"/>
              </a:rPr>
            </a:br>
            <a:endParaRPr lang="cs-CZ" altLang="cs-CZ" sz="1100" dirty="0">
              <a:latin typeface="Tahoma" panose="020B0604030504040204" pitchFamily="34" charset="0"/>
              <a:ea typeface="Tahoma" panose="020B0604030504040204" pitchFamily="34" charset="0"/>
              <a:cs typeface="Tahoma" panose="020B0604030504040204" pitchFamily="34" charset="0"/>
            </a:endParaRPr>
          </a:p>
          <a:p>
            <a:pPr>
              <a:lnSpc>
                <a:spcPct val="100000"/>
              </a:lnSpc>
              <a:buFont typeface="Wingdings" panose="05000000000000000000" pitchFamily="2" charset="2"/>
              <a:buChar char="§"/>
            </a:pPr>
            <a:r>
              <a:rPr lang="cs-CZ" altLang="cs-CZ" sz="1600" dirty="0">
                <a:latin typeface="Tahoma" panose="020B0604030504040204" pitchFamily="34" charset="0"/>
                <a:ea typeface="Tahoma" panose="020B0604030504040204" pitchFamily="34" charset="0"/>
                <a:cs typeface="Tahoma" panose="020B0604030504040204" pitchFamily="34" charset="0"/>
              </a:rPr>
              <a:t>Charakteristika podle Světové zdravotnické organizace (WHO):</a:t>
            </a:r>
            <a:br>
              <a:rPr lang="cs-CZ" altLang="cs-CZ" sz="1600" dirty="0">
                <a:latin typeface="Tahoma" panose="020B0604030504040204" pitchFamily="34" charset="0"/>
                <a:ea typeface="Tahoma" panose="020B0604030504040204" pitchFamily="34" charset="0"/>
                <a:cs typeface="Tahoma" panose="020B0604030504040204" pitchFamily="34" charset="0"/>
              </a:rPr>
            </a:br>
            <a:r>
              <a:rPr lang="cs-CZ" altLang="cs-CZ" sz="500" dirty="0">
                <a:latin typeface="Tahoma" panose="020B0604030504040204" pitchFamily="34" charset="0"/>
                <a:ea typeface="Tahoma" panose="020B0604030504040204" pitchFamily="34" charset="0"/>
                <a:cs typeface="Tahoma" panose="020B0604030504040204" pitchFamily="34" charset="0"/>
              </a:rPr>
              <a:t> </a:t>
            </a:r>
          </a:p>
          <a:p>
            <a:pPr lvl="1">
              <a:buFont typeface="Wingdings" panose="05000000000000000000" pitchFamily="2" charset="2"/>
              <a:buChar char="§"/>
            </a:pPr>
            <a:r>
              <a:rPr lang="cs-CZ" altLang="cs-CZ" sz="1600" dirty="0">
                <a:latin typeface="Tahoma" panose="020B0604030504040204" pitchFamily="34" charset="0"/>
                <a:ea typeface="Tahoma" panose="020B0604030504040204" pitchFamily="34" charset="0"/>
                <a:cs typeface="Tahoma" panose="020B0604030504040204" pitchFamily="34" charset="0"/>
              </a:rPr>
              <a:t>Vyjádření principů osvěty ve výživě převážně </a:t>
            </a:r>
            <a:r>
              <a:rPr lang="cs-CZ" altLang="cs-CZ" sz="1600" b="1" dirty="0">
                <a:solidFill>
                  <a:srgbClr val="0000DC"/>
                </a:solidFill>
                <a:latin typeface="Tahoma" panose="020B0604030504040204" pitchFamily="34" charset="0"/>
                <a:ea typeface="Tahoma" panose="020B0604030504040204" pitchFamily="34" charset="0"/>
                <a:cs typeface="Tahoma" panose="020B0604030504040204" pitchFamily="34" charset="0"/>
              </a:rPr>
              <a:t>formou potravin</a:t>
            </a:r>
            <a:r>
              <a:rPr lang="cs-CZ" altLang="cs-CZ" sz="1600" dirty="0">
                <a:solidFill>
                  <a:srgbClr val="0070C0"/>
                </a:solidFill>
                <a:latin typeface="Tahoma" panose="020B0604030504040204" pitchFamily="34" charset="0"/>
                <a:ea typeface="Tahoma" panose="020B0604030504040204" pitchFamily="34" charset="0"/>
                <a:cs typeface="Tahoma" panose="020B0604030504040204" pitchFamily="34" charset="0"/>
              </a:rPr>
              <a:t>,</a:t>
            </a:r>
            <a:br>
              <a:rPr lang="cs-CZ" altLang="cs-CZ" sz="1600" dirty="0">
                <a:solidFill>
                  <a:srgbClr val="0070C0"/>
                </a:solidFill>
                <a:latin typeface="Tahoma" panose="020B0604030504040204" pitchFamily="34" charset="0"/>
                <a:ea typeface="Tahoma" panose="020B0604030504040204" pitchFamily="34" charset="0"/>
                <a:cs typeface="Tahoma" panose="020B0604030504040204" pitchFamily="34" charset="0"/>
              </a:rPr>
            </a:br>
            <a:endParaRPr lang="cs-CZ" altLang="cs-CZ" sz="500" dirty="0">
              <a:solidFill>
                <a:srgbClr val="0070C0"/>
              </a:solidFill>
              <a:latin typeface="Tahoma" panose="020B0604030504040204" pitchFamily="34" charset="0"/>
              <a:ea typeface="Tahoma" panose="020B0604030504040204" pitchFamily="34" charset="0"/>
              <a:cs typeface="Tahoma" panose="020B0604030504040204" pitchFamily="34" charset="0"/>
            </a:endParaRPr>
          </a:p>
          <a:p>
            <a:pPr lvl="1">
              <a:buFont typeface="Wingdings" panose="05000000000000000000" pitchFamily="2" charset="2"/>
              <a:buChar char="§"/>
            </a:pPr>
            <a:r>
              <a:rPr lang="cs-CZ" altLang="cs-CZ" sz="1600" dirty="0">
                <a:latin typeface="Tahoma" panose="020B0604030504040204" pitchFamily="34" charset="0"/>
                <a:ea typeface="Tahoma" panose="020B0604030504040204" pitchFamily="34" charset="0"/>
                <a:cs typeface="Tahoma" panose="020B0604030504040204" pitchFamily="34" charset="0"/>
              </a:rPr>
              <a:t>Určeno </a:t>
            </a:r>
            <a:r>
              <a:rPr lang="cs-CZ" altLang="cs-CZ" sz="1600" b="1" dirty="0">
                <a:solidFill>
                  <a:srgbClr val="0000DC"/>
                </a:solidFill>
                <a:latin typeface="Tahoma" panose="020B0604030504040204" pitchFamily="34" charset="0"/>
                <a:ea typeface="Tahoma" panose="020B0604030504040204" pitchFamily="34" charset="0"/>
                <a:cs typeface="Tahoma" panose="020B0604030504040204" pitchFamily="34" charset="0"/>
              </a:rPr>
              <a:t>k použití jednotlivci </a:t>
            </a:r>
            <a:r>
              <a:rPr lang="cs-CZ" altLang="cs-CZ" sz="1600" dirty="0">
                <a:latin typeface="Tahoma" panose="020B0604030504040204" pitchFamily="34" charset="0"/>
                <a:ea typeface="Tahoma" panose="020B0604030504040204" pitchFamily="34" charset="0"/>
                <a:cs typeface="Tahoma" panose="020B0604030504040204" pitchFamily="34" charset="0"/>
              </a:rPr>
              <a:t>z řad široké veřejnosti,</a:t>
            </a:r>
            <a:br>
              <a:rPr lang="cs-CZ" altLang="cs-CZ" sz="1600" dirty="0">
                <a:latin typeface="Tahoma" panose="020B0604030504040204" pitchFamily="34" charset="0"/>
                <a:ea typeface="Tahoma" panose="020B0604030504040204" pitchFamily="34" charset="0"/>
                <a:cs typeface="Tahoma" panose="020B0604030504040204" pitchFamily="34" charset="0"/>
              </a:rPr>
            </a:br>
            <a:r>
              <a:rPr lang="cs-CZ" altLang="cs-CZ" sz="500" dirty="0">
                <a:latin typeface="Tahoma" panose="020B0604030504040204" pitchFamily="34" charset="0"/>
                <a:ea typeface="Tahoma" panose="020B0604030504040204" pitchFamily="34" charset="0"/>
                <a:cs typeface="Tahoma" panose="020B0604030504040204" pitchFamily="34" charset="0"/>
              </a:rPr>
              <a:t> </a:t>
            </a:r>
          </a:p>
          <a:p>
            <a:pPr lvl="1">
              <a:lnSpc>
                <a:spcPct val="90000"/>
              </a:lnSpc>
              <a:buFont typeface="Wingdings" panose="05000000000000000000" pitchFamily="2" charset="2"/>
              <a:buChar char="§"/>
            </a:pPr>
            <a:r>
              <a:rPr lang="cs-CZ" altLang="cs-CZ" sz="1600" dirty="0">
                <a:latin typeface="Tahoma" panose="020B0604030504040204" pitchFamily="34" charset="0"/>
                <a:ea typeface="Tahoma" panose="020B0604030504040204" pitchFamily="34" charset="0"/>
                <a:cs typeface="Tahoma" panose="020B0604030504040204" pitchFamily="34" charset="0"/>
              </a:rPr>
              <a:t>Pokud vyjádření není provedeno pouze formou potravin, je psáno </a:t>
            </a:r>
            <a:r>
              <a:rPr lang="cs-CZ" altLang="cs-CZ" sz="1600" b="1" dirty="0">
                <a:solidFill>
                  <a:srgbClr val="0000DC"/>
                </a:solidFill>
                <a:latin typeface="Tahoma" panose="020B0604030504040204" pitchFamily="34" charset="0"/>
                <a:ea typeface="Tahoma" panose="020B0604030504040204" pitchFamily="34" charset="0"/>
                <a:cs typeface="Tahoma" panose="020B0604030504040204" pitchFamily="34" charset="0"/>
              </a:rPr>
              <a:t>jazykem, který obsahuje </a:t>
            </a:r>
            <a:br>
              <a:rPr lang="cs-CZ" altLang="cs-CZ" sz="1600" b="1" dirty="0">
                <a:solidFill>
                  <a:srgbClr val="0000DC"/>
                </a:solidFill>
                <a:latin typeface="Tahoma" panose="020B0604030504040204" pitchFamily="34" charset="0"/>
                <a:ea typeface="Tahoma" panose="020B0604030504040204" pitchFamily="34" charset="0"/>
                <a:cs typeface="Tahoma" panose="020B0604030504040204" pitchFamily="34" charset="0"/>
              </a:rPr>
            </a:br>
            <a:r>
              <a:rPr lang="cs-CZ" altLang="cs-CZ" sz="1600" b="1" dirty="0">
                <a:solidFill>
                  <a:srgbClr val="0000DC"/>
                </a:solidFill>
                <a:latin typeface="Tahoma" panose="020B0604030504040204" pitchFamily="34" charset="0"/>
                <a:ea typeface="Tahoma" panose="020B0604030504040204" pitchFamily="34" charset="0"/>
                <a:cs typeface="Tahoma" panose="020B0604030504040204" pitchFamily="34" charset="0"/>
              </a:rPr>
              <a:t>co nejméně odborných termínů</a:t>
            </a:r>
            <a:r>
              <a:rPr lang="cs-CZ" altLang="cs-CZ" sz="16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cs-CZ" altLang="cs-CZ" sz="1600" dirty="0">
                <a:latin typeface="Tahoma" panose="020B0604030504040204" pitchFamily="34" charset="0"/>
                <a:ea typeface="Tahoma" panose="020B0604030504040204" pitchFamily="34" charset="0"/>
                <a:cs typeface="Tahoma" panose="020B0604030504040204" pitchFamily="34" charset="0"/>
              </a:rPr>
              <a:t>z oblasti nutriční vědy.</a:t>
            </a:r>
            <a:endParaRPr lang="cs-CZ" altLang="cs-CZ" sz="1600" dirty="0">
              <a:solidFill>
                <a:srgbClr val="0070C0"/>
              </a:solidFill>
              <a:latin typeface="Tahoma" panose="020B0604030504040204" pitchFamily="34" charset="0"/>
              <a:ea typeface="Tahoma" panose="020B0604030504040204" pitchFamily="34" charset="0"/>
              <a:cs typeface="Tahoma" panose="020B0604030504040204" pitchFamily="34" charset="0"/>
            </a:endParaRPr>
          </a:p>
          <a:p>
            <a:pPr lvl="1">
              <a:lnSpc>
                <a:spcPct val="120000"/>
              </a:lnSpc>
              <a:buFont typeface="Wingdings" panose="05000000000000000000" pitchFamily="2" charset="2"/>
              <a:buChar char="§"/>
            </a:pPr>
            <a:endParaRPr lang="cs-CZ" altLang="cs-CZ" sz="1100" dirty="0">
              <a:latin typeface="Tahoma" panose="020B0604030504040204" pitchFamily="34" charset="0"/>
              <a:ea typeface="Tahoma" panose="020B0604030504040204" pitchFamily="34" charset="0"/>
              <a:cs typeface="Tahoma" panose="020B0604030504040204" pitchFamily="34" charset="0"/>
            </a:endParaRPr>
          </a:p>
          <a:p>
            <a:pPr lvl="0">
              <a:lnSpc>
                <a:spcPct val="90000"/>
              </a:lnSpc>
              <a:buClr>
                <a:srgbClr val="0000DC"/>
              </a:buClr>
              <a:buFont typeface="Wingdings" panose="05000000000000000000" pitchFamily="2" charset="2"/>
              <a:buChar char="§"/>
            </a:pPr>
            <a:r>
              <a:rPr lang="cs-CZ" altLang="cs-CZ" sz="1600" dirty="0">
                <a:latin typeface="Tahoma" panose="020B0604030504040204" pitchFamily="34" charset="0"/>
                <a:ea typeface="Tahoma" panose="020B0604030504040204" pitchFamily="34" charset="0"/>
                <a:cs typeface="Tahoma" panose="020B0604030504040204" pitchFamily="34" charset="0"/>
              </a:rPr>
              <a:t>Doporučení FBDG se vyhýbají použití číselného vyjádření doporučeného množství živin (např. doporučených denních dávek) nebo cílů pro populaci, ale zajišťují praktické vysvětlení těchto stravovacích doporučení jednotlivcům v populaci.</a:t>
            </a:r>
            <a:br>
              <a:rPr lang="cs-CZ" altLang="cs-CZ" sz="1600" dirty="0">
                <a:latin typeface="Tahoma" panose="020B0604030504040204" pitchFamily="34" charset="0"/>
                <a:ea typeface="Tahoma" panose="020B0604030504040204" pitchFamily="34" charset="0"/>
                <a:cs typeface="Tahoma" panose="020B0604030504040204" pitchFamily="34" charset="0"/>
              </a:rPr>
            </a:br>
            <a:endParaRPr lang="cs-CZ" altLang="cs-CZ" sz="1100" dirty="0">
              <a:latin typeface="Tahoma" panose="020B0604030504040204" pitchFamily="34" charset="0"/>
              <a:ea typeface="Tahoma" panose="020B0604030504040204" pitchFamily="34" charset="0"/>
              <a:cs typeface="Tahoma" panose="020B0604030504040204" pitchFamily="34" charset="0"/>
            </a:endParaRPr>
          </a:p>
          <a:p>
            <a:pPr lvl="0">
              <a:lnSpc>
                <a:spcPct val="100000"/>
              </a:lnSpc>
              <a:buClr>
                <a:srgbClr val="0000DC"/>
              </a:buClr>
              <a:buFont typeface="Wingdings" panose="05000000000000000000" pitchFamily="2" charset="2"/>
              <a:buChar char="§"/>
            </a:pPr>
            <a:r>
              <a:rPr lang="cs-CZ" altLang="cs-CZ" sz="1600" dirty="0">
                <a:latin typeface="Tahoma" panose="020B0604030504040204" pitchFamily="34" charset="0"/>
                <a:ea typeface="Tahoma" panose="020B0604030504040204" pitchFamily="34" charset="0"/>
                <a:cs typeface="Tahoma" panose="020B0604030504040204" pitchFamily="34" charset="0"/>
              </a:rPr>
              <a:t>Potraviny jsou do potravinových skupin rozděleny na základě </a:t>
            </a:r>
            <a:r>
              <a:rPr lang="cs-CZ" altLang="cs-CZ" sz="1600" b="1" dirty="0">
                <a:solidFill>
                  <a:srgbClr val="0000DC"/>
                </a:solidFill>
                <a:latin typeface="Tahoma" panose="020B0604030504040204" pitchFamily="34" charset="0"/>
                <a:ea typeface="Tahoma" panose="020B0604030504040204" pitchFamily="34" charset="0"/>
                <a:cs typeface="Tahoma" panose="020B0604030504040204" pitchFamily="34" charset="0"/>
              </a:rPr>
              <a:t>podobného nutričního složení</a:t>
            </a:r>
            <a:br>
              <a:rPr lang="cs-CZ" altLang="cs-CZ" sz="1600" b="1" dirty="0">
                <a:solidFill>
                  <a:srgbClr val="0070C0"/>
                </a:solidFill>
                <a:latin typeface="Tahoma" panose="020B0604030504040204" pitchFamily="34" charset="0"/>
                <a:ea typeface="Tahoma" panose="020B0604030504040204" pitchFamily="34" charset="0"/>
                <a:cs typeface="Tahoma" panose="020B0604030504040204" pitchFamily="34" charset="0"/>
              </a:rPr>
            </a:br>
            <a:endParaRPr lang="cs-CZ" altLang="cs-CZ" sz="1100" b="1" dirty="0">
              <a:solidFill>
                <a:srgbClr val="0070C0"/>
              </a:solidFill>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
              <a:defRPr/>
            </a:pPr>
            <a:r>
              <a:rPr lang="cs-CZ" altLang="cs-CZ" sz="1600" dirty="0">
                <a:latin typeface="Tahoma" panose="020B0604030504040204" pitchFamily="34" charset="0"/>
                <a:ea typeface="Tahoma" panose="020B0604030504040204" pitchFamily="34" charset="0"/>
                <a:cs typeface="Tahoma" panose="020B0604030504040204" pitchFamily="34" charset="0"/>
              </a:rPr>
              <a:t>Zohledňují kulturní zvyky, náboženství, prostředí dané země, dostupnost potravin…</a:t>
            </a:r>
            <a:br>
              <a:rPr lang="cs-CZ" altLang="cs-CZ" sz="1600" dirty="0">
                <a:latin typeface="Tahoma" panose="020B0604030504040204" pitchFamily="34" charset="0"/>
                <a:ea typeface="Tahoma" panose="020B0604030504040204" pitchFamily="34" charset="0"/>
                <a:cs typeface="Tahoma" panose="020B0604030504040204" pitchFamily="34" charset="0"/>
              </a:rPr>
            </a:br>
            <a:endParaRPr lang="cs-CZ" altLang="cs-CZ" sz="1100" dirty="0">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
              <a:defRPr/>
            </a:pPr>
            <a:r>
              <a:rPr lang="cs-CZ" altLang="cs-CZ" sz="1600" b="1" dirty="0">
                <a:solidFill>
                  <a:srgbClr val="0000DC"/>
                </a:solidFill>
                <a:latin typeface="Tahoma" panose="020B0604030504040204" pitchFamily="34" charset="0"/>
                <a:ea typeface="Tahoma" panose="020B0604030504040204" pitchFamily="34" charset="0"/>
                <a:cs typeface="Tahoma" panose="020B0604030504040204" pitchFamily="34" charset="0"/>
              </a:rPr>
              <a:t>Cíl?</a:t>
            </a:r>
            <a:r>
              <a:rPr lang="cs-CZ" altLang="cs-CZ" sz="16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cs-CZ" altLang="cs-CZ" sz="1600" dirty="0">
                <a:solidFill>
                  <a:srgbClr val="000000"/>
                </a:solidFill>
                <a:latin typeface="Tahoma" panose="020B0604030504040204" pitchFamily="34" charset="0"/>
                <a:ea typeface="Tahoma" panose="020B0604030504040204" pitchFamily="34" charset="0"/>
                <a:cs typeface="Tahoma" panose="020B0604030504040204" pitchFamily="34" charset="0"/>
              </a:rPr>
              <a:t>Rozvíjet a upevňovat zdraví lidí = populace → </a:t>
            </a:r>
            <a:r>
              <a:rPr lang="cs-CZ" altLang="cs-CZ" sz="1600" dirty="0">
                <a:solidFill>
                  <a:srgbClr val="0000DC"/>
                </a:solidFill>
                <a:latin typeface="Tahoma" panose="020B0604030504040204" pitchFamily="34" charset="0"/>
                <a:ea typeface="Tahoma" panose="020B0604030504040204" pitchFamily="34" charset="0"/>
                <a:cs typeface="Tahoma" panose="020B0604030504040204" pitchFamily="34" charset="0"/>
              </a:rPr>
              <a:t>vyvážená, přiměřená a </a:t>
            </a:r>
            <a:r>
              <a:rPr lang="cs-CZ" altLang="cs-CZ" sz="1600" b="1" dirty="0">
                <a:solidFill>
                  <a:srgbClr val="0000DC"/>
                </a:solidFill>
                <a:latin typeface="Tahoma" panose="020B0604030504040204" pitchFamily="34" charset="0"/>
                <a:ea typeface="Tahoma" panose="020B0604030504040204" pitchFamily="34" charset="0"/>
                <a:cs typeface="Tahoma" panose="020B0604030504040204" pitchFamily="34" charset="0"/>
              </a:rPr>
              <a:t>pestrá </a:t>
            </a:r>
            <a:r>
              <a:rPr lang="cs-CZ" altLang="cs-CZ" sz="1600" dirty="0">
                <a:solidFill>
                  <a:srgbClr val="0000DC"/>
                </a:solidFill>
                <a:latin typeface="Tahoma" panose="020B0604030504040204" pitchFamily="34" charset="0"/>
                <a:ea typeface="Tahoma" panose="020B0604030504040204" pitchFamily="34" charset="0"/>
                <a:cs typeface="Tahoma" panose="020B0604030504040204" pitchFamily="34" charset="0"/>
              </a:rPr>
              <a:t>strava</a:t>
            </a:r>
          </a:p>
          <a:p>
            <a:pPr lvl="1">
              <a:lnSpc>
                <a:spcPct val="120000"/>
              </a:lnSpc>
              <a:buFont typeface="Wingdings" panose="05000000000000000000" pitchFamily="2" charset="2"/>
              <a:buChar char="§"/>
            </a:pPr>
            <a:endParaRPr lang="cs-CZ" altLang="cs-CZ" sz="600" dirty="0"/>
          </a:p>
        </p:txBody>
      </p:sp>
      <p:sp>
        <p:nvSpPr>
          <p:cNvPr id="12" name="Line 2">
            <a:extLst>
              <a:ext uri="{FF2B5EF4-FFF2-40B4-BE49-F238E27FC236}">
                <a16:creationId xmlns:a16="http://schemas.microsoft.com/office/drawing/2014/main" id="{54C34B9B-498F-44FC-8943-157C55602F79}"/>
              </a:ext>
            </a:extLst>
          </p:cNvPr>
          <p:cNvSpPr>
            <a:spLocks noChangeShapeType="1"/>
          </p:cNvSpPr>
          <p:nvPr/>
        </p:nvSpPr>
        <p:spPr bwMode="auto">
          <a:xfrm>
            <a:off x="355677" y="441564"/>
            <a:ext cx="8229600" cy="0"/>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13" name="Rectangle 3">
            <a:extLst>
              <a:ext uri="{FF2B5EF4-FFF2-40B4-BE49-F238E27FC236}">
                <a16:creationId xmlns:a16="http://schemas.microsoft.com/office/drawing/2014/main" id="{5EC387D5-92C2-4F88-94BE-7B0DE0820896}"/>
              </a:ext>
            </a:extLst>
          </p:cNvPr>
          <p:cNvSpPr txBox="1">
            <a:spLocks noChangeArrowheads="1"/>
          </p:cNvSpPr>
          <p:nvPr/>
        </p:nvSpPr>
        <p:spPr>
          <a:xfrm>
            <a:off x="58728" y="33786"/>
            <a:ext cx="8823503" cy="3195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en-US" sz="18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FBDG - </a:t>
            </a:r>
            <a:r>
              <a:rPr lang="cs-CZ" sz="18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Doporučení založená na skupinách potravin          </a:t>
            </a:r>
            <a:r>
              <a:rPr lang="en-US" sz="1100" b="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Food Based Dietary Guidelines</a:t>
            </a:r>
            <a:endParaRPr lang="en-US"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93297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pPr defTabSz="914217">
              <a:defRPr/>
            </a:pPr>
            <a:fld id="{0970407D-EE58-4A0B-824B-1D3AE42DD9CF}" type="slidenum">
              <a:rPr lang="cs-CZ" altLang="cs-CZ">
                <a:solidFill>
                  <a:srgbClr val="0000DC"/>
                </a:solidFill>
                <a:latin typeface="Arial"/>
              </a:rPr>
              <a:pPr defTabSz="914217">
                <a:defRPr/>
              </a:pPr>
              <a:t>15</a:t>
            </a:fld>
            <a:endParaRPr lang="cs-CZ" altLang="cs-CZ" dirty="0">
              <a:solidFill>
                <a:srgbClr val="0000DC"/>
              </a:solidFill>
              <a:latin typeface="Arial"/>
            </a:endParaRPr>
          </a:p>
        </p:txBody>
      </p:sp>
      <p:pic>
        <p:nvPicPr>
          <p:cNvPr id="12" name="Obrázek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735" y="1309990"/>
            <a:ext cx="4795725" cy="4763003"/>
          </a:xfrm>
          <a:prstGeom prst="rect">
            <a:avLst/>
          </a:prstGeom>
        </p:spPr>
      </p:pic>
      <p:sp>
        <p:nvSpPr>
          <p:cNvPr id="9" name="Obdélník 8"/>
          <p:cNvSpPr/>
          <p:nvPr/>
        </p:nvSpPr>
        <p:spPr>
          <a:xfrm>
            <a:off x="5766177" y="1117313"/>
            <a:ext cx="3205502" cy="5662106"/>
          </a:xfrm>
          <a:prstGeom prst="rect">
            <a:avLst/>
          </a:prstGeom>
        </p:spPr>
        <p:txBody>
          <a:bodyPr wrap="square">
            <a:spAutoFit/>
          </a:bodyPr>
          <a:lstStyle/>
          <a:p>
            <a:pPr defTabSz="914217">
              <a:defRPr/>
            </a:pPr>
            <a:r>
              <a:rPr lang="cs-CZ" sz="1300" i="1" dirty="0">
                <a:solidFill>
                  <a:srgbClr val="000000"/>
                </a:solidFill>
              </a:rPr>
              <a:t>Definice porce pro jednotlivé potravinové skupiny:</a:t>
            </a:r>
            <a:br>
              <a:rPr lang="cs-CZ" sz="1300" i="1" dirty="0">
                <a:solidFill>
                  <a:srgbClr val="000000"/>
                </a:solidFill>
              </a:rPr>
            </a:br>
            <a:endParaRPr lang="cs-CZ" sz="600" i="1" dirty="0">
              <a:solidFill>
                <a:srgbClr val="3333FF"/>
              </a:solidFill>
            </a:endParaRPr>
          </a:p>
          <a:p>
            <a:pPr defTabSz="914217">
              <a:defRPr/>
            </a:pPr>
            <a:r>
              <a:rPr lang="cs-CZ" sz="1300" dirty="0">
                <a:solidFill>
                  <a:srgbClr val="3333FF"/>
                </a:solidFill>
              </a:rPr>
              <a:t>1. </a:t>
            </a:r>
            <a:r>
              <a:rPr lang="cs-CZ" sz="1300" b="1" dirty="0">
                <a:solidFill>
                  <a:srgbClr val="3333FF"/>
                </a:solidFill>
              </a:rPr>
              <a:t>Obiloviny, těstoviny, rýže, pečivo:</a:t>
            </a:r>
            <a:br>
              <a:rPr lang="cs-CZ" sz="1300" b="1" dirty="0">
                <a:solidFill>
                  <a:srgbClr val="000000"/>
                </a:solidFill>
              </a:rPr>
            </a:br>
            <a:r>
              <a:rPr lang="cs-CZ" sz="1300" dirty="0">
                <a:solidFill>
                  <a:srgbClr val="000000"/>
                </a:solidFill>
              </a:rPr>
              <a:t>1 krajíc chleba (60g) nebo 1 rohlík či 1 miska ovesných vloček nebo 1 kopeček vařených těstovin či rýže cca 125 g</a:t>
            </a:r>
            <a:br>
              <a:rPr lang="cs-CZ" sz="1300" dirty="0">
                <a:solidFill>
                  <a:srgbClr val="000000"/>
                </a:solidFill>
              </a:rPr>
            </a:br>
            <a:endParaRPr lang="cs-CZ" sz="600" dirty="0">
              <a:solidFill>
                <a:srgbClr val="000000"/>
              </a:solidFill>
            </a:endParaRPr>
          </a:p>
          <a:p>
            <a:pPr defTabSz="914217">
              <a:defRPr/>
            </a:pPr>
            <a:r>
              <a:rPr lang="cs-CZ" sz="1300" dirty="0">
                <a:solidFill>
                  <a:srgbClr val="000000"/>
                </a:solidFill>
              </a:rPr>
              <a:t>2. </a:t>
            </a:r>
            <a:r>
              <a:rPr lang="cs-CZ" sz="1300" b="1" dirty="0">
                <a:solidFill>
                  <a:srgbClr val="0000FF"/>
                </a:solidFill>
              </a:rPr>
              <a:t>Zelenina:</a:t>
            </a:r>
            <a:br>
              <a:rPr lang="cs-CZ" sz="1300" b="1" dirty="0">
                <a:solidFill>
                  <a:srgbClr val="000000"/>
                </a:solidFill>
              </a:rPr>
            </a:br>
            <a:r>
              <a:rPr lang="cs-CZ" sz="1300" dirty="0">
                <a:solidFill>
                  <a:srgbClr val="000000"/>
                </a:solidFill>
              </a:rPr>
              <a:t>100g kus papriky nebo mrkve nebo cca 2 rajčata nebo miska salátu</a:t>
            </a:r>
            <a:br>
              <a:rPr lang="cs-CZ" sz="1300" dirty="0">
                <a:solidFill>
                  <a:srgbClr val="000000"/>
                </a:solidFill>
              </a:rPr>
            </a:br>
            <a:endParaRPr lang="cs-CZ" sz="600" dirty="0">
              <a:solidFill>
                <a:srgbClr val="000000"/>
              </a:solidFill>
            </a:endParaRPr>
          </a:p>
          <a:p>
            <a:pPr defTabSz="914217">
              <a:defRPr/>
            </a:pPr>
            <a:r>
              <a:rPr lang="cs-CZ" sz="1300" dirty="0">
                <a:solidFill>
                  <a:srgbClr val="0000FF"/>
                </a:solidFill>
              </a:rPr>
              <a:t>3. </a:t>
            </a:r>
            <a:r>
              <a:rPr lang="cs-CZ" sz="1300" b="1" dirty="0">
                <a:solidFill>
                  <a:srgbClr val="0000FF"/>
                </a:solidFill>
              </a:rPr>
              <a:t>Ovoce:</a:t>
            </a:r>
            <a:br>
              <a:rPr lang="cs-CZ" sz="1300" dirty="0">
                <a:solidFill>
                  <a:srgbClr val="000000"/>
                </a:solidFill>
              </a:rPr>
            </a:br>
            <a:r>
              <a:rPr lang="cs-CZ" sz="1300" dirty="0">
                <a:solidFill>
                  <a:srgbClr val="000000"/>
                </a:solidFill>
              </a:rPr>
              <a:t>1 jablko, pomeranč nebo banán cca 100 g nebo 1 miska jahod, rybízu nebo borůvek nebo sklenice ovocné šťávy neředěné vodou</a:t>
            </a:r>
            <a:br>
              <a:rPr lang="cs-CZ" sz="1300" dirty="0">
                <a:solidFill>
                  <a:srgbClr val="000000"/>
                </a:solidFill>
              </a:rPr>
            </a:br>
            <a:endParaRPr lang="cs-CZ" sz="600" dirty="0">
              <a:solidFill>
                <a:srgbClr val="0000FF"/>
              </a:solidFill>
            </a:endParaRPr>
          </a:p>
          <a:p>
            <a:pPr defTabSz="914217">
              <a:defRPr/>
            </a:pPr>
            <a:r>
              <a:rPr lang="cs-CZ" sz="1300" dirty="0">
                <a:solidFill>
                  <a:srgbClr val="0000FF"/>
                </a:solidFill>
              </a:rPr>
              <a:t>4</a:t>
            </a:r>
            <a:r>
              <a:rPr lang="cs-CZ" sz="1300" b="1" dirty="0">
                <a:solidFill>
                  <a:srgbClr val="0000FF"/>
                </a:solidFill>
              </a:rPr>
              <a:t>. Mléko a mléčné výrobky:</a:t>
            </a:r>
          </a:p>
          <a:p>
            <a:pPr defTabSz="914217">
              <a:defRPr/>
            </a:pPr>
            <a:r>
              <a:rPr lang="cs-CZ" sz="1300" dirty="0">
                <a:solidFill>
                  <a:srgbClr val="000000"/>
                </a:solidFill>
              </a:rPr>
              <a:t>1 sklenice mléka nebo 1 kelímek jogurtu cca 200 ml nebo 55 g průměrného sýra</a:t>
            </a:r>
            <a:br>
              <a:rPr lang="cs-CZ" sz="1300" dirty="0">
                <a:solidFill>
                  <a:srgbClr val="000000"/>
                </a:solidFill>
              </a:rPr>
            </a:br>
            <a:endParaRPr lang="cs-CZ" sz="600" dirty="0">
              <a:solidFill>
                <a:srgbClr val="000000"/>
              </a:solidFill>
            </a:endParaRPr>
          </a:p>
          <a:p>
            <a:pPr defTabSz="914217">
              <a:defRPr/>
            </a:pPr>
            <a:r>
              <a:rPr lang="cs-CZ" sz="1300" dirty="0">
                <a:solidFill>
                  <a:srgbClr val="0000FF"/>
                </a:solidFill>
              </a:rPr>
              <a:t>5. </a:t>
            </a:r>
            <a:r>
              <a:rPr lang="cs-CZ" sz="1300" b="1" dirty="0">
                <a:solidFill>
                  <a:srgbClr val="0000FF"/>
                </a:solidFill>
              </a:rPr>
              <a:t>Maso, drůbež, ryby</a:t>
            </a:r>
            <a:r>
              <a:rPr lang="cs-CZ" sz="1300" dirty="0">
                <a:solidFill>
                  <a:srgbClr val="000000"/>
                </a:solidFill>
              </a:rPr>
              <a:t>…: 80 g rybího, drůbežího či jiného masa nebo 2 vařené bílky nebo 1 miska sójových bobů nebo čočky</a:t>
            </a:r>
            <a:br>
              <a:rPr lang="cs-CZ" sz="1300" dirty="0">
                <a:solidFill>
                  <a:srgbClr val="000000"/>
                </a:solidFill>
              </a:rPr>
            </a:br>
            <a:endParaRPr lang="cs-CZ" sz="600" dirty="0">
              <a:solidFill>
                <a:srgbClr val="000000"/>
              </a:solidFill>
            </a:endParaRPr>
          </a:p>
          <a:p>
            <a:pPr defTabSz="914217">
              <a:defRPr/>
            </a:pPr>
            <a:r>
              <a:rPr lang="cs-CZ" sz="1300" dirty="0">
                <a:solidFill>
                  <a:srgbClr val="0000FF"/>
                </a:solidFill>
              </a:rPr>
              <a:t>6</a:t>
            </a:r>
            <a:r>
              <a:rPr lang="cs-CZ" sz="1300" i="1" dirty="0">
                <a:solidFill>
                  <a:srgbClr val="0000FF"/>
                </a:solidFill>
              </a:rPr>
              <a:t>. </a:t>
            </a:r>
            <a:r>
              <a:rPr lang="cs-CZ" sz="1300" b="1" dirty="0">
                <a:solidFill>
                  <a:srgbClr val="0000FF"/>
                </a:solidFill>
              </a:rPr>
              <a:t>Ostatní:</a:t>
            </a:r>
            <a:br>
              <a:rPr lang="cs-CZ" sz="1300" i="1" u="sng" dirty="0">
                <a:solidFill>
                  <a:srgbClr val="000000"/>
                </a:solidFill>
              </a:rPr>
            </a:br>
            <a:r>
              <a:rPr lang="cs-CZ" sz="1300" dirty="0">
                <a:solidFill>
                  <a:srgbClr val="000000"/>
                </a:solidFill>
              </a:rPr>
              <a:t>10 g cukru nebo tuku (pozor – i skrytých)  </a:t>
            </a:r>
          </a:p>
        </p:txBody>
      </p:sp>
      <p:sp>
        <p:nvSpPr>
          <p:cNvPr id="4" name="Obdélník 3"/>
          <p:cNvSpPr/>
          <p:nvPr/>
        </p:nvSpPr>
        <p:spPr>
          <a:xfrm>
            <a:off x="322821" y="6129455"/>
            <a:ext cx="5261040" cy="338495"/>
          </a:xfrm>
          <a:prstGeom prst="rect">
            <a:avLst/>
          </a:prstGeom>
        </p:spPr>
        <p:txBody>
          <a:bodyPr wrap="none">
            <a:spAutoFit/>
          </a:bodyPr>
          <a:lstStyle/>
          <a:p>
            <a:pPr defTabSz="914217">
              <a:defRPr/>
            </a:pPr>
            <a:r>
              <a:rPr lang="cs-CZ" sz="1600" b="1" dirty="0">
                <a:solidFill>
                  <a:srgbClr val="000000"/>
                </a:solidFill>
              </a:rPr>
              <a:t>Obiloviny, těstoviny rýže, pečivo: </a:t>
            </a:r>
            <a:r>
              <a:rPr lang="cs-CZ" sz="1600" dirty="0">
                <a:solidFill>
                  <a:srgbClr val="000000"/>
                </a:solidFill>
              </a:rPr>
              <a:t>3-6 porcí denně </a:t>
            </a:r>
          </a:p>
        </p:txBody>
      </p:sp>
      <p:sp>
        <p:nvSpPr>
          <p:cNvPr id="10" name="Obdélník 9"/>
          <p:cNvSpPr/>
          <p:nvPr/>
        </p:nvSpPr>
        <p:spPr>
          <a:xfrm>
            <a:off x="197048" y="2469280"/>
            <a:ext cx="1987482" cy="830853"/>
          </a:xfrm>
          <a:prstGeom prst="rect">
            <a:avLst/>
          </a:prstGeom>
        </p:spPr>
        <p:txBody>
          <a:bodyPr wrap="square">
            <a:spAutoFit/>
          </a:bodyPr>
          <a:lstStyle/>
          <a:p>
            <a:pPr defTabSz="914217">
              <a:defRPr/>
            </a:pPr>
            <a:r>
              <a:rPr lang="cs-CZ" sz="1600" b="1" dirty="0">
                <a:solidFill>
                  <a:srgbClr val="000000"/>
                </a:solidFill>
              </a:rPr>
              <a:t>Mléko a mléčné výrobky: </a:t>
            </a:r>
            <a:r>
              <a:rPr lang="cs-CZ" sz="1600" dirty="0">
                <a:solidFill>
                  <a:srgbClr val="000000"/>
                </a:solidFill>
              </a:rPr>
              <a:t>2-3 porce  </a:t>
            </a:r>
          </a:p>
        </p:txBody>
      </p:sp>
      <p:sp>
        <p:nvSpPr>
          <p:cNvPr id="11" name="Obdélník 10"/>
          <p:cNvSpPr/>
          <p:nvPr/>
        </p:nvSpPr>
        <p:spPr>
          <a:xfrm>
            <a:off x="49689" y="4026038"/>
            <a:ext cx="1246641" cy="584673"/>
          </a:xfrm>
          <a:prstGeom prst="rect">
            <a:avLst/>
          </a:prstGeom>
        </p:spPr>
        <p:txBody>
          <a:bodyPr wrap="square">
            <a:spAutoFit/>
          </a:bodyPr>
          <a:lstStyle/>
          <a:p>
            <a:pPr defTabSz="914217">
              <a:defRPr/>
            </a:pPr>
            <a:r>
              <a:rPr lang="cs-CZ" sz="1600" b="1" dirty="0">
                <a:solidFill>
                  <a:srgbClr val="000000"/>
                </a:solidFill>
              </a:rPr>
              <a:t>Zelenina:</a:t>
            </a:r>
            <a:br>
              <a:rPr lang="cs-CZ" sz="1600" b="1" dirty="0">
                <a:solidFill>
                  <a:srgbClr val="000000"/>
                </a:solidFill>
              </a:rPr>
            </a:br>
            <a:r>
              <a:rPr lang="cs-CZ" sz="1600" dirty="0">
                <a:solidFill>
                  <a:srgbClr val="000000"/>
                </a:solidFill>
              </a:rPr>
              <a:t>3-5 porcí  </a:t>
            </a:r>
          </a:p>
        </p:txBody>
      </p:sp>
      <p:sp>
        <p:nvSpPr>
          <p:cNvPr id="5" name="Obdélník 4"/>
          <p:cNvSpPr/>
          <p:nvPr/>
        </p:nvSpPr>
        <p:spPr>
          <a:xfrm>
            <a:off x="597995" y="1187041"/>
            <a:ext cx="3550958" cy="338495"/>
          </a:xfrm>
          <a:prstGeom prst="rect">
            <a:avLst/>
          </a:prstGeom>
        </p:spPr>
        <p:txBody>
          <a:bodyPr wrap="square">
            <a:spAutoFit/>
          </a:bodyPr>
          <a:lstStyle/>
          <a:p>
            <a:pPr algn="ctr" defTabSz="914217">
              <a:defRPr/>
            </a:pPr>
            <a:r>
              <a:rPr lang="cs-CZ" sz="1600" b="1" dirty="0">
                <a:solidFill>
                  <a:srgbClr val="000000"/>
                </a:solidFill>
              </a:rPr>
              <a:t>Sůl, tuky, cukry:</a:t>
            </a:r>
            <a:r>
              <a:rPr lang="cs-CZ" sz="1600" dirty="0">
                <a:solidFill>
                  <a:srgbClr val="000000"/>
                </a:solidFill>
              </a:rPr>
              <a:t>       0-2 porce</a:t>
            </a:r>
          </a:p>
        </p:txBody>
      </p:sp>
      <p:sp>
        <p:nvSpPr>
          <p:cNvPr id="13" name="Obdélník 12"/>
          <p:cNvSpPr/>
          <p:nvPr/>
        </p:nvSpPr>
        <p:spPr>
          <a:xfrm>
            <a:off x="4020856" y="2486362"/>
            <a:ext cx="1670695" cy="1323209"/>
          </a:xfrm>
          <a:prstGeom prst="rect">
            <a:avLst/>
          </a:prstGeom>
        </p:spPr>
        <p:txBody>
          <a:bodyPr wrap="square">
            <a:spAutoFit/>
          </a:bodyPr>
          <a:lstStyle/>
          <a:p>
            <a:pPr defTabSz="914217">
              <a:defRPr/>
            </a:pPr>
            <a:r>
              <a:rPr lang="cs-CZ" sz="1600" b="1" dirty="0">
                <a:solidFill>
                  <a:srgbClr val="000000"/>
                </a:solidFill>
              </a:rPr>
              <a:t>Maso, drůbež, ryby, vejce, luštěniny, </a:t>
            </a:r>
          </a:p>
          <a:p>
            <a:pPr defTabSz="914217">
              <a:defRPr/>
            </a:pPr>
            <a:r>
              <a:rPr lang="cs-CZ" sz="1600" b="1" dirty="0">
                <a:solidFill>
                  <a:srgbClr val="000000"/>
                </a:solidFill>
              </a:rPr>
              <a:t>ořechy: </a:t>
            </a:r>
          </a:p>
          <a:p>
            <a:pPr defTabSz="914217">
              <a:defRPr/>
            </a:pPr>
            <a:r>
              <a:rPr lang="cs-CZ" sz="1600" dirty="0">
                <a:solidFill>
                  <a:srgbClr val="000000"/>
                </a:solidFill>
              </a:rPr>
              <a:t>1-2 porce  </a:t>
            </a:r>
          </a:p>
        </p:txBody>
      </p:sp>
      <p:sp>
        <p:nvSpPr>
          <p:cNvPr id="14" name="Obdélník 13"/>
          <p:cNvSpPr/>
          <p:nvPr/>
        </p:nvSpPr>
        <p:spPr>
          <a:xfrm>
            <a:off x="4483448" y="4058595"/>
            <a:ext cx="1140685" cy="584673"/>
          </a:xfrm>
          <a:prstGeom prst="rect">
            <a:avLst/>
          </a:prstGeom>
        </p:spPr>
        <p:txBody>
          <a:bodyPr wrap="square">
            <a:spAutoFit/>
          </a:bodyPr>
          <a:lstStyle/>
          <a:p>
            <a:pPr defTabSz="914217">
              <a:defRPr/>
            </a:pPr>
            <a:r>
              <a:rPr lang="cs-CZ" sz="1600" b="1" dirty="0">
                <a:solidFill>
                  <a:srgbClr val="000000"/>
                </a:solidFill>
              </a:rPr>
              <a:t>Ovoce:</a:t>
            </a:r>
            <a:br>
              <a:rPr lang="cs-CZ" sz="1600" dirty="0">
                <a:solidFill>
                  <a:srgbClr val="000000"/>
                </a:solidFill>
              </a:rPr>
            </a:br>
            <a:r>
              <a:rPr lang="cs-CZ" sz="1600" dirty="0">
                <a:solidFill>
                  <a:srgbClr val="000000"/>
                </a:solidFill>
              </a:rPr>
              <a:t> 2-4 porce </a:t>
            </a:r>
          </a:p>
        </p:txBody>
      </p:sp>
      <p:sp>
        <p:nvSpPr>
          <p:cNvPr id="2" name="Obdélník 1"/>
          <p:cNvSpPr/>
          <p:nvPr/>
        </p:nvSpPr>
        <p:spPr>
          <a:xfrm>
            <a:off x="49687" y="424687"/>
            <a:ext cx="8921992" cy="692626"/>
          </a:xfrm>
          <a:prstGeom prst="rect">
            <a:avLst/>
          </a:prstGeom>
        </p:spPr>
        <p:txBody>
          <a:bodyPr wrap="square">
            <a:spAutoFit/>
          </a:bodyPr>
          <a:lstStyle/>
          <a:p>
            <a:pPr>
              <a:lnSpc>
                <a:spcPct val="107000"/>
              </a:lnSpc>
              <a:spcAft>
                <a:spcPts val="0"/>
              </a:spcAft>
              <a:defRPr/>
            </a:pPr>
            <a:r>
              <a:rPr lang="cs-CZ" sz="900" dirty="0">
                <a:solidFill>
                  <a:srgbClr val="000000"/>
                </a:solidFill>
                <a:ea typeface="Tahoma" panose="020B0604030504040204" pitchFamily="34" charset="0"/>
                <a:cs typeface="Tahoma" panose="020B0604030504040204" pitchFamily="34" charset="0"/>
              </a:rPr>
              <a:t>Potravinová pyramida v ČR existuje řadu let. Nejníže jsou zařazeny potraviny, které by měly být konzumovány v </a:t>
            </a:r>
            <a:r>
              <a:rPr lang="cs-CZ" sz="900" i="1" dirty="0">
                <a:solidFill>
                  <a:srgbClr val="000000"/>
                </a:solidFill>
                <a:ea typeface="Tahoma" panose="020B0604030504040204" pitchFamily="34" charset="0"/>
                <a:cs typeface="Tahoma" panose="020B0604030504040204" pitchFamily="34" charset="0"/>
              </a:rPr>
              <a:t>největším množství </a:t>
            </a:r>
            <a:r>
              <a:rPr lang="cs-CZ" sz="900" dirty="0">
                <a:solidFill>
                  <a:srgbClr val="000000"/>
                </a:solidFill>
                <a:ea typeface="Tahoma" panose="020B0604030504040204" pitchFamily="34" charset="0"/>
                <a:cs typeface="Tahoma" panose="020B0604030504040204" pitchFamily="34" charset="0"/>
              </a:rPr>
              <a:t>(obiloviny, těstoviny, rýže, pečivo). – 3 až 6 porcí denně. Uprostřed je </a:t>
            </a:r>
            <a:r>
              <a:rPr lang="cs-CZ" sz="900" i="1" dirty="0">
                <a:solidFill>
                  <a:srgbClr val="000000"/>
                </a:solidFill>
                <a:ea typeface="Tahoma" panose="020B0604030504040204" pitchFamily="34" charset="0"/>
                <a:cs typeface="Tahoma" panose="020B0604030504040204" pitchFamily="34" charset="0"/>
              </a:rPr>
              <a:t>zelenina </a:t>
            </a:r>
            <a:r>
              <a:rPr lang="cs-CZ" sz="900" dirty="0">
                <a:solidFill>
                  <a:srgbClr val="000000"/>
                </a:solidFill>
                <a:ea typeface="Tahoma" panose="020B0604030504040204" pitchFamily="34" charset="0"/>
                <a:cs typeface="Tahoma" panose="020B0604030504040204" pitchFamily="34" charset="0"/>
              </a:rPr>
              <a:t>(3-5 porcí) a ovoce (2-4 porce). Nad nimi jsou zařazeny </a:t>
            </a:r>
            <a:r>
              <a:rPr lang="cs-CZ" sz="900" i="1" dirty="0">
                <a:solidFill>
                  <a:srgbClr val="000000"/>
                </a:solidFill>
                <a:ea typeface="Tahoma" panose="020B0604030504040204" pitchFamily="34" charset="0"/>
                <a:cs typeface="Tahoma" panose="020B0604030504040204" pitchFamily="34" charset="0"/>
              </a:rPr>
              <a:t>ryby, drůbež, maso, masné výrobky, vejce, luštěniny a skořápkové plody </a:t>
            </a:r>
            <a:r>
              <a:rPr lang="cs-CZ" sz="900" dirty="0">
                <a:solidFill>
                  <a:srgbClr val="000000"/>
                </a:solidFill>
                <a:ea typeface="Tahoma" panose="020B0604030504040204" pitchFamily="34" charset="0"/>
                <a:cs typeface="Tahoma" panose="020B0604030504040204" pitchFamily="34" charset="0"/>
              </a:rPr>
              <a:t>(1 až 3 porce denně) a mléko a mléčné výrobky (2 až 3 porce denně), přitom 3 až 4 porce denně u dospívajících, těhotných a kojících žen. Nejméně by se měly konzumovat tuky, sůl, cukry ve formě sladkostí</a:t>
            </a:r>
            <a:r>
              <a:rPr lang="cs-CZ" sz="1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en-US" sz="1000" dirty="0">
              <a:solidFill>
                <a:srgbClr val="000000"/>
              </a:solidFill>
            </a:endParaRPr>
          </a:p>
        </p:txBody>
      </p:sp>
      <p:cxnSp>
        <p:nvCxnSpPr>
          <p:cNvPr id="17" name="Přímá spojnice 16"/>
          <p:cNvCxnSpPr/>
          <p:nvPr/>
        </p:nvCxnSpPr>
        <p:spPr bwMode="auto">
          <a:xfrm flipV="1">
            <a:off x="315567" y="340666"/>
            <a:ext cx="8464751" cy="36090"/>
          </a:xfrm>
          <a:prstGeom prst="line">
            <a:avLst/>
          </a:prstGeom>
          <a:solidFill>
            <a:schemeClr val="accent1"/>
          </a:solidFill>
          <a:ln w="3175" cap="flat" cmpd="sng" algn="ctr">
            <a:solidFill>
              <a:srgbClr val="0000DC"/>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Rectangle 3">
            <a:extLst>
              <a:ext uri="{FF2B5EF4-FFF2-40B4-BE49-F238E27FC236}">
                <a16:creationId xmlns:a16="http://schemas.microsoft.com/office/drawing/2014/main" id="{FF8FECF3-0792-4695-9A85-67AD1BA56909}"/>
              </a:ext>
            </a:extLst>
          </p:cNvPr>
          <p:cNvSpPr txBox="1">
            <a:spLocks noChangeArrowheads="1"/>
          </p:cNvSpPr>
          <p:nvPr/>
        </p:nvSpPr>
        <p:spPr>
          <a:xfrm>
            <a:off x="49687" y="-12480"/>
            <a:ext cx="8823503" cy="3195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cs-CZ" sz="18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Grafická výživová doporučení v ČR - Potravinová pyramida - původní</a:t>
            </a:r>
            <a:endParaRPr lang="cs-CZ"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826363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pPr defTabSz="914217">
              <a:defRPr/>
            </a:pPr>
            <a:fld id="{0970407D-EE58-4A0B-824B-1D3AE42DD9CF}" type="slidenum">
              <a:rPr lang="cs-CZ" altLang="cs-CZ">
                <a:solidFill>
                  <a:srgbClr val="0000DC"/>
                </a:solidFill>
                <a:latin typeface="Arial"/>
              </a:rPr>
              <a:pPr defTabSz="914217">
                <a:defRPr/>
              </a:pPr>
              <a:t>16</a:t>
            </a:fld>
            <a:endParaRPr lang="cs-CZ" altLang="cs-CZ" dirty="0">
              <a:solidFill>
                <a:srgbClr val="0000DC"/>
              </a:solidFill>
              <a:latin typeface="Arial"/>
            </a:endParaRPr>
          </a:p>
        </p:txBody>
      </p:sp>
      <p:sp>
        <p:nvSpPr>
          <p:cNvPr id="12" name="Rectangle 3">
            <a:extLst>
              <a:ext uri="{FF2B5EF4-FFF2-40B4-BE49-F238E27FC236}">
                <a16:creationId xmlns:a16="http://schemas.microsoft.com/office/drawing/2014/main" id="{AA6FDA4A-875E-4D5C-BC19-5BC182912D9E}"/>
              </a:ext>
            </a:extLst>
          </p:cNvPr>
          <p:cNvSpPr txBox="1">
            <a:spLocks noChangeArrowheads="1"/>
          </p:cNvSpPr>
          <p:nvPr/>
        </p:nvSpPr>
        <p:spPr>
          <a:xfrm>
            <a:off x="33768" y="12871"/>
            <a:ext cx="9144000" cy="3195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cs-CZ"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Výživová pyramida NZIP  = nová pyramida, nová doporučení</a:t>
            </a:r>
            <a:endParaRPr lang="en-US" sz="14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5" name="Line 2">
            <a:extLst>
              <a:ext uri="{FF2B5EF4-FFF2-40B4-BE49-F238E27FC236}">
                <a16:creationId xmlns:a16="http://schemas.microsoft.com/office/drawing/2014/main" id="{A9CA9016-B793-4FEF-93EF-D8D110AF7019}"/>
              </a:ext>
            </a:extLst>
          </p:cNvPr>
          <p:cNvSpPr>
            <a:spLocks noChangeShapeType="1"/>
          </p:cNvSpPr>
          <p:nvPr/>
        </p:nvSpPr>
        <p:spPr bwMode="auto">
          <a:xfrm>
            <a:off x="232368" y="394085"/>
            <a:ext cx="7731103" cy="45887"/>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pic>
        <p:nvPicPr>
          <p:cNvPr id="4" name="Obrázek 3">
            <a:extLst>
              <a:ext uri="{FF2B5EF4-FFF2-40B4-BE49-F238E27FC236}">
                <a16:creationId xmlns:a16="http://schemas.microsoft.com/office/drawing/2014/main" id="{5F8BE90D-C888-4740-A635-F7855E92AC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007" y="792252"/>
            <a:ext cx="8064792" cy="5379876"/>
          </a:xfrm>
          <a:prstGeom prst="rect">
            <a:avLst/>
          </a:prstGeom>
        </p:spPr>
      </p:pic>
      <p:sp>
        <p:nvSpPr>
          <p:cNvPr id="2" name="Obdélník 1">
            <a:extLst>
              <a:ext uri="{FF2B5EF4-FFF2-40B4-BE49-F238E27FC236}">
                <a16:creationId xmlns:a16="http://schemas.microsoft.com/office/drawing/2014/main" id="{343F7F35-D23B-449D-B0AA-94E723E0916B}"/>
              </a:ext>
            </a:extLst>
          </p:cNvPr>
          <p:cNvSpPr/>
          <p:nvPr/>
        </p:nvSpPr>
        <p:spPr>
          <a:xfrm>
            <a:off x="5134515" y="546240"/>
            <a:ext cx="3903259" cy="276999"/>
          </a:xfrm>
          <a:prstGeom prst="rect">
            <a:avLst/>
          </a:prstGeom>
        </p:spPr>
        <p:txBody>
          <a:bodyPr wrap="square">
            <a:spAutoFit/>
          </a:bodyPr>
          <a:lstStyle/>
          <a:p>
            <a:r>
              <a:rPr lang="cs-CZ" sz="1200" dirty="0">
                <a:hlinkClick r:id="rId3"/>
              </a:rPr>
              <a:t>https://www.nzip.cz/clanek/173-zasady-spravne-vyzivy</a:t>
            </a:r>
            <a:endParaRPr lang="cs-CZ" sz="1200" dirty="0"/>
          </a:p>
        </p:txBody>
      </p:sp>
    </p:spTree>
    <p:extLst>
      <p:ext uri="{BB962C8B-B14F-4D97-AF65-F5344CB8AC3E}">
        <p14:creationId xmlns:p14="http://schemas.microsoft.com/office/powerpoint/2010/main" val="2774496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pPr defTabSz="914217">
              <a:defRPr/>
            </a:pPr>
            <a:fld id="{0970407D-EE58-4A0B-824B-1D3AE42DD9CF}" type="slidenum">
              <a:rPr lang="cs-CZ" altLang="cs-CZ">
                <a:solidFill>
                  <a:srgbClr val="0000DC"/>
                </a:solidFill>
                <a:latin typeface="Arial"/>
              </a:rPr>
              <a:pPr defTabSz="914217">
                <a:defRPr/>
              </a:pPr>
              <a:t>17</a:t>
            </a:fld>
            <a:endParaRPr lang="cs-CZ" altLang="cs-CZ" dirty="0">
              <a:solidFill>
                <a:srgbClr val="0000DC"/>
              </a:solidFill>
              <a:latin typeface="Arial"/>
            </a:endParaRPr>
          </a:p>
        </p:txBody>
      </p:sp>
      <p:sp>
        <p:nvSpPr>
          <p:cNvPr id="12" name="Rectangle 3">
            <a:extLst>
              <a:ext uri="{FF2B5EF4-FFF2-40B4-BE49-F238E27FC236}">
                <a16:creationId xmlns:a16="http://schemas.microsoft.com/office/drawing/2014/main" id="{AA6FDA4A-875E-4D5C-BC19-5BC182912D9E}"/>
              </a:ext>
            </a:extLst>
          </p:cNvPr>
          <p:cNvSpPr txBox="1">
            <a:spLocks noChangeArrowheads="1"/>
          </p:cNvSpPr>
          <p:nvPr/>
        </p:nvSpPr>
        <p:spPr>
          <a:xfrm>
            <a:off x="74112" y="2529"/>
            <a:ext cx="9144000" cy="3195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cs-CZ"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Výživová pyramida pro moderní Česko </a:t>
            </a:r>
            <a:r>
              <a:rPr lang="cs-CZ" sz="14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a:t>
            </a:r>
            <a:r>
              <a:rPr lang="cs-CZ"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 </a:t>
            </a:r>
            <a:r>
              <a:rPr lang="cs-CZ" sz="14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Společnost pro výživu 2021</a:t>
            </a:r>
            <a:endParaRPr lang="en-US" sz="14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5" name="Line 2">
            <a:extLst>
              <a:ext uri="{FF2B5EF4-FFF2-40B4-BE49-F238E27FC236}">
                <a16:creationId xmlns:a16="http://schemas.microsoft.com/office/drawing/2014/main" id="{A9CA9016-B793-4FEF-93EF-D8D110AF7019}"/>
              </a:ext>
            </a:extLst>
          </p:cNvPr>
          <p:cNvSpPr>
            <a:spLocks noChangeShapeType="1"/>
          </p:cNvSpPr>
          <p:nvPr/>
        </p:nvSpPr>
        <p:spPr bwMode="auto">
          <a:xfrm>
            <a:off x="232367" y="332670"/>
            <a:ext cx="7731103" cy="45887"/>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pic>
        <p:nvPicPr>
          <p:cNvPr id="8" name="Obrázek 7">
            <a:extLst>
              <a:ext uri="{FF2B5EF4-FFF2-40B4-BE49-F238E27FC236}">
                <a16:creationId xmlns:a16="http://schemas.microsoft.com/office/drawing/2014/main" id="{111F116A-7D0F-420A-A729-F68565DFA9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0608"/>
            <a:ext cx="9144000" cy="6464524"/>
          </a:xfrm>
          <a:prstGeom prst="rect">
            <a:avLst/>
          </a:prstGeom>
        </p:spPr>
      </p:pic>
    </p:spTree>
    <p:extLst>
      <p:ext uri="{BB962C8B-B14F-4D97-AF65-F5344CB8AC3E}">
        <p14:creationId xmlns:p14="http://schemas.microsoft.com/office/powerpoint/2010/main" val="38563853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27697" y="427246"/>
            <a:ext cx="2057741" cy="353882"/>
          </a:xfrm>
          <a:prstGeom prst="rect">
            <a:avLst/>
          </a:prstGeom>
        </p:spPr>
        <p:txBody>
          <a:bodyPr wrap="square">
            <a:spAutoFit/>
          </a:bodyPr>
          <a:lstStyle/>
          <a:p>
            <a:pPr algn="ctr" defTabSz="914217">
              <a:defRPr/>
            </a:pPr>
            <a:r>
              <a:rPr lang="en-US" sz="1000" b="1" dirty="0">
                <a:solidFill>
                  <a:srgbClr val="000000"/>
                </a:solidFill>
              </a:rPr>
              <a:t>Germany </a:t>
            </a:r>
            <a:endParaRPr lang="cs-CZ" sz="1000" b="1" dirty="0">
              <a:solidFill>
                <a:srgbClr val="000000"/>
              </a:solidFill>
            </a:endParaRPr>
          </a:p>
          <a:p>
            <a:pPr algn="ctr" defTabSz="914217">
              <a:defRPr/>
            </a:pPr>
            <a:r>
              <a:rPr lang="en-US" sz="700" dirty="0">
                <a:solidFill>
                  <a:srgbClr val="000000"/>
                </a:solidFill>
              </a:rPr>
              <a:t>DGE-</a:t>
            </a:r>
            <a:r>
              <a:rPr lang="en-US" sz="700" dirty="0" err="1">
                <a:solidFill>
                  <a:srgbClr val="000000"/>
                </a:solidFill>
              </a:rPr>
              <a:t>Ernährungskreis</a:t>
            </a:r>
            <a:r>
              <a:rPr lang="en-US" sz="700" dirty="0">
                <a:solidFill>
                  <a:srgbClr val="000000"/>
                </a:solidFill>
              </a:rPr>
              <a:t> (nutrition circle) </a:t>
            </a:r>
          </a:p>
        </p:txBody>
      </p:sp>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0146" y="798185"/>
            <a:ext cx="1698382" cy="1698382"/>
          </a:xfrm>
          <a:prstGeom prst="rect">
            <a:avLst/>
          </a:prstGeom>
        </p:spPr>
      </p:pic>
      <p:sp>
        <p:nvSpPr>
          <p:cNvPr id="15" name="Obdélník 14"/>
          <p:cNvSpPr/>
          <p:nvPr/>
        </p:nvSpPr>
        <p:spPr>
          <a:xfrm>
            <a:off x="2235478" y="442547"/>
            <a:ext cx="2045923" cy="353882"/>
          </a:xfrm>
          <a:prstGeom prst="rect">
            <a:avLst/>
          </a:prstGeom>
        </p:spPr>
        <p:txBody>
          <a:bodyPr wrap="square">
            <a:spAutoFit/>
          </a:bodyPr>
          <a:lstStyle/>
          <a:p>
            <a:pPr algn="ctr" defTabSz="914217">
              <a:defRPr/>
            </a:pPr>
            <a:r>
              <a:rPr lang="en-US" sz="1000" b="1" dirty="0">
                <a:solidFill>
                  <a:srgbClr val="000000"/>
                </a:solidFill>
              </a:rPr>
              <a:t>Austria</a:t>
            </a:r>
            <a:r>
              <a:rPr lang="cs-CZ" sz="1000" b="1" dirty="0">
                <a:solidFill>
                  <a:srgbClr val="000000"/>
                </a:solidFill>
              </a:rPr>
              <a:t> </a:t>
            </a:r>
          </a:p>
          <a:p>
            <a:pPr algn="ctr" defTabSz="914217">
              <a:defRPr/>
            </a:pPr>
            <a:r>
              <a:rPr lang="de-AT" sz="700" dirty="0">
                <a:solidFill>
                  <a:srgbClr val="000000"/>
                </a:solidFill>
              </a:rPr>
              <a:t>Die österreichische</a:t>
            </a:r>
            <a:r>
              <a:rPr lang="cs-CZ" sz="700" dirty="0">
                <a:solidFill>
                  <a:srgbClr val="000000"/>
                </a:solidFill>
              </a:rPr>
              <a:t> </a:t>
            </a:r>
            <a:r>
              <a:rPr lang="de-AT" sz="700" dirty="0">
                <a:solidFill>
                  <a:srgbClr val="000000"/>
                </a:solidFill>
              </a:rPr>
              <a:t>Ernährungspyramide</a:t>
            </a:r>
          </a:p>
        </p:txBody>
      </p:sp>
      <p:pic>
        <p:nvPicPr>
          <p:cNvPr id="16" name="Obrázek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9729" y="795132"/>
            <a:ext cx="1695814" cy="1832185"/>
          </a:xfrm>
          <a:prstGeom prst="rect">
            <a:avLst/>
          </a:prstGeom>
        </p:spPr>
      </p:pic>
      <p:sp>
        <p:nvSpPr>
          <p:cNvPr id="17" name="Obdélník 16"/>
          <p:cNvSpPr/>
          <p:nvPr/>
        </p:nvSpPr>
        <p:spPr>
          <a:xfrm>
            <a:off x="4457440" y="496399"/>
            <a:ext cx="1595720" cy="246178"/>
          </a:xfrm>
          <a:prstGeom prst="rect">
            <a:avLst/>
          </a:prstGeom>
        </p:spPr>
        <p:txBody>
          <a:bodyPr wrap="square">
            <a:spAutoFit/>
          </a:bodyPr>
          <a:lstStyle/>
          <a:p>
            <a:pPr algn="ctr" defTabSz="914217">
              <a:defRPr/>
            </a:pPr>
            <a:r>
              <a:rPr lang="en-US" sz="1000" b="1" dirty="0">
                <a:solidFill>
                  <a:srgbClr val="000000"/>
                </a:solidFill>
              </a:rPr>
              <a:t>Swiss Food Pyramid</a:t>
            </a:r>
            <a:endParaRPr lang="en-US" sz="1000" dirty="0">
              <a:solidFill>
                <a:srgbClr val="000000"/>
              </a:solidFill>
            </a:endParaRPr>
          </a:p>
        </p:txBody>
      </p:sp>
      <p:pic>
        <p:nvPicPr>
          <p:cNvPr id="18" name="Obrázek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4447" y="798225"/>
            <a:ext cx="2256875" cy="1864474"/>
          </a:xfrm>
          <a:prstGeom prst="rect">
            <a:avLst/>
          </a:prstGeom>
        </p:spPr>
      </p:pic>
      <p:sp>
        <p:nvSpPr>
          <p:cNvPr id="20" name="Obdélník 19"/>
          <p:cNvSpPr/>
          <p:nvPr/>
        </p:nvSpPr>
        <p:spPr>
          <a:xfrm>
            <a:off x="650746" y="2585059"/>
            <a:ext cx="1211640" cy="246178"/>
          </a:xfrm>
          <a:prstGeom prst="rect">
            <a:avLst/>
          </a:prstGeom>
        </p:spPr>
        <p:txBody>
          <a:bodyPr wrap="square">
            <a:spAutoFit/>
          </a:bodyPr>
          <a:lstStyle/>
          <a:p>
            <a:pPr algn="ctr" defTabSz="914217">
              <a:defRPr/>
            </a:pPr>
            <a:r>
              <a:rPr lang="cs-CZ" sz="1000" b="1" dirty="0">
                <a:solidFill>
                  <a:srgbClr val="000000"/>
                </a:solidFill>
              </a:rPr>
              <a:t>Slovakia</a:t>
            </a:r>
          </a:p>
        </p:txBody>
      </p:sp>
      <p:pic>
        <p:nvPicPr>
          <p:cNvPr id="23" name="Obrázek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757" y="2831239"/>
            <a:ext cx="2571279" cy="1772355"/>
          </a:xfrm>
          <a:prstGeom prst="rect">
            <a:avLst/>
          </a:prstGeom>
        </p:spPr>
      </p:pic>
      <p:sp>
        <p:nvSpPr>
          <p:cNvPr id="24" name="Obdélník 23"/>
          <p:cNvSpPr/>
          <p:nvPr/>
        </p:nvSpPr>
        <p:spPr>
          <a:xfrm>
            <a:off x="6747679" y="2713620"/>
            <a:ext cx="2544776" cy="246178"/>
          </a:xfrm>
          <a:prstGeom prst="rect">
            <a:avLst/>
          </a:prstGeom>
        </p:spPr>
        <p:txBody>
          <a:bodyPr wrap="square">
            <a:spAutoFit/>
          </a:bodyPr>
          <a:lstStyle/>
          <a:p>
            <a:pPr defTabSz="914217">
              <a:defRPr/>
            </a:pPr>
            <a:r>
              <a:rPr lang="cs-CZ" sz="1000" b="1" dirty="0">
                <a:solidFill>
                  <a:srgbClr val="000000"/>
                </a:solidFill>
              </a:rPr>
              <a:t>UK – </a:t>
            </a:r>
            <a:r>
              <a:rPr lang="en-US" sz="1000" b="1" dirty="0" err="1">
                <a:solidFill>
                  <a:srgbClr val="000000"/>
                </a:solidFill>
              </a:rPr>
              <a:t>Eatwell</a:t>
            </a:r>
            <a:r>
              <a:rPr lang="en-US" sz="1000" b="1" dirty="0">
                <a:solidFill>
                  <a:srgbClr val="000000"/>
                </a:solidFill>
              </a:rPr>
              <a:t> guide (</a:t>
            </a:r>
            <a:r>
              <a:rPr lang="cs-CZ" sz="1000" b="1" dirty="0">
                <a:solidFill>
                  <a:srgbClr val="000000"/>
                </a:solidFill>
              </a:rPr>
              <a:t>2016)</a:t>
            </a:r>
            <a:endParaRPr lang="cs-CZ" sz="1000" dirty="0">
              <a:solidFill>
                <a:srgbClr val="000000"/>
              </a:solidFill>
            </a:endParaRPr>
          </a:p>
        </p:txBody>
      </p:sp>
      <p:pic>
        <p:nvPicPr>
          <p:cNvPr id="25" name="Obrázek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55005" y="3010697"/>
            <a:ext cx="2341608" cy="1662479"/>
          </a:xfrm>
          <a:prstGeom prst="rect">
            <a:avLst/>
          </a:prstGeom>
        </p:spPr>
      </p:pic>
      <p:pic>
        <p:nvPicPr>
          <p:cNvPr id="21" name="Obrázek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56062" y="2932588"/>
            <a:ext cx="1719222" cy="1647455"/>
          </a:xfrm>
          <a:prstGeom prst="rect">
            <a:avLst/>
          </a:prstGeom>
        </p:spPr>
      </p:pic>
      <p:pic>
        <p:nvPicPr>
          <p:cNvPr id="22" name="Obrázek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94854" y="796431"/>
            <a:ext cx="1792585" cy="1780353"/>
          </a:xfrm>
          <a:prstGeom prst="rect">
            <a:avLst/>
          </a:prstGeom>
        </p:spPr>
      </p:pic>
      <p:sp>
        <p:nvSpPr>
          <p:cNvPr id="26" name="Obdélník 25"/>
          <p:cNvSpPr/>
          <p:nvPr/>
        </p:nvSpPr>
        <p:spPr>
          <a:xfrm>
            <a:off x="6848942" y="459352"/>
            <a:ext cx="1825492" cy="246178"/>
          </a:xfrm>
          <a:prstGeom prst="rect">
            <a:avLst/>
          </a:prstGeom>
        </p:spPr>
        <p:txBody>
          <a:bodyPr wrap="square">
            <a:spAutoFit/>
          </a:bodyPr>
          <a:lstStyle/>
          <a:p>
            <a:pPr algn="r" defTabSz="914217">
              <a:defRPr/>
            </a:pPr>
            <a:r>
              <a:rPr lang="cs-CZ" sz="1000" b="1" dirty="0">
                <a:solidFill>
                  <a:srgbClr val="000000"/>
                </a:solidFill>
              </a:rPr>
              <a:t>Czech Food Pyramid</a:t>
            </a:r>
            <a:endParaRPr lang="cs-CZ" sz="1000" dirty="0">
              <a:solidFill>
                <a:srgbClr val="000000"/>
              </a:solidFill>
            </a:endParaRPr>
          </a:p>
        </p:txBody>
      </p:sp>
      <p:sp>
        <p:nvSpPr>
          <p:cNvPr id="27" name="Obdélník 26"/>
          <p:cNvSpPr/>
          <p:nvPr/>
        </p:nvSpPr>
        <p:spPr>
          <a:xfrm>
            <a:off x="2983903" y="2746644"/>
            <a:ext cx="1211640" cy="246178"/>
          </a:xfrm>
          <a:prstGeom prst="rect">
            <a:avLst/>
          </a:prstGeom>
        </p:spPr>
        <p:txBody>
          <a:bodyPr wrap="square">
            <a:spAutoFit/>
          </a:bodyPr>
          <a:lstStyle/>
          <a:p>
            <a:pPr algn="ctr" defTabSz="914217">
              <a:defRPr/>
            </a:pPr>
            <a:r>
              <a:rPr lang="en-US" sz="1000" b="1" dirty="0">
                <a:solidFill>
                  <a:srgbClr val="000000"/>
                </a:solidFill>
              </a:rPr>
              <a:t>Slovenia</a:t>
            </a:r>
          </a:p>
        </p:txBody>
      </p:sp>
      <p:pic>
        <p:nvPicPr>
          <p:cNvPr id="28" name="Obrázek 2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755" y="4889146"/>
            <a:ext cx="2130860" cy="1937146"/>
          </a:xfrm>
          <a:prstGeom prst="rect">
            <a:avLst/>
          </a:prstGeom>
        </p:spPr>
      </p:pic>
      <p:sp>
        <p:nvSpPr>
          <p:cNvPr id="29" name="Obdélník 28"/>
          <p:cNvSpPr/>
          <p:nvPr/>
        </p:nvSpPr>
        <p:spPr>
          <a:xfrm>
            <a:off x="708168" y="4692084"/>
            <a:ext cx="1207494" cy="246178"/>
          </a:xfrm>
          <a:prstGeom prst="rect">
            <a:avLst/>
          </a:prstGeom>
        </p:spPr>
        <p:txBody>
          <a:bodyPr wrap="square">
            <a:spAutoFit/>
          </a:bodyPr>
          <a:lstStyle/>
          <a:p>
            <a:pPr defTabSz="914217">
              <a:defRPr/>
            </a:pPr>
            <a:r>
              <a:rPr lang="cs-CZ" sz="1000" b="1" dirty="0">
                <a:solidFill>
                  <a:srgbClr val="000000"/>
                </a:solidFill>
              </a:rPr>
              <a:t>US My Plate</a:t>
            </a:r>
            <a:endParaRPr lang="cs-CZ" sz="1000" dirty="0">
              <a:solidFill>
                <a:srgbClr val="000000"/>
              </a:solidFill>
            </a:endParaRPr>
          </a:p>
        </p:txBody>
      </p:sp>
      <p:pic>
        <p:nvPicPr>
          <p:cNvPr id="30" name="Obrázek 1"/>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06042" y="5059664"/>
            <a:ext cx="1158201" cy="16562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Obrázek 1"/>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499729" y="4916724"/>
            <a:ext cx="1481552" cy="1890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Obrázek 3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40408" y="5235656"/>
            <a:ext cx="1603252" cy="1195401"/>
          </a:xfrm>
          <a:prstGeom prst="rect">
            <a:avLst/>
          </a:prstGeom>
        </p:spPr>
      </p:pic>
      <p:sp>
        <p:nvSpPr>
          <p:cNvPr id="33" name="Obdélník 32"/>
          <p:cNvSpPr/>
          <p:nvPr/>
        </p:nvSpPr>
        <p:spPr>
          <a:xfrm>
            <a:off x="4370898" y="4933903"/>
            <a:ext cx="1740095" cy="246178"/>
          </a:xfrm>
          <a:prstGeom prst="rect">
            <a:avLst/>
          </a:prstGeom>
        </p:spPr>
        <p:txBody>
          <a:bodyPr wrap="square">
            <a:spAutoFit/>
          </a:bodyPr>
          <a:lstStyle/>
          <a:p>
            <a:pPr defTabSz="914217">
              <a:defRPr/>
            </a:pPr>
            <a:r>
              <a:rPr lang="cs-CZ" sz="1000" b="1" dirty="0">
                <a:solidFill>
                  <a:srgbClr val="000000"/>
                </a:solidFill>
              </a:rPr>
              <a:t>Japan – spinning top</a:t>
            </a:r>
            <a:endParaRPr lang="cs-CZ" sz="1000" dirty="0">
              <a:solidFill>
                <a:srgbClr val="000000"/>
              </a:solidFill>
            </a:endParaRPr>
          </a:p>
        </p:txBody>
      </p:sp>
      <p:sp>
        <p:nvSpPr>
          <p:cNvPr id="34" name="Obdélník 33"/>
          <p:cNvSpPr/>
          <p:nvPr/>
        </p:nvSpPr>
        <p:spPr>
          <a:xfrm>
            <a:off x="4794388" y="2789431"/>
            <a:ext cx="1109793" cy="353882"/>
          </a:xfrm>
          <a:prstGeom prst="rect">
            <a:avLst/>
          </a:prstGeom>
        </p:spPr>
        <p:txBody>
          <a:bodyPr wrap="square">
            <a:spAutoFit/>
          </a:bodyPr>
          <a:lstStyle/>
          <a:p>
            <a:pPr algn="ctr" defTabSz="914217">
              <a:defRPr/>
            </a:pPr>
            <a:r>
              <a:rPr lang="cs-CZ" sz="1000" b="1" dirty="0">
                <a:solidFill>
                  <a:srgbClr val="000000"/>
                </a:solidFill>
              </a:rPr>
              <a:t>Portugal</a:t>
            </a:r>
          </a:p>
          <a:p>
            <a:pPr algn="ctr" defTabSz="914217">
              <a:defRPr/>
            </a:pPr>
            <a:r>
              <a:rPr lang="cs-CZ" sz="700" dirty="0">
                <a:solidFill>
                  <a:srgbClr val="000000"/>
                </a:solidFill>
              </a:rPr>
              <a:t>Roda </a:t>
            </a:r>
            <a:r>
              <a:rPr lang="cs-CZ" sz="700" dirty="0" err="1">
                <a:solidFill>
                  <a:srgbClr val="000000"/>
                </a:solidFill>
              </a:rPr>
              <a:t>dos</a:t>
            </a:r>
            <a:r>
              <a:rPr lang="cs-CZ" sz="700" dirty="0">
                <a:solidFill>
                  <a:srgbClr val="000000"/>
                </a:solidFill>
              </a:rPr>
              <a:t> </a:t>
            </a:r>
            <a:r>
              <a:rPr lang="cs-CZ" sz="700" dirty="0" err="1">
                <a:solidFill>
                  <a:srgbClr val="000000"/>
                </a:solidFill>
              </a:rPr>
              <a:t>alimentos</a:t>
            </a:r>
            <a:endParaRPr lang="cs-CZ" sz="700" dirty="0">
              <a:solidFill>
                <a:srgbClr val="000000"/>
              </a:solidFill>
            </a:endParaRPr>
          </a:p>
        </p:txBody>
      </p:sp>
      <p:pic>
        <p:nvPicPr>
          <p:cNvPr id="7" name="Obrázek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609067" y="3094545"/>
            <a:ext cx="1863987" cy="1712937"/>
          </a:xfrm>
          <a:prstGeom prst="rect">
            <a:avLst/>
          </a:prstGeom>
        </p:spPr>
      </p:pic>
      <p:sp>
        <p:nvSpPr>
          <p:cNvPr id="35" name="Obdélník 34"/>
          <p:cNvSpPr/>
          <p:nvPr/>
        </p:nvSpPr>
        <p:spPr>
          <a:xfrm>
            <a:off x="7878527" y="4819236"/>
            <a:ext cx="1062083" cy="246178"/>
          </a:xfrm>
          <a:prstGeom prst="rect">
            <a:avLst/>
          </a:prstGeom>
        </p:spPr>
        <p:txBody>
          <a:bodyPr wrap="square">
            <a:spAutoFit/>
          </a:bodyPr>
          <a:lstStyle/>
          <a:p>
            <a:pPr defTabSz="914217">
              <a:defRPr/>
            </a:pPr>
            <a:r>
              <a:rPr lang="en-US" sz="1000" b="1" dirty="0">
                <a:solidFill>
                  <a:srgbClr val="000000"/>
                </a:solidFill>
              </a:rPr>
              <a:t>Saudi Arabia</a:t>
            </a:r>
            <a:endParaRPr lang="en-US" sz="1000" dirty="0">
              <a:solidFill>
                <a:srgbClr val="000000"/>
              </a:solidFill>
            </a:endParaRPr>
          </a:p>
        </p:txBody>
      </p:sp>
      <p:sp>
        <p:nvSpPr>
          <p:cNvPr id="9" name="Obdélník 8"/>
          <p:cNvSpPr/>
          <p:nvPr/>
        </p:nvSpPr>
        <p:spPr>
          <a:xfrm>
            <a:off x="4369402" y="6630774"/>
            <a:ext cx="4571206" cy="202521"/>
          </a:xfrm>
          <a:prstGeom prst="rect">
            <a:avLst/>
          </a:prstGeom>
        </p:spPr>
        <p:txBody>
          <a:bodyPr>
            <a:spAutoFit/>
          </a:bodyPr>
          <a:lstStyle/>
          <a:p>
            <a:pPr defTabSz="914217">
              <a:lnSpc>
                <a:spcPct val="107000"/>
              </a:lnSpc>
              <a:spcAft>
                <a:spcPts val="800"/>
              </a:spcAft>
              <a:defRPr/>
            </a:pPr>
            <a:r>
              <a:rPr lang="cs-CZ" sz="7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14"/>
              </a:rPr>
              <a:t>https://ec.europa.eu/jrc/en/health-knowledge-gateway/promotion-prevention/nutrition/food-based-dietary-guidelines</a:t>
            </a:r>
            <a:endParaRPr lang="cs-CZ" sz="7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0" name="Obrázek 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073853" y="5277034"/>
            <a:ext cx="1699395" cy="1193991"/>
          </a:xfrm>
          <a:prstGeom prst="rect">
            <a:avLst/>
          </a:prstGeom>
        </p:spPr>
      </p:pic>
      <p:sp>
        <p:nvSpPr>
          <p:cNvPr id="36" name="Obdélník 35"/>
          <p:cNvSpPr/>
          <p:nvPr/>
        </p:nvSpPr>
        <p:spPr>
          <a:xfrm>
            <a:off x="6310200" y="4849929"/>
            <a:ext cx="1167889" cy="384654"/>
          </a:xfrm>
          <a:prstGeom prst="rect">
            <a:avLst/>
          </a:prstGeom>
        </p:spPr>
        <p:txBody>
          <a:bodyPr wrap="square">
            <a:spAutoFit/>
          </a:bodyPr>
          <a:lstStyle/>
          <a:p>
            <a:pPr algn="ctr" defTabSz="914217">
              <a:defRPr/>
            </a:pPr>
            <a:r>
              <a:rPr lang="en-US" sz="1000" b="1" dirty="0">
                <a:solidFill>
                  <a:srgbClr val="000000"/>
                </a:solidFill>
              </a:rPr>
              <a:t>Belgium</a:t>
            </a:r>
          </a:p>
          <a:p>
            <a:pPr algn="ctr" defTabSz="914217">
              <a:defRPr/>
            </a:pPr>
            <a:r>
              <a:rPr lang="en-US" sz="900" dirty="0">
                <a:solidFill>
                  <a:srgbClr val="000000"/>
                </a:solidFill>
              </a:rPr>
              <a:t>inverted pyramid</a:t>
            </a:r>
          </a:p>
        </p:txBody>
      </p:sp>
      <p:sp>
        <p:nvSpPr>
          <p:cNvPr id="37" name="Line 2">
            <a:extLst>
              <a:ext uri="{FF2B5EF4-FFF2-40B4-BE49-F238E27FC236}">
                <a16:creationId xmlns:a16="http://schemas.microsoft.com/office/drawing/2014/main" id="{B9653549-9284-4F5C-956B-8AA7C2D2CD81}"/>
              </a:ext>
            </a:extLst>
          </p:cNvPr>
          <p:cNvSpPr>
            <a:spLocks noChangeShapeType="1"/>
          </p:cNvSpPr>
          <p:nvPr/>
        </p:nvSpPr>
        <p:spPr bwMode="auto">
          <a:xfrm>
            <a:off x="229645" y="377312"/>
            <a:ext cx="8229600" cy="0"/>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38" name="Rectangle 3">
            <a:extLst>
              <a:ext uri="{FF2B5EF4-FFF2-40B4-BE49-F238E27FC236}">
                <a16:creationId xmlns:a16="http://schemas.microsoft.com/office/drawing/2014/main" id="{1DC33FF0-20B2-41BE-8722-C18C470B1F4C}"/>
              </a:ext>
            </a:extLst>
          </p:cNvPr>
          <p:cNvSpPr txBox="1">
            <a:spLocks noChangeArrowheads="1"/>
          </p:cNvSpPr>
          <p:nvPr/>
        </p:nvSpPr>
        <p:spPr>
          <a:xfrm>
            <a:off x="117107" y="7792"/>
            <a:ext cx="8823503" cy="3195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cs-CZ" sz="18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Příklady grafických </a:t>
            </a:r>
            <a:r>
              <a:rPr lang="en-US" sz="18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FBDG </a:t>
            </a:r>
            <a:r>
              <a:rPr lang="cs-CZ" sz="18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různých zemí</a:t>
            </a:r>
            <a:endParaRPr lang="en-US"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637227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19</a:t>
            </a:fld>
            <a:endParaRPr lang="cs-CZ" altLang="cs-CZ" dirty="0"/>
          </a:p>
        </p:txBody>
      </p:sp>
      <p:sp>
        <p:nvSpPr>
          <p:cNvPr id="9" name="Zástupný symbol pro obsah 4"/>
          <p:cNvSpPr txBox="1">
            <a:spLocks/>
          </p:cNvSpPr>
          <p:nvPr/>
        </p:nvSpPr>
        <p:spPr>
          <a:xfrm>
            <a:off x="171817" y="687203"/>
            <a:ext cx="6954825" cy="5634873"/>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nSpc>
                <a:spcPct val="120000"/>
              </a:lnSpc>
              <a:buFont typeface="Wingdings" panose="05000000000000000000" pitchFamily="2" charset="2"/>
              <a:buChar char="§"/>
            </a:pPr>
            <a:r>
              <a:rPr lang="cs-CZ" sz="2000" b="1" kern="0" dirty="0">
                <a:solidFill>
                  <a:srgbClr val="0000FF"/>
                </a:solidFill>
                <a:latin typeface="Tahoma" panose="020B0604030504040204" pitchFamily="34" charset="0"/>
                <a:ea typeface="Tahoma" panose="020B0604030504040204" pitchFamily="34" charset="0"/>
                <a:cs typeface="Tahoma" panose="020B0604030504040204" pitchFamily="34" charset="0"/>
              </a:rPr>
              <a:t>Nutriční údaje</a:t>
            </a:r>
            <a:r>
              <a:rPr lang="cs-CZ" sz="2000" kern="0"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1400" kern="0" dirty="0">
                <a:latin typeface="Tahoma" panose="020B0604030504040204" pitchFamily="34" charset="0"/>
                <a:ea typeface="Tahoma" panose="020B0604030504040204" pitchFamily="34" charset="0"/>
                <a:cs typeface="Tahoma" panose="020B0604030504040204" pitchFamily="34" charset="0"/>
              </a:rPr>
              <a:t>(Nutrition declaration)</a:t>
            </a:r>
          </a:p>
          <a:p>
            <a:pPr lvl="1">
              <a:spcBef>
                <a:spcPts val="600"/>
              </a:spcBef>
              <a:buFont typeface="Wingdings" panose="05000000000000000000" pitchFamily="2" charset="2"/>
              <a:buChar char="§"/>
            </a:pPr>
            <a:r>
              <a:rPr lang="cs-CZ" sz="1800" kern="0" dirty="0">
                <a:latin typeface="Tahoma" panose="020B0604030504040204" pitchFamily="34" charset="0"/>
                <a:ea typeface="Tahoma" panose="020B0604030504040204" pitchFamily="34" charset="0"/>
                <a:cs typeface="Tahoma" panose="020B0604030504040204" pitchFamily="34" charset="0"/>
              </a:rPr>
              <a:t>Povinné nutriční údaje zahrnují:</a:t>
            </a:r>
          </a:p>
          <a:p>
            <a:pPr marL="893763" lvl="2" indent="-177800">
              <a:lnSpc>
                <a:spcPct val="120000"/>
              </a:lnSpc>
              <a:spcAft>
                <a:spcPts val="300"/>
              </a:spcAft>
              <a:buFont typeface="Wingdings" panose="05000000000000000000" pitchFamily="2" charset="2"/>
              <a:buChar char="§"/>
            </a:pPr>
            <a:r>
              <a:rPr lang="cs-CZ" sz="1400" kern="0" dirty="0">
                <a:latin typeface="Tahoma" panose="020B0604030504040204" pitchFamily="34" charset="0"/>
                <a:ea typeface="Tahoma" panose="020B0604030504040204" pitchFamily="34" charset="0"/>
                <a:cs typeface="Tahoma" panose="020B0604030504040204" pitchFamily="34" charset="0"/>
              </a:rPr>
              <a:t>Energetickou hodnotu</a:t>
            </a:r>
          </a:p>
          <a:p>
            <a:pPr marL="893763" lvl="2" indent="-177800">
              <a:lnSpc>
                <a:spcPct val="100000"/>
              </a:lnSpc>
              <a:spcAft>
                <a:spcPts val="1800"/>
              </a:spcAft>
              <a:buFont typeface="Wingdings" panose="05000000000000000000" pitchFamily="2" charset="2"/>
              <a:buChar char="§"/>
            </a:pPr>
            <a:r>
              <a:rPr lang="cs-CZ" sz="1400" kern="0" dirty="0">
                <a:latin typeface="Tahoma" panose="020B0604030504040204" pitchFamily="34" charset="0"/>
                <a:ea typeface="Tahoma" panose="020B0604030504040204" pitchFamily="34" charset="0"/>
                <a:cs typeface="Tahoma" panose="020B0604030504040204" pitchFamily="34" charset="0"/>
              </a:rPr>
              <a:t>Množství tuku, nasycených tuků, sacharidů, cukrů, bílkovin a soli</a:t>
            </a:r>
            <a:endParaRPr lang="en-US" sz="2200" kern="0" dirty="0">
              <a:latin typeface="Tahoma" panose="020B0604030504040204" pitchFamily="34" charset="0"/>
              <a:ea typeface="Tahoma" panose="020B0604030504040204" pitchFamily="34" charset="0"/>
              <a:cs typeface="Tahoma" panose="020B0604030504040204" pitchFamily="34" charset="0"/>
            </a:endParaRPr>
          </a:p>
          <a:p>
            <a:pPr>
              <a:lnSpc>
                <a:spcPct val="120000"/>
              </a:lnSpc>
              <a:buFont typeface="Wingdings" panose="05000000000000000000" pitchFamily="2" charset="2"/>
              <a:buChar char="§"/>
            </a:pPr>
            <a:r>
              <a:rPr lang="cs-CZ" sz="2000" b="1" kern="0" dirty="0">
                <a:solidFill>
                  <a:srgbClr val="0000FF"/>
                </a:solidFill>
                <a:latin typeface="Tahoma" panose="020B0604030504040204" pitchFamily="34" charset="0"/>
                <a:ea typeface="Tahoma" panose="020B0604030504040204" pitchFamily="34" charset="0"/>
                <a:cs typeface="Tahoma" panose="020B0604030504040204" pitchFamily="34" charset="0"/>
              </a:rPr>
              <a:t>Výživové tvrzení </a:t>
            </a:r>
            <a:r>
              <a:rPr lang="en-US" sz="1400" kern="0" dirty="0">
                <a:latin typeface="Tahoma" panose="020B0604030504040204" pitchFamily="34" charset="0"/>
                <a:ea typeface="Tahoma" panose="020B0604030504040204" pitchFamily="34" charset="0"/>
                <a:cs typeface="Tahoma" panose="020B0604030504040204" pitchFamily="34" charset="0"/>
              </a:rPr>
              <a:t>(Nutrition claim)</a:t>
            </a:r>
          </a:p>
          <a:p>
            <a:pPr lvl="1">
              <a:lnSpc>
                <a:spcPct val="120000"/>
              </a:lnSpc>
              <a:spcBef>
                <a:spcPts val="600"/>
              </a:spcBef>
              <a:spcAft>
                <a:spcPts val="600"/>
              </a:spcAft>
              <a:buFont typeface="Wingdings" panose="05000000000000000000" pitchFamily="2" charset="2"/>
              <a:buChar char="§"/>
            </a:pPr>
            <a:r>
              <a:rPr lang="cs-CZ" sz="1600" kern="0" dirty="0">
                <a:latin typeface="Tahoma" panose="020B0604030504040204" pitchFamily="34" charset="0"/>
                <a:ea typeface="Tahoma" panose="020B0604030504040204" pitchFamily="34" charset="0"/>
                <a:cs typeface="Tahoma" panose="020B0604030504040204" pitchFamily="34" charset="0"/>
              </a:rPr>
              <a:t>Jakékoli tvrzení, které uvádí, předpokládá nebo naznačuje, že potravina má zvláštní prospěšné výživové vlastnosti v důsledku:</a:t>
            </a:r>
          </a:p>
          <a:p>
            <a:pPr marL="893763" lvl="2" indent="-177800">
              <a:lnSpc>
                <a:spcPct val="120000"/>
              </a:lnSpc>
              <a:spcAft>
                <a:spcPts val="300"/>
              </a:spcAft>
              <a:buFont typeface="Wingdings" panose="05000000000000000000" pitchFamily="2" charset="2"/>
              <a:buChar char="§"/>
            </a:pPr>
            <a:r>
              <a:rPr lang="cs-CZ" sz="1400" kern="0" dirty="0">
                <a:latin typeface="Tahoma" panose="020B0604030504040204" pitchFamily="34" charset="0"/>
                <a:ea typeface="Tahoma" panose="020B0604030504040204" pitchFamily="34" charset="0"/>
                <a:cs typeface="Tahoma" panose="020B0604030504040204" pitchFamily="34" charset="0"/>
              </a:rPr>
              <a:t>Energie  (kalorické hodnoty) – poskytuje ve sníženém nebo zvýšeném množství</a:t>
            </a:r>
          </a:p>
          <a:p>
            <a:pPr marL="893763" lvl="2" indent="-177800">
              <a:lnSpc>
                <a:spcPct val="100000"/>
              </a:lnSpc>
              <a:spcAft>
                <a:spcPts val="1800"/>
              </a:spcAft>
              <a:buFont typeface="Wingdings" panose="05000000000000000000" pitchFamily="2" charset="2"/>
              <a:buChar char="§"/>
            </a:pPr>
            <a:r>
              <a:rPr lang="cs-CZ" sz="1400" kern="0" dirty="0">
                <a:latin typeface="Tahoma" panose="020B0604030504040204" pitchFamily="34" charset="0"/>
                <a:ea typeface="Tahoma" panose="020B0604030504040204" pitchFamily="34" charset="0"/>
                <a:cs typeface="Tahoma" panose="020B0604030504040204" pitchFamily="34" charset="0"/>
              </a:rPr>
              <a:t>Živin  - poskytuje ve sníženém nebo zvýšeném množství</a:t>
            </a:r>
            <a:endParaRPr lang="en-US" sz="1400" kern="0" dirty="0">
              <a:latin typeface="Tahoma" panose="020B0604030504040204" pitchFamily="34" charset="0"/>
              <a:ea typeface="Tahoma" panose="020B0604030504040204" pitchFamily="34" charset="0"/>
              <a:cs typeface="Tahoma" panose="020B0604030504040204" pitchFamily="34" charset="0"/>
            </a:endParaRPr>
          </a:p>
          <a:p>
            <a:pPr>
              <a:lnSpc>
                <a:spcPct val="120000"/>
              </a:lnSpc>
              <a:buFont typeface="Wingdings" panose="05000000000000000000" pitchFamily="2" charset="2"/>
              <a:buChar char="§"/>
            </a:pPr>
            <a:r>
              <a:rPr lang="cs-CZ" sz="2000" b="1" kern="0" dirty="0">
                <a:solidFill>
                  <a:srgbClr val="0000FF"/>
                </a:solidFill>
                <a:latin typeface="Tahoma" panose="020B0604030504040204" pitchFamily="34" charset="0"/>
                <a:ea typeface="Tahoma" panose="020B0604030504040204" pitchFamily="34" charset="0"/>
                <a:cs typeface="Tahoma" panose="020B0604030504040204" pitchFamily="34" charset="0"/>
              </a:rPr>
              <a:t>Zdravotní tvrzení</a:t>
            </a:r>
            <a:r>
              <a:rPr lang="cs-CZ" sz="2000" b="1" kern="0" dirty="0">
                <a:latin typeface="Tahoma" panose="020B0604030504040204" pitchFamily="34" charset="0"/>
                <a:ea typeface="Tahoma" panose="020B0604030504040204" pitchFamily="34" charset="0"/>
                <a:cs typeface="Tahoma" panose="020B0604030504040204" pitchFamily="34" charset="0"/>
              </a:rPr>
              <a:t> </a:t>
            </a:r>
            <a:r>
              <a:rPr lang="cs-CZ" sz="1400" kern="0" dirty="0">
                <a:latin typeface="Tahoma" panose="020B0604030504040204" pitchFamily="34" charset="0"/>
                <a:ea typeface="Tahoma" panose="020B0604030504040204" pitchFamily="34" charset="0"/>
                <a:cs typeface="Tahoma" panose="020B0604030504040204" pitchFamily="34" charset="0"/>
              </a:rPr>
              <a:t>(</a:t>
            </a:r>
            <a:r>
              <a:rPr lang="en-US" sz="1400" kern="0" dirty="0">
                <a:latin typeface="Tahoma" panose="020B0604030504040204" pitchFamily="34" charset="0"/>
                <a:ea typeface="Tahoma" panose="020B0604030504040204" pitchFamily="34" charset="0"/>
                <a:cs typeface="Tahoma" panose="020B0604030504040204" pitchFamily="34" charset="0"/>
              </a:rPr>
              <a:t>Health claim</a:t>
            </a:r>
            <a:r>
              <a:rPr lang="cs-CZ" sz="1400" kern="0" dirty="0">
                <a:latin typeface="Tahoma" panose="020B0604030504040204" pitchFamily="34" charset="0"/>
                <a:ea typeface="Tahoma" panose="020B0604030504040204" pitchFamily="34" charset="0"/>
                <a:cs typeface="Tahoma" panose="020B0604030504040204" pitchFamily="34" charset="0"/>
              </a:rPr>
              <a:t>)</a:t>
            </a:r>
            <a:endParaRPr lang="en-US" sz="1400" kern="0" dirty="0">
              <a:latin typeface="Tahoma" panose="020B0604030504040204" pitchFamily="34" charset="0"/>
              <a:ea typeface="Tahoma" panose="020B0604030504040204" pitchFamily="34" charset="0"/>
              <a:cs typeface="Tahoma" panose="020B0604030504040204" pitchFamily="34" charset="0"/>
            </a:endParaRPr>
          </a:p>
          <a:p>
            <a:pPr lvl="1">
              <a:lnSpc>
                <a:spcPct val="120000"/>
              </a:lnSpc>
              <a:buFont typeface="Wingdings" panose="05000000000000000000" pitchFamily="2" charset="2"/>
              <a:buChar char="§"/>
            </a:pPr>
            <a:r>
              <a:rPr lang="cs-CZ" sz="1600" dirty="0">
                <a:latin typeface="Tahoma" panose="020B0604030504040204" pitchFamily="34" charset="0"/>
                <a:ea typeface="Tahoma" panose="020B0604030504040204" pitchFamily="34" charset="0"/>
                <a:cs typeface="Tahoma" panose="020B0604030504040204" pitchFamily="34" charset="0"/>
              </a:rPr>
              <a:t>Jakékoli tvrzení o vztahu mezi potravinou a zdravím</a:t>
            </a:r>
            <a:endParaRPr lang="en-US" sz="1600" kern="0" dirty="0">
              <a:latin typeface="Tahoma" panose="020B0604030504040204" pitchFamily="34" charset="0"/>
              <a:ea typeface="Tahoma" panose="020B0604030504040204" pitchFamily="34" charset="0"/>
              <a:cs typeface="Tahoma" panose="020B0604030504040204" pitchFamily="34" charset="0"/>
            </a:endParaRPr>
          </a:p>
          <a:p>
            <a:pPr lvl="2" indent="-198438">
              <a:lnSpc>
                <a:spcPct val="120000"/>
              </a:lnSpc>
              <a:spcAft>
                <a:spcPts val="300"/>
              </a:spcAft>
              <a:buFont typeface="Wingdings" panose="05000000000000000000" pitchFamily="2" charset="2"/>
              <a:buChar char="§"/>
            </a:pPr>
            <a:r>
              <a:rPr lang="cs-CZ" sz="1400" dirty="0">
                <a:latin typeface="Tahoma" panose="020B0604030504040204" pitchFamily="34" charset="0"/>
                <a:ea typeface="Tahoma" panose="020B0604030504040204" pitchFamily="34" charset="0"/>
                <a:cs typeface="Tahoma" panose="020B0604030504040204" pitchFamily="34" charset="0"/>
              </a:rPr>
              <a:t>Komise schvaluje různá zdravotní tvrzení za předpokladu, že jsou založena na vědeckých důkazech a že je spotřebitel snadno pochopí. Evropský úřad pro bezpečnost potravin (EFSA) odpovídá za hodnocení vědeckých důkazů na podporu zdravotních tvrzení</a:t>
            </a:r>
          </a:p>
          <a:p>
            <a:pPr lvl="2" indent="-198438">
              <a:lnSpc>
                <a:spcPct val="120000"/>
              </a:lnSpc>
              <a:buFont typeface="Wingdings" panose="05000000000000000000" pitchFamily="2" charset="2"/>
              <a:buChar char="§"/>
            </a:pPr>
            <a:r>
              <a:rPr lang="en-US" sz="1400" kern="0" dirty="0" err="1">
                <a:latin typeface="Tahoma" panose="020B0604030504040204" pitchFamily="34" charset="0"/>
                <a:ea typeface="Tahoma" panose="020B0604030504040204" pitchFamily="34" charset="0"/>
                <a:cs typeface="Tahoma" panose="020B0604030504040204" pitchFamily="34" charset="0"/>
              </a:rPr>
              <a:t>Nařízení</a:t>
            </a:r>
            <a:r>
              <a:rPr lang="en-US" sz="1400" kern="0" dirty="0">
                <a:latin typeface="Tahoma" panose="020B0604030504040204" pitchFamily="34" charset="0"/>
                <a:ea typeface="Tahoma" panose="020B0604030504040204" pitchFamily="34" charset="0"/>
                <a:cs typeface="Tahoma" panose="020B0604030504040204" pitchFamily="34" charset="0"/>
              </a:rPr>
              <a:t> (ES) č. 1924/2006</a:t>
            </a:r>
          </a:p>
        </p:txBody>
      </p:sp>
      <p:sp>
        <p:nvSpPr>
          <p:cNvPr id="10" name="Zástupný symbol pro obsah 6"/>
          <p:cNvSpPr>
            <a:spLocks noGrp="1"/>
          </p:cNvSpPr>
          <p:nvPr>
            <p:ph idx="1"/>
          </p:nvPr>
        </p:nvSpPr>
        <p:spPr>
          <a:xfrm>
            <a:off x="7168682" y="2168632"/>
            <a:ext cx="1772047" cy="1488347"/>
          </a:xfrm>
          <a:solidFill>
            <a:schemeClr val="bg1">
              <a:lumMod val="95000"/>
            </a:schemeClr>
          </a:solidFill>
        </p:spPr>
        <p:txBody>
          <a:bodyPr/>
          <a:lstStyle/>
          <a:p>
            <a:pPr marL="53996" indent="0">
              <a:lnSpc>
                <a:spcPct val="100000"/>
              </a:lnSpc>
              <a:spcAft>
                <a:spcPts val="300"/>
              </a:spcAft>
              <a:buNone/>
            </a:pPr>
            <a:r>
              <a:rPr lang="cs-CZ" sz="1100" b="1" dirty="0">
                <a:latin typeface="Tahoma" panose="020B0604030504040204" pitchFamily="34" charset="0"/>
                <a:ea typeface="Tahoma" panose="020B0604030504040204" pitchFamily="34" charset="0"/>
                <a:cs typeface="Tahoma" panose="020B0604030504040204" pitchFamily="34" charset="0"/>
              </a:rPr>
              <a:t>Povolená výživová tvrzení</a:t>
            </a:r>
            <a:r>
              <a:rPr lang="en-US" sz="1100" b="1" dirty="0">
                <a:latin typeface="Tahoma" panose="020B0604030504040204" pitchFamily="34" charset="0"/>
                <a:ea typeface="Tahoma" panose="020B0604030504040204" pitchFamily="34" charset="0"/>
                <a:cs typeface="Tahoma" panose="020B0604030504040204" pitchFamily="34" charset="0"/>
              </a:rPr>
              <a:t>:</a:t>
            </a:r>
            <a:endParaRPr lang="cs-CZ" sz="1100" b="1" dirty="0">
              <a:latin typeface="Tahoma" panose="020B0604030504040204" pitchFamily="34" charset="0"/>
              <a:ea typeface="Tahoma" panose="020B0604030504040204" pitchFamily="34" charset="0"/>
              <a:cs typeface="Tahoma" panose="020B0604030504040204" pitchFamily="34" charset="0"/>
            </a:endParaRPr>
          </a:p>
          <a:p>
            <a:pPr marL="225412" indent="-171416">
              <a:lnSpc>
                <a:spcPct val="100000"/>
              </a:lnSpc>
              <a:spcAft>
                <a:spcPts val="300"/>
              </a:spcAft>
              <a:buFont typeface="Courier New" panose="02070309020205020404" pitchFamily="49" charset="0"/>
              <a:buChar char="o"/>
            </a:pPr>
            <a:r>
              <a:rPr lang="cs-CZ" sz="1100" dirty="0">
                <a:latin typeface="Tahoma" panose="020B0604030504040204" pitchFamily="34" charset="0"/>
                <a:ea typeface="Tahoma" panose="020B0604030504040204" pitchFamily="34" charset="0"/>
                <a:cs typeface="Tahoma" panose="020B0604030504040204" pitchFamily="34" charset="0"/>
              </a:rPr>
              <a:t>Nízký obsah cukrů</a:t>
            </a:r>
            <a:endParaRPr lang="en-US" sz="1100" dirty="0">
              <a:latin typeface="Tahoma" panose="020B0604030504040204" pitchFamily="34" charset="0"/>
              <a:ea typeface="Tahoma" panose="020B0604030504040204" pitchFamily="34" charset="0"/>
              <a:cs typeface="Tahoma" panose="020B0604030504040204" pitchFamily="34" charset="0"/>
            </a:endParaRPr>
          </a:p>
          <a:p>
            <a:pPr marL="225412" indent="-171416">
              <a:lnSpc>
                <a:spcPct val="100000"/>
              </a:lnSpc>
              <a:spcAft>
                <a:spcPts val="300"/>
              </a:spcAft>
              <a:buFont typeface="Courier New" panose="02070309020205020404" pitchFamily="49" charset="0"/>
              <a:buChar char="o"/>
            </a:pPr>
            <a:r>
              <a:rPr lang="cs-CZ" sz="1100" dirty="0">
                <a:latin typeface="Tahoma" panose="020B0604030504040204" pitchFamily="34" charset="0"/>
                <a:ea typeface="Tahoma" panose="020B0604030504040204" pitchFamily="34" charset="0"/>
                <a:cs typeface="Tahoma" panose="020B0604030504040204" pitchFamily="34" charset="0"/>
              </a:rPr>
              <a:t>Nízký obsah tuku</a:t>
            </a:r>
            <a:endParaRPr lang="en-US" sz="1100" dirty="0">
              <a:latin typeface="Tahoma" panose="020B0604030504040204" pitchFamily="34" charset="0"/>
              <a:ea typeface="Tahoma" panose="020B0604030504040204" pitchFamily="34" charset="0"/>
              <a:cs typeface="Tahoma" panose="020B0604030504040204" pitchFamily="34" charset="0"/>
            </a:endParaRPr>
          </a:p>
          <a:p>
            <a:pPr marL="225412" indent="-171416">
              <a:lnSpc>
                <a:spcPct val="100000"/>
              </a:lnSpc>
              <a:spcAft>
                <a:spcPts val="300"/>
              </a:spcAft>
              <a:buFont typeface="Courier New" panose="02070309020205020404" pitchFamily="49" charset="0"/>
              <a:buChar char="o"/>
            </a:pPr>
            <a:r>
              <a:rPr lang="cs-CZ" sz="1100" dirty="0">
                <a:latin typeface="Tahoma" panose="020B0604030504040204" pitchFamily="34" charset="0"/>
                <a:ea typeface="Tahoma" panose="020B0604030504040204" pitchFamily="34" charset="0"/>
                <a:cs typeface="Tahoma" panose="020B0604030504040204" pitchFamily="34" charset="0"/>
              </a:rPr>
              <a:t>Vysoký obsah vlákniny</a:t>
            </a:r>
            <a:endParaRPr lang="en-US" sz="1100" dirty="0">
              <a:latin typeface="Tahoma" panose="020B0604030504040204" pitchFamily="34" charset="0"/>
              <a:ea typeface="Tahoma" panose="020B0604030504040204" pitchFamily="34" charset="0"/>
              <a:cs typeface="Tahoma" panose="020B0604030504040204" pitchFamily="34" charset="0"/>
            </a:endParaRPr>
          </a:p>
          <a:p>
            <a:pPr marL="225412" indent="-171416">
              <a:lnSpc>
                <a:spcPct val="100000"/>
              </a:lnSpc>
              <a:spcAft>
                <a:spcPts val="300"/>
              </a:spcAft>
              <a:buFont typeface="Courier New" panose="02070309020205020404" pitchFamily="49" charset="0"/>
              <a:buChar char="o"/>
            </a:pPr>
            <a:r>
              <a:rPr lang="cs-CZ" sz="1100" dirty="0">
                <a:latin typeface="Tahoma" panose="020B0604030504040204" pitchFamily="34" charset="0"/>
                <a:ea typeface="Tahoma" panose="020B0604030504040204" pitchFamily="34" charset="0"/>
                <a:cs typeface="Tahoma" panose="020B0604030504040204" pitchFamily="34" charset="0"/>
              </a:rPr>
              <a:t>Vysoký obsah omega 3 MK</a:t>
            </a:r>
            <a:endParaRPr lang="cs-CZ" sz="1500" dirty="0">
              <a:latin typeface="Tahoma" panose="020B0604030504040204" pitchFamily="34" charset="0"/>
              <a:ea typeface="Tahoma" panose="020B0604030504040204" pitchFamily="34" charset="0"/>
              <a:cs typeface="Tahoma" panose="020B0604030504040204" pitchFamily="34" charset="0"/>
            </a:endParaRPr>
          </a:p>
        </p:txBody>
      </p:sp>
      <p:sp>
        <p:nvSpPr>
          <p:cNvPr id="11" name="Zástupný symbol pro obsah 6"/>
          <p:cNvSpPr txBox="1">
            <a:spLocks/>
          </p:cNvSpPr>
          <p:nvPr/>
        </p:nvSpPr>
        <p:spPr>
          <a:xfrm>
            <a:off x="7126642" y="4243033"/>
            <a:ext cx="1772047" cy="1570776"/>
          </a:xfrm>
          <a:prstGeom prst="rect">
            <a:avLst/>
          </a:prstGeom>
          <a:solidFill>
            <a:schemeClr val="bg1">
              <a:lumMod val="95000"/>
            </a:schemeClr>
          </a:solidFill>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53996" indent="0">
              <a:lnSpc>
                <a:spcPct val="100000"/>
              </a:lnSpc>
              <a:spcAft>
                <a:spcPts val="300"/>
              </a:spcAft>
              <a:buNone/>
            </a:pPr>
            <a:r>
              <a:rPr lang="cs-CZ" sz="1100" b="1" kern="0" dirty="0">
                <a:latin typeface="Tahoma" panose="020B0604030504040204" pitchFamily="34" charset="0"/>
                <a:ea typeface="Tahoma" panose="020B0604030504040204" pitchFamily="34" charset="0"/>
                <a:cs typeface="Tahoma" panose="020B0604030504040204" pitchFamily="34" charset="0"/>
              </a:rPr>
              <a:t>Povolená zdravotní tvrzení:</a:t>
            </a:r>
          </a:p>
          <a:p>
            <a:pPr marL="225412" indent="-171416">
              <a:lnSpc>
                <a:spcPct val="100000"/>
              </a:lnSpc>
              <a:spcAft>
                <a:spcPts val="600"/>
              </a:spcAft>
              <a:buFont typeface="Courier New" panose="02070309020205020404" pitchFamily="49" charset="0"/>
              <a:buChar char="o"/>
            </a:pPr>
            <a:r>
              <a:rPr lang="cs-CZ" sz="1100" kern="0" dirty="0">
                <a:latin typeface="Tahoma" panose="020B0604030504040204" pitchFamily="34" charset="0"/>
                <a:ea typeface="Tahoma" panose="020B0604030504040204" pitchFamily="34" charset="0"/>
                <a:cs typeface="Tahoma" panose="020B0604030504040204" pitchFamily="34" charset="0"/>
              </a:rPr>
              <a:t>" “Vitamin D je nezbytný pro normální růst a vývoj kostí u dětí.“</a:t>
            </a:r>
          </a:p>
          <a:p>
            <a:pPr marL="225412" indent="-171416">
              <a:lnSpc>
                <a:spcPct val="100000"/>
              </a:lnSpc>
              <a:spcAft>
                <a:spcPts val="300"/>
              </a:spcAft>
              <a:buFont typeface="Courier New" panose="02070309020205020404" pitchFamily="49" charset="0"/>
              <a:buChar char="o"/>
            </a:pPr>
            <a:r>
              <a:rPr lang="cs-CZ" sz="1100" kern="0" dirty="0">
                <a:latin typeface="Tahoma" panose="020B0604030504040204" pitchFamily="34" charset="0"/>
                <a:ea typeface="Tahoma" panose="020B0604030504040204" pitchFamily="34" charset="0"/>
                <a:cs typeface="Tahoma" panose="020B0604030504040204" pitchFamily="34" charset="0"/>
              </a:rPr>
              <a:t>"Jód přispívá k normálnímu fungování nervového systému."</a:t>
            </a:r>
          </a:p>
          <a:p>
            <a:pPr marL="225412" indent="-171416">
              <a:lnSpc>
                <a:spcPct val="100000"/>
              </a:lnSpc>
              <a:buFont typeface="Courier New" panose="02070309020205020404" pitchFamily="49" charset="0"/>
              <a:buChar char="o"/>
            </a:pPr>
            <a:endParaRPr lang="en-US" sz="1100" kern="0" dirty="0"/>
          </a:p>
        </p:txBody>
      </p:sp>
      <p:sp>
        <p:nvSpPr>
          <p:cNvPr id="12" name="Obdélník 11">
            <a:extLst>
              <a:ext uri="{FF2B5EF4-FFF2-40B4-BE49-F238E27FC236}">
                <a16:creationId xmlns:a16="http://schemas.microsoft.com/office/drawing/2014/main" id="{366B9E0D-1028-4C2C-82C3-96F396940DC1}"/>
              </a:ext>
            </a:extLst>
          </p:cNvPr>
          <p:cNvSpPr/>
          <p:nvPr/>
        </p:nvSpPr>
        <p:spPr bwMode="auto">
          <a:xfrm>
            <a:off x="171817" y="681497"/>
            <a:ext cx="2114186" cy="339998"/>
          </a:xfrm>
          <a:prstGeom prst="rect">
            <a:avLst/>
          </a:prstGeom>
          <a:solidFill>
            <a:schemeClr val="tx2">
              <a:lumMod val="20000"/>
              <a:lumOff val="80000"/>
              <a:alpha val="36000"/>
            </a:schemeClr>
          </a:solidFill>
          <a:ln w="9525" cap="flat" cmpd="sng" algn="ctr">
            <a:noFill/>
            <a:prstDash val="solid"/>
            <a:miter lim="800000"/>
            <a:headEnd type="none" w="med" len="med"/>
            <a:tailEnd type="none" w="med" len="med"/>
          </a:ln>
          <a:effectLst/>
          <a:extLst/>
        </p:spPr>
        <p:txBody>
          <a:bodyPr vert="horz" wrap="none" lIns="91424" tIns="45712" rIns="91424" bIns="45712" numCol="1" rtlCol="0" anchor="t" anchorCtr="0" compatLnSpc="1">
            <a:prstTxWarp prst="textNoShape">
              <a:avLst/>
            </a:prstTxWarp>
          </a:bodyPr>
          <a:lstStyle/>
          <a:p>
            <a:pPr defTabSz="914217"/>
            <a:endParaRPr lang="en-US"/>
          </a:p>
        </p:txBody>
      </p:sp>
      <p:sp>
        <p:nvSpPr>
          <p:cNvPr id="15" name="Line 2">
            <a:extLst>
              <a:ext uri="{FF2B5EF4-FFF2-40B4-BE49-F238E27FC236}">
                <a16:creationId xmlns:a16="http://schemas.microsoft.com/office/drawing/2014/main" id="{25C57300-BB4D-42A4-B87F-FFFCFF5C9CC9}"/>
              </a:ext>
            </a:extLst>
          </p:cNvPr>
          <p:cNvSpPr>
            <a:spLocks noChangeShapeType="1"/>
          </p:cNvSpPr>
          <p:nvPr/>
        </p:nvSpPr>
        <p:spPr bwMode="auto">
          <a:xfrm flipV="1">
            <a:off x="253885" y="405337"/>
            <a:ext cx="8686844" cy="19181"/>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16" name="Rectangle 3">
            <a:extLst>
              <a:ext uri="{FF2B5EF4-FFF2-40B4-BE49-F238E27FC236}">
                <a16:creationId xmlns:a16="http://schemas.microsoft.com/office/drawing/2014/main" id="{69261BAC-F347-44C7-A32B-447C4D99B7E0}"/>
              </a:ext>
            </a:extLst>
          </p:cNvPr>
          <p:cNvSpPr txBox="1">
            <a:spLocks noChangeArrowheads="1"/>
          </p:cNvSpPr>
          <p:nvPr/>
        </p:nvSpPr>
        <p:spPr>
          <a:xfrm>
            <a:off x="117226" y="13551"/>
            <a:ext cx="8823503" cy="3195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cs-CZ" sz="18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Nutriční informace – označování potravin</a:t>
            </a:r>
            <a:endParaRPr lang="cs-CZ"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7" name="Obdélník 16">
            <a:extLst>
              <a:ext uri="{FF2B5EF4-FFF2-40B4-BE49-F238E27FC236}">
                <a16:creationId xmlns:a16="http://schemas.microsoft.com/office/drawing/2014/main" id="{7E7E6B77-3456-48AF-881A-5800405950EA}"/>
              </a:ext>
            </a:extLst>
          </p:cNvPr>
          <p:cNvSpPr/>
          <p:nvPr/>
        </p:nvSpPr>
        <p:spPr bwMode="auto">
          <a:xfrm>
            <a:off x="203271" y="2140450"/>
            <a:ext cx="2314768" cy="319840"/>
          </a:xfrm>
          <a:prstGeom prst="rect">
            <a:avLst/>
          </a:prstGeom>
          <a:solidFill>
            <a:schemeClr val="tx2">
              <a:lumMod val="20000"/>
              <a:lumOff val="80000"/>
              <a:alpha val="36000"/>
            </a:schemeClr>
          </a:solidFill>
          <a:ln w="9525" cap="flat" cmpd="sng" algn="ctr">
            <a:noFill/>
            <a:prstDash val="solid"/>
            <a:miter lim="800000"/>
            <a:headEnd type="none" w="med" len="med"/>
            <a:tailEnd type="none" w="med" len="med"/>
          </a:ln>
          <a:effectLst/>
          <a:extLst/>
        </p:spPr>
        <p:txBody>
          <a:bodyPr vert="horz" wrap="none" lIns="91424" tIns="45712" rIns="91424" bIns="45712" numCol="1" rtlCol="0" anchor="t" anchorCtr="0" compatLnSpc="1">
            <a:prstTxWarp prst="textNoShape">
              <a:avLst/>
            </a:prstTxWarp>
          </a:bodyPr>
          <a:lstStyle/>
          <a:p>
            <a:pPr defTabSz="914217"/>
            <a:endParaRPr lang="en-US"/>
          </a:p>
        </p:txBody>
      </p:sp>
      <p:sp>
        <p:nvSpPr>
          <p:cNvPr id="18" name="Obdélník 17">
            <a:extLst>
              <a:ext uri="{FF2B5EF4-FFF2-40B4-BE49-F238E27FC236}">
                <a16:creationId xmlns:a16="http://schemas.microsoft.com/office/drawing/2014/main" id="{8BE03490-9562-415A-8FA4-4EC6EB43BDB9}"/>
              </a:ext>
            </a:extLst>
          </p:cNvPr>
          <p:cNvSpPr/>
          <p:nvPr/>
        </p:nvSpPr>
        <p:spPr bwMode="auto">
          <a:xfrm>
            <a:off x="129777" y="4231263"/>
            <a:ext cx="2515367" cy="319840"/>
          </a:xfrm>
          <a:prstGeom prst="rect">
            <a:avLst/>
          </a:prstGeom>
          <a:solidFill>
            <a:schemeClr val="tx2">
              <a:lumMod val="20000"/>
              <a:lumOff val="80000"/>
              <a:alpha val="36000"/>
            </a:schemeClr>
          </a:solidFill>
          <a:ln w="9525" cap="flat" cmpd="sng" algn="ctr">
            <a:noFill/>
            <a:prstDash val="solid"/>
            <a:miter lim="800000"/>
            <a:headEnd type="none" w="med" len="med"/>
            <a:tailEnd type="none" w="med" len="med"/>
          </a:ln>
          <a:effectLst/>
          <a:extLst/>
        </p:spPr>
        <p:txBody>
          <a:bodyPr vert="horz" wrap="none" lIns="91424" tIns="45712" rIns="91424" bIns="45712" numCol="1" rtlCol="0" anchor="t" anchorCtr="0" compatLnSpc="1">
            <a:prstTxWarp prst="textNoShape">
              <a:avLst/>
            </a:prstTxWarp>
          </a:bodyPr>
          <a:lstStyle/>
          <a:p>
            <a:pPr defTabSz="914217"/>
            <a:endParaRPr lang="en-US"/>
          </a:p>
        </p:txBody>
      </p:sp>
    </p:spTree>
    <p:extLst>
      <p:ext uri="{BB962C8B-B14F-4D97-AF65-F5344CB8AC3E}">
        <p14:creationId xmlns:p14="http://schemas.microsoft.com/office/powerpoint/2010/main" val="575940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C15F569E-9BCE-4034-B3A7-151B0682E209}"/>
              </a:ext>
            </a:extLst>
          </p:cNvPr>
          <p:cNvSpPr>
            <a:spLocks noGrp="1"/>
          </p:cNvSpPr>
          <p:nvPr>
            <p:ph type="sldNum" sz="quarter" idx="11"/>
          </p:nvPr>
        </p:nvSpPr>
        <p:spPr/>
        <p:txBody>
          <a:bodyPr/>
          <a:lstStyle/>
          <a:p>
            <a:fld id="{DAC179DA-EA27-469A-8335-DB9B69DEED34}" type="slidenum">
              <a:rPr lang="cs-CZ" smtClean="0"/>
              <a:t>2</a:t>
            </a:fld>
            <a:endParaRPr lang="cs-CZ" dirty="0"/>
          </a:p>
        </p:txBody>
      </p:sp>
      <p:sp>
        <p:nvSpPr>
          <p:cNvPr id="5" name="Line 2">
            <a:extLst>
              <a:ext uri="{FF2B5EF4-FFF2-40B4-BE49-F238E27FC236}">
                <a16:creationId xmlns:a16="http://schemas.microsoft.com/office/drawing/2014/main" id="{59B15FA3-E25A-4440-B72C-630937A87032}"/>
              </a:ext>
            </a:extLst>
          </p:cNvPr>
          <p:cNvSpPr>
            <a:spLocks noChangeShapeType="1"/>
          </p:cNvSpPr>
          <p:nvPr/>
        </p:nvSpPr>
        <p:spPr bwMode="auto">
          <a:xfrm>
            <a:off x="400782" y="456458"/>
            <a:ext cx="8229600" cy="0"/>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6" name="Rectangle 3">
            <a:extLst>
              <a:ext uri="{FF2B5EF4-FFF2-40B4-BE49-F238E27FC236}">
                <a16:creationId xmlns:a16="http://schemas.microsoft.com/office/drawing/2014/main" id="{6107E151-8F81-4B4E-8A3F-5F69EEDC2D0C}"/>
              </a:ext>
            </a:extLst>
          </p:cNvPr>
          <p:cNvSpPr>
            <a:spLocks noGrp="1" noChangeArrowheads="1"/>
          </p:cNvSpPr>
          <p:nvPr>
            <p:ph type="title"/>
          </p:nvPr>
        </p:nvSpPr>
        <p:spPr>
          <a:xfrm>
            <a:off x="210735" y="70897"/>
            <a:ext cx="8064500" cy="327457"/>
          </a:xfrm>
        </p:spPr>
        <p:txBody>
          <a:bodyPr wrap="square" numCol="1" anchorCtr="0" compatLnSpc="1">
            <a:prstTxWarp prst="textNoShape">
              <a:avLst/>
            </a:prstTxWarp>
            <a:noAutofit/>
          </a:bodyPr>
          <a:lstStyle/>
          <a:p>
            <a:pPr eaLnBrk="1" hangingPunct="1">
              <a:lnSpc>
                <a:spcPct val="100000"/>
              </a:lnSpc>
            </a:pPr>
            <a:r>
              <a:rPr lang="cs-CZ" sz="200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Obor „Medicína životního stylu“ – </a:t>
            </a:r>
            <a:r>
              <a:rPr lang="en-US" sz="200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Lifestyle medicine</a:t>
            </a:r>
          </a:p>
        </p:txBody>
      </p:sp>
      <p:sp>
        <p:nvSpPr>
          <p:cNvPr id="8" name="Obdélník 7">
            <a:extLst>
              <a:ext uri="{FF2B5EF4-FFF2-40B4-BE49-F238E27FC236}">
                <a16:creationId xmlns:a16="http://schemas.microsoft.com/office/drawing/2014/main" id="{55BC3853-0492-4014-BB98-02F8E1CD15FF}"/>
              </a:ext>
            </a:extLst>
          </p:cNvPr>
          <p:cNvSpPr/>
          <p:nvPr/>
        </p:nvSpPr>
        <p:spPr>
          <a:xfrm>
            <a:off x="210737" y="549297"/>
            <a:ext cx="8722529" cy="5876993"/>
          </a:xfrm>
          <a:prstGeom prst="rect">
            <a:avLst/>
          </a:prstGeom>
        </p:spPr>
        <p:txBody>
          <a:bodyPr wrap="square">
            <a:spAutoFit/>
          </a:bodyPr>
          <a:lstStyle/>
          <a:p>
            <a:pPr>
              <a:lnSpc>
                <a:spcPct val="110000"/>
              </a:lnSpc>
              <a:spcAft>
                <a:spcPts val="1400"/>
              </a:spcAft>
              <a:buClr>
                <a:srgbClr val="3333FF"/>
              </a:buClr>
              <a:buSzPct val="60000"/>
            </a:pPr>
            <a:r>
              <a:rPr lang="cs-CZ" sz="1200" i="1" dirty="0">
                <a:solidFill>
                  <a:srgbClr val="0000FF"/>
                </a:solidFill>
                <a:ea typeface="Tahoma" panose="020B0604030504040204" pitchFamily="34" charset="0"/>
                <a:cs typeface="Tahoma" panose="020B0604030504040204" pitchFamily="34" charset="0"/>
              </a:rPr>
              <a:t>V návaznosti na stávající definici definuje </a:t>
            </a:r>
            <a:r>
              <a:rPr lang="en-US" sz="1200" i="1" dirty="0">
                <a:solidFill>
                  <a:srgbClr val="0000FF"/>
                </a:solidFill>
                <a:ea typeface="Tahoma" panose="020B0604030504040204" pitchFamily="34" charset="0"/>
                <a:cs typeface="Tahoma" panose="020B0604030504040204" pitchFamily="34" charset="0"/>
              </a:rPr>
              <a:t>American College of Lifestyle Medicine, Australian Lifestyle Medicine Association a European Lifestyle Medicine Organization </a:t>
            </a:r>
            <a:r>
              <a:rPr lang="cs-CZ" sz="1200" i="1" dirty="0">
                <a:solidFill>
                  <a:srgbClr val="0000FF"/>
                </a:solidFill>
                <a:ea typeface="Tahoma" panose="020B0604030504040204" pitchFamily="34" charset="0"/>
                <a:cs typeface="Tahoma" panose="020B0604030504040204" pitchFamily="34" charset="0"/>
              </a:rPr>
              <a:t>(ELMO)  Medicínu  životního stylu - </a:t>
            </a:r>
            <a:r>
              <a:rPr lang="en-US" sz="1200" i="1" dirty="0">
                <a:solidFill>
                  <a:srgbClr val="0000FF"/>
                </a:solidFill>
                <a:ea typeface="Tahoma" panose="020B0604030504040204" pitchFamily="34" charset="0"/>
                <a:cs typeface="Tahoma" panose="020B0604030504040204" pitchFamily="34" charset="0"/>
              </a:rPr>
              <a:t>Lifestyle Medicine </a:t>
            </a:r>
            <a:r>
              <a:rPr lang="cs-CZ" sz="1200" i="1" dirty="0">
                <a:solidFill>
                  <a:srgbClr val="0000FF"/>
                </a:solidFill>
                <a:ea typeface="Tahoma" panose="020B0604030504040204" pitchFamily="34" charset="0"/>
                <a:cs typeface="Tahoma" panose="020B0604030504040204" pitchFamily="34" charset="0"/>
              </a:rPr>
              <a:t>(LM) takto:</a:t>
            </a:r>
          </a:p>
          <a:p>
            <a:pPr marL="266700" indent="-266700">
              <a:spcAft>
                <a:spcPts val="1400"/>
              </a:spcAft>
              <a:buClr>
                <a:srgbClr val="3333FF"/>
              </a:buClr>
              <a:buSzPct val="60000"/>
              <a:buFont typeface="Wingdings" pitchFamily="2" charset="2"/>
              <a:buChar char="n"/>
            </a:pPr>
            <a:r>
              <a:rPr lang="cs-CZ" sz="1600" dirty="0">
                <a:solidFill>
                  <a:prstClr val="black"/>
                </a:solidFill>
                <a:ea typeface="Tahoma" panose="020B0604030504040204" pitchFamily="34" charset="0"/>
                <a:cs typeface="Tahoma" panose="020B0604030504040204" pitchFamily="34" charset="0"/>
              </a:rPr>
              <a:t>Medicína životního stylu je odvětví medicíny založené na důkazech (EBM), ve které se využívají komplexní změny životního stylu (včetně výživy, fyzické aktivity, zvládání stresu, sociální podpory a expozice životnímu prostředí) k prevenci, léčbě a zvrácení progrese chronických onemocnění pomocí řešení jejich základních příčin. </a:t>
            </a:r>
          </a:p>
          <a:p>
            <a:pPr marL="266700" indent="-266700">
              <a:spcAft>
                <a:spcPts val="300"/>
              </a:spcAft>
              <a:buClr>
                <a:srgbClr val="3333FF"/>
              </a:buClr>
              <a:buSzPct val="60000"/>
              <a:buFont typeface="Wingdings" pitchFamily="2" charset="2"/>
              <a:buChar char="n"/>
            </a:pPr>
            <a:r>
              <a:rPr lang="cs-CZ" sz="1600" dirty="0">
                <a:solidFill>
                  <a:prstClr val="black"/>
                </a:solidFill>
                <a:ea typeface="Tahoma" panose="020B0604030504040204" pitchFamily="34" charset="0"/>
                <a:cs typeface="Tahoma" panose="020B0604030504040204" pitchFamily="34" charset="0"/>
              </a:rPr>
              <a:t>Intervence v oblasti životního stylu zahrnují:</a:t>
            </a:r>
          </a:p>
          <a:p>
            <a:pPr marL="539750" indent="-177800">
              <a:spcAft>
                <a:spcPts val="300"/>
              </a:spcAft>
              <a:buClr>
                <a:srgbClr val="3333FF"/>
              </a:buClr>
              <a:buSzPct val="60000"/>
              <a:buFont typeface="Wingdings" panose="05000000000000000000" pitchFamily="2" charset="2"/>
              <a:buChar char="Ø"/>
            </a:pPr>
            <a:r>
              <a:rPr lang="cs-CZ" sz="1600" dirty="0" err="1">
                <a:solidFill>
                  <a:prstClr val="black"/>
                </a:solidFill>
                <a:ea typeface="Tahoma" panose="020B0604030504040204" pitchFamily="34" charset="0"/>
                <a:cs typeface="Tahoma" panose="020B0604030504040204" pitchFamily="34" charset="0"/>
              </a:rPr>
              <a:t>screening</a:t>
            </a:r>
            <a:r>
              <a:rPr lang="cs-CZ" sz="1600" dirty="0">
                <a:solidFill>
                  <a:prstClr val="black"/>
                </a:solidFill>
                <a:ea typeface="Tahoma" panose="020B0604030504040204" pitchFamily="34" charset="0"/>
                <a:cs typeface="Tahoma" panose="020B0604030504040204" pitchFamily="34" charset="0"/>
              </a:rPr>
              <a:t> hodnocení zdravotních rizik,</a:t>
            </a:r>
          </a:p>
          <a:p>
            <a:pPr marL="539750" indent="-177800">
              <a:spcAft>
                <a:spcPts val="300"/>
              </a:spcAft>
              <a:buClr>
                <a:srgbClr val="3333FF"/>
              </a:buClr>
              <a:buSzPct val="60000"/>
              <a:buFont typeface="Wingdings" panose="05000000000000000000" pitchFamily="2" charset="2"/>
              <a:buChar char="Ø"/>
            </a:pPr>
            <a:r>
              <a:rPr lang="cs-CZ" sz="1600" dirty="0">
                <a:solidFill>
                  <a:prstClr val="black"/>
                </a:solidFill>
                <a:ea typeface="Tahoma" panose="020B0604030504040204" pitchFamily="34" charset="0"/>
                <a:cs typeface="Tahoma" panose="020B0604030504040204" pitchFamily="34" charset="0"/>
              </a:rPr>
              <a:t>poradenství v oblasti změny zdravotního chování </a:t>
            </a:r>
          </a:p>
          <a:p>
            <a:pPr marL="539750" indent="-177800">
              <a:spcAft>
                <a:spcPts val="1400"/>
              </a:spcAft>
              <a:buClr>
                <a:srgbClr val="3333FF"/>
              </a:buClr>
              <a:buSzPct val="60000"/>
              <a:buFont typeface="Wingdings" panose="05000000000000000000" pitchFamily="2" charset="2"/>
              <a:buChar char="Ø"/>
            </a:pPr>
            <a:r>
              <a:rPr lang="cs-CZ" sz="1600" dirty="0">
                <a:solidFill>
                  <a:prstClr val="black"/>
                </a:solidFill>
                <a:ea typeface="Tahoma" panose="020B0604030504040204" pitchFamily="34" charset="0"/>
                <a:cs typeface="Tahoma" panose="020B0604030504040204" pitchFamily="34" charset="0"/>
              </a:rPr>
              <a:t>a klinické aplikace úprav životního stylu.</a:t>
            </a:r>
          </a:p>
          <a:p>
            <a:pPr marL="266700" indent="-266700">
              <a:spcAft>
                <a:spcPts val="1400"/>
              </a:spcAft>
              <a:buClr>
                <a:srgbClr val="3333FF"/>
              </a:buClr>
              <a:buSzPct val="60000"/>
              <a:buFont typeface="Wingdings" pitchFamily="2" charset="2"/>
              <a:buChar char="n"/>
            </a:pPr>
            <a:r>
              <a:rPr lang="cs-CZ" sz="1600" dirty="0">
                <a:solidFill>
                  <a:prstClr val="black"/>
                </a:solidFill>
                <a:ea typeface="Tahoma" panose="020B0604030504040204" pitchFamily="34" charset="0"/>
                <a:cs typeface="Tahoma" panose="020B0604030504040204" pitchFamily="34" charset="0"/>
              </a:rPr>
              <a:t>Medicína životního stylu je interdisciplinární obor veřejného a environmentálního zdraví, vnitřního lékařství, psychosociálních věd, neurověd a biologie.</a:t>
            </a:r>
          </a:p>
          <a:p>
            <a:pPr marL="266700" indent="-266700">
              <a:spcAft>
                <a:spcPts val="1400"/>
              </a:spcAft>
              <a:buClr>
                <a:srgbClr val="3333FF"/>
              </a:buClr>
              <a:buSzPct val="60000"/>
              <a:buFont typeface="Wingdings" pitchFamily="2" charset="2"/>
              <a:buChar char="n"/>
            </a:pPr>
            <a:r>
              <a:rPr lang="cs-CZ" sz="1600" dirty="0">
                <a:solidFill>
                  <a:prstClr val="black"/>
                </a:solidFill>
                <a:ea typeface="Tahoma" panose="020B0604030504040204" pitchFamily="34" charset="0"/>
                <a:cs typeface="Tahoma" panose="020B0604030504040204" pitchFamily="34" charset="0"/>
              </a:rPr>
              <a:t>Mezi hlavní principy LM patří preventivní strategie, které se zabývají životními návyky, základními biologickými příčinami a patofyziologií společnou pro LRD - </a:t>
            </a:r>
            <a:r>
              <a:rPr lang="cs-CZ" sz="1600" dirty="0" err="1">
                <a:solidFill>
                  <a:prstClr val="black"/>
                </a:solidFill>
                <a:ea typeface="Tahoma" panose="020B0604030504040204" pitchFamily="34" charset="0"/>
                <a:cs typeface="Tahoma" panose="020B0604030504040204" pitchFamily="34" charset="0"/>
              </a:rPr>
              <a:t>lifestyle</a:t>
            </a:r>
            <a:r>
              <a:rPr lang="cs-CZ" sz="1600" dirty="0">
                <a:solidFill>
                  <a:prstClr val="black"/>
                </a:solidFill>
                <a:ea typeface="Tahoma" panose="020B0604030504040204" pitchFamily="34" charset="0"/>
                <a:cs typeface="Tahoma" panose="020B0604030504040204" pitchFamily="34" charset="0"/>
              </a:rPr>
              <a:t> </a:t>
            </a:r>
            <a:r>
              <a:rPr lang="cs-CZ" sz="1600" dirty="0" err="1">
                <a:solidFill>
                  <a:prstClr val="black"/>
                </a:solidFill>
                <a:ea typeface="Tahoma" panose="020B0604030504040204" pitchFamily="34" charset="0"/>
                <a:cs typeface="Tahoma" panose="020B0604030504040204" pitchFamily="34" charset="0"/>
              </a:rPr>
              <a:t>related</a:t>
            </a:r>
            <a:r>
              <a:rPr lang="cs-CZ" sz="1600" dirty="0">
                <a:solidFill>
                  <a:prstClr val="black"/>
                </a:solidFill>
                <a:ea typeface="Tahoma" panose="020B0604030504040204" pitchFamily="34" charset="0"/>
                <a:cs typeface="Tahoma" panose="020B0604030504040204" pitchFamily="34" charset="0"/>
              </a:rPr>
              <a:t> </a:t>
            </a:r>
            <a:r>
              <a:rPr lang="cs-CZ" sz="1600" dirty="0" err="1">
                <a:solidFill>
                  <a:prstClr val="black"/>
                </a:solidFill>
                <a:ea typeface="Tahoma" panose="020B0604030504040204" pitchFamily="34" charset="0"/>
                <a:cs typeface="Tahoma" panose="020B0604030504040204" pitchFamily="34" charset="0"/>
              </a:rPr>
              <a:t>diseases</a:t>
            </a:r>
            <a:r>
              <a:rPr lang="cs-CZ" sz="1600" dirty="0">
                <a:solidFill>
                  <a:prstClr val="black"/>
                </a:solidFill>
                <a:ea typeface="Tahoma" panose="020B0604030504040204" pitchFamily="34" charset="0"/>
                <a:cs typeface="Tahoma" panose="020B0604030504040204" pitchFamily="34" charset="0"/>
              </a:rPr>
              <a:t>, onemocnění související se životním style (např. nízký stupeň systémového zánětu, </a:t>
            </a:r>
            <a:r>
              <a:rPr lang="cs-CZ" sz="1600" dirty="0" err="1">
                <a:solidFill>
                  <a:prstClr val="black"/>
                </a:solidFill>
                <a:ea typeface="Tahoma" panose="020B0604030504040204" pitchFamily="34" charset="0"/>
                <a:cs typeface="Tahoma" panose="020B0604030504040204" pitchFamily="34" charset="0"/>
              </a:rPr>
              <a:t>dysregulovaná</a:t>
            </a:r>
            <a:r>
              <a:rPr lang="cs-CZ" sz="1600" dirty="0">
                <a:solidFill>
                  <a:prstClr val="black"/>
                </a:solidFill>
                <a:ea typeface="Tahoma" panose="020B0604030504040204" pitchFamily="34" charset="0"/>
                <a:cs typeface="Tahoma" panose="020B0604030504040204" pitchFamily="34" charset="0"/>
              </a:rPr>
              <a:t> stresová osa, metabolické dysfunkce atd.). </a:t>
            </a:r>
          </a:p>
          <a:p>
            <a:pPr marL="266700" indent="-266700">
              <a:spcAft>
                <a:spcPts val="1400"/>
              </a:spcAft>
              <a:buClr>
                <a:srgbClr val="3333FF"/>
              </a:buClr>
              <a:buSzPct val="60000"/>
              <a:buFont typeface="Wingdings" pitchFamily="2" charset="2"/>
              <a:buChar char="n"/>
            </a:pPr>
            <a:r>
              <a:rPr lang="cs-CZ" sz="1600" dirty="0">
                <a:solidFill>
                  <a:prstClr val="black"/>
                </a:solidFill>
                <a:ea typeface="Tahoma" panose="020B0604030504040204" pitchFamily="34" charset="0"/>
                <a:cs typeface="Tahoma" panose="020B0604030504040204" pitchFamily="34" charset="0"/>
              </a:rPr>
              <a:t>LM vytváří propojení  nejlepších aspektů veřejného zdraví a konvenční klinické medicíny.</a:t>
            </a:r>
          </a:p>
          <a:p>
            <a:pPr marL="266700" indent="-266700">
              <a:spcAft>
                <a:spcPts val="1200"/>
              </a:spcAft>
              <a:buClr>
                <a:srgbClr val="3333FF"/>
              </a:buClr>
              <a:buSzPct val="60000"/>
              <a:buFont typeface="Wingdings" pitchFamily="2" charset="2"/>
              <a:buChar char="n"/>
            </a:pPr>
            <a:r>
              <a:rPr lang="cs-CZ" sz="1600" dirty="0">
                <a:solidFill>
                  <a:prstClr val="black"/>
                </a:solidFill>
                <a:ea typeface="Tahoma" panose="020B0604030504040204" pitchFamily="34" charset="0"/>
                <a:cs typeface="Tahoma" panose="020B0604030504040204" pitchFamily="34" charset="0"/>
              </a:rPr>
              <a:t>Medicína životního stylu je často předepisována ve spojení s farmakoterapií a jinými formami terapie</a:t>
            </a:r>
            <a:endParaRPr lang="cs-CZ" sz="2000" dirty="0">
              <a:solidFill>
                <a:prstClr val="black"/>
              </a:solidFill>
              <a:latin typeface="Arial" pitchFamily="34" charset="0"/>
            </a:endParaRPr>
          </a:p>
        </p:txBody>
      </p:sp>
    </p:spTree>
    <p:extLst>
      <p:ext uri="{BB962C8B-B14F-4D97-AF65-F5344CB8AC3E}">
        <p14:creationId xmlns:p14="http://schemas.microsoft.com/office/powerpoint/2010/main" val="28467083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pPr defTabSz="914217">
              <a:defRPr/>
            </a:pPr>
            <a:fld id="{0970407D-EE58-4A0B-824B-1D3AE42DD9CF}" type="slidenum">
              <a:rPr lang="cs-CZ" altLang="cs-CZ">
                <a:solidFill>
                  <a:srgbClr val="0000DC"/>
                </a:solidFill>
                <a:latin typeface="Arial"/>
              </a:rPr>
              <a:pPr defTabSz="914217">
                <a:defRPr/>
              </a:pPr>
              <a:t>20</a:t>
            </a:fld>
            <a:endParaRPr lang="cs-CZ" altLang="cs-CZ" dirty="0">
              <a:solidFill>
                <a:srgbClr val="0000DC"/>
              </a:solidFill>
              <a:latin typeface="Arial"/>
            </a:endParaRPr>
          </a:p>
        </p:txBody>
      </p:sp>
      <p:pic>
        <p:nvPicPr>
          <p:cNvPr id="10" name="Obrázek 9"/>
          <p:cNvPicPr>
            <a:picLocks noChangeAspect="1"/>
          </p:cNvPicPr>
          <p:nvPr/>
        </p:nvPicPr>
        <p:blipFill rotWithShape="1">
          <a:blip r:embed="rId2">
            <a:extLst>
              <a:ext uri="{28A0092B-C50C-407E-A947-70E740481C1C}">
                <a14:useLocalDpi xmlns:a14="http://schemas.microsoft.com/office/drawing/2010/main" val="0"/>
              </a:ext>
            </a:extLst>
          </a:blip>
          <a:srcRect l="8185" t="721" r="7477" b="-286"/>
          <a:stretch/>
        </p:blipFill>
        <p:spPr>
          <a:xfrm>
            <a:off x="4168561" y="618595"/>
            <a:ext cx="4840440" cy="5467260"/>
          </a:xfrm>
          <a:prstGeom prst="rect">
            <a:avLst/>
          </a:prstGeom>
        </p:spPr>
      </p:pic>
      <p:sp>
        <p:nvSpPr>
          <p:cNvPr id="9" name="Line 2">
            <a:extLst>
              <a:ext uri="{FF2B5EF4-FFF2-40B4-BE49-F238E27FC236}">
                <a16:creationId xmlns:a16="http://schemas.microsoft.com/office/drawing/2014/main" id="{8CDA260F-93BD-4E7A-8198-9D9AF8F415D3}"/>
              </a:ext>
            </a:extLst>
          </p:cNvPr>
          <p:cNvSpPr>
            <a:spLocks noChangeShapeType="1"/>
          </p:cNvSpPr>
          <p:nvPr/>
        </p:nvSpPr>
        <p:spPr bwMode="auto">
          <a:xfrm>
            <a:off x="280951" y="411861"/>
            <a:ext cx="8229600" cy="0"/>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11" name="Rectangle 3">
            <a:extLst>
              <a:ext uri="{FF2B5EF4-FFF2-40B4-BE49-F238E27FC236}">
                <a16:creationId xmlns:a16="http://schemas.microsoft.com/office/drawing/2014/main" id="{41E541F1-0BF1-4BEB-A169-30017CAECD8E}"/>
              </a:ext>
            </a:extLst>
          </p:cNvPr>
          <p:cNvSpPr txBox="1">
            <a:spLocks noChangeArrowheads="1"/>
          </p:cNvSpPr>
          <p:nvPr/>
        </p:nvSpPr>
        <p:spPr>
          <a:xfrm>
            <a:off x="117226" y="13551"/>
            <a:ext cx="8823503" cy="3195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cs-CZ" sz="17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Značení GDA – doporučené denní množství </a:t>
            </a:r>
            <a:r>
              <a:rPr lang="cs-CZ" sz="14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a:t>
            </a:r>
            <a:r>
              <a:rPr lang="en-US" sz="14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Guideline Daily Amounts</a:t>
            </a:r>
            <a:r>
              <a:rPr lang="cs-CZ" sz="14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a:t>
            </a:r>
          </a:p>
        </p:txBody>
      </p:sp>
      <p:sp>
        <p:nvSpPr>
          <p:cNvPr id="12" name="Zástupný symbol pro obsah 6">
            <a:extLst>
              <a:ext uri="{FF2B5EF4-FFF2-40B4-BE49-F238E27FC236}">
                <a16:creationId xmlns:a16="http://schemas.microsoft.com/office/drawing/2014/main" id="{74CA6204-C4C6-4D5F-8D8A-48D62B1AFB03}"/>
              </a:ext>
            </a:extLst>
          </p:cNvPr>
          <p:cNvSpPr>
            <a:spLocks noGrp="1"/>
          </p:cNvSpPr>
          <p:nvPr>
            <p:ph idx="1"/>
          </p:nvPr>
        </p:nvSpPr>
        <p:spPr>
          <a:xfrm>
            <a:off x="117226" y="3256849"/>
            <a:ext cx="3936161" cy="2500686"/>
          </a:xfrm>
          <a:ln w="3175">
            <a:solidFill>
              <a:srgbClr val="0000FF"/>
            </a:solidFill>
          </a:ln>
        </p:spPr>
        <p:txBody>
          <a:bodyPr/>
          <a:lstStyle/>
          <a:p>
            <a:pPr marL="71986" indent="0" algn="just">
              <a:lnSpc>
                <a:spcPct val="100000"/>
              </a:lnSpc>
              <a:spcAft>
                <a:spcPts val="600"/>
              </a:spcAft>
              <a:buNone/>
            </a:pPr>
            <a:r>
              <a:rPr lang="cs-CZ" sz="1400" b="1" dirty="0">
                <a:solidFill>
                  <a:srgbClr val="000000"/>
                </a:solidFill>
                <a:latin typeface="Tahoma" panose="020B0604030504040204" pitchFamily="34" charset="0"/>
                <a:ea typeface="Tahoma" panose="020B0604030504040204" pitchFamily="34" charset="0"/>
                <a:cs typeface="Tahoma" panose="020B0604030504040204" pitchFamily="34" charset="0"/>
              </a:rPr>
              <a:t>Značení GDA je: </a:t>
            </a:r>
            <a:endParaRPr lang="cs-CZ" sz="14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a:lnSpc>
                <a:spcPct val="100000"/>
              </a:lnSpc>
              <a:spcAft>
                <a:spcPts val="600"/>
              </a:spcAft>
              <a:buFont typeface="Wingdings" panose="05000000000000000000" pitchFamily="2" charset="2"/>
              <a:buChar char="§"/>
            </a:pPr>
            <a:r>
              <a:rPr lang="cs-CZ" sz="1400" dirty="0">
                <a:solidFill>
                  <a:srgbClr val="000000"/>
                </a:solidFill>
                <a:latin typeface="Tahoma" panose="020B0604030504040204" pitchFamily="34" charset="0"/>
                <a:ea typeface="Tahoma" panose="020B0604030504040204" pitchFamily="34" charset="0"/>
                <a:cs typeface="Tahoma" panose="020B0604030504040204" pitchFamily="34" charset="0"/>
              </a:rPr>
              <a:t>na první pohled jasná informace o obsahu </a:t>
            </a:r>
            <a:r>
              <a:rPr lang="cs-CZ" sz="1400" b="1" dirty="0">
                <a:solidFill>
                  <a:srgbClr val="0000FF"/>
                </a:solidFill>
                <a:latin typeface="Tahoma" panose="020B0604030504040204" pitchFamily="34" charset="0"/>
                <a:ea typeface="Tahoma" panose="020B0604030504040204" pitchFamily="34" charset="0"/>
                <a:cs typeface="Tahoma" panose="020B0604030504040204" pitchFamily="34" charset="0"/>
              </a:rPr>
              <a:t>energie</a:t>
            </a:r>
            <a:r>
              <a:rPr lang="cs-CZ" sz="1400" dirty="0">
                <a:solidFill>
                  <a:srgbClr val="000000"/>
                </a:solidFill>
                <a:latin typeface="Tahoma" panose="020B0604030504040204" pitchFamily="34" charset="0"/>
                <a:ea typeface="Tahoma" panose="020B0604030504040204" pitchFamily="34" charset="0"/>
                <a:cs typeface="Tahoma" panose="020B0604030504040204" pitchFamily="34" charset="0"/>
              </a:rPr>
              <a:t>, </a:t>
            </a:r>
          </a:p>
          <a:p>
            <a:pPr>
              <a:lnSpc>
                <a:spcPct val="100000"/>
              </a:lnSpc>
              <a:spcAft>
                <a:spcPts val="600"/>
              </a:spcAft>
              <a:buFont typeface="Wingdings" panose="05000000000000000000" pitchFamily="2" charset="2"/>
              <a:buChar char="§"/>
            </a:pPr>
            <a:r>
              <a:rPr lang="cs-CZ" sz="1400" b="1" dirty="0">
                <a:solidFill>
                  <a:srgbClr val="0000FF"/>
                </a:solidFill>
                <a:latin typeface="Tahoma" panose="020B0604030504040204" pitchFamily="34" charset="0"/>
                <a:ea typeface="Tahoma" panose="020B0604030504040204" pitchFamily="34" charset="0"/>
                <a:cs typeface="Tahoma" panose="020B0604030504040204" pitchFamily="34" charset="0"/>
              </a:rPr>
              <a:t>procenty</a:t>
            </a:r>
            <a:r>
              <a:rPr lang="cs-CZ" sz="1400" dirty="0">
                <a:solidFill>
                  <a:srgbClr val="000000"/>
                </a:solidFill>
                <a:latin typeface="Tahoma" panose="020B0604030504040204" pitchFamily="34" charset="0"/>
                <a:ea typeface="Tahoma" panose="020B0604030504040204" pitchFamily="34" charset="0"/>
                <a:cs typeface="Tahoma" panose="020B0604030504040204" pitchFamily="34" charset="0"/>
              </a:rPr>
              <a:t> vyjádřený podíl doporučeného denního množství </a:t>
            </a:r>
            <a:r>
              <a:rPr lang="cs-CZ" sz="1400" b="1" dirty="0">
                <a:solidFill>
                  <a:srgbClr val="0000FF"/>
                </a:solidFill>
                <a:latin typeface="Tahoma" panose="020B0604030504040204" pitchFamily="34" charset="0"/>
                <a:ea typeface="Tahoma" panose="020B0604030504040204" pitchFamily="34" charset="0"/>
                <a:cs typeface="Tahoma" panose="020B0604030504040204" pitchFamily="34" charset="0"/>
              </a:rPr>
              <a:t>energie</a:t>
            </a:r>
            <a:r>
              <a:rPr lang="cs-CZ" sz="1400"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cs-CZ" sz="1400" b="1" dirty="0">
                <a:solidFill>
                  <a:srgbClr val="0000FF"/>
                </a:solidFill>
                <a:latin typeface="Tahoma" panose="020B0604030504040204" pitchFamily="34" charset="0"/>
                <a:ea typeface="Tahoma" panose="020B0604030504040204" pitchFamily="34" charset="0"/>
                <a:cs typeface="Tahoma" panose="020B0604030504040204" pitchFamily="34" charset="0"/>
              </a:rPr>
              <a:t>cukrů</a:t>
            </a:r>
            <a:r>
              <a:rPr lang="cs-CZ" sz="1400"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cs-CZ" sz="1400" b="1" dirty="0">
                <a:solidFill>
                  <a:srgbClr val="0000FF"/>
                </a:solidFill>
                <a:latin typeface="Tahoma" panose="020B0604030504040204" pitchFamily="34" charset="0"/>
                <a:ea typeface="Tahoma" panose="020B0604030504040204" pitchFamily="34" charset="0"/>
                <a:cs typeface="Tahoma" panose="020B0604030504040204" pitchFamily="34" charset="0"/>
              </a:rPr>
              <a:t>tuků</a:t>
            </a:r>
            <a:r>
              <a:rPr lang="cs-CZ" sz="1400"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cs-CZ" sz="1400" b="1" dirty="0">
                <a:solidFill>
                  <a:srgbClr val="0000FF"/>
                </a:solidFill>
                <a:latin typeface="Tahoma" panose="020B0604030504040204" pitchFamily="34" charset="0"/>
                <a:ea typeface="Tahoma" panose="020B0604030504040204" pitchFamily="34" charset="0"/>
                <a:cs typeface="Tahoma" panose="020B0604030504040204" pitchFamily="34" charset="0"/>
              </a:rPr>
              <a:t>nasycených mastných kyseli</a:t>
            </a:r>
            <a:r>
              <a:rPr lang="cs-CZ" sz="1400" dirty="0">
                <a:solidFill>
                  <a:srgbClr val="0000FF"/>
                </a:solidFill>
                <a:latin typeface="Tahoma" panose="020B0604030504040204" pitchFamily="34" charset="0"/>
                <a:ea typeface="Tahoma" panose="020B0604030504040204" pitchFamily="34" charset="0"/>
                <a:cs typeface="Tahoma" panose="020B0604030504040204" pitchFamily="34" charset="0"/>
              </a:rPr>
              <a:t>n </a:t>
            </a:r>
            <a:r>
              <a:rPr lang="cs-CZ" sz="1400" b="1" dirty="0">
                <a:solidFill>
                  <a:srgbClr val="0000FF"/>
                </a:solidFill>
                <a:latin typeface="Tahoma" panose="020B0604030504040204" pitchFamily="34" charset="0"/>
                <a:ea typeface="Tahoma" panose="020B0604030504040204" pitchFamily="34" charset="0"/>
                <a:cs typeface="Tahoma" panose="020B0604030504040204" pitchFamily="34" charset="0"/>
              </a:rPr>
              <a:t>a sodíku</a:t>
            </a:r>
            <a:r>
              <a:rPr lang="cs-CZ" sz="1400" dirty="0">
                <a:solidFill>
                  <a:srgbClr val="000000"/>
                </a:solidFill>
                <a:latin typeface="Tahoma" panose="020B0604030504040204" pitchFamily="34" charset="0"/>
                <a:ea typeface="Tahoma" panose="020B0604030504040204" pitchFamily="34" charset="0"/>
                <a:cs typeface="Tahoma" panose="020B0604030504040204" pitchFamily="34" charset="0"/>
              </a:rPr>
              <a:t>, obsažený v přesně stanoveném množství výrobku, </a:t>
            </a:r>
          </a:p>
          <a:p>
            <a:pPr>
              <a:lnSpc>
                <a:spcPct val="100000"/>
              </a:lnSpc>
              <a:spcAft>
                <a:spcPts val="600"/>
              </a:spcAft>
              <a:buFont typeface="Wingdings" panose="05000000000000000000" pitchFamily="2" charset="2"/>
              <a:buChar char="§"/>
            </a:pPr>
            <a:r>
              <a:rPr lang="cs-CZ" sz="1400" dirty="0">
                <a:solidFill>
                  <a:srgbClr val="000000"/>
                </a:solidFill>
                <a:latin typeface="Tahoma" panose="020B0604030504040204" pitchFamily="34" charset="0"/>
                <a:ea typeface="Tahoma" panose="020B0604030504040204" pitchFamily="34" charset="0"/>
                <a:cs typeface="Tahoma" panose="020B0604030504040204" pitchFamily="34" charset="0"/>
              </a:rPr>
              <a:t>jednotný standard značení potravin a nápojů, používaný potravinářskými výrobci dobrovolně</a:t>
            </a:r>
          </a:p>
          <a:p>
            <a:pPr algn="just">
              <a:buFont typeface="Wingdings" panose="05000000000000000000" pitchFamily="2" charset="2"/>
              <a:buChar char="§"/>
            </a:pPr>
            <a:endParaRPr lang="cs-CZ" sz="1500" dirty="0"/>
          </a:p>
        </p:txBody>
      </p:sp>
      <p:sp>
        <p:nvSpPr>
          <p:cNvPr id="13" name="Obdélník 12">
            <a:extLst>
              <a:ext uri="{FF2B5EF4-FFF2-40B4-BE49-F238E27FC236}">
                <a16:creationId xmlns:a16="http://schemas.microsoft.com/office/drawing/2014/main" id="{BA5B0E36-6AF0-4DC8-90F1-0F79C64C95E4}"/>
              </a:ext>
            </a:extLst>
          </p:cNvPr>
          <p:cNvSpPr/>
          <p:nvPr/>
        </p:nvSpPr>
        <p:spPr>
          <a:xfrm>
            <a:off x="175342" y="652729"/>
            <a:ext cx="3879135" cy="2108269"/>
          </a:xfrm>
          <a:prstGeom prst="rect">
            <a:avLst/>
          </a:prstGeom>
          <a:ln w="6350">
            <a:solidFill>
              <a:schemeClr val="accent1"/>
            </a:solidFill>
          </a:ln>
        </p:spPr>
        <p:txBody>
          <a:bodyPr wrap="square">
            <a:spAutoFit/>
          </a:bodyPr>
          <a:lstStyle/>
          <a:p>
            <a:pPr marL="177764" indent="-177764" defTabSz="914217">
              <a:spcAft>
                <a:spcPts val="600"/>
              </a:spcAft>
              <a:buFont typeface="Arial" panose="020B0604020202020204" pitchFamily="34" charset="0"/>
              <a:buChar char="•"/>
              <a:tabLst>
                <a:tab pos="88882" algn="l"/>
              </a:tabLst>
              <a:defRPr/>
            </a:pPr>
            <a:r>
              <a:rPr lang="cs-CZ" sz="1400" dirty="0">
                <a:solidFill>
                  <a:srgbClr val="000000"/>
                </a:solidFill>
              </a:rPr>
              <a:t>Značení GDA poskytuje spotřebitelům detailní informace o obsahu energie, živin a dalších látek (cukrů, nasycených mastných kyselin a sodíku) </a:t>
            </a:r>
            <a:r>
              <a:rPr lang="cs-CZ" sz="1400" b="1" dirty="0">
                <a:solidFill>
                  <a:srgbClr val="0000FF"/>
                </a:solidFill>
              </a:rPr>
              <a:t>v jedné porc</a:t>
            </a:r>
            <a:r>
              <a:rPr lang="cs-CZ" sz="1400" b="1" dirty="0">
                <a:solidFill>
                  <a:srgbClr val="000000"/>
                </a:solidFill>
              </a:rPr>
              <a:t>i</a:t>
            </a:r>
            <a:r>
              <a:rPr lang="cs-CZ" sz="1400" dirty="0">
                <a:solidFill>
                  <a:srgbClr val="000000"/>
                </a:solidFill>
              </a:rPr>
              <a:t> potravin či nápojů a jeho </a:t>
            </a:r>
            <a:r>
              <a:rPr lang="cs-CZ" sz="1400" b="1" dirty="0">
                <a:solidFill>
                  <a:srgbClr val="0000FF"/>
                </a:solidFill>
              </a:rPr>
              <a:t>podílu na doporučeném denním množství</a:t>
            </a:r>
            <a:r>
              <a:rPr lang="cs-CZ" sz="1400" dirty="0">
                <a:solidFill>
                  <a:srgbClr val="000000"/>
                </a:solidFill>
              </a:rPr>
              <a:t>.</a:t>
            </a:r>
          </a:p>
          <a:p>
            <a:pPr marL="177764" indent="-177764" defTabSz="914217">
              <a:spcAft>
                <a:spcPts val="600"/>
              </a:spcAft>
              <a:buFont typeface="Arial" panose="020B0604020202020204" pitchFamily="34" charset="0"/>
              <a:buChar char="•"/>
              <a:tabLst>
                <a:tab pos="88882" algn="l"/>
              </a:tabLst>
              <a:defRPr/>
            </a:pPr>
            <a:r>
              <a:rPr lang="cs-CZ" sz="1400" dirty="0">
                <a:solidFill>
                  <a:srgbClr val="000000"/>
                </a:solidFill>
              </a:rPr>
              <a:t>Tyto informace jsou uváděné v </a:t>
            </a:r>
            <a:r>
              <a:rPr lang="cs-CZ" sz="1400" b="1" dirty="0">
                <a:solidFill>
                  <a:srgbClr val="0000FF"/>
                </a:solidFill>
              </a:rPr>
              <a:t>ikonách</a:t>
            </a:r>
            <a:r>
              <a:rPr lang="cs-CZ" sz="1400" dirty="0">
                <a:solidFill>
                  <a:srgbClr val="000000"/>
                </a:solidFill>
              </a:rPr>
              <a:t> (nutričních bublinách), umístěných na přední nebo jiné straně obalu</a:t>
            </a:r>
          </a:p>
        </p:txBody>
      </p:sp>
    </p:spTree>
    <p:extLst>
      <p:ext uri="{BB962C8B-B14F-4D97-AF65-F5344CB8AC3E}">
        <p14:creationId xmlns:p14="http://schemas.microsoft.com/office/powerpoint/2010/main" val="18109486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délník 9">
            <a:extLst>
              <a:ext uri="{FF2B5EF4-FFF2-40B4-BE49-F238E27FC236}">
                <a16:creationId xmlns:a16="http://schemas.microsoft.com/office/drawing/2014/main" id="{22184140-7FCF-46E0-AEAF-2E8496703330}"/>
              </a:ext>
            </a:extLst>
          </p:cNvPr>
          <p:cNvSpPr/>
          <p:nvPr/>
        </p:nvSpPr>
        <p:spPr>
          <a:xfrm>
            <a:off x="64024" y="335549"/>
            <a:ext cx="9016772" cy="430887"/>
          </a:xfrm>
          <a:prstGeom prst="rect">
            <a:avLst/>
          </a:prstGeom>
        </p:spPr>
        <p:txBody>
          <a:bodyPr wrap="square">
            <a:spAutoFit/>
          </a:bodyPr>
          <a:lstStyle/>
          <a:p>
            <a:pPr defTabSz="914217">
              <a:defRPr/>
            </a:pPr>
            <a:r>
              <a:rPr lang="cs-CZ" sz="1100" dirty="0">
                <a:solidFill>
                  <a:srgbClr val="231F20"/>
                </a:solidFill>
                <a:latin typeface="Proxima Nova"/>
              </a:rPr>
              <a:t>Středomořská strava není jedinou dietou, ale spíše </a:t>
            </a:r>
            <a:r>
              <a:rPr lang="cs-CZ" sz="1100" b="1" dirty="0">
                <a:solidFill>
                  <a:srgbClr val="231F20"/>
                </a:solidFill>
                <a:latin typeface="Proxima Nova"/>
              </a:rPr>
              <a:t>stravovacím vzorcem</a:t>
            </a:r>
            <a:r>
              <a:rPr lang="cs-CZ" sz="1100" dirty="0">
                <a:solidFill>
                  <a:srgbClr val="231F20"/>
                </a:solidFill>
                <a:latin typeface="Proxima Nova"/>
              </a:rPr>
              <a:t>, který vychází z jídelníčku </a:t>
            </a:r>
            <a:r>
              <a:rPr lang="cs-CZ" sz="1100" b="1" dirty="0">
                <a:solidFill>
                  <a:srgbClr val="231F20"/>
                </a:solidFill>
                <a:latin typeface="Proxima Nova"/>
              </a:rPr>
              <a:t>jihoevropských zemí</a:t>
            </a:r>
            <a:r>
              <a:rPr lang="cs-CZ" sz="1100" dirty="0">
                <a:solidFill>
                  <a:srgbClr val="231F20"/>
                </a:solidFill>
                <a:latin typeface="Proxima Nova"/>
              </a:rPr>
              <a:t>. Důraz je kladen na </a:t>
            </a:r>
            <a:r>
              <a:rPr lang="cs-CZ" sz="1100" b="1" dirty="0">
                <a:solidFill>
                  <a:srgbClr val="231F20"/>
                </a:solidFill>
                <a:latin typeface="Proxima Nova"/>
              </a:rPr>
              <a:t>rostlinné potraviny</a:t>
            </a:r>
            <a:r>
              <a:rPr lang="cs-CZ" sz="1100" dirty="0">
                <a:solidFill>
                  <a:srgbClr val="231F20"/>
                </a:solidFill>
                <a:latin typeface="Proxima Nova"/>
              </a:rPr>
              <a:t>, </a:t>
            </a:r>
            <a:r>
              <a:rPr lang="cs-CZ" sz="1100" b="1" dirty="0">
                <a:solidFill>
                  <a:srgbClr val="231F20"/>
                </a:solidFill>
                <a:latin typeface="Proxima Nova"/>
              </a:rPr>
              <a:t>olivový olej</a:t>
            </a:r>
            <a:r>
              <a:rPr lang="cs-CZ" sz="1100" dirty="0">
                <a:solidFill>
                  <a:srgbClr val="231F20"/>
                </a:solidFill>
                <a:latin typeface="Proxima Nova"/>
              </a:rPr>
              <a:t>, </a:t>
            </a:r>
            <a:r>
              <a:rPr lang="cs-CZ" sz="1100" b="1" dirty="0">
                <a:solidFill>
                  <a:srgbClr val="231F20"/>
                </a:solidFill>
                <a:latin typeface="Proxima Nova"/>
              </a:rPr>
              <a:t>ryby</a:t>
            </a:r>
            <a:r>
              <a:rPr lang="cs-CZ" sz="1100" dirty="0">
                <a:solidFill>
                  <a:srgbClr val="231F20"/>
                </a:solidFill>
                <a:latin typeface="Proxima Nova"/>
              </a:rPr>
              <a:t>, </a:t>
            </a:r>
            <a:r>
              <a:rPr lang="cs-CZ" sz="1100" b="1" dirty="0">
                <a:solidFill>
                  <a:srgbClr val="231F20"/>
                </a:solidFill>
                <a:latin typeface="Proxima Nova"/>
              </a:rPr>
              <a:t>drůbež</a:t>
            </a:r>
            <a:r>
              <a:rPr lang="cs-CZ" sz="1100" dirty="0">
                <a:solidFill>
                  <a:srgbClr val="231F20"/>
                </a:solidFill>
                <a:latin typeface="Proxima Nova"/>
              </a:rPr>
              <a:t>, </a:t>
            </a:r>
            <a:r>
              <a:rPr lang="cs-CZ" sz="1100" b="1" dirty="0">
                <a:solidFill>
                  <a:srgbClr val="231F20"/>
                </a:solidFill>
                <a:latin typeface="Proxima Nova"/>
              </a:rPr>
              <a:t>fazole</a:t>
            </a:r>
            <a:r>
              <a:rPr lang="cs-CZ" sz="1100" dirty="0">
                <a:solidFill>
                  <a:srgbClr val="231F20"/>
                </a:solidFill>
                <a:latin typeface="Proxima Nova"/>
              </a:rPr>
              <a:t> a </a:t>
            </a:r>
            <a:r>
              <a:rPr lang="cs-CZ" sz="1100" b="1" dirty="0">
                <a:solidFill>
                  <a:srgbClr val="231F20"/>
                </a:solidFill>
                <a:latin typeface="Proxima Nova"/>
              </a:rPr>
              <a:t>obiloviny</a:t>
            </a:r>
            <a:endParaRPr lang="cs-CZ" sz="1100" b="1" dirty="0">
              <a:solidFill>
                <a:srgbClr val="000000"/>
              </a:solidFill>
            </a:endParaRPr>
          </a:p>
        </p:txBody>
      </p:sp>
      <p:sp>
        <p:nvSpPr>
          <p:cNvPr id="13" name="Obdélník 12">
            <a:extLst>
              <a:ext uri="{FF2B5EF4-FFF2-40B4-BE49-F238E27FC236}">
                <a16:creationId xmlns:a16="http://schemas.microsoft.com/office/drawing/2014/main" id="{A073A2E1-3A95-4A02-8564-62AB05C86FE0}"/>
              </a:ext>
            </a:extLst>
          </p:cNvPr>
          <p:cNvSpPr/>
          <p:nvPr/>
        </p:nvSpPr>
        <p:spPr>
          <a:xfrm>
            <a:off x="123337" y="806057"/>
            <a:ext cx="9016772" cy="1677382"/>
          </a:xfrm>
          <a:prstGeom prst="rect">
            <a:avLst/>
          </a:prstGeom>
        </p:spPr>
        <p:txBody>
          <a:bodyPr wrap="square">
            <a:spAutoFit/>
          </a:bodyPr>
          <a:lstStyle/>
          <a:p>
            <a:pPr marL="87313" indent="-87313" defTabSz="914217">
              <a:spcAft>
                <a:spcPts val="600"/>
              </a:spcAft>
              <a:buClr>
                <a:srgbClr val="0000FF"/>
              </a:buClr>
              <a:buFont typeface="Wingdings" panose="05000000000000000000" pitchFamily="2" charset="2"/>
              <a:buChar char="§"/>
              <a:defRPr/>
            </a:pPr>
            <a:r>
              <a:rPr lang="cs-CZ" sz="1100" dirty="0">
                <a:solidFill>
                  <a:srgbClr val="000000"/>
                </a:solidFill>
                <a:latin typeface="Proxima Nova"/>
              </a:rPr>
              <a:t>Tato strava spojuje běžné druhy potravin a zdravé návyky z tradic několika různých regionů, včetně Řecka, Španělska, jižní Francie, Portugalska a Itálie.</a:t>
            </a:r>
          </a:p>
          <a:p>
            <a:pPr marL="87313" indent="-87313" defTabSz="914217">
              <a:spcAft>
                <a:spcPts val="600"/>
              </a:spcAft>
              <a:buClr>
                <a:srgbClr val="0000FF"/>
              </a:buClr>
              <a:buFont typeface="Wingdings" panose="05000000000000000000" pitchFamily="2" charset="2"/>
              <a:buChar char="§"/>
              <a:defRPr/>
            </a:pPr>
            <a:r>
              <a:rPr lang="cs-CZ" sz="1100" dirty="0">
                <a:solidFill>
                  <a:srgbClr val="000000"/>
                </a:solidFill>
                <a:latin typeface="Proxima Nova"/>
              </a:rPr>
              <a:t>Studie naznačují, že lidé, kteří žijí ve středomořské oblasti nebo dodržují středomořskou stravu, mají nižší riziko různých nemocí, včetně </a:t>
            </a:r>
            <a:r>
              <a:rPr lang="cs-CZ" sz="1100" b="1" dirty="0">
                <a:solidFill>
                  <a:srgbClr val="000000"/>
                </a:solidFill>
                <a:latin typeface="Proxima Nova"/>
              </a:rPr>
              <a:t>obezity</a:t>
            </a:r>
            <a:r>
              <a:rPr lang="cs-CZ" sz="1100" dirty="0">
                <a:solidFill>
                  <a:srgbClr val="000000"/>
                </a:solidFill>
                <a:latin typeface="Proxima Nova"/>
              </a:rPr>
              <a:t>, </a:t>
            </a:r>
            <a:r>
              <a:rPr lang="cs-CZ" sz="1100" b="1" dirty="0">
                <a:solidFill>
                  <a:srgbClr val="000000"/>
                </a:solidFill>
                <a:latin typeface="Proxima Nova"/>
              </a:rPr>
              <a:t>cukrovky</a:t>
            </a:r>
            <a:r>
              <a:rPr lang="cs-CZ" sz="1100" dirty="0">
                <a:solidFill>
                  <a:srgbClr val="000000"/>
                </a:solidFill>
                <a:latin typeface="Proxima Nova"/>
              </a:rPr>
              <a:t>, </a:t>
            </a:r>
            <a:r>
              <a:rPr lang="cs-CZ" sz="1100" b="1" dirty="0">
                <a:solidFill>
                  <a:srgbClr val="000000"/>
                </a:solidFill>
                <a:latin typeface="Proxima Nova"/>
              </a:rPr>
              <a:t>rakoviny</a:t>
            </a:r>
            <a:r>
              <a:rPr lang="cs-CZ" sz="1100" dirty="0">
                <a:solidFill>
                  <a:srgbClr val="000000"/>
                </a:solidFill>
                <a:latin typeface="Proxima Nova"/>
              </a:rPr>
              <a:t> a </a:t>
            </a:r>
            <a:r>
              <a:rPr lang="cs-CZ" sz="1100" b="1" dirty="0">
                <a:solidFill>
                  <a:srgbClr val="000000"/>
                </a:solidFill>
                <a:latin typeface="Proxima Nova"/>
              </a:rPr>
              <a:t>kardiovaskulárních onemocnění</a:t>
            </a:r>
            <a:r>
              <a:rPr lang="cs-CZ" sz="1100" dirty="0">
                <a:solidFill>
                  <a:srgbClr val="000000"/>
                </a:solidFill>
                <a:latin typeface="Proxima Nova"/>
              </a:rPr>
              <a:t>. Je také pravděpodobnější, že si užijí delší život než lidé v jiných regionech</a:t>
            </a:r>
          </a:p>
          <a:p>
            <a:pPr marL="87313" indent="-87313" defTabSz="914217">
              <a:spcAft>
                <a:spcPts val="600"/>
              </a:spcAft>
              <a:buClr>
                <a:srgbClr val="0000FF"/>
              </a:buClr>
              <a:buFont typeface="Wingdings" panose="05000000000000000000" pitchFamily="2" charset="2"/>
              <a:buChar char="§"/>
              <a:defRPr/>
            </a:pPr>
            <a:r>
              <a:rPr lang="cs-CZ" sz="1100" dirty="0">
                <a:solidFill>
                  <a:srgbClr val="000000"/>
                </a:solidFill>
                <a:latin typeface="Proxima Nova"/>
              </a:rPr>
              <a:t>Hlavní složky této stravy zahrnují </a:t>
            </a:r>
            <a:r>
              <a:rPr lang="cs-CZ" sz="1100" b="1" dirty="0">
                <a:solidFill>
                  <a:srgbClr val="000000"/>
                </a:solidFill>
                <a:latin typeface="Proxima Nova"/>
              </a:rPr>
              <a:t>čerstvé ovoce </a:t>
            </a:r>
            <a:r>
              <a:rPr lang="cs-CZ" sz="1100" dirty="0">
                <a:solidFill>
                  <a:srgbClr val="000000"/>
                </a:solidFill>
                <a:latin typeface="Proxima Nova"/>
              </a:rPr>
              <a:t>a </a:t>
            </a:r>
            <a:r>
              <a:rPr lang="cs-CZ" sz="1100" b="1" dirty="0">
                <a:solidFill>
                  <a:srgbClr val="000000"/>
                </a:solidFill>
                <a:latin typeface="Proxima Nova"/>
              </a:rPr>
              <a:t>zeleninu</a:t>
            </a:r>
            <a:r>
              <a:rPr lang="cs-CZ" sz="1100" dirty="0">
                <a:solidFill>
                  <a:srgbClr val="000000"/>
                </a:solidFill>
                <a:latin typeface="Proxima Nova"/>
              </a:rPr>
              <a:t>, </a:t>
            </a:r>
            <a:r>
              <a:rPr lang="cs-CZ" sz="1100" b="1" dirty="0">
                <a:solidFill>
                  <a:srgbClr val="000000"/>
                </a:solidFill>
                <a:latin typeface="Proxima Nova"/>
              </a:rPr>
              <a:t>nenasycené tuky</a:t>
            </a:r>
            <a:r>
              <a:rPr lang="cs-CZ" sz="1100" dirty="0">
                <a:solidFill>
                  <a:srgbClr val="000000"/>
                </a:solidFill>
                <a:latin typeface="Proxima Nova"/>
              </a:rPr>
              <a:t>, </a:t>
            </a:r>
            <a:r>
              <a:rPr lang="cs-CZ" sz="1100" b="1" dirty="0">
                <a:solidFill>
                  <a:srgbClr val="000000"/>
                </a:solidFill>
                <a:latin typeface="Proxima Nova"/>
              </a:rPr>
              <a:t>mastné ryby</a:t>
            </a:r>
            <a:r>
              <a:rPr lang="cs-CZ" sz="1100" dirty="0">
                <a:solidFill>
                  <a:srgbClr val="000000"/>
                </a:solidFill>
                <a:latin typeface="Proxima Nova"/>
              </a:rPr>
              <a:t>, </a:t>
            </a:r>
            <a:r>
              <a:rPr lang="cs-CZ" sz="1100" b="1" dirty="0">
                <a:solidFill>
                  <a:srgbClr val="000000"/>
                </a:solidFill>
                <a:latin typeface="Proxima Nova"/>
              </a:rPr>
              <a:t>mírný příjem mléčných výrobků</a:t>
            </a:r>
            <a:r>
              <a:rPr lang="cs-CZ" sz="1100" dirty="0">
                <a:solidFill>
                  <a:srgbClr val="000000"/>
                </a:solidFill>
                <a:latin typeface="Proxima Nova"/>
              </a:rPr>
              <a:t> a </a:t>
            </a:r>
            <a:r>
              <a:rPr lang="cs-CZ" sz="1100" b="1" dirty="0">
                <a:solidFill>
                  <a:srgbClr val="000000"/>
                </a:solidFill>
                <a:latin typeface="Proxima Nova"/>
              </a:rPr>
              <a:t>nízkou spotřebu masa </a:t>
            </a:r>
            <a:r>
              <a:rPr lang="cs-CZ" sz="1100" dirty="0">
                <a:solidFill>
                  <a:srgbClr val="000000"/>
                </a:solidFill>
                <a:latin typeface="Proxima Nova"/>
              </a:rPr>
              <a:t>a </a:t>
            </a:r>
            <a:r>
              <a:rPr lang="cs-CZ" sz="1100" b="1" dirty="0">
                <a:solidFill>
                  <a:srgbClr val="000000"/>
                </a:solidFill>
                <a:latin typeface="Proxima Nova"/>
              </a:rPr>
              <a:t>přidaného cukru</a:t>
            </a:r>
            <a:r>
              <a:rPr lang="cs-CZ" sz="1100" dirty="0">
                <a:solidFill>
                  <a:srgbClr val="000000"/>
                </a:solidFill>
                <a:latin typeface="Proxima Nova"/>
              </a:rPr>
              <a:t>. Studie spojují tyto faktory s pozitivními zdravotními výsledky.</a:t>
            </a:r>
          </a:p>
          <a:p>
            <a:pPr marL="87313" indent="-87313" defTabSz="914217">
              <a:spcAft>
                <a:spcPts val="600"/>
              </a:spcAft>
              <a:buClr>
                <a:srgbClr val="0000FF"/>
              </a:buClr>
              <a:buFont typeface="Wingdings" panose="05000000000000000000" pitchFamily="2" charset="2"/>
              <a:buChar char="§"/>
              <a:defRPr/>
            </a:pPr>
            <a:r>
              <a:rPr lang="cs-CZ" sz="1100" dirty="0">
                <a:solidFill>
                  <a:srgbClr val="000000"/>
                </a:solidFill>
                <a:latin typeface="Proxima Nova"/>
              </a:rPr>
              <a:t>Neexistuje jednotná definice středomořské stravy</a:t>
            </a:r>
          </a:p>
        </p:txBody>
      </p:sp>
      <p:sp>
        <p:nvSpPr>
          <p:cNvPr id="15" name="Obdélník 14">
            <a:extLst>
              <a:ext uri="{FF2B5EF4-FFF2-40B4-BE49-F238E27FC236}">
                <a16:creationId xmlns:a16="http://schemas.microsoft.com/office/drawing/2014/main" id="{F0F9069F-4C78-40B9-848D-A0D2F0AE90D9}"/>
              </a:ext>
            </a:extLst>
          </p:cNvPr>
          <p:cNvSpPr/>
          <p:nvPr/>
        </p:nvSpPr>
        <p:spPr>
          <a:xfrm>
            <a:off x="2570989" y="6517681"/>
            <a:ext cx="5188886" cy="184666"/>
          </a:xfrm>
          <a:prstGeom prst="rect">
            <a:avLst/>
          </a:prstGeom>
        </p:spPr>
        <p:txBody>
          <a:bodyPr wrap="square">
            <a:spAutoFit/>
          </a:bodyPr>
          <a:lstStyle/>
          <a:p>
            <a:pPr defTabSz="914217">
              <a:defRPr/>
            </a:pPr>
            <a:r>
              <a:rPr lang="en-US" sz="600" dirty="0">
                <a:solidFill>
                  <a:srgbClr val="000000"/>
                </a:solidFill>
                <a:latin typeface="arial" panose="020B0604020202020204" pitchFamily="34" charset="0"/>
              </a:rPr>
              <a:t>Definition of the Mediterranean Diet: A Literature Review: Nutrients </a:t>
            </a:r>
            <a:r>
              <a:rPr lang="cs-CZ" sz="600" dirty="0">
                <a:solidFill>
                  <a:srgbClr val="000000"/>
                </a:solidFill>
                <a:latin typeface="arial" panose="020B0604020202020204" pitchFamily="34" charset="0"/>
              </a:rPr>
              <a:t>2015 7(11):9139-9153 </a:t>
            </a:r>
            <a:r>
              <a:rPr lang="cs-CZ" sz="600" dirty="0">
                <a:solidFill>
                  <a:srgbClr val="000000"/>
                </a:solidFill>
                <a:hlinkClick r:id="rId2"/>
              </a:rPr>
              <a:t>https://www.ncbi.nlm.nih.gov/pmc/articles/PMC4663587</a:t>
            </a:r>
            <a:endParaRPr lang="cs-CZ" sz="600" dirty="0">
              <a:solidFill>
                <a:srgbClr val="000000"/>
              </a:solidFill>
            </a:endParaRPr>
          </a:p>
        </p:txBody>
      </p:sp>
      <p:sp>
        <p:nvSpPr>
          <p:cNvPr id="16" name="Obdélník 15">
            <a:extLst>
              <a:ext uri="{FF2B5EF4-FFF2-40B4-BE49-F238E27FC236}">
                <a16:creationId xmlns:a16="http://schemas.microsoft.com/office/drawing/2014/main" id="{E2840DAB-3509-4B1F-9BCF-F97F046565F6}"/>
              </a:ext>
            </a:extLst>
          </p:cNvPr>
          <p:cNvSpPr/>
          <p:nvPr/>
        </p:nvSpPr>
        <p:spPr>
          <a:xfrm>
            <a:off x="5302123" y="55329"/>
            <a:ext cx="3841879" cy="215407"/>
          </a:xfrm>
          <a:prstGeom prst="rect">
            <a:avLst/>
          </a:prstGeom>
        </p:spPr>
        <p:txBody>
          <a:bodyPr wrap="square">
            <a:spAutoFit/>
          </a:bodyPr>
          <a:lstStyle/>
          <a:p>
            <a:pPr algn="ctr" defTabSz="914217">
              <a:defRPr/>
            </a:pPr>
            <a:r>
              <a:rPr lang="cs-CZ" sz="800" dirty="0">
                <a:solidFill>
                  <a:srgbClr val="000000"/>
                </a:solidFill>
                <a:hlinkClick r:id="rId3"/>
              </a:rPr>
              <a:t>https://www.medicalnewstoday.com/articles/149090.php#diet</a:t>
            </a:r>
            <a:endParaRPr lang="cs-CZ" sz="800" dirty="0">
              <a:solidFill>
                <a:srgbClr val="000000"/>
              </a:solidFill>
            </a:endParaRPr>
          </a:p>
        </p:txBody>
      </p:sp>
      <p:pic>
        <p:nvPicPr>
          <p:cNvPr id="2" name="Obráze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5636" y="2698643"/>
            <a:ext cx="1871428" cy="1640900"/>
          </a:xfrm>
          <a:prstGeom prst="rect">
            <a:avLst/>
          </a:prstGeom>
        </p:spPr>
      </p:pic>
      <p:pic>
        <p:nvPicPr>
          <p:cNvPr id="12" name="Obrázek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09433" y="4568710"/>
            <a:ext cx="1899360" cy="1709423"/>
          </a:xfrm>
          <a:prstGeom prst="rect">
            <a:avLst/>
          </a:prstGeom>
        </p:spPr>
      </p:pic>
      <p:sp>
        <p:nvSpPr>
          <p:cNvPr id="11" name="Obdélník 10">
            <a:extLst>
              <a:ext uri="{FF2B5EF4-FFF2-40B4-BE49-F238E27FC236}">
                <a16:creationId xmlns:a16="http://schemas.microsoft.com/office/drawing/2014/main" id="{08E6AF3B-D8D3-4433-8106-B72B2D4A0BA6}"/>
              </a:ext>
            </a:extLst>
          </p:cNvPr>
          <p:cNvSpPr/>
          <p:nvPr/>
        </p:nvSpPr>
        <p:spPr>
          <a:xfrm>
            <a:off x="123339" y="2651604"/>
            <a:ext cx="2646435" cy="3529171"/>
          </a:xfrm>
          <a:prstGeom prst="rect">
            <a:avLst/>
          </a:prstGeom>
          <a:ln>
            <a:solidFill>
              <a:schemeClr val="accent1"/>
            </a:solidFill>
          </a:ln>
        </p:spPr>
        <p:txBody>
          <a:bodyPr wrap="square">
            <a:spAutoFit/>
          </a:bodyPr>
          <a:lstStyle/>
          <a:p>
            <a:pPr defTabSz="914217">
              <a:spcAft>
                <a:spcPts val="400"/>
              </a:spcAft>
              <a:defRPr/>
            </a:pPr>
            <a:r>
              <a:rPr lang="cs-CZ" sz="1200" b="1" dirty="0">
                <a:solidFill>
                  <a:srgbClr val="000000"/>
                </a:solidFill>
              </a:rPr>
              <a:t>Mezi hlavní složky</a:t>
            </a:r>
            <a:r>
              <a:rPr lang="en-US" sz="1200" b="1" dirty="0">
                <a:solidFill>
                  <a:srgbClr val="000000"/>
                </a:solidFill>
              </a:rPr>
              <a:t> </a:t>
            </a:r>
            <a:r>
              <a:rPr lang="cs-CZ" sz="1200" b="1" dirty="0">
                <a:solidFill>
                  <a:srgbClr val="000000"/>
                </a:solidFill>
              </a:rPr>
              <a:t>středomořské stravy patří</a:t>
            </a:r>
            <a:r>
              <a:rPr lang="en-US" sz="1200" b="1" dirty="0">
                <a:solidFill>
                  <a:srgbClr val="000000"/>
                </a:solidFill>
              </a:rPr>
              <a:t>:</a:t>
            </a:r>
            <a:endParaRPr lang="cs-CZ" sz="1200" dirty="0">
              <a:solidFill>
                <a:srgbClr val="000000"/>
              </a:solidFill>
            </a:endParaRPr>
          </a:p>
          <a:p>
            <a:pPr marL="177764" indent="-177764" defTabSz="914217">
              <a:spcAft>
                <a:spcPts val="1200"/>
              </a:spcAft>
              <a:buFont typeface="Arial" panose="020B0604020202020204" pitchFamily="34" charset="0"/>
              <a:buChar char="•"/>
              <a:defRPr/>
            </a:pPr>
            <a:r>
              <a:rPr lang="cs-CZ" sz="1200" b="1" dirty="0">
                <a:solidFill>
                  <a:srgbClr val="0000FF"/>
                </a:solidFill>
              </a:rPr>
              <a:t>Denní konzumace zeleniny, ovoce, celozrnných obilovin a zdravých tuků.</a:t>
            </a:r>
          </a:p>
          <a:p>
            <a:pPr marL="177764" indent="-177764" defTabSz="914217">
              <a:spcAft>
                <a:spcPts val="1200"/>
              </a:spcAft>
              <a:buFont typeface="Arial" panose="020B0604020202020204" pitchFamily="34" charset="0"/>
              <a:buChar char="•"/>
              <a:defRPr/>
            </a:pPr>
            <a:r>
              <a:rPr lang="cs-CZ" sz="1200" b="1" dirty="0">
                <a:solidFill>
                  <a:srgbClr val="0000FF"/>
                </a:solidFill>
              </a:rPr>
              <a:t>Každotýdenní příjem ryb, drůbeže, fazolí a vajec.</a:t>
            </a:r>
          </a:p>
          <a:p>
            <a:pPr marL="177764" indent="-177764" defTabSz="914217">
              <a:spcAft>
                <a:spcPts val="1200"/>
              </a:spcAft>
              <a:buFont typeface="Arial" panose="020B0604020202020204" pitchFamily="34" charset="0"/>
              <a:buChar char="•"/>
              <a:defRPr/>
            </a:pPr>
            <a:r>
              <a:rPr lang="cs-CZ" sz="1200" b="1" dirty="0">
                <a:solidFill>
                  <a:srgbClr val="0000FF"/>
                </a:solidFill>
              </a:rPr>
              <a:t>Mírné porce mléčných výrobků.</a:t>
            </a:r>
          </a:p>
          <a:p>
            <a:pPr marL="177764" indent="-177764" defTabSz="914217">
              <a:spcAft>
                <a:spcPts val="1200"/>
              </a:spcAft>
              <a:buFont typeface="Arial" panose="020B0604020202020204" pitchFamily="34" charset="0"/>
              <a:buChar char="•"/>
              <a:defRPr/>
            </a:pPr>
            <a:r>
              <a:rPr lang="cs-CZ" sz="1200" b="1" dirty="0">
                <a:solidFill>
                  <a:srgbClr val="0000FF"/>
                </a:solidFill>
              </a:rPr>
              <a:t>Omezený příjem červeného masa.</a:t>
            </a:r>
          </a:p>
          <a:p>
            <a:pPr marL="177764" indent="-177764">
              <a:spcAft>
                <a:spcPts val="1200"/>
              </a:spcAft>
              <a:buFont typeface="Arial" panose="020B0604020202020204" pitchFamily="34" charset="0"/>
              <a:buChar char="•"/>
              <a:defRPr/>
            </a:pPr>
            <a:r>
              <a:rPr lang="cs-CZ" sz="1200" b="1" dirty="0">
                <a:solidFill>
                  <a:srgbClr val="0000FF"/>
                </a:solidFill>
              </a:rPr>
              <a:t>Spolu s jídlem zdůrazňuje středomořská strava potřebu trávit čas jídlem s rodinou a fyzickou aktivitou.</a:t>
            </a:r>
          </a:p>
        </p:txBody>
      </p:sp>
      <p:sp>
        <p:nvSpPr>
          <p:cNvPr id="4" name="Obdélník 3"/>
          <p:cNvSpPr/>
          <p:nvPr/>
        </p:nvSpPr>
        <p:spPr>
          <a:xfrm>
            <a:off x="4864658" y="2279822"/>
            <a:ext cx="4156007" cy="4189480"/>
          </a:xfrm>
          <a:prstGeom prst="rect">
            <a:avLst/>
          </a:prstGeom>
          <a:ln>
            <a:solidFill>
              <a:schemeClr val="accent1"/>
            </a:solidFill>
          </a:ln>
        </p:spPr>
        <p:txBody>
          <a:bodyPr wrap="square">
            <a:spAutoFit/>
          </a:bodyPr>
          <a:lstStyle/>
          <a:p>
            <a:pPr>
              <a:lnSpc>
                <a:spcPct val="107000"/>
              </a:lnSpc>
              <a:spcAft>
                <a:spcPts val="600"/>
              </a:spcAft>
            </a:pPr>
            <a:r>
              <a:rPr lang="cs-CZ" sz="1100" b="1" i="1" dirty="0">
                <a:ea typeface="Times New Roman" panose="02020603050405020304" pitchFamily="18" charset="0"/>
                <a:cs typeface="Times New Roman" panose="02020603050405020304" pitchFamily="18" charset="0"/>
              </a:rPr>
              <a:t>Typické složky ve středomořské stravě:</a:t>
            </a:r>
            <a:endParaRPr lang="cs-CZ" sz="1100" b="1"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cs-CZ" sz="1100" b="1" dirty="0">
                <a:ea typeface="Calibri" panose="020F0502020204030204" pitchFamily="34" charset="0"/>
                <a:cs typeface="Times New Roman" panose="02020603050405020304" pitchFamily="18" charset="0"/>
              </a:rPr>
              <a:t>Zelenina: </a:t>
            </a:r>
            <a:r>
              <a:rPr lang="cs-CZ" sz="1100" dirty="0">
                <a:ea typeface="Calibri" panose="020F0502020204030204" pitchFamily="34" charset="0"/>
                <a:cs typeface="Times New Roman" panose="02020603050405020304" pitchFamily="18" charset="0"/>
              </a:rPr>
              <a:t>Rajčata, paprika, cibule, lilek, cuketa, okurka, listová zelená zelenina a další.</a:t>
            </a:r>
            <a:endParaRPr lang="cs-CZ"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cs-CZ" sz="1100" b="1" dirty="0">
                <a:ea typeface="Calibri" panose="020F0502020204030204" pitchFamily="34" charset="0"/>
                <a:cs typeface="Times New Roman" panose="02020603050405020304" pitchFamily="18" charset="0"/>
              </a:rPr>
              <a:t>Ovoce: </a:t>
            </a:r>
            <a:r>
              <a:rPr lang="cs-CZ" sz="1100" dirty="0">
                <a:ea typeface="Calibri" panose="020F0502020204030204" pitchFamily="34" charset="0"/>
                <a:cs typeface="Times New Roman" panose="02020603050405020304" pitchFamily="18" charset="0"/>
              </a:rPr>
              <a:t>Meloun, jablka, meruňky, broskve, pomeranče a citrony atd.</a:t>
            </a:r>
            <a:endParaRPr lang="cs-CZ"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cs-CZ" sz="1100" b="1" dirty="0">
                <a:ea typeface="Calibri" panose="020F0502020204030204" pitchFamily="34" charset="0"/>
                <a:cs typeface="Times New Roman" panose="02020603050405020304" pitchFamily="18" charset="0"/>
              </a:rPr>
              <a:t>Luštěniny: </a:t>
            </a:r>
            <a:r>
              <a:rPr lang="cs-CZ" sz="1100" dirty="0">
                <a:ea typeface="Calibri" panose="020F0502020204030204" pitchFamily="34" charset="0"/>
                <a:cs typeface="Times New Roman" panose="02020603050405020304" pitchFamily="18" charset="0"/>
              </a:rPr>
              <a:t>Fazole, čočka a cizrna.</a:t>
            </a:r>
            <a:endParaRPr lang="cs-CZ"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cs-CZ" sz="1100" b="1" dirty="0">
                <a:ea typeface="Calibri" panose="020F0502020204030204" pitchFamily="34" charset="0"/>
                <a:cs typeface="Times New Roman" panose="02020603050405020304" pitchFamily="18" charset="0"/>
              </a:rPr>
              <a:t>Ořechy a semena: </a:t>
            </a:r>
            <a:r>
              <a:rPr lang="cs-CZ" sz="1100" dirty="0">
                <a:ea typeface="Calibri" panose="020F0502020204030204" pitchFamily="34" charset="0"/>
                <a:cs typeface="Times New Roman" panose="02020603050405020304" pitchFamily="18" charset="0"/>
              </a:rPr>
              <a:t>Mandle, vlašské ořechy, slunečnicová semínka a kešu oříšky.</a:t>
            </a:r>
            <a:endParaRPr lang="cs-CZ"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cs-CZ" sz="1100" b="1" dirty="0">
                <a:ea typeface="Calibri" panose="020F0502020204030204" pitchFamily="34" charset="0"/>
                <a:cs typeface="Times New Roman" panose="02020603050405020304" pitchFamily="18" charset="0"/>
              </a:rPr>
              <a:t>Nenasycený tuk: </a:t>
            </a:r>
            <a:r>
              <a:rPr lang="cs-CZ" sz="1100" dirty="0">
                <a:ea typeface="Calibri" panose="020F0502020204030204" pitchFamily="34" charset="0"/>
                <a:cs typeface="Times New Roman" panose="02020603050405020304" pitchFamily="18" charset="0"/>
              </a:rPr>
              <a:t>olivový olej, slunečnicový olej, olivy a avokádo.</a:t>
            </a:r>
            <a:endParaRPr lang="cs-CZ"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cs-CZ" sz="1100" b="1" dirty="0">
                <a:ea typeface="Calibri" panose="020F0502020204030204" pitchFamily="34" charset="0"/>
                <a:cs typeface="Times New Roman" panose="02020603050405020304" pitchFamily="18" charset="0"/>
              </a:rPr>
              <a:t>Mléčné výrobky</a:t>
            </a:r>
            <a:r>
              <a:rPr lang="cs-CZ" sz="1100" dirty="0">
                <a:ea typeface="Calibri" panose="020F0502020204030204" pitchFamily="34" charset="0"/>
                <a:cs typeface="Times New Roman" panose="02020603050405020304" pitchFamily="18" charset="0"/>
              </a:rPr>
              <a:t>: Sýr a jogurt jsou hlavní mléčné výrobky.</a:t>
            </a:r>
            <a:endParaRPr lang="cs-CZ"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cs-CZ" sz="1100" b="1" dirty="0">
                <a:ea typeface="Calibri" panose="020F0502020204030204" pitchFamily="34" charset="0"/>
                <a:cs typeface="Times New Roman" panose="02020603050405020304" pitchFamily="18" charset="0"/>
              </a:rPr>
              <a:t>Cereálie: </a:t>
            </a:r>
            <a:r>
              <a:rPr lang="cs-CZ" sz="1100" dirty="0">
                <a:ea typeface="Calibri" panose="020F0502020204030204" pitchFamily="34" charset="0"/>
                <a:cs typeface="Times New Roman" panose="02020603050405020304" pitchFamily="18" charset="0"/>
              </a:rPr>
              <a:t>Jedná se většinou o celozrnné výrobky a zahrnují pšenici a rýži s chlebem doprovázejícím mnoho jídel.</a:t>
            </a:r>
            <a:endParaRPr lang="cs-CZ"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cs-CZ" sz="1100" b="1" dirty="0">
                <a:ea typeface="Calibri" panose="020F0502020204030204" pitchFamily="34" charset="0"/>
                <a:cs typeface="Times New Roman" panose="02020603050405020304" pitchFamily="18" charset="0"/>
              </a:rPr>
              <a:t>Ryby</a:t>
            </a:r>
            <a:r>
              <a:rPr lang="cs-CZ" sz="1100" dirty="0">
                <a:ea typeface="Calibri" panose="020F0502020204030204" pitchFamily="34" charset="0"/>
                <a:cs typeface="Times New Roman" panose="02020603050405020304" pitchFamily="18" charset="0"/>
              </a:rPr>
              <a:t>: Sardinky a jiné tučné ryby, stejně jako ústřice a jiné měkkýši.</a:t>
            </a:r>
            <a:endParaRPr lang="cs-CZ"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cs-CZ" sz="1100" b="1" dirty="0">
                <a:ea typeface="Calibri" panose="020F0502020204030204" pitchFamily="34" charset="0"/>
                <a:cs typeface="Times New Roman" panose="02020603050405020304" pitchFamily="18" charset="0"/>
              </a:rPr>
              <a:t>Drůbež</a:t>
            </a:r>
            <a:r>
              <a:rPr lang="cs-CZ" sz="1100" dirty="0">
                <a:ea typeface="Calibri" panose="020F0502020204030204" pitchFamily="34" charset="0"/>
                <a:cs typeface="Times New Roman" panose="02020603050405020304" pitchFamily="18" charset="0"/>
              </a:rPr>
              <a:t>: Kuře nebo krůta.</a:t>
            </a:r>
            <a:endParaRPr lang="cs-CZ"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cs-CZ" sz="1100" b="1" dirty="0">
                <a:ea typeface="Calibri" panose="020F0502020204030204" pitchFamily="34" charset="0"/>
                <a:cs typeface="Times New Roman" panose="02020603050405020304" pitchFamily="18" charset="0"/>
              </a:rPr>
              <a:t>Vejce: </a:t>
            </a:r>
            <a:r>
              <a:rPr lang="cs-CZ" sz="1100" dirty="0">
                <a:ea typeface="Calibri" panose="020F0502020204030204" pitchFamily="34" charset="0"/>
                <a:cs typeface="Times New Roman" panose="02020603050405020304" pitchFamily="18" charset="0"/>
              </a:rPr>
              <a:t>Kuřecí, křepelčí a kachní vejce.</a:t>
            </a:r>
            <a:endParaRPr lang="cs-CZ"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cs-CZ" sz="1100" b="1" dirty="0">
                <a:ea typeface="Calibri" panose="020F0502020204030204" pitchFamily="34" charset="0"/>
                <a:cs typeface="Times New Roman" panose="02020603050405020304" pitchFamily="18" charset="0"/>
              </a:rPr>
              <a:t>Nápoje: </a:t>
            </a:r>
            <a:r>
              <a:rPr lang="cs-CZ" sz="1100" dirty="0">
                <a:ea typeface="Calibri" panose="020F0502020204030204" pitchFamily="34" charset="0"/>
                <a:cs typeface="Times New Roman" panose="02020603050405020304" pitchFamily="18" charset="0"/>
              </a:rPr>
              <a:t>Voda, může se pít červené víno s mírou</a:t>
            </a:r>
            <a:endParaRPr lang="cs-CZ"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3">
            <a:extLst>
              <a:ext uri="{FF2B5EF4-FFF2-40B4-BE49-F238E27FC236}">
                <a16:creationId xmlns:a16="http://schemas.microsoft.com/office/drawing/2014/main" id="{C01F0742-3E51-4A29-8C0F-4CF1C64A2765}"/>
              </a:ext>
            </a:extLst>
          </p:cNvPr>
          <p:cNvSpPr txBox="1">
            <a:spLocks noChangeArrowheads="1"/>
          </p:cNvSpPr>
          <p:nvPr/>
        </p:nvSpPr>
        <p:spPr>
          <a:xfrm>
            <a:off x="64024" y="-9064"/>
            <a:ext cx="8823503" cy="3195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cs-CZ" sz="18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Středomořská strava</a:t>
            </a:r>
            <a:r>
              <a:rPr lang="en-US" sz="18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 </a:t>
            </a:r>
            <a:endParaRPr lang="en-US"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7" name="Line 2">
            <a:extLst>
              <a:ext uri="{FF2B5EF4-FFF2-40B4-BE49-F238E27FC236}">
                <a16:creationId xmlns:a16="http://schemas.microsoft.com/office/drawing/2014/main" id="{0339F841-062B-4E20-8670-A93A989BC880}"/>
              </a:ext>
            </a:extLst>
          </p:cNvPr>
          <p:cNvSpPr>
            <a:spLocks noChangeShapeType="1"/>
          </p:cNvSpPr>
          <p:nvPr/>
        </p:nvSpPr>
        <p:spPr bwMode="auto">
          <a:xfrm>
            <a:off x="312491" y="340319"/>
            <a:ext cx="8229600" cy="0"/>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Tree>
    <p:extLst>
      <p:ext uri="{BB962C8B-B14F-4D97-AF65-F5344CB8AC3E}">
        <p14:creationId xmlns:p14="http://schemas.microsoft.com/office/powerpoint/2010/main" val="4216427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délník 14">
            <a:extLst>
              <a:ext uri="{FF2B5EF4-FFF2-40B4-BE49-F238E27FC236}">
                <a16:creationId xmlns:a16="http://schemas.microsoft.com/office/drawing/2014/main" id="{F0F9069F-4C78-40B9-848D-A0D2F0AE90D9}"/>
              </a:ext>
            </a:extLst>
          </p:cNvPr>
          <p:cNvSpPr/>
          <p:nvPr/>
        </p:nvSpPr>
        <p:spPr>
          <a:xfrm>
            <a:off x="2497797" y="6621670"/>
            <a:ext cx="5208529" cy="184666"/>
          </a:xfrm>
          <a:prstGeom prst="rect">
            <a:avLst/>
          </a:prstGeom>
        </p:spPr>
        <p:txBody>
          <a:bodyPr wrap="square">
            <a:spAutoFit/>
          </a:bodyPr>
          <a:lstStyle/>
          <a:p>
            <a:pPr defTabSz="914217">
              <a:defRPr/>
            </a:pPr>
            <a:r>
              <a:rPr lang="en-US" sz="600" dirty="0">
                <a:solidFill>
                  <a:srgbClr val="000000"/>
                </a:solidFill>
                <a:latin typeface="arial" panose="020B0604020202020204" pitchFamily="34" charset="0"/>
              </a:rPr>
              <a:t>Definition of the Mediterranean Diet: A Literature Review</a:t>
            </a:r>
            <a:r>
              <a:rPr lang="cs-CZ" sz="600" dirty="0">
                <a:solidFill>
                  <a:srgbClr val="000000"/>
                </a:solidFill>
                <a:latin typeface="arial" panose="020B0604020202020204" pitchFamily="34" charset="0"/>
              </a:rPr>
              <a:t>: </a:t>
            </a:r>
            <a:r>
              <a:rPr lang="en-US" sz="600" dirty="0">
                <a:solidFill>
                  <a:srgbClr val="000000"/>
                </a:solidFill>
                <a:latin typeface="arial" panose="020B0604020202020204" pitchFamily="34" charset="0"/>
              </a:rPr>
              <a:t>Nutrients 2015 </a:t>
            </a:r>
            <a:r>
              <a:rPr lang="cs-CZ" sz="600" dirty="0">
                <a:solidFill>
                  <a:srgbClr val="000000"/>
                </a:solidFill>
                <a:latin typeface="arial" panose="020B0604020202020204" pitchFamily="34" charset="0"/>
              </a:rPr>
              <a:t>7(11):9139-9153 </a:t>
            </a:r>
            <a:r>
              <a:rPr lang="cs-CZ" sz="600" dirty="0">
                <a:solidFill>
                  <a:srgbClr val="000000"/>
                </a:solidFill>
                <a:hlinkClick r:id="rId2"/>
              </a:rPr>
              <a:t>https://www.ncbi.nlm.nih.gov/pmc/articles/PMC4663587</a:t>
            </a:r>
            <a:endParaRPr lang="cs-CZ" sz="600" dirty="0">
              <a:solidFill>
                <a:srgbClr val="000000"/>
              </a:solidFill>
            </a:endParaRPr>
          </a:p>
        </p:txBody>
      </p:sp>
      <p:pic>
        <p:nvPicPr>
          <p:cNvPr id="8" name="Obráze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4131" y="5174727"/>
            <a:ext cx="1451942" cy="1273088"/>
          </a:xfrm>
          <a:prstGeom prst="rect">
            <a:avLst/>
          </a:prstGeom>
        </p:spPr>
      </p:pic>
      <p:pic>
        <p:nvPicPr>
          <p:cNvPr id="10" name="Obrázek 9"/>
          <p:cNvPicPr>
            <a:picLocks noChangeAspect="1"/>
          </p:cNvPicPr>
          <p:nvPr/>
        </p:nvPicPr>
        <p:blipFill rotWithShape="1">
          <a:blip r:embed="rId4" cstate="print">
            <a:extLst>
              <a:ext uri="{28A0092B-C50C-407E-A947-70E740481C1C}">
                <a14:useLocalDpi xmlns:a14="http://schemas.microsoft.com/office/drawing/2010/main" val="0"/>
              </a:ext>
            </a:extLst>
          </a:blip>
          <a:srcRect t="2158" r="-811" b="2513"/>
          <a:stretch/>
        </p:blipFill>
        <p:spPr>
          <a:xfrm>
            <a:off x="5222095" y="3416735"/>
            <a:ext cx="1692000" cy="1440000"/>
          </a:xfrm>
          <a:prstGeom prst="rect">
            <a:avLst/>
          </a:prstGeom>
        </p:spPr>
      </p:pic>
      <p:pic>
        <p:nvPicPr>
          <p:cNvPr id="12" name="Obrázek 11"/>
          <p:cNvPicPr>
            <a:picLocks noChangeAspect="1"/>
          </p:cNvPicPr>
          <p:nvPr/>
        </p:nvPicPr>
        <p:blipFill rotWithShape="1">
          <a:blip r:embed="rId5" cstate="print">
            <a:extLst>
              <a:ext uri="{28A0092B-C50C-407E-A947-70E740481C1C}">
                <a14:useLocalDpi xmlns:a14="http://schemas.microsoft.com/office/drawing/2010/main" val="0"/>
              </a:ext>
            </a:extLst>
          </a:blip>
          <a:srcRect l="11486" t="2408" r="9637" b="1832"/>
          <a:stretch/>
        </p:blipFill>
        <p:spPr>
          <a:xfrm>
            <a:off x="2954095" y="3246741"/>
            <a:ext cx="2268000" cy="1548000"/>
          </a:xfrm>
          <a:prstGeom prst="rect">
            <a:avLst/>
          </a:prstGeom>
        </p:spPr>
      </p:pic>
      <p:pic>
        <p:nvPicPr>
          <p:cNvPr id="13" name="Obrázek 12"/>
          <p:cNvPicPr>
            <a:picLocks noChangeAspect="1"/>
          </p:cNvPicPr>
          <p:nvPr/>
        </p:nvPicPr>
        <p:blipFill rotWithShape="1">
          <a:blip r:embed="rId6">
            <a:extLst>
              <a:ext uri="{28A0092B-C50C-407E-A947-70E740481C1C}">
                <a14:useLocalDpi xmlns:a14="http://schemas.microsoft.com/office/drawing/2010/main" val="0"/>
              </a:ext>
            </a:extLst>
          </a:blip>
          <a:srcRect l="4162" t="4871" r="5447" b="4504"/>
          <a:stretch/>
        </p:blipFill>
        <p:spPr>
          <a:xfrm>
            <a:off x="3406762" y="446279"/>
            <a:ext cx="5652000" cy="2736000"/>
          </a:xfrm>
          <a:prstGeom prst="rect">
            <a:avLst/>
          </a:prstGeom>
          <a:ln>
            <a:solidFill>
              <a:srgbClr val="0000FF"/>
            </a:solidFill>
          </a:ln>
        </p:spPr>
      </p:pic>
      <p:pic>
        <p:nvPicPr>
          <p:cNvPr id="14" name="Obrázek 13"/>
          <p:cNvPicPr>
            <a:picLocks noChangeAspect="1"/>
          </p:cNvPicPr>
          <p:nvPr/>
        </p:nvPicPr>
        <p:blipFill rotWithShape="1">
          <a:blip r:embed="rId7" cstate="print">
            <a:extLst>
              <a:ext uri="{28A0092B-C50C-407E-A947-70E740481C1C}">
                <a14:useLocalDpi xmlns:a14="http://schemas.microsoft.com/office/drawing/2010/main" val="0"/>
              </a:ext>
            </a:extLst>
          </a:blip>
          <a:srcRect l="1679" t="3565" r="1557" b="8767"/>
          <a:stretch/>
        </p:blipFill>
        <p:spPr>
          <a:xfrm>
            <a:off x="4763987" y="5067127"/>
            <a:ext cx="2071032" cy="1380688"/>
          </a:xfrm>
          <a:prstGeom prst="rect">
            <a:avLst/>
          </a:prstGeom>
        </p:spPr>
      </p:pic>
      <p:pic>
        <p:nvPicPr>
          <p:cNvPr id="16" name="Obrázek 15"/>
          <p:cNvPicPr>
            <a:picLocks noChangeAspect="1"/>
          </p:cNvPicPr>
          <p:nvPr/>
        </p:nvPicPr>
        <p:blipFill rotWithShape="1">
          <a:blip r:embed="rId8" cstate="print">
            <a:extLst>
              <a:ext uri="{28A0092B-C50C-407E-A947-70E740481C1C}">
                <a14:useLocalDpi xmlns:a14="http://schemas.microsoft.com/office/drawing/2010/main" val="0"/>
              </a:ext>
            </a:extLst>
          </a:blip>
          <a:srcRect l="5921" t="4377" r="9029" b="3901"/>
          <a:stretch/>
        </p:blipFill>
        <p:spPr>
          <a:xfrm>
            <a:off x="2750221" y="4947301"/>
            <a:ext cx="1878121" cy="1620340"/>
          </a:xfrm>
          <a:prstGeom prst="rect">
            <a:avLst/>
          </a:prstGeom>
        </p:spPr>
      </p:pic>
      <p:pic>
        <p:nvPicPr>
          <p:cNvPr id="17" name="Obrázek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34131" y="3296485"/>
            <a:ext cx="2014192" cy="1464400"/>
          </a:xfrm>
          <a:prstGeom prst="rect">
            <a:avLst/>
          </a:prstGeom>
        </p:spPr>
      </p:pic>
      <p:sp>
        <p:nvSpPr>
          <p:cNvPr id="18" name="Line 2">
            <a:extLst>
              <a:ext uri="{FF2B5EF4-FFF2-40B4-BE49-F238E27FC236}">
                <a16:creationId xmlns:a16="http://schemas.microsoft.com/office/drawing/2014/main" id="{77F87D91-60BF-4E3E-B731-84501D13AA4F}"/>
              </a:ext>
            </a:extLst>
          </p:cNvPr>
          <p:cNvSpPr>
            <a:spLocks noChangeShapeType="1"/>
          </p:cNvSpPr>
          <p:nvPr/>
        </p:nvSpPr>
        <p:spPr bwMode="auto">
          <a:xfrm>
            <a:off x="256473" y="318335"/>
            <a:ext cx="8229600" cy="0"/>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19" name="Rectangle 3">
            <a:extLst>
              <a:ext uri="{FF2B5EF4-FFF2-40B4-BE49-F238E27FC236}">
                <a16:creationId xmlns:a16="http://schemas.microsoft.com/office/drawing/2014/main" id="{5ADB1A11-5BE2-4CBF-B2D1-D323552DA641}"/>
              </a:ext>
            </a:extLst>
          </p:cNvPr>
          <p:cNvSpPr txBox="1">
            <a:spLocks noChangeArrowheads="1"/>
          </p:cNvSpPr>
          <p:nvPr/>
        </p:nvSpPr>
        <p:spPr>
          <a:xfrm>
            <a:off x="64024" y="-9064"/>
            <a:ext cx="8823503" cy="3195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cs-CZ" sz="17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Různé podoby pyramidy středomořské stravy </a:t>
            </a:r>
            <a:r>
              <a:rPr lang="en-US" sz="17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 </a:t>
            </a:r>
          </a:p>
        </p:txBody>
      </p:sp>
      <p:sp>
        <p:nvSpPr>
          <p:cNvPr id="20" name="Obdélník 19">
            <a:extLst>
              <a:ext uri="{FF2B5EF4-FFF2-40B4-BE49-F238E27FC236}">
                <a16:creationId xmlns:a16="http://schemas.microsoft.com/office/drawing/2014/main" id="{3C8B97C1-112E-4F58-8B1C-646D8E397ED6}"/>
              </a:ext>
            </a:extLst>
          </p:cNvPr>
          <p:cNvSpPr/>
          <p:nvPr/>
        </p:nvSpPr>
        <p:spPr>
          <a:xfrm>
            <a:off x="158904" y="816340"/>
            <a:ext cx="3116312" cy="2476062"/>
          </a:xfrm>
          <a:prstGeom prst="rect">
            <a:avLst/>
          </a:prstGeom>
          <a:ln>
            <a:solidFill>
              <a:schemeClr val="accent1"/>
            </a:solidFill>
          </a:ln>
        </p:spPr>
        <p:txBody>
          <a:bodyPr wrap="square">
            <a:spAutoFit/>
          </a:bodyPr>
          <a:lstStyle/>
          <a:p>
            <a:pPr>
              <a:lnSpc>
                <a:spcPct val="110000"/>
              </a:lnSpc>
              <a:spcAft>
                <a:spcPts val="300"/>
              </a:spcAft>
            </a:pPr>
            <a:r>
              <a:rPr lang="cs-CZ" sz="1100" dirty="0"/>
              <a:t>K úspěchu středomořské stravy přispívá nejen jídlo, ale také pohled na život. Kromě zaměření na rostlinné potraviny je nezbytná také filozofie, která zdůrazňuje následující:</a:t>
            </a:r>
          </a:p>
          <a:p>
            <a:pPr marL="87313" indent="-87313">
              <a:spcAft>
                <a:spcPts val="300"/>
              </a:spcAft>
              <a:buFont typeface="Arial" panose="020B0604020202020204" pitchFamily="34" charset="0"/>
              <a:buChar char="•"/>
            </a:pPr>
            <a:r>
              <a:rPr lang="cs-CZ" sz="1200" b="1" dirty="0">
                <a:solidFill>
                  <a:srgbClr val="0000FF"/>
                </a:solidFill>
              </a:rPr>
              <a:t>Umírněnost a rozmanitost</a:t>
            </a:r>
          </a:p>
          <a:p>
            <a:pPr marL="87313" indent="-87313">
              <a:spcAft>
                <a:spcPts val="300"/>
              </a:spcAft>
              <a:buFont typeface="Arial" panose="020B0604020202020204" pitchFamily="34" charset="0"/>
              <a:buChar char="•"/>
            </a:pPr>
            <a:r>
              <a:rPr lang="cs-CZ" sz="1200" b="1" dirty="0">
                <a:solidFill>
                  <a:srgbClr val="0000FF"/>
                </a:solidFill>
              </a:rPr>
              <a:t>Život v souladu s přírodou</a:t>
            </a:r>
          </a:p>
          <a:p>
            <a:pPr marL="87313" indent="-87313">
              <a:spcAft>
                <a:spcPts val="300"/>
              </a:spcAft>
              <a:buFont typeface="Arial" panose="020B0604020202020204" pitchFamily="34" charset="0"/>
              <a:buChar char="•"/>
            </a:pPr>
            <a:r>
              <a:rPr lang="cs-CZ" sz="1200" b="1" dirty="0">
                <a:solidFill>
                  <a:srgbClr val="0000FF"/>
                </a:solidFill>
              </a:rPr>
              <a:t>Vážíme si vztahů s ostatními, včetně sdílení jídla a užívání si povídání u stolu</a:t>
            </a:r>
          </a:p>
          <a:p>
            <a:pPr marL="87313" indent="-87313">
              <a:spcAft>
                <a:spcPts val="300"/>
              </a:spcAft>
              <a:buFont typeface="Arial" panose="020B0604020202020204" pitchFamily="34" charset="0"/>
              <a:buChar char="•"/>
            </a:pPr>
            <a:r>
              <a:rPr lang="cs-CZ" sz="1200" b="1" dirty="0">
                <a:solidFill>
                  <a:srgbClr val="0000FF"/>
                </a:solidFill>
              </a:rPr>
              <a:t>Aktivní životní styl, ale odpočinek po jídle</a:t>
            </a:r>
          </a:p>
          <a:p>
            <a:pPr marL="87313" indent="-87313">
              <a:spcAft>
                <a:spcPts val="300"/>
              </a:spcAft>
              <a:buFont typeface="Arial" panose="020B0604020202020204" pitchFamily="34" charset="0"/>
              <a:buChar char="•"/>
            </a:pPr>
            <a:endParaRPr lang="en-US" sz="1000" b="1" dirty="0">
              <a:solidFill>
                <a:srgbClr val="0000FF"/>
              </a:solidFill>
            </a:endParaRPr>
          </a:p>
        </p:txBody>
      </p:sp>
      <p:sp>
        <p:nvSpPr>
          <p:cNvPr id="3" name="Obdélník 2">
            <a:extLst>
              <a:ext uri="{FF2B5EF4-FFF2-40B4-BE49-F238E27FC236}">
                <a16:creationId xmlns:a16="http://schemas.microsoft.com/office/drawing/2014/main" id="{9EA9E833-33E6-4DEF-8A0F-E34A376B7D8A}"/>
              </a:ext>
            </a:extLst>
          </p:cNvPr>
          <p:cNvSpPr/>
          <p:nvPr/>
        </p:nvSpPr>
        <p:spPr>
          <a:xfrm>
            <a:off x="121269" y="554730"/>
            <a:ext cx="1297150" cy="261610"/>
          </a:xfrm>
          <a:prstGeom prst="rect">
            <a:avLst/>
          </a:prstGeom>
        </p:spPr>
        <p:txBody>
          <a:bodyPr wrap="none">
            <a:spAutoFit/>
          </a:bodyPr>
          <a:lstStyle/>
          <a:p>
            <a:r>
              <a:rPr lang="cs-CZ" sz="1100" b="1" dirty="0">
                <a:solidFill>
                  <a:srgbClr val="0000FF"/>
                </a:solidFill>
              </a:rPr>
              <a:t>Hlavní principy</a:t>
            </a:r>
            <a:r>
              <a:rPr lang="en-US" sz="1100" b="1" dirty="0">
                <a:solidFill>
                  <a:srgbClr val="0000FF"/>
                </a:solidFill>
              </a:rPr>
              <a:t>:</a:t>
            </a:r>
            <a:endParaRPr lang="en-US" sz="1100" dirty="0"/>
          </a:p>
        </p:txBody>
      </p:sp>
      <p:pic>
        <p:nvPicPr>
          <p:cNvPr id="23" name="Picture 1039" descr="http://www.chefdepot.net/graphics/pyramed.jpg">
            <a:extLst>
              <a:ext uri="{FF2B5EF4-FFF2-40B4-BE49-F238E27FC236}">
                <a16:creationId xmlns:a16="http://schemas.microsoft.com/office/drawing/2014/main" id="{C4EDB79E-9AA0-43CF-808E-89C18FAFB32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9623" t="22048" r="7279" b="8048"/>
          <a:stretch/>
        </p:blipFill>
        <p:spPr>
          <a:xfrm>
            <a:off x="196795" y="3544128"/>
            <a:ext cx="2571086" cy="2625214"/>
          </a:xfrm>
          <a:prstGeom prst="rect">
            <a:avLst/>
          </a:prstGeom>
        </p:spPr>
      </p:pic>
    </p:spTree>
    <p:extLst>
      <p:ext uri="{BB962C8B-B14F-4D97-AF65-F5344CB8AC3E}">
        <p14:creationId xmlns:p14="http://schemas.microsoft.com/office/powerpoint/2010/main" val="24250152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Zástupný symbol pro text 22"/>
          <p:cNvSpPr>
            <a:spLocks noGrp="1"/>
          </p:cNvSpPr>
          <p:nvPr>
            <p:ph type="body" sz="quarter" idx="27"/>
          </p:nvPr>
        </p:nvSpPr>
        <p:spPr>
          <a:xfrm>
            <a:off x="456962" y="958501"/>
            <a:ext cx="7185618" cy="242863"/>
          </a:xfrm>
        </p:spPr>
        <p:txBody>
          <a:bodyPr/>
          <a:lstStyle/>
          <a:p>
            <a:r>
              <a:rPr lang="cs-CZ" dirty="0">
                <a:latin typeface="Tahoma" panose="020B0604030504040204" pitchFamily="34" charset="0"/>
                <a:ea typeface="Tahoma" panose="020B0604030504040204" pitchFamily="34" charset="0"/>
                <a:cs typeface="Tahoma" panose="020B0604030504040204" pitchFamily="34" charset="0"/>
              </a:rPr>
              <a:t>Výsledky systematických přehledů a meta-analýz</a:t>
            </a:r>
            <a:r>
              <a:rPr lang="cs-CZ" baseline="30000" dirty="0">
                <a:latin typeface="Tahoma" panose="020B0604030504040204" pitchFamily="34" charset="0"/>
                <a:ea typeface="Tahoma" panose="020B0604030504040204" pitchFamily="34" charset="0"/>
                <a:cs typeface="Tahoma" panose="020B0604030504040204" pitchFamily="34" charset="0"/>
              </a:rPr>
              <a:t>1</a:t>
            </a:r>
            <a:r>
              <a:rPr lang="cs-CZ" dirty="0">
                <a:latin typeface="Tahoma" panose="020B0604030504040204" pitchFamily="34" charset="0"/>
                <a:ea typeface="Tahoma" panose="020B0604030504040204" pitchFamily="34" charset="0"/>
                <a:cs typeface="Tahoma" panose="020B0604030504040204" pitchFamily="34" charset="0"/>
              </a:rPr>
              <a:t>:</a:t>
            </a:r>
          </a:p>
        </p:txBody>
      </p:sp>
      <p:sp>
        <p:nvSpPr>
          <p:cNvPr id="24" name="Zástupný symbol pro obsah 23"/>
          <p:cNvSpPr>
            <a:spLocks noGrp="1"/>
          </p:cNvSpPr>
          <p:nvPr>
            <p:ph idx="28"/>
          </p:nvPr>
        </p:nvSpPr>
        <p:spPr>
          <a:xfrm>
            <a:off x="857806" y="1519491"/>
            <a:ext cx="8217733" cy="2371196"/>
          </a:xfrm>
        </p:spPr>
        <p:txBody>
          <a:bodyPr/>
          <a:lstStyle/>
          <a:p>
            <a:pPr>
              <a:lnSpc>
                <a:spcPct val="100000"/>
              </a:lnSpc>
              <a:spcAft>
                <a:spcPts val="1200"/>
              </a:spcAft>
              <a:buFont typeface="Wingdings" pitchFamily="2" charset="2"/>
              <a:buChar char="Ø"/>
            </a:pPr>
            <a:r>
              <a:rPr lang="cs-CZ" sz="1610" dirty="0"/>
              <a:t> </a:t>
            </a:r>
            <a:r>
              <a:rPr lang="cs-CZ" sz="1789" dirty="0"/>
              <a:t> </a:t>
            </a:r>
            <a:r>
              <a:rPr lang="cs-CZ" sz="1789" dirty="0">
                <a:latin typeface="Tahoma" panose="020B0604030504040204" pitchFamily="34" charset="0"/>
                <a:ea typeface="Tahoma" panose="020B0604030504040204" pitchFamily="34" charset="0"/>
                <a:cs typeface="Tahoma" panose="020B0604030504040204" pitchFamily="34" charset="0"/>
              </a:rPr>
              <a:t>↓ celkové úmrtnosti (8-9 %)</a:t>
            </a:r>
          </a:p>
          <a:p>
            <a:pPr>
              <a:lnSpc>
                <a:spcPct val="100000"/>
              </a:lnSpc>
              <a:spcAft>
                <a:spcPts val="1200"/>
              </a:spcAft>
              <a:buFont typeface="Wingdings" pitchFamily="2" charset="2"/>
              <a:buChar char="Ø"/>
            </a:pPr>
            <a:r>
              <a:rPr lang="cs-CZ" sz="1789" dirty="0">
                <a:latin typeface="Tahoma" panose="020B0604030504040204" pitchFamily="34" charset="0"/>
                <a:ea typeface="Tahoma" panose="020B0604030504040204" pitchFamily="34" charset="0"/>
                <a:cs typeface="Tahoma" panose="020B0604030504040204" pitchFamily="34" charset="0"/>
              </a:rPr>
              <a:t>  ↓ úmrtnosti na KVO (9-10 %)</a:t>
            </a:r>
          </a:p>
          <a:p>
            <a:pPr>
              <a:lnSpc>
                <a:spcPct val="100000"/>
              </a:lnSpc>
              <a:spcAft>
                <a:spcPts val="1200"/>
              </a:spcAft>
              <a:buFont typeface="Wingdings" pitchFamily="2" charset="2"/>
              <a:buChar char="Ø"/>
            </a:pPr>
            <a:r>
              <a:rPr lang="cs-CZ" sz="1789" dirty="0">
                <a:latin typeface="Tahoma" panose="020B0604030504040204" pitchFamily="34" charset="0"/>
                <a:ea typeface="Tahoma" panose="020B0604030504040204" pitchFamily="34" charset="0"/>
                <a:cs typeface="Tahoma" panose="020B0604030504040204" pitchFamily="34" charset="0"/>
              </a:rPr>
              <a:t>  ↓ incidence nádorových onemocnění (4-6 %)</a:t>
            </a:r>
          </a:p>
          <a:p>
            <a:pPr>
              <a:lnSpc>
                <a:spcPct val="100000"/>
              </a:lnSpc>
              <a:spcAft>
                <a:spcPts val="1200"/>
              </a:spcAft>
              <a:buFont typeface="Wingdings" pitchFamily="2" charset="2"/>
              <a:buChar char="Ø"/>
            </a:pPr>
            <a:r>
              <a:rPr lang="cs-CZ" sz="1789" dirty="0">
                <a:latin typeface="Tahoma" panose="020B0604030504040204" pitchFamily="34" charset="0"/>
                <a:ea typeface="Tahoma" panose="020B0604030504040204" pitchFamily="34" charset="0"/>
                <a:cs typeface="Tahoma" panose="020B0604030504040204" pitchFamily="34" charset="0"/>
              </a:rPr>
              <a:t>  ↓ incidence kognitivních onemocnění (</a:t>
            </a:r>
            <a:r>
              <a:rPr lang="cs-CZ" sz="1789" dirty="0" err="1">
                <a:latin typeface="Tahoma" panose="020B0604030504040204" pitchFamily="34" charset="0"/>
                <a:ea typeface="Tahoma" panose="020B0604030504040204" pitchFamily="34" charset="0"/>
                <a:cs typeface="Tahoma" panose="020B0604030504040204" pitchFamily="34" charset="0"/>
              </a:rPr>
              <a:t>Parkinsonova</a:t>
            </a:r>
            <a:r>
              <a:rPr lang="cs-CZ" sz="1789" dirty="0">
                <a:latin typeface="Tahoma" panose="020B0604030504040204" pitchFamily="34" charset="0"/>
                <a:ea typeface="Tahoma" panose="020B0604030504040204" pitchFamily="34" charset="0"/>
                <a:cs typeface="Tahoma" panose="020B0604030504040204" pitchFamily="34" charset="0"/>
              </a:rPr>
              <a:t>/Alzheimerova ch.) (13%)</a:t>
            </a:r>
          </a:p>
          <a:p>
            <a:pPr>
              <a:lnSpc>
                <a:spcPct val="100000"/>
              </a:lnSpc>
              <a:spcAft>
                <a:spcPts val="1200"/>
              </a:spcAft>
              <a:buFont typeface="Wingdings" pitchFamily="2" charset="2"/>
              <a:buChar char="Ø"/>
            </a:pPr>
            <a:r>
              <a:rPr lang="cs-CZ" sz="1789" dirty="0">
                <a:latin typeface="Tahoma" panose="020B0604030504040204" pitchFamily="34" charset="0"/>
                <a:ea typeface="Tahoma" panose="020B0604030504040204" pitchFamily="34" charset="0"/>
                <a:cs typeface="Tahoma" panose="020B0604030504040204" pitchFamily="34" charset="0"/>
              </a:rPr>
              <a:t>  ↓ rizika rozvoje metabolického syndromu, obezity a DM II (31 %)</a:t>
            </a:r>
          </a:p>
          <a:p>
            <a:pPr>
              <a:lnSpc>
                <a:spcPct val="100000"/>
              </a:lnSpc>
              <a:spcAft>
                <a:spcPts val="1200"/>
              </a:spcAft>
              <a:buFont typeface="Wingdings" pitchFamily="2" charset="2"/>
              <a:buChar char="Ø"/>
            </a:pPr>
            <a:r>
              <a:rPr lang="cs-CZ" sz="1789" dirty="0">
                <a:latin typeface="Tahoma" panose="020B0604030504040204" pitchFamily="34" charset="0"/>
                <a:ea typeface="Tahoma" panose="020B0604030504040204" pitchFamily="34" charset="0"/>
                <a:cs typeface="Tahoma" panose="020B0604030504040204" pitchFamily="34" charset="0"/>
              </a:rPr>
              <a:t>  ↓ rizika rozvoje deprese (32 %)</a:t>
            </a:r>
          </a:p>
        </p:txBody>
      </p:sp>
      <p:sp>
        <p:nvSpPr>
          <p:cNvPr id="5" name="Zástupný symbol pro číslo snímku 4"/>
          <p:cNvSpPr>
            <a:spLocks noGrp="1"/>
          </p:cNvSpPr>
          <p:nvPr>
            <p:ph type="sldNum" sz="quarter" idx="4294967295"/>
          </p:nvPr>
        </p:nvSpPr>
        <p:spPr>
          <a:xfrm>
            <a:off x="0" y="6434418"/>
            <a:ext cx="432996" cy="365910"/>
          </a:xfrm>
        </p:spPr>
        <p:txBody>
          <a:bodyPr/>
          <a:lstStyle/>
          <a:p>
            <a:pPr defTabSz="817675">
              <a:defRPr/>
            </a:pPr>
            <a:fld id="{C6080469-B9B4-44FF-807E-838F623C347C}" type="slidenum">
              <a:rPr lang="cs-CZ" altLang="cs-CZ">
                <a:solidFill>
                  <a:srgbClr val="0000DC"/>
                </a:solidFill>
                <a:latin typeface="Arial"/>
              </a:rPr>
              <a:pPr defTabSz="817675">
                <a:defRPr/>
              </a:pPr>
              <a:t>23</a:t>
            </a:fld>
            <a:endParaRPr lang="cs-CZ" altLang="cs-CZ" dirty="0">
              <a:solidFill>
                <a:srgbClr val="0000DC"/>
              </a:solidFill>
              <a:latin typeface="Arial"/>
            </a:endParaRPr>
          </a:p>
        </p:txBody>
      </p:sp>
      <p:sp>
        <p:nvSpPr>
          <p:cNvPr id="36870" name="AutoShape 6" descr="VÃ½sledek obrÃ¡zku pro plate of food clipart"/>
          <p:cNvSpPr>
            <a:spLocks noChangeAspect="1" noChangeArrowheads="1"/>
          </p:cNvSpPr>
          <p:nvPr/>
        </p:nvSpPr>
        <p:spPr bwMode="auto">
          <a:xfrm>
            <a:off x="167520" y="199284"/>
            <a:ext cx="265476" cy="265476"/>
          </a:xfrm>
          <a:prstGeom prst="rect">
            <a:avLst/>
          </a:prstGeom>
          <a:noFill/>
        </p:spPr>
        <p:txBody>
          <a:bodyPr vert="horz" wrap="square" lIns="81772" tIns="40886" rIns="81772" bIns="40886" numCol="1" anchor="t" anchorCtr="0" compatLnSpc="1">
            <a:prstTxWarp prst="textNoShape">
              <a:avLst/>
            </a:prstTxWarp>
          </a:bodyPr>
          <a:lstStyle/>
          <a:p>
            <a:pPr defTabSz="817675"/>
            <a:endParaRPr lang="cs-CZ" sz="2147">
              <a:solidFill>
                <a:srgbClr val="000000"/>
              </a:solidFill>
              <a:cs typeface="Arial" pitchFamily="34" charset="0"/>
            </a:endParaRPr>
          </a:p>
        </p:txBody>
      </p:sp>
      <p:sp>
        <p:nvSpPr>
          <p:cNvPr id="36872" name="AutoShape 8" descr="VÃ½sledek obrÃ¡zku pro plate of food clipart"/>
          <p:cNvSpPr>
            <a:spLocks noChangeAspect="1" noChangeArrowheads="1"/>
          </p:cNvSpPr>
          <p:nvPr/>
        </p:nvSpPr>
        <p:spPr bwMode="auto">
          <a:xfrm>
            <a:off x="167520" y="199284"/>
            <a:ext cx="265476" cy="265476"/>
          </a:xfrm>
          <a:prstGeom prst="rect">
            <a:avLst/>
          </a:prstGeom>
          <a:noFill/>
        </p:spPr>
        <p:txBody>
          <a:bodyPr vert="horz" wrap="square" lIns="81772" tIns="40886" rIns="81772" bIns="40886" numCol="1" anchor="t" anchorCtr="0" compatLnSpc="1">
            <a:prstTxWarp prst="textNoShape">
              <a:avLst/>
            </a:prstTxWarp>
          </a:bodyPr>
          <a:lstStyle/>
          <a:p>
            <a:pPr defTabSz="817675"/>
            <a:endParaRPr lang="cs-CZ" sz="2147">
              <a:solidFill>
                <a:srgbClr val="000000"/>
              </a:solidFill>
              <a:cs typeface="Arial" pitchFamily="34" charset="0"/>
            </a:endParaRPr>
          </a:p>
        </p:txBody>
      </p:sp>
      <p:sp>
        <p:nvSpPr>
          <p:cNvPr id="25" name="Obdélník 24"/>
          <p:cNvSpPr/>
          <p:nvPr/>
        </p:nvSpPr>
        <p:spPr>
          <a:xfrm>
            <a:off x="857806" y="6158488"/>
            <a:ext cx="5576490" cy="202456"/>
          </a:xfrm>
          <a:prstGeom prst="rect">
            <a:avLst/>
          </a:prstGeom>
        </p:spPr>
        <p:txBody>
          <a:bodyPr wrap="square">
            <a:spAutoFit/>
          </a:bodyPr>
          <a:lstStyle/>
          <a:p>
            <a:pPr defTabSz="817675"/>
            <a:r>
              <a:rPr lang="cs-CZ" sz="716" b="1" dirty="0">
                <a:solidFill>
                  <a:srgbClr val="000000"/>
                </a:solidFill>
                <a:cs typeface="Arial" pitchFamily="34" charset="0"/>
              </a:rPr>
              <a:t>1</a:t>
            </a:r>
            <a:r>
              <a:rPr lang="cs-CZ" sz="716" dirty="0">
                <a:solidFill>
                  <a:srgbClr val="000000"/>
                </a:solidFill>
                <a:cs typeface="Arial" pitchFamily="34" charset="0"/>
              </a:rPr>
              <a:t> https://www.dietitians.ca/Downloads/Public/09---Mediterranean-Diet-Toolkit/18-12-19-DC-Mediterranean-Diet-Toolkit.aspx</a:t>
            </a:r>
          </a:p>
        </p:txBody>
      </p:sp>
      <p:sp>
        <p:nvSpPr>
          <p:cNvPr id="26" name="TextovéPole 25"/>
          <p:cNvSpPr txBox="1"/>
          <p:nvPr/>
        </p:nvSpPr>
        <p:spPr>
          <a:xfrm>
            <a:off x="300258" y="4605987"/>
            <a:ext cx="8406448" cy="523220"/>
          </a:xfrm>
          <a:prstGeom prst="rect">
            <a:avLst/>
          </a:prstGeom>
          <a:ln w="6350">
            <a:solidFill>
              <a:srgbClr val="0000FF"/>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defTabSz="817675"/>
            <a:r>
              <a:rPr lang="cs-CZ" sz="1400" dirty="0">
                <a:solidFill>
                  <a:srgbClr val="000000"/>
                </a:solidFill>
                <a:latin typeface="Tahoma" panose="020B0604030504040204" pitchFamily="34" charset="0"/>
                <a:ea typeface="Tahoma" panose="020B0604030504040204" pitchFamily="34" charset="0"/>
                <a:cs typeface="Tahoma" panose="020B0604030504040204" pitchFamily="34" charset="0"/>
              </a:rPr>
              <a:t>SZS v doporučeních např.:</a:t>
            </a:r>
            <a:r>
              <a:rPr lang="cs-CZ" sz="1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cs-CZ" sz="1400" b="1" i="1" dirty="0">
                <a:solidFill>
                  <a:srgbClr val="000000"/>
                </a:solidFill>
                <a:latin typeface="Tahoma" panose="020B0604030504040204" pitchFamily="34" charset="0"/>
                <a:ea typeface="Tahoma" panose="020B0604030504040204" pitchFamily="34" charset="0"/>
                <a:cs typeface="Tahoma" panose="020B0604030504040204" pitchFamily="34" charset="0"/>
              </a:rPr>
              <a:t>WHO</a:t>
            </a:r>
            <a:r>
              <a:rPr lang="cs-CZ" sz="1400" i="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cs-CZ" sz="1400" i="1" dirty="0" err="1">
                <a:solidFill>
                  <a:srgbClr val="000000"/>
                </a:solidFill>
                <a:latin typeface="Tahoma" panose="020B0604030504040204" pitchFamily="34" charset="0"/>
                <a:ea typeface="Tahoma" panose="020B0604030504040204" pitchFamily="34" charset="0"/>
                <a:cs typeface="Tahoma" panose="020B0604030504040204" pitchFamily="34" charset="0"/>
              </a:rPr>
              <a:t>European</a:t>
            </a:r>
            <a:r>
              <a:rPr lang="cs-CZ" sz="1400" i="1" dirty="0">
                <a:solidFill>
                  <a:srgbClr val="000000"/>
                </a:solidFill>
                <a:latin typeface="Tahoma" panose="020B0604030504040204" pitchFamily="34" charset="0"/>
                <a:ea typeface="Tahoma" panose="020B0604030504040204" pitchFamily="34" charset="0"/>
                <a:cs typeface="Tahoma" panose="020B0604030504040204" pitchFamily="34" charset="0"/>
              </a:rPr>
              <a:t> Society </a:t>
            </a:r>
            <a:r>
              <a:rPr lang="cs-CZ" sz="1400" i="1" dirty="0" err="1">
                <a:solidFill>
                  <a:srgbClr val="000000"/>
                </a:solidFill>
                <a:latin typeface="Tahoma" panose="020B0604030504040204" pitchFamily="34" charset="0"/>
                <a:ea typeface="Tahoma" panose="020B0604030504040204" pitchFamily="34" charset="0"/>
                <a:cs typeface="Tahoma" panose="020B0604030504040204" pitchFamily="34" charset="0"/>
              </a:rPr>
              <a:t>of</a:t>
            </a:r>
            <a:r>
              <a:rPr lang="cs-CZ" sz="1400" i="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cs-CZ" sz="1400" i="1" dirty="0" err="1">
                <a:solidFill>
                  <a:srgbClr val="000000"/>
                </a:solidFill>
                <a:latin typeface="Tahoma" panose="020B0604030504040204" pitchFamily="34" charset="0"/>
                <a:ea typeface="Tahoma" panose="020B0604030504040204" pitchFamily="34" charset="0"/>
                <a:cs typeface="Tahoma" panose="020B0604030504040204" pitchFamily="34" charset="0"/>
              </a:rPr>
              <a:t>Cardiology</a:t>
            </a:r>
            <a:r>
              <a:rPr lang="cs-CZ" sz="1400" i="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cs-CZ" sz="1400" b="1" i="1" dirty="0">
                <a:solidFill>
                  <a:srgbClr val="000000"/>
                </a:solidFill>
                <a:latin typeface="Tahoma" panose="020B0604030504040204" pitchFamily="34" charset="0"/>
                <a:ea typeface="Tahoma" panose="020B0604030504040204" pitchFamily="34" charset="0"/>
                <a:cs typeface="Tahoma" panose="020B0604030504040204" pitchFamily="34" charset="0"/>
              </a:rPr>
              <a:t>ESC</a:t>
            </a:r>
            <a:r>
              <a:rPr lang="cs-CZ" sz="1400" i="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cs-CZ" sz="1400" i="1" dirty="0" err="1">
                <a:solidFill>
                  <a:srgbClr val="000000"/>
                </a:solidFill>
                <a:latin typeface="Tahoma" panose="020B0604030504040204" pitchFamily="34" charset="0"/>
                <a:ea typeface="Tahoma" panose="020B0604030504040204" pitchFamily="34" charset="0"/>
                <a:cs typeface="Tahoma" panose="020B0604030504040204" pitchFamily="34" charset="0"/>
              </a:rPr>
              <a:t>Guidelines</a:t>
            </a:r>
            <a:r>
              <a:rPr lang="cs-CZ" sz="1400" i="1" dirty="0">
                <a:solidFill>
                  <a:srgbClr val="000000"/>
                </a:solidFill>
                <a:latin typeface="Tahoma" panose="020B0604030504040204" pitchFamily="34" charset="0"/>
                <a:ea typeface="Tahoma" panose="020B0604030504040204" pitchFamily="34" charset="0"/>
                <a:cs typeface="Tahoma" panose="020B0604030504040204" pitchFamily="34" charset="0"/>
              </a:rPr>
              <a:t> 2019,</a:t>
            </a:r>
            <a:r>
              <a:rPr lang="cs-CZ" sz="1400" b="1" i="1" dirty="0">
                <a:solidFill>
                  <a:srgbClr val="000000"/>
                </a:solidFill>
                <a:latin typeface="Tahoma" panose="020B0604030504040204" pitchFamily="34" charset="0"/>
                <a:ea typeface="Tahoma" panose="020B0604030504040204" pitchFamily="34" charset="0"/>
                <a:cs typeface="Tahoma" panose="020B0604030504040204" pitchFamily="34" charset="0"/>
              </a:rPr>
              <a:t> USDA</a:t>
            </a:r>
            <a:r>
              <a:rPr lang="cs-CZ" sz="1400" i="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cs-CZ" sz="1400" i="1" dirty="0" err="1">
                <a:solidFill>
                  <a:srgbClr val="000000"/>
                </a:solidFill>
                <a:latin typeface="Tahoma" panose="020B0604030504040204" pitchFamily="34" charset="0"/>
                <a:ea typeface="Tahoma" panose="020B0604030504040204" pitchFamily="34" charset="0"/>
                <a:cs typeface="Tahoma" panose="020B0604030504040204" pitchFamily="34" charset="0"/>
              </a:rPr>
              <a:t>Dietary</a:t>
            </a:r>
            <a:r>
              <a:rPr lang="cs-CZ" sz="1400" i="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cs-CZ" sz="1400" i="1" dirty="0" err="1">
                <a:solidFill>
                  <a:srgbClr val="000000"/>
                </a:solidFill>
                <a:latin typeface="Tahoma" panose="020B0604030504040204" pitchFamily="34" charset="0"/>
                <a:ea typeface="Tahoma" panose="020B0604030504040204" pitchFamily="34" charset="0"/>
                <a:cs typeface="Tahoma" panose="020B0604030504040204" pitchFamily="34" charset="0"/>
              </a:rPr>
              <a:t>Guidelines</a:t>
            </a:r>
            <a:r>
              <a:rPr lang="cs-CZ" sz="1400" i="1" dirty="0">
                <a:solidFill>
                  <a:srgbClr val="000000"/>
                </a:solidFill>
                <a:latin typeface="Tahoma" panose="020B0604030504040204" pitchFamily="34" charset="0"/>
                <a:ea typeface="Tahoma" panose="020B0604030504040204" pitchFamily="34" charset="0"/>
                <a:cs typeface="Tahoma" panose="020B0604030504040204" pitchFamily="34" charset="0"/>
              </a:rPr>
              <a:t> 2015-2020, </a:t>
            </a:r>
            <a:r>
              <a:rPr lang="cs-CZ" sz="1400" i="1" dirty="0" err="1">
                <a:solidFill>
                  <a:srgbClr val="000000"/>
                </a:solidFill>
                <a:latin typeface="Tahoma" panose="020B0604030504040204" pitchFamily="34" charset="0"/>
                <a:ea typeface="Tahoma" panose="020B0604030504040204" pitchFamily="34" charset="0"/>
                <a:cs typeface="Tahoma" panose="020B0604030504040204" pitchFamily="34" charset="0"/>
              </a:rPr>
              <a:t>The</a:t>
            </a:r>
            <a:r>
              <a:rPr lang="cs-CZ" sz="14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0000"/>
                </a:solidFill>
                <a:latin typeface="Tahoma" panose="020B0604030504040204" pitchFamily="34" charset="0"/>
                <a:ea typeface="Tahoma" panose="020B0604030504040204" pitchFamily="34" charset="0"/>
                <a:cs typeface="Tahoma" panose="020B0604030504040204" pitchFamily="34" charset="0"/>
              </a:rPr>
              <a:t>Canadian</a:t>
            </a:r>
            <a:r>
              <a:rPr lang="cs-CZ" sz="1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cs-CZ" sz="1400" dirty="0" err="1">
                <a:solidFill>
                  <a:srgbClr val="000000"/>
                </a:solidFill>
                <a:latin typeface="Tahoma" panose="020B0604030504040204" pitchFamily="34" charset="0"/>
                <a:ea typeface="Tahoma" panose="020B0604030504040204" pitchFamily="34" charset="0"/>
                <a:cs typeface="Tahoma" panose="020B0604030504040204" pitchFamily="34" charset="0"/>
              </a:rPr>
              <a:t>Cardiovascular</a:t>
            </a:r>
            <a:r>
              <a:rPr lang="cs-CZ" sz="1400" dirty="0">
                <a:solidFill>
                  <a:srgbClr val="000000"/>
                </a:solidFill>
                <a:latin typeface="Tahoma" panose="020B0604030504040204" pitchFamily="34" charset="0"/>
                <a:ea typeface="Tahoma" panose="020B0604030504040204" pitchFamily="34" charset="0"/>
                <a:cs typeface="Tahoma" panose="020B0604030504040204" pitchFamily="34" charset="0"/>
              </a:rPr>
              <a:t> Society </a:t>
            </a:r>
            <a:r>
              <a:rPr lang="cs-CZ" sz="1400" dirty="0" err="1">
                <a:solidFill>
                  <a:srgbClr val="000000"/>
                </a:solidFill>
                <a:latin typeface="Tahoma" panose="020B0604030504040204" pitchFamily="34" charset="0"/>
                <a:ea typeface="Tahoma" panose="020B0604030504040204" pitchFamily="34" charset="0"/>
                <a:cs typeface="Tahoma" panose="020B0604030504040204" pitchFamily="34" charset="0"/>
              </a:rPr>
              <a:t>Dyslipidemia</a:t>
            </a:r>
            <a:r>
              <a:rPr lang="cs-CZ" sz="14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cs-CZ" sz="1400" dirty="0" err="1">
                <a:solidFill>
                  <a:srgbClr val="000000"/>
                </a:solidFill>
                <a:latin typeface="Tahoma" panose="020B0604030504040204" pitchFamily="34" charset="0"/>
                <a:ea typeface="Tahoma" panose="020B0604030504040204" pitchFamily="34" charset="0"/>
                <a:cs typeface="Tahoma" panose="020B0604030504040204" pitchFamily="34" charset="0"/>
              </a:rPr>
              <a:t>Guidelines</a:t>
            </a:r>
            <a:r>
              <a:rPr lang="cs-CZ" sz="1400" dirty="0">
                <a:solidFill>
                  <a:srgbClr val="000000"/>
                </a:solidFill>
                <a:latin typeface="Tahoma" panose="020B0604030504040204" pitchFamily="34" charset="0"/>
                <a:ea typeface="Tahoma" panose="020B0604030504040204" pitchFamily="34" charset="0"/>
                <a:cs typeface="Tahoma" panose="020B0604030504040204" pitchFamily="34" charset="0"/>
              </a:rPr>
              <a:t> 2016…</a:t>
            </a:r>
            <a:endParaRPr lang="cs-CZ" sz="1400" b="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1" name="Line 2">
            <a:extLst>
              <a:ext uri="{FF2B5EF4-FFF2-40B4-BE49-F238E27FC236}">
                <a16:creationId xmlns:a16="http://schemas.microsoft.com/office/drawing/2014/main" id="{44CB3C55-8A2E-4842-B0A8-03BFAA4CC428}"/>
              </a:ext>
            </a:extLst>
          </p:cNvPr>
          <p:cNvSpPr>
            <a:spLocks noChangeShapeType="1"/>
          </p:cNvSpPr>
          <p:nvPr/>
        </p:nvSpPr>
        <p:spPr bwMode="auto">
          <a:xfrm>
            <a:off x="305828" y="463237"/>
            <a:ext cx="8229600" cy="0"/>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12" name="Rectangle 3">
            <a:extLst>
              <a:ext uri="{FF2B5EF4-FFF2-40B4-BE49-F238E27FC236}">
                <a16:creationId xmlns:a16="http://schemas.microsoft.com/office/drawing/2014/main" id="{02E377F9-E784-4F31-9EF7-7AE245D5651A}"/>
              </a:ext>
            </a:extLst>
          </p:cNvPr>
          <p:cNvSpPr txBox="1">
            <a:spLocks noChangeArrowheads="1"/>
          </p:cNvSpPr>
          <p:nvPr/>
        </p:nvSpPr>
        <p:spPr>
          <a:xfrm>
            <a:off x="152979" y="47235"/>
            <a:ext cx="8823503" cy="3195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cs-CZ" sz="17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Středomořský způsob stravování (SZS) ve vztahu k úmrtnosti a nemocnosti </a:t>
            </a:r>
            <a:r>
              <a:rPr lang="en-US" sz="17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38248300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Zástupný symbol pro číslo snímku 2">
            <a:extLst>
              <a:ext uri="{FF2B5EF4-FFF2-40B4-BE49-F238E27FC236}">
                <a16:creationId xmlns:a16="http://schemas.microsoft.com/office/drawing/2014/main" id="{D79B549C-1B77-42E0-BC1A-B038D43E751C}"/>
              </a:ext>
            </a:extLst>
          </p:cNvPr>
          <p:cNvSpPr>
            <a:spLocks noGrp="1" noChangeArrowheads="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47">
                <a:solidFill>
                  <a:schemeClr val="tx1"/>
                </a:solidFill>
                <a:latin typeface="Tahoma" panose="020B0604030504040204" pitchFamily="34" charset="0"/>
                <a:cs typeface="Arial" panose="020B0604020202020204" pitchFamily="34" charset="0"/>
              </a:defRPr>
            </a:lvl1pPr>
            <a:lvl2pPr marL="664361" indent="-255524">
              <a:defRPr sz="2147">
                <a:solidFill>
                  <a:schemeClr val="tx1"/>
                </a:solidFill>
                <a:latin typeface="Tahoma" panose="020B0604030504040204" pitchFamily="34" charset="0"/>
                <a:cs typeface="Arial" panose="020B0604020202020204" pitchFamily="34" charset="0"/>
              </a:defRPr>
            </a:lvl2pPr>
            <a:lvl3pPr marL="1022095" indent="-204419">
              <a:defRPr sz="2147">
                <a:solidFill>
                  <a:schemeClr val="tx1"/>
                </a:solidFill>
                <a:latin typeface="Tahoma" panose="020B0604030504040204" pitchFamily="34" charset="0"/>
                <a:cs typeface="Arial" panose="020B0604020202020204" pitchFamily="34" charset="0"/>
              </a:defRPr>
            </a:lvl3pPr>
            <a:lvl4pPr marL="1430933" indent="-204419">
              <a:defRPr sz="2147">
                <a:solidFill>
                  <a:schemeClr val="tx1"/>
                </a:solidFill>
                <a:latin typeface="Tahoma" panose="020B0604030504040204" pitchFamily="34" charset="0"/>
                <a:cs typeface="Arial" panose="020B0604020202020204" pitchFamily="34" charset="0"/>
              </a:defRPr>
            </a:lvl4pPr>
            <a:lvl5pPr marL="1839771" indent="-204419">
              <a:defRPr sz="2147">
                <a:solidFill>
                  <a:schemeClr val="tx1"/>
                </a:solidFill>
                <a:latin typeface="Tahoma" panose="020B0604030504040204" pitchFamily="34" charset="0"/>
                <a:cs typeface="Arial" panose="020B0604020202020204" pitchFamily="34" charset="0"/>
              </a:defRPr>
            </a:lvl5pPr>
            <a:lvl6pPr marL="2248608" indent="-204419" eaLnBrk="0" fontAlgn="base" hangingPunct="0">
              <a:spcBef>
                <a:spcPct val="0"/>
              </a:spcBef>
              <a:spcAft>
                <a:spcPct val="0"/>
              </a:spcAft>
              <a:defRPr sz="2147">
                <a:solidFill>
                  <a:schemeClr val="tx1"/>
                </a:solidFill>
                <a:latin typeface="Tahoma" panose="020B0604030504040204" pitchFamily="34" charset="0"/>
                <a:cs typeface="Arial" panose="020B0604020202020204" pitchFamily="34" charset="0"/>
              </a:defRPr>
            </a:lvl6pPr>
            <a:lvl7pPr marL="2657446" indent="-204419" eaLnBrk="0" fontAlgn="base" hangingPunct="0">
              <a:spcBef>
                <a:spcPct val="0"/>
              </a:spcBef>
              <a:spcAft>
                <a:spcPct val="0"/>
              </a:spcAft>
              <a:defRPr sz="2147">
                <a:solidFill>
                  <a:schemeClr val="tx1"/>
                </a:solidFill>
                <a:latin typeface="Tahoma" panose="020B0604030504040204" pitchFamily="34" charset="0"/>
                <a:cs typeface="Arial" panose="020B0604020202020204" pitchFamily="34" charset="0"/>
              </a:defRPr>
            </a:lvl7pPr>
            <a:lvl8pPr marL="3066285" indent="-204419" eaLnBrk="0" fontAlgn="base" hangingPunct="0">
              <a:spcBef>
                <a:spcPct val="0"/>
              </a:spcBef>
              <a:spcAft>
                <a:spcPct val="0"/>
              </a:spcAft>
              <a:defRPr sz="2147">
                <a:solidFill>
                  <a:schemeClr val="tx1"/>
                </a:solidFill>
                <a:latin typeface="Tahoma" panose="020B0604030504040204" pitchFamily="34" charset="0"/>
                <a:cs typeface="Arial" panose="020B0604020202020204" pitchFamily="34" charset="0"/>
              </a:defRPr>
            </a:lvl8pPr>
            <a:lvl9pPr marL="3475122" indent="-204419" eaLnBrk="0" fontAlgn="base" hangingPunct="0">
              <a:spcBef>
                <a:spcPct val="0"/>
              </a:spcBef>
              <a:spcAft>
                <a:spcPct val="0"/>
              </a:spcAft>
              <a:defRPr sz="2147">
                <a:solidFill>
                  <a:schemeClr val="tx1"/>
                </a:solidFill>
                <a:latin typeface="Tahoma" panose="020B0604030504040204" pitchFamily="34" charset="0"/>
                <a:cs typeface="Arial" panose="020B0604020202020204" pitchFamily="34" charset="0"/>
              </a:defRPr>
            </a:lvl9pPr>
          </a:lstStyle>
          <a:p>
            <a:pPr defTabSz="817675"/>
            <a:fld id="{AFC81611-751F-47BF-A53F-E670CC56E549}" type="slidenum">
              <a:rPr lang="cs-CZ" altLang="cs-CZ" sz="1073">
                <a:solidFill>
                  <a:srgbClr val="0000DC"/>
                </a:solidFill>
                <a:latin typeface="Arial" panose="020B0604020202020204" pitchFamily="34" charset="0"/>
              </a:rPr>
              <a:pPr defTabSz="817675"/>
              <a:t>24</a:t>
            </a:fld>
            <a:endParaRPr lang="cs-CZ" altLang="cs-CZ" sz="1073">
              <a:solidFill>
                <a:srgbClr val="0000DC"/>
              </a:solidFill>
              <a:latin typeface="Arial" panose="020B0604020202020204" pitchFamily="34" charset="0"/>
            </a:endParaRPr>
          </a:p>
        </p:txBody>
      </p:sp>
      <p:sp>
        <p:nvSpPr>
          <p:cNvPr id="6" name="Line 2">
            <a:extLst>
              <a:ext uri="{FF2B5EF4-FFF2-40B4-BE49-F238E27FC236}">
                <a16:creationId xmlns:a16="http://schemas.microsoft.com/office/drawing/2014/main" id="{BB8831C3-1397-441F-B3B8-3B6EB30204BA}"/>
              </a:ext>
            </a:extLst>
          </p:cNvPr>
          <p:cNvSpPr>
            <a:spLocks noChangeShapeType="1"/>
          </p:cNvSpPr>
          <p:nvPr/>
        </p:nvSpPr>
        <p:spPr bwMode="auto">
          <a:xfrm>
            <a:off x="219771" y="333138"/>
            <a:ext cx="8229600" cy="0"/>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7" name="Rectangle 3">
            <a:extLst>
              <a:ext uri="{FF2B5EF4-FFF2-40B4-BE49-F238E27FC236}">
                <a16:creationId xmlns:a16="http://schemas.microsoft.com/office/drawing/2014/main" id="{0A9AB052-F077-4252-A75D-9557E09B2FCD}"/>
              </a:ext>
            </a:extLst>
          </p:cNvPr>
          <p:cNvSpPr txBox="1">
            <a:spLocks noChangeArrowheads="1"/>
          </p:cNvSpPr>
          <p:nvPr/>
        </p:nvSpPr>
        <p:spPr>
          <a:xfrm>
            <a:off x="160248" y="-15067"/>
            <a:ext cx="8823503" cy="3195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cs-CZ" sz="18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Alternativní stravování</a:t>
            </a:r>
            <a:endParaRPr lang="cs-CZ"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3" name="Obrázek 2">
            <a:extLst>
              <a:ext uri="{FF2B5EF4-FFF2-40B4-BE49-F238E27FC236}">
                <a16:creationId xmlns:a16="http://schemas.microsoft.com/office/drawing/2014/main" id="{9A38CBD9-300A-4781-83BC-38390419BE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931" y="480788"/>
            <a:ext cx="8838796" cy="5751132"/>
          </a:xfrm>
          <a:prstGeom prst="rect">
            <a:avLst/>
          </a:prstGeom>
        </p:spPr>
      </p:pic>
    </p:spTree>
    <p:extLst>
      <p:ext uri="{BB962C8B-B14F-4D97-AF65-F5344CB8AC3E}">
        <p14:creationId xmlns:p14="http://schemas.microsoft.com/office/powerpoint/2010/main" val="13829690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číslo snímku 4"/>
          <p:cNvSpPr>
            <a:spLocks noGrp="1"/>
          </p:cNvSpPr>
          <p:nvPr>
            <p:ph type="sldNum" sz="quarter" idx="11"/>
          </p:nvPr>
        </p:nvSpPr>
        <p:spPr/>
        <p:txBody>
          <a:bodyPr/>
          <a:lstStyle/>
          <a:p>
            <a:pPr defTabSz="817675">
              <a:defRPr/>
            </a:pPr>
            <a:fld id="{C6080469-B9B4-44FF-807E-838F623C347C}" type="slidenum">
              <a:rPr lang="cs-CZ" altLang="cs-CZ">
                <a:solidFill>
                  <a:srgbClr val="0000DC"/>
                </a:solidFill>
                <a:latin typeface="Arial"/>
              </a:rPr>
              <a:pPr defTabSz="817675">
                <a:defRPr/>
              </a:pPr>
              <a:t>25</a:t>
            </a:fld>
            <a:endParaRPr lang="cs-CZ" altLang="cs-CZ" dirty="0">
              <a:solidFill>
                <a:srgbClr val="0000DC"/>
              </a:solidFill>
              <a:latin typeface="Arial"/>
            </a:endParaRPr>
          </a:p>
        </p:txBody>
      </p:sp>
      <p:sp>
        <p:nvSpPr>
          <p:cNvPr id="53250" name="AutoShape 2" descr="https://attachments.office.net/owa/z.kapounova@med.muni.cz/service.svc/s/GetAttachmentThumbnail?id=AQMkAGI2MjQ2ZjRkLTJhMGEtNDY5Mi05YmUyLWU4ZjM4NGZiMjcyNgBGAAADMMAQtmjOTEKn75UrMMgkawcAuwFHyw4Qgk23Y2UQiU9r5QAAAgEJAAAAuwFHyw4Qgk23Y2UQiU9r5QACeMhMWQAAAAESABAAs447fzYK2E2HdPzBf9v%2FnQ%3D%3D&amp;thumbnailType=2&amp;owa=outlook.office.com&amp;scriptVer=2019112502.05&amp;X-OWA-CANARY=WQQDjfRwZk-4chaLqTOihFAoPAfjd9cYxEy7VZB6v8Y1WN2FSmHqqPtoU_xM8EzNmwdrdTkRUhc.&amp;token=eyJhbGciOiJSUzI1NiIsImtpZCI6IjA2MDBGOUY2NzQ2MjA3MzdFNzM0MDRFMjg3QzQ1QTgxOENCN0NFQjgiLCJ4NXQiOiJCZ0Q1OW5SaUJ6Zm5OQVRpaDhSYWdZeTN6cmciLCJ0eXAiOiJKV1QifQ.eyJvcmlnaW4iOiJodHRwczovL291dGxvb2sub2ZmaWNlLmNvbSIsInZlciI6IkV4Y2hhbmdlLkNhbGxiYWNrLlYxIiwiYXBwY3R4c2VuZGVyIjoiT3dhRG93bmxvYWRAMTE5MDRmMjMtZjBkYi00Y2RjLTk2ZjctMzkwYmQ1NWZjZWU4IiwiaXNzcmluZyI6IldXIiwiYXBwY3R4Ijoie1wibXNleGNocHJvdFwiOlwib3dhXCIsXCJwcmltYXJ5c2lkXCI6XCJTLTEtNS0yMS0xOTM5NTcyMzA5LTM0NzMwNTkxNDgtMzM2MDgwNjYzNC0xMzg4NzgyM1wiLFwicHVpZFwiOlwiMTE1Mzk3NzAyNTU1NjY2OTk1MVwiLFwib2lkXCI6XCI3ZDA0ODk0ZC1iZWM5LTQxODUtOGE3OC1iNzUwZDlmZGUwNDFcIixcInNjb3BlXCI6XCJPd2FEb3dubG9hZFwifSIsIm5iZiI6MTU3NTM3MTk3MCwiZXhwIjoxNTc1MzcyNTcwLCJpc3MiOiIwMDAwMDAwMi0wMDAwLTBmZjEtY2UwMC0wMDAwMDAwMDAwMDBAMTE5MDRmMjMtZjBkYi00Y2RjLTk2ZjctMzkwYmQ1NWZjZWU4IiwiYXVkIjoiMDAwMDAwMDItMDAwMC0wZmYxLWNlMDAtMDAwMDAwMDAwMDAwL2F0dGFjaG1lbnRzLm9mZmljZS5uZXRAMTE5MDRmMjMtZjBkYi00Y2RjLTk2ZjctMzkwYmQ1NWZjZWU4In0.FN2WfA5QzycXdYAokFar3fUZUp5Pir3MILjChOPaQwhOF716v1rO8f2Kfv_yq7gylZDAH8I2SDaWEV-7m3KaCUtjj3smZYQMJwdBDQE06qY8BbXA5U2dRtGvMhUwZEZycAOCOKfjlRe80aWYK00ZXXXxN0jvfN3ltO845WNU3Z3ja0IyZUoFl8mubiRJXMOddKUhEkW0ldrhl1l9pylVSVs58OgLyr2pBwAzCv7f1vOKrSt8_fPkMV7b5GfBHCye945-_BiKRoVTowjJXYBxPPnZaJZQlePZo1T5D874r4-aOw0xlvwbBZT1oBrFaJFU6EwwIbjHEvGm2UG43TpKKg&amp;animation=true"/>
          <p:cNvSpPr>
            <a:spLocks noChangeAspect="1" noChangeArrowheads="1"/>
          </p:cNvSpPr>
          <p:nvPr/>
        </p:nvSpPr>
        <p:spPr bwMode="auto">
          <a:xfrm>
            <a:off x="167520" y="199284"/>
            <a:ext cx="265476" cy="265476"/>
          </a:xfrm>
          <a:prstGeom prst="rect">
            <a:avLst/>
          </a:prstGeom>
          <a:noFill/>
        </p:spPr>
        <p:txBody>
          <a:bodyPr vert="horz" wrap="square" lIns="81772" tIns="40886" rIns="81772" bIns="40886" numCol="1" anchor="t" anchorCtr="0" compatLnSpc="1">
            <a:prstTxWarp prst="textNoShape">
              <a:avLst/>
            </a:prstTxWarp>
          </a:bodyPr>
          <a:lstStyle/>
          <a:p>
            <a:pPr defTabSz="817675"/>
            <a:endParaRPr lang="cs-CZ" sz="2147">
              <a:solidFill>
                <a:srgbClr val="000000"/>
              </a:solidFill>
              <a:cs typeface="Arial" pitchFamily="34" charset="0"/>
            </a:endParaRPr>
          </a:p>
        </p:txBody>
      </p:sp>
      <p:sp>
        <p:nvSpPr>
          <p:cNvPr id="53252" name="AutoShape 4" descr="https://attachments.office.net/owa/z.kapounova@med.muni.cz/service.svc/s/GetAttachmentThumbnail?id=AQMkAGI2MjQ2ZjRkLTJhMGEtNDY5Mi05YmUyLWU4ZjM4NGZiMjcyNgBGAAADMMAQtmjOTEKn75UrMMgkawcAuwFHyw4Qgk23Y2UQiU9r5QAAAgEJAAAAuwFHyw4Qgk23Y2UQiU9r5QACeMhMWQAAAAESABAAs447fzYK2E2HdPzBf9v%2FnQ%3D%3D&amp;thumbnailType=2&amp;owa=outlook.office.com&amp;scriptVer=2019112502.05&amp;X-OWA-CANARY=WQQDjfRwZk-4chaLqTOihFAoPAfjd9cYxEy7VZB6v8Y1WN2FSmHqqPtoU_xM8EzNmwdrdTkRUhc.&amp;token=eyJhbGciOiJSUzI1NiIsImtpZCI6IjA2MDBGOUY2NzQ2MjA3MzdFNzM0MDRFMjg3QzQ1QTgxOENCN0NFQjgiLCJ4NXQiOiJCZ0Q1OW5SaUJ6Zm5OQVRpaDhSYWdZeTN6cmciLCJ0eXAiOiJKV1QifQ.eyJvcmlnaW4iOiJodHRwczovL291dGxvb2sub2ZmaWNlLmNvbSIsInZlciI6IkV4Y2hhbmdlLkNhbGxiYWNrLlYxIiwiYXBwY3R4c2VuZGVyIjoiT3dhRG93bmxvYWRAMTE5MDRmMjMtZjBkYi00Y2RjLTk2ZjctMzkwYmQ1NWZjZWU4IiwiaXNzcmluZyI6IldXIiwiYXBwY3R4Ijoie1wibXNleGNocHJvdFwiOlwib3dhXCIsXCJwcmltYXJ5c2lkXCI6XCJTLTEtNS0yMS0xOTM5NTcyMzA5LTM0NzMwNTkxNDgtMzM2MDgwNjYzNC0xMzg4NzgyM1wiLFwicHVpZFwiOlwiMTE1Mzk3NzAyNTU1NjY2OTk1MVwiLFwib2lkXCI6XCI3ZDA0ODk0ZC1iZWM5LTQxODUtOGE3OC1iNzUwZDlmZGUwNDFcIixcInNjb3BlXCI6XCJPd2FEb3dubG9hZFwifSIsIm5iZiI6MTU3NTM3MTk3MCwiZXhwIjoxNTc1MzcyNTcwLCJpc3MiOiIwMDAwMDAwMi0wMDAwLTBmZjEtY2UwMC0wMDAwMDAwMDAwMDBAMTE5MDRmMjMtZjBkYi00Y2RjLTk2ZjctMzkwYmQ1NWZjZWU4IiwiYXVkIjoiMDAwMDAwMDItMDAwMC0wZmYxLWNlMDAtMDAwMDAwMDAwMDAwL2F0dGFjaG1lbnRzLm9mZmljZS5uZXRAMTE5MDRmMjMtZjBkYi00Y2RjLTk2ZjctMzkwYmQ1NWZjZWU4In0.FN2WfA5QzycXdYAokFar3fUZUp5Pir3MILjChOPaQwhOF716v1rO8f2Kfv_yq7gylZDAH8I2SDaWEV-7m3KaCUtjj3smZYQMJwdBDQE06qY8BbXA5U2dRtGvMhUwZEZycAOCOKfjlRe80aWYK00ZXXXxN0jvfN3ltO845WNU3Z3ja0IyZUoFl8mubiRJXMOddKUhEkW0ldrhl1l9pylVSVs58OgLyr2pBwAzCv7f1vOKrSt8_fPkMV7b5GfBHCye945-_BiKRoVTowjJXYBxPPnZaJZQlePZo1T5D874r4-aOw0xlvwbBZT1oBrFaJFU6EwwIbjHEvGm2UG43TpKKg&amp;animation=true"/>
          <p:cNvSpPr>
            <a:spLocks noChangeAspect="1" noChangeArrowheads="1"/>
          </p:cNvSpPr>
          <p:nvPr/>
        </p:nvSpPr>
        <p:spPr bwMode="auto">
          <a:xfrm>
            <a:off x="167520" y="199284"/>
            <a:ext cx="265476" cy="265476"/>
          </a:xfrm>
          <a:prstGeom prst="rect">
            <a:avLst/>
          </a:prstGeom>
          <a:noFill/>
        </p:spPr>
        <p:txBody>
          <a:bodyPr vert="horz" wrap="square" lIns="81772" tIns="40886" rIns="81772" bIns="40886" numCol="1" anchor="t" anchorCtr="0" compatLnSpc="1">
            <a:prstTxWarp prst="textNoShape">
              <a:avLst/>
            </a:prstTxWarp>
          </a:bodyPr>
          <a:lstStyle/>
          <a:p>
            <a:pPr defTabSz="817675"/>
            <a:endParaRPr lang="cs-CZ" sz="2147">
              <a:solidFill>
                <a:srgbClr val="000000"/>
              </a:solidFill>
              <a:cs typeface="Arial" pitchFamily="34" charset="0"/>
            </a:endParaRPr>
          </a:p>
        </p:txBody>
      </p:sp>
      <p:sp>
        <p:nvSpPr>
          <p:cNvPr id="53254" name="AutoShape 6" descr="https://attachments.office.net/owa/z.kapounova@med.muni.cz/service.svc/s/GetAttachmentThumbnail?id=AQMkAGI2MjQ2ZjRkLTJhMGEtNDY5Mi05YmUyLWU4ZjM4NGZiMjcyNgBGAAADMMAQtmjOTEKn75UrMMgkawcAuwFHyw4Qgk23Y2UQiU9r5QAAAgEJAAAAuwFHyw4Qgk23Y2UQiU9r5QACeMhMWQAAAAESABAAs447fzYK2E2HdPzBf9v%2FnQ%3D%3D&amp;thumbnailType=2&amp;owa=outlook.office.com&amp;scriptVer=2019112502.05&amp;X-OWA-CANARY=WQQDjfRwZk-4chaLqTOihFAoPAfjd9cYxEy7VZB6v8Y1WN2FSmHqqPtoU_xM8EzNmwdrdTkRUhc.&amp;token=eyJhbGciOiJSUzI1NiIsImtpZCI6IjA2MDBGOUY2NzQ2MjA3MzdFNzM0MDRFMjg3QzQ1QTgxOENCN0NFQjgiLCJ4NXQiOiJCZ0Q1OW5SaUJ6Zm5OQVRpaDhSYWdZeTN6cmciLCJ0eXAiOiJKV1QifQ.eyJvcmlnaW4iOiJodHRwczovL291dGxvb2sub2ZmaWNlLmNvbSIsInZlciI6IkV4Y2hhbmdlLkNhbGxiYWNrLlYxIiwiYXBwY3R4c2VuZGVyIjoiT3dhRG93bmxvYWRAMTE5MDRmMjMtZjBkYi00Y2RjLTk2ZjctMzkwYmQ1NWZjZWU4IiwiaXNzcmluZyI6IldXIiwiYXBwY3R4Ijoie1wibXNleGNocHJvdFwiOlwib3dhXCIsXCJwcmltYXJ5c2lkXCI6XCJTLTEtNS0yMS0xOTM5NTcyMzA5LTM0NzMwNTkxNDgtMzM2MDgwNjYzNC0xMzg4NzgyM1wiLFwicHVpZFwiOlwiMTE1Mzk3NzAyNTU1NjY2OTk1MVwiLFwib2lkXCI6XCI3ZDA0ODk0ZC1iZWM5LTQxODUtOGE3OC1iNzUwZDlmZGUwNDFcIixcInNjb3BlXCI6XCJPd2FEb3dubG9hZFwifSIsIm5iZiI6MTU3NTM3MTk3MCwiZXhwIjoxNTc1MzcyNTcwLCJpc3MiOiIwMDAwMDAwMi0wMDAwLTBmZjEtY2UwMC0wMDAwMDAwMDAwMDBAMTE5MDRmMjMtZjBkYi00Y2RjLTk2ZjctMzkwYmQ1NWZjZWU4IiwiYXVkIjoiMDAwMDAwMDItMDAwMC0wZmYxLWNlMDAtMDAwMDAwMDAwMDAwL2F0dGFjaG1lbnRzLm9mZmljZS5uZXRAMTE5MDRmMjMtZjBkYi00Y2RjLTk2ZjctMzkwYmQ1NWZjZWU4In0.FN2WfA5QzycXdYAokFar3fUZUp5Pir3MILjChOPaQwhOF716v1rO8f2Kfv_yq7gylZDAH8I2SDaWEV-7m3KaCUtjj3smZYQMJwdBDQE06qY8BbXA5U2dRtGvMhUwZEZycAOCOKfjlRe80aWYK00ZXXXxN0jvfN3ltO845WNU3Z3ja0IyZUoFl8mubiRJXMOddKUhEkW0ldrhl1l9pylVSVs58OgLyr2pBwAzCv7f1vOKrSt8_fPkMV7b5GfBHCye945-_BiKRoVTowjJXYBxPPnZaJZQlePZo1T5D874r4-aOw0xlvwbBZT1oBrFaJFU6EwwIbjHEvGm2UG43TpKKg&amp;animation=true"/>
          <p:cNvSpPr>
            <a:spLocks noChangeAspect="1" noChangeArrowheads="1"/>
          </p:cNvSpPr>
          <p:nvPr/>
        </p:nvSpPr>
        <p:spPr bwMode="auto">
          <a:xfrm>
            <a:off x="167520" y="199284"/>
            <a:ext cx="265476" cy="265476"/>
          </a:xfrm>
          <a:prstGeom prst="rect">
            <a:avLst/>
          </a:prstGeom>
          <a:noFill/>
        </p:spPr>
        <p:txBody>
          <a:bodyPr vert="horz" wrap="square" lIns="81772" tIns="40886" rIns="81772" bIns="40886" numCol="1" anchor="t" anchorCtr="0" compatLnSpc="1">
            <a:prstTxWarp prst="textNoShape">
              <a:avLst/>
            </a:prstTxWarp>
          </a:bodyPr>
          <a:lstStyle/>
          <a:p>
            <a:pPr defTabSz="817675"/>
            <a:endParaRPr lang="cs-CZ" sz="2147">
              <a:solidFill>
                <a:srgbClr val="000000"/>
              </a:solidFill>
              <a:cs typeface="Arial" pitchFamily="34" charset="0"/>
            </a:endParaRPr>
          </a:p>
        </p:txBody>
      </p:sp>
      <p:sp>
        <p:nvSpPr>
          <p:cNvPr id="9" name="Line 2">
            <a:extLst>
              <a:ext uri="{FF2B5EF4-FFF2-40B4-BE49-F238E27FC236}">
                <a16:creationId xmlns:a16="http://schemas.microsoft.com/office/drawing/2014/main" id="{179F0803-9DD2-482A-ABBA-FA4F4579A2DB}"/>
              </a:ext>
            </a:extLst>
          </p:cNvPr>
          <p:cNvSpPr>
            <a:spLocks noChangeShapeType="1"/>
          </p:cNvSpPr>
          <p:nvPr/>
        </p:nvSpPr>
        <p:spPr bwMode="auto">
          <a:xfrm>
            <a:off x="242148" y="378774"/>
            <a:ext cx="8229600" cy="0"/>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10" name="Rectangle 3">
            <a:extLst>
              <a:ext uri="{FF2B5EF4-FFF2-40B4-BE49-F238E27FC236}">
                <a16:creationId xmlns:a16="http://schemas.microsoft.com/office/drawing/2014/main" id="{B49AC19A-3186-4DEA-8D82-85177A71EF63}"/>
              </a:ext>
            </a:extLst>
          </p:cNvPr>
          <p:cNvSpPr txBox="1">
            <a:spLocks noChangeArrowheads="1"/>
          </p:cNvSpPr>
          <p:nvPr/>
        </p:nvSpPr>
        <p:spPr>
          <a:xfrm>
            <a:off x="78349" y="-23653"/>
            <a:ext cx="8823503" cy="3195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cs-CZ" sz="18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Srovnání různých způsobů stravování a jejich vliv na zdravotní ukazatele</a:t>
            </a:r>
            <a:endParaRPr lang="cs-CZ"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8" name="Obrázek 7">
            <a:extLst>
              <a:ext uri="{FF2B5EF4-FFF2-40B4-BE49-F238E27FC236}">
                <a16:creationId xmlns:a16="http://schemas.microsoft.com/office/drawing/2014/main" id="{19F77BC8-2631-4CC8-991B-DAEAFE3A39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212" y="1083130"/>
            <a:ext cx="8117209" cy="3190301"/>
          </a:xfrm>
          <a:prstGeom prst="rect">
            <a:avLst/>
          </a:prstGeom>
        </p:spPr>
      </p:pic>
      <p:sp>
        <p:nvSpPr>
          <p:cNvPr id="11" name="Obdélník 10">
            <a:extLst>
              <a:ext uri="{FF2B5EF4-FFF2-40B4-BE49-F238E27FC236}">
                <a16:creationId xmlns:a16="http://schemas.microsoft.com/office/drawing/2014/main" id="{8F047785-AADB-4371-BF86-8680B4DA7B4A}"/>
              </a:ext>
            </a:extLst>
          </p:cNvPr>
          <p:cNvSpPr/>
          <p:nvPr/>
        </p:nvSpPr>
        <p:spPr>
          <a:xfrm>
            <a:off x="508210" y="4737457"/>
            <a:ext cx="8117208" cy="646331"/>
          </a:xfrm>
          <a:prstGeom prst="rect">
            <a:avLst/>
          </a:prstGeom>
        </p:spPr>
        <p:txBody>
          <a:bodyPr wrap="square">
            <a:spAutoFit/>
          </a:bodyPr>
          <a:lstStyle/>
          <a:p>
            <a:r>
              <a:rPr lang="cs-CZ" sz="900" dirty="0"/>
              <a:t>Zdroje: </a:t>
            </a:r>
          </a:p>
          <a:p>
            <a:r>
              <a:rPr lang="en-US" sz="900" dirty="0"/>
              <a:t>Random Clinical Trials (RCTs), Meta-Analyses, Observational Studies, non-randomized single-arm studies, cohort studies </a:t>
            </a:r>
          </a:p>
          <a:p>
            <a:r>
              <a:rPr lang="en-US" sz="900" dirty="0"/>
              <a:t>Nutrition Therapy for Adults with Diabetes or Prediabetes: A consensus Report</a:t>
            </a:r>
          </a:p>
          <a:p>
            <a:r>
              <a:rPr lang="en-US" sz="900" dirty="0"/>
              <a:t>Evert et al Diabetes Care Apr 2019</a:t>
            </a:r>
          </a:p>
        </p:txBody>
      </p:sp>
    </p:spTree>
    <p:extLst>
      <p:ext uri="{BB962C8B-B14F-4D97-AF65-F5344CB8AC3E}">
        <p14:creationId xmlns:p14="http://schemas.microsoft.com/office/powerpoint/2010/main" val="14454441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26</a:t>
            </a:fld>
            <a:endParaRPr lang="cs-CZ" altLang="cs-CZ" dirty="0"/>
          </a:p>
        </p:txBody>
      </p:sp>
      <p:sp>
        <p:nvSpPr>
          <p:cNvPr id="10" name="Zástupný symbol pro obsah 4"/>
          <p:cNvSpPr txBox="1">
            <a:spLocks/>
          </p:cNvSpPr>
          <p:nvPr/>
        </p:nvSpPr>
        <p:spPr>
          <a:xfrm>
            <a:off x="440265" y="2378237"/>
            <a:ext cx="6136621" cy="551115"/>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nSpc>
                <a:spcPct val="100000"/>
              </a:lnSpc>
            </a:pPr>
            <a:r>
              <a:rPr lang="en-US" sz="1200" kern="0" dirty="0"/>
              <a:t>He</a:t>
            </a:r>
          </a:p>
          <a:p>
            <a:pPr lvl="1">
              <a:buFont typeface="Wingdings" panose="05000000000000000000" pitchFamily="2" charset="2"/>
              <a:buChar char="§"/>
            </a:pPr>
            <a:r>
              <a:rPr lang="en-US" sz="1200" kern="0" dirty="0"/>
              <a:t>u</a:t>
            </a:r>
          </a:p>
          <a:p>
            <a:pPr lvl="2">
              <a:lnSpc>
                <a:spcPct val="100000"/>
              </a:lnSpc>
            </a:pPr>
            <a:endParaRPr lang="en-US" sz="1300" kern="0" dirty="0"/>
          </a:p>
          <a:p>
            <a:pPr>
              <a:lnSpc>
                <a:spcPct val="100000"/>
              </a:lnSpc>
            </a:pPr>
            <a:endParaRPr lang="en-US" sz="2200" kern="0" dirty="0"/>
          </a:p>
        </p:txBody>
      </p:sp>
      <p:pic>
        <p:nvPicPr>
          <p:cNvPr id="7" name="Obrázek 6">
            <a:extLst>
              <a:ext uri="{FF2B5EF4-FFF2-40B4-BE49-F238E27FC236}">
                <a16:creationId xmlns:a16="http://schemas.microsoft.com/office/drawing/2014/main" id="{F78D8F23-75E2-4E33-B3DC-E56EBBEE34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906" y="1845530"/>
            <a:ext cx="8744188" cy="2208860"/>
          </a:xfrm>
          <a:prstGeom prst="rect">
            <a:avLst/>
          </a:prstGeom>
        </p:spPr>
      </p:pic>
      <p:pic>
        <p:nvPicPr>
          <p:cNvPr id="15" name="Obrázek 14">
            <a:extLst>
              <a:ext uri="{FF2B5EF4-FFF2-40B4-BE49-F238E27FC236}">
                <a16:creationId xmlns:a16="http://schemas.microsoft.com/office/drawing/2014/main" id="{C42671C6-D5AD-4D84-AA63-9C592A87C3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4752" y="803815"/>
            <a:ext cx="4523216" cy="570153"/>
          </a:xfrm>
          <a:prstGeom prst="rect">
            <a:avLst/>
          </a:prstGeom>
        </p:spPr>
      </p:pic>
      <p:sp>
        <p:nvSpPr>
          <p:cNvPr id="17" name="Obdélník 16">
            <a:extLst>
              <a:ext uri="{FF2B5EF4-FFF2-40B4-BE49-F238E27FC236}">
                <a16:creationId xmlns:a16="http://schemas.microsoft.com/office/drawing/2014/main" id="{102449CA-2B6E-4C62-8221-9076FADF4138}"/>
              </a:ext>
            </a:extLst>
          </p:cNvPr>
          <p:cNvSpPr/>
          <p:nvPr/>
        </p:nvSpPr>
        <p:spPr>
          <a:xfrm>
            <a:off x="7416033" y="3829239"/>
            <a:ext cx="1686980" cy="200020"/>
          </a:xfrm>
          <a:prstGeom prst="rect">
            <a:avLst/>
          </a:prstGeom>
        </p:spPr>
        <p:txBody>
          <a:bodyPr wrap="square">
            <a:spAutoFit/>
          </a:bodyPr>
          <a:lstStyle/>
          <a:p>
            <a:r>
              <a:rPr lang="pl-PL" sz="700" dirty="0"/>
              <a:t>Lancet Psychiatry 2018; 5: 987–1012</a:t>
            </a:r>
            <a:endParaRPr lang="cs-CZ" sz="700" dirty="0"/>
          </a:p>
        </p:txBody>
      </p:sp>
      <p:sp>
        <p:nvSpPr>
          <p:cNvPr id="2" name="Obdélník 1"/>
          <p:cNvSpPr/>
          <p:nvPr/>
        </p:nvSpPr>
        <p:spPr>
          <a:xfrm>
            <a:off x="541912" y="307980"/>
            <a:ext cx="8561103" cy="276951"/>
          </a:xfrm>
          <a:prstGeom prst="rect">
            <a:avLst/>
          </a:prstGeom>
        </p:spPr>
        <p:txBody>
          <a:bodyPr wrap="square">
            <a:spAutoFit/>
          </a:bodyPr>
          <a:lstStyle/>
          <a:p>
            <a:pPr algn="ctr"/>
            <a:r>
              <a:rPr lang="en-US" sz="1100" b="1" dirty="0">
                <a:solidFill>
                  <a:srgbClr val="3333FF"/>
                </a:solidFill>
              </a:rPr>
              <a:t>DALY</a:t>
            </a:r>
            <a:r>
              <a:rPr lang="cs-CZ" sz="1100" b="1" dirty="0">
                <a:solidFill>
                  <a:srgbClr val="3333FF"/>
                </a:solidFill>
              </a:rPr>
              <a:t>- Ztracená léta života v důsledku nemoci</a:t>
            </a:r>
            <a:r>
              <a:rPr lang="en-US" sz="1200" b="1" dirty="0">
                <a:solidFill>
                  <a:srgbClr val="3333FF"/>
                </a:solidFill>
              </a:rPr>
              <a:t> </a:t>
            </a:r>
            <a:r>
              <a:rPr lang="en-US" sz="900" b="1" dirty="0">
                <a:solidFill>
                  <a:srgbClr val="3333FF"/>
                </a:solidFill>
              </a:rPr>
              <a:t>(Disability-Adjusted Life-Years) </a:t>
            </a:r>
            <a:r>
              <a:rPr lang="cs-CZ" sz="1100" b="1" dirty="0">
                <a:solidFill>
                  <a:srgbClr val="3333FF"/>
                </a:solidFill>
              </a:rPr>
              <a:t>připadající na alkohol</a:t>
            </a:r>
            <a:r>
              <a:rPr lang="en-US" sz="1100" b="1" dirty="0">
                <a:solidFill>
                  <a:srgbClr val="3333FF"/>
                </a:solidFill>
              </a:rPr>
              <a:t> </a:t>
            </a:r>
            <a:r>
              <a:rPr lang="cs-CZ" sz="900" b="1" dirty="0">
                <a:solidFill>
                  <a:srgbClr val="3333FF"/>
                </a:solidFill>
              </a:rPr>
              <a:t>(</a:t>
            </a:r>
            <a:r>
              <a:rPr lang="en-US" sz="900" b="1" dirty="0">
                <a:solidFill>
                  <a:srgbClr val="3333FF"/>
                </a:solidFill>
              </a:rPr>
              <a:t>2016</a:t>
            </a:r>
            <a:r>
              <a:rPr lang="cs-CZ" sz="900" b="1" dirty="0">
                <a:solidFill>
                  <a:srgbClr val="3333FF"/>
                </a:solidFill>
              </a:rPr>
              <a:t>)</a:t>
            </a:r>
            <a:r>
              <a:rPr lang="en-US" sz="1200" b="1" dirty="0">
                <a:solidFill>
                  <a:srgbClr val="3333FF"/>
                </a:solidFill>
              </a:rPr>
              <a:t>:</a:t>
            </a:r>
          </a:p>
        </p:txBody>
      </p:sp>
      <p:sp>
        <p:nvSpPr>
          <p:cNvPr id="5" name="Obdélník 4"/>
          <p:cNvSpPr/>
          <p:nvPr/>
        </p:nvSpPr>
        <p:spPr>
          <a:xfrm>
            <a:off x="120237" y="695074"/>
            <a:ext cx="1797665" cy="738536"/>
          </a:xfrm>
          <a:prstGeom prst="rect">
            <a:avLst/>
          </a:prstGeom>
        </p:spPr>
        <p:txBody>
          <a:bodyPr wrap="square">
            <a:spAutoFit/>
          </a:bodyPr>
          <a:lstStyle/>
          <a:p>
            <a:r>
              <a:rPr lang="en-US" sz="700" b="1" i="1" dirty="0"/>
              <a:t>Central Europe </a:t>
            </a:r>
            <a:r>
              <a:rPr lang="cs-CZ" sz="700" b="1" i="1" dirty="0"/>
              <a:t>:</a:t>
            </a:r>
            <a:endParaRPr lang="en-US" sz="700" b="1" i="1" dirty="0"/>
          </a:p>
          <a:p>
            <a:r>
              <a:rPr lang="en-US" sz="700" dirty="0"/>
              <a:t>Albania, Bosnia and Herzegovina, Bulgaria, Croatia, </a:t>
            </a:r>
            <a:r>
              <a:rPr lang="en-US" sz="700" b="1" dirty="0"/>
              <a:t>Czech Republic</a:t>
            </a:r>
            <a:r>
              <a:rPr lang="en-US" sz="700" dirty="0"/>
              <a:t>, Hungary, Macedonia, Montenegro, Poland, Romania, Serbia, Slovakia, Slovenia</a:t>
            </a:r>
          </a:p>
        </p:txBody>
      </p:sp>
      <p:sp>
        <p:nvSpPr>
          <p:cNvPr id="6" name="Obdélník 5"/>
          <p:cNvSpPr/>
          <p:nvPr/>
        </p:nvSpPr>
        <p:spPr>
          <a:xfrm>
            <a:off x="1701272" y="716862"/>
            <a:ext cx="2228244" cy="738536"/>
          </a:xfrm>
          <a:prstGeom prst="rect">
            <a:avLst/>
          </a:prstGeom>
        </p:spPr>
        <p:txBody>
          <a:bodyPr wrap="square">
            <a:spAutoFit/>
          </a:bodyPr>
          <a:lstStyle/>
          <a:p>
            <a:r>
              <a:rPr lang="en-US" sz="700" b="1" i="1" dirty="0"/>
              <a:t>Western Europe</a:t>
            </a:r>
            <a:r>
              <a:rPr lang="cs-CZ" sz="700" b="1" i="1" dirty="0"/>
              <a:t>:</a:t>
            </a:r>
            <a:r>
              <a:rPr lang="en-US" sz="700" b="1" i="1" dirty="0"/>
              <a:t> </a:t>
            </a:r>
          </a:p>
          <a:p>
            <a:r>
              <a:rPr lang="en-US" sz="700" dirty="0"/>
              <a:t>Andorra, Austria, Belgium, Cyprus, Denmark, Finland, France, Germany, Greece, Iceland, Ireland, Israel, Italy, Luxembourg, Malta, Netherlands, Norway, Portugal, Spain, Sweden, Stockholm, Sweden, Switzerland, United Kingdom</a:t>
            </a:r>
          </a:p>
        </p:txBody>
      </p:sp>
      <p:sp>
        <p:nvSpPr>
          <p:cNvPr id="9" name="Obdélník 8"/>
          <p:cNvSpPr/>
          <p:nvPr/>
        </p:nvSpPr>
        <p:spPr>
          <a:xfrm>
            <a:off x="126965" y="1396617"/>
            <a:ext cx="2138145" cy="415426"/>
          </a:xfrm>
          <a:prstGeom prst="rect">
            <a:avLst/>
          </a:prstGeom>
        </p:spPr>
        <p:txBody>
          <a:bodyPr wrap="square">
            <a:spAutoFit/>
          </a:bodyPr>
          <a:lstStyle/>
          <a:p>
            <a:r>
              <a:rPr lang="en-US" sz="700" b="1" i="1" dirty="0"/>
              <a:t>Eastern Europe</a:t>
            </a:r>
            <a:r>
              <a:rPr lang="cs-CZ" sz="700" b="1" i="1" dirty="0"/>
              <a:t>:</a:t>
            </a:r>
            <a:r>
              <a:rPr lang="en-US" sz="700" b="1" i="1" dirty="0"/>
              <a:t> </a:t>
            </a:r>
          </a:p>
          <a:p>
            <a:r>
              <a:rPr lang="en-US" sz="700" dirty="0"/>
              <a:t>Belarus, Estonia, Latvia, Lithuania, Moldova, Russia, Ukraine</a:t>
            </a:r>
          </a:p>
        </p:txBody>
      </p:sp>
      <p:sp>
        <p:nvSpPr>
          <p:cNvPr id="13" name="Obdélník 12"/>
          <p:cNvSpPr/>
          <p:nvPr/>
        </p:nvSpPr>
        <p:spPr>
          <a:xfrm>
            <a:off x="2833561" y="1689317"/>
            <a:ext cx="5812104" cy="194891"/>
          </a:xfrm>
          <a:prstGeom prst="rect">
            <a:avLst/>
          </a:prstGeom>
        </p:spPr>
        <p:txBody>
          <a:bodyPr wrap="square">
            <a:spAutoFit/>
          </a:bodyPr>
          <a:lstStyle/>
          <a:p>
            <a:pPr>
              <a:lnSpc>
                <a:spcPts val="800"/>
              </a:lnSpc>
            </a:pPr>
            <a:r>
              <a:rPr lang="cs-CZ" sz="900" b="1" dirty="0"/>
              <a:t>Kardiovaskulární</a:t>
            </a:r>
            <a:r>
              <a:rPr lang="en-US" sz="900" b="1" dirty="0"/>
              <a:t> </a:t>
            </a:r>
            <a:r>
              <a:rPr lang="cs-CZ" sz="900" b="1" dirty="0"/>
              <a:t>nemoci</a:t>
            </a:r>
            <a:r>
              <a:rPr lang="en-US" sz="900" b="1" dirty="0"/>
              <a:t>   </a:t>
            </a:r>
            <a:r>
              <a:rPr lang="cs-CZ" sz="900" b="1" dirty="0"/>
              <a:t> </a:t>
            </a:r>
            <a:r>
              <a:rPr lang="en-US" sz="900" b="1" dirty="0"/>
              <a:t>        </a:t>
            </a:r>
            <a:r>
              <a:rPr lang="cs-CZ" sz="900" b="1" dirty="0"/>
              <a:t>Cirhóza</a:t>
            </a:r>
            <a:r>
              <a:rPr lang="cs-CZ" sz="900" dirty="0"/>
              <a:t>    </a:t>
            </a:r>
            <a:r>
              <a:rPr lang="en-US" sz="600" dirty="0"/>
              <a:t>Pancreatitis</a:t>
            </a:r>
            <a:r>
              <a:rPr lang="en-US" sz="900" dirty="0"/>
              <a:t> </a:t>
            </a:r>
            <a:r>
              <a:rPr lang="cs-CZ" sz="600" dirty="0"/>
              <a:t>Poruchy užívání alkoholu</a:t>
            </a:r>
            <a:r>
              <a:rPr lang="en-US" sz="600" dirty="0"/>
              <a:t>      </a:t>
            </a:r>
            <a:r>
              <a:rPr lang="cs-CZ" sz="900" b="1" dirty="0"/>
              <a:t>Rakovina</a:t>
            </a:r>
            <a:r>
              <a:rPr lang="en-US" sz="900" b="1" dirty="0"/>
              <a:t> </a:t>
            </a:r>
            <a:r>
              <a:rPr lang="en-US" sz="900" dirty="0"/>
              <a:t>            </a:t>
            </a:r>
            <a:r>
              <a:rPr lang="cs-CZ" sz="900" dirty="0"/>
              <a:t>   </a:t>
            </a:r>
            <a:r>
              <a:rPr lang="cs-CZ" sz="900" b="1" dirty="0"/>
              <a:t> Úrazy</a:t>
            </a:r>
            <a:r>
              <a:rPr lang="en-US" sz="900" b="1" dirty="0"/>
              <a:t> </a:t>
            </a:r>
          </a:p>
        </p:txBody>
      </p:sp>
      <p:sp>
        <p:nvSpPr>
          <p:cNvPr id="14" name="Obdélník 13"/>
          <p:cNvSpPr/>
          <p:nvPr/>
        </p:nvSpPr>
        <p:spPr>
          <a:xfrm>
            <a:off x="4572000" y="4368512"/>
            <a:ext cx="4609868" cy="246178"/>
          </a:xfrm>
          <a:prstGeom prst="rect">
            <a:avLst/>
          </a:prstGeom>
        </p:spPr>
        <p:txBody>
          <a:bodyPr wrap="square">
            <a:spAutoFit/>
          </a:bodyPr>
          <a:lstStyle/>
          <a:p>
            <a:r>
              <a:rPr lang="cs-CZ" sz="1000" b="1" dirty="0"/>
              <a:t>Věkově standardizované DALY na 100 000 lidí připadající na alkohol:</a:t>
            </a:r>
            <a:endParaRPr lang="cs-CZ" sz="1000" dirty="0"/>
          </a:p>
        </p:txBody>
      </p:sp>
      <p:pic>
        <p:nvPicPr>
          <p:cNvPr id="19" name="Obrázek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9981" y="5379873"/>
            <a:ext cx="1085397" cy="816918"/>
          </a:xfrm>
          <a:prstGeom prst="rect">
            <a:avLst/>
          </a:prstGeom>
        </p:spPr>
      </p:pic>
      <p:pic>
        <p:nvPicPr>
          <p:cNvPr id="22" name="Obrázek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61661" y="4850561"/>
            <a:ext cx="1232161" cy="1452190"/>
          </a:xfrm>
          <a:prstGeom prst="rect">
            <a:avLst/>
          </a:prstGeom>
        </p:spPr>
      </p:pic>
      <p:pic>
        <p:nvPicPr>
          <p:cNvPr id="23" name="Obrázek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81781" y="4902159"/>
            <a:ext cx="969030" cy="700484"/>
          </a:xfrm>
          <a:prstGeom prst="rect">
            <a:avLst/>
          </a:prstGeom>
        </p:spPr>
      </p:pic>
      <p:sp>
        <p:nvSpPr>
          <p:cNvPr id="24" name="Obdélník 23"/>
          <p:cNvSpPr/>
          <p:nvPr/>
        </p:nvSpPr>
        <p:spPr>
          <a:xfrm>
            <a:off x="6723224" y="4649838"/>
            <a:ext cx="1104682" cy="261565"/>
          </a:xfrm>
          <a:prstGeom prst="rect">
            <a:avLst/>
          </a:prstGeom>
        </p:spPr>
        <p:txBody>
          <a:bodyPr wrap="square">
            <a:spAutoFit/>
          </a:bodyPr>
          <a:lstStyle/>
          <a:p>
            <a:r>
              <a:rPr lang="en-US" sz="900" b="1" i="1" dirty="0"/>
              <a:t>Mediterranean</a:t>
            </a:r>
            <a:r>
              <a:rPr lang="en-US" sz="1100" dirty="0"/>
              <a:t>:</a:t>
            </a:r>
          </a:p>
        </p:txBody>
      </p:sp>
      <p:sp>
        <p:nvSpPr>
          <p:cNvPr id="25" name="Obdélník 24"/>
          <p:cNvSpPr/>
          <p:nvPr/>
        </p:nvSpPr>
        <p:spPr>
          <a:xfrm>
            <a:off x="6781784" y="5672936"/>
            <a:ext cx="608463" cy="230792"/>
          </a:xfrm>
          <a:prstGeom prst="rect">
            <a:avLst/>
          </a:prstGeom>
        </p:spPr>
        <p:txBody>
          <a:bodyPr wrap="square">
            <a:spAutoFit/>
          </a:bodyPr>
          <a:lstStyle/>
          <a:p>
            <a:r>
              <a:rPr lang="en-US" sz="900" b="1" i="1" dirty="0"/>
              <a:t>Nordic:</a:t>
            </a:r>
            <a:endParaRPr lang="en-US" sz="1100" dirty="0"/>
          </a:p>
        </p:txBody>
      </p:sp>
      <p:pic>
        <p:nvPicPr>
          <p:cNvPr id="26" name="Obrázek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15888" y="5911388"/>
            <a:ext cx="1100821" cy="677677"/>
          </a:xfrm>
          <a:prstGeom prst="rect">
            <a:avLst/>
          </a:prstGeom>
        </p:spPr>
      </p:pic>
      <p:sp>
        <p:nvSpPr>
          <p:cNvPr id="27" name="Obdélník 26"/>
          <p:cNvSpPr/>
          <p:nvPr/>
        </p:nvSpPr>
        <p:spPr>
          <a:xfrm>
            <a:off x="236393" y="4224678"/>
            <a:ext cx="4046127" cy="2043794"/>
          </a:xfrm>
          <a:prstGeom prst="rect">
            <a:avLst/>
          </a:prstGeom>
        </p:spPr>
        <p:txBody>
          <a:bodyPr wrap="square">
            <a:spAutoFit/>
          </a:bodyPr>
          <a:lstStyle/>
          <a:p>
            <a:pPr>
              <a:spcAft>
                <a:spcPts val="500"/>
              </a:spcAft>
            </a:pPr>
            <a:r>
              <a:rPr lang="cs-CZ" sz="1300" b="1" i="1" dirty="0">
                <a:solidFill>
                  <a:srgbClr val="3333FF"/>
                </a:solidFill>
              </a:rPr>
              <a:t>Hlavní nemoci způsobované alkoholem</a:t>
            </a:r>
            <a:r>
              <a:rPr lang="en-US" sz="1300" b="1" i="1" dirty="0">
                <a:solidFill>
                  <a:srgbClr val="3333FF"/>
                </a:solidFill>
              </a:rPr>
              <a:t>: </a:t>
            </a:r>
          </a:p>
          <a:p>
            <a:pPr marL="269821" indent="-269821">
              <a:spcAft>
                <a:spcPts val="500"/>
              </a:spcAft>
              <a:buFont typeface="+mj-lt"/>
              <a:buAutoNum type="arabicParenR"/>
            </a:pPr>
            <a:r>
              <a:rPr lang="cs-CZ" sz="1300" b="1" dirty="0"/>
              <a:t>Kardiovaskulární</a:t>
            </a:r>
            <a:r>
              <a:rPr lang="cs-CZ" sz="1400" b="1" dirty="0"/>
              <a:t> </a:t>
            </a:r>
            <a:r>
              <a:rPr lang="cs-CZ" sz="1100" b="1" dirty="0"/>
              <a:t>(ICHS, Hypertenze, Mrtvice, Arytmie, kardiomyopatie)</a:t>
            </a:r>
          </a:p>
          <a:p>
            <a:pPr marL="269821" indent="-269821">
              <a:spcAft>
                <a:spcPts val="500"/>
              </a:spcAft>
              <a:buFont typeface="+mj-lt"/>
              <a:buAutoNum type="arabicParenR"/>
            </a:pPr>
            <a:r>
              <a:rPr lang="cs-CZ" sz="1300" b="1" dirty="0"/>
              <a:t>Rakovina</a:t>
            </a:r>
            <a:r>
              <a:rPr lang="cs-CZ" sz="1400" dirty="0"/>
              <a:t> </a:t>
            </a:r>
            <a:r>
              <a:rPr lang="cs-CZ" sz="1100" b="1" dirty="0"/>
              <a:t>(ústa, hltan, hrtan, jícen, žaludek, játra, </a:t>
            </a:r>
            <a:r>
              <a:rPr lang="cs-CZ" sz="1100" b="1" dirty="0" err="1"/>
              <a:t>kolorektum</a:t>
            </a:r>
            <a:r>
              <a:rPr lang="cs-CZ" sz="1100" b="1" dirty="0"/>
              <a:t>, prs)  </a:t>
            </a:r>
          </a:p>
          <a:p>
            <a:pPr marL="269821" indent="-269821">
              <a:spcAft>
                <a:spcPts val="500"/>
              </a:spcAft>
              <a:buFont typeface="+mj-lt"/>
              <a:buAutoNum type="arabicParenR"/>
            </a:pPr>
            <a:r>
              <a:rPr lang="cs-CZ" sz="1300" b="1" dirty="0"/>
              <a:t>Cirhóza</a:t>
            </a:r>
          </a:p>
          <a:p>
            <a:pPr marL="269821" indent="-269821">
              <a:spcAft>
                <a:spcPts val="500"/>
              </a:spcAft>
              <a:buFont typeface="+mj-lt"/>
              <a:buAutoNum type="arabicParenR"/>
            </a:pPr>
            <a:r>
              <a:rPr lang="cs-CZ" sz="1300" b="1" dirty="0"/>
              <a:t>Poruchy související s užíváním alkoholu</a:t>
            </a:r>
          </a:p>
          <a:p>
            <a:pPr marL="269821" indent="-269821">
              <a:spcAft>
                <a:spcPts val="500"/>
              </a:spcAft>
              <a:buFont typeface="+mj-lt"/>
              <a:buAutoNum type="arabicParenR"/>
            </a:pPr>
            <a:r>
              <a:rPr lang="cs-CZ" sz="1300" b="1" dirty="0" err="1"/>
              <a:t>Pankreatida</a:t>
            </a:r>
            <a:endParaRPr lang="cs-CZ" sz="1300" dirty="0"/>
          </a:p>
        </p:txBody>
      </p:sp>
      <p:sp>
        <p:nvSpPr>
          <p:cNvPr id="29" name="Line 2">
            <a:extLst>
              <a:ext uri="{FF2B5EF4-FFF2-40B4-BE49-F238E27FC236}">
                <a16:creationId xmlns:a16="http://schemas.microsoft.com/office/drawing/2014/main" id="{CEEB1F6B-B16F-4FDE-848D-761CF396D1FE}"/>
              </a:ext>
            </a:extLst>
          </p:cNvPr>
          <p:cNvSpPr>
            <a:spLocks noChangeShapeType="1"/>
          </p:cNvSpPr>
          <p:nvPr/>
        </p:nvSpPr>
        <p:spPr bwMode="auto">
          <a:xfrm>
            <a:off x="236391" y="349992"/>
            <a:ext cx="8229600" cy="0"/>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30" name="Rectangle 3">
            <a:extLst>
              <a:ext uri="{FF2B5EF4-FFF2-40B4-BE49-F238E27FC236}">
                <a16:creationId xmlns:a16="http://schemas.microsoft.com/office/drawing/2014/main" id="{2D1A361A-F97A-4BD3-B9F7-A3F00CF99CCC}"/>
              </a:ext>
            </a:extLst>
          </p:cNvPr>
          <p:cNvSpPr txBox="1">
            <a:spLocks noChangeArrowheads="1"/>
          </p:cNvSpPr>
          <p:nvPr/>
        </p:nvSpPr>
        <p:spPr>
          <a:xfrm>
            <a:off x="77501" y="-7107"/>
            <a:ext cx="8823503" cy="3195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pl-PL"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Dopady konzumace alkoholu na zdraví</a:t>
            </a:r>
            <a:endParaRPr lang="en-US"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803532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27</a:t>
            </a:fld>
            <a:endParaRPr lang="cs-CZ" altLang="cs-CZ" dirty="0"/>
          </a:p>
        </p:txBody>
      </p:sp>
      <p:sp>
        <p:nvSpPr>
          <p:cNvPr id="8" name="Zástupný symbol pro obsah 4"/>
          <p:cNvSpPr txBox="1">
            <a:spLocks/>
          </p:cNvSpPr>
          <p:nvPr/>
        </p:nvSpPr>
        <p:spPr>
          <a:xfrm>
            <a:off x="224737" y="1408929"/>
            <a:ext cx="2425935" cy="285907"/>
          </a:xfrm>
          <a:prstGeom prst="rect">
            <a:avLst/>
          </a:prstGeom>
          <a:solidFill>
            <a:schemeClr val="bg1">
              <a:lumMod val="95000"/>
            </a:schemeClr>
          </a:solidFill>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1986" indent="0">
              <a:lnSpc>
                <a:spcPct val="120000"/>
              </a:lnSpc>
              <a:buNone/>
            </a:pPr>
            <a:r>
              <a:rPr lang="cs-CZ" sz="1500" b="1" kern="0" dirty="0">
                <a:solidFill>
                  <a:srgbClr val="0000FF"/>
                </a:solidFill>
                <a:latin typeface="Tahoma" panose="020B0604030504040204" pitchFamily="34" charset="0"/>
                <a:ea typeface="Tahoma" panose="020B0604030504040204" pitchFamily="34" charset="0"/>
                <a:cs typeface="Tahoma" panose="020B0604030504040204" pitchFamily="34" charset="0"/>
              </a:rPr>
              <a:t>A) Alkoholová závislost</a:t>
            </a:r>
          </a:p>
        </p:txBody>
      </p:sp>
      <p:sp>
        <p:nvSpPr>
          <p:cNvPr id="9" name="Zástupný symbol pro obsah 4"/>
          <p:cNvSpPr txBox="1">
            <a:spLocks/>
          </p:cNvSpPr>
          <p:nvPr/>
        </p:nvSpPr>
        <p:spPr>
          <a:xfrm>
            <a:off x="169694" y="3796907"/>
            <a:ext cx="2425934" cy="314480"/>
          </a:xfrm>
          <a:prstGeom prst="rect">
            <a:avLst/>
          </a:prstGeom>
          <a:solidFill>
            <a:schemeClr val="bg1">
              <a:lumMod val="95000"/>
            </a:schemeClr>
          </a:solidFill>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1986" indent="0">
              <a:lnSpc>
                <a:spcPct val="120000"/>
              </a:lnSpc>
              <a:buNone/>
            </a:pPr>
            <a:r>
              <a:rPr lang="cs-CZ" sz="1500" b="1" kern="0" dirty="0">
                <a:solidFill>
                  <a:srgbClr val="0000FF"/>
                </a:solidFill>
                <a:latin typeface="Tahoma" panose="020B0604030504040204" pitchFamily="34" charset="0"/>
                <a:ea typeface="Tahoma" panose="020B0604030504040204" pitchFamily="34" charset="0"/>
                <a:cs typeface="Tahoma" panose="020B0604030504040204" pitchFamily="34" charset="0"/>
              </a:rPr>
              <a:t>B) Zdravotní poškození</a:t>
            </a:r>
          </a:p>
        </p:txBody>
      </p:sp>
      <p:sp>
        <p:nvSpPr>
          <p:cNvPr id="6" name="Obdélník 5"/>
          <p:cNvSpPr/>
          <p:nvPr/>
        </p:nvSpPr>
        <p:spPr>
          <a:xfrm>
            <a:off x="566313" y="4101589"/>
            <a:ext cx="8262003" cy="1386598"/>
          </a:xfrm>
          <a:prstGeom prst="rect">
            <a:avLst/>
          </a:prstGeom>
        </p:spPr>
        <p:txBody>
          <a:bodyPr wrap="square">
            <a:spAutoFit/>
          </a:bodyPr>
          <a:lstStyle/>
          <a:p>
            <a:pPr marL="171450" indent="-171450">
              <a:lnSpc>
                <a:spcPct val="130000"/>
              </a:lnSpc>
              <a:buFont typeface="Wingdings" panose="05000000000000000000" pitchFamily="2" charset="2"/>
              <a:buChar char="§"/>
            </a:pPr>
            <a:r>
              <a:rPr lang="cs-CZ" sz="1100" dirty="0"/>
              <a:t>Protože zneužívání alkoholu může způsobit </a:t>
            </a:r>
            <a:r>
              <a:rPr lang="cs-CZ" sz="1100" b="1" dirty="0"/>
              <a:t>zdravotní újmu bez přítomnosti závislosti</a:t>
            </a:r>
            <a:r>
              <a:rPr lang="cs-CZ" sz="1100" dirty="0"/>
              <a:t>, zavedla ICD-10 do nomenklatury pojem </a:t>
            </a:r>
            <a:r>
              <a:rPr lang="cs-CZ" sz="1100" b="1" dirty="0"/>
              <a:t>škodlivé užívání</a:t>
            </a:r>
            <a:r>
              <a:rPr lang="cs-CZ" sz="1100" dirty="0"/>
              <a:t>. </a:t>
            </a:r>
          </a:p>
          <a:p>
            <a:pPr marL="171450" indent="-171450">
              <a:lnSpc>
                <a:spcPct val="130000"/>
              </a:lnSpc>
              <a:buFont typeface="Wingdings" panose="05000000000000000000" pitchFamily="2" charset="2"/>
              <a:buChar char="§"/>
            </a:pPr>
            <a:r>
              <a:rPr lang="cs-CZ" sz="1100" dirty="0"/>
              <a:t>Tato kategorie se týká zdravotních nebo souvisejících typů poškození, protože účelem MKN je klasifikovat nemoci, zranění a příčiny smrti. </a:t>
            </a:r>
          </a:p>
          <a:p>
            <a:pPr marL="171450" indent="-171450">
              <a:lnSpc>
                <a:spcPct val="130000"/>
              </a:lnSpc>
              <a:buFont typeface="Wingdings" panose="05000000000000000000" pitchFamily="2" charset="2"/>
              <a:buChar char="§"/>
            </a:pPr>
            <a:r>
              <a:rPr lang="cs-CZ" sz="1100" b="1" dirty="0"/>
              <a:t>Škodlivé užívání </a:t>
            </a:r>
            <a:r>
              <a:rPr lang="cs-CZ" sz="1100" dirty="0"/>
              <a:t>je definováno jako způsob pití, který již </a:t>
            </a:r>
            <a:r>
              <a:rPr lang="cs-CZ" sz="1100" b="1" dirty="0">
                <a:solidFill>
                  <a:srgbClr val="3333FF"/>
                </a:solidFill>
              </a:rPr>
              <a:t>poškozuje zdraví</a:t>
            </a:r>
            <a:r>
              <a:rPr lang="cs-CZ" sz="1100" b="1" dirty="0"/>
              <a:t>. </a:t>
            </a:r>
            <a:r>
              <a:rPr lang="cs-CZ" sz="1100" dirty="0"/>
              <a:t>Poškození může být buď </a:t>
            </a:r>
            <a:r>
              <a:rPr lang="cs-CZ" sz="1100" b="1" dirty="0"/>
              <a:t>fyzické </a:t>
            </a:r>
            <a:r>
              <a:rPr lang="cs-CZ" sz="1100" dirty="0"/>
              <a:t>(např. poškození jater způsobené chronickým pitím) nebo </a:t>
            </a:r>
            <a:r>
              <a:rPr lang="cs-CZ" sz="1100" b="1" dirty="0"/>
              <a:t>mentální </a:t>
            </a:r>
            <a:r>
              <a:rPr lang="cs-CZ" sz="1100" dirty="0"/>
              <a:t>(např. depresivní epizody sekundární po pití).</a:t>
            </a:r>
          </a:p>
        </p:txBody>
      </p:sp>
      <p:sp>
        <p:nvSpPr>
          <p:cNvPr id="10" name="Obdélník 9"/>
          <p:cNvSpPr/>
          <p:nvPr/>
        </p:nvSpPr>
        <p:spPr>
          <a:xfrm>
            <a:off x="450471" y="1816287"/>
            <a:ext cx="8377845" cy="1726455"/>
          </a:xfrm>
          <a:prstGeom prst="rect">
            <a:avLst/>
          </a:prstGeom>
        </p:spPr>
        <p:txBody>
          <a:bodyPr wrap="square">
            <a:spAutoFit/>
          </a:bodyPr>
          <a:lstStyle/>
          <a:p>
            <a:pPr>
              <a:lnSpc>
                <a:spcPct val="107000"/>
              </a:lnSpc>
              <a:spcAft>
                <a:spcPts val="400"/>
              </a:spcAft>
            </a:pPr>
            <a:r>
              <a:rPr lang="cs-CZ" sz="1100" dirty="0">
                <a:ea typeface="Tahoma" panose="020B0604030504040204" pitchFamily="34" charset="0"/>
                <a:cs typeface="Tahoma" panose="020B0604030504040204" pitchFamily="34" charset="0"/>
              </a:rPr>
              <a:t>Syndrom závislosti na alkoholu je shluk kognitivních, behaviorálních a fyziologických symptomů. Diagnóza závislosti by měla být učiněna pouze v případě, že v předchozích dvanácti měsících se projevily </a:t>
            </a:r>
            <a:r>
              <a:rPr lang="cs-CZ" sz="1100" b="1" dirty="0">
                <a:ea typeface="Tahoma" panose="020B0604030504040204" pitchFamily="34" charset="0"/>
                <a:cs typeface="Tahoma" panose="020B0604030504040204" pitchFamily="34" charset="0"/>
              </a:rPr>
              <a:t>alespoň 3 </a:t>
            </a:r>
            <a:r>
              <a:rPr lang="cs-CZ" sz="1100" dirty="0">
                <a:ea typeface="Tahoma" panose="020B0604030504040204" pitchFamily="34" charset="0"/>
                <a:cs typeface="Tahoma" panose="020B0604030504040204" pitchFamily="34" charset="0"/>
              </a:rPr>
              <a:t>z následujících příznaků:</a:t>
            </a:r>
          </a:p>
          <a:p>
            <a:pPr marL="265060" indent="-176178">
              <a:spcAft>
                <a:spcPts val="400"/>
              </a:spcAft>
              <a:buClr>
                <a:srgbClr val="0000FF"/>
              </a:buClr>
              <a:buFont typeface="Symbol" panose="05050102010706020507" pitchFamily="18" charset="2"/>
              <a:buChar char=""/>
            </a:pPr>
            <a:r>
              <a:rPr lang="cs-CZ" sz="1100" dirty="0">
                <a:ea typeface="Tahoma" panose="020B0604030504040204" pitchFamily="34" charset="0"/>
                <a:cs typeface="Tahoma" panose="020B0604030504040204" pitchFamily="34" charset="0"/>
              </a:rPr>
              <a:t>Silná touha nebo pocit nutkání k pití (</a:t>
            </a:r>
            <a:r>
              <a:rPr lang="cs-CZ" sz="1100" dirty="0" err="1">
                <a:ea typeface="Tahoma" panose="020B0604030504040204" pitchFamily="34" charset="0"/>
                <a:cs typeface="Tahoma" panose="020B0604030504040204" pitchFamily="34" charset="0"/>
              </a:rPr>
              <a:t>craving</a:t>
            </a:r>
            <a:r>
              <a:rPr lang="cs-CZ" sz="1100" dirty="0">
                <a:ea typeface="Tahoma" panose="020B0604030504040204" pitchFamily="34" charset="0"/>
                <a:cs typeface="Tahoma" panose="020B0604030504040204" pitchFamily="34" charset="0"/>
              </a:rPr>
              <a:t>)</a:t>
            </a:r>
          </a:p>
          <a:p>
            <a:pPr marL="265060" indent="-176178">
              <a:spcAft>
                <a:spcPts val="400"/>
              </a:spcAft>
              <a:buClr>
                <a:srgbClr val="0000FF"/>
              </a:buClr>
              <a:buFont typeface="Symbol" panose="05050102010706020507" pitchFamily="18" charset="2"/>
              <a:buChar char=""/>
            </a:pPr>
            <a:r>
              <a:rPr lang="cs-CZ" sz="1100" dirty="0">
                <a:ea typeface="Tahoma" panose="020B0604030504040204" pitchFamily="34" charset="0"/>
                <a:cs typeface="Tahoma" panose="020B0604030504040204" pitchFamily="34" charset="0"/>
              </a:rPr>
              <a:t>Potíže s kontrolou pití z hlediska začátku, ukončení nebo úrovně užívání (množství); somatický abstinenční stav, když užívání alkoholu přestalo nebo bylo sníženo, nebo použití alkoholu ke zmírnění nebo vyloučení abstinenčních příznaků;</a:t>
            </a:r>
          </a:p>
          <a:p>
            <a:pPr marL="265060" indent="-176178">
              <a:spcAft>
                <a:spcPts val="400"/>
              </a:spcAft>
              <a:buClr>
                <a:srgbClr val="0000FF"/>
              </a:buClr>
              <a:buFont typeface="Symbol" panose="05050102010706020507" pitchFamily="18" charset="2"/>
              <a:buChar char=""/>
            </a:pPr>
            <a:r>
              <a:rPr lang="cs-CZ" sz="1100" dirty="0">
                <a:ea typeface="Tahoma" panose="020B0604030504040204" pitchFamily="34" charset="0"/>
                <a:cs typeface="Tahoma" panose="020B0604030504040204" pitchFamily="34" charset="0"/>
              </a:rPr>
              <a:t>Průkaz tolerance, tj. že jsou vyžadovány zvýšené dávky alkoholu k dosažení účinků původně vyvolaných nižšími dávkami;</a:t>
            </a:r>
          </a:p>
          <a:p>
            <a:pPr marL="265060" indent="-176178">
              <a:spcAft>
                <a:spcPts val="400"/>
              </a:spcAft>
              <a:buClr>
                <a:srgbClr val="0000FF"/>
              </a:buClr>
              <a:buFont typeface="Symbol" panose="05050102010706020507" pitchFamily="18" charset="2"/>
              <a:buChar char=""/>
            </a:pPr>
            <a:r>
              <a:rPr lang="cs-CZ" sz="1100" dirty="0">
                <a:ea typeface="Tahoma" panose="020B0604030504040204" pitchFamily="34" charset="0"/>
                <a:cs typeface="Tahoma" panose="020B0604030504040204" pitchFamily="34" charset="0"/>
              </a:rPr>
              <a:t>Postupné zanedbávání alternativních potěšení nebo zájmů z důvodu požívání alkoholu;</a:t>
            </a:r>
          </a:p>
          <a:p>
            <a:pPr marL="265060" indent="-176178">
              <a:spcAft>
                <a:spcPts val="400"/>
              </a:spcAft>
              <a:buClr>
                <a:srgbClr val="0000FF"/>
              </a:buClr>
              <a:buFont typeface="Symbol" panose="05050102010706020507" pitchFamily="18" charset="2"/>
              <a:buChar char=""/>
            </a:pPr>
            <a:r>
              <a:rPr lang="cs-CZ" sz="1100" dirty="0">
                <a:ea typeface="Tahoma" panose="020B0604030504040204" pitchFamily="34" charset="0"/>
                <a:cs typeface="Tahoma" panose="020B0604030504040204" pitchFamily="34" charset="0"/>
              </a:rPr>
              <a:t>Pokračující používání i přes jasné důkazy o škodlivých důsledcích.</a:t>
            </a:r>
          </a:p>
        </p:txBody>
      </p:sp>
      <p:sp>
        <p:nvSpPr>
          <p:cNvPr id="14" name="Obdélník 13"/>
          <p:cNvSpPr/>
          <p:nvPr/>
        </p:nvSpPr>
        <p:spPr>
          <a:xfrm>
            <a:off x="224739" y="454253"/>
            <a:ext cx="5321045" cy="833225"/>
          </a:xfrm>
          <a:prstGeom prst="rect">
            <a:avLst/>
          </a:prstGeom>
        </p:spPr>
        <p:txBody>
          <a:bodyPr wrap="square">
            <a:spAutoFit/>
          </a:bodyPr>
          <a:lstStyle/>
          <a:p>
            <a:pPr>
              <a:lnSpc>
                <a:spcPct val="107000"/>
              </a:lnSpc>
              <a:spcAft>
                <a:spcPts val="0"/>
              </a:spcAft>
            </a:pPr>
            <a:r>
              <a:rPr lang="cs-CZ" sz="1100" b="1" dirty="0">
                <a:ea typeface="Tahoma" panose="020B0604030504040204" pitchFamily="34" charset="0"/>
                <a:cs typeface="Tahoma" panose="020B0604030504040204" pitchFamily="34" charset="0"/>
              </a:rPr>
              <a:t>Dle MKN-10 (ICD-10):</a:t>
            </a:r>
            <a:endParaRPr lang="cs-CZ" sz="1100" dirty="0">
              <a:ea typeface="Tahoma" panose="020B0604030504040204" pitchFamily="34" charset="0"/>
              <a:cs typeface="Tahoma" panose="020B0604030504040204" pitchFamily="34" charset="0"/>
            </a:endParaRPr>
          </a:p>
          <a:p>
            <a:pPr>
              <a:lnSpc>
                <a:spcPct val="107000"/>
              </a:lnSpc>
              <a:spcAft>
                <a:spcPts val="0"/>
              </a:spcAft>
            </a:pPr>
            <a:r>
              <a:rPr lang="en-GB" sz="1100" dirty="0">
                <a:ea typeface="Tahoma" panose="020B0604030504040204" pitchFamily="34" charset="0"/>
                <a:cs typeface="Tahoma" panose="020B0604030504040204" pitchFamily="34" charset="0"/>
              </a:rPr>
              <a:t>F10 – </a:t>
            </a:r>
            <a:r>
              <a:rPr lang="cs-CZ" sz="1100" dirty="0">
                <a:ea typeface="Tahoma" panose="020B0604030504040204" pitchFamily="34" charset="0"/>
                <a:cs typeface="Tahoma" panose="020B0604030504040204" pitchFamily="34" charset="0"/>
              </a:rPr>
              <a:t>Nemoci spojené s užíváním alkoholu (</a:t>
            </a:r>
            <a:r>
              <a:rPr lang="en-GB" sz="1100" dirty="0">
                <a:ea typeface="Tahoma" panose="020B0604030504040204" pitchFamily="34" charset="0"/>
                <a:cs typeface="Tahoma" panose="020B0604030504040204" pitchFamily="34" charset="0"/>
              </a:rPr>
              <a:t>Alcohol related disorders</a:t>
            </a:r>
            <a:r>
              <a:rPr lang="cs-CZ" sz="1100" dirty="0">
                <a:ea typeface="Tahoma" panose="020B0604030504040204" pitchFamily="34" charset="0"/>
                <a:cs typeface="Tahoma" panose="020B0604030504040204" pitchFamily="34" charset="0"/>
              </a:rPr>
              <a:t>)</a:t>
            </a:r>
            <a:r>
              <a:rPr lang="en-GB" sz="1100" dirty="0">
                <a:ea typeface="Tahoma" panose="020B0604030504040204" pitchFamily="34" charset="0"/>
                <a:cs typeface="Tahoma" panose="020B0604030504040204" pitchFamily="34" charset="0"/>
              </a:rPr>
              <a:t> </a:t>
            </a:r>
            <a:endParaRPr lang="cs-CZ" sz="1100" dirty="0">
              <a:ea typeface="Tahoma" panose="020B0604030504040204" pitchFamily="34" charset="0"/>
              <a:cs typeface="Tahoma" panose="020B0604030504040204" pitchFamily="34" charset="0"/>
            </a:endParaRPr>
          </a:p>
          <a:p>
            <a:pPr>
              <a:lnSpc>
                <a:spcPct val="107000"/>
              </a:lnSpc>
              <a:spcAft>
                <a:spcPts val="0"/>
              </a:spcAft>
            </a:pPr>
            <a:r>
              <a:rPr lang="en-GB" sz="1100" dirty="0">
                <a:ea typeface="Tahoma" panose="020B0604030504040204" pitchFamily="34" charset="0"/>
                <a:cs typeface="Tahoma" panose="020B0604030504040204" pitchFamily="34" charset="0"/>
              </a:rPr>
              <a:t>F10.2 </a:t>
            </a:r>
            <a:r>
              <a:rPr lang="cs-CZ" sz="1100" dirty="0">
                <a:ea typeface="Tahoma" panose="020B0604030504040204" pitchFamily="34" charset="0"/>
                <a:cs typeface="Tahoma" panose="020B0604030504040204" pitchFamily="34" charset="0"/>
              </a:rPr>
              <a:t>Alkoholová</a:t>
            </a:r>
            <a:r>
              <a:rPr lang="en-GB" sz="1100" dirty="0">
                <a:ea typeface="Tahoma" panose="020B0604030504040204" pitchFamily="34" charset="0"/>
                <a:cs typeface="Tahoma" panose="020B0604030504040204" pitchFamily="34" charset="0"/>
              </a:rPr>
              <a:t> </a:t>
            </a:r>
            <a:r>
              <a:rPr lang="cs-CZ" sz="1100" dirty="0">
                <a:ea typeface="Tahoma" panose="020B0604030504040204" pitchFamily="34" charset="0"/>
                <a:cs typeface="Tahoma" panose="020B0604030504040204" pitchFamily="34" charset="0"/>
              </a:rPr>
              <a:t>závislost (</a:t>
            </a:r>
            <a:r>
              <a:rPr lang="en-GB" sz="1100" dirty="0">
                <a:ea typeface="Tahoma" panose="020B0604030504040204" pitchFamily="34" charset="0"/>
                <a:cs typeface="Tahoma" panose="020B0604030504040204" pitchFamily="34" charset="0"/>
              </a:rPr>
              <a:t>Alcohol dependence</a:t>
            </a:r>
            <a:r>
              <a:rPr lang="cs-CZ" sz="1100" dirty="0">
                <a:ea typeface="Tahoma" panose="020B0604030504040204" pitchFamily="34" charset="0"/>
                <a:cs typeface="Tahoma" panose="020B0604030504040204" pitchFamily="34" charset="0"/>
              </a:rPr>
              <a:t>)</a:t>
            </a:r>
          </a:p>
          <a:p>
            <a:pPr>
              <a:lnSpc>
                <a:spcPct val="107000"/>
              </a:lnSpc>
              <a:spcAft>
                <a:spcPts val="0"/>
              </a:spcAft>
            </a:pPr>
            <a:r>
              <a:rPr lang="cs-CZ" sz="1100" dirty="0">
                <a:ea typeface="Tahoma" panose="020B0604030504040204" pitchFamily="34" charset="0"/>
                <a:cs typeface="Tahoma" panose="020B0604030504040204" pitchFamily="34" charset="0"/>
              </a:rPr>
              <a:t>F</a:t>
            </a:r>
            <a:r>
              <a:rPr lang="en-GB" sz="1100" dirty="0">
                <a:ea typeface="Tahoma" panose="020B0604030504040204" pitchFamily="34" charset="0"/>
                <a:cs typeface="Tahoma" panose="020B0604030504040204" pitchFamily="34" charset="0"/>
              </a:rPr>
              <a:t>10.1</a:t>
            </a:r>
            <a:r>
              <a:rPr lang="cs-CZ" sz="1100" dirty="0">
                <a:ea typeface="Tahoma" panose="020B0604030504040204" pitchFamily="34" charset="0"/>
                <a:cs typeface="Tahoma" panose="020B0604030504040204" pitchFamily="34" charset="0"/>
              </a:rPr>
              <a:t> Škodlivé užívání alkoholu (</a:t>
            </a:r>
            <a:r>
              <a:rPr lang="en-GB" sz="1100" dirty="0">
                <a:ea typeface="Tahoma" panose="020B0604030504040204" pitchFamily="34" charset="0"/>
                <a:cs typeface="Tahoma" panose="020B0604030504040204" pitchFamily="34" charset="0"/>
              </a:rPr>
              <a:t>Harmful alcohol use</a:t>
            </a:r>
            <a:r>
              <a:rPr lang="cs-CZ" sz="1100" dirty="0">
                <a:ea typeface="Tahoma" panose="020B0604030504040204" pitchFamily="34" charset="0"/>
                <a:cs typeface="Tahoma" panose="020B0604030504040204" pitchFamily="34" charset="0"/>
              </a:rPr>
              <a:t>, </a:t>
            </a:r>
            <a:r>
              <a:rPr lang="en-GB" sz="1100" dirty="0">
                <a:ea typeface="Tahoma" panose="020B0604030504040204" pitchFamily="34" charset="0"/>
                <a:cs typeface="Tahoma" panose="020B0604030504040204" pitchFamily="34" charset="0"/>
              </a:rPr>
              <a:t>alcohol abuse)</a:t>
            </a:r>
            <a:r>
              <a:rPr lang="en-GB" sz="1200" dirty="0">
                <a:ea typeface="Tahoma" panose="020B0604030504040204" pitchFamily="34" charset="0"/>
                <a:cs typeface="Tahoma" panose="020B0604030504040204" pitchFamily="34" charset="0"/>
              </a:rPr>
              <a:t>   </a:t>
            </a:r>
            <a:endParaRPr lang="cs-CZ" sz="1200" dirty="0">
              <a:ea typeface="Tahoma" panose="020B0604030504040204" pitchFamily="34" charset="0"/>
              <a:cs typeface="Tahoma" panose="020B0604030504040204" pitchFamily="34" charset="0"/>
            </a:endParaRPr>
          </a:p>
        </p:txBody>
      </p:sp>
      <p:sp>
        <p:nvSpPr>
          <p:cNvPr id="15" name="Obdélník 14"/>
          <p:cNvSpPr/>
          <p:nvPr/>
        </p:nvSpPr>
        <p:spPr>
          <a:xfrm>
            <a:off x="645866" y="5739586"/>
            <a:ext cx="7768792" cy="623248"/>
          </a:xfrm>
          <a:prstGeom prst="rect">
            <a:avLst/>
          </a:prstGeom>
          <a:ln w="3175">
            <a:solidFill>
              <a:schemeClr val="accent1"/>
            </a:solidFill>
          </a:ln>
        </p:spPr>
        <p:txBody>
          <a:bodyPr wrap="square">
            <a:spAutoFit/>
          </a:bodyPr>
          <a:lstStyle/>
          <a:p>
            <a:r>
              <a:rPr lang="cs-CZ" sz="1150" b="1" dirty="0">
                <a:solidFill>
                  <a:srgbClr val="F01928"/>
                </a:solidFill>
              </a:rPr>
              <a:t>Poznámka: Ve skutečnosti je somatické poškození mnohem častější (a způsobené nižšími dávkami), než poškození vykázaná jako dg. F10.1 – vzhledem k atributivnímu přispění k nemocem jako rakovina, KVN apod.!</a:t>
            </a:r>
            <a:endParaRPr lang="en-US" sz="1150" b="1" dirty="0">
              <a:solidFill>
                <a:srgbClr val="F01928"/>
              </a:solidFill>
            </a:endParaRPr>
          </a:p>
        </p:txBody>
      </p:sp>
      <p:sp>
        <p:nvSpPr>
          <p:cNvPr id="11" name="Line 2">
            <a:extLst>
              <a:ext uri="{FF2B5EF4-FFF2-40B4-BE49-F238E27FC236}">
                <a16:creationId xmlns:a16="http://schemas.microsoft.com/office/drawing/2014/main" id="{E35138C3-6A19-4829-B455-3649FBCAD193}"/>
              </a:ext>
            </a:extLst>
          </p:cNvPr>
          <p:cNvSpPr>
            <a:spLocks noChangeShapeType="1"/>
          </p:cNvSpPr>
          <p:nvPr/>
        </p:nvSpPr>
        <p:spPr bwMode="auto">
          <a:xfrm>
            <a:off x="253884" y="333609"/>
            <a:ext cx="8229600" cy="0"/>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12" name="Rectangle 3">
            <a:extLst>
              <a:ext uri="{FF2B5EF4-FFF2-40B4-BE49-F238E27FC236}">
                <a16:creationId xmlns:a16="http://schemas.microsoft.com/office/drawing/2014/main" id="{CD9CA575-8E9D-47C6-B8F4-E2CF61326C4A}"/>
              </a:ext>
            </a:extLst>
          </p:cNvPr>
          <p:cNvSpPr txBox="1">
            <a:spLocks noChangeArrowheads="1"/>
          </p:cNvSpPr>
          <p:nvPr/>
        </p:nvSpPr>
        <p:spPr>
          <a:xfrm>
            <a:off x="68619" y="13213"/>
            <a:ext cx="8823503" cy="3195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cs-CZ"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Zdravotní problémy spojené s užíváním alkoholu  </a:t>
            </a:r>
          </a:p>
        </p:txBody>
      </p:sp>
    </p:spTree>
    <p:extLst>
      <p:ext uri="{BB962C8B-B14F-4D97-AF65-F5344CB8AC3E}">
        <p14:creationId xmlns:p14="http://schemas.microsoft.com/office/powerpoint/2010/main" val="40372422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28</a:t>
            </a:fld>
            <a:endParaRPr lang="cs-CZ" altLang="cs-CZ" dirty="0"/>
          </a:p>
        </p:txBody>
      </p:sp>
      <p:sp>
        <p:nvSpPr>
          <p:cNvPr id="13" name="Obdélník 12"/>
          <p:cNvSpPr/>
          <p:nvPr/>
        </p:nvSpPr>
        <p:spPr>
          <a:xfrm>
            <a:off x="245822" y="385901"/>
            <a:ext cx="6639404" cy="1376548"/>
          </a:xfrm>
          <a:prstGeom prst="rect">
            <a:avLst/>
          </a:prstGeom>
          <a:ln w="6350">
            <a:solidFill>
              <a:schemeClr val="accent1"/>
            </a:solidFill>
          </a:ln>
        </p:spPr>
        <p:txBody>
          <a:bodyPr wrap="square">
            <a:spAutoFit/>
          </a:bodyPr>
          <a:lstStyle/>
          <a:p>
            <a:pPr>
              <a:lnSpc>
                <a:spcPct val="107000"/>
              </a:lnSpc>
              <a:spcAft>
                <a:spcPts val="0"/>
              </a:spcAft>
            </a:pPr>
            <a:r>
              <a:rPr lang="cs-CZ" sz="1100" b="1" i="1" dirty="0">
                <a:ea typeface="Tahoma" panose="020B0604030504040204" pitchFamily="34" charset="0"/>
                <a:cs typeface="Tahoma" panose="020B0604030504040204" pitchFamily="34" charset="0"/>
              </a:rPr>
              <a:t>Dle WHO:</a:t>
            </a:r>
            <a:endParaRPr lang="cs-CZ" sz="1100" i="1" dirty="0">
              <a:ea typeface="Tahoma" panose="020B0604030504040204" pitchFamily="34" charset="0"/>
              <a:cs typeface="Tahoma" panose="020B0604030504040204" pitchFamily="34" charset="0"/>
            </a:endParaRPr>
          </a:p>
          <a:p>
            <a:pPr>
              <a:lnSpc>
                <a:spcPct val="107000"/>
              </a:lnSpc>
              <a:spcAft>
                <a:spcPts val="0"/>
              </a:spcAft>
            </a:pPr>
            <a:r>
              <a:rPr lang="cs-CZ" sz="1100" b="1" u="sng" dirty="0">
                <a:solidFill>
                  <a:srgbClr val="0000FF"/>
                </a:solidFill>
                <a:ea typeface="Tahoma" panose="020B0604030504040204" pitchFamily="34" charset="0"/>
                <a:cs typeface="Tahoma" panose="020B0604030504040204" pitchFamily="34" charset="0"/>
              </a:rPr>
              <a:t>Rizikové pití (riziková spotřeba alkoholu)</a:t>
            </a:r>
            <a:r>
              <a:rPr lang="cs-CZ" sz="1100" dirty="0">
                <a:solidFill>
                  <a:srgbClr val="0000FF"/>
                </a:solidFill>
                <a:ea typeface="Tahoma" panose="020B0604030504040204" pitchFamily="34" charset="0"/>
                <a:cs typeface="Tahoma" panose="020B0604030504040204" pitchFamily="34" charset="0"/>
              </a:rPr>
              <a:t>: </a:t>
            </a:r>
            <a:r>
              <a:rPr lang="cs-CZ" sz="1100" dirty="0">
                <a:ea typeface="Tahoma" panose="020B0604030504040204" pitchFamily="34" charset="0"/>
                <a:cs typeface="Tahoma" panose="020B0604030504040204" pitchFamily="34" charset="0"/>
              </a:rPr>
              <a:t>Taková spotřeba nebo charakter pití, při níž nejspíše dojde k poškození, budou-li tyto návyky pokračovat.  (*</a:t>
            </a:r>
            <a:r>
              <a:rPr lang="da-DK" sz="900" dirty="0">
                <a:ea typeface="Tahoma" panose="020B0604030504040204" pitchFamily="34" charset="0"/>
                <a:cs typeface="Tahoma" panose="020B0604030504040204" pitchFamily="34" charset="0"/>
              </a:rPr>
              <a:t>20-40 g/den ženy, 40-60 g/den muži</a:t>
            </a:r>
            <a:r>
              <a:rPr lang="cs-CZ" sz="900" dirty="0">
                <a:ea typeface="Tahoma" panose="020B0604030504040204" pitchFamily="34" charset="0"/>
                <a:cs typeface="Tahoma" panose="020B0604030504040204" pitchFamily="34" charset="0"/>
              </a:rPr>
              <a:t>)</a:t>
            </a:r>
            <a:endParaRPr lang="da-DK" sz="1100" dirty="0">
              <a:ea typeface="Tahoma" panose="020B0604030504040204" pitchFamily="34" charset="0"/>
              <a:cs typeface="Tahoma" panose="020B0604030504040204" pitchFamily="34" charset="0"/>
            </a:endParaRPr>
          </a:p>
          <a:p>
            <a:pPr>
              <a:lnSpc>
                <a:spcPct val="107000"/>
              </a:lnSpc>
              <a:spcAft>
                <a:spcPts val="0"/>
              </a:spcAft>
            </a:pPr>
            <a:r>
              <a:rPr lang="cs-CZ" sz="600" dirty="0">
                <a:ea typeface="Tahoma" panose="020B0604030504040204" pitchFamily="34" charset="0"/>
                <a:cs typeface="Tahoma" panose="020B0604030504040204" pitchFamily="34" charset="0"/>
              </a:rPr>
              <a:t> </a:t>
            </a:r>
          </a:p>
          <a:p>
            <a:pPr>
              <a:lnSpc>
                <a:spcPct val="107000"/>
              </a:lnSpc>
              <a:spcAft>
                <a:spcPts val="0"/>
              </a:spcAft>
            </a:pPr>
            <a:r>
              <a:rPr lang="cs-CZ" sz="1100" b="1" u="sng" dirty="0">
                <a:solidFill>
                  <a:srgbClr val="0000FF"/>
                </a:solidFill>
                <a:ea typeface="Tahoma" panose="020B0604030504040204" pitchFamily="34" charset="0"/>
                <a:cs typeface="Tahoma" panose="020B0604030504040204" pitchFamily="34" charset="0"/>
              </a:rPr>
              <a:t>Škodlivé pití</a:t>
            </a:r>
            <a:r>
              <a:rPr lang="cs-CZ" sz="1100" dirty="0">
                <a:ea typeface="Tahoma" panose="020B0604030504040204" pitchFamily="34" charset="0"/>
                <a:cs typeface="Tahoma" panose="020B0604030504040204" pitchFamily="34" charset="0"/>
              </a:rPr>
              <a:t>:  Pití alkoholu takového rozsahu, že poškozuje zdraví, fyzické nebo duševní. </a:t>
            </a:r>
            <a:r>
              <a:rPr lang="cs-CZ" sz="900" dirty="0">
                <a:ea typeface="Tahoma" panose="020B0604030504040204" pitchFamily="34" charset="0"/>
                <a:cs typeface="Tahoma" panose="020B0604030504040204" pitchFamily="34" charset="0"/>
              </a:rPr>
              <a:t>(P</a:t>
            </a:r>
            <a:r>
              <a:rPr lang="nl-NL" sz="900" dirty="0">
                <a:ea typeface="Tahoma" panose="020B0604030504040204" pitchFamily="34" charset="0"/>
                <a:cs typeface="Tahoma" panose="020B0604030504040204" pitchFamily="34" charset="0"/>
              </a:rPr>
              <a:t>ravidelně &gt;40 g denně u žen, &gt;60 g u mužů</a:t>
            </a:r>
            <a:r>
              <a:rPr lang="cs-CZ" sz="900" dirty="0">
                <a:ea typeface="Tahoma" panose="020B0604030504040204" pitchFamily="34" charset="0"/>
                <a:cs typeface="Tahoma" panose="020B0604030504040204" pitchFamily="34" charset="0"/>
              </a:rPr>
              <a:t>).</a:t>
            </a:r>
            <a:br>
              <a:rPr lang="cs-CZ" sz="1100" dirty="0">
                <a:ea typeface="Tahoma" panose="020B0604030504040204" pitchFamily="34" charset="0"/>
                <a:cs typeface="Tahoma" panose="020B0604030504040204" pitchFamily="34" charset="0"/>
              </a:rPr>
            </a:br>
            <a:endParaRPr lang="cs-CZ" sz="600" dirty="0">
              <a:ea typeface="Tahoma" panose="020B0604030504040204" pitchFamily="34" charset="0"/>
              <a:cs typeface="Tahoma" panose="020B0604030504040204" pitchFamily="34" charset="0"/>
            </a:endParaRPr>
          </a:p>
          <a:p>
            <a:pPr>
              <a:lnSpc>
                <a:spcPct val="107000"/>
              </a:lnSpc>
              <a:spcAft>
                <a:spcPts val="0"/>
              </a:spcAft>
            </a:pPr>
            <a:r>
              <a:rPr lang="cs-CZ" sz="1100" b="1" u="sng" dirty="0" err="1">
                <a:solidFill>
                  <a:srgbClr val="0000FF"/>
                </a:solidFill>
                <a:ea typeface="Tahoma" panose="020B0604030504040204" pitchFamily="34" charset="0"/>
                <a:cs typeface="Tahoma" panose="020B0604030504040204" pitchFamily="34" charset="0"/>
              </a:rPr>
              <a:t>Nározové</a:t>
            </a:r>
            <a:r>
              <a:rPr lang="cs-CZ" sz="1100" b="1" u="sng" dirty="0">
                <a:solidFill>
                  <a:srgbClr val="0000FF"/>
                </a:solidFill>
                <a:ea typeface="Tahoma" panose="020B0604030504040204" pitchFamily="34" charset="0"/>
                <a:cs typeface="Tahoma" panose="020B0604030504040204" pitchFamily="34" charset="0"/>
              </a:rPr>
              <a:t> či epizodické pití (</a:t>
            </a:r>
            <a:r>
              <a:rPr lang="cs-CZ" sz="1100" b="1" u="sng" dirty="0" err="1">
                <a:solidFill>
                  <a:srgbClr val="0000FF"/>
                </a:solidFill>
                <a:ea typeface="Tahoma" panose="020B0604030504040204" pitchFamily="34" charset="0"/>
                <a:cs typeface="Tahoma" panose="020B0604030504040204" pitchFamily="34" charset="0"/>
              </a:rPr>
              <a:t>binge</a:t>
            </a:r>
            <a:r>
              <a:rPr lang="cs-CZ" sz="1100" b="1" u="sng" dirty="0">
                <a:solidFill>
                  <a:srgbClr val="0000FF"/>
                </a:solidFill>
                <a:ea typeface="Tahoma" panose="020B0604030504040204" pitchFamily="34" charset="0"/>
                <a:cs typeface="Tahoma" panose="020B0604030504040204" pitchFamily="34" charset="0"/>
              </a:rPr>
              <a:t> </a:t>
            </a:r>
            <a:r>
              <a:rPr lang="cs-CZ" sz="1100" b="1" u="sng" dirty="0" err="1">
                <a:solidFill>
                  <a:srgbClr val="0000FF"/>
                </a:solidFill>
                <a:ea typeface="Tahoma" panose="020B0604030504040204" pitchFamily="34" charset="0"/>
                <a:cs typeface="Tahoma" panose="020B0604030504040204" pitchFamily="34" charset="0"/>
              </a:rPr>
              <a:t>drinking</a:t>
            </a:r>
            <a:r>
              <a:rPr lang="cs-CZ" sz="1100" b="1" dirty="0">
                <a:solidFill>
                  <a:srgbClr val="0000FF"/>
                </a:solidFill>
                <a:ea typeface="Tahoma" panose="020B0604030504040204" pitchFamily="34" charset="0"/>
                <a:cs typeface="Tahoma" panose="020B0604030504040204" pitchFamily="34" charset="0"/>
              </a:rPr>
              <a:t>):</a:t>
            </a:r>
            <a:r>
              <a:rPr lang="cs-CZ" sz="1100" dirty="0">
                <a:solidFill>
                  <a:srgbClr val="0000FF"/>
                </a:solidFill>
                <a:ea typeface="Tahoma" panose="020B0604030504040204" pitchFamily="34" charset="0"/>
                <a:cs typeface="Tahoma" panose="020B0604030504040204" pitchFamily="34" charset="0"/>
              </a:rPr>
              <a:t> </a:t>
            </a:r>
            <a:r>
              <a:rPr lang="cs-CZ" sz="1100" dirty="0">
                <a:ea typeface="Tahoma" panose="020B0604030504040204" pitchFamily="34" charset="0"/>
                <a:cs typeface="Tahoma" panose="020B0604030504040204" pitchFamily="34" charset="0"/>
              </a:rPr>
              <a:t>&gt;60 g při jedné příležitosti</a:t>
            </a:r>
          </a:p>
        </p:txBody>
      </p:sp>
      <p:sp>
        <p:nvSpPr>
          <p:cNvPr id="5" name="Obdélník 4"/>
          <p:cNvSpPr/>
          <p:nvPr/>
        </p:nvSpPr>
        <p:spPr>
          <a:xfrm>
            <a:off x="202072" y="1824893"/>
            <a:ext cx="4571206" cy="935030"/>
          </a:xfrm>
          <a:prstGeom prst="rect">
            <a:avLst/>
          </a:prstGeom>
        </p:spPr>
        <p:txBody>
          <a:bodyPr>
            <a:spAutoFit/>
          </a:bodyPr>
          <a:lstStyle/>
          <a:p>
            <a:pPr>
              <a:lnSpc>
                <a:spcPct val="107000"/>
              </a:lnSpc>
              <a:spcAft>
                <a:spcPts val="200"/>
              </a:spcAft>
            </a:pPr>
            <a:r>
              <a:rPr lang="cs-CZ" sz="1100" b="1" dirty="0">
                <a:ea typeface="Tahoma" panose="020B0604030504040204" pitchFamily="34" charset="0"/>
                <a:cs typeface="Tahoma" panose="020B0604030504040204" pitchFamily="34" charset="0"/>
              </a:rPr>
              <a:t>Termíny popisující rizikové pití</a:t>
            </a:r>
            <a:endParaRPr lang="cs-CZ" sz="1100" dirty="0">
              <a:ea typeface="Tahoma" panose="020B0604030504040204" pitchFamily="34" charset="0"/>
              <a:cs typeface="Tahoma" panose="020B0604030504040204" pitchFamily="34" charset="0"/>
            </a:endParaRPr>
          </a:p>
          <a:p>
            <a:pPr marL="265060" indent="-176178">
              <a:spcAft>
                <a:spcPts val="400"/>
              </a:spcAft>
              <a:buFont typeface="Symbol" panose="05050102010706020507" pitchFamily="18" charset="2"/>
              <a:buChar char=""/>
            </a:pPr>
            <a:r>
              <a:rPr lang="cs-CZ" sz="1100" dirty="0">
                <a:ea typeface="Tahoma" panose="020B0604030504040204" pitchFamily="34" charset="0"/>
                <a:cs typeface="Tahoma" panose="020B0604030504040204" pitchFamily="34" charset="0"/>
              </a:rPr>
              <a:t>Rizikové pití při jedné příležitosti </a:t>
            </a:r>
            <a:r>
              <a:rPr lang="en-US" sz="1000" dirty="0">
                <a:ea typeface="Tahoma" panose="020B0604030504040204" pitchFamily="34" charset="0"/>
                <a:cs typeface="Tahoma" panose="020B0604030504040204" pitchFamily="34" charset="0"/>
              </a:rPr>
              <a:t>(single occasion drinking)</a:t>
            </a:r>
          </a:p>
          <a:p>
            <a:pPr marL="265060" indent="-176178">
              <a:spcAft>
                <a:spcPts val="400"/>
              </a:spcAft>
              <a:buFont typeface="Symbol" panose="05050102010706020507" pitchFamily="18" charset="2"/>
              <a:buChar char=""/>
            </a:pPr>
            <a:r>
              <a:rPr lang="cs-CZ" sz="1100" dirty="0">
                <a:ea typeface="Tahoma" panose="020B0604030504040204" pitchFamily="34" charset="0"/>
                <a:cs typeface="Tahoma" panose="020B0604030504040204" pitchFamily="34" charset="0"/>
              </a:rPr>
              <a:t>Epizodické těžké pití, „tahy“ </a:t>
            </a:r>
            <a:r>
              <a:rPr lang="en-US" sz="1000" dirty="0">
                <a:ea typeface="Tahoma" panose="020B0604030504040204" pitchFamily="34" charset="0"/>
                <a:cs typeface="Tahoma" panose="020B0604030504040204" pitchFamily="34" charset="0"/>
              </a:rPr>
              <a:t>(binge drinking)</a:t>
            </a:r>
          </a:p>
          <a:p>
            <a:pPr marL="265060" indent="-176178">
              <a:spcAft>
                <a:spcPts val="400"/>
              </a:spcAft>
              <a:buFont typeface="Symbol" panose="05050102010706020507" pitchFamily="18" charset="2"/>
              <a:buChar char=""/>
            </a:pPr>
            <a:r>
              <a:rPr lang="cs-CZ" sz="1100" dirty="0">
                <a:ea typeface="Tahoma" panose="020B0604030504040204" pitchFamily="34" charset="0"/>
                <a:cs typeface="Tahoma" panose="020B0604030504040204" pitchFamily="34" charset="0"/>
              </a:rPr>
              <a:t>Nadměrná celková pravidelná konzumace </a:t>
            </a:r>
            <a:r>
              <a:rPr lang="en-US" sz="1000" dirty="0">
                <a:ea typeface="Tahoma" panose="020B0604030504040204" pitchFamily="34" charset="0"/>
                <a:cs typeface="Tahoma" panose="020B0604030504040204" pitchFamily="34" charset="0"/>
              </a:rPr>
              <a:t>(heavy, extreme drinking)</a:t>
            </a:r>
          </a:p>
        </p:txBody>
      </p:sp>
      <p:sp>
        <p:nvSpPr>
          <p:cNvPr id="14" name="Obdélník 13"/>
          <p:cNvSpPr/>
          <p:nvPr/>
        </p:nvSpPr>
        <p:spPr>
          <a:xfrm>
            <a:off x="4809005" y="1824893"/>
            <a:ext cx="4096577" cy="883896"/>
          </a:xfrm>
          <a:prstGeom prst="rect">
            <a:avLst/>
          </a:prstGeom>
        </p:spPr>
        <p:txBody>
          <a:bodyPr wrap="square">
            <a:spAutoFit/>
          </a:bodyPr>
          <a:lstStyle/>
          <a:p>
            <a:pPr>
              <a:lnSpc>
                <a:spcPct val="107000"/>
              </a:lnSpc>
              <a:spcAft>
                <a:spcPts val="200"/>
              </a:spcAft>
            </a:pPr>
            <a:r>
              <a:rPr lang="cs-CZ" sz="1100" b="1" dirty="0">
                <a:ea typeface="Tahoma" panose="020B0604030504040204" pitchFamily="34" charset="0"/>
                <a:cs typeface="Tahoma" panose="020B0604030504040204" pitchFamily="34" charset="0"/>
              </a:rPr>
              <a:t>Stanovení rizikovosti:</a:t>
            </a:r>
            <a:endParaRPr lang="cs-CZ" sz="1100" dirty="0">
              <a:ea typeface="Tahoma" panose="020B0604030504040204" pitchFamily="34" charset="0"/>
              <a:cs typeface="Tahoma" panose="020B0604030504040204" pitchFamily="34" charset="0"/>
            </a:endParaRPr>
          </a:p>
          <a:p>
            <a:pPr marL="176178" indent="-176178">
              <a:spcAft>
                <a:spcPts val="300"/>
              </a:spcAft>
              <a:buFont typeface="Symbol" panose="05050102010706020507" pitchFamily="18" charset="2"/>
              <a:buChar char=""/>
            </a:pPr>
            <a:r>
              <a:rPr lang="cs-CZ" sz="1100" dirty="0">
                <a:ea typeface="Tahoma" panose="020B0604030504040204" pitchFamily="34" charset="0"/>
                <a:cs typeface="Tahoma" panose="020B0604030504040204" pitchFamily="34" charset="0"/>
              </a:rPr>
              <a:t>Pro dlouhodobou konzumaci</a:t>
            </a:r>
          </a:p>
          <a:p>
            <a:pPr marL="176178" indent="-176178">
              <a:spcAft>
                <a:spcPts val="300"/>
              </a:spcAft>
              <a:buFont typeface="Symbol" panose="05050102010706020507" pitchFamily="18" charset="2"/>
              <a:buChar char=""/>
            </a:pPr>
            <a:r>
              <a:rPr lang="cs-CZ" sz="1100" dirty="0">
                <a:ea typeface="Tahoma" panose="020B0604030504040204" pitchFamily="34" charset="0"/>
                <a:cs typeface="Tahoma" panose="020B0604030504040204" pitchFamily="34" charset="0"/>
              </a:rPr>
              <a:t>Pro velikost jednorázové dávky ( =při jedné příležitosti)</a:t>
            </a:r>
          </a:p>
          <a:p>
            <a:pPr marL="176178" indent="-176178">
              <a:spcAft>
                <a:spcPts val="300"/>
              </a:spcAft>
              <a:buFont typeface="Symbol" panose="05050102010706020507" pitchFamily="18" charset="2"/>
              <a:buChar char=""/>
            </a:pPr>
            <a:r>
              <a:rPr lang="cs-CZ" sz="1100" dirty="0">
                <a:ea typeface="Tahoma" panose="020B0604030504040204" pitchFamily="34" charset="0"/>
                <a:cs typeface="Tahoma" panose="020B0604030504040204" pitchFamily="34" charset="0"/>
              </a:rPr>
              <a:t>Pro vzorec pití</a:t>
            </a:r>
          </a:p>
        </p:txBody>
      </p:sp>
      <p:sp>
        <p:nvSpPr>
          <p:cNvPr id="17" name="Zástupný symbol pro obsah 4"/>
          <p:cNvSpPr>
            <a:spLocks noGrp="1"/>
          </p:cNvSpPr>
          <p:nvPr>
            <p:ph idx="1"/>
          </p:nvPr>
        </p:nvSpPr>
        <p:spPr>
          <a:xfrm>
            <a:off x="4773280" y="2797368"/>
            <a:ext cx="4060229" cy="3505463"/>
          </a:xfrm>
          <a:ln w="6350">
            <a:solidFill>
              <a:schemeClr val="accent1"/>
            </a:solidFill>
          </a:ln>
        </p:spPr>
        <p:txBody>
          <a:bodyPr/>
          <a:lstStyle/>
          <a:p>
            <a:pPr marL="71986" indent="0">
              <a:lnSpc>
                <a:spcPct val="120000"/>
              </a:lnSpc>
              <a:buNone/>
            </a:pPr>
            <a:r>
              <a:rPr lang="cs-CZ" sz="1200" b="1" dirty="0">
                <a:solidFill>
                  <a:srgbClr val="0000CC"/>
                </a:solidFill>
                <a:latin typeface="Tahoma" panose="020B0604030504040204" pitchFamily="34" charset="0"/>
                <a:ea typeface="Tahoma" panose="020B0604030504040204" pitchFamily="34" charset="0"/>
                <a:cs typeface="Tahoma" panose="020B0604030504040204" pitchFamily="34" charset="0"/>
              </a:rPr>
              <a:t>Kritérium rizikovosti 1 dávky </a:t>
            </a:r>
          </a:p>
          <a:p>
            <a:pPr marL="360291" lvl="1" indent="-184113">
              <a:spcAft>
                <a:spcPts val="400"/>
              </a:spcAft>
              <a:buFont typeface="Wingdings" panose="05000000000000000000" pitchFamily="2" charset="2"/>
              <a:buChar char="§"/>
              <a:tabLst>
                <a:tab pos="176178" algn="l"/>
              </a:tabLst>
            </a:pPr>
            <a:r>
              <a:rPr lang="cs-CZ" sz="1200" dirty="0">
                <a:latin typeface="Tahoma" panose="020B0604030504040204" pitchFamily="34" charset="0"/>
                <a:ea typeface="Tahoma" panose="020B0604030504040204" pitchFamily="34" charset="0"/>
                <a:cs typeface="Tahoma" panose="020B0604030504040204" pitchFamily="34" charset="0"/>
              </a:rPr>
              <a:t>Obecně definováno jako dávka, která zvýší krevní koncentraci (BAC) na úroveň intoxikace</a:t>
            </a:r>
          </a:p>
          <a:p>
            <a:pPr marL="360291" lvl="1" indent="-184113">
              <a:spcAft>
                <a:spcPts val="400"/>
              </a:spcAft>
              <a:buFont typeface="Wingdings" panose="05000000000000000000" pitchFamily="2" charset="2"/>
              <a:buChar char="§"/>
              <a:tabLst>
                <a:tab pos="176178" algn="l"/>
              </a:tabLst>
            </a:pPr>
            <a:r>
              <a:rPr lang="cs-CZ" sz="1200" dirty="0">
                <a:latin typeface="Tahoma" panose="020B0604030504040204" pitchFamily="34" charset="0"/>
                <a:ea typeface="Tahoma" panose="020B0604030504040204" pitchFamily="34" charset="0"/>
                <a:cs typeface="Tahoma" panose="020B0604030504040204" pitchFamily="34" charset="0"/>
              </a:rPr>
              <a:t>To zároveň odpovídá definici „</a:t>
            </a:r>
            <a:r>
              <a:rPr lang="en-US" sz="1200" dirty="0">
                <a:latin typeface="Tahoma" panose="020B0604030504040204" pitchFamily="34" charset="0"/>
                <a:ea typeface="Tahoma" panose="020B0604030504040204" pitchFamily="34" charset="0"/>
                <a:cs typeface="Tahoma" panose="020B0604030504040204" pitchFamily="34" charset="0"/>
              </a:rPr>
              <a:t>binge drinking</a:t>
            </a:r>
            <a:r>
              <a:rPr lang="cs-CZ" sz="1200" dirty="0">
                <a:latin typeface="Tahoma" panose="020B0604030504040204" pitchFamily="34" charset="0"/>
                <a:ea typeface="Tahoma" panose="020B0604030504040204" pitchFamily="34" charset="0"/>
                <a:cs typeface="Tahoma" panose="020B0604030504040204" pitchFamily="34" charset="0"/>
              </a:rPr>
              <a:t>“</a:t>
            </a:r>
          </a:p>
          <a:p>
            <a:pPr marL="360291" lvl="1" indent="-184113">
              <a:spcAft>
                <a:spcPts val="400"/>
              </a:spcAft>
              <a:buFont typeface="Wingdings" panose="05000000000000000000" pitchFamily="2" charset="2"/>
              <a:buChar char="§"/>
              <a:tabLst>
                <a:tab pos="176178" algn="l"/>
              </a:tabLst>
            </a:pPr>
            <a:r>
              <a:rPr lang="pl-PL" sz="1200" dirty="0">
                <a:latin typeface="Tahoma" panose="020B0604030504040204" pitchFamily="34" charset="0"/>
                <a:ea typeface="Tahoma" panose="020B0604030504040204" pitchFamily="34" charset="0"/>
                <a:cs typeface="Tahoma" panose="020B0604030504040204" pitchFamily="34" charset="0"/>
              </a:rPr>
              <a:t>Za hranici intoxikace je považováno 0,08 BAC </a:t>
            </a:r>
            <a:r>
              <a:rPr lang="pl-PL" sz="1200" b="1" dirty="0">
                <a:latin typeface="Tahoma" panose="020B0604030504040204" pitchFamily="34" charset="0"/>
                <a:ea typeface="Tahoma" panose="020B0604030504040204" pitchFamily="34" charset="0"/>
                <a:cs typeface="Tahoma" panose="020B0604030504040204" pitchFamily="34" charset="0"/>
              </a:rPr>
              <a:t>(0,8 ‰)</a:t>
            </a:r>
          </a:p>
          <a:p>
            <a:pPr marL="360291" lvl="1" indent="-184113">
              <a:spcAft>
                <a:spcPts val="400"/>
              </a:spcAft>
              <a:buFont typeface="Wingdings" panose="05000000000000000000" pitchFamily="2" charset="2"/>
              <a:buChar char="§"/>
              <a:tabLst>
                <a:tab pos="176178" algn="l"/>
              </a:tabLst>
            </a:pPr>
            <a:r>
              <a:rPr lang="pl-PL" sz="1200" dirty="0">
                <a:latin typeface="Tahoma" panose="020B0604030504040204" pitchFamily="34" charset="0"/>
                <a:ea typeface="Tahoma" panose="020B0604030504040204" pitchFamily="34" charset="0"/>
                <a:cs typeface="Tahoma" panose="020B0604030504040204" pitchFamily="34" charset="0"/>
              </a:rPr>
              <a:t>Odpovídá to vypití cca </a:t>
            </a:r>
            <a:r>
              <a:rPr lang="pl-PL" sz="1200" b="1" dirty="0">
                <a:latin typeface="Tahoma" panose="020B0604030504040204" pitchFamily="34" charset="0"/>
                <a:ea typeface="Tahoma" panose="020B0604030504040204" pitchFamily="34" charset="0"/>
                <a:cs typeface="Tahoma" panose="020B0604030504040204" pitchFamily="34" charset="0"/>
              </a:rPr>
              <a:t>4-5</a:t>
            </a:r>
            <a:r>
              <a:rPr lang="pl-PL" sz="1200" dirty="0">
                <a:latin typeface="Tahoma" panose="020B0604030504040204" pitchFamily="34" charset="0"/>
                <a:ea typeface="Tahoma" panose="020B0604030504040204" pitchFamily="34" charset="0"/>
                <a:cs typeface="Tahoma" panose="020B0604030504040204" pitchFamily="34" charset="0"/>
              </a:rPr>
              <a:t> jednotek alkoholu.</a:t>
            </a:r>
          </a:p>
          <a:p>
            <a:pPr marL="360291" lvl="1" indent="-184113">
              <a:spcAft>
                <a:spcPts val="0"/>
              </a:spcAft>
              <a:buFont typeface="Wingdings" panose="05000000000000000000" pitchFamily="2" charset="2"/>
              <a:buChar char="§"/>
              <a:tabLst>
                <a:tab pos="176178" algn="l"/>
              </a:tabLst>
            </a:pPr>
            <a:r>
              <a:rPr lang="pl-PL" sz="1200" i="1" dirty="0">
                <a:latin typeface="Tahoma" panose="020B0604030504040204" pitchFamily="34" charset="0"/>
                <a:ea typeface="Tahoma" panose="020B0604030504040204" pitchFamily="34" charset="0"/>
                <a:cs typeface="Tahoma" panose="020B0604030504040204" pitchFamily="34" charset="0"/>
              </a:rPr>
              <a:t>Příklad:  </a:t>
            </a:r>
            <a:endParaRPr lang="cs-CZ" sz="1200" i="1" dirty="0">
              <a:latin typeface="Tahoma" panose="020B0604030504040204" pitchFamily="34" charset="0"/>
              <a:ea typeface="Tahoma" panose="020B0604030504040204" pitchFamily="34" charset="0"/>
              <a:cs typeface="Tahoma" panose="020B0604030504040204" pitchFamily="34" charset="0"/>
            </a:endParaRPr>
          </a:p>
          <a:p>
            <a:pPr marL="360291" lvl="2" indent="87296">
              <a:lnSpc>
                <a:spcPct val="100000"/>
              </a:lnSpc>
              <a:spcAft>
                <a:spcPts val="400"/>
              </a:spcAft>
              <a:buFont typeface="Wingdings" panose="05000000000000000000" pitchFamily="2" charset="2"/>
              <a:buChar char="§"/>
              <a:tabLst>
                <a:tab pos="176178" algn="l"/>
              </a:tabLst>
            </a:pPr>
            <a:r>
              <a:rPr lang="cs-CZ" sz="1100" dirty="0">
                <a:latin typeface="Tahoma" panose="020B0604030504040204" pitchFamily="34" charset="0"/>
                <a:ea typeface="Tahoma" panose="020B0604030504040204" pitchFamily="34" charset="0"/>
                <a:cs typeface="Tahoma" panose="020B0604030504040204" pitchFamily="34" charset="0"/>
              </a:rPr>
              <a:t> </a:t>
            </a:r>
            <a:r>
              <a:rPr lang="cs-CZ" sz="1000" dirty="0">
                <a:latin typeface="Tahoma" panose="020B0604030504040204" pitchFamily="34" charset="0"/>
                <a:ea typeface="Tahoma" panose="020B0604030504040204" pitchFamily="34" charset="0"/>
                <a:cs typeface="Tahoma" panose="020B0604030504040204" pitchFamily="34" charset="0"/>
              </a:rPr>
              <a:t>U 80kg muže 5 jednotek (á10g = 50g) vede k BAC 0,87 ‰</a:t>
            </a:r>
          </a:p>
          <a:p>
            <a:pPr marL="360291" lvl="2" indent="87296">
              <a:lnSpc>
                <a:spcPct val="100000"/>
              </a:lnSpc>
              <a:spcAft>
                <a:spcPts val="600"/>
              </a:spcAft>
              <a:buFont typeface="Wingdings" panose="05000000000000000000" pitchFamily="2" charset="2"/>
              <a:buChar char="§"/>
              <a:tabLst>
                <a:tab pos="176178" algn="l"/>
              </a:tabLst>
            </a:pPr>
            <a:r>
              <a:rPr lang="pl-PL" sz="1100" dirty="0">
                <a:latin typeface="Tahoma" panose="020B0604030504040204" pitchFamily="34" charset="0"/>
                <a:ea typeface="Tahoma" panose="020B0604030504040204" pitchFamily="34" charset="0"/>
                <a:cs typeface="Tahoma" panose="020B0604030504040204" pitchFamily="34" charset="0"/>
              </a:rPr>
              <a:t> </a:t>
            </a:r>
            <a:r>
              <a:rPr lang="pl-PL" sz="1000" dirty="0">
                <a:latin typeface="Tahoma" panose="020B0604030504040204" pitchFamily="34" charset="0"/>
                <a:ea typeface="Tahoma" panose="020B0604030504040204" pitchFamily="34" charset="0"/>
                <a:cs typeface="Tahoma" panose="020B0604030504040204" pitchFamily="34" charset="0"/>
              </a:rPr>
              <a:t>U 70 kg ženy 4 jednotky (á10g = 40g) vede k 0,98 ‰)</a:t>
            </a:r>
            <a:endParaRPr lang="cs-CZ" sz="1000" dirty="0">
              <a:latin typeface="Tahoma" panose="020B0604030504040204" pitchFamily="34" charset="0"/>
              <a:ea typeface="Tahoma" panose="020B0604030504040204" pitchFamily="34" charset="0"/>
              <a:cs typeface="Tahoma" panose="020B0604030504040204" pitchFamily="34" charset="0"/>
            </a:endParaRPr>
          </a:p>
          <a:p>
            <a:pPr marL="360291" lvl="1" indent="-184113">
              <a:spcAft>
                <a:spcPts val="400"/>
              </a:spcAft>
              <a:buFont typeface="Wingdings" panose="05000000000000000000" pitchFamily="2" charset="2"/>
              <a:buChar char="§"/>
              <a:tabLst>
                <a:tab pos="176178" algn="l"/>
              </a:tabLst>
            </a:pPr>
            <a:r>
              <a:rPr lang="cs-CZ" sz="1200" dirty="0">
                <a:latin typeface="Tahoma" panose="020B0604030504040204" pitchFamily="34" charset="0"/>
                <a:ea typeface="Tahoma" panose="020B0604030504040204" pitchFamily="34" charset="0"/>
                <a:cs typeface="Tahoma" panose="020B0604030504040204" pitchFamily="34" charset="0"/>
              </a:rPr>
              <a:t>Obsah alkoholu v krvi ale ve skutečnosti velmi výrazně závisí na řadě faktorů </a:t>
            </a:r>
            <a:r>
              <a:rPr lang="cs-CZ" sz="1000" dirty="0">
                <a:latin typeface="Tahoma" panose="020B0604030504040204" pitchFamily="34" charset="0"/>
                <a:ea typeface="Tahoma" panose="020B0604030504040204" pitchFamily="34" charset="0"/>
                <a:cs typeface="Tahoma" panose="020B0604030504040204" pitchFamily="34" charset="0"/>
              </a:rPr>
              <a:t>(tělesné hmotnosti, pohlaví, obsahu vody v těle a dalších)</a:t>
            </a:r>
          </a:p>
          <a:p>
            <a:pPr marL="360291" lvl="1" indent="-184113">
              <a:spcAft>
                <a:spcPts val="400"/>
              </a:spcAft>
              <a:buFont typeface="Wingdings" panose="05000000000000000000" pitchFamily="2" charset="2"/>
              <a:buChar char="§"/>
              <a:tabLst>
                <a:tab pos="176178" algn="l"/>
              </a:tabLst>
            </a:pPr>
            <a:r>
              <a:rPr lang="cs-CZ" sz="1200" dirty="0">
                <a:latin typeface="Tahoma" panose="020B0604030504040204" pitchFamily="34" charset="0"/>
                <a:ea typeface="Tahoma" panose="020B0604030504040204" pitchFamily="34" charset="0"/>
                <a:cs typeface="Tahoma" panose="020B0604030504040204" pitchFamily="34" charset="0"/>
              </a:rPr>
              <a:t>V gramech je nejčastěji uváděna hodnota </a:t>
            </a:r>
            <a:r>
              <a:rPr lang="cs-CZ" sz="1200" b="1" dirty="0">
                <a:latin typeface="Tahoma" panose="020B0604030504040204" pitchFamily="34" charset="0"/>
                <a:ea typeface="Tahoma" panose="020B0604030504040204" pitchFamily="34" charset="0"/>
                <a:cs typeface="Tahoma" panose="020B0604030504040204" pitchFamily="34" charset="0"/>
              </a:rPr>
              <a:t>50-60 g </a:t>
            </a:r>
            <a:r>
              <a:rPr lang="cs-CZ" sz="1000" dirty="0">
                <a:latin typeface="Tahoma" panose="020B0604030504040204" pitchFamily="34" charset="0"/>
                <a:ea typeface="Tahoma" panose="020B0604030504040204" pitchFamily="34" charset="0"/>
                <a:cs typeface="Tahoma" panose="020B0604030504040204" pitchFamily="34" charset="0"/>
              </a:rPr>
              <a:t>(to se bere i jako kritérium pro </a:t>
            </a:r>
            <a:r>
              <a:rPr lang="en-US" sz="1000" dirty="0">
                <a:latin typeface="Tahoma" panose="020B0604030504040204" pitchFamily="34" charset="0"/>
                <a:ea typeface="Tahoma" panose="020B0604030504040204" pitchFamily="34" charset="0"/>
                <a:cs typeface="Tahoma" panose="020B0604030504040204" pitchFamily="34" charset="0"/>
              </a:rPr>
              <a:t>binge drinking</a:t>
            </a:r>
            <a:r>
              <a:rPr lang="cs-CZ" sz="1000" dirty="0">
                <a:latin typeface="Tahoma" panose="020B0604030504040204" pitchFamily="34" charset="0"/>
                <a:ea typeface="Tahoma" panose="020B0604030504040204" pitchFamily="34" charset="0"/>
                <a:cs typeface="Tahoma" panose="020B0604030504040204" pitchFamily="34" charset="0"/>
              </a:rPr>
              <a:t>) </a:t>
            </a:r>
          </a:p>
          <a:p>
            <a:pPr marL="360291" lvl="1" indent="-184113">
              <a:spcAft>
                <a:spcPts val="400"/>
              </a:spcAft>
              <a:buFont typeface="Wingdings" panose="05000000000000000000" pitchFamily="2" charset="2"/>
              <a:buChar char="§"/>
              <a:tabLst>
                <a:tab pos="176178" algn="l"/>
              </a:tabLst>
            </a:pPr>
            <a:r>
              <a:rPr lang="pl-PL" sz="1200" dirty="0">
                <a:latin typeface="Tahoma" panose="020B0604030504040204" pitchFamily="34" charset="0"/>
                <a:ea typeface="Tahoma" panose="020B0604030504040204" pitchFamily="34" charset="0"/>
                <a:cs typeface="Tahoma" panose="020B0604030504040204" pitchFamily="34" charset="0"/>
              </a:rPr>
              <a:t>V UK 6-8 jednotek </a:t>
            </a:r>
            <a:r>
              <a:rPr lang="pl-PL" sz="1000" dirty="0">
                <a:latin typeface="Tahoma" panose="020B0604030504040204" pitchFamily="34" charset="0"/>
                <a:ea typeface="Tahoma" panose="020B0604030504040204" pitchFamily="34" charset="0"/>
                <a:cs typeface="Tahoma" panose="020B0604030504040204" pitchFamily="34" charset="0"/>
              </a:rPr>
              <a:t>(mají ale 1 Unit= 8g), v USA 3 a 4 jednotky</a:t>
            </a:r>
            <a:endParaRPr lang="cs-CZ" sz="1000" dirty="0">
              <a:latin typeface="Tahoma" panose="020B0604030504040204" pitchFamily="34" charset="0"/>
              <a:ea typeface="Tahoma" panose="020B0604030504040204" pitchFamily="34" charset="0"/>
              <a:cs typeface="Tahoma" panose="020B0604030504040204" pitchFamily="34" charset="0"/>
            </a:endParaRPr>
          </a:p>
        </p:txBody>
      </p:sp>
      <p:sp>
        <p:nvSpPr>
          <p:cNvPr id="18" name="Zástupný symbol pro obsah 4"/>
          <p:cNvSpPr txBox="1">
            <a:spLocks/>
          </p:cNvSpPr>
          <p:nvPr/>
        </p:nvSpPr>
        <p:spPr>
          <a:xfrm>
            <a:off x="245824" y="2797367"/>
            <a:ext cx="4369721" cy="3614320"/>
          </a:xfrm>
          <a:prstGeom prst="rect">
            <a:avLst/>
          </a:prstGeom>
          <a:ln w="6350">
            <a:solidFill>
              <a:schemeClr val="accent1"/>
            </a:solidFill>
          </a:ln>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nSpc>
                <a:spcPct val="120000"/>
              </a:lnSpc>
              <a:buNone/>
            </a:pPr>
            <a:r>
              <a:rPr lang="cs-CZ" sz="1300" b="1" kern="0" dirty="0">
                <a:solidFill>
                  <a:srgbClr val="0000CC"/>
                </a:solidFill>
                <a:latin typeface="Tahoma" panose="020B0604030504040204" pitchFamily="34" charset="0"/>
                <a:ea typeface="Tahoma" panose="020B0604030504040204" pitchFamily="34" charset="0"/>
                <a:cs typeface="Tahoma" panose="020B0604030504040204" pitchFamily="34" charset="0"/>
              </a:rPr>
              <a:t>Riziko pravidelné dlouhodobé konzumace:</a:t>
            </a:r>
          </a:p>
          <a:p>
            <a:pPr marL="266700" lvl="1" indent="-179388">
              <a:spcAft>
                <a:spcPts val="200"/>
              </a:spcAft>
              <a:buFont typeface="Wingdings" panose="05000000000000000000" pitchFamily="2" charset="2"/>
              <a:buChar char="§"/>
            </a:pPr>
            <a:r>
              <a:rPr lang="pl-PL" sz="1200" b="1" kern="0" dirty="0">
                <a:latin typeface="Tahoma" panose="020B0604030504040204" pitchFamily="34" charset="0"/>
                <a:ea typeface="Tahoma" panose="020B0604030504040204" pitchFamily="34" charset="0"/>
                <a:cs typeface="Tahoma" panose="020B0604030504040204" pitchFamily="34" charset="0"/>
              </a:rPr>
              <a:t>WHO:  </a:t>
            </a:r>
            <a:endParaRPr lang="cs-CZ" sz="1200" b="1" kern="0" dirty="0">
              <a:latin typeface="Tahoma" panose="020B0604030504040204" pitchFamily="34" charset="0"/>
              <a:ea typeface="Tahoma" panose="020B0604030504040204" pitchFamily="34" charset="0"/>
              <a:cs typeface="Tahoma" panose="020B0604030504040204" pitchFamily="34" charset="0"/>
            </a:endParaRPr>
          </a:p>
          <a:p>
            <a:pPr marL="360291" lvl="2">
              <a:lnSpc>
                <a:spcPct val="100000"/>
              </a:lnSpc>
              <a:spcAft>
                <a:spcPts val="300"/>
              </a:spcAft>
              <a:buFont typeface="Wingdings" panose="05000000000000000000" pitchFamily="2" charset="2"/>
              <a:buChar char="§"/>
            </a:pPr>
            <a:r>
              <a:rPr lang="cs-CZ" sz="1100" kern="0" dirty="0">
                <a:latin typeface="Tahoma" panose="020B0604030504040204" pitchFamily="34" charset="0"/>
                <a:ea typeface="Tahoma" panose="020B0604030504040204" pitchFamily="34" charset="0"/>
                <a:cs typeface="Tahoma" panose="020B0604030504040204" pitchFamily="34" charset="0"/>
              </a:rPr>
              <a:t> Rizikové pití: 20-40 g/den ženy, 40-60 g/den muži </a:t>
            </a:r>
          </a:p>
          <a:p>
            <a:pPr marL="360291" lvl="2">
              <a:lnSpc>
                <a:spcPct val="100000"/>
              </a:lnSpc>
              <a:spcAft>
                <a:spcPts val="400"/>
              </a:spcAft>
              <a:buFont typeface="Wingdings" panose="05000000000000000000" pitchFamily="2" charset="2"/>
              <a:buChar char="§"/>
            </a:pPr>
            <a:r>
              <a:rPr lang="pl-PL" sz="1100" kern="0" dirty="0">
                <a:latin typeface="Tahoma" panose="020B0604030504040204" pitchFamily="34" charset="0"/>
                <a:ea typeface="Tahoma" panose="020B0604030504040204" pitchFamily="34" charset="0"/>
                <a:cs typeface="Tahoma" panose="020B0604030504040204" pitchFamily="34" charset="0"/>
              </a:rPr>
              <a:t> Škodlivé pití: &gt;40 g denně u žen, &gt;60 g u mužů</a:t>
            </a:r>
            <a:endParaRPr lang="cs-CZ" sz="1100" kern="0" dirty="0">
              <a:latin typeface="Tahoma" panose="020B0604030504040204" pitchFamily="34" charset="0"/>
              <a:ea typeface="Tahoma" panose="020B0604030504040204" pitchFamily="34" charset="0"/>
              <a:cs typeface="Tahoma" panose="020B0604030504040204" pitchFamily="34" charset="0"/>
            </a:endParaRPr>
          </a:p>
          <a:p>
            <a:pPr marL="266700" lvl="1" indent="-179388">
              <a:spcAft>
                <a:spcPts val="200"/>
              </a:spcAft>
              <a:buFont typeface="Wingdings" panose="05000000000000000000" pitchFamily="2" charset="2"/>
              <a:buChar char="§"/>
            </a:pPr>
            <a:r>
              <a:rPr lang="cs-CZ" sz="1200" b="1" kern="0" dirty="0">
                <a:latin typeface="Tahoma" panose="020B0604030504040204" pitchFamily="34" charset="0"/>
                <a:ea typeface="Tahoma" panose="020B0604030504040204" pitchFamily="34" charset="0"/>
                <a:cs typeface="Tahoma" panose="020B0604030504040204" pitchFamily="34" charset="0"/>
              </a:rPr>
              <a:t>Riziko rakoviny</a:t>
            </a:r>
            <a:r>
              <a:rPr lang="cs-CZ" sz="1200" kern="0" dirty="0">
                <a:latin typeface="Tahoma" panose="020B0604030504040204" pitchFamily="34" charset="0"/>
                <a:ea typeface="Tahoma" panose="020B0604030504040204" pitchFamily="34" charset="0"/>
                <a:cs typeface="Tahoma" panose="020B0604030504040204" pitchFamily="34" charset="0"/>
              </a:rPr>
              <a:t>:</a:t>
            </a:r>
          </a:p>
          <a:p>
            <a:pPr marL="446088" lvl="2" indent="-87313">
              <a:lnSpc>
                <a:spcPct val="100000"/>
              </a:lnSpc>
              <a:spcAft>
                <a:spcPts val="600"/>
              </a:spcAft>
              <a:buFont typeface="Wingdings" panose="05000000000000000000" pitchFamily="2" charset="2"/>
              <a:buChar char="§"/>
            </a:pPr>
            <a:r>
              <a:rPr lang="cs-CZ" sz="1100" kern="0" dirty="0">
                <a:latin typeface="Tahoma" panose="020B0604030504040204" pitchFamily="34" charset="0"/>
                <a:ea typeface="Tahoma" panose="020B0604030504040204" pitchFamily="34" charset="0"/>
                <a:cs typeface="Tahoma" panose="020B0604030504040204" pitchFamily="34" charset="0"/>
              </a:rPr>
              <a:t>V současnosti se doporučuje nepít alkohol, nejsou stanovovány žádné limitní hodnoty, protože riziko je bezprahové, i malé množství alkoholu zvyšuje riziko alespoň některých nádorů.</a:t>
            </a:r>
            <a:r>
              <a:rPr lang="cs-CZ" sz="1200" kern="0" dirty="0">
                <a:latin typeface="Tahoma" panose="020B0604030504040204" pitchFamily="34" charset="0"/>
                <a:ea typeface="Tahoma" panose="020B0604030504040204" pitchFamily="34" charset="0"/>
                <a:cs typeface="Tahoma" panose="020B0604030504040204" pitchFamily="34" charset="0"/>
              </a:rPr>
              <a:t> </a:t>
            </a:r>
          </a:p>
          <a:p>
            <a:pPr marL="266700" lvl="1" indent="-179388">
              <a:spcAft>
                <a:spcPts val="200"/>
              </a:spcAft>
              <a:buFont typeface="Wingdings" panose="05000000000000000000" pitchFamily="2" charset="2"/>
              <a:buChar char="§"/>
            </a:pPr>
            <a:r>
              <a:rPr lang="cs-CZ" sz="1200" b="1" kern="0" dirty="0">
                <a:latin typeface="Tahoma" panose="020B0604030504040204" pitchFamily="34" charset="0"/>
                <a:ea typeface="Tahoma" panose="020B0604030504040204" pitchFamily="34" charset="0"/>
                <a:cs typeface="Tahoma" panose="020B0604030504040204" pitchFamily="34" charset="0"/>
              </a:rPr>
              <a:t>Nejčastěji uváděné obecné týdenní limity</a:t>
            </a:r>
            <a:r>
              <a:rPr lang="cs-CZ" sz="1200" kern="0" dirty="0">
                <a:latin typeface="Tahoma" panose="020B0604030504040204" pitchFamily="34" charset="0"/>
                <a:ea typeface="Tahoma" panose="020B0604030504040204" pitchFamily="34" charset="0"/>
                <a:cs typeface="Tahoma" panose="020B0604030504040204" pitchFamily="34" charset="0"/>
              </a:rPr>
              <a:t>:</a:t>
            </a:r>
          </a:p>
          <a:p>
            <a:pPr marL="360291" lvl="2">
              <a:lnSpc>
                <a:spcPct val="100000"/>
              </a:lnSpc>
              <a:spcAft>
                <a:spcPts val="200"/>
              </a:spcAft>
              <a:buFont typeface="Wingdings" panose="05000000000000000000" pitchFamily="2" charset="2"/>
              <a:buChar char="§"/>
            </a:pPr>
            <a:r>
              <a:rPr lang="cs-CZ" sz="1300" kern="0" dirty="0">
                <a:latin typeface="Tahoma" panose="020B0604030504040204" pitchFamily="34" charset="0"/>
                <a:ea typeface="Tahoma" panose="020B0604030504040204" pitchFamily="34" charset="0"/>
                <a:cs typeface="Tahoma" panose="020B0604030504040204" pitchFamily="34" charset="0"/>
              </a:rPr>
              <a:t> </a:t>
            </a:r>
            <a:r>
              <a:rPr lang="cs-CZ" sz="1000" kern="0" dirty="0">
                <a:latin typeface="Tahoma" panose="020B0604030504040204" pitchFamily="34" charset="0"/>
                <a:ea typeface="Tahoma" panose="020B0604030504040204" pitchFamily="34" charset="0"/>
                <a:cs typeface="Tahoma" panose="020B0604030504040204" pitchFamily="34" charset="0"/>
              </a:rPr>
              <a:t>Dříve: muži 21 jednotek/týden, ženy 14 j/týden </a:t>
            </a:r>
          </a:p>
          <a:p>
            <a:pPr marL="447585" lvl="2" indent="-88882">
              <a:lnSpc>
                <a:spcPct val="100000"/>
              </a:lnSpc>
              <a:spcAft>
                <a:spcPts val="400"/>
              </a:spcAft>
              <a:buFont typeface="Wingdings" panose="05000000000000000000" pitchFamily="2" charset="2"/>
              <a:buChar char="§"/>
            </a:pPr>
            <a:r>
              <a:rPr lang="pl-PL" sz="1100" kern="0" dirty="0">
                <a:latin typeface="Tahoma" panose="020B0604030504040204" pitchFamily="34" charset="0"/>
                <a:ea typeface="Tahoma" panose="020B0604030504040204" pitchFamily="34" charset="0"/>
                <a:cs typeface="Tahoma" panose="020B0604030504040204" pitchFamily="34" charset="0"/>
              </a:rPr>
              <a:t>Dnes:  </a:t>
            </a:r>
            <a:r>
              <a:rPr lang="pl-PL" sz="1100" b="1" kern="0" dirty="0">
                <a:solidFill>
                  <a:srgbClr val="FF0000"/>
                </a:solidFill>
                <a:latin typeface="Tahoma" panose="020B0604030504040204" pitchFamily="34" charset="0"/>
                <a:ea typeface="Tahoma" panose="020B0604030504040204" pitchFamily="34" charset="0"/>
                <a:cs typeface="Tahoma" panose="020B0604030504040204" pitchFamily="34" charset="0"/>
              </a:rPr>
              <a:t>muži</a:t>
            </a:r>
            <a:r>
              <a:rPr lang="pl-PL" sz="1100" kern="0" dirty="0">
                <a:latin typeface="Tahoma" panose="020B0604030504040204" pitchFamily="34" charset="0"/>
                <a:ea typeface="Tahoma" panose="020B0604030504040204" pitchFamily="34" charset="0"/>
                <a:cs typeface="Tahoma" panose="020B0604030504040204" pitchFamily="34" charset="0"/>
              </a:rPr>
              <a:t> </a:t>
            </a:r>
            <a:r>
              <a:rPr lang="pl-PL" sz="1200" b="1" kern="0" dirty="0">
                <a:solidFill>
                  <a:srgbClr val="FF0000"/>
                </a:solidFill>
                <a:highlight>
                  <a:srgbClr val="FFFF00"/>
                </a:highlight>
                <a:latin typeface="Tahoma" panose="020B0604030504040204" pitchFamily="34" charset="0"/>
                <a:ea typeface="Tahoma" panose="020B0604030504040204" pitchFamily="34" charset="0"/>
                <a:cs typeface="Tahoma" panose="020B0604030504040204" pitchFamily="34" charset="0"/>
              </a:rPr>
              <a:t>14</a:t>
            </a:r>
            <a:r>
              <a:rPr lang="pl-PL" sz="1100" b="1" kern="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pl-PL" sz="900" b="1" kern="0" dirty="0">
                <a:latin typeface="Tahoma" panose="020B0604030504040204" pitchFamily="34" charset="0"/>
                <a:ea typeface="Tahoma" panose="020B0604030504040204" pitchFamily="34" charset="0"/>
                <a:cs typeface="Tahoma" panose="020B0604030504040204" pitchFamily="34" charset="0"/>
              </a:rPr>
              <a:t>jednotek/týden</a:t>
            </a:r>
            <a:r>
              <a:rPr lang="pl-PL" sz="1100" kern="0" dirty="0">
                <a:latin typeface="Tahoma" panose="020B0604030504040204" pitchFamily="34" charset="0"/>
                <a:ea typeface="Tahoma" panose="020B0604030504040204" pitchFamily="34" charset="0"/>
                <a:cs typeface="Tahoma" panose="020B0604030504040204" pitchFamily="34" charset="0"/>
              </a:rPr>
              <a:t>, </a:t>
            </a:r>
            <a:r>
              <a:rPr lang="pl-PL" sz="1100" b="1" kern="0" dirty="0">
                <a:solidFill>
                  <a:srgbClr val="FF0000"/>
                </a:solidFill>
                <a:latin typeface="Tahoma" panose="020B0604030504040204" pitchFamily="34" charset="0"/>
                <a:ea typeface="Tahoma" panose="020B0604030504040204" pitchFamily="34" charset="0"/>
                <a:cs typeface="Tahoma" panose="020B0604030504040204" pitchFamily="34" charset="0"/>
              </a:rPr>
              <a:t>ženy</a:t>
            </a:r>
            <a:r>
              <a:rPr lang="pl-PL" sz="1100" kern="0" dirty="0">
                <a:latin typeface="Tahoma" panose="020B0604030504040204" pitchFamily="34" charset="0"/>
                <a:ea typeface="Tahoma" panose="020B0604030504040204" pitchFamily="34" charset="0"/>
                <a:cs typeface="Tahoma" panose="020B0604030504040204" pitchFamily="34" charset="0"/>
              </a:rPr>
              <a:t> </a:t>
            </a:r>
            <a:r>
              <a:rPr lang="pl-PL" sz="1200" b="1" kern="0" dirty="0">
                <a:solidFill>
                  <a:srgbClr val="FF0000"/>
                </a:solidFill>
                <a:highlight>
                  <a:srgbClr val="FFFF00"/>
                </a:highlight>
                <a:latin typeface="Tahoma" panose="020B0604030504040204" pitchFamily="34" charset="0"/>
                <a:ea typeface="Tahoma" panose="020B0604030504040204" pitchFamily="34" charset="0"/>
                <a:cs typeface="Tahoma" panose="020B0604030504040204" pitchFamily="34" charset="0"/>
              </a:rPr>
              <a:t>7</a:t>
            </a:r>
            <a:r>
              <a:rPr lang="pl-PL" sz="1100" b="1" kern="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pl-PL" sz="900" b="1" kern="0" dirty="0">
                <a:latin typeface="Tahoma" panose="020B0604030504040204" pitchFamily="34" charset="0"/>
                <a:ea typeface="Tahoma" panose="020B0604030504040204" pitchFamily="34" charset="0"/>
                <a:cs typeface="Tahoma" panose="020B0604030504040204" pitchFamily="34" charset="0"/>
              </a:rPr>
              <a:t>jednotek/týden</a:t>
            </a:r>
            <a:r>
              <a:rPr lang="pl-PL" sz="1100" b="1" kern="0" dirty="0">
                <a:latin typeface="Tahoma" panose="020B0604030504040204" pitchFamily="34" charset="0"/>
                <a:ea typeface="Tahoma" panose="020B0604030504040204" pitchFamily="34" charset="0"/>
                <a:cs typeface="Tahoma" panose="020B0604030504040204" pitchFamily="34" charset="0"/>
              </a:rPr>
              <a:t>  </a:t>
            </a:r>
          </a:p>
          <a:p>
            <a:pPr marL="266700" lvl="1" indent="-179388">
              <a:spcAft>
                <a:spcPts val="200"/>
              </a:spcAft>
              <a:buFont typeface="Wingdings" panose="05000000000000000000" pitchFamily="2" charset="2"/>
              <a:buChar char="§"/>
            </a:pPr>
            <a:r>
              <a:rPr lang="cs-CZ" sz="1100" b="1" kern="0" dirty="0">
                <a:latin typeface="Tahoma" panose="020B0604030504040204" pitchFamily="34" charset="0"/>
                <a:ea typeface="Tahoma" panose="020B0604030504040204" pitchFamily="34" charset="0"/>
                <a:cs typeface="Tahoma" panose="020B0604030504040204" pitchFamily="34" charset="0"/>
              </a:rPr>
              <a:t>NIAA</a:t>
            </a:r>
            <a:r>
              <a:rPr lang="cs-CZ" sz="1300" kern="0" dirty="0">
                <a:latin typeface="Tahoma" panose="020B0604030504040204" pitchFamily="34" charset="0"/>
                <a:ea typeface="Tahoma" panose="020B0604030504040204" pitchFamily="34" charset="0"/>
                <a:cs typeface="Tahoma" panose="020B0604030504040204" pitchFamily="34" charset="0"/>
              </a:rPr>
              <a:t> </a:t>
            </a:r>
            <a:r>
              <a:rPr lang="cs-CZ" sz="900" kern="0" dirty="0">
                <a:latin typeface="Tahoma" panose="020B0604030504040204" pitchFamily="34" charset="0"/>
                <a:ea typeface="Tahoma" panose="020B0604030504040204" pitchFamily="34" charset="0"/>
                <a:cs typeface="Tahoma" panose="020B0604030504040204" pitchFamily="34" charset="0"/>
              </a:rPr>
              <a:t>(</a:t>
            </a:r>
            <a:r>
              <a:rPr lang="cs-CZ" sz="900" kern="0" dirty="0" err="1">
                <a:latin typeface="Tahoma" panose="020B0604030504040204" pitchFamily="34" charset="0"/>
                <a:ea typeface="Tahoma" panose="020B0604030504040204" pitchFamily="34" charset="0"/>
                <a:cs typeface="Tahoma" panose="020B0604030504040204" pitchFamily="34" charset="0"/>
              </a:rPr>
              <a:t>The</a:t>
            </a:r>
            <a:r>
              <a:rPr lang="cs-CZ" sz="900" kern="0" dirty="0">
                <a:latin typeface="Tahoma" panose="020B0604030504040204" pitchFamily="34" charset="0"/>
                <a:ea typeface="Tahoma" panose="020B0604030504040204" pitchFamily="34" charset="0"/>
                <a:cs typeface="Tahoma" panose="020B0604030504040204" pitchFamily="34" charset="0"/>
              </a:rPr>
              <a:t> </a:t>
            </a:r>
            <a:r>
              <a:rPr lang="cs-CZ" sz="900" kern="0" dirty="0" err="1">
                <a:latin typeface="Tahoma" panose="020B0604030504040204" pitchFamily="34" charset="0"/>
                <a:ea typeface="Tahoma" panose="020B0604030504040204" pitchFamily="34" charset="0"/>
                <a:cs typeface="Tahoma" panose="020B0604030504040204" pitchFamily="34" charset="0"/>
              </a:rPr>
              <a:t>National</a:t>
            </a:r>
            <a:r>
              <a:rPr lang="cs-CZ" sz="900" kern="0" dirty="0">
                <a:latin typeface="Tahoma" panose="020B0604030504040204" pitchFamily="34" charset="0"/>
                <a:ea typeface="Tahoma" panose="020B0604030504040204" pitchFamily="34" charset="0"/>
                <a:cs typeface="Tahoma" panose="020B0604030504040204" pitchFamily="34" charset="0"/>
              </a:rPr>
              <a:t> Institute on </a:t>
            </a:r>
            <a:r>
              <a:rPr lang="cs-CZ" sz="900" kern="0" dirty="0" err="1">
                <a:latin typeface="Tahoma" panose="020B0604030504040204" pitchFamily="34" charset="0"/>
                <a:ea typeface="Tahoma" panose="020B0604030504040204" pitchFamily="34" charset="0"/>
                <a:cs typeface="Tahoma" panose="020B0604030504040204" pitchFamily="34" charset="0"/>
              </a:rPr>
              <a:t>Alcohol</a:t>
            </a:r>
            <a:r>
              <a:rPr lang="cs-CZ" sz="900" kern="0" dirty="0">
                <a:latin typeface="Tahoma" panose="020B0604030504040204" pitchFamily="34" charset="0"/>
                <a:ea typeface="Tahoma" panose="020B0604030504040204" pitchFamily="34" charset="0"/>
                <a:cs typeface="Tahoma" panose="020B0604030504040204" pitchFamily="34" charset="0"/>
              </a:rPr>
              <a:t> Abuse and </a:t>
            </a:r>
            <a:r>
              <a:rPr lang="cs-CZ" sz="900" kern="0" dirty="0" err="1">
                <a:latin typeface="Tahoma" panose="020B0604030504040204" pitchFamily="34" charset="0"/>
                <a:ea typeface="Tahoma" panose="020B0604030504040204" pitchFamily="34" charset="0"/>
                <a:cs typeface="Tahoma" panose="020B0604030504040204" pitchFamily="34" charset="0"/>
              </a:rPr>
              <a:t>Alcoholism</a:t>
            </a:r>
            <a:r>
              <a:rPr lang="cs-CZ" sz="900" kern="0" dirty="0">
                <a:latin typeface="Tahoma" panose="020B0604030504040204" pitchFamily="34" charset="0"/>
                <a:ea typeface="Tahoma" panose="020B0604030504040204" pitchFamily="34" charset="0"/>
                <a:cs typeface="Tahoma" panose="020B0604030504040204" pitchFamily="34" charset="0"/>
              </a:rPr>
              <a:t>)</a:t>
            </a:r>
            <a:r>
              <a:rPr lang="cs-CZ" sz="1300" kern="0" dirty="0">
                <a:latin typeface="Tahoma" panose="020B0604030504040204" pitchFamily="34" charset="0"/>
                <a:ea typeface="Tahoma" panose="020B0604030504040204" pitchFamily="34" charset="0"/>
                <a:cs typeface="Tahoma" panose="020B0604030504040204" pitchFamily="34" charset="0"/>
              </a:rPr>
              <a:t>:</a:t>
            </a:r>
          </a:p>
          <a:p>
            <a:pPr marL="446088" lvl="2" indent="-87313">
              <a:lnSpc>
                <a:spcPct val="100000"/>
              </a:lnSpc>
              <a:spcAft>
                <a:spcPts val="400"/>
              </a:spcAft>
              <a:buFont typeface="Wingdings" panose="05000000000000000000" pitchFamily="2" charset="2"/>
              <a:buChar char="§"/>
            </a:pPr>
            <a:r>
              <a:rPr lang="cs-CZ" sz="1000" kern="0" dirty="0">
                <a:latin typeface="Tahoma" panose="020B0604030504040204" pitchFamily="34" charset="0"/>
                <a:ea typeface="Tahoma" panose="020B0604030504040204" pitchFamily="34" charset="0"/>
                <a:cs typeface="Tahoma" panose="020B0604030504040204" pitchFamily="34" charset="0"/>
              </a:rPr>
              <a:t>Ne víc než 4 drinky v jeden den a ne více než </a:t>
            </a:r>
            <a:r>
              <a:rPr lang="cs-CZ" sz="1000" b="1" kern="0" dirty="0">
                <a:solidFill>
                  <a:srgbClr val="FF0000"/>
                </a:solidFill>
                <a:latin typeface="Tahoma" panose="020B0604030504040204" pitchFamily="34" charset="0"/>
                <a:ea typeface="Tahoma" panose="020B0604030504040204" pitchFamily="34" charset="0"/>
                <a:cs typeface="Tahoma" panose="020B0604030504040204" pitchFamily="34" charset="0"/>
              </a:rPr>
              <a:t>14 drinků za týden</a:t>
            </a:r>
            <a:r>
              <a:rPr lang="cs-CZ" sz="1000" kern="0" dirty="0">
                <a:latin typeface="Tahoma" panose="020B0604030504040204" pitchFamily="34" charset="0"/>
                <a:ea typeface="Tahoma" panose="020B0604030504040204" pitchFamily="34" charset="0"/>
                <a:cs typeface="Tahoma" panose="020B0604030504040204" pitchFamily="34" charset="0"/>
              </a:rPr>
              <a:t> - muži věku 65 a mladší </a:t>
            </a:r>
          </a:p>
          <a:p>
            <a:pPr marL="446088" lvl="2" indent="-87313">
              <a:lnSpc>
                <a:spcPct val="100000"/>
              </a:lnSpc>
              <a:spcAft>
                <a:spcPts val="400"/>
              </a:spcAft>
              <a:buFont typeface="Wingdings" panose="05000000000000000000" pitchFamily="2" charset="2"/>
              <a:buChar char="§"/>
            </a:pPr>
            <a:r>
              <a:rPr lang="pl-PL" sz="1000" kern="0" dirty="0">
                <a:latin typeface="Tahoma" panose="020B0604030504040204" pitchFamily="34" charset="0"/>
                <a:ea typeface="Tahoma" panose="020B0604030504040204" pitchFamily="34" charset="0"/>
                <a:cs typeface="Tahoma" panose="020B0604030504040204" pitchFamily="34" charset="0"/>
              </a:rPr>
              <a:t>Ne víc než 3 drinky/den a ne víc než </a:t>
            </a:r>
            <a:r>
              <a:rPr lang="pl-PL" sz="1000" b="1" kern="0" dirty="0">
                <a:solidFill>
                  <a:srgbClr val="FF0000"/>
                </a:solidFill>
                <a:latin typeface="Tahoma" panose="020B0604030504040204" pitchFamily="34" charset="0"/>
                <a:ea typeface="Tahoma" panose="020B0604030504040204" pitchFamily="34" charset="0"/>
                <a:cs typeface="Tahoma" panose="020B0604030504040204" pitchFamily="34" charset="0"/>
              </a:rPr>
              <a:t>7 drinků/týden </a:t>
            </a:r>
            <a:r>
              <a:rPr lang="pl-PL" sz="1000" kern="0" dirty="0">
                <a:latin typeface="Tahoma" panose="020B0604030504040204" pitchFamily="34" charset="0"/>
                <a:ea typeface="Tahoma" panose="020B0604030504040204" pitchFamily="34" charset="0"/>
                <a:cs typeface="Tahoma" panose="020B0604030504040204" pitchFamily="34" charset="0"/>
              </a:rPr>
              <a:t>– ženy a muži +65 </a:t>
            </a:r>
          </a:p>
          <a:p>
            <a:pPr marL="266700" lvl="1" indent="-179388">
              <a:spcAft>
                <a:spcPts val="200"/>
              </a:spcAft>
              <a:buFont typeface="Wingdings" panose="05000000000000000000" pitchFamily="2" charset="2"/>
              <a:buChar char="§"/>
            </a:pPr>
            <a:r>
              <a:rPr lang="cs-CZ" sz="1000" b="1" kern="0" dirty="0">
                <a:latin typeface="Tahoma" panose="020B0604030504040204" pitchFamily="34" charset="0"/>
                <a:ea typeface="Tahoma" panose="020B0604030504040204" pitchFamily="34" charset="0"/>
                <a:cs typeface="Tahoma" panose="020B0604030504040204" pitchFamily="34" charset="0"/>
              </a:rPr>
              <a:t>Německo</a:t>
            </a:r>
            <a:r>
              <a:rPr lang="cs-CZ" sz="1000" kern="0" dirty="0">
                <a:latin typeface="Tahoma" panose="020B0604030504040204" pitchFamily="34" charset="0"/>
                <a:ea typeface="Tahoma" panose="020B0604030504040204" pitchFamily="34" charset="0"/>
                <a:cs typeface="Tahoma" panose="020B0604030504040204" pitchFamily="34" charset="0"/>
              </a:rPr>
              <a:t>: </a:t>
            </a:r>
            <a:r>
              <a:rPr lang="cs-CZ" sz="1000" b="1" kern="0" dirty="0">
                <a:solidFill>
                  <a:srgbClr val="FF0000"/>
                </a:solidFill>
                <a:latin typeface="Tahoma" panose="020B0604030504040204" pitchFamily="34" charset="0"/>
                <a:ea typeface="Tahoma" panose="020B0604030504040204" pitchFamily="34" charset="0"/>
                <a:cs typeface="Tahoma" panose="020B0604030504040204" pitchFamily="34" charset="0"/>
              </a:rPr>
              <a:t>12g/den</a:t>
            </a:r>
            <a:r>
              <a:rPr lang="cs-CZ" sz="1000" kern="0" dirty="0">
                <a:latin typeface="Tahoma" panose="020B0604030504040204" pitchFamily="34" charset="0"/>
                <a:ea typeface="Tahoma" panose="020B0604030504040204" pitchFamily="34" charset="0"/>
                <a:cs typeface="Tahoma" panose="020B0604030504040204" pitchFamily="34" charset="0"/>
              </a:rPr>
              <a:t> </a:t>
            </a:r>
            <a:r>
              <a:rPr lang="cs-CZ" sz="1000" b="1" kern="0" dirty="0">
                <a:latin typeface="Tahoma" panose="020B0604030504040204" pitchFamily="34" charset="0"/>
                <a:ea typeface="Tahoma" panose="020B0604030504040204" pitchFamily="34" charset="0"/>
                <a:cs typeface="Tahoma" panose="020B0604030504040204" pitchFamily="34" charset="0"/>
              </a:rPr>
              <a:t>ženy</a:t>
            </a:r>
            <a:r>
              <a:rPr lang="cs-CZ" sz="1000" kern="0" dirty="0">
                <a:latin typeface="Tahoma" panose="020B0604030504040204" pitchFamily="34" charset="0"/>
                <a:ea typeface="Tahoma" panose="020B0604030504040204" pitchFamily="34" charset="0"/>
                <a:cs typeface="Tahoma" panose="020B0604030504040204" pitchFamily="34" charset="0"/>
              </a:rPr>
              <a:t> a </a:t>
            </a:r>
            <a:r>
              <a:rPr lang="cs-CZ" sz="1000" b="1" kern="0" dirty="0">
                <a:solidFill>
                  <a:srgbClr val="FF0000"/>
                </a:solidFill>
                <a:latin typeface="Tahoma" panose="020B0604030504040204" pitchFamily="34" charset="0"/>
                <a:ea typeface="Tahoma" panose="020B0604030504040204" pitchFamily="34" charset="0"/>
                <a:cs typeface="Tahoma" panose="020B0604030504040204" pitchFamily="34" charset="0"/>
              </a:rPr>
              <a:t>24g/den</a:t>
            </a:r>
            <a:r>
              <a:rPr lang="cs-CZ" sz="1000" kern="0" dirty="0">
                <a:latin typeface="Tahoma" panose="020B0604030504040204" pitchFamily="34" charset="0"/>
                <a:ea typeface="Tahoma" panose="020B0604030504040204" pitchFamily="34" charset="0"/>
                <a:cs typeface="Tahoma" panose="020B0604030504040204" pitchFamily="34" charset="0"/>
              </a:rPr>
              <a:t> </a:t>
            </a:r>
            <a:r>
              <a:rPr lang="cs-CZ" sz="1000" b="1" kern="0" dirty="0">
                <a:latin typeface="Tahoma" panose="020B0604030504040204" pitchFamily="34" charset="0"/>
                <a:ea typeface="Tahoma" panose="020B0604030504040204" pitchFamily="34" charset="0"/>
                <a:cs typeface="Tahoma" panose="020B0604030504040204" pitchFamily="34" charset="0"/>
              </a:rPr>
              <a:t>muž</a:t>
            </a:r>
            <a:r>
              <a:rPr lang="cs-CZ" sz="1000" kern="0" dirty="0">
                <a:latin typeface="Tahoma" panose="020B0604030504040204" pitchFamily="34" charset="0"/>
                <a:ea typeface="Tahoma" panose="020B0604030504040204" pitchFamily="34" charset="0"/>
                <a:cs typeface="Tahoma" panose="020B0604030504040204" pitchFamily="34" charset="0"/>
              </a:rPr>
              <a:t>i, nejméně 2 dny v týdnu bez alkoholu </a:t>
            </a:r>
          </a:p>
        </p:txBody>
      </p:sp>
      <p:sp>
        <p:nvSpPr>
          <p:cNvPr id="11" name="Obdélník 10"/>
          <p:cNvSpPr/>
          <p:nvPr/>
        </p:nvSpPr>
        <p:spPr>
          <a:xfrm>
            <a:off x="6885228" y="702472"/>
            <a:ext cx="1748115" cy="461585"/>
          </a:xfrm>
          <a:prstGeom prst="rect">
            <a:avLst/>
          </a:prstGeom>
        </p:spPr>
        <p:txBody>
          <a:bodyPr wrap="square">
            <a:spAutoFit/>
          </a:bodyPr>
          <a:lstStyle/>
          <a:p>
            <a:r>
              <a:rPr lang="cs-CZ" sz="800" i="1" dirty="0">
                <a:solidFill>
                  <a:srgbClr val="FF0000"/>
                </a:solidFill>
              </a:rPr>
              <a:t>*Většina autorit a doporučení  v </a:t>
            </a:r>
            <a:r>
              <a:rPr lang="cs-CZ" sz="800" i="1" dirty="0" err="1">
                <a:solidFill>
                  <a:srgbClr val="FF0000"/>
                </a:solidFill>
              </a:rPr>
              <a:t>současnoti</a:t>
            </a:r>
            <a:r>
              <a:rPr lang="cs-CZ" sz="800" i="1" dirty="0">
                <a:solidFill>
                  <a:srgbClr val="FF0000"/>
                </a:solidFill>
              </a:rPr>
              <a:t> nastavuje přísnější limity, viz níže</a:t>
            </a:r>
            <a:r>
              <a:rPr lang="en-US" sz="800" i="1" dirty="0">
                <a:solidFill>
                  <a:srgbClr val="FF0000"/>
                </a:solidFill>
              </a:rPr>
              <a:t> </a:t>
            </a:r>
          </a:p>
        </p:txBody>
      </p:sp>
      <p:sp>
        <p:nvSpPr>
          <p:cNvPr id="12" name="Rectangle 3">
            <a:extLst>
              <a:ext uri="{FF2B5EF4-FFF2-40B4-BE49-F238E27FC236}">
                <a16:creationId xmlns:a16="http://schemas.microsoft.com/office/drawing/2014/main" id="{832F3345-6E3E-4A41-80F5-7754D9F22CEA}"/>
              </a:ext>
            </a:extLst>
          </p:cNvPr>
          <p:cNvSpPr txBox="1">
            <a:spLocks noChangeArrowheads="1"/>
          </p:cNvSpPr>
          <p:nvPr/>
        </p:nvSpPr>
        <p:spPr>
          <a:xfrm>
            <a:off x="74675" y="-12188"/>
            <a:ext cx="8823503" cy="3195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pl-PL"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Co je rizikové pití, co je již škodlivé pití</a:t>
            </a:r>
            <a:r>
              <a:rPr lang="cs-CZ"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  </a:t>
            </a:r>
          </a:p>
        </p:txBody>
      </p:sp>
      <p:sp>
        <p:nvSpPr>
          <p:cNvPr id="15" name="Line 2">
            <a:extLst>
              <a:ext uri="{FF2B5EF4-FFF2-40B4-BE49-F238E27FC236}">
                <a16:creationId xmlns:a16="http://schemas.microsoft.com/office/drawing/2014/main" id="{D081C584-F4B7-4235-8A40-EF216095D70E}"/>
              </a:ext>
            </a:extLst>
          </p:cNvPr>
          <p:cNvSpPr>
            <a:spLocks noChangeShapeType="1"/>
          </p:cNvSpPr>
          <p:nvPr/>
        </p:nvSpPr>
        <p:spPr bwMode="auto">
          <a:xfrm flipV="1">
            <a:off x="267490" y="280691"/>
            <a:ext cx="8696106" cy="53423"/>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Tree>
    <p:extLst>
      <p:ext uri="{BB962C8B-B14F-4D97-AF65-F5344CB8AC3E}">
        <p14:creationId xmlns:p14="http://schemas.microsoft.com/office/powerpoint/2010/main" val="4955688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29</a:t>
            </a:fld>
            <a:endParaRPr lang="cs-CZ" altLang="cs-CZ" dirty="0"/>
          </a:p>
        </p:txBody>
      </p:sp>
      <p:sp>
        <p:nvSpPr>
          <p:cNvPr id="5" name="Zástupný symbol pro obsah 4"/>
          <p:cNvSpPr>
            <a:spLocks noGrp="1"/>
          </p:cNvSpPr>
          <p:nvPr>
            <p:ph idx="1"/>
          </p:nvPr>
        </p:nvSpPr>
        <p:spPr>
          <a:xfrm>
            <a:off x="972941" y="744883"/>
            <a:ext cx="7493038" cy="3310046"/>
          </a:xfrm>
          <a:solidFill>
            <a:schemeClr val="bg1">
              <a:lumMod val="95000"/>
            </a:schemeClr>
          </a:solidFill>
          <a:ln w="12700">
            <a:solidFill>
              <a:schemeClr val="accent1"/>
            </a:solidFill>
          </a:ln>
        </p:spPr>
        <p:txBody>
          <a:bodyPr/>
          <a:lstStyle/>
          <a:p>
            <a:pPr marL="358703" indent="-287281">
              <a:lnSpc>
                <a:spcPct val="120000"/>
              </a:lnSpc>
              <a:buFont typeface="+mj-lt"/>
              <a:buAutoNum type="arabicParenR"/>
            </a:pPr>
            <a:endParaRPr lang="cs-CZ" sz="600" b="1" dirty="0">
              <a:solidFill>
                <a:srgbClr val="0000FF"/>
              </a:solidFill>
              <a:latin typeface="Tahoma" panose="020B0604030504040204" pitchFamily="34" charset="0"/>
              <a:ea typeface="Tahoma" panose="020B0604030504040204" pitchFamily="34" charset="0"/>
              <a:cs typeface="Tahoma" panose="020B0604030504040204" pitchFamily="34" charset="0"/>
            </a:endParaRPr>
          </a:p>
          <a:p>
            <a:pPr marL="358703" indent="-287281">
              <a:lnSpc>
                <a:spcPct val="120000"/>
              </a:lnSpc>
              <a:buFont typeface="+mj-lt"/>
              <a:buAutoNum type="arabicParenR"/>
            </a:pPr>
            <a:r>
              <a:rPr lang="cs-CZ" sz="1600" b="1" dirty="0">
                <a:solidFill>
                  <a:srgbClr val="0000FF"/>
                </a:solidFill>
                <a:latin typeface="Tahoma" panose="020B0604030504040204" pitchFamily="34" charset="0"/>
                <a:ea typeface="Tahoma" panose="020B0604030504040204" pitchFamily="34" charset="0"/>
                <a:cs typeface="Tahoma" panose="020B0604030504040204" pitchFamily="34" charset="0"/>
              </a:rPr>
              <a:t>Cítil(a) jste někdy potřebu své pití snížit?</a:t>
            </a:r>
          </a:p>
          <a:p>
            <a:pPr lvl="1">
              <a:buFont typeface="Wingdings" panose="05000000000000000000" pitchFamily="2" charset="2"/>
              <a:buChar char="§"/>
            </a:pPr>
            <a:r>
              <a:rPr lang="en-US" sz="1100" b="1" dirty="0">
                <a:latin typeface="Tahoma" panose="020B0604030504040204" pitchFamily="34" charset="0"/>
                <a:ea typeface="Tahoma" panose="020B0604030504040204" pitchFamily="34" charset="0"/>
                <a:cs typeface="Tahoma" panose="020B0604030504040204" pitchFamily="34" charset="0"/>
              </a:rPr>
              <a:t>C</a:t>
            </a:r>
            <a:r>
              <a:rPr lang="en-US" sz="1100" dirty="0">
                <a:latin typeface="Tahoma" panose="020B0604030504040204" pitchFamily="34" charset="0"/>
                <a:ea typeface="Tahoma" panose="020B0604030504040204" pitchFamily="34" charset="0"/>
                <a:cs typeface="Tahoma" panose="020B0604030504040204" pitchFamily="34" charset="0"/>
              </a:rPr>
              <a:t> (Cut) - Have you ever felt your ought to </a:t>
            </a:r>
            <a:r>
              <a:rPr lang="en-US" sz="1100" b="1" dirty="0">
                <a:latin typeface="Tahoma" panose="020B0604030504040204" pitchFamily="34" charset="0"/>
                <a:ea typeface="Tahoma" panose="020B0604030504040204" pitchFamily="34" charset="0"/>
                <a:cs typeface="Tahoma" panose="020B0604030504040204" pitchFamily="34" charset="0"/>
              </a:rPr>
              <a:t>cut</a:t>
            </a:r>
            <a:r>
              <a:rPr lang="en-US" sz="1100" dirty="0">
                <a:latin typeface="Tahoma" panose="020B0604030504040204" pitchFamily="34" charset="0"/>
                <a:ea typeface="Tahoma" panose="020B0604030504040204" pitchFamily="34" charset="0"/>
                <a:cs typeface="Tahoma" panose="020B0604030504040204" pitchFamily="34" charset="0"/>
              </a:rPr>
              <a:t> down on your drinking?</a:t>
            </a:r>
          </a:p>
          <a:p>
            <a:pPr lvl="2">
              <a:lnSpc>
                <a:spcPct val="120000"/>
              </a:lnSpc>
              <a:buFont typeface="Wingdings" panose="05000000000000000000" pitchFamily="2" charset="2"/>
              <a:buChar char="§"/>
            </a:pPr>
            <a:endParaRPr lang="en-US" sz="1200" dirty="0">
              <a:latin typeface="Tahoma" panose="020B0604030504040204" pitchFamily="34" charset="0"/>
              <a:ea typeface="Tahoma" panose="020B0604030504040204" pitchFamily="34" charset="0"/>
              <a:cs typeface="Tahoma" panose="020B0604030504040204" pitchFamily="34" charset="0"/>
            </a:endParaRPr>
          </a:p>
          <a:p>
            <a:pPr marL="358703" indent="-287281">
              <a:lnSpc>
                <a:spcPct val="120000"/>
              </a:lnSpc>
              <a:buFont typeface="+mj-lt"/>
              <a:buAutoNum type="arabicParenR"/>
            </a:pPr>
            <a:r>
              <a:rPr lang="cs-CZ" sz="1600" b="1" dirty="0">
                <a:solidFill>
                  <a:srgbClr val="0000FF"/>
                </a:solidFill>
                <a:latin typeface="Tahoma" panose="020B0604030504040204" pitchFamily="34" charset="0"/>
                <a:ea typeface="Tahoma" panose="020B0604030504040204" pitchFamily="34" charset="0"/>
                <a:cs typeface="Tahoma" panose="020B0604030504040204" pitchFamily="34" charset="0"/>
              </a:rPr>
              <a:t>Naštvali vás lidé ve vašem okolí tím, že kritizují vaše pití?</a:t>
            </a:r>
          </a:p>
          <a:p>
            <a:pPr lvl="1">
              <a:buFont typeface="Wingdings" panose="05000000000000000000" pitchFamily="2" charset="2"/>
              <a:buChar char="§"/>
            </a:pPr>
            <a:r>
              <a:rPr lang="cs-CZ" sz="1100" b="1" dirty="0">
                <a:latin typeface="Tahoma" panose="020B0604030504040204" pitchFamily="34" charset="0"/>
                <a:ea typeface="Tahoma" panose="020B0604030504040204" pitchFamily="34" charset="0"/>
                <a:cs typeface="Tahoma" panose="020B0604030504040204" pitchFamily="34" charset="0"/>
              </a:rPr>
              <a:t>A </a:t>
            </a:r>
            <a:r>
              <a:rPr lang="en-US" sz="1100" dirty="0">
                <a:latin typeface="Tahoma" panose="020B0604030504040204" pitchFamily="34" charset="0"/>
                <a:ea typeface="Tahoma" panose="020B0604030504040204" pitchFamily="34" charset="0"/>
                <a:cs typeface="Tahoma" panose="020B0604030504040204" pitchFamily="34" charset="0"/>
              </a:rPr>
              <a:t>(Annoyed) - Have people annoyed you by criticizing your drinking? </a:t>
            </a:r>
          </a:p>
          <a:p>
            <a:pPr lvl="2">
              <a:lnSpc>
                <a:spcPct val="120000"/>
              </a:lnSpc>
              <a:buFont typeface="Wingdings" panose="05000000000000000000" pitchFamily="2" charset="2"/>
              <a:buChar char="§"/>
            </a:pPr>
            <a:endParaRPr lang="en-US" sz="1200" dirty="0">
              <a:latin typeface="Tahoma" panose="020B0604030504040204" pitchFamily="34" charset="0"/>
              <a:ea typeface="Tahoma" panose="020B0604030504040204" pitchFamily="34" charset="0"/>
              <a:cs typeface="Tahoma" panose="020B0604030504040204" pitchFamily="34" charset="0"/>
            </a:endParaRPr>
          </a:p>
          <a:p>
            <a:pPr marL="358703" indent="-287281">
              <a:lnSpc>
                <a:spcPct val="120000"/>
              </a:lnSpc>
              <a:buFont typeface="+mj-lt"/>
              <a:buAutoNum type="arabicParenR"/>
            </a:pPr>
            <a:r>
              <a:rPr lang="cs-CZ" sz="1600" b="1" dirty="0">
                <a:solidFill>
                  <a:srgbClr val="0000FF"/>
                </a:solidFill>
                <a:latin typeface="Tahoma" panose="020B0604030504040204" pitchFamily="34" charset="0"/>
                <a:ea typeface="Tahoma" panose="020B0604030504040204" pitchFamily="34" charset="0"/>
                <a:cs typeface="Tahoma" panose="020B0604030504040204" pitchFamily="34" charset="0"/>
              </a:rPr>
              <a:t>Měl(a) jste někdy kvůli pití špatné pocity nebo pocity viny?</a:t>
            </a:r>
          </a:p>
          <a:p>
            <a:pPr lvl="1">
              <a:buFont typeface="Wingdings" panose="05000000000000000000" pitchFamily="2" charset="2"/>
              <a:buChar char="§"/>
            </a:pPr>
            <a:r>
              <a:rPr lang="cs-CZ" sz="1100" b="1" dirty="0">
                <a:latin typeface="Tahoma" panose="020B0604030504040204" pitchFamily="34" charset="0"/>
                <a:ea typeface="Tahoma" panose="020B0604030504040204" pitchFamily="34" charset="0"/>
                <a:cs typeface="Tahoma" panose="020B0604030504040204" pitchFamily="34" charset="0"/>
              </a:rPr>
              <a:t>G </a:t>
            </a:r>
            <a:r>
              <a:rPr lang="en-US" sz="1100" dirty="0">
                <a:latin typeface="Tahoma" panose="020B0604030504040204" pitchFamily="34" charset="0"/>
                <a:ea typeface="Tahoma" panose="020B0604030504040204" pitchFamily="34" charset="0"/>
                <a:cs typeface="Tahoma" panose="020B0604030504040204" pitchFamily="34" charset="0"/>
              </a:rPr>
              <a:t>(Guilty) </a:t>
            </a:r>
            <a:r>
              <a:rPr lang="cs-CZ" sz="1100" dirty="0">
                <a:latin typeface="Tahoma" panose="020B0604030504040204" pitchFamily="34" charset="0"/>
                <a:ea typeface="Tahoma" panose="020B0604030504040204" pitchFamily="34" charset="0"/>
                <a:cs typeface="Tahoma" panose="020B0604030504040204" pitchFamily="34" charset="0"/>
              </a:rPr>
              <a:t>- </a:t>
            </a:r>
            <a:r>
              <a:rPr lang="en-US" sz="1100" dirty="0">
                <a:latin typeface="Tahoma" panose="020B0604030504040204" pitchFamily="34" charset="0"/>
                <a:ea typeface="Tahoma" panose="020B0604030504040204" pitchFamily="34" charset="0"/>
                <a:cs typeface="Tahoma" panose="020B0604030504040204" pitchFamily="34" charset="0"/>
              </a:rPr>
              <a:t>Have you ever felt bad or guilty about your drinking?</a:t>
            </a:r>
          </a:p>
          <a:p>
            <a:pPr lvl="2">
              <a:lnSpc>
                <a:spcPct val="120000"/>
              </a:lnSpc>
              <a:buFont typeface="Wingdings" panose="05000000000000000000" pitchFamily="2" charset="2"/>
              <a:buChar char="§"/>
            </a:pPr>
            <a:endParaRPr lang="en-US" sz="1200" dirty="0">
              <a:latin typeface="Tahoma" panose="020B0604030504040204" pitchFamily="34" charset="0"/>
              <a:ea typeface="Tahoma" panose="020B0604030504040204" pitchFamily="34" charset="0"/>
              <a:cs typeface="Tahoma" panose="020B0604030504040204" pitchFamily="34" charset="0"/>
            </a:endParaRPr>
          </a:p>
          <a:p>
            <a:pPr marL="358703" indent="-287281">
              <a:lnSpc>
                <a:spcPct val="100000"/>
              </a:lnSpc>
              <a:buFont typeface="+mj-lt"/>
              <a:buAutoNum type="arabicParenR"/>
            </a:pPr>
            <a:r>
              <a:rPr lang="cs-CZ" sz="1600" b="1" dirty="0">
                <a:solidFill>
                  <a:srgbClr val="0000FF"/>
                </a:solidFill>
                <a:latin typeface="Tahoma" panose="020B0604030504040204" pitchFamily="34" charset="0"/>
                <a:ea typeface="Tahoma" panose="020B0604030504040204" pitchFamily="34" charset="0"/>
                <a:cs typeface="Tahoma" panose="020B0604030504040204" pitchFamily="34" charset="0"/>
              </a:rPr>
              <a:t>Pil(a) jste někdy alkohol ihned po ránu, abyste se uklidnil(a) nebo se zbavil(a) kocoviny?</a:t>
            </a:r>
          </a:p>
          <a:p>
            <a:pPr lvl="1">
              <a:buFont typeface="Wingdings" panose="05000000000000000000" pitchFamily="2" charset="2"/>
              <a:buChar char="§"/>
            </a:pPr>
            <a:r>
              <a:rPr lang="cs-CZ" sz="1100" b="1" dirty="0">
                <a:latin typeface="Tahoma" panose="020B0604030504040204" pitchFamily="34" charset="0"/>
                <a:ea typeface="Tahoma" panose="020B0604030504040204" pitchFamily="34" charset="0"/>
                <a:cs typeface="Tahoma" panose="020B0604030504040204" pitchFamily="34" charset="0"/>
              </a:rPr>
              <a:t>E</a:t>
            </a:r>
            <a:r>
              <a:rPr lang="cs-CZ" sz="1100" dirty="0">
                <a:latin typeface="Tahoma" panose="020B0604030504040204" pitchFamily="34" charset="0"/>
                <a:ea typeface="Tahoma" panose="020B0604030504040204" pitchFamily="34" charset="0"/>
                <a:cs typeface="Tahoma" panose="020B0604030504040204" pitchFamily="34" charset="0"/>
              </a:rPr>
              <a:t> – (</a:t>
            </a:r>
            <a:r>
              <a:rPr lang="en-US" sz="1100" dirty="0">
                <a:latin typeface="Tahoma" panose="020B0604030504040204" pitchFamily="34" charset="0"/>
                <a:ea typeface="Tahoma" panose="020B0604030504040204" pitchFamily="34" charset="0"/>
                <a:cs typeface="Tahoma" panose="020B0604030504040204" pitchFamily="34" charset="0"/>
              </a:rPr>
              <a:t>Eye opener</a:t>
            </a:r>
            <a:r>
              <a:rPr lang="cs-CZ" sz="1100" dirty="0">
                <a:latin typeface="Tahoma" panose="020B0604030504040204" pitchFamily="34" charset="0"/>
                <a:ea typeface="Tahoma" panose="020B0604030504040204" pitchFamily="34" charset="0"/>
                <a:cs typeface="Tahoma" panose="020B0604030504040204" pitchFamily="34" charset="0"/>
              </a:rPr>
              <a:t>) - </a:t>
            </a:r>
            <a:r>
              <a:rPr lang="en-US" sz="1100" dirty="0">
                <a:latin typeface="Tahoma" panose="020B0604030504040204" pitchFamily="34" charset="0"/>
                <a:ea typeface="Tahoma" panose="020B0604030504040204" pitchFamily="34" charset="0"/>
                <a:cs typeface="Tahoma" panose="020B0604030504040204" pitchFamily="34" charset="0"/>
              </a:rPr>
              <a:t>Have you ever had a drink first thing in the morning to steady your nerves or get rid of a hangover ?</a:t>
            </a:r>
          </a:p>
          <a:p>
            <a:pPr marL="71986" indent="0" algn="ctr">
              <a:lnSpc>
                <a:spcPct val="120000"/>
              </a:lnSpc>
              <a:buNone/>
            </a:pPr>
            <a:r>
              <a:rPr lang="cs-CZ" sz="1200" b="1" dirty="0"/>
              <a:t>Každá kladná odpověď =  1 bod</a:t>
            </a:r>
          </a:p>
        </p:txBody>
      </p:sp>
      <p:sp>
        <p:nvSpPr>
          <p:cNvPr id="6" name="Obdélník 5"/>
          <p:cNvSpPr/>
          <p:nvPr/>
        </p:nvSpPr>
        <p:spPr>
          <a:xfrm>
            <a:off x="180406" y="328938"/>
            <a:ext cx="8818953" cy="261565"/>
          </a:xfrm>
          <a:prstGeom prst="rect">
            <a:avLst/>
          </a:prstGeom>
        </p:spPr>
        <p:txBody>
          <a:bodyPr wrap="square">
            <a:spAutoFit/>
          </a:bodyPr>
          <a:lstStyle/>
          <a:p>
            <a:r>
              <a:rPr lang="cs-CZ" sz="1100" dirty="0">
                <a:solidFill>
                  <a:srgbClr val="000000"/>
                </a:solidFill>
                <a:latin typeface="Verdana" panose="020B0604030504040204" pitchFamily="34" charset="0"/>
              </a:rPr>
              <a:t>Dotazník byl vytvořen pro identifikaci problémů s alkoholem. Je využíván v lékařské, ošetřovatelské a adiktologické praxi.</a:t>
            </a:r>
            <a:endParaRPr lang="cs-CZ" sz="1100" dirty="0"/>
          </a:p>
        </p:txBody>
      </p:sp>
      <p:sp>
        <p:nvSpPr>
          <p:cNvPr id="8" name="Obdélník 7"/>
          <p:cNvSpPr/>
          <p:nvPr/>
        </p:nvSpPr>
        <p:spPr>
          <a:xfrm>
            <a:off x="907628" y="4266460"/>
            <a:ext cx="7762844" cy="1846659"/>
          </a:xfrm>
          <a:prstGeom prst="rect">
            <a:avLst/>
          </a:prstGeom>
        </p:spPr>
        <p:txBody>
          <a:bodyPr wrap="square">
            <a:spAutoFit/>
          </a:bodyPr>
          <a:lstStyle/>
          <a:p>
            <a:r>
              <a:rPr lang="cs-CZ" sz="1300" b="1" dirty="0">
                <a:solidFill>
                  <a:srgbClr val="0000FF"/>
                </a:solidFill>
                <a:ea typeface="Tahoma" panose="020B0604030504040204" pitchFamily="34" charset="0"/>
                <a:cs typeface="Tahoma" panose="020B0604030504040204" pitchFamily="34" charset="0"/>
              </a:rPr>
              <a:t>Skóre 1:</a:t>
            </a:r>
          </a:p>
          <a:p>
            <a:pPr>
              <a:spcAft>
                <a:spcPts val="600"/>
              </a:spcAft>
            </a:pPr>
            <a:r>
              <a:rPr lang="cs-CZ" sz="1300" dirty="0">
                <a:solidFill>
                  <a:srgbClr val="000000"/>
                </a:solidFill>
                <a:ea typeface="Tahoma" panose="020B0604030504040204" pitchFamily="34" charset="0"/>
                <a:cs typeface="Tahoma" panose="020B0604030504040204" pitchFamily="34" charset="0"/>
              </a:rPr>
              <a:t>Důkaz o ohrožení, potřeba další klinické zkoušky, pokládání doplňujících otázek na množství alkoholu, frekvenci pití alkoholu atd. </a:t>
            </a:r>
          </a:p>
          <a:p>
            <a:r>
              <a:rPr lang="cs-CZ" sz="1300" b="1" dirty="0">
                <a:solidFill>
                  <a:srgbClr val="0000FF"/>
                </a:solidFill>
                <a:ea typeface="Tahoma" panose="020B0604030504040204" pitchFamily="34" charset="0"/>
                <a:cs typeface="Tahoma" panose="020B0604030504040204" pitchFamily="34" charset="0"/>
              </a:rPr>
              <a:t>Skóre 2: </a:t>
            </a:r>
          </a:p>
          <a:p>
            <a:pPr>
              <a:spcAft>
                <a:spcPts val="600"/>
              </a:spcAft>
            </a:pPr>
            <a:r>
              <a:rPr lang="cs-CZ" sz="1300" dirty="0">
                <a:solidFill>
                  <a:srgbClr val="000000"/>
                </a:solidFill>
                <a:ea typeface="Tahoma" panose="020B0604030504040204" pitchFamily="34" charset="0"/>
                <a:cs typeface="Tahoma" panose="020B0604030504040204" pitchFamily="34" charset="0"/>
              </a:rPr>
              <a:t>Podezření, že by se o závislost mohlo jednat, potřeba další klinické zkoušky nebo doporučení ke specialistovi </a:t>
            </a:r>
          </a:p>
          <a:p>
            <a:r>
              <a:rPr lang="cs-CZ" sz="1300" b="1" dirty="0">
                <a:solidFill>
                  <a:srgbClr val="0000FF"/>
                </a:solidFill>
                <a:ea typeface="Tahoma" panose="020B0604030504040204" pitchFamily="34" charset="0"/>
                <a:cs typeface="Tahoma" panose="020B0604030504040204" pitchFamily="34" charset="0"/>
              </a:rPr>
              <a:t>Skóre 3 a více:</a:t>
            </a:r>
          </a:p>
          <a:p>
            <a:r>
              <a:rPr lang="cs-CZ" sz="1300" dirty="0">
                <a:solidFill>
                  <a:srgbClr val="000000"/>
                </a:solidFill>
                <a:ea typeface="Tahoma" panose="020B0604030504040204" pitchFamily="34" charset="0"/>
                <a:cs typeface="Tahoma" panose="020B0604030504040204" pitchFamily="34" charset="0"/>
              </a:rPr>
              <a:t>Vysoká míra pravděpodobnosti, že je člověk na alkoholu závislý, doporučení návštěvy specialisty a léčby </a:t>
            </a:r>
            <a:endParaRPr lang="cs-CZ" sz="1300" dirty="0">
              <a:ea typeface="Tahoma" panose="020B0604030504040204" pitchFamily="34" charset="0"/>
              <a:cs typeface="Tahoma" panose="020B0604030504040204" pitchFamily="34" charset="0"/>
            </a:endParaRPr>
          </a:p>
        </p:txBody>
      </p:sp>
      <p:sp>
        <p:nvSpPr>
          <p:cNvPr id="9" name="Rectangle 3">
            <a:extLst>
              <a:ext uri="{FF2B5EF4-FFF2-40B4-BE49-F238E27FC236}">
                <a16:creationId xmlns:a16="http://schemas.microsoft.com/office/drawing/2014/main" id="{220CF72A-F617-4E5F-B3F5-876B5D35395B}"/>
              </a:ext>
            </a:extLst>
          </p:cNvPr>
          <p:cNvSpPr txBox="1">
            <a:spLocks noChangeArrowheads="1"/>
          </p:cNvSpPr>
          <p:nvPr/>
        </p:nvSpPr>
        <p:spPr>
          <a:xfrm>
            <a:off x="159453" y="-1557"/>
            <a:ext cx="8823503" cy="3195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cs-CZ"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Dotazník CAGE </a:t>
            </a:r>
            <a:r>
              <a:rPr lang="cs-CZ" sz="11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a:t>
            </a:r>
            <a:r>
              <a:rPr lang="en-US" sz="11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Cut down, Angry, Guilty, Eye opener</a:t>
            </a:r>
            <a:r>
              <a:rPr lang="cs-CZ" sz="11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a:t>
            </a:r>
            <a:endParaRPr lang="en-US" sz="11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endParaRPr>
          </a:p>
          <a:p>
            <a:pPr>
              <a:lnSpc>
                <a:spcPct val="100000"/>
              </a:lnSpc>
            </a:pPr>
            <a:endParaRPr lang="cs-CZ"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2" name="Line 2">
            <a:extLst>
              <a:ext uri="{FF2B5EF4-FFF2-40B4-BE49-F238E27FC236}">
                <a16:creationId xmlns:a16="http://schemas.microsoft.com/office/drawing/2014/main" id="{D052C424-ACAF-4CEB-A16E-E0117A38542F}"/>
              </a:ext>
            </a:extLst>
          </p:cNvPr>
          <p:cNvSpPr>
            <a:spLocks noChangeShapeType="1"/>
          </p:cNvSpPr>
          <p:nvPr/>
        </p:nvSpPr>
        <p:spPr bwMode="auto">
          <a:xfrm flipV="1">
            <a:off x="267490" y="280691"/>
            <a:ext cx="8696106" cy="53423"/>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Tree>
    <p:extLst>
      <p:ext uri="{BB962C8B-B14F-4D97-AF65-F5344CB8AC3E}">
        <p14:creationId xmlns:p14="http://schemas.microsoft.com/office/powerpoint/2010/main" val="1061161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a:t>
            </a:fld>
            <a:endParaRPr lang="cs-CZ" altLang="cs-CZ" dirty="0"/>
          </a:p>
        </p:txBody>
      </p:sp>
      <p:sp>
        <p:nvSpPr>
          <p:cNvPr id="5" name="Zástupný symbol pro obsah 4"/>
          <p:cNvSpPr>
            <a:spLocks noGrp="1"/>
          </p:cNvSpPr>
          <p:nvPr>
            <p:ph idx="1"/>
          </p:nvPr>
        </p:nvSpPr>
        <p:spPr>
          <a:xfrm>
            <a:off x="515125" y="915037"/>
            <a:ext cx="8426804" cy="5027929"/>
          </a:xfrm>
        </p:spPr>
        <p:txBody>
          <a:bodyPr/>
          <a:lstStyle/>
          <a:p>
            <a:pPr marL="71986" indent="0">
              <a:lnSpc>
                <a:spcPct val="120000"/>
              </a:lnSpc>
              <a:buNone/>
            </a:pPr>
            <a:r>
              <a:rPr lang="cs-CZ" sz="2200" b="1" dirty="0">
                <a:solidFill>
                  <a:srgbClr val="0000FF"/>
                </a:solidFill>
                <a:latin typeface="Tahoma" panose="020B0604030504040204" pitchFamily="34" charset="0"/>
                <a:ea typeface="Tahoma" panose="020B0604030504040204" pitchFamily="34" charset="0"/>
                <a:cs typeface="Tahoma" panose="020B0604030504040204" pitchFamily="34" charset="0"/>
              </a:rPr>
              <a:t>Vyhodnotit</a:t>
            </a:r>
          </a:p>
          <a:p>
            <a:pPr marL="720725" indent="-180975">
              <a:lnSpc>
                <a:spcPct val="100000"/>
              </a:lnSpc>
              <a:buFont typeface="Wingdings" panose="05000000000000000000" pitchFamily="2" charset="2"/>
              <a:buChar char="§"/>
            </a:pPr>
            <a:r>
              <a:rPr lang="cs-CZ" sz="1800" dirty="0">
                <a:latin typeface="Tahoma" panose="020B0604030504040204" pitchFamily="34" charset="0"/>
                <a:ea typeface="Tahoma" panose="020B0604030504040204" pitchFamily="34" charset="0"/>
                <a:cs typeface="Tahoma" panose="020B0604030504040204" pitchFamily="34" charset="0"/>
              </a:rPr>
              <a:t>Získat rizikový profil - vyšetřit a zhodnotit životní styl a rizika daná klinickým stavem</a:t>
            </a:r>
          </a:p>
          <a:p>
            <a:pPr marL="71986" indent="0">
              <a:lnSpc>
                <a:spcPct val="120000"/>
              </a:lnSpc>
              <a:buNone/>
            </a:pPr>
            <a:r>
              <a:rPr lang="cs-CZ" sz="2200" b="1" dirty="0">
                <a:solidFill>
                  <a:srgbClr val="0000DC"/>
                </a:solidFill>
                <a:latin typeface="Tahoma" panose="020B0604030504040204" pitchFamily="34" charset="0"/>
                <a:ea typeface="Tahoma" panose="020B0604030504040204" pitchFamily="34" charset="0"/>
                <a:cs typeface="Tahoma" panose="020B0604030504040204" pitchFamily="34" charset="0"/>
              </a:rPr>
              <a:t>Informovat</a:t>
            </a:r>
          </a:p>
          <a:p>
            <a:pPr marL="720725" lvl="1" indent="-180975">
              <a:spcAft>
                <a:spcPts val="600"/>
              </a:spcAft>
              <a:buFont typeface="Wingdings" panose="05000000000000000000" pitchFamily="2" charset="2"/>
              <a:buChar char="§"/>
            </a:pPr>
            <a:r>
              <a:rPr lang="cs-CZ" sz="1800" dirty="0">
                <a:latin typeface="Tahoma" panose="020B0604030504040204" pitchFamily="34" charset="0"/>
                <a:ea typeface="Tahoma" panose="020B0604030504040204" pitchFamily="34" charset="0"/>
                <a:cs typeface="Tahoma" panose="020B0604030504040204" pitchFamily="34" charset="0"/>
              </a:rPr>
              <a:t>Individuální rizikový profil - vyšetřit a zhodnotit životní styl a biologická rizika dotyčného, informovat jej o něm</a:t>
            </a:r>
          </a:p>
          <a:p>
            <a:pPr marL="720725" lvl="1" indent="-180975">
              <a:spcAft>
                <a:spcPts val="600"/>
              </a:spcAft>
              <a:buFont typeface="Wingdings" panose="05000000000000000000" pitchFamily="2" charset="2"/>
              <a:buChar char="§"/>
            </a:pPr>
            <a:r>
              <a:rPr lang="cs-CZ" sz="1800" dirty="0">
                <a:latin typeface="Tahoma" panose="020B0604030504040204" pitchFamily="34" charset="0"/>
                <a:ea typeface="Tahoma" panose="020B0604030504040204" pitchFamily="34" charset="0"/>
                <a:cs typeface="Tahoma" panose="020B0604030504040204" pitchFamily="34" charset="0"/>
              </a:rPr>
              <a:t>Efekt a význam životního stylu jako determinanty zdraví</a:t>
            </a:r>
          </a:p>
          <a:p>
            <a:pPr marL="71986" indent="0">
              <a:lnSpc>
                <a:spcPct val="120000"/>
              </a:lnSpc>
              <a:buNone/>
            </a:pPr>
            <a:r>
              <a:rPr lang="cs-CZ" sz="2200" b="1" dirty="0">
                <a:solidFill>
                  <a:srgbClr val="0000FF"/>
                </a:solidFill>
                <a:latin typeface="Tahoma" panose="020B0604030504040204" pitchFamily="34" charset="0"/>
                <a:ea typeface="Tahoma" panose="020B0604030504040204" pitchFamily="34" charset="0"/>
                <a:cs typeface="Tahoma" panose="020B0604030504040204" pitchFamily="34" charset="0"/>
              </a:rPr>
              <a:t>Doporučit a motivovat, stanovit cíle</a:t>
            </a:r>
          </a:p>
          <a:p>
            <a:pPr marL="720725" lvl="1" indent="-180975">
              <a:spcAft>
                <a:spcPts val="600"/>
              </a:spcAft>
              <a:buFont typeface="Wingdings" panose="05000000000000000000" pitchFamily="2" charset="2"/>
              <a:buChar char="§"/>
              <a:tabLst>
                <a:tab pos="720725" algn="l"/>
              </a:tabLst>
            </a:pPr>
            <a:r>
              <a:rPr lang="cs-CZ" sz="1800" dirty="0">
                <a:latin typeface="Tahoma" panose="020B0604030504040204" pitchFamily="34" charset="0"/>
                <a:ea typeface="Tahoma" panose="020B0604030504040204" pitchFamily="34" charset="0"/>
                <a:cs typeface="Tahoma" panose="020B0604030504040204" pitchFamily="34" charset="0"/>
              </a:rPr>
              <a:t>Obecně platná populační doporučení – </a:t>
            </a:r>
            <a:r>
              <a:rPr lang="cs-CZ" sz="1800" dirty="0" err="1">
                <a:latin typeface="Tahoma" panose="020B0604030504040204" pitchFamily="34" charset="0"/>
                <a:ea typeface="Tahoma" panose="020B0604030504040204" pitchFamily="34" charset="0"/>
                <a:cs typeface="Tahoma" panose="020B0604030504040204" pitchFamily="34" charset="0"/>
              </a:rPr>
              <a:t>guidelines</a:t>
            </a:r>
            <a:r>
              <a:rPr lang="cs-CZ" sz="1800" dirty="0">
                <a:latin typeface="Tahoma" panose="020B0604030504040204" pitchFamily="34" charset="0"/>
                <a:ea typeface="Tahoma" panose="020B0604030504040204" pitchFamily="34" charset="0"/>
                <a:cs typeface="Tahoma" panose="020B0604030504040204" pitchFamily="34" charset="0"/>
              </a:rPr>
              <a:t> (výživa, pohybová aktivita, alkohol)</a:t>
            </a:r>
          </a:p>
          <a:p>
            <a:pPr marL="720725" lvl="1" indent="-180975">
              <a:spcAft>
                <a:spcPts val="600"/>
              </a:spcAft>
              <a:buFont typeface="Wingdings" panose="05000000000000000000" pitchFamily="2" charset="2"/>
              <a:buChar char="§"/>
              <a:tabLst>
                <a:tab pos="720725" algn="l"/>
              </a:tabLst>
            </a:pPr>
            <a:r>
              <a:rPr lang="cs-CZ" sz="1800" dirty="0">
                <a:latin typeface="Tahoma" panose="020B0604030504040204" pitchFamily="34" charset="0"/>
                <a:ea typeface="Tahoma" panose="020B0604030504040204" pitchFamily="34" charset="0"/>
                <a:cs typeface="Tahoma" panose="020B0604030504040204" pitchFamily="34" charset="0"/>
              </a:rPr>
              <a:t>Individualizovaná doporučení dle zdravotního stavu a  aktuálního ŽS jedince</a:t>
            </a:r>
          </a:p>
          <a:p>
            <a:pPr marL="720725" lvl="1" indent="-180975">
              <a:spcAft>
                <a:spcPts val="600"/>
              </a:spcAft>
              <a:buFont typeface="Wingdings" panose="05000000000000000000" pitchFamily="2" charset="2"/>
              <a:buChar char="§"/>
              <a:tabLst>
                <a:tab pos="720725" algn="l"/>
              </a:tabLst>
            </a:pPr>
            <a:r>
              <a:rPr lang="cs-CZ" sz="1800" dirty="0">
                <a:latin typeface="Tahoma" panose="020B0604030504040204" pitchFamily="34" charset="0"/>
                <a:ea typeface="Tahoma" panose="020B0604030504040204" pitchFamily="34" charset="0"/>
                <a:cs typeface="Tahoma" panose="020B0604030504040204" pitchFamily="34" charset="0"/>
              </a:rPr>
              <a:t>Motivační techniky</a:t>
            </a:r>
          </a:p>
          <a:p>
            <a:pPr marL="71986" indent="0">
              <a:lnSpc>
                <a:spcPct val="120000"/>
              </a:lnSpc>
              <a:buNone/>
            </a:pPr>
            <a:r>
              <a:rPr lang="cs-CZ" sz="2200" b="1" dirty="0">
                <a:solidFill>
                  <a:srgbClr val="0000FF"/>
                </a:solidFill>
                <a:latin typeface="Tahoma" panose="020B0604030504040204" pitchFamily="34" charset="0"/>
                <a:ea typeface="Tahoma" panose="020B0604030504040204" pitchFamily="34" charset="0"/>
                <a:cs typeface="Tahoma" panose="020B0604030504040204" pitchFamily="34" charset="0"/>
              </a:rPr>
              <a:t>Sledovat, kontrolovat, pomáhat</a:t>
            </a:r>
          </a:p>
          <a:p>
            <a:pPr marL="720725" indent="-180975">
              <a:lnSpc>
                <a:spcPct val="120000"/>
              </a:lnSpc>
              <a:buFont typeface="Wingdings" panose="05000000000000000000" pitchFamily="2" charset="2"/>
              <a:buChar char="§"/>
            </a:pPr>
            <a:r>
              <a:rPr lang="cs-CZ" sz="2200" dirty="0">
                <a:latin typeface="Tahoma" panose="020B0604030504040204" pitchFamily="34" charset="0"/>
                <a:ea typeface="Tahoma" panose="020B0604030504040204" pitchFamily="34" charset="0"/>
                <a:cs typeface="Tahoma" panose="020B0604030504040204" pitchFamily="34" charset="0"/>
              </a:rPr>
              <a:t> </a:t>
            </a:r>
            <a:r>
              <a:rPr lang="cs-CZ" sz="1800" dirty="0">
                <a:latin typeface="Tahoma" panose="020B0604030504040204" pitchFamily="34" charset="0"/>
                <a:ea typeface="Tahoma" panose="020B0604030504040204" pitchFamily="34" charset="0"/>
                <a:cs typeface="Tahoma" panose="020B0604030504040204" pitchFamily="34" charset="0"/>
              </a:rPr>
              <a:t>Monitoring progresu a efektu, podpora </a:t>
            </a:r>
            <a:r>
              <a:rPr lang="cs-CZ" sz="1800" dirty="0" err="1">
                <a:latin typeface="Tahoma" panose="020B0604030504040204" pitchFamily="34" charset="0"/>
                <a:ea typeface="Tahoma" panose="020B0604030504040204" pitchFamily="34" charset="0"/>
                <a:cs typeface="Tahoma" panose="020B0604030504040204" pitchFamily="34" charset="0"/>
              </a:rPr>
              <a:t>compliance</a:t>
            </a:r>
            <a:r>
              <a:rPr lang="cs-CZ" sz="1800" dirty="0">
                <a:latin typeface="Tahoma" panose="020B0604030504040204" pitchFamily="34" charset="0"/>
                <a:ea typeface="Tahoma" panose="020B0604030504040204" pitchFamily="34" charset="0"/>
                <a:cs typeface="Tahoma" panose="020B0604030504040204" pitchFamily="34" charset="0"/>
              </a:rPr>
              <a:t>  </a:t>
            </a:r>
          </a:p>
        </p:txBody>
      </p:sp>
      <p:sp>
        <p:nvSpPr>
          <p:cNvPr id="10" name="Rectangle 3">
            <a:extLst>
              <a:ext uri="{FF2B5EF4-FFF2-40B4-BE49-F238E27FC236}">
                <a16:creationId xmlns:a16="http://schemas.microsoft.com/office/drawing/2014/main" id="{49AF3377-04A0-4AAD-8027-FCA3B8EC1AB7}"/>
              </a:ext>
            </a:extLst>
          </p:cNvPr>
          <p:cNvSpPr txBox="1">
            <a:spLocks noChangeArrowheads="1"/>
          </p:cNvSpPr>
          <p:nvPr/>
        </p:nvSpPr>
        <p:spPr>
          <a:xfrm>
            <a:off x="239460" y="2"/>
            <a:ext cx="8912160" cy="3195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cs-CZ" sz="20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Jak postupovat - kroky</a:t>
            </a:r>
          </a:p>
        </p:txBody>
      </p:sp>
      <p:sp>
        <p:nvSpPr>
          <p:cNvPr id="11" name="Line 2">
            <a:extLst>
              <a:ext uri="{FF2B5EF4-FFF2-40B4-BE49-F238E27FC236}">
                <a16:creationId xmlns:a16="http://schemas.microsoft.com/office/drawing/2014/main" id="{A86C3CBC-5358-42B3-8193-4EFA480C0E08}"/>
              </a:ext>
            </a:extLst>
          </p:cNvPr>
          <p:cNvSpPr>
            <a:spLocks noChangeShapeType="1"/>
          </p:cNvSpPr>
          <p:nvPr/>
        </p:nvSpPr>
        <p:spPr bwMode="auto">
          <a:xfrm>
            <a:off x="457200" y="472530"/>
            <a:ext cx="8229600" cy="0"/>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Tree>
    <p:extLst>
      <p:ext uri="{BB962C8B-B14F-4D97-AF65-F5344CB8AC3E}">
        <p14:creationId xmlns:p14="http://schemas.microsoft.com/office/powerpoint/2010/main" val="30275877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a:xfrm>
            <a:off x="-52330" y="6588497"/>
            <a:ext cx="358102" cy="227801"/>
          </a:xfrm>
        </p:spPr>
        <p:txBody>
          <a:bodyPr/>
          <a:lstStyle/>
          <a:p>
            <a:fld id="{0970407D-EE58-4A0B-824B-1D3AE42DD9CF}" type="slidenum">
              <a:rPr lang="cs-CZ" altLang="cs-CZ" smtClean="0"/>
              <a:pPr/>
              <a:t>30</a:t>
            </a:fld>
            <a:endParaRPr lang="cs-CZ" altLang="cs-CZ" dirty="0"/>
          </a:p>
        </p:txBody>
      </p:sp>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7019" y="2579914"/>
            <a:ext cx="3003362" cy="4188112"/>
          </a:xfrm>
          <a:prstGeom prst="rect">
            <a:avLst/>
          </a:prstGeom>
        </p:spPr>
      </p:pic>
      <p:sp>
        <p:nvSpPr>
          <p:cNvPr id="2" name="Obdélník 1"/>
          <p:cNvSpPr/>
          <p:nvPr/>
        </p:nvSpPr>
        <p:spPr>
          <a:xfrm>
            <a:off x="-78175" y="269012"/>
            <a:ext cx="9095455" cy="307777"/>
          </a:xfrm>
          <a:prstGeom prst="rect">
            <a:avLst/>
          </a:prstGeom>
        </p:spPr>
        <p:txBody>
          <a:bodyPr wrap="square">
            <a:spAutoFit/>
          </a:bodyPr>
          <a:lstStyle/>
          <a:p>
            <a:r>
              <a:rPr lang="cs-CZ" sz="700" dirty="0"/>
              <a:t>AUDIT je test vyvinutý WHO. AUDIT-C spočívá v prvních 3 otázkách celého 10-položkového AUDIT (vznik v USA) a AUDIT</a:t>
            </a:r>
            <a:r>
              <a:rPr lang="en-US" sz="700" dirty="0"/>
              <a:t> 3 </a:t>
            </a:r>
            <a:r>
              <a:rPr lang="cs-CZ" sz="700" dirty="0"/>
              <a:t>spočívá pouze v </a:t>
            </a:r>
            <a:r>
              <a:rPr lang="en-US" sz="700" dirty="0"/>
              <a:t>binge drinking </a:t>
            </a:r>
            <a:r>
              <a:rPr lang="cs-CZ" sz="700" dirty="0"/>
              <a:t>otázce, tj. třetí otázce původního AUDIT.  (bing drinking = epizodické, flámové pití)</a:t>
            </a:r>
            <a:r>
              <a:rPr lang="en-US" sz="700" dirty="0"/>
              <a:t> </a:t>
            </a:r>
          </a:p>
        </p:txBody>
      </p:sp>
      <p:pic>
        <p:nvPicPr>
          <p:cNvPr id="9" name="Obráze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114" y="553134"/>
            <a:ext cx="5012224" cy="6266220"/>
          </a:xfrm>
          <a:prstGeom prst="rect">
            <a:avLst/>
          </a:prstGeom>
          <a:solidFill>
            <a:schemeClr val="bg1">
              <a:lumMod val="95000"/>
            </a:schemeClr>
          </a:solidFill>
        </p:spPr>
      </p:pic>
      <p:sp>
        <p:nvSpPr>
          <p:cNvPr id="12" name="Nadpis 3"/>
          <p:cNvSpPr txBox="1">
            <a:spLocks/>
          </p:cNvSpPr>
          <p:nvPr/>
        </p:nvSpPr>
        <p:spPr>
          <a:xfrm>
            <a:off x="5660572" y="532528"/>
            <a:ext cx="3359811" cy="958747"/>
          </a:xfrm>
          <a:prstGeom prst="rect">
            <a:avLst/>
          </a:prstGeom>
          <a:ln w="9525">
            <a:solidFill>
              <a:schemeClr val="accent1"/>
            </a:solidFill>
          </a:ln>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nSpc>
                <a:spcPct val="100000"/>
              </a:lnSpc>
              <a:spcAft>
                <a:spcPts val="300"/>
              </a:spcAft>
            </a:pPr>
            <a:r>
              <a:rPr lang="cs-CZ" sz="1000" i="1" u="sng" kern="0" dirty="0">
                <a:latin typeface="Tahoma" panose="020B0604030504040204" pitchFamily="34" charset="0"/>
                <a:ea typeface="Tahoma" panose="020B0604030504040204" pitchFamily="34" charset="0"/>
                <a:cs typeface="Tahoma" panose="020B0604030504040204" pitchFamily="34" charset="0"/>
              </a:rPr>
              <a:t>Hodnocení:</a:t>
            </a:r>
          </a:p>
          <a:p>
            <a:pPr marL="171450" indent="-84138">
              <a:lnSpc>
                <a:spcPct val="100000"/>
              </a:lnSpc>
              <a:spcAft>
                <a:spcPts val="300"/>
              </a:spcAft>
              <a:buFont typeface="Arial" panose="020B0604020202020204" pitchFamily="34" charset="0"/>
              <a:buChar char="•"/>
            </a:pPr>
            <a:r>
              <a:rPr lang="cs-CZ" sz="1000" kern="0" dirty="0">
                <a:latin typeface="Tahoma" panose="020B0604030504040204" pitchFamily="34" charset="0"/>
                <a:ea typeface="Tahoma" panose="020B0604030504040204" pitchFamily="34" charset="0"/>
                <a:cs typeface="Tahoma" panose="020B0604030504040204" pitchFamily="34" charset="0"/>
              </a:rPr>
              <a:t>0-7 –  Nízké riziko</a:t>
            </a:r>
          </a:p>
          <a:p>
            <a:pPr marL="171450" indent="-84138">
              <a:lnSpc>
                <a:spcPct val="100000"/>
              </a:lnSpc>
              <a:spcAft>
                <a:spcPts val="300"/>
              </a:spcAft>
              <a:buFont typeface="Arial" panose="020B0604020202020204" pitchFamily="34" charset="0"/>
              <a:buChar char="•"/>
            </a:pPr>
            <a:r>
              <a:rPr lang="cs-CZ" sz="1000" kern="0" dirty="0">
                <a:latin typeface="Tahoma" panose="020B0604030504040204" pitchFamily="34" charset="0"/>
                <a:ea typeface="Tahoma" panose="020B0604030504040204" pitchFamily="34" charset="0"/>
                <a:cs typeface="Tahoma" panose="020B0604030504040204" pitchFamily="34" charset="0"/>
              </a:rPr>
              <a:t>8-15 – Rizikové pití</a:t>
            </a:r>
          </a:p>
          <a:p>
            <a:pPr marL="171450" indent="-84138">
              <a:lnSpc>
                <a:spcPct val="100000"/>
              </a:lnSpc>
              <a:spcAft>
                <a:spcPts val="300"/>
              </a:spcAft>
              <a:buFont typeface="Arial" panose="020B0604020202020204" pitchFamily="34" charset="0"/>
              <a:buChar char="•"/>
            </a:pPr>
            <a:r>
              <a:rPr lang="cs-CZ" sz="1000" kern="0" dirty="0">
                <a:latin typeface="Tahoma" panose="020B0604030504040204" pitchFamily="34" charset="0"/>
                <a:ea typeface="Tahoma" panose="020B0604030504040204" pitchFamily="34" charset="0"/>
                <a:cs typeface="Tahoma" panose="020B0604030504040204" pitchFamily="34" charset="0"/>
              </a:rPr>
              <a:t>16-19 –Vysoké riziko (škodlivé pití)</a:t>
            </a:r>
          </a:p>
          <a:p>
            <a:pPr marL="171450" indent="-84138">
              <a:lnSpc>
                <a:spcPct val="100000"/>
              </a:lnSpc>
              <a:spcAft>
                <a:spcPts val="300"/>
              </a:spcAft>
              <a:buFont typeface="Arial" panose="020B0604020202020204" pitchFamily="34" charset="0"/>
              <a:buChar char="•"/>
            </a:pPr>
            <a:r>
              <a:rPr lang="cs-CZ" sz="1000" kern="0" dirty="0">
                <a:latin typeface="Tahoma" panose="020B0604030504040204" pitchFamily="34" charset="0"/>
                <a:ea typeface="Tahoma" panose="020B0604030504040204" pitchFamily="34" charset="0"/>
                <a:cs typeface="Tahoma" panose="020B0604030504040204" pitchFamily="34" charset="0"/>
              </a:rPr>
              <a:t>20+ – Problémové pití, pravděpodobná závislost</a:t>
            </a:r>
          </a:p>
          <a:p>
            <a:pPr>
              <a:lnSpc>
                <a:spcPct val="100000"/>
              </a:lnSpc>
            </a:pPr>
            <a:endParaRPr lang="cs-CZ" sz="1000" b="0" kern="0" dirty="0"/>
          </a:p>
          <a:p>
            <a:pPr>
              <a:lnSpc>
                <a:spcPct val="100000"/>
              </a:lnSpc>
            </a:pPr>
            <a:endParaRPr lang="cs-CZ" sz="1000" b="0" kern="0" dirty="0"/>
          </a:p>
          <a:p>
            <a:pPr algn="ctr">
              <a:lnSpc>
                <a:spcPct val="100000"/>
              </a:lnSpc>
            </a:pPr>
            <a:endParaRPr lang="cs-CZ" sz="1200" kern="0" dirty="0"/>
          </a:p>
        </p:txBody>
      </p:sp>
      <p:sp>
        <p:nvSpPr>
          <p:cNvPr id="13" name="Nadpis 3"/>
          <p:cNvSpPr txBox="1">
            <a:spLocks/>
          </p:cNvSpPr>
          <p:nvPr/>
        </p:nvSpPr>
        <p:spPr>
          <a:xfrm>
            <a:off x="6521489" y="1590589"/>
            <a:ext cx="1637975" cy="890013"/>
          </a:xfrm>
          <a:prstGeom prst="rect">
            <a:avLst/>
          </a:prstGeom>
          <a:ln>
            <a:solidFill>
              <a:schemeClr val="accent1"/>
            </a:solidFill>
          </a:ln>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nSpc>
                <a:spcPct val="100000"/>
              </a:lnSpc>
              <a:spcAft>
                <a:spcPts val="300"/>
              </a:spcAft>
            </a:pPr>
            <a:r>
              <a:rPr lang="cs-CZ" sz="900" b="0" i="1" u="sng" kern="0" dirty="0">
                <a:solidFill>
                  <a:schemeClr val="tx1"/>
                </a:solidFill>
                <a:latin typeface="Tahoma" panose="020B0604030504040204" pitchFamily="34" charset="0"/>
                <a:ea typeface="Tahoma" panose="020B0604030504040204" pitchFamily="34" charset="0"/>
                <a:cs typeface="Tahoma" panose="020B0604030504040204" pitchFamily="34" charset="0"/>
              </a:rPr>
              <a:t>Hodnocení AUDIT-C (3 otázky):</a:t>
            </a:r>
          </a:p>
          <a:p>
            <a:pPr marL="171450" indent="-84138">
              <a:lnSpc>
                <a:spcPct val="100000"/>
              </a:lnSpc>
              <a:spcAft>
                <a:spcPts val="300"/>
              </a:spcAft>
              <a:buFont typeface="Arial" panose="020B0604020202020204" pitchFamily="34" charset="0"/>
              <a:buChar char="•"/>
            </a:pPr>
            <a:r>
              <a:rPr lang="cs-CZ" sz="900" b="0" kern="0" dirty="0">
                <a:solidFill>
                  <a:schemeClr val="tx1"/>
                </a:solidFill>
                <a:latin typeface="Tahoma" panose="020B0604030504040204" pitchFamily="34" charset="0"/>
                <a:ea typeface="Tahoma" panose="020B0604030504040204" pitchFamily="34" charset="0"/>
                <a:cs typeface="Tahoma" panose="020B0604030504040204" pitchFamily="34" charset="0"/>
              </a:rPr>
              <a:t>0-4 – Nízké riziko</a:t>
            </a:r>
          </a:p>
          <a:p>
            <a:pPr marL="171450" indent="-84138">
              <a:lnSpc>
                <a:spcPct val="100000"/>
              </a:lnSpc>
              <a:spcAft>
                <a:spcPts val="300"/>
              </a:spcAft>
              <a:buFont typeface="Arial" panose="020B0604020202020204" pitchFamily="34" charset="0"/>
              <a:buChar char="•"/>
            </a:pPr>
            <a:r>
              <a:rPr lang="cs-CZ" sz="900" b="0" kern="0" dirty="0">
                <a:solidFill>
                  <a:schemeClr val="tx1"/>
                </a:solidFill>
                <a:latin typeface="Tahoma" panose="020B0604030504040204" pitchFamily="34" charset="0"/>
                <a:ea typeface="Tahoma" panose="020B0604030504040204" pitchFamily="34" charset="0"/>
                <a:cs typeface="Tahoma" panose="020B0604030504040204" pitchFamily="34" charset="0"/>
              </a:rPr>
              <a:t>5-7 – Zvýšené r.</a:t>
            </a:r>
          </a:p>
          <a:p>
            <a:pPr marL="171450" indent="-84138">
              <a:lnSpc>
                <a:spcPct val="100000"/>
              </a:lnSpc>
              <a:spcAft>
                <a:spcPts val="300"/>
              </a:spcAft>
              <a:buFont typeface="Arial" panose="020B0604020202020204" pitchFamily="34" charset="0"/>
              <a:buChar char="•"/>
            </a:pPr>
            <a:r>
              <a:rPr lang="cs-CZ" sz="900" b="0" kern="0" dirty="0">
                <a:solidFill>
                  <a:schemeClr val="tx1"/>
                </a:solidFill>
                <a:latin typeface="Tahoma" panose="020B0604030504040204" pitchFamily="34" charset="0"/>
                <a:ea typeface="Tahoma" panose="020B0604030504040204" pitchFamily="34" charset="0"/>
                <a:cs typeface="Tahoma" panose="020B0604030504040204" pitchFamily="34" charset="0"/>
              </a:rPr>
              <a:t>8-10 – Vysoké r.</a:t>
            </a:r>
          </a:p>
          <a:p>
            <a:pPr marL="171450" indent="-84138">
              <a:lnSpc>
                <a:spcPct val="100000"/>
              </a:lnSpc>
              <a:spcAft>
                <a:spcPts val="300"/>
              </a:spcAft>
              <a:buFont typeface="Arial" panose="020B0604020202020204" pitchFamily="34" charset="0"/>
              <a:buChar char="•"/>
            </a:pPr>
            <a:r>
              <a:rPr lang="en-US" sz="900" b="0" kern="0" dirty="0">
                <a:solidFill>
                  <a:schemeClr val="tx1"/>
                </a:solidFill>
                <a:latin typeface="Tahoma" panose="020B0604030504040204" pitchFamily="34" charset="0"/>
                <a:ea typeface="Tahoma" panose="020B0604030504040204" pitchFamily="34" charset="0"/>
                <a:cs typeface="Tahoma" panose="020B0604030504040204" pitchFamily="34" charset="0"/>
              </a:rPr>
              <a:t>&gt;10 </a:t>
            </a:r>
            <a:r>
              <a:rPr lang="cs-CZ" sz="900" b="0" kern="0" dirty="0">
                <a:solidFill>
                  <a:schemeClr val="tx1"/>
                </a:solidFill>
                <a:latin typeface="Tahoma" panose="020B0604030504040204" pitchFamily="34" charset="0"/>
                <a:ea typeface="Tahoma" panose="020B0604030504040204" pitchFamily="34" charset="0"/>
                <a:cs typeface="Tahoma" panose="020B0604030504040204" pitchFamily="34" charset="0"/>
              </a:rPr>
              <a:t> - Závislost</a:t>
            </a:r>
          </a:p>
          <a:p>
            <a:pPr algn="ctr">
              <a:lnSpc>
                <a:spcPct val="100000"/>
              </a:lnSpc>
            </a:pPr>
            <a:endParaRPr lang="cs-CZ" sz="1200" kern="0" dirty="0"/>
          </a:p>
        </p:txBody>
      </p:sp>
      <p:sp>
        <p:nvSpPr>
          <p:cNvPr id="14" name="Line 2">
            <a:extLst>
              <a:ext uri="{FF2B5EF4-FFF2-40B4-BE49-F238E27FC236}">
                <a16:creationId xmlns:a16="http://schemas.microsoft.com/office/drawing/2014/main" id="{1D9F61ED-4A5A-45C4-A310-BF4D1B4F1D4B}"/>
              </a:ext>
            </a:extLst>
          </p:cNvPr>
          <p:cNvSpPr>
            <a:spLocks noChangeShapeType="1"/>
          </p:cNvSpPr>
          <p:nvPr/>
        </p:nvSpPr>
        <p:spPr bwMode="auto">
          <a:xfrm flipV="1">
            <a:off x="126721" y="242301"/>
            <a:ext cx="8696106" cy="53423"/>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15" name="Rectangle 3">
            <a:extLst>
              <a:ext uri="{FF2B5EF4-FFF2-40B4-BE49-F238E27FC236}">
                <a16:creationId xmlns:a16="http://schemas.microsoft.com/office/drawing/2014/main" id="{0A374511-F981-4079-86A4-DB4E9040CB9E}"/>
              </a:ext>
            </a:extLst>
          </p:cNvPr>
          <p:cNvSpPr txBox="1">
            <a:spLocks noChangeArrowheads="1"/>
          </p:cNvSpPr>
          <p:nvPr/>
        </p:nvSpPr>
        <p:spPr>
          <a:xfrm>
            <a:off x="-442" y="-44729"/>
            <a:ext cx="8966517" cy="3914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cs-CZ"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AUDIT </a:t>
            </a:r>
            <a:r>
              <a:rPr lang="cs-CZ" sz="14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 </a:t>
            </a:r>
            <a:r>
              <a:rPr lang="en-US" sz="13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Alcohol Use Disorder Identification Test </a:t>
            </a:r>
            <a:r>
              <a:rPr lang="cs-CZ" sz="10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(Test pro identifikaci poruch způsobených užíváním alkoholu)</a:t>
            </a:r>
          </a:p>
        </p:txBody>
      </p:sp>
    </p:spTree>
    <p:extLst>
      <p:ext uri="{BB962C8B-B14F-4D97-AF65-F5344CB8AC3E}">
        <p14:creationId xmlns:p14="http://schemas.microsoft.com/office/powerpoint/2010/main" val="5135727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31</a:t>
            </a:fld>
            <a:endParaRPr lang="cs-CZ" altLang="cs-CZ" dirty="0"/>
          </a:p>
        </p:txBody>
      </p:sp>
      <p:sp>
        <p:nvSpPr>
          <p:cNvPr id="2" name="Obdélník 1"/>
          <p:cNvSpPr/>
          <p:nvPr/>
        </p:nvSpPr>
        <p:spPr>
          <a:xfrm>
            <a:off x="5273054" y="5091429"/>
            <a:ext cx="2901426" cy="1320874"/>
          </a:xfrm>
          <a:prstGeom prst="rect">
            <a:avLst/>
          </a:prstGeom>
          <a:ln w="3175">
            <a:solidFill>
              <a:schemeClr val="accent1"/>
            </a:solidFill>
          </a:ln>
        </p:spPr>
        <p:txBody>
          <a:bodyPr wrap="square">
            <a:spAutoFit/>
          </a:bodyPr>
          <a:lstStyle/>
          <a:p>
            <a:pPr>
              <a:spcAft>
                <a:spcPts val="300"/>
              </a:spcAft>
            </a:pPr>
            <a:r>
              <a:rPr lang="en-US" sz="1200" dirty="0">
                <a:solidFill>
                  <a:srgbClr val="0000FF"/>
                </a:solidFill>
                <a:latin typeface="Calibri" panose="020F0502020204030204" pitchFamily="34" charset="0"/>
              </a:rPr>
              <a:t> </a:t>
            </a:r>
            <a:r>
              <a:rPr lang="cs-CZ" sz="1300" b="1" dirty="0">
                <a:solidFill>
                  <a:srgbClr val="0000FF"/>
                </a:solidFill>
                <a:ea typeface="Tahoma" panose="020B0604030504040204" pitchFamily="34" charset="0"/>
                <a:cs typeface="Tahoma" panose="020B0604030504040204" pitchFamily="34" charset="0"/>
              </a:rPr>
              <a:t>M SASQ hodnocení</a:t>
            </a:r>
            <a:r>
              <a:rPr lang="en-US" sz="1300" b="1" dirty="0">
                <a:solidFill>
                  <a:srgbClr val="0000FF"/>
                </a:solidFill>
                <a:ea typeface="Tahoma" panose="020B0604030504040204" pitchFamily="34" charset="0"/>
                <a:cs typeface="Tahoma" panose="020B0604030504040204" pitchFamily="34" charset="0"/>
              </a:rPr>
              <a:t>: </a:t>
            </a:r>
            <a:endParaRPr lang="en-US" sz="1300" dirty="0">
              <a:solidFill>
                <a:srgbClr val="0000FF"/>
              </a:solidFill>
              <a:ea typeface="Tahoma" panose="020B0604030504040204" pitchFamily="34" charset="0"/>
              <a:cs typeface="Tahoma" panose="020B0604030504040204" pitchFamily="34" charset="0"/>
            </a:endParaRPr>
          </a:p>
          <a:p>
            <a:pPr marL="285750" indent="-104775">
              <a:spcAft>
                <a:spcPts val="500"/>
              </a:spcAft>
              <a:buFont typeface="Arial" panose="020B0604020202020204" pitchFamily="34" charset="0"/>
              <a:buChar char="•"/>
            </a:pPr>
            <a:r>
              <a:rPr lang="en-US" sz="1400" b="1" dirty="0">
                <a:solidFill>
                  <a:srgbClr val="0000FF"/>
                </a:solidFill>
                <a:ea typeface="Tahoma" panose="020B0604030504040204" pitchFamily="34" charset="0"/>
                <a:cs typeface="Tahoma" panose="020B0604030504040204" pitchFamily="34" charset="0"/>
              </a:rPr>
              <a:t>0</a:t>
            </a:r>
            <a:r>
              <a:rPr lang="cs-CZ" sz="1400" b="1" dirty="0">
                <a:solidFill>
                  <a:srgbClr val="0000FF"/>
                </a:solidFill>
                <a:ea typeface="Tahoma" panose="020B0604030504040204" pitchFamily="34" charset="0"/>
                <a:cs typeface="Tahoma" panose="020B0604030504040204" pitchFamily="34" charset="0"/>
              </a:rPr>
              <a:t>-</a:t>
            </a:r>
            <a:r>
              <a:rPr lang="en-US" sz="1400" b="1" dirty="0">
                <a:solidFill>
                  <a:srgbClr val="0000FF"/>
                </a:solidFill>
                <a:ea typeface="Tahoma" panose="020B0604030504040204" pitchFamily="34" charset="0"/>
                <a:cs typeface="Tahoma" panose="020B0604030504040204" pitchFamily="34" charset="0"/>
              </a:rPr>
              <a:t>1</a:t>
            </a:r>
            <a:r>
              <a:rPr lang="cs-CZ" sz="1400" dirty="0">
                <a:solidFill>
                  <a:srgbClr val="000000"/>
                </a:solidFill>
                <a:ea typeface="Tahoma" panose="020B0604030504040204" pitchFamily="34" charset="0"/>
                <a:cs typeface="Tahoma" panose="020B0604030504040204" pitchFamily="34" charset="0"/>
              </a:rPr>
              <a:t>: Nízké riziko</a:t>
            </a:r>
            <a:r>
              <a:rPr lang="en-US" sz="1400" dirty="0">
                <a:solidFill>
                  <a:srgbClr val="000000"/>
                </a:solidFill>
                <a:ea typeface="Tahoma" panose="020B0604030504040204" pitchFamily="34" charset="0"/>
                <a:cs typeface="Tahoma" panose="020B0604030504040204" pitchFamily="34" charset="0"/>
              </a:rPr>
              <a:t> </a:t>
            </a:r>
          </a:p>
          <a:p>
            <a:pPr marL="285750" indent="-104775">
              <a:spcAft>
                <a:spcPts val="500"/>
              </a:spcAft>
              <a:buFont typeface="Arial" panose="020B0604020202020204" pitchFamily="34" charset="0"/>
              <a:buChar char="•"/>
            </a:pPr>
            <a:r>
              <a:rPr lang="en-US" sz="1400" b="1" dirty="0">
                <a:solidFill>
                  <a:srgbClr val="0000FF"/>
                </a:solidFill>
                <a:ea typeface="Tahoma" panose="020B0604030504040204" pitchFamily="34" charset="0"/>
                <a:cs typeface="Tahoma" panose="020B0604030504040204" pitchFamily="34" charset="0"/>
              </a:rPr>
              <a:t>2</a:t>
            </a:r>
            <a:r>
              <a:rPr lang="cs-CZ" sz="1400" b="1" dirty="0">
                <a:solidFill>
                  <a:srgbClr val="0000FF"/>
                </a:solidFill>
                <a:ea typeface="Tahoma" panose="020B0604030504040204" pitchFamily="34" charset="0"/>
                <a:cs typeface="Tahoma" panose="020B0604030504040204" pitchFamily="34" charset="0"/>
              </a:rPr>
              <a:t>-4</a:t>
            </a:r>
            <a:r>
              <a:rPr lang="cs-CZ" sz="1400" b="1" dirty="0">
                <a:solidFill>
                  <a:srgbClr val="000000"/>
                </a:solidFill>
                <a:ea typeface="Tahoma" panose="020B0604030504040204" pitchFamily="34" charset="0"/>
                <a:cs typeface="Tahoma" panose="020B0604030504040204" pitchFamily="34" charset="0"/>
              </a:rPr>
              <a:t>: </a:t>
            </a:r>
            <a:r>
              <a:rPr lang="cs-CZ" sz="1400" dirty="0">
                <a:solidFill>
                  <a:srgbClr val="000000"/>
                </a:solidFill>
                <a:ea typeface="Tahoma" panose="020B0604030504040204" pitchFamily="34" charset="0"/>
                <a:cs typeface="Tahoma" panose="020B0604030504040204" pitchFamily="34" charset="0"/>
              </a:rPr>
              <a:t>Zvýšené nebo vyšší riziko</a:t>
            </a:r>
            <a:r>
              <a:rPr lang="en-US" sz="1400" dirty="0">
                <a:solidFill>
                  <a:srgbClr val="000000"/>
                </a:solidFill>
                <a:ea typeface="Tahoma" panose="020B0604030504040204" pitchFamily="34" charset="0"/>
                <a:cs typeface="Tahoma" panose="020B0604030504040204" pitchFamily="34" charset="0"/>
              </a:rPr>
              <a:t> </a:t>
            </a:r>
          </a:p>
          <a:p>
            <a:pPr marL="285750" indent="-104775">
              <a:spcAft>
                <a:spcPts val="500"/>
              </a:spcAft>
              <a:buFont typeface="Arial" panose="020B0604020202020204" pitchFamily="34" charset="0"/>
              <a:buChar char="•"/>
            </a:pPr>
            <a:r>
              <a:rPr lang="en-US" sz="1400" b="1" dirty="0">
                <a:solidFill>
                  <a:srgbClr val="3333FF"/>
                </a:solidFill>
                <a:ea typeface="Tahoma" panose="020B0604030504040204" pitchFamily="34" charset="0"/>
                <a:cs typeface="Tahoma" panose="020B0604030504040204" pitchFamily="34" charset="0"/>
              </a:rPr>
              <a:t>2</a:t>
            </a:r>
            <a:r>
              <a:rPr lang="cs-CZ" sz="1400" b="1" dirty="0">
                <a:solidFill>
                  <a:srgbClr val="3333FF"/>
                </a:solidFill>
                <a:ea typeface="Tahoma" panose="020B0604030504040204" pitchFamily="34" charset="0"/>
                <a:cs typeface="Tahoma" panose="020B0604030504040204" pitchFamily="34" charset="0"/>
              </a:rPr>
              <a:t> a více: </a:t>
            </a:r>
            <a:r>
              <a:rPr lang="en-US" sz="1400" dirty="0">
                <a:solidFill>
                  <a:srgbClr val="000000"/>
                </a:solidFill>
                <a:ea typeface="Tahoma" panose="020B0604030504040204" pitchFamily="34" charset="0"/>
                <a:cs typeface="Tahoma" panose="020B0604030504040204" pitchFamily="34" charset="0"/>
              </a:rPr>
              <a:t>M</a:t>
            </a:r>
            <a:r>
              <a:rPr lang="cs-CZ" sz="1400" dirty="0">
                <a:solidFill>
                  <a:srgbClr val="000000"/>
                </a:solidFill>
                <a:ea typeface="Tahoma" panose="020B0604030504040204" pitchFamily="34" charset="0"/>
                <a:cs typeface="Tahoma" panose="020B0604030504040204" pitchFamily="34" charset="0"/>
              </a:rPr>
              <a:t>-</a:t>
            </a:r>
            <a:r>
              <a:rPr lang="en-US" sz="1400" dirty="0">
                <a:solidFill>
                  <a:srgbClr val="000000"/>
                </a:solidFill>
                <a:ea typeface="Tahoma" panose="020B0604030504040204" pitchFamily="34" charset="0"/>
                <a:cs typeface="Tahoma" panose="020B0604030504040204" pitchFamily="34" charset="0"/>
              </a:rPr>
              <a:t>SASQ </a:t>
            </a:r>
            <a:r>
              <a:rPr lang="cs-CZ" sz="1400" dirty="0">
                <a:solidFill>
                  <a:srgbClr val="000000"/>
                </a:solidFill>
                <a:ea typeface="Tahoma" panose="020B0604030504040204" pitchFamily="34" charset="0"/>
                <a:cs typeface="Tahoma" panose="020B0604030504040204" pitchFamily="34" charset="0"/>
              </a:rPr>
              <a:t>pozitivní, vysoké riziko</a:t>
            </a:r>
            <a:r>
              <a:rPr lang="en-US" sz="1400" dirty="0">
                <a:solidFill>
                  <a:srgbClr val="000000"/>
                </a:solidFill>
                <a:ea typeface="Tahoma" panose="020B0604030504040204" pitchFamily="34" charset="0"/>
                <a:cs typeface="Tahoma" panose="020B0604030504040204" pitchFamily="34" charset="0"/>
              </a:rPr>
              <a:t> </a:t>
            </a:r>
          </a:p>
        </p:txBody>
      </p:sp>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784" y="5318240"/>
            <a:ext cx="4505225" cy="750871"/>
          </a:xfrm>
          <a:prstGeom prst="rect">
            <a:avLst/>
          </a:prstGeom>
        </p:spPr>
      </p:pic>
      <p:sp>
        <p:nvSpPr>
          <p:cNvPr id="14" name="Zástupný symbol pro text 7">
            <a:extLst>
              <a:ext uri="{FF2B5EF4-FFF2-40B4-BE49-F238E27FC236}">
                <a16:creationId xmlns:a16="http://schemas.microsoft.com/office/drawing/2014/main" id="{9F610B39-FB78-4767-BA31-C3D4E7D5586C}"/>
              </a:ext>
            </a:extLst>
          </p:cNvPr>
          <p:cNvSpPr txBox="1">
            <a:spLocks/>
          </p:cNvSpPr>
          <p:nvPr/>
        </p:nvSpPr>
        <p:spPr>
          <a:xfrm>
            <a:off x="998719" y="1164324"/>
            <a:ext cx="7509248" cy="551262"/>
          </a:xfrm>
          <a:prstGeom prst="rect">
            <a:avLst/>
          </a:prstGeom>
          <a:ln w="9525">
            <a:solidFill>
              <a:schemeClr val="accent1"/>
            </a:solidFill>
          </a:ln>
        </p:spPr>
        <p:txBody>
          <a:bodyPr lIns="0" tIns="0" rIns="0" bIns="0">
            <a:noAutofit/>
          </a:bodyPr>
          <a:lstStyle>
            <a:lvl1pPr marL="0" indent="0" algn="l" rtl="0" eaLnBrk="1" fontAlgn="base" hangingPunct="1">
              <a:lnSpc>
                <a:spcPts val="2300"/>
              </a:lnSpc>
              <a:spcBef>
                <a:spcPts val="0"/>
              </a:spcBef>
              <a:spcAft>
                <a:spcPct val="0"/>
              </a:spcAft>
              <a:buClr>
                <a:schemeClr val="tx2"/>
              </a:buClr>
              <a:buSzPct val="100000"/>
              <a:buFontTx/>
              <a:buNone/>
              <a:defRPr sz="2000" b="0">
                <a:solidFill>
                  <a:schemeClr val="tx2"/>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3"/>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179964">
              <a:lnSpc>
                <a:spcPct val="100000"/>
              </a:lnSpc>
            </a:pPr>
            <a:r>
              <a:rPr lang="cs-CZ" sz="1600" b="1" kern="0" dirty="0">
                <a:latin typeface="Tahoma" panose="020B0604030504040204" pitchFamily="34" charset="0"/>
                <a:ea typeface="Tahoma" panose="020B0604030504040204" pitchFamily="34" charset="0"/>
                <a:cs typeface="Tahoma" panose="020B0604030504040204" pitchFamily="34" charset="0"/>
              </a:rPr>
              <a:t>Kdy jste naposledy vypil(a)  - muži 5, ženy 4 drinky (alkoholických nápojů) v jednom dni?</a:t>
            </a:r>
          </a:p>
        </p:txBody>
      </p:sp>
      <p:sp>
        <p:nvSpPr>
          <p:cNvPr id="15" name="Zástupný symbol pro text 7">
            <a:extLst>
              <a:ext uri="{FF2B5EF4-FFF2-40B4-BE49-F238E27FC236}">
                <a16:creationId xmlns:a16="http://schemas.microsoft.com/office/drawing/2014/main" id="{9F610B39-FB78-4767-BA31-C3D4E7D5586C}"/>
              </a:ext>
            </a:extLst>
          </p:cNvPr>
          <p:cNvSpPr txBox="1">
            <a:spLocks/>
          </p:cNvSpPr>
          <p:nvPr/>
        </p:nvSpPr>
        <p:spPr>
          <a:xfrm>
            <a:off x="1588192" y="1893604"/>
            <a:ext cx="6829132" cy="288605"/>
          </a:xfrm>
          <a:prstGeom prst="rect">
            <a:avLst/>
          </a:prstGeom>
        </p:spPr>
        <p:txBody>
          <a:bodyPr lIns="0" tIns="0" rIns="0" bIns="0">
            <a:noAutofit/>
          </a:bodyPr>
          <a:lstStyle>
            <a:lvl1pPr marL="0" indent="0" algn="l" rtl="0" eaLnBrk="1" fontAlgn="base" hangingPunct="1">
              <a:lnSpc>
                <a:spcPts val="2300"/>
              </a:lnSpc>
              <a:spcBef>
                <a:spcPts val="0"/>
              </a:spcBef>
              <a:spcAft>
                <a:spcPct val="0"/>
              </a:spcAft>
              <a:buClr>
                <a:schemeClr val="tx2"/>
              </a:buClr>
              <a:buSzPct val="100000"/>
              <a:buFontTx/>
              <a:buNone/>
              <a:defRPr sz="2000" b="0">
                <a:solidFill>
                  <a:schemeClr val="tx2"/>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3"/>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nSpc>
                <a:spcPct val="100000"/>
              </a:lnSpc>
            </a:pPr>
            <a:r>
              <a:rPr lang="cs-CZ" sz="1400" kern="0" dirty="0">
                <a:latin typeface="Tahoma" panose="020B0604030504040204" pitchFamily="34" charset="0"/>
                <a:ea typeface="Tahoma" panose="020B0604030504040204" pitchFamily="34" charset="0"/>
                <a:cs typeface="Tahoma" panose="020B0604030504040204" pitchFamily="34" charset="0"/>
              </a:rPr>
              <a:t>Hodnocení: Za pozitivní odpověď se považuje časový údaj kratší než </a:t>
            </a:r>
            <a:r>
              <a:rPr lang="cs-CZ" sz="1400" b="1" kern="0" dirty="0">
                <a:latin typeface="Tahoma" panose="020B0604030504040204" pitchFamily="34" charset="0"/>
                <a:ea typeface="Tahoma" panose="020B0604030504040204" pitchFamily="34" charset="0"/>
                <a:cs typeface="Tahoma" panose="020B0604030504040204" pitchFamily="34" charset="0"/>
              </a:rPr>
              <a:t>3 měsíce</a:t>
            </a:r>
          </a:p>
        </p:txBody>
      </p:sp>
      <p:sp>
        <p:nvSpPr>
          <p:cNvPr id="16" name="Zástupný symbol pro text 7">
            <a:extLst>
              <a:ext uri="{FF2B5EF4-FFF2-40B4-BE49-F238E27FC236}">
                <a16:creationId xmlns:a16="http://schemas.microsoft.com/office/drawing/2014/main" id="{9F610B39-FB78-4767-BA31-C3D4E7D5586C}"/>
              </a:ext>
            </a:extLst>
          </p:cNvPr>
          <p:cNvSpPr txBox="1">
            <a:spLocks/>
          </p:cNvSpPr>
          <p:nvPr/>
        </p:nvSpPr>
        <p:spPr>
          <a:xfrm>
            <a:off x="5388026" y="1526245"/>
            <a:ext cx="3670090" cy="384777"/>
          </a:xfrm>
          <a:prstGeom prst="rect">
            <a:avLst/>
          </a:prstGeom>
        </p:spPr>
        <p:txBody>
          <a:bodyPr lIns="0" tIns="0" rIns="0" bIns="0">
            <a:noAutofit/>
          </a:bodyPr>
          <a:lstStyle>
            <a:lvl1pPr marL="0" indent="0" algn="l" rtl="0" eaLnBrk="1" fontAlgn="base" hangingPunct="1">
              <a:lnSpc>
                <a:spcPts val="2300"/>
              </a:lnSpc>
              <a:spcBef>
                <a:spcPts val="0"/>
              </a:spcBef>
              <a:spcAft>
                <a:spcPct val="0"/>
              </a:spcAft>
              <a:buClr>
                <a:schemeClr val="tx2"/>
              </a:buClr>
              <a:buSzPct val="100000"/>
              <a:buFontTx/>
              <a:buNone/>
              <a:defRPr sz="2000" b="0">
                <a:solidFill>
                  <a:schemeClr val="tx2"/>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3"/>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nSpc>
                <a:spcPct val="100000"/>
              </a:lnSpc>
            </a:pPr>
            <a:r>
              <a:rPr lang="cs-CZ" sz="1000" kern="0" dirty="0">
                <a:solidFill>
                  <a:schemeClr val="tx1"/>
                </a:solidFill>
                <a:latin typeface="Tahoma" panose="020B0604030504040204" pitchFamily="34" charset="0"/>
                <a:ea typeface="Tahoma" panose="020B0604030504040204" pitchFamily="34" charset="0"/>
                <a:cs typeface="Tahoma" panose="020B0604030504040204" pitchFamily="34" charset="0"/>
              </a:rPr>
              <a:t>Drink = 10 g etylalkoholu (malé pivo, 100 ml vína)</a:t>
            </a:r>
          </a:p>
        </p:txBody>
      </p:sp>
      <p:sp>
        <p:nvSpPr>
          <p:cNvPr id="17" name="Obdélník 16"/>
          <p:cNvSpPr/>
          <p:nvPr/>
        </p:nvSpPr>
        <p:spPr>
          <a:xfrm>
            <a:off x="6546155" y="2817951"/>
            <a:ext cx="2686647" cy="507743"/>
          </a:xfrm>
          <a:prstGeom prst="rect">
            <a:avLst/>
          </a:prstGeom>
        </p:spPr>
        <p:txBody>
          <a:bodyPr wrap="square">
            <a:spAutoFit/>
          </a:bodyPr>
          <a:lstStyle/>
          <a:p>
            <a:r>
              <a:rPr lang="cs-CZ" sz="900" i="1" dirty="0">
                <a:solidFill>
                  <a:srgbClr val="545454"/>
                </a:solidFill>
              </a:rPr>
              <a:t>UK: </a:t>
            </a:r>
            <a:r>
              <a:rPr lang="en-US" sz="900" i="1" dirty="0">
                <a:solidFill>
                  <a:srgbClr val="545454"/>
                </a:solidFill>
              </a:rPr>
              <a:t>Binge drinking</a:t>
            </a:r>
            <a:r>
              <a:rPr lang="en-US" sz="900" dirty="0">
                <a:solidFill>
                  <a:srgbClr val="545454"/>
                </a:solidFill>
              </a:rPr>
              <a:t> is having over </a:t>
            </a:r>
            <a:r>
              <a:rPr lang="en-US" sz="900" b="1" dirty="0">
                <a:solidFill>
                  <a:srgbClr val="545454"/>
                </a:solidFill>
              </a:rPr>
              <a:t>8 </a:t>
            </a:r>
            <a:r>
              <a:rPr lang="en-US" sz="900" dirty="0">
                <a:solidFill>
                  <a:srgbClr val="545454"/>
                </a:solidFill>
              </a:rPr>
              <a:t>units in a single session for men and over </a:t>
            </a:r>
            <a:r>
              <a:rPr lang="en-US" sz="900" b="1" dirty="0">
                <a:solidFill>
                  <a:srgbClr val="545454"/>
                </a:solidFill>
              </a:rPr>
              <a:t>6</a:t>
            </a:r>
            <a:r>
              <a:rPr lang="en-US" sz="900" dirty="0">
                <a:solidFill>
                  <a:srgbClr val="545454"/>
                </a:solidFill>
              </a:rPr>
              <a:t> units per women</a:t>
            </a:r>
            <a:r>
              <a:rPr lang="cs-CZ" sz="900" dirty="0">
                <a:solidFill>
                  <a:srgbClr val="545454"/>
                </a:solidFill>
              </a:rPr>
              <a:t>. Ale UK jednotka alkoholu = 8 g!)</a:t>
            </a:r>
            <a:r>
              <a:rPr lang="en-US" sz="900" dirty="0">
                <a:solidFill>
                  <a:srgbClr val="545454"/>
                </a:solidFill>
              </a:rPr>
              <a:t> </a:t>
            </a:r>
            <a:endParaRPr lang="en-US" sz="900" dirty="0"/>
          </a:p>
        </p:txBody>
      </p:sp>
      <p:sp>
        <p:nvSpPr>
          <p:cNvPr id="18" name="Line 2">
            <a:extLst>
              <a:ext uri="{FF2B5EF4-FFF2-40B4-BE49-F238E27FC236}">
                <a16:creationId xmlns:a16="http://schemas.microsoft.com/office/drawing/2014/main" id="{A5F3E7C0-8988-43B8-A9A6-B05943BA8CA6}"/>
              </a:ext>
            </a:extLst>
          </p:cNvPr>
          <p:cNvSpPr>
            <a:spLocks noChangeShapeType="1"/>
          </p:cNvSpPr>
          <p:nvPr/>
        </p:nvSpPr>
        <p:spPr bwMode="auto">
          <a:xfrm flipV="1">
            <a:off x="265182" y="312021"/>
            <a:ext cx="8696106" cy="53423"/>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19" name="Rectangle 3">
            <a:extLst>
              <a:ext uri="{FF2B5EF4-FFF2-40B4-BE49-F238E27FC236}">
                <a16:creationId xmlns:a16="http://schemas.microsoft.com/office/drawing/2014/main" id="{BCE5A730-BB3E-4267-9108-C826549E42E6}"/>
              </a:ext>
            </a:extLst>
          </p:cNvPr>
          <p:cNvSpPr txBox="1">
            <a:spLocks noChangeArrowheads="1"/>
          </p:cNvSpPr>
          <p:nvPr/>
        </p:nvSpPr>
        <p:spPr>
          <a:xfrm>
            <a:off x="159453" y="-1556"/>
            <a:ext cx="8823503" cy="269372"/>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cs-CZ"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SASQ - </a:t>
            </a:r>
            <a:r>
              <a:rPr lang="en-US"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Single Alcohol Screening Question</a:t>
            </a:r>
          </a:p>
          <a:p>
            <a:pPr>
              <a:lnSpc>
                <a:spcPct val="100000"/>
              </a:lnSpc>
            </a:pPr>
            <a:r>
              <a:rPr lang="cs-CZ"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 </a:t>
            </a:r>
          </a:p>
        </p:txBody>
      </p:sp>
      <p:sp>
        <p:nvSpPr>
          <p:cNvPr id="20" name="Zástupný symbol pro text 7">
            <a:extLst>
              <a:ext uri="{FF2B5EF4-FFF2-40B4-BE49-F238E27FC236}">
                <a16:creationId xmlns:a16="http://schemas.microsoft.com/office/drawing/2014/main" id="{2DE45150-16DE-4159-8B25-2B59DAD8E0E3}"/>
              </a:ext>
            </a:extLst>
          </p:cNvPr>
          <p:cNvSpPr txBox="1">
            <a:spLocks/>
          </p:cNvSpPr>
          <p:nvPr/>
        </p:nvSpPr>
        <p:spPr>
          <a:xfrm>
            <a:off x="604029" y="422171"/>
            <a:ext cx="3078762" cy="294125"/>
          </a:xfrm>
          <a:prstGeom prst="rect">
            <a:avLst/>
          </a:prstGeom>
        </p:spPr>
        <p:txBody>
          <a:bodyPr lIns="0" tIns="0" rIns="0" bIns="0">
            <a:noAutofit/>
          </a:bodyPr>
          <a:lstStyle>
            <a:lvl1pPr marL="0" indent="0" algn="l" rtl="0" eaLnBrk="1" fontAlgn="base" hangingPunct="1">
              <a:lnSpc>
                <a:spcPts val="2300"/>
              </a:lnSpc>
              <a:spcBef>
                <a:spcPts val="0"/>
              </a:spcBef>
              <a:spcAft>
                <a:spcPct val="0"/>
              </a:spcAft>
              <a:buClr>
                <a:schemeClr val="tx2"/>
              </a:buClr>
              <a:buSzPct val="100000"/>
              <a:buFontTx/>
              <a:buNone/>
              <a:defRPr sz="2000" b="0">
                <a:solidFill>
                  <a:schemeClr val="tx2"/>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3"/>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nSpc>
                <a:spcPct val="100000"/>
              </a:lnSpc>
            </a:pPr>
            <a:r>
              <a:rPr lang="cs-CZ" sz="1200" kern="0" dirty="0">
                <a:solidFill>
                  <a:schemeClr val="tx1"/>
                </a:solidFill>
                <a:latin typeface="Tahoma" panose="020B0604030504040204" pitchFamily="34" charset="0"/>
                <a:ea typeface="Tahoma" panose="020B0604030504040204" pitchFamily="34" charset="0"/>
                <a:cs typeface="Tahoma" panose="020B0604030504040204" pitchFamily="34" charset="0"/>
              </a:rPr>
              <a:t>Test spočívající v pouhé jedné otázce:</a:t>
            </a:r>
            <a:endParaRPr lang="cs-CZ" sz="1200" b="1" kern="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1" name="Zástupný symbol pro obsah 4">
            <a:extLst>
              <a:ext uri="{FF2B5EF4-FFF2-40B4-BE49-F238E27FC236}">
                <a16:creationId xmlns:a16="http://schemas.microsoft.com/office/drawing/2014/main" id="{428EF901-5A91-4F52-87E5-BC84A3C241BE}"/>
              </a:ext>
            </a:extLst>
          </p:cNvPr>
          <p:cNvSpPr txBox="1">
            <a:spLocks/>
          </p:cNvSpPr>
          <p:nvPr/>
        </p:nvSpPr>
        <p:spPr>
          <a:xfrm>
            <a:off x="214522" y="705762"/>
            <a:ext cx="1044192" cy="426614"/>
          </a:xfrm>
          <a:prstGeom prst="rect">
            <a:avLst/>
          </a:prstGeom>
          <a:solidFill>
            <a:schemeClr val="bg1">
              <a:lumMod val="95000"/>
            </a:schemeClr>
          </a:solidFill>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3"/>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1986" indent="0" defTabSz="914217">
              <a:lnSpc>
                <a:spcPct val="120000"/>
              </a:lnSpc>
              <a:buClr>
                <a:srgbClr val="0000DC"/>
              </a:buClr>
              <a:buNone/>
              <a:defRPr/>
            </a:pPr>
            <a:r>
              <a:rPr lang="cs-CZ" sz="2000" b="1" kern="0" dirty="0">
                <a:solidFill>
                  <a:srgbClr val="0000FF"/>
                </a:solidFill>
                <a:latin typeface="Tahoma" panose="020B0604030504040204" pitchFamily="34" charset="0"/>
                <a:ea typeface="Tahoma" panose="020B0604030504040204" pitchFamily="34" charset="0"/>
                <a:cs typeface="Tahoma" panose="020B0604030504040204" pitchFamily="34" charset="0"/>
              </a:rPr>
              <a:t>SASQ</a:t>
            </a:r>
            <a:r>
              <a:rPr lang="cs-CZ" sz="2400" b="1" kern="0" dirty="0">
                <a:solidFill>
                  <a:srgbClr val="0000FF"/>
                </a:solidFill>
                <a:latin typeface="Tahoma" panose="020B0604030504040204" pitchFamily="34" charset="0"/>
                <a:ea typeface="Tahoma" panose="020B0604030504040204" pitchFamily="34" charset="0"/>
                <a:cs typeface="Tahoma" panose="020B0604030504040204" pitchFamily="34" charset="0"/>
              </a:rPr>
              <a:t>:</a:t>
            </a:r>
          </a:p>
        </p:txBody>
      </p:sp>
      <p:sp>
        <p:nvSpPr>
          <p:cNvPr id="22" name="Zástupný symbol pro obsah 4">
            <a:extLst>
              <a:ext uri="{FF2B5EF4-FFF2-40B4-BE49-F238E27FC236}">
                <a16:creationId xmlns:a16="http://schemas.microsoft.com/office/drawing/2014/main" id="{3C7CCCE7-1019-4515-A691-75A73C87085A}"/>
              </a:ext>
            </a:extLst>
          </p:cNvPr>
          <p:cNvSpPr txBox="1">
            <a:spLocks/>
          </p:cNvSpPr>
          <p:nvPr/>
        </p:nvSpPr>
        <p:spPr>
          <a:xfrm>
            <a:off x="136847" y="2340225"/>
            <a:ext cx="3480011" cy="390776"/>
          </a:xfrm>
          <a:prstGeom prst="rect">
            <a:avLst/>
          </a:prstGeom>
          <a:solidFill>
            <a:schemeClr val="bg1">
              <a:lumMod val="95000"/>
            </a:schemeClr>
          </a:solidFill>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3"/>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1986" indent="0" defTabSz="914217">
              <a:lnSpc>
                <a:spcPct val="120000"/>
              </a:lnSpc>
              <a:buClr>
                <a:srgbClr val="0000DC"/>
              </a:buClr>
              <a:buNone/>
              <a:defRPr/>
            </a:pPr>
            <a:r>
              <a:rPr lang="cs-CZ" sz="2000" b="1" kern="0" dirty="0">
                <a:solidFill>
                  <a:srgbClr val="0000FF"/>
                </a:solidFill>
                <a:latin typeface="Tahoma" panose="020B0604030504040204" pitchFamily="34" charset="0"/>
                <a:ea typeface="Tahoma" panose="020B0604030504040204" pitchFamily="34" charset="0"/>
                <a:cs typeface="Tahoma" panose="020B0604030504040204" pitchFamily="34" charset="0"/>
              </a:rPr>
              <a:t>M SASQ </a:t>
            </a:r>
            <a:r>
              <a:rPr lang="en-US" sz="1500" b="1" kern="0" dirty="0">
                <a:solidFill>
                  <a:srgbClr val="0000FF"/>
                </a:solidFill>
                <a:latin typeface="Tahoma" panose="020B0604030504040204" pitchFamily="34" charset="0"/>
                <a:ea typeface="Tahoma" panose="020B0604030504040204" pitchFamily="34" charset="0"/>
                <a:cs typeface="Tahoma" panose="020B0604030504040204" pitchFamily="34" charset="0"/>
              </a:rPr>
              <a:t>(</a:t>
            </a:r>
            <a:r>
              <a:rPr lang="cs-CZ" sz="1500" b="1" kern="0"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1500" b="1" kern="0" dirty="0" err="1">
                <a:solidFill>
                  <a:srgbClr val="0000FF"/>
                </a:solidFill>
                <a:latin typeface="Tahoma" panose="020B0604030504040204" pitchFamily="34" charset="0"/>
                <a:ea typeface="Tahoma" panose="020B0604030504040204" pitchFamily="34" charset="0"/>
                <a:cs typeface="Tahoma" panose="020B0604030504040204" pitchFamily="34" charset="0"/>
              </a:rPr>
              <a:t>Modifi</a:t>
            </a:r>
            <a:r>
              <a:rPr lang="cs-CZ" sz="1500" b="1" kern="0" dirty="0">
                <a:solidFill>
                  <a:srgbClr val="0000FF"/>
                </a:solidFill>
                <a:latin typeface="Tahoma" panose="020B0604030504040204" pitchFamily="34" charset="0"/>
                <a:ea typeface="Tahoma" panose="020B0604030504040204" pitchFamily="34" charset="0"/>
                <a:cs typeface="Tahoma" panose="020B0604030504040204" pitchFamily="34" charset="0"/>
              </a:rPr>
              <a:t>kovaný</a:t>
            </a:r>
            <a:r>
              <a:rPr lang="en-US" sz="1500" b="1" kern="0" dirty="0">
                <a:solidFill>
                  <a:srgbClr val="0000FF"/>
                </a:solidFill>
                <a:latin typeface="Tahoma" panose="020B0604030504040204" pitchFamily="34" charset="0"/>
                <a:ea typeface="Tahoma" panose="020B0604030504040204" pitchFamily="34" charset="0"/>
                <a:cs typeface="Tahoma" panose="020B0604030504040204" pitchFamily="34" charset="0"/>
              </a:rPr>
              <a:t> SASQ)</a:t>
            </a:r>
            <a:r>
              <a:rPr lang="cs-CZ" sz="1500" b="1" kern="0" dirty="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en-US" sz="1500" b="1" kern="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2" name="Obdélník 11">
            <a:extLst>
              <a:ext uri="{FF2B5EF4-FFF2-40B4-BE49-F238E27FC236}">
                <a16:creationId xmlns:a16="http://schemas.microsoft.com/office/drawing/2014/main" id="{A9B25D43-1CD5-476A-B435-A51A7E39BE40}"/>
              </a:ext>
            </a:extLst>
          </p:cNvPr>
          <p:cNvSpPr/>
          <p:nvPr/>
        </p:nvSpPr>
        <p:spPr>
          <a:xfrm>
            <a:off x="235325" y="2767417"/>
            <a:ext cx="6008120" cy="461665"/>
          </a:xfrm>
          <a:prstGeom prst="rect">
            <a:avLst/>
          </a:prstGeom>
        </p:spPr>
        <p:txBody>
          <a:bodyPr wrap="none">
            <a:spAutoFit/>
          </a:bodyPr>
          <a:lstStyle/>
          <a:p>
            <a:r>
              <a:rPr lang="en-US" sz="1200" dirty="0">
                <a:solidFill>
                  <a:srgbClr val="000000"/>
                </a:solidFill>
                <a:ea typeface="Tahoma" panose="020B0604030504040204" pitchFamily="34" charset="0"/>
                <a:cs typeface="Tahoma" panose="020B0604030504040204" pitchFamily="34" charset="0"/>
              </a:rPr>
              <a:t>M SASQ </a:t>
            </a:r>
            <a:r>
              <a:rPr lang="cs-CZ" sz="1200" dirty="0">
                <a:solidFill>
                  <a:srgbClr val="000000"/>
                </a:solidFill>
                <a:ea typeface="Tahoma" panose="020B0604030504040204" pitchFamily="34" charset="0"/>
                <a:cs typeface="Tahoma" panose="020B0604030504040204" pitchFamily="34" charset="0"/>
              </a:rPr>
              <a:t>je představován jednou otázkou z testu AUDIT (3. otázkou). Podstata je tedy</a:t>
            </a:r>
          </a:p>
          <a:p>
            <a:r>
              <a:rPr lang="cs-CZ" sz="1200" dirty="0">
                <a:ea typeface="Tahoma" panose="020B0604030504040204" pitchFamily="34" charset="0"/>
                <a:cs typeface="Tahoma" panose="020B0604030504040204" pitchFamily="34" charset="0"/>
              </a:rPr>
              <a:t>Velmi podobná jako u původního SASQ. Test byl vyvinut pro použití na pohotovosti.</a:t>
            </a:r>
          </a:p>
        </p:txBody>
      </p:sp>
      <p:pic>
        <p:nvPicPr>
          <p:cNvPr id="23" name="Obrázek 22">
            <a:extLst>
              <a:ext uri="{FF2B5EF4-FFF2-40B4-BE49-F238E27FC236}">
                <a16:creationId xmlns:a16="http://schemas.microsoft.com/office/drawing/2014/main" id="{CCB4A0A8-8404-4F2D-9F15-DEC2C40B6D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881" y="3353065"/>
            <a:ext cx="7707086" cy="1422221"/>
          </a:xfrm>
          <a:prstGeom prst="rect">
            <a:avLst/>
          </a:prstGeom>
        </p:spPr>
      </p:pic>
      <p:sp>
        <p:nvSpPr>
          <p:cNvPr id="4" name="Obdélník 3">
            <a:extLst>
              <a:ext uri="{FF2B5EF4-FFF2-40B4-BE49-F238E27FC236}">
                <a16:creationId xmlns:a16="http://schemas.microsoft.com/office/drawing/2014/main" id="{FC360F93-15BC-4BA4-BDC6-D3074E5EF308}"/>
              </a:ext>
            </a:extLst>
          </p:cNvPr>
          <p:cNvSpPr/>
          <p:nvPr/>
        </p:nvSpPr>
        <p:spPr>
          <a:xfrm>
            <a:off x="364281" y="5029654"/>
            <a:ext cx="1584088" cy="261610"/>
          </a:xfrm>
          <a:prstGeom prst="rect">
            <a:avLst/>
          </a:prstGeom>
        </p:spPr>
        <p:txBody>
          <a:bodyPr wrap="none">
            <a:spAutoFit/>
          </a:bodyPr>
          <a:lstStyle/>
          <a:p>
            <a:r>
              <a:rPr lang="cs-CZ" sz="1100" b="1" dirty="0">
                <a:solidFill>
                  <a:srgbClr val="0000FF"/>
                </a:solidFill>
              </a:rPr>
              <a:t>UK</a:t>
            </a:r>
            <a:r>
              <a:rPr lang="cs-CZ" sz="1100" b="1" dirty="0">
                <a:solidFill>
                  <a:srgbClr val="545454"/>
                </a:solidFill>
              </a:rPr>
              <a:t>: </a:t>
            </a:r>
            <a:r>
              <a:rPr lang="cs-CZ" sz="900" b="1" dirty="0">
                <a:solidFill>
                  <a:srgbClr val="545454"/>
                </a:solidFill>
              </a:rPr>
              <a:t>(</a:t>
            </a:r>
            <a:r>
              <a:rPr lang="cs-CZ" sz="900" b="1" dirty="0" err="1">
                <a:solidFill>
                  <a:srgbClr val="545454"/>
                </a:solidFill>
              </a:rPr>
              <a:t>alcohol</a:t>
            </a:r>
            <a:r>
              <a:rPr lang="cs-CZ" sz="900" b="1" dirty="0">
                <a:solidFill>
                  <a:srgbClr val="545454"/>
                </a:solidFill>
              </a:rPr>
              <a:t> unit = 8g</a:t>
            </a:r>
            <a:r>
              <a:rPr lang="cs-CZ" sz="1100" b="1" dirty="0">
                <a:solidFill>
                  <a:srgbClr val="545454"/>
                </a:solidFill>
              </a:rPr>
              <a:t>)</a:t>
            </a:r>
            <a:endParaRPr lang="cs-CZ" sz="1100" b="1" dirty="0"/>
          </a:p>
        </p:txBody>
      </p:sp>
    </p:spTree>
    <p:extLst>
      <p:ext uri="{BB962C8B-B14F-4D97-AF65-F5344CB8AC3E}">
        <p14:creationId xmlns:p14="http://schemas.microsoft.com/office/powerpoint/2010/main" val="269527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32</a:t>
            </a:fld>
            <a:endParaRPr lang="cs-CZ" altLang="cs-CZ" dirty="0"/>
          </a:p>
        </p:txBody>
      </p:sp>
      <p:pic>
        <p:nvPicPr>
          <p:cNvPr id="6" name="Obrázek 5">
            <a:extLst>
              <a:ext uri="{FF2B5EF4-FFF2-40B4-BE49-F238E27FC236}">
                <a16:creationId xmlns:a16="http://schemas.microsoft.com/office/drawing/2014/main" id="{94A11621-BF1D-4D1D-B8D7-23A926AAD9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89514" y="1443372"/>
            <a:ext cx="2173500" cy="4836322"/>
          </a:xfrm>
          <a:prstGeom prst="rect">
            <a:avLst/>
          </a:prstGeom>
        </p:spPr>
      </p:pic>
      <p:sp>
        <p:nvSpPr>
          <p:cNvPr id="5" name="Obdélník 4">
            <a:extLst>
              <a:ext uri="{FF2B5EF4-FFF2-40B4-BE49-F238E27FC236}">
                <a16:creationId xmlns:a16="http://schemas.microsoft.com/office/drawing/2014/main" id="{51892546-F9D1-4CBF-A1D3-DCBB95E47E39}"/>
              </a:ext>
            </a:extLst>
          </p:cNvPr>
          <p:cNvSpPr/>
          <p:nvPr/>
        </p:nvSpPr>
        <p:spPr>
          <a:xfrm>
            <a:off x="6808528" y="992882"/>
            <a:ext cx="2335472" cy="369268"/>
          </a:xfrm>
          <a:prstGeom prst="rect">
            <a:avLst/>
          </a:prstGeom>
        </p:spPr>
        <p:txBody>
          <a:bodyPr wrap="square">
            <a:spAutoFit/>
          </a:bodyPr>
          <a:lstStyle/>
          <a:p>
            <a:r>
              <a:rPr lang="pl-PL" sz="900" b="1" dirty="0">
                <a:solidFill>
                  <a:srgbClr val="0000FF"/>
                </a:solidFill>
                <a:ea typeface="Tahoma" panose="020B0604030504040204" pitchFamily="34" charset="0"/>
                <a:cs typeface="Tahoma" panose="020B0604030504040204" pitchFamily="34" charset="0"/>
              </a:rPr>
              <a:t>Definice jednotky alkoholu </a:t>
            </a:r>
            <a:r>
              <a:rPr lang="pl-PL" sz="700" b="1" dirty="0">
                <a:solidFill>
                  <a:srgbClr val="0000FF"/>
                </a:solidFill>
                <a:ea typeface="Tahoma" panose="020B0604030504040204" pitchFamily="34" charset="0"/>
                <a:cs typeface="Tahoma" panose="020B0604030504040204" pitchFamily="34" charset="0"/>
              </a:rPr>
              <a:t>(v gramech) </a:t>
            </a:r>
            <a:r>
              <a:rPr lang="pl-PL" sz="900" b="1" dirty="0">
                <a:solidFill>
                  <a:srgbClr val="0000FF"/>
                </a:solidFill>
                <a:ea typeface="Tahoma" panose="020B0604030504040204" pitchFamily="34" charset="0"/>
                <a:cs typeface="Tahoma" panose="020B0604030504040204" pitchFamily="34" charset="0"/>
              </a:rPr>
              <a:t>v jednotlivých zemích</a:t>
            </a:r>
            <a:r>
              <a:rPr lang="pl-PL" sz="900" b="1" dirty="0">
                <a:ea typeface="Tahoma" panose="020B0604030504040204" pitchFamily="34" charset="0"/>
                <a:cs typeface="Tahoma" panose="020B0604030504040204" pitchFamily="34" charset="0"/>
              </a:rPr>
              <a:t>:</a:t>
            </a:r>
            <a:endParaRPr lang="cs-CZ" sz="900" b="1" dirty="0">
              <a:ea typeface="Tahoma" panose="020B0604030504040204" pitchFamily="34" charset="0"/>
              <a:cs typeface="Tahoma" panose="020B0604030504040204" pitchFamily="34" charset="0"/>
            </a:endParaRPr>
          </a:p>
        </p:txBody>
      </p:sp>
      <p:sp>
        <p:nvSpPr>
          <p:cNvPr id="9" name="Obdélník 8">
            <a:extLst>
              <a:ext uri="{FF2B5EF4-FFF2-40B4-BE49-F238E27FC236}">
                <a16:creationId xmlns:a16="http://schemas.microsoft.com/office/drawing/2014/main" id="{938DB005-7FCB-4C52-B24D-E48AF6BE0F23}"/>
              </a:ext>
            </a:extLst>
          </p:cNvPr>
          <p:cNvSpPr/>
          <p:nvPr/>
        </p:nvSpPr>
        <p:spPr>
          <a:xfrm>
            <a:off x="107573" y="1355690"/>
            <a:ext cx="5409767" cy="1002536"/>
          </a:xfrm>
          <a:prstGeom prst="rect">
            <a:avLst/>
          </a:prstGeom>
        </p:spPr>
        <p:txBody>
          <a:bodyPr wrap="square">
            <a:spAutoFit/>
          </a:bodyPr>
          <a:lstStyle/>
          <a:p>
            <a:pPr>
              <a:lnSpc>
                <a:spcPct val="107000"/>
              </a:lnSpc>
              <a:spcAft>
                <a:spcPts val="300"/>
              </a:spcAft>
            </a:pPr>
            <a:r>
              <a:rPr lang="cs-CZ" sz="1100" b="1" dirty="0">
                <a:solidFill>
                  <a:srgbClr val="0000FF"/>
                </a:solidFill>
                <a:ea typeface="Tahoma" panose="020B0604030504040204" pitchFamily="34" charset="0"/>
                <a:cs typeface="Tahoma" panose="020B0604030504040204" pitchFamily="34" charset="0"/>
              </a:rPr>
              <a:t>Vyjadřování obsahu alkoholu v nápojích:</a:t>
            </a:r>
            <a:endParaRPr lang="cs-CZ" sz="1100" dirty="0">
              <a:solidFill>
                <a:srgbClr val="0000FF"/>
              </a:solidFill>
              <a:ea typeface="Tahoma" panose="020B0604030504040204" pitchFamily="34" charset="0"/>
              <a:cs typeface="Tahoma" panose="020B0604030504040204" pitchFamily="34" charset="0"/>
            </a:endParaRPr>
          </a:p>
          <a:p>
            <a:pPr marL="87296" indent="-87296">
              <a:lnSpc>
                <a:spcPct val="107000"/>
              </a:lnSpc>
              <a:spcAft>
                <a:spcPts val="300"/>
              </a:spcAft>
              <a:buFont typeface="Arial" panose="020B0604020202020204" pitchFamily="34" charset="0"/>
              <a:buChar char="•"/>
            </a:pPr>
            <a:r>
              <a:rPr lang="en-US" sz="1000" b="1" dirty="0">
                <a:solidFill>
                  <a:srgbClr val="0000FF"/>
                </a:solidFill>
                <a:ea typeface="Tahoma" panose="020B0604030504040204" pitchFamily="34" charset="0"/>
                <a:cs typeface="Tahoma" panose="020B0604030504040204" pitchFamily="34" charset="0"/>
              </a:rPr>
              <a:t>ABV</a:t>
            </a:r>
            <a:r>
              <a:rPr lang="en-US" sz="1000" dirty="0">
                <a:ea typeface="Tahoma" panose="020B0604030504040204" pitchFamily="34" charset="0"/>
                <a:cs typeface="Tahoma" panose="020B0604030504040204" pitchFamily="34" charset="0"/>
              </a:rPr>
              <a:t> </a:t>
            </a:r>
            <a:r>
              <a:rPr lang="en-US" sz="900" dirty="0">
                <a:ea typeface="Tahoma" panose="020B0604030504040204" pitchFamily="34" charset="0"/>
                <a:cs typeface="Tahoma" panose="020B0604030504040204" pitchFamily="34" charset="0"/>
              </a:rPr>
              <a:t>(Alcohol by Volume)</a:t>
            </a:r>
            <a:r>
              <a:rPr lang="en-US" sz="1000" dirty="0">
                <a:ea typeface="Tahoma" panose="020B0604030504040204" pitchFamily="34" charset="0"/>
                <a:cs typeface="Tahoma" panose="020B0604030504040204" pitchFamily="34" charset="0"/>
              </a:rPr>
              <a:t> – </a:t>
            </a:r>
            <a:r>
              <a:rPr lang="cs-CZ" sz="1000" dirty="0">
                <a:ea typeface="Tahoma" panose="020B0604030504040204" pitchFamily="34" charset="0"/>
                <a:cs typeface="Tahoma" panose="020B0604030504040204" pitchFamily="34" charset="0"/>
              </a:rPr>
              <a:t>objemový obsah alkoholu v %</a:t>
            </a:r>
          </a:p>
          <a:p>
            <a:pPr marL="87296" indent="-87296">
              <a:lnSpc>
                <a:spcPct val="107000"/>
              </a:lnSpc>
              <a:spcAft>
                <a:spcPts val="300"/>
              </a:spcAft>
              <a:buFont typeface="Arial" panose="020B0604020202020204" pitchFamily="34" charset="0"/>
              <a:buChar char="•"/>
            </a:pPr>
            <a:r>
              <a:rPr lang="en-US" sz="900" b="1" dirty="0">
                <a:solidFill>
                  <a:srgbClr val="0000FF"/>
                </a:solidFill>
                <a:ea typeface="Tahoma" panose="020B0604030504040204" pitchFamily="34" charset="0"/>
                <a:cs typeface="Tahoma" panose="020B0604030504040204" pitchFamily="34" charset="0"/>
              </a:rPr>
              <a:t>ABW</a:t>
            </a:r>
            <a:r>
              <a:rPr lang="en-US" sz="900" dirty="0">
                <a:ea typeface="Tahoma" panose="020B0604030504040204" pitchFamily="34" charset="0"/>
                <a:cs typeface="Tahoma" panose="020B0604030504040204" pitchFamily="34" charset="0"/>
              </a:rPr>
              <a:t> (Alcohol by Weight) </a:t>
            </a:r>
            <a:r>
              <a:rPr lang="en-US" sz="1000" dirty="0">
                <a:ea typeface="Tahoma" panose="020B0604030504040204" pitchFamily="34" charset="0"/>
                <a:cs typeface="Tahoma" panose="020B0604030504040204" pitchFamily="34" charset="0"/>
              </a:rPr>
              <a:t>– </a:t>
            </a:r>
            <a:r>
              <a:rPr lang="cs-CZ" sz="1000" dirty="0">
                <a:ea typeface="Tahoma" panose="020B0604030504040204" pitchFamily="34" charset="0"/>
                <a:cs typeface="Tahoma" panose="020B0604030504040204" pitchFamily="34" charset="0"/>
              </a:rPr>
              <a:t>hmotnostní obsah alkoholu v g</a:t>
            </a:r>
          </a:p>
          <a:p>
            <a:pPr marL="87296" indent="-87296">
              <a:lnSpc>
                <a:spcPct val="107000"/>
              </a:lnSpc>
              <a:spcAft>
                <a:spcPts val="300"/>
              </a:spcAft>
              <a:buFont typeface="Arial" panose="020B0604020202020204" pitchFamily="34" charset="0"/>
              <a:buChar char="•"/>
            </a:pPr>
            <a:r>
              <a:rPr lang="en-US" sz="1000" b="1" dirty="0">
                <a:solidFill>
                  <a:srgbClr val="0000FF"/>
                </a:solidFill>
                <a:ea typeface="Tahoma" panose="020B0604030504040204" pitchFamily="34" charset="0"/>
                <a:cs typeface="Tahoma" panose="020B0604030504040204" pitchFamily="34" charset="0"/>
              </a:rPr>
              <a:t>Proof</a:t>
            </a:r>
            <a:r>
              <a:rPr lang="en-US" sz="1000" dirty="0">
                <a:ea typeface="Tahoma" panose="020B0604030504040204" pitchFamily="34" charset="0"/>
                <a:cs typeface="Tahoma" panose="020B0604030504040204" pitchFamily="34" charset="0"/>
              </a:rPr>
              <a:t> – </a:t>
            </a:r>
            <a:r>
              <a:rPr lang="en-US" sz="800" dirty="0">
                <a:ea typeface="Tahoma" panose="020B0604030504040204" pitchFamily="34" charset="0"/>
                <a:cs typeface="Tahoma" panose="020B0604030504040204" pitchFamily="34" charset="0"/>
              </a:rPr>
              <a:t>spec. </a:t>
            </a:r>
            <a:r>
              <a:rPr lang="cs-CZ" sz="800" dirty="0">
                <a:ea typeface="Tahoma" panose="020B0604030504040204" pitchFamily="34" charset="0"/>
                <a:cs typeface="Tahoma" panose="020B0604030504040204" pitchFamily="34" charset="0"/>
              </a:rPr>
              <a:t>p</a:t>
            </a:r>
            <a:r>
              <a:rPr lang="en-US" sz="800" dirty="0" err="1">
                <a:ea typeface="Tahoma" panose="020B0604030504040204" pitchFamily="34" charset="0"/>
                <a:cs typeface="Tahoma" panose="020B0604030504040204" pitchFamily="34" charset="0"/>
              </a:rPr>
              <a:t>ro</a:t>
            </a:r>
            <a:r>
              <a:rPr lang="en-US" sz="800" dirty="0">
                <a:ea typeface="Tahoma" panose="020B0604030504040204" pitchFamily="34" charset="0"/>
                <a:cs typeface="Tahoma" panose="020B0604030504040204" pitchFamily="34" charset="0"/>
              </a:rPr>
              <a:t> </a:t>
            </a:r>
            <a:r>
              <a:rPr lang="cs-CZ" sz="800" dirty="0">
                <a:ea typeface="Tahoma" panose="020B0604030504040204" pitchFamily="34" charset="0"/>
                <a:cs typeface="Tahoma" panose="020B0604030504040204" pitchFamily="34" charset="0"/>
              </a:rPr>
              <a:t>lihoviny </a:t>
            </a:r>
            <a:r>
              <a:rPr lang="cs-CZ" sz="1000" dirty="0">
                <a:ea typeface="Tahoma" panose="020B0604030504040204" pitchFamily="34" charset="0"/>
                <a:cs typeface="Tahoma" panose="020B0604030504040204" pitchFamily="34" charset="0"/>
              </a:rPr>
              <a:t>- 100</a:t>
            </a:r>
            <a:r>
              <a:rPr lang="cs-CZ" sz="1000" baseline="30000" dirty="0">
                <a:ea typeface="Tahoma" panose="020B0604030504040204" pitchFamily="34" charset="0"/>
                <a:cs typeface="Tahoma" panose="020B0604030504040204" pitchFamily="34" charset="0"/>
              </a:rPr>
              <a:t>o</a:t>
            </a:r>
            <a:r>
              <a:rPr lang="cs-CZ" sz="1000" dirty="0">
                <a:ea typeface="Tahoma" panose="020B0604030504040204" pitchFamily="34" charset="0"/>
                <a:cs typeface="Tahoma" panose="020B0604030504040204" pitchFamily="34" charset="0"/>
              </a:rPr>
              <a:t> </a:t>
            </a:r>
            <a:r>
              <a:rPr lang="cs-CZ" sz="900" dirty="0" err="1">
                <a:ea typeface="Tahoma" panose="020B0604030504040204" pitchFamily="34" charset="0"/>
                <a:cs typeface="Tahoma" panose="020B0604030504040204" pitchFamily="34" charset="0"/>
              </a:rPr>
              <a:t>Proof</a:t>
            </a:r>
            <a:r>
              <a:rPr lang="cs-CZ" sz="1000" dirty="0">
                <a:ea typeface="Tahoma" panose="020B0604030504040204" pitchFamily="34" charset="0"/>
                <a:cs typeface="Tahoma" panose="020B0604030504040204" pitchFamily="34" charset="0"/>
              </a:rPr>
              <a:t> = </a:t>
            </a:r>
            <a:r>
              <a:rPr lang="cs-CZ" sz="900" dirty="0">
                <a:ea typeface="Tahoma" panose="020B0604030504040204" pitchFamily="34" charset="0"/>
                <a:cs typeface="Tahoma" panose="020B0604030504040204" pitchFamily="34" charset="0"/>
              </a:rPr>
              <a:t>57.15</a:t>
            </a:r>
            <a:r>
              <a:rPr lang="cs-CZ" sz="1000" dirty="0">
                <a:ea typeface="Tahoma" panose="020B0604030504040204" pitchFamily="34" charset="0"/>
                <a:cs typeface="Tahoma" panose="020B0604030504040204" pitchFamily="34" charset="0"/>
              </a:rPr>
              <a:t> % </a:t>
            </a:r>
            <a:r>
              <a:rPr lang="cs-CZ" sz="800" dirty="0">
                <a:ea typeface="Tahoma" panose="020B0604030504040204" pitchFamily="34" charset="0"/>
                <a:cs typeface="Tahoma" panose="020B0604030504040204" pitchFamily="34" charset="0"/>
              </a:rPr>
              <a:t>ABV (Střelný prach namočený v rumu nehoří, pokud ABV rumu &lt; 57.15 % ABV)</a:t>
            </a:r>
          </a:p>
        </p:txBody>
      </p:sp>
      <p:sp>
        <p:nvSpPr>
          <p:cNvPr id="10" name="Obdélník 9">
            <a:extLst>
              <a:ext uri="{FF2B5EF4-FFF2-40B4-BE49-F238E27FC236}">
                <a16:creationId xmlns:a16="http://schemas.microsoft.com/office/drawing/2014/main" id="{80938EE9-7C1A-43CC-B738-49D19F6050B0}"/>
              </a:ext>
            </a:extLst>
          </p:cNvPr>
          <p:cNvSpPr/>
          <p:nvPr/>
        </p:nvSpPr>
        <p:spPr>
          <a:xfrm>
            <a:off x="107571" y="409890"/>
            <a:ext cx="6415722" cy="891756"/>
          </a:xfrm>
          <a:prstGeom prst="rect">
            <a:avLst/>
          </a:prstGeom>
        </p:spPr>
        <p:txBody>
          <a:bodyPr wrap="square">
            <a:spAutoFit/>
          </a:bodyPr>
          <a:lstStyle/>
          <a:p>
            <a:pPr>
              <a:lnSpc>
                <a:spcPct val="107000"/>
              </a:lnSpc>
              <a:spcAft>
                <a:spcPts val="300"/>
              </a:spcAft>
            </a:pPr>
            <a:r>
              <a:rPr lang="cs-CZ" sz="1100" b="1" dirty="0">
                <a:solidFill>
                  <a:srgbClr val="0000FF"/>
                </a:solidFill>
                <a:ea typeface="Tahoma" panose="020B0604030504040204" pitchFamily="34" charset="0"/>
                <a:cs typeface="Tahoma" panose="020B0604030504040204" pitchFamily="34" charset="0"/>
              </a:rPr>
              <a:t>Pojem alkoholová jednotka </a:t>
            </a:r>
            <a:r>
              <a:rPr lang="cs-CZ" sz="1000" b="1" dirty="0">
                <a:solidFill>
                  <a:srgbClr val="0000FF"/>
                </a:solidFill>
                <a:ea typeface="Tahoma" panose="020B0604030504040204" pitchFamily="34" charset="0"/>
                <a:cs typeface="Tahoma" panose="020B0604030504040204" pitchFamily="34" charset="0"/>
              </a:rPr>
              <a:t>(</a:t>
            </a:r>
            <a:r>
              <a:rPr lang="en-US" sz="1000" b="1" dirty="0">
                <a:solidFill>
                  <a:srgbClr val="0000FF"/>
                </a:solidFill>
                <a:ea typeface="Tahoma" panose="020B0604030504040204" pitchFamily="34" charset="0"/>
                <a:cs typeface="Tahoma" panose="020B0604030504040204" pitchFamily="34" charset="0"/>
              </a:rPr>
              <a:t>alcohol unit, one drink</a:t>
            </a:r>
            <a:r>
              <a:rPr lang="cs-CZ" sz="1000" b="1" dirty="0">
                <a:solidFill>
                  <a:srgbClr val="0000FF"/>
                </a:solidFill>
                <a:ea typeface="Tahoma" panose="020B0604030504040204" pitchFamily="34" charset="0"/>
                <a:cs typeface="Tahoma" panose="020B0604030504040204" pitchFamily="34" charset="0"/>
              </a:rPr>
              <a:t>)</a:t>
            </a:r>
            <a:r>
              <a:rPr lang="cs-CZ" sz="1100" b="1" dirty="0">
                <a:solidFill>
                  <a:srgbClr val="0000FF"/>
                </a:solidFill>
                <a:ea typeface="Tahoma" panose="020B0604030504040204" pitchFamily="34" charset="0"/>
                <a:cs typeface="Tahoma" panose="020B0604030504040204" pitchFamily="34" charset="0"/>
              </a:rPr>
              <a:t>:</a:t>
            </a:r>
            <a:endParaRPr lang="cs-CZ" sz="1100" dirty="0">
              <a:solidFill>
                <a:srgbClr val="0000FF"/>
              </a:solidFill>
              <a:ea typeface="Tahoma" panose="020B0604030504040204" pitchFamily="34" charset="0"/>
              <a:cs typeface="Tahoma" panose="020B0604030504040204" pitchFamily="34" charset="0"/>
            </a:endParaRPr>
          </a:p>
          <a:p>
            <a:pPr marL="87296" indent="-87296">
              <a:lnSpc>
                <a:spcPct val="107000"/>
              </a:lnSpc>
              <a:spcAft>
                <a:spcPts val="300"/>
              </a:spcAft>
              <a:buFont typeface="Arial" panose="020B0604020202020204" pitchFamily="34" charset="0"/>
              <a:buChar char="•"/>
            </a:pPr>
            <a:r>
              <a:rPr lang="cs-CZ" sz="1050" dirty="0">
                <a:ea typeface="Tahoma" panose="020B0604030504040204" pitchFamily="34" charset="0"/>
                <a:cs typeface="Tahoma" panose="020B0604030504040204" pitchFamily="34" charset="0"/>
              </a:rPr>
              <a:t>Slouží k jednoduchému vyjadřování množství etanolu – ekvivalent určitého množství</a:t>
            </a:r>
          </a:p>
          <a:p>
            <a:pPr marL="87296" indent="-87296">
              <a:lnSpc>
                <a:spcPct val="107000"/>
              </a:lnSpc>
              <a:spcAft>
                <a:spcPts val="300"/>
              </a:spcAft>
              <a:buFont typeface="Arial" panose="020B0604020202020204" pitchFamily="34" charset="0"/>
              <a:buChar char="•"/>
            </a:pPr>
            <a:r>
              <a:rPr lang="cs-CZ" sz="1050" dirty="0">
                <a:ea typeface="Tahoma" panose="020B0604030504040204" pitchFamily="34" charset="0"/>
                <a:cs typeface="Tahoma" panose="020B0604030504040204" pitchFamily="34" charset="0"/>
              </a:rPr>
              <a:t>Odpovídá obsahu etanolu v g v obvykle servírovaném objemu pro jednotlivé druhy alkoholických nápojů  </a:t>
            </a:r>
          </a:p>
          <a:p>
            <a:pPr marL="87296" indent="-87296">
              <a:lnSpc>
                <a:spcPct val="107000"/>
              </a:lnSpc>
              <a:spcAft>
                <a:spcPts val="300"/>
              </a:spcAft>
              <a:buFont typeface="Arial" panose="020B0604020202020204" pitchFamily="34" charset="0"/>
              <a:buChar char="•"/>
            </a:pPr>
            <a:r>
              <a:rPr lang="cs-CZ" sz="1050" dirty="0">
                <a:ea typeface="Tahoma" panose="020B0604030504040204" pitchFamily="34" charset="0"/>
                <a:cs typeface="Tahoma" panose="020B0604030504040204" pitchFamily="34" charset="0"/>
              </a:rPr>
              <a:t>Není mezinárodní shoda – viz tab. vpravo</a:t>
            </a:r>
          </a:p>
        </p:txBody>
      </p:sp>
      <p:sp>
        <p:nvSpPr>
          <p:cNvPr id="8" name="Obdélník 7"/>
          <p:cNvSpPr/>
          <p:nvPr/>
        </p:nvSpPr>
        <p:spPr>
          <a:xfrm>
            <a:off x="1940400" y="2285819"/>
            <a:ext cx="3773609" cy="410298"/>
          </a:xfrm>
          <a:prstGeom prst="rect">
            <a:avLst/>
          </a:prstGeom>
          <a:ln w="6350">
            <a:solidFill>
              <a:schemeClr val="accent1"/>
            </a:solidFill>
          </a:ln>
        </p:spPr>
        <p:txBody>
          <a:bodyPr wrap="square">
            <a:spAutoFit/>
          </a:bodyPr>
          <a:lstStyle/>
          <a:p>
            <a:pPr algn="ctr">
              <a:spcAft>
                <a:spcPts val="100"/>
              </a:spcAft>
            </a:pPr>
            <a:r>
              <a:rPr lang="cs-CZ" sz="1000" b="1" dirty="0">
                <a:ea typeface="Tahoma" panose="020B0604030504040204" pitchFamily="34" charset="0"/>
                <a:cs typeface="Tahoma" panose="020B0604030504040204" pitchFamily="34" charset="0"/>
              </a:rPr>
              <a:t>Převod ABV na ABW:  ABW (g) = ABV (ml) x 0,789</a:t>
            </a:r>
          </a:p>
          <a:p>
            <a:pPr algn="ctr">
              <a:spcAft>
                <a:spcPts val="100"/>
              </a:spcAft>
            </a:pPr>
            <a:r>
              <a:rPr lang="cs-CZ" sz="900" dirty="0">
                <a:ea typeface="Tahoma" panose="020B0604030504040204" pitchFamily="34" charset="0"/>
                <a:cs typeface="Tahoma" panose="020B0604030504040204" pitchFamily="34" charset="0"/>
              </a:rPr>
              <a:t>Např. 330 ml 5% piva = 3,3 x 5 x 0,789 = 13 g</a:t>
            </a:r>
          </a:p>
        </p:txBody>
      </p:sp>
      <p:sp>
        <p:nvSpPr>
          <p:cNvPr id="17" name="Obdélník 16"/>
          <p:cNvSpPr/>
          <p:nvPr/>
        </p:nvSpPr>
        <p:spPr>
          <a:xfrm>
            <a:off x="5442142" y="1234083"/>
            <a:ext cx="1237962" cy="723275"/>
          </a:xfrm>
          <a:prstGeom prst="rect">
            <a:avLst/>
          </a:prstGeom>
          <a:ln w="6350">
            <a:solidFill>
              <a:schemeClr val="accent1"/>
            </a:solidFill>
          </a:ln>
        </p:spPr>
        <p:txBody>
          <a:bodyPr wrap="square">
            <a:spAutoFit/>
          </a:bodyPr>
          <a:lstStyle/>
          <a:p>
            <a:pPr marL="88882" lvl="2" indent="-88882">
              <a:spcAft>
                <a:spcPts val="200"/>
              </a:spcAft>
              <a:buFont typeface="Wingdings" panose="05000000000000000000" pitchFamily="2" charset="2"/>
              <a:buChar char="§"/>
            </a:pPr>
            <a:r>
              <a:rPr lang="cs-CZ" sz="900" kern="0" dirty="0"/>
              <a:t>Austrálie: 8 – 10 g</a:t>
            </a:r>
          </a:p>
          <a:p>
            <a:pPr marL="88882" lvl="2" indent="-88882">
              <a:spcAft>
                <a:spcPts val="200"/>
              </a:spcAft>
              <a:buFont typeface="Wingdings" panose="05000000000000000000" pitchFamily="2" charset="2"/>
              <a:buChar char="§"/>
            </a:pPr>
            <a:r>
              <a:rPr lang="cs-CZ" sz="900" kern="0" dirty="0"/>
              <a:t>USA: 12 g, 14 g</a:t>
            </a:r>
          </a:p>
          <a:p>
            <a:pPr marL="88882" lvl="2" indent="-88882">
              <a:spcAft>
                <a:spcPts val="200"/>
              </a:spcAft>
              <a:buFont typeface="Wingdings" panose="05000000000000000000" pitchFamily="2" charset="2"/>
              <a:buChar char="§"/>
            </a:pPr>
            <a:r>
              <a:rPr lang="cs-CZ" sz="900" kern="0" dirty="0"/>
              <a:t>Japonsko 23.5 g</a:t>
            </a:r>
          </a:p>
          <a:p>
            <a:pPr marL="88882" lvl="2" indent="-88882">
              <a:spcAft>
                <a:spcPts val="200"/>
              </a:spcAft>
              <a:buFont typeface="Wingdings" panose="05000000000000000000" pitchFamily="2" charset="2"/>
              <a:buChar char="§"/>
            </a:pPr>
            <a:r>
              <a:rPr lang="cs-CZ" sz="900" kern="0" dirty="0"/>
              <a:t>ČR 10g, 12g, 16g </a:t>
            </a:r>
          </a:p>
        </p:txBody>
      </p:sp>
      <p:sp>
        <p:nvSpPr>
          <p:cNvPr id="20" name="Obdélník 19">
            <a:extLst>
              <a:ext uri="{FF2B5EF4-FFF2-40B4-BE49-F238E27FC236}">
                <a16:creationId xmlns:a16="http://schemas.microsoft.com/office/drawing/2014/main" id="{9F38B00B-0AEF-4E64-99A7-4F55711B7AA6}"/>
              </a:ext>
            </a:extLst>
          </p:cNvPr>
          <p:cNvSpPr/>
          <p:nvPr/>
        </p:nvSpPr>
        <p:spPr>
          <a:xfrm>
            <a:off x="206232" y="3055095"/>
            <a:ext cx="519722" cy="249577"/>
          </a:xfrm>
          <a:prstGeom prst="rect">
            <a:avLst/>
          </a:prstGeom>
        </p:spPr>
        <p:txBody>
          <a:bodyPr wrap="square">
            <a:spAutoFit/>
          </a:bodyPr>
          <a:lstStyle/>
          <a:p>
            <a:pPr>
              <a:lnSpc>
                <a:spcPct val="107000"/>
              </a:lnSpc>
              <a:spcAft>
                <a:spcPts val="400"/>
              </a:spcAft>
            </a:pPr>
            <a:r>
              <a:rPr lang="cs-CZ" sz="1050" b="1" dirty="0">
                <a:solidFill>
                  <a:srgbClr val="0000FF"/>
                </a:solidFill>
                <a:ea typeface="Tahoma" panose="020B0604030504040204" pitchFamily="34" charset="0"/>
                <a:cs typeface="Tahoma" panose="020B0604030504040204" pitchFamily="34" charset="0"/>
              </a:rPr>
              <a:t>Pivo:</a:t>
            </a:r>
            <a:endParaRPr lang="cs-CZ" sz="1050" dirty="0">
              <a:solidFill>
                <a:srgbClr val="0000FF"/>
              </a:solidFill>
              <a:ea typeface="Tahoma" panose="020B0604030504040204" pitchFamily="34" charset="0"/>
              <a:cs typeface="Tahoma" panose="020B0604030504040204" pitchFamily="34" charset="0"/>
            </a:endParaRPr>
          </a:p>
        </p:txBody>
      </p:sp>
      <p:sp>
        <p:nvSpPr>
          <p:cNvPr id="21" name="Obdélník 20">
            <a:extLst>
              <a:ext uri="{FF2B5EF4-FFF2-40B4-BE49-F238E27FC236}">
                <a16:creationId xmlns:a16="http://schemas.microsoft.com/office/drawing/2014/main" id="{B673603B-D3F8-4C3A-B805-AB1175B13A70}"/>
              </a:ext>
            </a:extLst>
          </p:cNvPr>
          <p:cNvSpPr/>
          <p:nvPr/>
        </p:nvSpPr>
        <p:spPr>
          <a:xfrm>
            <a:off x="3737117" y="5131750"/>
            <a:ext cx="814506" cy="249577"/>
          </a:xfrm>
          <a:prstGeom prst="rect">
            <a:avLst/>
          </a:prstGeom>
        </p:spPr>
        <p:txBody>
          <a:bodyPr wrap="square">
            <a:spAutoFit/>
          </a:bodyPr>
          <a:lstStyle/>
          <a:p>
            <a:pPr>
              <a:lnSpc>
                <a:spcPct val="107000"/>
              </a:lnSpc>
              <a:spcAft>
                <a:spcPts val="400"/>
              </a:spcAft>
            </a:pPr>
            <a:r>
              <a:rPr lang="cs-CZ" sz="1050" b="1" dirty="0">
                <a:solidFill>
                  <a:srgbClr val="0000FF"/>
                </a:solidFill>
                <a:ea typeface="Tahoma" panose="020B0604030504040204" pitchFamily="34" charset="0"/>
                <a:cs typeface="Tahoma" panose="020B0604030504040204" pitchFamily="34" charset="0"/>
              </a:rPr>
              <a:t>Lihoviny:</a:t>
            </a:r>
            <a:endParaRPr lang="cs-CZ" sz="1050" dirty="0">
              <a:solidFill>
                <a:srgbClr val="0000FF"/>
              </a:solidFill>
              <a:ea typeface="Tahoma" panose="020B0604030504040204" pitchFamily="34" charset="0"/>
              <a:cs typeface="Tahoma" panose="020B0604030504040204" pitchFamily="34" charset="0"/>
            </a:endParaRPr>
          </a:p>
        </p:txBody>
      </p:sp>
      <p:sp>
        <p:nvSpPr>
          <p:cNvPr id="22" name="Obdélník 21">
            <a:extLst>
              <a:ext uri="{FF2B5EF4-FFF2-40B4-BE49-F238E27FC236}">
                <a16:creationId xmlns:a16="http://schemas.microsoft.com/office/drawing/2014/main" id="{F617740F-4A00-4441-A4FD-11F7A63BB4B9}"/>
              </a:ext>
            </a:extLst>
          </p:cNvPr>
          <p:cNvSpPr/>
          <p:nvPr/>
        </p:nvSpPr>
        <p:spPr>
          <a:xfrm>
            <a:off x="309952" y="5162766"/>
            <a:ext cx="572128" cy="249577"/>
          </a:xfrm>
          <a:prstGeom prst="rect">
            <a:avLst/>
          </a:prstGeom>
        </p:spPr>
        <p:txBody>
          <a:bodyPr wrap="square">
            <a:spAutoFit/>
          </a:bodyPr>
          <a:lstStyle/>
          <a:p>
            <a:pPr>
              <a:lnSpc>
                <a:spcPct val="107000"/>
              </a:lnSpc>
              <a:spcAft>
                <a:spcPts val="400"/>
              </a:spcAft>
            </a:pPr>
            <a:r>
              <a:rPr lang="cs-CZ" sz="1050" b="1" dirty="0">
                <a:solidFill>
                  <a:srgbClr val="0000FF"/>
                </a:solidFill>
                <a:ea typeface="Tahoma" panose="020B0604030504040204" pitchFamily="34" charset="0"/>
                <a:cs typeface="Tahoma" panose="020B0604030504040204" pitchFamily="34" charset="0"/>
              </a:rPr>
              <a:t>Víno:</a:t>
            </a:r>
            <a:endParaRPr lang="cs-CZ" sz="1050" dirty="0">
              <a:solidFill>
                <a:srgbClr val="0000FF"/>
              </a:solidFill>
              <a:ea typeface="Tahoma" panose="020B0604030504040204" pitchFamily="34" charset="0"/>
              <a:cs typeface="Tahoma" panose="020B0604030504040204" pitchFamily="34" charset="0"/>
            </a:endParaRPr>
          </a:p>
        </p:txBody>
      </p:sp>
      <p:pic>
        <p:nvPicPr>
          <p:cNvPr id="26" name="Obrázek 25">
            <a:extLst>
              <a:ext uri="{FF2B5EF4-FFF2-40B4-BE49-F238E27FC236}">
                <a16:creationId xmlns:a16="http://schemas.microsoft.com/office/drawing/2014/main" id="{CB660333-6FA5-442D-A592-80AE5D819F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93621" y="5397490"/>
            <a:ext cx="2949222" cy="1397198"/>
          </a:xfrm>
          <a:prstGeom prst="rect">
            <a:avLst/>
          </a:prstGeom>
        </p:spPr>
      </p:pic>
      <p:pic>
        <p:nvPicPr>
          <p:cNvPr id="28" name="Obrázek 27">
            <a:extLst>
              <a:ext uri="{FF2B5EF4-FFF2-40B4-BE49-F238E27FC236}">
                <a16:creationId xmlns:a16="http://schemas.microsoft.com/office/drawing/2014/main" id="{906EE55E-9AE6-49CD-8CBD-CFC97E9ADD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952" y="5453847"/>
            <a:ext cx="3260895" cy="1327154"/>
          </a:xfrm>
          <a:prstGeom prst="rect">
            <a:avLst/>
          </a:prstGeom>
        </p:spPr>
      </p:pic>
      <p:pic>
        <p:nvPicPr>
          <p:cNvPr id="30" name="Obrázek 29">
            <a:extLst>
              <a:ext uri="{FF2B5EF4-FFF2-40B4-BE49-F238E27FC236}">
                <a16:creationId xmlns:a16="http://schemas.microsoft.com/office/drawing/2014/main" id="{71B2C0F1-13E9-4008-BB75-D05D776C07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077" y="3211348"/>
            <a:ext cx="5174565" cy="1920402"/>
          </a:xfrm>
          <a:prstGeom prst="rect">
            <a:avLst/>
          </a:prstGeom>
        </p:spPr>
      </p:pic>
      <p:sp>
        <p:nvSpPr>
          <p:cNvPr id="11" name="Obdélník 10"/>
          <p:cNvSpPr/>
          <p:nvPr/>
        </p:nvSpPr>
        <p:spPr>
          <a:xfrm>
            <a:off x="398174" y="2782799"/>
            <a:ext cx="6197998" cy="230792"/>
          </a:xfrm>
          <a:prstGeom prst="rect">
            <a:avLst/>
          </a:prstGeom>
          <a:solidFill>
            <a:schemeClr val="accent5">
              <a:lumMod val="20000"/>
              <a:lumOff val="80000"/>
              <a:alpha val="48000"/>
            </a:schemeClr>
          </a:solidFill>
          <a:ln w="6350">
            <a:solidFill>
              <a:srgbClr val="FF0000"/>
            </a:solidFill>
          </a:ln>
        </p:spPr>
        <p:txBody>
          <a:bodyPr wrap="square">
            <a:spAutoFit/>
          </a:bodyPr>
          <a:lstStyle/>
          <a:p>
            <a:r>
              <a:rPr lang="cs-CZ" sz="900" b="1" dirty="0">
                <a:solidFill>
                  <a:srgbClr val="0000FF"/>
                </a:solidFill>
                <a:ea typeface="Tahoma" panose="020B0604030504040204" pitchFamily="34" charset="0"/>
                <a:cs typeface="Tahoma" panose="020B0604030504040204" pitchFamily="34" charset="0"/>
              </a:rPr>
              <a:t>1 sklenice piva </a:t>
            </a:r>
            <a:r>
              <a:rPr lang="cs-CZ" sz="900" dirty="0">
                <a:solidFill>
                  <a:srgbClr val="0000FF"/>
                </a:solidFill>
                <a:ea typeface="Tahoma" panose="020B0604030504040204" pitchFamily="34" charset="0"/>
                <a:cs typeface="Tahoma" panose="020B0604030504040204" pitchFamily="34" charset="0"/>
              </a:rPr>
              <a:t>(0,3 L) </a:t>
            </a:r>
            <a:r>
              <a:rPr lang="cs-CZ" sz="900" b="1" dirty="0">
                <a:solidFill>
                  <a:srgbClr val="0000FF"/>
                </a:solidFill>
                <a:ea typeface="Tahoma" panose="020B0604030504040204" pitchFamily="34" charset="0"/>
                <a:cs typeface="Tahoma" panose="020B0604030504040204" pitchFamily="34" charset="0"/>
              </a:rPr>
              <a:t>≈ 1 sklenka vína </a:t>
            </a:r>
            <a:r>
              <a:rPr lang="cs-CZ" sz="900" dirty="0">
                <a:solidFill>
                  <a:srgbClr val="0000FF"/>
                </a:solidFill>
                <a:ea typeface="Tahoma" panose="020B0604030504040204" pitchFamily="34" charset="0"/>
                <a:cs typeface="Tahoma" panose="020B0604030504040204" pitchFamily="34" charset="0"/>
              </a:rPr>
              <a:t>(1 dcl) </a:t>
            </a:r>
            <a:r>
              <a:rPr lang="cs-CZ" sz="900" b="1" dirty="0">
                <a:solidFill>
                  <a:srgbClr val="0000FF"/>
                </a:solidFill>
                <a:ea typeface="Tahoma" panose="020B0604030504040204" pitchFamily="34" charset="0"/>
                <a:cs typeface="Tahoma" panose="020B0604030504040204" pitchFamily="34" charset="0"/>
              </a:rPr>
              <a:t>≈ 1 sklenička destilátu </a:t>
            </a:r>
            <a:r>
              <a:rPr lang="cs-CZ" sz="900" dirty="0">
                <a:solidFill>
                  <a:srgbClr val="0000FF"/>
                </a:solidFill>
                <a:ea typeface="Tahoma" panose="020B0604030504040204" pitchFamily="34" charset="0"/>
                <a:cs typeface="Tahoma" panose="020B0604030504040204" pitchFamily="34" charset="0"/>
              </a:rPr>
              <a:t>(30ml) </a:t>
            </a:r>
            <a:r>
              <a:rPr lang="cs-CZ" sz="900" b="1" dirty="0">
                <a:solidFill>
                  <a:srgbClr val="FF0000"/>
                </a:solidFill>
                <a:ea typeface="Tahoma" panose="020B0604030504040204" pitchFamily="34" charset="0"/>
                <a:cs typeface="Tahoma" panose="020B0604030504040204" pitchFamily="34" charset="0"/>
              </a:rPr>
              <a:t>≈ 1 jednotka (10g), 1 „drink” </a:t>
            </a:r>
            <a:endParaRPr lang="en-US" sz="1000" b="1" dirty="0"/>
          </a:p>
        </p:txBody>
      </p:sp>
      <p:sp>
        <p:nvSpPr>
          <p:cNvPr id="18" name="Line 2">
            <a:extLst>
              <a:ext uri="{FF2B5EF4-FFF2-40B4-BE49-F238E27FC236}">
                <a16:creationId xmlns:a16="http://schemas.microsoft.com/office/drawing/2014/main" id="{E6A8FF87-057D-4815-8109-2AE9614C195B}"/>
              </a:ext>
            </a:extLst>
          </p:cNvPr>
          <p:cNvSpPr>
            <a:spLocks noChangeShapeType="1"/>
          </p:cNvSpPr>
          <p:nvPr/>
        </p:nvSpPr>
        <p:spPr bwMode="auto">
          <a:xfrm flipV="1">
            <a:off x="223153" y="260173"/>
            <a:ext cx="8696106" cy="53423"/>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19" name="Rectangle 3">
            <a:extLst>
              <a:ext uri="{FF2B5EF4-FFF2-40B4-BE49-F238E27FC236}">
                <a16:creationId xmlns:a16="http://schemas.microsoft.com/office/drawing/2014/main" id="{56804EBC-537E-43FF-AC31-C3740D4D157F}"/>
              </a:ext>
            </a:extLst>
          </p:cNvPr>
          <p:cNvSpPr txBox="1">
            <a:spLocks noChangeArrowheads="1"/>
          </p:cNvSpPr>
          <p:nvPr/>
        </p:nvSpPr>
        <p:spPr>
          <a:xfrm>
            <a:off x="137338" y="-12453"/>
            <a:ext cx="8823503" cy="3195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cs-CZ"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Kvantifikace alkoholu – pojem alkoholová jednotka</a:t>
            </a:r>
          </a:p>
        </p:txBody>
      </p:sp>
    </p:spTree>
    <p:extLst>
      <p:ext uri="{BB962C8B-B14F-4D97-AF65-F5344CB8AC3E}">
        <p14:creationId xmlns:p14="http://schemas.microsoft.com/office/powerpoint/2010/main" val="5017079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33</a:t>
            </a:fld>
            <a:endParaRPr lang="cs-CZ" altLang="cs-CZ" dirty="0"/>
          </a:p>
        </p:txBody>
      </p:sp>
      <p:sp>
        <p:nvSpPr>
          <p:cNvPr id="6" name="Zástupný symbol pro obsah 5"/>
          <p:cNvSpPr>
            <a:spLocks noGrp="1"/>
          </p:cNvSpPr>
          <p:nvPr>
            <p:ph idx="1"/>
          </p:nvPr>
        </p:nvSpPr>
        <p:spPr>
          <a:xfrm>
            <a:off x="6047600" y="2915281"/>
            <a:ext cx="1175218" cy="514244"/>
          </a:xfrm>
        </p:spPr>
        <p:txBody>
          <a:bodyPr/>
          <a:lstStyle/>
          <a:p>
            <a:pPr marL="71986" indent="0">
              <a:lnSpc>
                <a:spcPct val="100000"/>
              </a:lnSpc>
              <a:buNone/>
            </a:pPr>
            <a:r>
              <a:rPr lang="cs-CZ" sz="1200" b="1" dirty="0"/>
              <a:t>1 jednotka</a:t>
            </a:r>
          </a:p>
          <a:p>
            <a:pPr marL="71986" indent="0">
              <a:lnSpc>
                <a:spcPct val="100000"/>
              </a:lnSpc>
              <a:buNone/>
            </a:pPr>
            <a:r>
              <a:rPr lang="cs-CZ" sz="1200" dirty="0"/>
              <a:t> = </a:t>
            </a:r>
            <a:r>
              <a:rPr lang="cs-CZ" sz="1200" b="1" dirty="0"/>
              <a:t>10 g </a:t>
            </a:r>
            <a:r>
              <a:rPr lang="cs-CZ" sz="1200" dirty="0"/>
              <a:t>etanolu</a:t>
            </a:r>
            <a:endParaRPr lang="en-US" sz="1200" dirty="0"/>
          </a:p>
        </p:txBody>
      </p:sp>
      <p:sp>
        <p:nvSpPr>
          <p:cNvPr id="9" name="Zástupný symbol pro text 7">
            <a:extLst>
              <a:ext uri="{FF2B5EF4-FFF2-40B4-BE49-F238E27FC236}">
                <a16:creationId xmlns:a16="http://schemas.microsoft.com/office/drawing/2014/main" id="{4ED3C1C5-6D6D-4BE6-AE55-B80DFF4587DD}"/>
              </a:ext>
            </a:extLst>
          </p:cNvPr>
          <p:cNvSpPr txBox="1">
            <a:spLocks/>
          </p:cNvSpPr>
          <p:nvPr/>
        </p:nvSpPr>
        <p:spPr>
          <a:xfrm>
            <a:off x="253885" y="2971129"/>
            <a:ext cx="4951161" cy="384777"/>
          </a:xfrm>
          <a:prstGeom prst="rect">
            <a:avLst/>
          </a:prstGeom>
        </p:spPr>
        <p:txBody>
          <a:bodyPr lIns="0" tIns="0" rIns="0" bIns="0">
            <a:noAutofit/>
          </a:bodyPr>
          <a:lstStyle>
            <a:lvl1pPr marL="0" indent="0" algn="l" rtl="0" eaLnBrk="1" fontAlgn="base" hangingPunct="1">
              <a:lnSpc>
                <a:spcPts val="2300"/>
              </a:lnSpc>
              <a:spcBef>
                <a:spcPts val="0"/>
              </a:spcBef>
              <a:spcAft>
                <a:spcPct val="0"/>
              </a:spcAft>
              <a:buClr>
                <a:schemeClr val="tx2"/>
              </a:buClr>
              <a:buSzPct val="100000"/>
              <a:buFontTx/>
              <a:buNone/>
              <a:defRPr sz="2000" b="0">
                <a:solidFill>
                  <a:schemeClr val="tx2"/>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nSpc>
                <a:spcPct val="100000"/>
              </a:lnSpc>
            </a:pPr>
            <a:r>
              <a:rPr lang="cs-CZ" sz="1800" b="1" kern="0" dirty="0">
                <a:latin typeface="Tahoma" panose="020B0604030504040204" pitchFamily="34" charset="0"/>
                <a:ea typeface="Tahoma" panose="020B0604030504040204" pitchFamily="34" charset="0"/>
                <a:cs typeface="Tahoma" panose="020B0604030504040204" pitchFamily="34" charset="0"/>
              </a:rPr>
              <a:t>B) Kvantifikace  konzumace v jednotkách</a:t>
            </a:r>
            <a:r>
              <a:rPr lang="cs-CZ" sz="1800" b="1" kern="0" dirty="0"/>
              <a:t>:</a:t>
            </a:r>
          </a:p>
        </p:txBody>
      </p:sp>
      <p:sp>
        <p:nvSpPr>
          <p:cNvPr id="10" name="Zástupný symbol pro text 7">
            <a:extLst>
              <a:ext uri="{FF2B5EF4-FFF2-40B4-BE49-F238E27FC236}">
                <a16:creationId xmlns:a16="http://schemas.microsoft.com/office/drawing/2014/main" id="{2B1377D7-05D2-4CF6-BB0F-B194E2E1953B}"/>
              </a:ext>
            </a:extLst>
          </p:cNvPr>
          <p:cNvSpPr txBox="1">
            <a:spLocks/>
          </p:cNvSpPr>
          <p:nvPr/>
        </p:nvSpPr>
        <p:spPr>
          <a:xfrm>
            <a:off x="223947" y="776432"/>
            <a:ext cx="8759498" cy="248110"/>
          </a:xfrm>
          <a:prstGeom prst="rect">
            <a:avLst/>
          </a:prstGeom>
        </p:spPr>
        <p:txBody>
          <a:bodyPr lIns="0" tIns="0" rIns="0" bIns="0">
            <a:noAutofit/>
          </a:bodyPr>
          <a:lstStyle>
            <a:lvl1pPr marL="0" indent="0" algn="l" rtl="0" eaLnBrk="1" fontAlgn="base" hangingPunct="1">
              <a:lnSpc>
                <a:spcPts val="2300"/>
              </a:lnSpc>
              <a:spcBef>
                <a:spcPts val="0"/>
              </a:spcBef>
              <a:spcAft>
                <a:spcPct val="0"/>
              </a:spcAft>
              <a:buClr>
                <a:schemeClr val="tx2"/>
              </a:buClr>
              <a:buSzPct val="100000"/>
              <a:buFontTx/>
              <a:buNone/>
              <a:defRPr sz="2000" b="0">
                <a:solidFill>
                  <a:schemeClr val="tx2"/>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nSpc>
                <a:spcPct val="100000"/>
              </a:lnSpc>
            </a:pPr>
            <a:r>
              <a:rPr lang="cs-CZ" sz="1800" b="1" kern="0" dirty="0">
                <a:latin typeface="Tahoma" panose="020B0604030504040204" pitchFamily="34" charset="0"/>
                <a:ea typeface="Tahoma" panose="020B0604030504040204" pitchFamily="34" charset="0"/>
                <a:cs typeface="Tahoma" panose="020B0604030504040204" pitchFamily="34" charset="0"/>
              </a:rPr>
              <a:t>A) Frekvence:</a:t>
            </a:r>
          </a:p>
        </p:txBody>
      </p:sp>
      <p:sp>
        <p:nvSpPr>
          <p:cNvPr id="11" name="Line 2">
            <a:extLst>
              <a:ext uri="{FF2B5EF4-FFF2-40B4-BE49-F238E27FC236}">
                <a16:creationId xmlns:a16="http://schemas.microsoft.com/office/drawing/2014/main" id="{E4CAC6C0-3B03-4590-8249-7D88ABF04ADB}"/>
              </a:ext>
            </a:extLst>
          </p:cNvPr>
          <p:cNvSpPr>
            <a:spLocks noChangeShapeType="1"/>
          </p:cNvSpPr>
          <p:nvPr/>
        </p:nvSpPr>
        <p:spPr bwMode="auto">
          <a:xfrm flipV="1">
            <a:off x="223947" y="330809"/>
            <a:ext cx="8696106" cy="53423"/>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12" name="Rectangle 3">
            <a:extLst>
              <a:ext uri="{FF2B5EF4-FFF2-40B4-BE49-F238E27FC236}">
                <a16:creationId xmlns:a16="http://schemas.microsoft.com/office/drawing/2014/main" id="{7252B30B-4BD0-444D-A63C-259BB93E8FB1}"/>
              </a:ext>
            </a:extLst>
          </p:cNvPr>
          <p:cNvSpPr txBox="1">
            <a:spLocks noChangeArrowheads="1"/>
          </p:cNvSpPr>
          <p:nvPr/>
        </p:nvSpPr>
        <p:spPr>
          <a:xfrm>
            <a:off x="24496" y="19987"/>
            <a:ext cx="8823503" cy="3195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cs-CZ"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Alkohol – kvantifikace konzumace</a:t>
            </a:r>
          </a:p>
        </p:txBody>
      </p:sp>
      <p:pic>
        <p:nvPicPr>
          <p:cNvPr id="14" name="Obrázek 13">
            <a:extLst>
              <a:ext uri="{FF2B5EF4-FFF2-40B4-BE49-F238E27FC236}">
                <a16:creationId xmlns:a16="http://schemas.microsoft.com/office/drawing/2014/main" id="{876D28A7-104C-4D0F-9648-F4440F2A30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0568" y="3503144"/>
            <a:ext cx="6931269" cy="2080170"/>
          </a:xfrm>
          <a:prstGeom prst="rect">
            <a:avLst/>
          </a:prstGeom>
        </p:spPr>
      </p:pic>
      <p:pic>
        <p:nvPicPr>
          <p:cNvPr id="21" name="Obrázek 20">
            <a:extLst>
              <a:ext uri="{FF2B5EF4-FFF2-40B4-BE49-F238E27FC236}">
                <a16:creationId xmlns:a16="http://schemas.microsoft.com/office/drawing/2014/main" id="{A6B5E7AE-A3BD-41D6-A3A6-E88DBD30C8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3409" y="1510194"/>
            <a:ext cx="5525307" cy="868920"/>
          </a:xfrm>
          <a:prstGeom prst="rect">
            <a:avLst/>
          </a:prstGeom>
        </p:spPr>
      </p:pic>
      <p:sp>
        <p:nvSpPr>
          <p:cNvPr id="24" name="Obdélník 23">
            <a:extLst>
              <a:ext uri="{FF2B5EF4-FFF2-40B4-BE49-F238E27FC236}">
                <a16:creationId xmlns:a16="http://schemas.microsoft.com/office/drawing/2014/main" id="{BC65A733-2413-45CF-9518-5E42C9C75390}"/>
              </a:ext>
            </a:extLst>
          </p:cNvPr>
          <p:cNvSpPr/>
          <p:nvPr/>
        </p:nvSpPr>
        <p:spPr>
          <a:xfrm>
            <a:off x="1057685" y="1128492"/>
            <a:ext cx="4580421" cy="292388"/>
          </a:xfrm>
          <a:prstGeom prst="rect">
            <a:avLst/>
          </a:prstGeom>
        </p:spPr>
        <p:txBody>
          <a:bodyPr wrap="none">
            <a:spAutoFit/>
          </a:bodyPr>
          <a:lstStyle/>
          <a:p>
            <a:r>
              <a:rPr lang="cs-CZ" sz="1300" dirty="0"/>
              <a:t>Jak často pijete nějaký alkoholický nápoj? </a:t>
            </a:r>
            <a:r>
              <a:rPr lang="cs-CZ" sz="1100" dirty="0"/>
              <a:t>(pivo, víno, lihoviny)</a:t>
            </a:r>
          </a:p>
        </p:txBody>
      </p:sp>
    </p:spTree>
    <p:extLst>
      <p:ext uri="{BB962C8B-B14F-4D97-AF65-F5344CB8AC3E}">
        <p14:creationId xmlns:p14="http://schemas.microsoft.com/office/powerpoint/2010/main" val="9038534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34</a:t>
            </a:fld>
            <a:endParaRPr lang="cs-CZ" altLang="cs-CZ" dirty="0"/>
          </a:p>
        </p:txBody>
      </p:sp>
      <p:sp>
        <p:nvSpPr>
          <p:cNvPr id="6" name="Line 2">
            <a:extLst>
              <a:ext uri="{FF2B5EF4-FFF2-40B4-BE49-F238E27FC236}">
                <a16:creationId xmlns:a16="http://schemas.microsoft.com/office/drawing/2014/main" id="{425BCCB5-21C4-4383-BCFD-7E6A83D99C9E}"/>
              </a:ext>
            </a:extLst>
          </p:cNvPr>
          <p:cNvSpPr>
            <a:spLocks noChangeShapeType="1"/>
          </p:cNvSpPr>
          <p:nvPr/>
        </p:nvSpPr>
        <p:spPr bwMode="auto">
          <a:xfrm flipV="1">
            <a:off x="309357" y="301914"/>
            <a:ext cx="8696106" cy="53423"/>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7" name="Rectangle 3">
            <a:extLst>
              <a:ext uri="{FF2B5EF4-FFF2-40B4-BE49-F238E27FC236}">
                <a16:creationId xmlns:a16="http://schemas.microsoft.com/office/drawing/2014/main" id="{2F4E4E1D-26A6-477F-95F2-46A43B44157E}"/>
              </a:ext>
            </a:extLst>
          </p:cNvPr>
          <p:cNvSpPr txBox="1">
            <a:spLocks noChangeArrowheads="1"/>
          </p:cNvSpPr>
          <p:nvPr/>
        </p:nvSpPr>
        <p:spPr>
          <a:xfrm>
            <a:off x="104575" y="0"/>
            <a:ext cx="8823503" cy="3195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cs-CZ"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Pohybová aktivita - Dotazník IPAQ </a:t>
            </a:r>
            <a:r>
              <a:rPr lang="cs-CZ" sz="14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a:t>
            </a:r>
            <a:r>
              <a:rPr lang="en-US" sz="14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International Physical Activity Questionnaire</a:t>
            </a:r>
            <a:r>
              <a:rPr lang="cs-CZ" sz="14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a:t>
            </a:r>
            <a:endParaRPr lang="cs-CZ"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Obdélník 1">
            <a:extLst>
              <a:ext uri="{FF2B5EF4-FFF2-40B4-BE49-F238E27FC236}">
                <a16:creationId xmlns:a16="http://schemas.microsoft.com/office/drawing/2014/main" id="{54D3C753-7842-458E-A3D2-5E348B67684D}"/>
              </a:ext>
            </a:extLst>
          </p:cNvPr>
          <p:cNvSpPr/>
          <p:nvPr/>
        </p:nvSpPr>
        <p:spPr>
          <a:xfrm>
            <a:off x="43481" y="1055683"/>
            <a:ext cx="1686168" cy="2246769"/>
          </a:xfrm>
          <a:prstGeom prst="rect">
            <a:avLst/>
          </a:prstGeom>
        </p:spPr>
        <p:txBody>
          <a:bodyPr wrap="square">
            <a:spAutoFit/>
          </a:bodyPr>
          <a:lstStyle/>
          <a:p>
            <a:pPr marL="88900" indent="-88900">
              <a:spcAft>
                <a:spcPts val="1200"/>
              </a:spcAft>
              <a:buFont typeface="Arial" panose="020B0604020202020204" pitchFamily="34" charset="0"/>
              <a:buChar char="•"/>
            </a:pPr>
            <a:r>
              <a:rPr lang="cs-CZ" sz="1000" b="1" dirty="0">
                <a:solidFill>
                  <a:srgbClr val="0000FF"/>
                </a:solidFill>
              </a:rPr>
              <a:t>Intenzivní</a:t>
            </a:r>
            <a:r>
              <a:rPr lang="cs-CZ" sz="1000" dirty="0"/>
              <a:t> fyzické aktivity se vztahují na činnosti, které vyžadují velkou fyzickou námahu a nutí vás dýchat mnohem více, než je obvyklé.</a:t>
            </a:r>
          </a:p>
          <a:p>
            <a:pPr marL="88900" indent="-88900">
              <a:spcAft>
                <a:spcPts val="300"/>
              </a:spcAft>
              <a:buFont typeface="Arial" panose="020B0604020202020204" pitchFamily="34" charset="0"/>
              <a:buChar char="•"/>
            </a:pPr>
            <a:r>
              <a:rPr lang="cs-CZ" sz="1000" b="1" dirty="0">
                <a:solidFill>
                  <a:srgbClr val="0000FF"/>
                </a:solidFill>
              </a:rPr>
              <a:t>Mírné</a:t>
            </a:r>
            <a:r>
              <a:rPr lang="cs-CZ" sz="1000" dirty="0"/>
              <a:t> aktivity označují činnosti, které vyžadují mírnou fyzickou námahu a způsobují, že se vám dýchá o něco obtížněji než obvykle </a:t>
            </a:r>
          </a:p>
        </p:txBody>
      </p:sp>
      <p:sp>
        <p:nvSpPr>
          <p:cNvPr id="4" name="Obdélník 3">
            <a:extLst>
              <a:ext uri="{FF2B5EF4-FFF2-40B4-BE49-F238E27FC236}">
                <a16:creationId xmlns:a16="http://schemas.microsoft.com/office/drawing/2014/main" id="{17567160-E935-4B94-9F25-953CB783CCD5}"/>
              </a:ext>
            </a:extLst>
          </p:cNvPr>
          <p:cNvSpPr/>
          <p:nvPr/>
        </p:nvSpPr>
        <p:spPr>
          <a:xfrm>
            <a:off x="104575" y="328625"/>
            <a:ext cx="8506691" cy="261610"/>
          </a:xfrm>
          <a:prstGeom prst="rect">
            <a:avLst/>
          </a:prstGeom>
        </p:spPr>
        <p:txBody>
          <a:bodyPr wrap="square">
            <a:spAutoFit/>
          </a:bodyPr>
          <a:lstStyle/>
          <a:p>
            <a:r>
              <a:rPr lang="cs-CZ" sz="1100" b="1" dirty="0">
                <a:solidFill>
                  <a:srgbClr val="0000FF"/>
                </a:solidFill>
                <a:latin typeface="Roboto"/>
              </a:rPr>
              <a:t>IPAQ je jeden z nejčastěji užívaných dotazníků pro hodnocení úrovně pohybové aktivity v uplynulém období  </a:t>
            </a:r>
          </a:p>
        </p:txBody>
      </p:sp>
      <p:pic>
        <p:nvPicPr>
          <p:cNvPr id="8" name="Obrázek 7">
            <a:extLst>
              <a:ext uri="{FF2B5EF4-FFF2-40B4-BE49-F238E27FC236}">
                <a16:creationId xmlns:a16="http://schemas.microsoft.com/office/drawing/2014/main" id="{EB6F5A87-7538-41A3-BB07-C6545158C5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0545" y="730635"/>
            <a:ext cx="6959242" cy="5559245"/>
          </a:xfrm>
          <a:prstGeom prst="rect">
            <a:avLst/>
          </a:prstGeom>
          <a:ln w="6350">
            <a:solidFill>
              <a:schemeClr val="accent1"/>
            </a:solidFill>
          </a:ln>
        </p:spPr>
      </p:pic>
    </p:spTree>
    <p:extLst>
      <p:ext uri="{BB962C8B-B14F-4D97-AF65-F5344CB8AC3E}">
        <p14:creationId xmlns:p14="http://schemas.microsoft.com/office/powerpoint/2010/main" val="7461314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35</a:t>
            </a:fld>
            <a:endParaRPr lang="cs-CZ" altLang="cs-CZ" dirty="0"/>
          </a:p>
        </p:txBody>
      </p:sp>
      <p:sp>
        <p:nvSpPr>
          <p:cNvPr id="6" name="Zástupný symbol pro obsah 4"/>
          <p:cNvSpPr>
            <a:spLocks noGrp="1"/>
          </p:cNvSpPr>
          <p:nvPr>
            <p:ph idx="1"/>
          </p:nvPr>
        </p:nvSpPr>
        <p:spPr>
          <a:xfrm>
            <a:off x="98809" y="457896"/>
            <a:ext cx="2241649" cy="237215"/>
          </a:xfrm>
          <a:solidFill>
            <a:schemeClr val="bg1">
              <a:lumMod val="95000"/>
            </a:schemeClr>
          </a:solidFill>
        </p:spPr>
        <p:txBody>
          <a:bodyPr/>
          <a:lstStyle/>
          <a:p>
            <a:pPr marL="71986" indent="0">
              <a:lnSpc>
                <a:spcPct val="100000"/>
              </a:lnSpc>
              <a:buNone/>
            </a:pPr>
            <a:r>
              <a:rPr lang="cs-CZ" sz="1500" b="1" dirty="0">
                <a:solidFill>
                  <a:srgbClr val="0000FF"/>
                </a:solidFill>
                <a:latin typeface="Tahoma" panose="020B0604030504040204" pitchFamily="34" charset="0"/>
                <a:ea typeface="Tahoma" panose="020B0604030504040204" pitchFamily="34" charset="0"/>
                <a:cs typeface="Tahoma" panose="020B0604030504040204" pitchFamily="34" charset="0"/>
              </a:rPr>
              <a:t>A) Kontinuální skóre</a:t>
            </a:r>
          </a:p>
        </p:txBody>
      </p:sp>
      <p:sp>
        <p:nvSpPr>
          <p:cNvPr id="9" name="Zástupný symbol pro obsah 4"/>
          <p:cNvSpPr txBox="1">
            <a:spLocks/>
          </p:cNvSpPr>
          <p:nvPr/>
        </p:nvSpPr>
        <p:spPr>
          <a:xfrm>
            <a:off x="161044" y="2606465"/>
            <a:ext cx="2241649" cy="234879"/>
          </a:xfrm>
          <a:prstGeom prst="rect">
            <a:avLst/>
          </a:prstGeom>
          <a:solidFill>
            <a:schemeClr val="bg1">
              <a:lumMod val="95000"/>
            </a:schemeClr>
          </a:solidFill>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1986" indent="0">
              <a:lnSpc>
                <a:spcPct val="100000"/>
              </a:lnSpc>
              <a:buNone/>
            </a:pPr>
            <a:r>
              <a:rPr lang="cs-CZ" sz="1500" b="1" kern="0" dirty="0">
                <a:solidFill>
                  <a:srgbClr val="0000FF"/>
                </a:solidFill>
                <a:latin typeface="Tahoma" panose="020B0604030504040204" pitchFamily="34" charset="0"/>
                <a:ea typeface="Tahoma" panose="020B0604030504040204" pitchFamily="34" charset="0"/>
                <a:cs typeface="Tahoma" panose="020B0604030504040204" pitchFamily="34" charset="0"/>
              </a:rPr>
              <a:t>B) Kategoriální skóre</a:t>
            </a:r>
          </a:p>
        </p:txBody>
      </p:sp>
      <p:sp>
        <p:nvSpPr>
          <p:cNvPr id="7" name="Obdélník 6"/>
          <p:cNvSpPr/>
          <p:nvPr/>
        </p:nvSpPr>
        <p:spPr>
          <a:xfrm>
            <a:off x="241171" y="714017"/>
            <a:ext cx="5482699" cy="456456"/>
          </a:xfrm>
          <a:prstGeom prst="rect">
            <a:avLst/>
          </a:prstGeom>
        </p:spPr>
        <p:txBody>
          <a:bodyPr wrap="square">
            <a:spAutoFit/>
          </a:bodyPr>
          <a:lstStyle/>
          <a:p>
            <a:pPr>
              <a:spcAft>
                <a:spcPts val="200"/>
              </a:spcAft>
            </a:pPr>
            <a:r>
              <a:rPr lang="cs-CZ" sz="1100" dirty="0"/>
              <a:t>Vyjádřeno jako MET-min týdně = </a:t>
            </a:r>
            <a:r>
              <a:rPr lang="cs-CZ" sz="1100" b="1" dirty="0"/>
              <a:t>úroveň MET </a:t>
            </a:r>
            <a:r>
              <a:rPr lang="cs-CZ" sz="1100" dirty="0"/>
              <a:t>x </a:t>
            </a:r>
            <a:r>
              <a:rPr lang="cs-CZ" sz="1100" b="1" dirty="0"/>
              <a:t>počet dní/týden </a:t>
            </a:r>
            <a:r>
              <a:rPr lang="cs-CZ" sz="1100" dirty="0"/>
              <a:t>x </a:t>
            </a:r>
            <a:r>
              <a:rPr lang="cs-CZ" sz="1100" b="1" dirty="0"/>
              <a:t>minuty/den</a:t>
            </a:r>
            <a:r>
              <a:rPr lang="cs-CZ" sz="1100" dirty="0"/>
              <a:t> </a:t>
            </a:r>
          </a:p>
          <a:p>
            <a:pPr>
              <a:spcAft>
                <a:spcPts val="200"/>
              </a:spcAft>
            </a:pPr>
            <a:r>
              <a:rPr lang="cs-CZ" sz="1100" dirty="0"/>
              <a:t>Celkové MET-min/týden = </a:t>
            </a:r>
            <a:r>
              <a:rPr lang="cs-CZ" sz="1100" b="1" dirty="0"/>
              <a:t>součet</a:t>
            </a:r>
            <a:r>
              <a:rPr lang="cs-CZ" sz="1100" dirty="0"/>
              <a:t> za chůzi, mírnou a intenzivní PA </a:t>
            </a:r>
          </a:p>
        </p:txBody>
      </p:sp>
      <p:pic>
        <p:nvPicPr>
          <p:cNvPr id="11" name="Obrázek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4743" y="1377624"/>
            <a:ext cx="3629215" cy="1172236"/>
          </a:xfrm>
          <a:prstGeom prst="rect">
            <a:avLst/>
          </a:prstGeom>
        </p:spPr>
      </p:pic>
      <p:sp>
        <p:nvSpPr>
          <p:cNvPr id="12" name="Obdélník 11"/>
          <p:cNvSpPr/>
          <p:nvPr/>
        </p:nvSpPr>
        <p:spPr>
          <a:xfrm>
            <a:off x="5423183" y="1130829"/>
            <a:ext cx="3521649" cy="248081"/>
          </a:xfrm>
          <a:prstGeom prst="rect">
            <a:avLst/>
          </a:prstGeom>
        </p:spPr>
        <p:txBody>
          <a:bodyPr wrap="square">
            <a:spAutoFit/>
          </a:bodyPr>
          <a:lstStyle/>
          <a:p>
            <a:pPr>
              <a:lnSpc>
                <a:spcPct val="107000"/>
              </a:lnSpc>
              <a:spcAft>
                <a:spcPts val="0"/>
              </a:spcAft>
            </a:pPr>
            <a:r>
              <a:rPr lang="cs-CZ" sz="1000" i="1" dirty="0">
                <a:ea typeface="Calibri" panose="020F0502020204030204" pitchFamily="34" charset="0"/>
                <a:cs typeface="Times New Roman" panose="02020603050405020304" pitchFamily="18" charset="0"/>
              </a:rPr>
              <a:t>Příklad výpočtu – každá aktivita 5 dní v týdnu, 30 min/den:</a:t>
            </a:r>
            <a:endParaRPr lang="cs-CZ"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3" name="Obdélník 12"/>
          <p:cNvSpPr/>
          <p:nvPr/>
        </p:nvSpPr>
        <p:spPr>
          <a:xfrm>
            <a:off x="241171" y="1619209"/>
            <a:ext cx="2796737" cy="884858"/>
          </a:xfrm>
          <a:prstGeom prst="rect">
            <a:avLst/>
          </a:prstGeom>
        </p:spPr>
        <p:txBody>
          <a:bodyPr wrap="square">
            <a:spAutoFit/>
          </a:bodyPr>
          <a:lstStyle/>
          <a:p>
            <a:pPr>
              <a:spcAft>
                <a:spcPts val="300"/>
              </a:spcAft>
            </a:pPr>
            <a:r>
              <a:rPr lang="en-US" sz="1100" b="1" i="1" dirty="0"/>
              <a:t>MET </a:t>
            </a:r>
            <a:r>
              <a:rPr lang="cs-CZ" sz="1100" b="1" i="1" dirty="0"/>
              <a:t>přiřazené aktivitám</a:t>
            </a:r>
            <a:r>
              <a:rPr lang="en-US" sz="1100" b="1" i="1" dirty="0"/>
              <a:t>: </a:t>
            </a:r>
          </a:p>
          <a:p>
            <a:pPr marL="92057" indent="-92057">
              <a:spcAft>
                <a:spcPts val="300"/>
              </a:spcAft>
              <a:buClr>
                <a:srgbClr val="0000FF"/>
              </a:buClr>
              <a:buFont typeface="Arial" panose="020B0604020202020204" pitchFamily="34" charset="0"/>
              <a:buChar char="•"/>
              <a:tabLst>
                <a:tab pos="92057" algn="l"/>
              </a:tabLst>
            </a:pPr>
            <a:r>
              <a:rPr lang="cs-CZ" sz="1100" b="1" dirty="0">
                <a:solidFill>
                  <a:srgbClr val="0000FF"/>
                </a:solidFill>
              </a:rPr>
              <a:t>Chůze</a:t>
            </a:r>
            <a:r>
              <a:rPr lang="en-US" sz="1100" dirty="0"/>
              <a:t> = </a:t>
            </a:r>
            <a:r>
              <a:rPr lang="en-US" sz="1100" b="1" dirty="0">
                <a:solidFill>
                  <a:srgbClr val="0000FF"/>
                </a:solidFill>
              </a:rPr>
              <a:t>3</a:t>
            </a:r>
            <a:r>
              <a:rPr lang="cs-CZ" sz="1100" b="1" dirty="0">
                <a:solidFill>
                  <a:srgbClr val="0000FF"/>
                </a:solidFill>
              </a:rPr>
              <a:t>,</a:t>
            </a:r>
            <a:r>
              <a:rPr lang="en-US" sz="1100" b="1" dirty="0">
                <a:solidFill>
                  <a:srgbClr val="0000FF"/>
                </a:solidFill>
              </a:rPr>
              <a:t>3</a:t>
            </a:r>
            <a:r>
              <a:rPr lang="en-US" sz="1100" dirty="0"/>
              <a:t> MET</a:t>
            </a:r>
          </a:p>
          <a:p>
            <a:pPr marL="92057" indent="-92057">
              <a:spcAft>
                <a:spcPts val="300"/>
              </a:spcAft>
              <a:buClr>
                <a:srgbClr val="0000FF"/>
              </a:buClr>
              <a:buFont typeface="Arial" panose="020B0604020202020204" pitchFamily="34" charset="0"/>
              <a:buChar char="•"/>
              <a:tabLst>
                <a:tab pos="92057" algn="l"/>
              </a:tabLst>
            </a:pPr>
            <a:r>
              <a:rPr lang="cs-CZ" sz="1100" b="1" dirty="0">
                <a:solidFill>
                  <a:srgbClr val="0000FF"/>
                </a:solidFill>
              </a:rPr>
              <a:t>Mírná</a:t>
            </a:r>
            <a:r>
              <a:rPr lang="en-US" sz="1100" dirty="0"/>
              <a:t> (moderate) </a:t>
            </a:r>
            <a:r>
              <a:rPr lang="cs-CZ" sz="1100" dirty="0"/>
              <a:t>intenzita</a:t>
            </a:r>
            <a:r>
              <a:rPr lang="en-US" sz="1100" dirty="0"/>
              <a:t> = </a:t>
            </a:r>
            <a:r>
              <a:rPr lang="en-US" sz="1100" b="1" dirty="0">
                <a:solidFill>
                  <a:srgbClr val="0000FF"/>
                </a:solidFill>
              </a:rPr>
              <a:t>4</a:t>
            </a:r>
            <a:r>
              <a:rPr lang="cs-CZ" sz="1100" b="1" dirty="0">
                <a:solidFill>
                  <a:srgbClr val="0000FF"/>
                </a:solidFill>
              </a:rPr>
              <a:t>,</a:t>
            </a:r>
            <a:r>
              <a:rPr lang="en-US" sz="1100" b="1" dirty="0">
                <a:solidFill>
                  <a:srgbClr val="0000FF"/>
                </a:solidFill>
              </a:rPr>
              <a:t>0</a:t>
            </a:r>
            <a:r>
              <a:rPr lang="en-US" sz="1100" dirty="0"/>
              <a:t> MET</a:t>
            </a:r>
          </a:p>
          <a:p>
            <a:pPr marL="92057" indent="-92057">
              <a:spcAft>
                <a:spcPts val="300"/>
              </a:spcAft>
              <a:buClr>
                <a:srgbClr val="0000FF"/>
              </a:buClr>
              <a:buFont typeface="Arial" panose="020B0604020202020204" pitchFamily="34" charset="0"/>
              <a:buChar char="•"/>
              <a:tabLst>
                <a:tab pos="92057" algn="l"/>
              </a:tabLst>
            </a:pPr>
            <a:r>
              <a:rPr lang="cs-CZ" sz="1100" b="1" dirty="0">
                <a:solidFill>
                  <a:srgbClr val="0000FF"/>
                </a:solidFill>
              </a:rPr>
              <a:t>Vysoká</a:t>
            </a:r>
            <a:r>
              <a:rPr lang="en-US" sz="1100" dirty="0"/>
              <a:t> (Vigorous) </a:t>
            </a:r>
            <a:r>
              <a:rPr lang="cs-CZ" sz="1100" dirty="0"/>
              <a:t>intenzita</a:t>
            </a:r>
            <a:r>
              <a:rPr lang="en-US" sz="1100" dirty="0"/>
              <a:t> = </a:t>
            </a:r>
            <a:r>
              <a:rPr lang="en-US" sz="1100" b="1" dirty="0">
                <a:solidFill>
                  <a:srgbClr val="0000FF"/>
                </a:solidFill>
              </a:rPr>
              <a:t>8</a:t>
            </a:r>
            <a:r>
              <a:rPr lang="cs-CZ" sz="1100" b="1" dirty="0">
                <a:solidFill>
                  <a:srgbClr val="0000FF"/>
                </a:solidFill>
              </a:rPr>
              <a:t>,</a:t>
            </a:r>
            <a:r>
              <a:rPr lang="en-US" sz="1100" b="1" dirty="0">
                <a:solidFill>
                  <a:srgbClr val="0000FF"/>
                </a:solidFill>
              </a:rPr>
              <a:t>0</a:t>
            </a:r>
            <a:r>
              <a:rPr lang="en-US" sz="1100" dirty="0"/>
              <a:t> MET</a:t>
            </a:r>
          </a:p>
        </p:txBody>
      </p:sp>
      <p:sp>
        <p:nvSpPr>
          <p:cNvPr id="4" name="Obdélník 3"/>
          <p:cNvSpPr/>
          <p:nvPr/>
        </p:nvSpPr>
        <p:spPr>
          <a:xfrm>
            <a:off x="5841058" y="3120114"/>
            <a:ext cx="3212899" cy="1246495"/>
          </a:xfrm>
          <a:prstGeom prst="rect">
            <a:avLst/>
          </a:prstGeom>
        </p:spPr>
        <p:txBody>
          <a:bodyPr wrap="square">
            <a:spAutoFit/>
          </a:bodyPr>
          <a:lstStyle/>
          <a:p>
            <a:pPr>
              <a:spcAft>
                <a:spcPts val="600"/>
              </a:spcAft>
            </a:pPr>
            <a:r>
              <a:rPr lang="cs-CZ" sz="1000" b="1" i="1" dirty="0">
                <a:solidFill>
                  <a:srgbClr val="0000FF"/>
                </a:solidFill>
                <a:ea typeface="Calibri" panose="020F0502020204030204" pitchFamily="34" charset="0"/>
              </a:rPr>
              <a:t>Čím je možné splnit kategorii „Vysoká“:</a:t>
            </a:r>
          </a:p>
          <a:p>
            <a:pPr marL="92057" indent="-92057">
              <a:spcAft>
                <a:spcPts val="600"/>
              </a:spcAft>
              <a:buFont typeface="Arial" panose="020B0604020202020204" pitchFamily="34" charset="0"/>
              <a:buChar char="•"/>
            </a:pPr>
            <a:r>
              <a:rPr lang="cs-CZ" sz="1000" b="1" dirty="0">
                <a:ea typeface="Calibri" panose="020F0502020204030204" pitchFamily="34" charset="0"/>
              </a:rPr>
              <a:t>Jen chůze </a:t>
            </a:r>
            <a:r>
              <a:rPr lang="cs-CZ" sz="1000" dirty="0">
                <a:ea typeface="Calibri" panose="020F0502020204030204" pitchFamily="34" charset="0"/>
              </a:rPr>
              <a:t>– 130 min denně (3.3. x7 x 130 = 3003</a:t>
            </a:r>
          </a:p>
          <a:p>
            <a:pPr marL="92057" indent="-92057">
              <a:spcAft>
                <a:spcPts val="600"/>
              </a:spcAft>
              <a:buFont typeface="Arial" panose="020B0604020202020204" pitchFamily="34" charset="0"/>
              <a:buChar char="•"/>
            </a:pPr>
            <a:r>
              <a:rPr lang="cs-CZ" sz="1000" b="1" dirty="0">
                <a:ea typeface="Calibri" panose="020F0502020204030204" pitchFamily="34" charset="0"/>
              </a:rPr>
              <a:t>Jen mírná aktivita </a:t>
            </a:r>
            <a:r>
              <a:rPr lang="cs-CZ" sz="1000" dirty="0">
                <a:ea typeface="Calibri" panose="020F0502020204030204" pitchFamily="34" charset="0"/>
              </a:rPr>
              <a:t>– 110 min denně (4 x7 x 110 = 3080)</a:t>
            </a:r>
          </a:p>
          <a:p>
            <a:pPr marL="92057" indent="-92057">
              <a:spcAft>
                <a:spcPts val="600"/>
              </a:spcAft>
              <a:buFont typeface="Arial" panose="020B0604020202020204" pitchFamily="34" charset="0"/>
              <a:buChar char="•"/>
            </a:pPr>
            <a:r>
              <a:rPr lang="cs-CZ" sz="1000" b="1" dirty="0">
                <a:ea typeface="Calibri" panose="020F0502020204030204" pitchFamily="34" charset="0"/>
              </a:rPr>
              <a:t>Ekvivalent v krocích</a:t>
            </a:r>
            <a:r>
              <a:rPr lang="cs-CZ" sz="1000" dirty="0">
                <a:ea typeface="Calibri" panose="020F0502020204030204" pitchFamily="34" charset="0"/>
              </a:rPr>
              <a:t>: nejméně </a:t>
            </a:r>
            <a:r>
              <a:rPr lang="cs-CZ" sz="1000" b="1" dirty="0">
                <a:solidFill>
                  <a:srgbClr val="F01928"/>
                </a:solidFill>
                <a:ea typeface="Calibri" panose="020F0502020204030204" pitchFamily="34" charset="0"/>
              </a:rPr>
              <a:t>12 500 kroků /den</a:t>
            </a:r>
            <a:r>
              <a:rPr lang="en-GB" sz="1000" b="1" dirty="0">
                <a:solidFill>
                  <a:srgbClr val="F01928"/>
                </a:solidFill>
                <a:ea typeface="Calibri" panose="020F0502020204030204" pitchFamily="34" charset="0"/>
              </a:rPr>
              <a:t> </a:t>
            </a:r>
            <a:endParaRPr lang="en-US" sz="1000" b="1" dirty="0">
              <a:solidFill>
                <a:srgbClr val="F01928"/>
              </a:solidFill>
            </a:endParaRPr>
          </a:p>
        </p:txBody>
      </p:sp>
      <p:pic>
        <p:nvPicPr>
          <p:cNvPr id="10" name="Obráze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754" y="2914886"/>
            <a:ext cx="5298811" cy="3504504"/>
          </a:xfrm>
          <a:prstGeom prst="rect">
            <a:avLst/>
          </a:prstGeom>
          <a:ln w="6350">
            <a:solidFill>
              <a:schemeClr val="accent1"/>
            </a:solidFill>
          </a:ln>
        </p:spPr>
      </p:pic>
      <p:sp>
        <p:nvSpPr>
          <p:cNvPr id="15" name="Obdélník 14"/>
          <p:cNvSpPr/>
          <p:nvPr/>
        </p:nvSpPr>
        <p:spPr>
          <a:xfrm>
            <a:off x="5841058" y="4483135"/>
            <a:ext cx="2986672" cy="1169551"/>
          </a:xfrm>
          <a:prstGeom prst="rect">
            <a:avLst/>
          </a:prstGeom>
        </p:spPr>
        <p:txBody>
          <a:bodyPr wrap="square">
            <a:spAutoFit/>
          </a:bodyPr>
          <a:lstStyle/>
          <a:p>
            <a:pPr>
              <a:spcAft>
                <a:spcPts val="600"/>
              </a:spcAft>
            </a:pPr>
            <a:r>
              <a:rPr lang="cs-CZ" sz="1000" b="1" dirty="0"/>
              <a:t>HEPA</a:t>
            </a:r>
            <a:r>
              <a:rPr lang="cs-CZ" sz="1000" dirty="0"/>
              <a:t> úroveň (</a:t>
            </a:r>
            <a:r>
              <a:rPr lang="en-US" sz="1000" dirty="0"/>
              <a:t>Health-Enhancing Physical Activity), </a:t>
            </a:r>
            <a:r>
              <a:rPr lang="cs-CZ" sz="1000" dirty="0"/>
              <a:t>která je aktivnější kategorií: Lidé, kteří:</a:t>
            </a:r>
          </a:p>
          <a:p>
            <a:pPr marL="88882" indent="-88882">
              <a:spcAft>
                <a:spcPts val="600"/>
              </a:spcAft>
              <a:buClr>
                <a:srgbClr val="0000FF"/>
              </a:buClr>
              <a:buFont typeface="Arial" panose="020B0604020202020204" pitchFamily="34" charset="0"/>
              <a:buChar char="•"/>
            </a:pPr>
            <a:r>
              <a:rPr lang="cs-CZ" sz="1000" b="1" dirty="0"/>
              <a:t>překračují minimální </a:t>
            </a:r>
            <a:r>
              <a:rPr lang="cs-CZ" sz="1000" dirty="0"/>
              <a:t>doporučení týkající se fyzické aktivity v oblasti veřejného zdraví a</a:t>
            </a:r>
          </a:p>
          <a:p>
            <a:pPr marL="88882" indent="-88882">
              <a:spcAft>
                <a:spcPts val="600"/>
              </a:spcAft>
              <a:buClr>
                <a:srgbClr val="0000FF"/>
              </a:buClr>
              <a:buFont typeface="Arial" panose="020B0604020202020204" pitchFamily="34" charset="0"/>
              <a:buChar char="•"/>
            </a:pPr>
            <a:r>
              <a:rPr lang="cs-CZ" sz="1000" b="1" dirty="0"/>
              <a:t>hromadí dostatek aktivity</a:t>
            </a:r>
            <a:r>
              <a:rPr lang="cs-CZ" sz="1000" dirty="0"/>
              <a:t> pro </a:t>
            </a:r>
            <a:r>
              <a:rPr lang="cs-CZ" sz="1000" b="1" u="sng" dirty="0"/>
              <a:t>zdravý životní styl</a:t>
            </a:r>
            <a:r>
              <a:rPr lang="cs-CZ" sz="1000" dirty="0"/>
              <a:t>.</a:t>
            </a:r>
          </a:p>
        </p:txBody>
      </p:sp>
      <p:sp>
        <p:nvSpPr>
          <p:cNvPr id="16" name="Obdélník 15"/>
          <p:cNvSpPr/>
          <p:nvPr/>
        </p:nvSpPr>
        <p:spPr>
          <a:xfrm>
            <a:off x="5975343" y="2634256"/>
            <a:ext cx="3007613" cy="369332"/>
          </a:xfrm>
          <a:prstGeom prst="rect">
            <a:avLst/>
          </a:prstGeom>
        </p:spPr>
        <p:txBody>
          <a:bodyPr wrap="square">
            <a:spAutoFit/>
          </a:bodyPr>
          <a:lstStyle/>
          <a:p>
            <a:r>
              <a:rPr lang="cs-CZ" sz="900" dirty="0"/>
              <a:t>Úseky aktivity trvající </a:t>
            </a:r>
            <a:r>
              <a:rPr lang="cs-CZ" sz="900" b="1" dirty="0"/>
              <a:t>méně než 10 minut </a:t>
            </a:r>
            <a:r>
              <a:rPr lang="cs-CZ" sz="900" dirty="0"/>
              <a:t>se </a:t>
            </a:r>
            <a:r>
              <a:rPr lang="cs-CZ" sz="900" b="1" u="sng" dirty="0"/>
              <a:t>nezapočítávají!</a:t>
            </a:r>
            <a:endParaRPr lang="en-US" sz="900" b="1" u="sng" dirty="0"/>
          </a:p>
        </p:txBody>
      </p:sp>
      <p:sp>
        <p:nvSpPr>
          <p:cNvPr id="17" name="Obdélník 16"/>
          <p:cNvSpPr/>
          <p:nvPr/>
        </p:nvSpPr>
        <p:spPr>
          <a:xfrm>
            <a:off x="6016610" y="5985404"/>
            <a:ext cx="2871299" cy="400110"/>
          </a:xfrm>
          <a:prstGeom prst="rect">
            <a:avLst/>
          </a:prstGeom>
        </p:spPr>
        <p:txBody>
          <a:bodyPr wrap="none">
            <a:spAutoFit/>
          </a:bodyPr>
          <a:lstStyle/>
          <a:p>
            <a:r>
              <a:rPr lang="en-US" sz="1000" dirty="0"/>
              <a:t>Cut-off</a:t>
            </a:r>
            <a:r>
              <a:rPr lang="cs-CZ" sz="1000" dirty="0"/>
              <a:t> pro střední (bazální) kategorii v krocích:</a:t>
            </a:r>
          </a:p>
          <a:p>
            <a:r>
              <a:rPr lang="cs-CZ" sz="1000" dirty="0"/>
              <a:t>nejméně </a:t>
            </a:r>
            <a:r>
              <a:rPr lang="cs-CZ" sz="1000" b="1" dirty="0">
                <a:solidFill>
                  <a:srgbClr val="F01928"/>
                </a:solidFill>
              </a:rPr>
              <a:t>5 000 kroků / den</a:t>
            </a:r>
          </a:p>
        </p:txBody>
      </p:sp>
      <p:sp>
        <p:nvSpPr>
          <p:cNvPr id="18" name="Line 2">
            <a:extLst>
              <a:ext uri="{FF2B5EF4-FFF2-40B4-BE49-F238E27FC236}">
                <a16:creationId xmlns:a16="http://schemas.microsoft.com/office/drawing/2014/main" id="{8BE0DBD8-77AC-4A78-AC19-95D1C9345A3E}"/>
              </a:ext>
            </a:extLst>
          </p:cNvPr>
          <p:cNvSpPr>
            <a:spLocks noChangeShapeType="1"/>
          </p:cNvSpPr>
          <p:nvPr/>
        </p:nvSpPr>
        <p:spPr bwMode="auto">
          <a:xfrm flipV="1">
            <a:off x="141476" y="284448"/>
            <a:ext cx="8696106" cy="53423"/>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19" name="Rectangle 3">
            <a:extLst>
              <a:ext uri="{FF2B5EF4-FFF2-40B4-BE49-F238E27FC236}">
                <a16:creationId xmlns:a16="http://schemas.microsoft.com/office/drawing/2014/main" id="{5D6ECE86-0DAD-4ADF-99B6-EA03D6A99324}"/>
              </a:ext>
            </a:extLst>
          </p:cNvPr>
          <p:cNvSpPr txBox="1">
            <a:spLocks noChangeArrowheads="1"/>
          </p:cNvSpPr>
          <p:nvPr/>
        </p:nvSpPr>
        <p:spPr>
          <a:xfrm>
            <a:off x="14079" y="-18879"/>
            <a:ext cx="8823503" cy="274671"/>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cs-CZ"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Vyhodnocení dotazníku IPAQ-</a:t>
            </a:r>
            <a:r>
              <a:rPr lang="en-US"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short</a:t>
            </a:r>
          </a:p>
          <a:p>
            <a:pPr>
              <a:lnSpc>
                <a:spcPct val="100000"/>
              </a:lnSpc>
            </a:pPr>
            <a:endParaRPr lang="cs-CZ"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0" name="Obdélník 19">
            <a:extLst>
              <a:ext uri="{FF2B5EF4-FFF2-40B4-BE49-F238E27FC236}">
                <a16:creationId xmlns:a16="http://schemas.microsoft.com/office/drawing/2014/main" id="{45A7D7A8-03DA-4FCD-BDFB-1A55E5CE8B35}"/>
              </a:ext>
            </a:extLst>
          </p:cNvPr>
          <p:cNvSpPr/>
          <p:nvPr/>
        </p:nvSpPr>
        <p:spPr>
          <a:xfrm>
            <a:off x="889693" y="1181231"/>
            <a:ext cx="4296429" cy="430887"/>
          </a:xfrm>
          <a:prstGeom prst="rect">
            <a:avLst/>
          </a:prstGeom>
          <a:ln w="6350">
            <a:solidFill>
              <a:schemeClr val="accent1"/>
            </a:solidFill>
          </a:ln>
        </p:spPr>
        <p:txBody>
          <a:bodyPr wrap="square">
            <a:spAutoFit/>
          </a:bodyPr>
          <a:lstStyle/>
          <a:p>
            <a:r>
              <a:rPr lang="cs-CZ" sz="1100" b="1" i="1" dirty="0">
                <a:solidFill>
                  <a:srgbClr val="0000FF"/>
                </a:solidFill>
                <a:ea typeface="Tahoma" panose="020B0604030504040204" pitchFamily="34" charset="0"/>
                <a:cs typeface="Tahoma" panose="020B0604030504040204" pitchFamily="34" charset="0"/>
              </a:rPr>
              <a:t>MET je násobkem odhadovaného klidového výdeje energie </a:t>
            </a:r>
            <a:r>
              <a:rPr lang="cs-CZ" sz="1000" b="1" i="1" dirty="0">
                <a:solidFill>
                  <a:srgbClr val="0000FF"/>
                </a:solidFill>
                <a:ea typeface="Tahoma" panose="020B0604030504040204" pitchFamily="34" charset="0"/>
                <a:cs typeface="Tahoma" panose="020B0604030504040204" pitchFamily="34" charset="0"/>
              </a:rPr>
              <a:t>(úrovně metabolismu)! </a:t>
            </a:r>
          </a:p>
        </p:txBody>
      </p:sp>
      <p:sp>
        <p:nvSpPr>
          <p:cNvPr id="2" name="Obdélník 1">
            <a:extLst>
              <a:ext uri="{FF2B5EF4-FFF2-40B4-BE49-F238E27FC236}">
                <a16:creationId xmlns:a16="http://schemas.microsoft.com/office/drawing/2014/main" id="{BED37F0D-93C0-4F9E-A499-F8D247138BF7}"/>
              </a:ext>
            </a:extLst>
          </p:cNvPr>
          <p:cNvSpPr/>
          <p:nvPr/>
        </p:nvSpPr>
        <p:spPr>
          <a:xfrm>
            <a:off x="6016610" y="366146"/>
            <a:ext cx="2893233" cy="553998"/>
          </a:xfrm>
          <a:prstGeom prst="rect">
            <a:avLst/>
          </a:prstGeom>
        </p:spPr>
        <p:txBody>
          <a:bodyPr wrap="square">
            <a:spAutoFit/>
          </a:bodyPr>
          <a:lstStyle/>
          <a:p>
            <a:r>
              <a:rPr lang="cs-CZ" sz="1000" i="1" dirty="0"/>
              <a:t>Pro vyhodnocení (kategorie PAL i skóre MET/min/týdně jsou dostupné aplikace, které je po vložení dat provedou automaticky. </a:t>
            </a:r>
          </a:p>
        </p:txBody>
      </p:sp>
    </p:spTree>
    <p:extLst>
      <p:ext uri="{BB962C8B-B14F-4D97-AF65-F5344CB8AC3E}">
        <p14:creationId xmlns:p14="http://schemas.microsoft.com/office/powerpoint/2010/main" val="24296560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pPr defTabSz="914217">
              <a:defRPr/>
            </a:pPr>
            <a:fld id="{0970407D-EE58-4A0B-824B-1D3AE42DD9CF}" type="slidenum">
              <a:rPr lang="cs-CZ" altLang="cs-CZ">
                <a:solidFill>
                  <a:srgbClr val="0000DC"/>
                </a:solidFill>
                <a:latin typeface="Arial"/>
              </a:rPr>
              <a:pPr defTabSz="914217">
                <a:defRPr/>
              </a:pPr>
              <a:t>36</a:t>
            </a:fld>
            <a:endParaRPr lang="cs-CZ" altLang="cs-CZ" dirty="0">
              <a:solidFill>
                <a:srgbClr val="0000DC"/>
              </a:solidFill>
              <a:latin typeface="Arial"/>
            </a:endParaRPr>
          </a:p>
        </p:txBody>
      </p:sp>
      <p:sp>
        <p:nvSpPr>
          <p:cNvPr id="10" name="Line 2">
            <a:extLst>
              <a:ext uri="{FF2B5EF4-FFF2-40B4-BE49-F238E27FC236}">
                <a16:creationId xmlns:a16="http://schemas.microsoft.com/office/drawing/2014/main" id="{32A415F1-D43E-428B-A1B0-B9F7F571F78D}"/>
              </a:ext>
            </a:extLst>
          </p:cNvPr>
          <p:cNvSpPr>
            <a:spLocks noChangeShapeType="1"/>
          </p:cNvSpPr>
          <p:nvPr/>
        </p:nvSpPr>
        <p:spPr bwMode="auto">
          <a:xfrm flipV="1">
            <a:off x="253885" y="322920"/>
            <a:ext cx="8696106" cy="53423"/>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11" name="Rectangle 3">
            <a:extLst>
              <a:ext uri="{FF2B5EF4-FFF2-40B4-BE49-F238E27FC236}">
                <a16:creationId xmlns:a16="http://schemas.microsoft.com/office/drawing/2014/main" id="{C075F41A-9A57-4A20-9E85-A135FAB4544B}"/>
              </a:ext>
            </a:extLst>
          </p:cNvPr>
          <p:cNvSpPr txBox="1">
            <a:spLocks noChangeArrowheads="1"/>
          </p:cNvSpPr>
          <p:nvPr/>
        </p:nvSpPr>
        <p:spPr>
          <a:xfrm>
            <a:off x="159453" y="-1557"/>
            <a:ext cx="8823503" cy="3195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cs-CZ"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WHO Doporučení ohledně pohybové aktivity a sedavého chování 2020</a:t>
            </a:r>
          </a:p>
        </p:txBody>
      </p:sp>
      <p:pic>
        <p:nvPicPr>
          <p:cNvPr id="4" name="Obrázek 3">
            <a:extLst>
              <a:ext uri="{FF2B5EF4-FFF2-40B4-BE49-F238E27FC236}">
                <a16:creationId xmlns:a16="http://schemas.microsoft.com/office/drawing/2014/main" id="{3BD03D4D-44B0-49D5-8A43-49AB675B59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7139" y="1204053"/>
            <a:ext cx="3466955" cy="4742858"/>
          </a:xfrm>
          <a:prstGeom prst="rect">
            <a:avLst/>
          </a:prstGeom>
        </p:spPr>
      </p:pic>
      <p:sp>
        <p:nvSpPr>
          <p:cNvPr id="13" name="Zástupný symbol pro obsah 4">
            <a:extLst>
              <a:ext uri="{FF2B5EF4-FFF2-40B4-BE49-F238E27FC236}">
                <a16:creationId xmlns:a16="http://schemas.microsoft.com/office/drawing/2014/main" id="{8C6BEFDB-3ECB-4996-B8C0-CD3E3BD4D660}"/>
              </a:ext>
            </a:extLst>
          </p:cNvPr>
          <p:cNvSpPr txBox="1">
            <a:spLocks/>
          </p:cNvSpPr>
          <p:nvPr/>
        </p:nvSpPr>
        <p:spPr>
          <a:xfrm>
            <a:off x="399445" y="1147693"/>
            <a:ext cx="4656355" cy="2496300"/>
          </a:xfrm>
          <a:prstGeom prst="rect">
            <a:avLst/>
          </a:prstGeom>
        </p:spPr>
        <p:txBody>
          <a:bodyPr vert="horz" lIns="0" tIns="0" rIns="0" bIns="0" rtlCol="0">
            <a:noAutofit/>
          </a:bodyPr>
          <a:lstStyle>
            <a:lvl1pPr marL="251950" marR="0" indent="-179964" algn="l" defTabSz="914400" rtl="0" eaLnBrk="1" fontAlgn="base" latinLnBrk="0" hangingPunct="1">
              <a:lnSpc>
                <a:spcPct val="150000"/>
              </a:lnSpc>
              <a:spcBef>
                <a:spcPts val="0"/>
              </a:spcBef>
              <a:spcAft>
                <a:spcPct val="0"/>
              </a:spcAft>
              <a:buClr>
                <a:schemeClr val="tx2"/>
              </a:buClr>
              <a:buSzPct val="100000"/>
              <a:buFont typeface="Arial" panose="020B0604020202020204" pitchFamily="34" charset="0"/>
              <a:buChar char="̶"/>
              <a:tabLst/>
              <a:defRPr sz="2100" b="0">
                <a:solidFill>
                  <a:schemeClr val="tx1"/>
                </a:solidFill>
                <a:latin typeface="+mn-lt"/>
                <a:ea typeface="+mn-ea"/>
                <a:cs typeface="+mn-cs"/>
              </a:defRPr>
            </a:lvl1pPr>
            <a:lvl2pPr marL="503899" indent="-179964"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217" indent="0" algn="l" rtl="0" eaLnBrk="1" fontAlgn="base" hangingPunct="1">
              <a:lnSpc>
                <a:spcPts val="1350"/>
              </a:lnSpc>
              <a:spcBef>
                <a:spcPts val="0"/>
              </a:spcBef>
              <a:spcAft>
                <a:spcPct val="0"/>
              </a:spcAft>
              <a:buClr>
                <a:schemeClr val="folHlink"/>
              </a:buClr>
              <a:buSzPct val="80000"/>
              <a:buFontTx/>
              <a:buNone/>
              <a:defRPr sz="1125" b="0">
                <a:solidFill>
                  <a:schemeClr val="tx1"/>
                </a:solidFill>
                <a:latin typeface="+mn-lt"/>
              </a:defRPr>
            </a:lvl3pPr>
            <a:lvl4pPr marL="1028700" indent="0" algn="l" rtl="0" eaLnBrk="1" fontAlgn="base" hangingPunct="1">
              <a:lnSpc>
                <a:spcPts val="1350"/>
              </a:lnSpc>
              <a:spcBef>
                <a:spcPts val="0"/>
              </a:spcBef>
              <a:spcAft>
                <a:spcPct val="0"/>
              </a:spcAft>
              <a:buClr>
                <a:schemeClr val="accent2"/>
              </a:buClr>
              <a:buSzPct val="90000"/>
              <a:buFontTx/>
              <a:buNone/>
              <a:defRPr sz="1125" b="0">
                <a:solidFill>
                  <a:schemeClr val="tx1"/>
                </a:solidFill>
                <a:latin typeface="+mn-lt"/>
              </a:defRPr>
            </a:lvl4pPr>
            <a:lvl5pPr marL="1371600" indent="0" algn="l" rtl="0" eaLnBrk="1" fontAlgn="base" hangingPunct="1">
              <a:lnSpc>
                <a:spcPts val="1350"/>
              </a:lnSpc>
              <a:spcBef>
                <a:spcPts val="0"/>
              </a:spcBef>
              <a:spcAft>
                <a:spcPct val="0"/>
              </a:spcAft>
              <a:buClr>
                <a:schemeClr val="accent1"/>
              </a:buClr>
              <a:buFontTx/>
              <a:buNone/>
              <a:defRPr sz="1125" b="0">
                <a:solidFill>
                  <a:schemeClr val="tx1"/>
                </a:solidFill>
                <a:latin typeface="+mn-lt"/>
              </a:defRPr>
            </a:lvl5pPr>
            <a:lvl6pPr marL="1885950" indent="-171450" algn="l" rtl="0" eaLnBrk="1" fontAlgn="base" hangingPunct="1">
              <a:spcBef>
                <a:spcPct val="20000"/>
              </a:spcBef>
              <a:spcAft>
                <a:spcPct val="0"/>
              </a:spcAft>
              <a:buClr>
                <a:schemeClr val="accent1"/>
              </a:buClr>
              <a:buFont typeface="Wingdings" pitchFamily="2" charset="2"/>
              <a:buBlip>
                <a:blip r:embed="rId3"/>
              </a:buBlip>
              <a:defRPr>
                <a:solidFill>
                  <a:schemeClr val="tx1"/>
                </a:solidFill>
                <a:latin typeface="+mn-lt"/>
              </a:defRPr>
            </a:lvl6pPr>
            <a:lvl7pPr marL="2057400" indent="0" algn="l" rtl="0" eaLnBrk="1" fontAlgn="base" hangingPunct="1">
              <a:lnSpc>
                <a:spcPts val="135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24003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27432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1986" indent="0">
              <a:lnSpc>
                <a:spcPct val="100000"/>
              </a:lnSpc>
              <a:spcAft>
                <a:spcPts val="600"/>
              </a:spcAft>
              <a:buNone/>
            </a:pPr>
            <a:r>
              <a:rPr lang="cs-CZ" sz="1600" b="1" kern="0" dirty="0">
                <a:solidFill>
                  <a:srgbClr val="0000FF"/>
                </a:solidFill>
                <a:latin typeface="Tahoma" panose="020B0604030504040204" pitchFamily="34" charset="0"/>
                <a:ea typeface="Tahoma" panose="020B0604030504040204" pitchFamily="34" charset="0"/>
                <a:cs typeface="Tahoma" panose="020B0604030504040204" pitchFamily="34" charset="0"/>
              </a:rPr>
              <a:t>Samostatná doporučení pro skupiny:</a:t>
            </a:r>
          </a:p>
          <a:p>
            <a:pPr>
              <a:lnSpc>
                <a:spcPct val="100000"/>
              </a:lnSpc>
              <a:spcAft>
                <a:spcPts val="600"/>
              </a:spcAft>
              <a:buFont typeface="Wingdings" panose="05000000000000000000" pitchFamily="2" charset="2"/>
              <a:buChar char="§"/>
            </a:pPr>
            <a:r>
              <a:rPr lang="cs-CZ" sz="1600" kern="0" dirty="0">
                <a:latin typeface="Tahoma" panose="020B0604030504040204" pitchFamily="34" charset="0"/>
                <a:ea typeface="Tahoma" panose="020B0604030504040204" pitchFamily="34" charset="0"/>
                <a:cs typeface="Tahoma" panose="020B0604030504040204" pitchFamily="34" charset="0"/>
              </a:rPr>
              <a:t>Děti a adolescenti  (5-17r.)</a:t>
            </a:r>
          </a:p>
          <a:p>
            <a:pPr>
              <a:lnSpc>
                <a:spcPct val="100000"/>
              </a:lnSpc>
              <a:spcAft>
                <a:spcPts val="600"/>
              </a:spcAft>
              <a:buFont typeface="Wingdings" panose="05000000000000000000" pitchFamily="2" charset="2"/>
              <a:buChar char="§"/>
            </a:pPr>
            <a:r>
              <a:rPr lang="cs-CZ" sz="1600" kern="0" dirty="0">
                <a:latin typeface="Tahoma" panose="020B0604030504040204" pitchFamily="34" charset="0"/>
                <a:ea typeface="Tahoma" panose="020B0604030504040204" pitchFamily="34" charset="0"/>
                <a:cs typeface="Tahoma" panose="020B0604030504040204" pitchFamily="34" charset="0"/>
              </a:rPr>
              <a:t>Dospělí (18 – 64r.)</a:t>
            </a:r>
          </a:p>
          <a:p>
            <a:pPr>
              <a:lnSpc>
                <a:spcPct val="100000"/>
              </a:lnSpc>
              <a:spcAft>
                <a:spcPts val="600"/>
              </a:spcAft>
              <a:buFont typeface="Wingdings" panose="05000000000000000000" pitchFamily="2" charset="2"/>
              <a:buChar char="§"/>
            </a:pPr>
            <a:r>
              <a:rPr lang="cs-CZ" sz="1600" kern="0" dirty="0">
                <a:latin typeface="Tahoma" panose="020B0604030504040204" pitchFamily="34" charset="0"/>
                <a:ea typeface="Tahoma" panose="020B0604030504040204" pitchFamily="34" charset="0"/>
                <a:cs typeface="Tahoma" panose="020B0604030504040204" pitchFamily="34" charset="0"/>
              </a:rPr>
              <a:t>Těhotné a ženy po porodu (</a:t>
            </a:r>
            <a:r>
              <a:rPr lang="cs-CZ" sz="1600" kern="0" dirty="0" err="1">
                <a:latin typeface="Tahoma" panose="020B0604030504040204" pitchFamily="34" charset="0"/>
                <a:ea typeface="Tahoma" panose="020B0604030504040204" pitchFamily="34" charset="0"/>
                <a:cs typeface="Tahoma" panose="020B0604030504040204" pitchFamily="34" charset="0"/>
              </a:rPr>
              <a:t>postpartum</a:t>
            </a:r>
            <a:r>
              <a:rPr lang="cs-CZ" sz="1600" kern="0" dirty="0">
                <a:latin typeface="Tahoma" panose="020B0604030504040204" pitchFamily="34" charset="0"/>
                <a:ea typeface="Tahoma" panose="020B0604030504040204" pitchFamily="34" charset="0"/>
                <a:cs typeface="Tahoma" panose="020B0604030504040204" pitchFamily="34" charset="0"/>
              </a:rPr>
              <a:t>)</a:t>
            </a:r>
          </a:p>
          <a:p>
            <a:pPr>
              <a:lnSpc>
                <a:spcPct val="100000"/>
              </a:lnSpc>
              <a:spcAft>
                <a:spcPts val="600"/>
              </a:spcAft>
              <a:buFont typeface="Wingdings" panose="05000000000000000000" pitchFamily="2" charset="2"/>
              <a:buChar char="§"/>
            </a:pPr>
            <a:r>
              <a:rPr lang="cs-CZ" sz="1600" kern="0" dirty="0">
                <a:latin typeface="Tahoma" panose="020B0604030504040204" pitchFamily="34" charset="0"/>
                <a:ea typeface="Tahoma" panose="020B0604030504040204" pitchFamily="34" charset="0"/>
                <a:cs typeface="Tahoma" panose="020B0604030504040204" pitchFamily="34" charset="0"/>
              </a:rPr>
              <a:t>Dospělí a starší dospělí s chronickými onemocněními (18r. a více)</a:t>
            </a:r>
          </a:p>
          <a:p>
            <a:pPr>
              <a:lnSpc>
                <a:spcPct val="100000"/>
              </a:lnSpc>
              <a:spcAft>
                <a:spcPts val="600"/>
              </a:spcAft>
              <a:buFont typeface="Wingdings" panose="05000000000000000000" pitchFamily="2" charset="2"/>
              <a:buChar char="§"/>
            </a:pPr>
            <a:r>
              <a:rPr lang="cs-CZ" sz="1600" kern="0" dirty="0">
                <a:latin typeface="Tahoma" panose="020B0604030504040204" pitchFamily="34" charset="0"/>
                <a:ea typeface="Tahoma" panose="020B0604030504040204" pitchFamily="34" charset="0"/>
                <a:cs typeface="Tahoma" panose="020B0604030504040204" pitchFamily="34" charset="0"/>
              </a:rPr>
              <a:t>Děti a dospívající (5-17r.) a dospělí (18r. a více) se zdravotním postižením</a:t>
            </a:r>
          </a:p>
          <a:p>
            <a:pPr>
              <a:lnSpc>
                <a:spcPct val="120000"/>
              </a:lnSpc>
              <a:buFont typeface="Wingdings" panose="05000000000000000000" pitchFamily="2" charset="2"/>
              <a:buChar char="§"/>
            </a:pPr>
            <a:endParaRPr lang="cs-CZ" sz="1400" kern="0" dirty="0">
              <a:solidFill>
                <a:srgbClr val="0000FF"/>
              </a:solidFill>
              <a:latin typeface="Tahoma" panose="020B0604030504040204" pitchFamily="34" charset="0"/>
              <a:ea typeface="Tahoma" panose="020B0604030504040204" pitchFamily="34" charset="0"/>
              <a:cs typeface="Tahoma" panose="020B0604030504040204" pitchFamily="34" charset="0"/>
            </a:endParaRPr>
          </a:p>
          <a:p>
            <a:pPr>
              <a:lnSpc>
                <a:spcPct val="120000"/>
              </a:lnSpc>
              <a:buFont typeface="Wingdings" panose="05000000000000000000" pitchFamily="2" charset="2"/>
              <a:buChar char="§"/>
            </a:pPr>
            <a:endParaRPr lang="cs-CZ" sz="800" kern="0" dirty="0"/>
          </a:p>
          <a:p>
            <a:pPr lvl="1">
              <a:lnSpc>
                <a:spcPct val="120000"/>
              </a:lnSpc>
              <a:buClr>
                <a:srgbClr val="0000DC"/>
              </a:buClr>
              <a:buFont typeface="Wingdings" panose="05000000000000000000" pitchFamily="2" charset="2"/>
              <a:buChar char="§"/>
            </a:pPr>
            <a:endParaRPr lang="cs-CZ" sz="1200" kern="0" dirty="0">
              <a:solidFill>
                <a:srgbClr val="000000"/>
              </a:solidFill>
            </a:endParaRPr>
          </a:p>
          <a:p>
            <a:pPr lvl="1">
              <a:lnSpc>
                <a:spcPct val="120000"/>
              </a:lnSpc>
              <a:buClr>
                <a:srgbClr val="0000DC"/>
              </a:buClr>
              <a:buFont typeface="Wingdings" panose="05000000000000000000" pitchFamily="2" charset="2"/>
              <a:buChar char="§"/>
            </a:pPr>
            <a:endParaRPr lang="cs-CZ" sz="1200" kern="0" dirty="0">
              <a:solidFill>
                <a:srgbClr val="000000"/>
              </a:solidFill>
            </a:endParaRPr>
          </a:p>
          <a:p>
            <a:pPr lvl="1">
              <a:lnSpc>
                <a:spcPct val="120000"/>
              </a:lnSpc>
              <a:buClr>
                <a:srgbClr val="0000DC"/>
              </a:buClr>
              <a:buFont typeface="Wingdings" panose="05000000000000000000" pitchFamily="2" charset="2"/>
              <a:buChar char="§"/>
            </a:pPr>
            <a:endParaRPr lang="cs-CZ" sz="1200" kern="0" dirty="0">
              <a:solidFill>
                <a:srgbClr val="000000"/>
              </a:solidFill>
            </a:endParaRPr>
          </a:p>
          <a:p>
            <a:pPr>
              <a:lnSpc>
                <a:spcPct val="120000"/>
              </a:lnSpc>
            </a:pPr>
            <a:endParaRPr lang="cs-CZ" sz="2200" kern="0" dirty="0"/>
          </a:p>
          <a:p>
            <a:pPr>
              <a:lnSpc>
                <a:spcPct val="120000"/>
              </a:lnSpc>
            </a:pPr>
            <a:endParaRPr lang="en-US" sz="1300" kern="0" dirty="0"/>
          </a:p>
        </p:txBody>
      </p:sp>
      <p:sp>
        <p:nvSpPr>
          <p:cNvPr id="14" name="Zástupný symbol pro obsah 4">
            <a:extLst>
              <a:ext uri="{FF2B5EF4-FFF2-40B4-BE49-F238E27FC236}">
                <a16:creationId xmlns:a16="http://schemas.microsoft.com/office/drawing/2014/main" id="{E7F82D77-E468-4E27-AFFC-0C0D3E457CA2}"/>
              </a:ext>
            </a:extLst>
          </p:cNvPr>
          <p:cNvSpPr txBox="1">
            <a:spLocks/>
          </p:cNvSpPr>
          <p:nvPr/>
        </p:nvSpPr>
        <p:spPr>
          <a:xfrm>
            <a:off x="424069" y="3758788"/>
            <a:ext cx="4199461" cy="954941"/>
          </a:xfrm>
          <a:prstGeom prst="rect">
            <a:avLst/>
          </a:prstGeom>
        </p:spPr>
        <p:txBody>
          <a:bodyPr vert="horz" lIns="0" tIns="0" rIns="0" bIns="0" rtlCol="0">
            <a:noAutofit/>
          </a:bodyPr>
          <a:lstStyle>
            <a:lvl1pPr marL="251950" marR="0" indent="-179964" algn="l" defTabSz="914400" rtl="0" eaLnBrk="1" fontAlgn="base" latinLnBrk="0" hangingPunct="1">
              <a:lnSpc>
                <a:spcPct val="150000"/>
              </a:lnSpc>
              <a:spcBef>
                <a:spcPts val="0"/>
              </a:spcBef>
              <a:spcAft>
                <a:spcPct val="0"/>
              </a:spcAft>
              <a:buClr>
                <a:schemeClr val="tx2"/>
              </a:buClr>
              <a:buSzPct val="100000"/>
              <a:buFont typeface="Arial" panose="020B0604020202020204" pitchFamily="34" charset="0"/>
              <a:buChar char="̶"/>
              <a:tabLst/>
              <a:defRPr sz="2100" b="0">
                <a:solidFill>
                  <a:schemeClr val="tx1"/>
                </a:solidFill>
                <a:latin typeface="+mn-lt"/>
                <a:ea typeface="+mn-ea"/>
                <a:cs typeface="+mn-cs"/>
              </a:defRPr>
            </a:lvl1pPr>
            <a:lvl2pPr marL="503899" indent="-179964"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217" indent="0" algn="l" rtl="0" eaLnBrk="1" fontAlgn="base" hangingPunct="1">
              <a:lnSpc>
                <a:spcPts val="1350"/>
              </a:lnSpc>
              <a:spcBef>
                <a:spcPts val="0"/>
              </a:spcBef>
              <a:spcAft>
                <a:spcPct val="0"/>
              </a:spcAft>
              <a:buClr>
                <a:schemeClr val="folHlink"/>
              </a:buClr>
              <a:buSzPct val="80000"/>
              <a:buFontTx/>
              <a:buNone/>
              <a:defRPr sz="1125" b="0">
                <a:solidFill>
                  <a:schemeClr val="tx1"/>
                </a:solidFill>
                <a:latin typeface="+mn-lt"/>
              </a:defRPr>
            </a:lvl3pPr>
            <a:lvl4pPr marL="1028700" indent="0" algn="l" rtl="0" eaLnBrk="1" fontAlgn="base" hangingPunct="1">
              <a:lnSpc>
                <a:spcPts val="1350"/>
              </a:lnSpc>
              <a:spcBef>
                <a:spcPts val="0"/>
              </a:spcBef>
              <a:spcAft>
                <a:spcPct val="0"/>
              </a:spcAft>
              <a:buClr>
                <a:schemeClr val="accent2"/>
              </a:buClr>
              <a:buSzPct val="90000"/>
              <a:buFontTx/>
              <a:buNone/>
              <a:defRPr sz="1125" b="0">
                <a:solidFill>
                  <a:schemeClr val="tx1"/>
                </a:solidFill>
                <a:latin typeface="+mn-lt"/>
              </a:defRPr>
            </a:lvl4pPr>
            <a:lvl5pPr marL="1371600" indent="0" algn="l" rtl="0" eaLnBrk="1" fontAlgn="base" hangingPunct="1">
              <a:lnSpc>
                <a:spcPts val="1350"/>
              </a:lnSpc>
              <a:spcBef>
                <a:spcPts val="0"/>
              </a:spcBef>
              <a:spcAft>
                <a:spcPct val="0"/>
              </a:spcAft>
              <a:buClr>
                <a:schemeClr val="accent1"/>
              </a:buClr>
              <a:buFontTx/>
              <a:buNone/>
              <a:defRPr sz="1125" b="0">
                <a:solidFill>
                  <a:schemeClr val="tx1"/>
                </a:solidFill>
                <a:latin typeface="+mn-lt"/>
              </a:defRPr>
            </a:lvl5pPr>
            <a:lvl6pPr marL="1885950" indent="-171450" algn="l" rtl="0" eaLnBrk="1" fontAlgn="base" hangingPunct="1">
              <a:spcBef>
                <a:spcPct val="20000"/>
              </a:spcBef>
              <a:spcAft>
                <a:spcPct val="0"/>
              </a:spcAft>
              <a:buClr>
                <a:schemeClr val="accent1"/>
              </a:buClr>
              <a:buFont typeface="Wingdings" pitchFamily="2" charset="2"/>
              <a:buBlip>
                <a:blip r:embed="rId3"/>
              </a:buBlip>
              <a:defRPr>
                <a:solidFill>
                  <a:schemeClr val="tx1"/>
                </a:solidFill>
                <a:latin typeface="+mn-lt"/>
              </a:defRPr>
            </a:lvl6pPr>
            <a:lvl7pPr marL="2057400" indent="0" algn="l" rtl="0" eaLnBrk="1" fontAlgn="base" hangingPunct="1">
              <a:lnSpc>
                <a:spcPts val="135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24003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27432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1986" indent="0">
              <a:lnSpc>
                <a:spcPct val="100000"/>
              </a:lnSpc>
              <a:spcAft>
                <a:spcPts val="600"/>
              </a:spcAft>
              <a:buNone/>
            </a:pPr>
            <a:r>
              <a:rPr lang="cs-CZ" sz="1600" b="1" kern="0" dirty="0">
                <a:solidFill>
                  <a:srgbClr val="0000FF"/>
                </a:solidFill>
                <a:latin typeface="Tahoma" panose="020B0604030504040204" pitchFamily="34" charset="0"/>
                <a:ea typeface="Tahoma" panose="020B0604030504040204" pitchFamily="34" charset="0"/>
                <a:cs typeface="Tahoma" panose="020B0604030504040204" pitchFamily="34" charset="0"/>
              </a:rPr>
              <a:t>Pro každou skupinu dvojí doporučení:</a:t>
            </a:r>
          </a:p>
          <a:p>
            <a:pPr>
              <a:lnSpc>
                <a:spcPct val="100000"/>
              </a:lnSpc>
              <a:spcAft>
                <a:spcPts val="600"/>
              </a:spcAft>
              <a:buFont typeface="Wingdings" panose="05000000000000000000" pitchFamily="2" charset="2"/>
              <a:buChar char="§"/>
            </a:pPr>
            <a:r>
              <a:rPr lang="cs-CZ" sz="1600" kern="0" dirty="0">
                <a:latin typeface="Tahoma" panose="020B0604030504040204" pitchFamily="34" charset="0"/>
                <a:ea typeface="Tahoma" panose="020B0604030504040204" pitchFamily="34" charset="0"/>
                <a:cs typeface="Tahoma" panose="020B0604030504040204" pitchFamily="34" charset="0"/>
              </a:rPr>
              <a:t>Doporučení pohybové aktivity</a:t>
            </a:r>
          </a:p>
          <a:p>
            <a:pPr>
              <a:lnSpc>
                <a:spcPct val="100000"/>
              </a:lnSpc>
              <a:spcAft>
                <a:spcPts val="600"/>
              </a:spcAft>
              <a:buFont typeface="Wingdings" panose="05000000000000000000" pitchFamily="2" charset="2"/>
              <a:buChar char="§"/>
            </a:pPr>
            <a:r>
              <a:rPr lang="cs-CZ" sz="1600" kern="0" dirty="0">
                <a:latin typeface="Tahoma" panose="020B0604030504040204" pitchFamily="34" charset="0"/>
                <a:ea typeface="Tahoma" panose="020B0604030504040204" pitchFamily="34" charset="0"/>
                <a:cs typeface="Tahoma" panose="020B0604030504040204" pitchFamily="34" charset="0"/>
              </a:rPr>
              <a:t>Doporučení ohledně sedavého chování</a:t>
            </a:r>
            <a:endParaRPr lang="en-US" sz="1300" kern="0" dirty="0"/>
          </a:p>
        </p:txBody>
      </p:sp>
      <p:sp>
        <p:nvSpPr>
          <p:cNvPr id="17" name="Obdélník 16">
            <a:extLst>
              <a:ext uri="{FF2B5EF4-FFF2-40B4-BE49-F238E27FC236}">
                <a16:creationId xmlns:a16="http://schemas.microsoft.com/office/drawing/2014/main" id="{0E19851F-3ED3-42F9-B82A-8C5B5CD68605}"/>
              </a:ext>
            </a:extLst>
          </p:cNvPr>
          <p:cNvSpPr/>
          <p:nvPr/>
        </p:nvSpPr>
        <p:spPr>
          <a:xfrm>
            <a:off x="253885" y="5946911"/>
            <a:ext cx="3732978" cy="253916"/>
          </a:xfrm>
          <a:prstGeom prst="rect">
            <a:avLst/>
          </a:prstGeom>
        </p:spPr>
        <p:txBody>
          <a:bodyPr wrap="square">
            <a:spAutoFit/>
          </a:bodyPr>
          <a:lstStyle/>
          <a:p>
            <a:r>
              <a:rPr lang="cs-CZ" sz="1050" dirty="0">
                <a:hlinkClick r:id="rId4"/>
              </a:rPr>
              <a:t>https://www.who.int/publications/i/item/9789240015128</a:t>
            </a:r>
            <a:endParaRPr lang="cs-CZ" sz="1050" dirty="0"/>
          </a:p>
        </p:txBody>
      </p:sp>
      <p:sp>
        <p:nvSpPr>
          <p:cNvPr id="19" name="Obdélník 18">
            <a:extLst>
              <a:ext uri="{FF2B5EF4-FFF2-40B4-BE49-F238E27FC236}">
                <a16:creationId xmlns:a16="http://schemas.microsoft.com/office/drawing/2014/main" id="{9E284950-3412-40CE-A6B2-615FC96499E8}"/>
              </a:ext>
            </a:extLst>
          </p:cNvPr>
          <p:cNvSpPr/>
          <p:nvPr/>
        </p:nvSpPr>
        <p:spPr>
          <a:xfrm>
            <a:off x="253885" y="4828524"/>
            <a:ext cx="4003657" cy="954941"/>
          </a:xfrm>
          <a:prstGeom prst="rect">
            <a:avLst/>
          </a:prstGeom>
        </p:spPr>
        <p:txBody>
          <a:bodyPr wrap="square">
            <a:spAutoFit/>
          </a:bodyPr>
          <a:lstStyle/>
          <a:p>
            <a:pPr>
              <a:lnSpc>
                <a:spcPct val="120000"/>
              </a:lnSpc>
              <a:spcAft>
                <a:spcPts val="600"/>
              </a:spcAft>
            </a:pPr>
            <a:r>
              <a:rPr lang="cs-CZ" sz="1200" kern="0" dirty="0">
                <a:ea typeface="Tahoma" panose="020B0604030504040204" pitchFamily="34" charset="0"/>
                <a:cs typeface="Tahoma" panose="020B0604030504040204" pitchFamily="34" charset="0"/>
              </a:rPr>
              <a:t>Obsáhlý dokument o 74 str. + reference + přílohy, podrobný popis včetně důkazů – podkladů pro doporučení a návodů pro implementaci. Dostupné ke stažení na stránkách WHO </a:t>
            </a:r>
            <a:endParaRPr lang="en-US" sz="1200" kern="0" dirty="0"/>
          </a:p>
        </p:txBody>
      </p:sp>
      <p:sp>
        <p:nvSpPr>
          <p:cNvPr id="2" name="Obdélník 1">
            <a:extLst>
              <a:ext uri="{FF2B5EF4-FFF2-40B4-BE49-F238E27FC236}">
                <a16:creationId xmlns:a16="http://schemas.microsoft.com/office/drawing/2014/main" id="{46438872-F3BD-4E7C-BB76-F88D1E38A799}"/>
              </a:ext>
            </a:extLst>
          </p:cNvPr>
          <p:cNvSpPr/>
          <p:nvPr/>
        </p:nvSpPr>
        <p:spPr>
          <a:xfrm>
            <a:off x="264104" y="400338"/>
            <a:ext cx="8718852" cy="523220"/>
          </a:xfrm>
          <a:prstGeom prst="rect">
            <a:avLst/>
          </a:prstGeom>
        </p:spPr>
        <p:txBody>
          <a:bodyPr wrap="square">
            <a:spAutoFit/>
          </a:bodyPr>
          <a:lstStyle/>
          <a:p>
            <a:r>
              <a:rPr lang="cs-CZ" sz="1400" dirty="0"/>
              <a:t>Doporučení WHO pro tělesnou aktivitu a sedavé chování 2020 nahrazují pokyny z roku 2010 a</a:t>
            </a:r>
          </a:p>
          <a:p>
            <a:r>
              <a:rPr lang="cs-CZ" sz="1400" dirty="0"/>
              <a:t>jsou založeny na nejnovějším pokroku v důkazech pro vybraná chování a související zdravotní důsledky. </a:t>
            </a:r>
          </a:p>
        </p:txBody>
      </p:sp>
    </p:spTree>
    <p:extLst>
      <p:ext uri="{BB962C8B-B14F-4D97-AF65-F5344CB8AC3E}">
        <p14:creationId xmlns:p14="http://schemas.microsoft.com/office/powerpoint/2010/main" val="8092449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pPr defTabSz="914217">
              <a:defRPr/>
            </a:pPr>
            <a:fld id="{0970407D-EE58-4A0B-824B-1D3AE42DD9CF}" type="slidenum">
              <a:rPr lang="cs-CZ" altLang="cs-CZ">
                <a:solidFill>
                  <a:srgbClr val="0000DC"/>
                </a:solidFill>
                <a:latin typeface="Arial"/>
              </a:rPr>
              <a:pPr defTabSz="914217">
                <a:defRPr/>
              </a:pPr>
              <a:t>37</a:t>
            </a:fld>
            <a:endParaRPr lang="cs-CZ" altLang="cs-CZ" dirty="0">
              <a:solidFill>
                <a:srgbClr val="0000DC"/>
              </a:solidFill>
              <a:latin typeface="Arial"/>
            </a:endParaRPr>
          </a:p>
        </p:txBody>
      </p:sp>
      <p:sp>
        <p:nvSpPr>
          <p:cNvPr id="10" name="Line 2">
            <a:extLst>
              <a:ext uri="{FF2B5EF4-FFF2-40B4-BE49-F238E27FC236}">
                <a16:creationId xmlns:a16="http://schemas.microsoft.com/office/drawing/2014/main" id="{32A415F1-D43E-428B-A1B0-B9F7F571F78D}"/>
              </a:ext>
            </a:extLst>
          </p:cNvPr>
          <p:cNvSpPr>
            <a:spLocks noChangeShapeType="1"/>
          </p:cNvSpPr>
          <p:nvPr/>
        </p:nvSpPr>
        <p:spPr bwMode="auto">
          <a:xfrm flipV="1">
            <a:off x="223947" y="316658"/>
            <a:ext cx="8696106" cy="53423"/>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11" name="Rectangle 3">
            <a:extLst>
              <a:ext uri="{FF2B5EF4-FFF2-40B4-BE49-F238E27FC236}">
                <a16:creationId xmlns:a16="http://schemas.microsoft.com/office/drawing/2014/main" id="{C075F41A-9A57-4A20-9E85-A135FAB4544B}"/>
              </a:ext>
            </a:extLst>
          </p:cNvPr>
          <p:cNvSpPr txBox="1">
            <a:spLocks noChangeArrowheads="1"/>
          </p:cNvSpPr>
          <p:nvPr/>
        </p:nvSpPr>
        <p:spPr>
          <a:xfrm>
            <a:off x="223151" y="8217"/>
            <a:ext cx="8823503" cy="3195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cs-CZ"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WHO Doporučení ohledně pohybové aktivity a sedavého chování 2020</a:t>
            </a:r>
          </a:p>
        </p:txBody>
      </p:sp>
      <p:sp>
        <p:nvSpPr>
          <p:cNvPr id="2" name="Obdélník 1">
            <a:extLst>
              <a:ext uri="{FF2B5EF4-FFF2-40B4-BE49-F238E27FC236}">
                <a16:creationId xmlns:a16="http://schemas.microsoft.com/office/drawing/2014/main" id="{46438872-F3BD-4E7C-BB76-F88D1E38A799}"/>
              </a:ext>
            </a:extLst>
          </p:cNvPr>
          <p:cNvSpPr/>
          <p:nvPr/>
        </p:nvSpPr>
        <p:spPr>
          <a:xfrm>
            <a:off x="4722099" y="418258"/>
            <a:ext cx="4260857" cy="1600438"/>
          </a:xfrm>
          <a:prstGeom prst="rect">
            <a:avLst/>
          </a:prstGeom>
        </p:spPr>
        <p:txBody>
          <a:bodyPr wrap="square">
            <a:spAutoFit/>
          </a:bodyPr>
          <a:lstStyle/>
          <a:p>
            <a:pPr>
              <a:spcAft>
                <a:spcPts val="300"/>
              </a:spcAft>
            </a:pPr>
            <a:r>
              <a:rPr lang="cs-CZ" sz="1400" b="1" dirty="0">
                <a:solidFill>
                  <a:srgbClr val="0000FF"/>
                </a:solidFill>
              </a:rPr>
              <a:t>PI/ECO  - </a:t>
            </a:r>
            <a:r>
              <a:rPr lang="cs-CZ" sz="1200" b="1" dirty="0" err="1">
                <a:solidFill>
                  <a:srgbClr val="0000FF"/>
                </a:solidFill>
              </a:rPr>
              <a:t>Population</a:t>
            </a:r>
            <a:r>
              <a:rPr lang="cs-CZ" sz="1200" b="1" dirty="0">
                <a:solidFill>
                  <a:srgbClr val="0000FF"/>
                </a:solidFill>
              </a:rPr>
              <a:t>, </a:t>
            </a:r>
            <a:r>
              <a:rPr lang="cs-CZ" sz="1200" b="1" dirty="0" err="1">
                <a:solidFill>
                  <a:srgbClr val="0000FF"/>
                </a:solidFill>
              </a:rPr>
              <a:t>Intervention</a:t>
            </a:r>
            <a:r>
              <a:rPr lang="cs-CZ" sz="1200" b="1" dirty="0">
                <a:solidFill>
                  <a:srgbClr val="0000FF"/>
                </a:solidFill>
              </a:rPr>
              <a:t>/</a:t>
            </a:r>
            <a:r>
              <a:rPr lang="cs-CZ" sz="1200" b="1" dirty="0" err="1">
                <a:solidFill>
                  <a:srgbClr val="0000FF"/>
                </a:solidFill>
              </a:rPr>
              <a:t>Exposure</a:t>
            </a:r>
            <a:r>
              <a:rPr lang="cs-CZ" sz="1200" b="1" dirty="0">
                <a:solidFill>
                  <a:srgbClr val="0000FF"/>
                </a:solidFill>
              </a:rPr>
              <a:t>, </a:t>
            </a:r>
            <a:r>
              <a:rPr lang="cs-CZ" sz="1200" b="1" dirty="0" err="1">
                <a:solidFill>
                  <a:srgbClr val="0000FF"/>
                </a:solidFill>
              </a:rPr>
              <a:t>Comparison</a:t>
            </a:r>
            <a:r>
              <a:rPr lang="cs-CZ" sz="1200" b="1" dirty="0">
                <a:solidFill>
                  <a:srgbClr val="0000FF"/>
                </a:solidFill>
              </a:rPr>
              <a:t>, </a:t>
            </a:r>
            <a:r>
              <a:rPr lang="cs-CZ" sz="1200" b="1" dirty="0" err="1">
                <a:solidFill>
                  <a:srgbClr val="0000FF"/>
                </a:solidFill>
              </a:rPr>
              <a:t>Outcome</a:t>
            </a:r>
            <a:endParaRPr lang="cs-CZ" sz="1200" b="1" dirty="0">
              <a:solidFill>
                <a:srgbClr val="0000FF"/>
              </a:solidFill>
            </a:endParaRPr>
          </a:p>
          <a:p>
            <a:r>
              <a:rPr lang="cs-CZ" sz="1400" dirty="0">
                <a:latin typeface="Roboto"/>
              </a:rPr>
              <a:t>Podle systému P/ECO - populace, intervence / expozice, srovnání, výsledek (</a:t>
            </a:r>
            <a:r>
              <a:rPr lang="cs-CZ" sz="1400" dirty="0" err="1">
                <a:latin typeface="Roboto"/>
              </a:rPr>
              <a:t>Population</a:t>
            </a:r>
            <a:r>
              <a:rPr lang="cs-CZ" sz="1400" dirty="0">
                <a:latin typeface="Roboto"/>
              </a:rPr>
              <a:t>, </a:t>
            </a:r>
            <a:r>
              <a:rPr lang="cs-CZ" sz="1400" dirty="0" err="1">
                <a:latin typeface="Roboto"/>
              </a:rPr>
              <a:t>Intervention</a:t>
            </a:r>
            <a:r>
              <a:rPr lang="cs-CZ" sz="1400" dirty="0">
                <a:latin typeface="Roboto"/>
              </a:rPr>
              <a:t>/</a:t>
            </a:r>
            <a:r>
              <a:rPr lang="cs-CZ" sz="1400" dirty="0" err="1">
                <a:latin typeface="Roboto"/>
              </a:rPr>
              <a:t>Exposure</a:t>
            </a:r>
            <a:r>
              <a:rPr lang="cs-CZ" sz="1400" dirty="0">
                <a:latin typeface="Roboto"/>
              </a:rPr>
              <a:t>, </a:t>
            </a:r>
            <a:r>
              <a:rPr lang="cs-CZ" sz="1400" dirty="0" err="1">
                <a:latin typeface="Roboto"/>
              </a:rPr>
              <a:t>Comparison</a:t>
            </a:r>
            <a:r>
              <a:rPr lang="cs-CZ" sz="1400" dirty="0">
                <a:latin typeface="Roboto"/>
              </a:rPr>
              <a:t>, </a:t>
            </a:r>
            <a:r>
              <a:rPr lang="cs-CZ" sz="1400" dirty="0" err="1">
                <a:latin typeface="Roboto"/>
              </a:rPr>
              <a:t>Outcome</a:t>
            </a:r>
            <a:r>
              <a:rPr lang="cs-CZ" sz="1400" dirty="0">
                <a:latin typeface="Roboto"/>
              </a:rPr>
              <a:t>) vytvořeny klíčové otázky. Klíčové otázky řešené pro každou subpopulaci jsou shrnuty následovně:</a:t>
            </a:r>
            <a:r>
              <a:rPr lang="cs-CZ" sz="1400" dirty="0"/>
              <a:t> </a:t>
            </a:r>
          </a:p>
        </p:txBody>
      </p:sp>
      <p:sp>
        <p:nvSpPr>
          <p:cNvPr id="5" name="Obdélník 4">
            <a:extLst>
              <a:ext uri="{FF2B5EF4-FFF2-40B4-BE49-F238E27FC236}">
                <a16:creationId xmlns:a16="http://schemas.microsoft.com/office/drawing/2014/main" id="{91A2A011-2CF9-4EDC-9229-C8E620122DF2}"/>
              </a:ext>
            </a:extLst>
          </p:cNvPr>
          <p:cNvSpPr/>
          <p:nvPr/>
        </p:nvSpPr>
        <p:spPr>
          <a:xfrm>
            <a:off x="4790274" y="2259406"/>
            <a:ext cx="4017600" cy="3843873"/>
          </a:xfrm>
          <a:prstGeom prst="rect">
            <a:avLst/>
          </a:prstGeom>
        </p:spPr>
        <p:txBody>
          <a:bodyPr wrap="square">
            <a:spAutoFit/>
          </a:bodyPr>
          <a:lstStyle/>
          <a:p>
            <a:pPr>
              <a:lnSpc>
                <a:spcPct val="107000"/>
              </a:lnSpc>
              <a:spcAft>
                <a:spcPts val="300"/>
              </a:spcAft>
            </a:pPr>
            <a:r>
              <a:rPr lang="cs-CZ" sz="1300" b="1" dirty="0">
                <a:ea typeface="Tahoma" panose="020B0604030504040204" pitchFamily="34" charset="0"/>
                <a:cs typeface="Tahoma" panose="020B0604030504040204" pitchFamily="34" charset="0"/>
              </a:rPr>
              <a:t>Pro fyzickou aktivitu:</a:t>
            </a:r>
            <a:endParaRPr lang="cs-CZ" sz="1300" dirty="0">
              <a:ea typeface="Tahoma" panose="020B0604030504040204" pitchFamily="34" charset="0"/>
              <a:cs typeface="Tahoma" panose="020B0604030504040204" pitchFamily="34" charset="0"/>
            </a:endParaRPr>
          </a:p>
          <a:p>
            <a:pPr>
              <a:lnSpc>
                <a:spcPct val="107000"/>
              </a:lnSpc>
              <a:spcAft>
                <a:spcPts val="300"/>
              </a:spcAft>
            </a:pPr>
            <a:r>
              <a:rPr lang="cs-CZ" sz="1300" dirty="0">
                <a:ea typeface="Tahoma" panose="020B0604030504040204" pitchFamily="34" charset="0"/>
                <a:cs typeface="Tahoma" panose="020B0604030504040204" pitchFamily="34" charset="0"/>
              </a:rPr>
              <a:t>A. Jaká je souvislost mezi fyzickou aktivitou a výsledky souvisejícími se zdravím?</a:t>
            </a:r>
          </a:p>
          <a:p>
            <a:pPr>
              <a:lnSpc>
                <a:spcPct val="107000"/>
              </a:lnSpc>
              <a:spcAft>
                <a:spcPts val="300"/>
              </a:spcAft>
            </a:pPr>
            <a:r>
              <a:rPr lang="cs-CZ" sz="1300" dirty="0">
                <a:ea typeface="Tahoma" panose="020B0604030504040204" pitchFamily="34" charset="0"/>
                <a:cs typeface="Tahoma" panose="020B0604030504040204" pitchFamily="34" charset="0"/>
              </a:rPr>
              <a:t>b. Existuje asociace dávka-odpověď (objem, trvání, frekvence, intenzita)?</a:t>
            </a:r>
          </a:p>
          <a:p>
            <a:pPr>
              <a:lnSpc>
                <a:spcPct val="107000"/>
              </a:lnSpc>
              <a:spcAft>
                <a:spcPts val="600"/>
              </a:spcAft>
            </a:pPr>
            <a:r>
              <a:rPr lang="cs-CZ" sz="1300" dirty="0">
                <a:ea typeface="Tahoma" panose="020B0604030504040204" pitchFamily="34" charset="0"/>
                <a:cs typeface="Tahoma" panose="020B0604030504040204" pitchFamily="34" charset="0"/>
              </a:rPr>
              <a:t>C. Liší se asociace podle typu nebo domény fyzické aktivity?</a:t>
            </a:r>
          </a:p>
          <a:p>
            <a:pPr>
              <a:lnSpc>
                <a:spcPct val="107000"/>
              </a:lnSpc>
              <a:spcAft>
                <a:spcPts val="300"/>
              </a:spcAft>
            </a:pPr>
            <a:r>
              <a:rPr lang="cs-CZ" sz="1300" dirty="0">
                <a:ea typeface="Tahoma" panose="020B0604030504040204" pitchFamily="34" charset="0"/>
                <a:cs typeface="Tahoma" panose="020B0604030504040204" pitchFamily="34" charset="0"/>
              </a:rPr>
              <a:t> </a:t>
            </a:r>
            <a:r>
              <a:rPr lang="cs-CZ" sz="1300" b="1" dirty="0">
                <a:ea typeface="Tahoma" panose="020B0604030504040204" pitchFamily="34" charset="0"/>
                <a:cs typeface="Tahoma" panose="020B0604030504040204" pitchFamily="34" charset="0"/>
              </a:rPr>
              <a:t>Pro sedavé chování:</a:t>
            </a:r>
            <a:endParaRPr lang="cs-CZ" sz="1300" dirty="0">
              <a:ea typeface="Tahoma" panose="020B0604030504040204" pitchFamily="34" charset="0"/>
              <a:cs typeface="Tahoma" panose="020B0604030504040204" pitchFamily="34" charset="0"/>
            </a:endParaRPr>
          </a:p>
          <a:p>
            <a:pPr>
              <a:lnSpc>
                <a:spcPct val="107000"/>
              </a:lnSpc>
              <a:spcAft>
                <a:spcPts val="300"/>
              </a:spcAft>
            </a:pPr>
            <a:r>
              <a:rPr lang="cs-CZ" sz="1300" dirty="0">
                <a:ea typeface="Tahoma" panose="020B0604030504040204" pitchFamily="34" charset="0"/>
                <a:cs typeface="Tahoma" panose="020B0604030504040204" pitchFamily="34" charset="0"/>
              </a:rPr>
              <a:t>A. Jaká je souvislost mezi sedavým chováním a výsledky souvisejícími se zdravím?</a:t>
            </a:r>
          </a:p>
          <a:p>
            <a:pPr>
              <a:lnSpc>
                <a:spcPct val="107000"/>
              </a:lnSpc>
              <a:spcAft>
                <a:spcPts val="300"/>
              </a:spcAft>
            </a:pPr>
            <a:r>
              <a:rPr lang="cs-CZ" sz="1300" dirty="0">
                <a:ea typeface="Tahoma" panose="020B0604030504040204" pitchFamily="34" charset="0"/>
                <a:cs typeface="Tahoma" panose="020B0604030504040204" pitchFamily="34" charset="0"/>
              </a:rPr>
              <a:t>b. Existuje asociace dávka-odpověď (celkový objem, frekvence, doba trvání a intenzita přerušení)?</a:t>
            </a:r>
          </a:p>
          <a:p>
            <a:pPr>
              <a:lnSpc>
                <a:spcPct val="107000"/>
              </a:lnSpc>
              <a:spcAft>
                <a:spcPts val="300"/>
              </a:spcAft>
            </a:pPr>
            <a:r>
              <a:rPr lang="cs-CZ" sz="1300" dirty="0">
                <a:ea typeface="Tahoma" panose="020B0604030504040204" pitchFamily="34" charset="0"/>
                <a:cs typeface="Tahoma" panose="020B0604030504040204" pitchFamily="34" charset="0"/>
              </a:rPr>
              <a:t>C. Liší se asociace podle typu a domény sedavého chování?</a:t>
            </a:r>
          </a:p>
          <a:p>
            <a:pPr>
              <a:lnSpc>
                <a:spcPct val="107000"/>
              </a:lnSpc>
              <a:spcAft>
                <a:spcPts val="300"/>
              </a:spcAft>
            </a:pPr>
            <a:r>
              <a:rPr lang="cs-CZ" sz="1300" dirty="0">
                <a:ea typeface="Tahoma" panose="020B0604030504040204" pitchFamily="34" charset="0"/>
                <a:cs typeface="Tahoma" panose="020B0604030504040204" pitchFamily="34" charset="0"/>
              </a:rPr>
              <a:t>d. Pouze u dospělých: Upravuje fyzická aktivita vliv sedavého chování na úmrtnost?</a:t>
            </a:r>
          </a:p>
        </p:txBody>
      </p:sp>
      <p:sp>
        <p:nvSpPr>
          <p:cNvPr id="6" name="Obdélník 5">
            <a:extLst>
              <a:ext uri="{FF2B5EF4-FFF2-40B4-BE49-F238E27FC236}">
                <a16:creationId xmlns:a16="http://schemas.microsoft.com/office/drawing/2014/main" id="{A699E847-684F-47B0-9197-303AE712B821}"/>
              </a:ext>
            </a:extLst>
          </p:cNvPr>
          <p:cNvSpPr/>
          <p:nvPr/>
        </p:nvSpPr>
        <p:spPr>
          <a:xfrm>
            <a:off x="92869" y="1601355"/>
            <a:ext cx="4572000" cy="4631524"/>
          </a:xfrm>
          <a:prstGeom prst="rect">
            <a:avLst/>
          </a:prstGeom>
        </p:spPr>
        <p:txBody>
          <a:bodyPr>
            <a:spAutoFit/>
          </a:bodyPr>
          <a:lstStyle/>
          <a:p>
            <a:pPr marL="179388" lvl="0" indent="-179388">
              <a:lnSpc>
                <a:spcPct val="107000"/>
              </a:lnSpc>
              <a:spcAft>
                <a:spcPts val="500"/>
              </a:spcAft>
              <a:buFont typeface="Symbol" panose="05050102010706020507" pitchFamily="18" charset="2"/>
              <a:buChar char=""/>
            </a:pPr>
            <a:r>
              <a:rPr lang="cs-CZ" sz="1400" dirty="0">
                <a:solidFill>
                  <a:srgbClr val="0000FF"/>
                </a:solidFill>
                <a:ea typeface="Tahoma" panose="020B0604030504040204" pitchFamily="34" charset="0"/>
                <a:cs typeface="Tahoma" panose="020B0604030504040204" pitchFamily="34" charset="0"/>
              </a:rPr>
              <a:t>Snížená úmrtnost ze všech příčin a příčin (kardiovaskulární onemocnění a rakovina);</a:t>
            </a:r>
          </a:p>
          <a:p>
            <a:pPr marL="179388" lvl="0" indent="-179388">
              <a:lnSpc>
                <a:spcPct val="107000"/>
              </a:lnSpc>
              <a:spcAft>
                <a:spcPts val="500"/>
              </a:spcAft>
              <a:buFont typeface="Symbol" panose="05050102010706020507" pitchFamily="18" charset="2"/>
              <a:buChar char=""/>
            </a:pPr>
            <a:r>
              <a:rPr lang="cs-CZ" sz="1400" dirty="0">
                <a:solidFill>
                  <a:srgbClr val="0000FF"/>
                </a:solidFill>
                <a:ea typeface="Tahoma" panose="020B0604030504040204" pitchFamily="34" charset="0"/>
                <a:cs typeface="Tahoma" panose="020B0604030504040204" pitchFamily="34" charset="0"/>
              </a:rPr>
              <a:t>Snížený výskyt kardiovaskulárních onemocnění;</a:t>
            </a:r>
          </a:p>
          <a:p>
            <a:pPr marL="179388" lvl="0" indent="-179388">
              <a:lnSpc>
                <a:spcPct val="107000"/>
              </a:lnSpc>
              <a:spcAft>
                <a:spcPts val="500"/>
              </a:spcAft>
              <a:buFont typeface="Symbol" panose="05050102010706020507" pitchFamily="18" charset="2"/>
              <a:buChar char=""/>
            </a:pPr>
            <a:r>
              <a:rPr lang="cs-CZ" sz="1400" dirty="0">
                <a:solidFill>
                  <a:srgbClr val="0000FF"/>
                </a:solidFill>
                <a:ea typeface="Tahoma" panose="020B0604030504040204" pitchFamily="34" charset="0"/>
                <a:cs typeface="Tahoma" panose="020B0604030504040204" pitchFamily="34" charset="0"/>
              </a:rPr>
              <a:t>Rakovina (místně specifická); </a:t>
            </a:r>
          </a:p>
          <a:p>
            <a:pPr marL="179388" lvl="0" indent="-179388">
              <a:lnSpc>
                <a:spcPct val="107000"/>
              </a:lnSpc>
              <a:spcAft>
                <a:spcPts val="500"/>
              </a:spcAft>
              <a:buFont typeface="Symbol" panose="05050102010706020507" pitchFamily="18" charset="2"/>
              <a:buChar char=""/>
            </a:pPr>
            <a:r>
              <a:rPr lang="cs-CZ" sz="1400" dirty="0">
                <a:solidFill>
                  <a:srgbClr val="0000FF"/>
                </a:solidFill>
                <a:ea typeface="Tahoma" panose="020B0604030504040204" pitchFamily="34" charset="0"/>
                <a:cs typeface="Tahoma" panose="020B0604030504040204" pitchFamily="34" charset="0"/>
              </a:rPr>
              <a:t>Diabetes typu 2; </a:t>
            </a:r>
          </a:p>
          <a:p>
            <a:pPr marL="179388" lvl="0" indent="-179388">
              <a:lnSpc>
                <a:spcPct val="107000"/>
              </a:lnSpc>
              <a:spcAft>
                <a:spcPts val="500"/>
              </a:spcAft>
              <a:buFont typeface="Symbol" panose="05050102010706020507" pitchFamily="18" charset="2"/>
              <a:buChar char=""/>
            </a:pPr>
            <a:r>
              <a:rPr lang="cs-CZ" sz="1400" dirty="0">
                <a:solidFill>
                  <a:srgbClr val="0000FF"/>
                </a:solidFill>
                <a:ea typeface="Tahoma" panose="020B0604030504040204" pitchFamily="34" charset="0"/>
                <a:cs typeface="Tahoma" panose="020B0604030504040204" pitchFamily="34" charset="0"/>
              </a:rPr>
              <a:t>Zlepšená fyzická zdatnost (např. kardiorespirační, motorický vývoj, svalová zdatnost); </a:t>
            </a:r>
          </a:p>
          <a:p>
            <a:pPr marL="179388" lvl="0" indent="-179388">
              <a:lnSpc>
                <a:spcPct val="107000"/>
              </a:lnSpc>
              <a:spcAft>
                <a:spcPts val="500"/>
              </a:spcAft>
              <a:buFont typeface="Symbol" panose="05050102010706020507" pitchFamily="18" charset="2"/>
              <a:buChar char=""/>
            </a:pPr>
            <a:r>
              <a:rPr lang="cs-CZ" sz="1400" dirty="0">
                <a:solidFill>
                  <a:srgbClr val="0000FF"/>
                </a:solidFill>
                <a:ea typeface="Tahoma" panose="020B0604030504040204" pitchFamily="34" charset="0"/>
                <a:cs typeface="Tahoma" panose="020B0604030504040204" pitchFamily="34" charset="0"/>
              </a:rPr>
              <a:t>Lepší </a:t>
            </a:r>
            <a:r>
              <a:rPr lang="cs-CZ" sz="1400" dirty="0" err="1">
                <a:solidFill>
                  <a:srgbClr val="0000FF"/>
                </a:solidFill>
                <a:ea typeface="Tahoma" panose="020B0604030504040204" pitchFamily="34" charset="0"/>
                <a:cs typeface="Tahoma" panose="020B0604030504040204" pitchFamily="34" charset="0"/>
              </a:rPr>
              <a:t>kardiometabolické</a:t>
            </a:r>
            <a:r>
              <a:rPr lang="cs-CZ" sz="1400" dirty="0">
                <a:solidFill>
                  <a:srgbClr val="0000FF"/>
                </a:solidFill>
                <a:ea typeface="Tahoma" panose="020B0604030504040204" pitchFamily="34" charset="0"/>
                <a:cs typeface="Tahoma" panose="020B0604030504040204" pitchFamily="34" charset="0"/>
              </a:rPr>
              <a:t> zdraví (např. krevní tlak, </a:t>
            </a:r>
            <a:r>
              <a:rPr lang="cs-CZ" sz="1400" dirty="0" err="1">
                <a:solidFill>
                  <a:srgbClr val="0000FF"/>
                </a:solidFill>
                <a:ea typeface="Tahoma" panose="020B0604030504040204" pitchFamily="34" charset="0"/>
                <a:cs typeface="Tahoma" panose="020B0604030504040204" pitchFamily="34" charset="0"/>
              </a:rPr>
              <a:t>dyslipidémie</a:t>
            </a:r>
            <a:r>
              <a:rPr lang="cs-CZ" sz="1400" dirty="0">
                <a:solidFill>
                  <a:srgbClr val="0000FF"/>
                </a:solidFill>
                <a:ea typeface="Tahoma" panose="020B0604030504040204" pitchFamily="34" charset="0"/>
                <a:cs typeface="Tahoma" panose="020B0604030504040204" pitchFamily="34" charset="0"/>
              </a:rPr>
              <a:t>, glukóza, inzulínová rezistence); </a:t>
            </a:r>
          </a:p>
          <a:p>
            <a:pPr marL="179388" lvl="0" indent="-179388">
              <a:lnSpc>
                <a:spcPct val="107000"/>
              </a:lnSpc>
              <a:spcAft>
                <a:spcPts val="500"/>
              </a:spcAft>
              <a:buFont typeface="Symbol" panose="05050102010706020507" pitchFamily="18" charset="2"/>
              <a:buChar char=""/>
            </a:pPr>
            <a:r>
              <a:rPr lang="cs-CZ" sz="1400" dirty="0">
                <a:solidFill>
                  <a:srgbClr val="0000FF"/>
                </a:solidFill>
                <a:ea typeface="Tahoma" panose="020B0604030504040204" pitchFamily="34" charset="0"/>
                <a:cs typeface="Tahoma" panose="020B0604030504040204" pitchFamily="34" charset="0"/>
              </a:rPr>
              <a:t>Zdraví kostí; </a:t>
            </a:r>
          </a:p>
          <a:p>
            <a:pPr marL="179388" lvl="0" indent="-179388">
              <a:lnSpc>
                <a:spcPct val="107000"/>
              </a:lnSpc>
              <a:spcAft>
                <a:spcPts val="500"/>
              </a:spcAft>
              <a:buFont typeface="Symbol" panose="05050102010706020507" pitchFamily="18" charset="2"/>
              <a:buChar char=""/>
            </a:pPr>
            <a:r>
              <a:rPr lang="cs-CZ" sz="1400" dirty="0">
                <a:solidFill>
                  <a:srgbClr val="0000FF"/>
                </a:solidFill>
                <a:ea typeface="Tahoma" panose="020B0604030504040204" pitchFamily="34" charset="0"/>
                <a:cs typeface="Tahoma" panose="020B0604030504040204" pitchFamily="34" charset="0"/>
              </a:rPr>
              <a:t>Duševní zdraví (např. snížení depresivních příznaků, sebeúcty, symptomů úzkosti, ADHD);</a:t>
            </a:r>
          </a:p>
          <a:p>
            <a:pPr marL="179388" lvl="0" indent="-179388">
              <a:lnSpc>
                <a:spcPct val="107000"/>
              </a:lnSpc>
              <a:spcAft>
                <a:spcPts val="500"/>
              </a:spcAft>
              <a:buFont typeface="Symbol" panose="05050102010706020507" pitchFamily="18" charset="2"/>
              <a:buChar char=""/>
            </a:pPr>
            <a:r>
              <a:rPr lang="cs-CZ" sz="1400" dirty="0">
                <a:solidFill>
                  <a:srgbClr val="0000FF"/>
                </a:solidFill>
                <a:ea typeface="Tahoma" panose="020B0604030504040204" pitchFamily="34" charset="0"/>
                <a:cs typeface="Tahoma" panose="020B0604030504040204" pitchFamily="34" charset="0"/>
              </a:rPr>
              <a:t>Zlepšené kognitivní výsledky (např. akademický výkon, výkonná funkce); </a:t>
            </a:r>
          </a:p>
          <a:p>
            <a:pPr marL="179388" lvl="0" indent="-179388">
              <a:lnSpc>
                <a:spcPct val="107000"/>
              </a:lnSpc>
              <a:spcAft>
                <a:spcPts val="500"/>
              </a:spcAft>
              <a:buFont typeface="Symbol" panose="05050102010706020507" pitchFamily="18" charset="2"/>
              <a:buChar char=""/>
            </a:pPr>
            <a:r>
              <a:rPr lang="cs-CZ" sz="1400" dirty="0">
                <a:solidFill>
                  <a:srgbClr val="0000FF"/>
                </a:solidFill>
                <a:ea typeface="Tahoma" panose="020B0604030504040204" pitchFamily="34" charset="0"/>
                <a:cs typeface="Tahoma" panose="020B0604030504040204" pitchFamily="34" charset="0"/>
              </a:rPr>
              <a:t>Snížená adipozita. </a:t>
            </a:r>
          </a:p>
          <a:p>
            <a:pPr marL="179388" lvl="0" indent="-179388">
              <a:lnSpc>
                <a:spcPct val="107000"/>
              </a:lnSpc>
              <a:spcAft>
                <a:spcPts val="500"/>
              </a:spcAft>
              <a:buFont typeface="Symbol" panose="05050102010706020507" pitchFamily="18" charset="2"/>
              <a:buChar char=""/>
            </a:pPr>
            <a:r>
              <a:rPr lang="cs-CZ" sz="1400" dirty="0">
                <a:solidFill>
                  <a:srgbClr val="0000FF"/>
                </a:solidFill>
                <a:ea typeface="Tahoma" panose="020B0604030504040204" pitchFamily="34" charset="0"/>
                <a:cs typeface="Tahoma" panose="020B0604030504040204" pitchFamily="34" charset="0"/>
              </a:rPr>
              <a:t>Rovněž byly vzaty v úvahu nežádoucí účinky (např. zranění a poškození zdraví).</a:t>
            </a:r>
          </a:p>
        </p:txBody>
      </p:sp>
      <p:sp>
        <p:nvSpPr>
          <p:cNvPr id="7" name="Obdélník 6">
            <a:extLst>
              <a:ext uri="{FF2B5EF4-FFF2-40B4-BE49-F238E27FC236}">
                <a16:creationId xmlns:a16="http://schemas.microsoft.com/office/drawing/2014/main" id="{B5D4E4E2-6265-49C4-B1BE-0388749700F5}"/>
              </a:ext>
            </a:extLst>
          </p:cNvPr>
          <p:cNvSpPr/>
          <p:nvPr/>
        </p:nvSpPr>
        <p:spPr>
          <a:xfrm>
            <a:off x="223151" y="418258"/>
            <a:ext cx="4002149" cy="1169551"/>
          </a:xfrm>
          <a:prstGeom prst="rect">
            <a:avLst/>
          </a:prstGeom>
        </p:spPr>
        <p:txBody>
          <a:bodyPr wrap="square">
            <a:spAutoFit/>
          </a:bodyPr>
          <a:lstStyle/>
          <a:p>
            <a:r>
              <a:rPr lang="cs-CZ" sz="1400" dirty="0">
                <a:latin typeface="Roboto"/>
              </a:rPr>
              <a:t>Bylo zkoumáno, zda doporučená pohybová aktivita příznivě ovlivňuje zdraví.  Pro posouzení účinků pohybové aktivity a sedavého chování byly stanoveny následující zdravotní výstupy k hodnocení:</a:t>
            </a:r>
          </a:p>
        </p:txBody>
      </p:sp>
      <p:sp>
        <p:nvSpPr>
          <p:cNvPr id="15" name="Line 2">
            <a:extLst>
              <a:ext uri="{FF2B5EF4-FFF2-40B4-BE49-F238E27FC236}">
                <a16:creationId xmlns:a16="http://schemas.microsoft.com/office/drawing/2014/main" id="{B6A1A00F-932D-47B6-8E39-40EB72F4BE63}"/>
              </a:ext>
            </a:extLst>
          </p:cNvPr>
          <p:cNvSpPr>
            <a:spLocks noChangeShapeType="1"/>
          </p:cNvSpPr>
          <p:nvPr/>
        </p:nvSpPr>
        <p:spPr bwMode="auto">
          <a:xfrm flipH="1" flipV="1">
            <a:off x="4492799" y="756000"/>
            <a:ext cx="79199" cy="5490424"/>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Tree>
    <p:extLst>
      <p:ext uri="{BB962C8B-B14F-4D97-AF65-F5344CB8AC3E}">
        <p14:creationId xmlns:p14="http://schemas.microsoft.com/office/powerpoint/2010/main" val="24971485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pPr defTabSz="914217">
              <a:defRPr/>
            </a:pPr>
            <a:fld id="{0970407D-EE58-4A0B-824B-1D3AE42DD9CF}" type="slidenum">
              <a:rPr lang="cs-CZ" altLang="cs-CZ">
                <a:solidFill>
                  <a:srgbClr val="0000DC"/>
                </a:solidFill>
                <a:latin typeface="Arial"/>
              </a:rPr>
              <a:pPr defTabSz="914217">
                <a:defRPr/>
              </a:pPr>
              <a:t>38</a:t>
            </a:fld>
            <a:endParaRPr lang="cs-CZ" altLang="cs-CZ" dirty="0">
              <a:solidFill>
                <a:srgbClr val="0000DC"/>
              </a:solidFill>
              <a:latin typeface="Arial"/>
            </a:endParaRPr>
          </a:p>
        </p:txBody>
      </p:sp>
      <p:sp>
        <p:nvSpPr>
          <p:cNvPr id="10" name="Line 2">
            <a:extLst>
              <a:ext uri="{FF2B5EF4-FFF2-40B4-BE49-F238E27FC236}">
                <a16:creationId xmlns:a16="http://schemas.microsoft.com/office/drawing/2014/main" id="{32A415F1-D43E-428B-A1B0-B9F7F571F78D}"/>
              </a:ext>
            </a:extLst>
          </p:cNvPr>
          <p:cNvSpPr>
            <a:spLocks noChangeShapeType="1"/>
          </p:cNvSpPr>
          <p:nvPr/>
        </p:nvSpPr>
        <p:spPr bwMode="auto">
          <a:xfrm flipV="1">
            <a:off x="223947" y="316658"/>
            <a:ext cx="8696106" cy="53423"/>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11" name="Rectangle 3">
            <a:extLst>
              <a:ext uri="{FF2B5EF4-FFF2-40B4-BE49-F238E27FC236}">
                <a16:creationId xmlns:a16="http://schemas.microsoft.com/office/drawing/2014/main" id="{C075F41A-9A57-4A20-9E85-A135FAB4544B}"/>
              </a:ext>
            </a:extLst>
          </p:cNvPr>
          <p:cNvSpPr txBox="1">
            <a:spLocks noChangeArrowheads="1"/>
          </p:cNvSpPr>
          <p:nvPr/>
        </p:nvSpPr>
        <p:spPr>
          <a:xfrm>
            <a:off x="223151" y="8217"/>
            <a:ext cx="8823503" cy="3195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cs-CZ"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WHO Doporučení ohledně pohybové aktivity a sedavého chování 2020</a:t>
            </a:r>
          </a:p>
        </p:txBody>
      </p:sp>
      <p:sp>
        <p:nvSpPr>
          <p:cNvPr id="8" name="Obdélník 7">
            <a:extLst>
              <a:ext uri="{FF2B5EF4-FFF2-40B4-BE49-F238E27FC236}">
                <a16:creationId xmlns:a16="http://schemas.microsoft.com/office/drawing/2014/main" id="{25E24F8C-140C-4016-B4C2-3FA2295A4D3B}"/>
              </a:ext>
            </a:extLst>
          </p:cNvPr>
          <p:cNvSpPr/>
          <p:nvPr/>
        </p:nvSpPr>
        <p:spPr>
          <a:xfrm>
            <a:off x="311485" y="2322809"/>
            <a:ext cx="3042649" cy="424860"/>
          </a:xfrm>
          <a:prstGeom prst="rect">
            <a:avLst/>
          </a:prstGeom>
        </p:spPr>
        <p:txBody>
          <a:bodyPr wrap="square">
            <a:spAutoFit/>
          </a:bodyPr>
          <a:lstStyle/>
          <a:p>
            <a:pPr>
              <a:lnSpc>
                <a:spcPct val="107000"/>
              </a:lnSpc>
              <a:spcAft>
                <a:spcPts val="0"/>
              </a:spcAft>
            </a:pPr>
            <a:r>
              <a:rPr lang="cs-CZ" sz="1200" b="1" dirty="0">
                <a:solidFill>
                  <a:srgbClr val="0000FF"/>
                </a:solidFill>
                <a:ea typeface="Tahoma" panose="020B0604030504040204" pitchFamily="34" charset="0"/>
                <a:cs typeface="Tahoma" panose="020B0604030504040204" pitchFamily="34" charset="0"/>
              </a:rPr>
              <a:t>Jistota  důkazů pro každý výsledek: </a:t>
            </a:r>
            <a:r>
              <a:rPr lang="cs-CZ" sz="900" dirty="0">
                <a:ea typeface="Tahoma" panose="020B0604030504040204" pitchFamily="34" charset="0"/>
                <a:cs typeface="Tahoma" panose="020B0604030504040204" pitchFamily="34" charset="0"/>
              </a:rPr>
              <a:t>(resp. pro každé doporučení)</a:t>
            </a:r>
          </a:p>
        </p:txBody>
      </p:sp>
      <p:pic>
        <p:nvPicPr>
          <p:cNvPr id="12" name="Obrázek 11">
            <a:extLst>
              <a:ext uri="{FF2B5EF4-FFF2-40B4-BE49-F238E27FC236}">
                <a16:creationId xmlns:a16="http://schemas.microsoft.com/office/drawing/2014/main" id="{66EF92BE-946A-427A-A742-C2C12A024B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514" y="2805788"/>
            <a:ext cx="3429469" cy="2071743"/>
          </a:xfrm>
          <a:prstGeom prst="rect">
            <a:avLst/>
          </a:prstGeom>
        </p:spPr>
      </p:pic>
      <p:pic>
        <p:nvPicPr>
          <p:cNvPr id="17" name="Obrázek 16">
            <a:extLst>
              <a:ext uri="{FF2B5EF4-FFF2-40B4-BE49-F238E27FC236}">
                <a16:creationId xmlns:a16="http://schemas.microsoft.com/office/drawing/2014/main" id="{2B4C6528-70F1-4E54-B141-ABC18ADD39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2534" y="2909714"/>
            <a:ext cx="3937185" cy="1737989"/>
          </a:xfrm>
          <a:prstGeom prst="rect">
            <a:avLst/>
          </a:prstGeom>
        </p:spPr>
      </p:pic>
      <p:sp>
        <p:nvSpPr>
          <p:cNvPr id="20" name="Obdélník 19">
            <a:extLst>
              <a:ext uri="{FF2B5EF4-FFF2-40B4-BE49-F238E27FC236}">
                <a16:creationId xmlns:a16="http://schemas.microsoft.com/office/drawing/2014/main" id="{DAD79D50-39A3-47ED-9DB0-9A105AF115B6}"/>
              </a:ext>
            </a:extLst>
          </p:cNvPr>
          <p:cNvSpPr/>
          <p:nvPr/>
        </p:nvSpPr>
        <p:spPr>
          <a:xfrm>
            <a:off x="223151" y="367483"/>
            <a:ext cx="3816196" cy="1892826"/>
          </a:xfrm>
          <a:prstGeom prst="rect">
            <a:avLst/>
          </a:prstGeom>
        </p:spPr>
        <p:txBody>
          <a:bodyPr wrap="square">
            <a:spAutoFit/>
          </a:bodyPr>
          <a:lstStyle/>
          <a:p>
            <a:r>
              <a:rPr lang="cs-CZ" sz="1300" dirty="0"/>
              <a:t>K hodnocení jistoty důkazů pro každý PI/ECO  byla použita metoda GRADE (</a:t>
            </a:r>
            <a:r>
              <a:rPr lang="cs-CZ" sz="1300" dirty="0" err="1"/>
              <a:t>Grading</a:t>
            </a:r>
            <a:r>
              <a:rPr lang="cs-CZ" sz="1300" dirty="0"/>
              <a:t> </a:t>
            </a:r>
            <a:r>
              <a:rPr lang="cs-CZ" sz="1300" dirty="0" err="1"/>
              <a:t>of</a:t>
            </a:r>
            <a:r>
              <a:rPr lang="cs-CZ" sz="1300" dirty="0"/>
              <a:t> </a:t>
            </a:r>
            <a:r>
              <a:rPr lang="cs-CZ" sz="1300" dirty="0" err="1"/>
              <a:t>Recommendations</a:t>
            </a:r>
            <a:r>
              <a:rPr lang="cs-CZ" sz="1300" dirty="0"/>
              <a:t> </a:t>
            </a:r>
            <a:r>
              <a:rPr lang="cs-CZ" sz="1300" dirty="0" err="1"/>
              <a:t>Assessment</a:t>
            </a:r>
            <a:r>
              <a:rPr lang="cs-CZ" sz="1300" dirty="0"/>
              <a:t>, </a:t>
            </a:r>
            <a:r>
              <a:rPr lang="cs-CZ" sz="1300" dirty="0" err="1"/>
              <a:t>Development</a:t>
            </a:r>
            <a:r>
              <a:rPr lang="cs-CZ" sz="1300" dirty="0"/>
              <a:t> and </a:t>
            </a:r>
            <a:r>
              <a:rPr lang="cs-CZ" sz="1300" dirty="0" err="1"/>
              <a:t>Evaluation</a:t>
            </a:r>
            <a:r>
              <a:rPr lang="cs-CZ" sz="1300" dirty="0"/>
              <a:t>) s přihlédnutím k následujícím kritériím: Design studie; riziko </a:t>
            </a:r>
            <a:r>
              <a:rPr lang="cs-CZ" sz="1300" dirty="0" err="1"/>
              <a:t>bias</a:t>
            </a:r>
            <a:r>
              <a:rPr lang="cs-CZ" sz="1300" dirty="0"/>
              <a:t>; shodnost účinku; nepřímost; přesnost účinku; a další omezení, včetně publikačního </a:t>
            </a:r>
            <a:r>
              <a:rPr lang="cs-CZ" sz="1300" dirty="0" err="1"/>
              <a:t>bias</a:t>
            </a:r>
            <a:r>
              <a:rPr lang="cs-CZ" sz="1300" dirty="0"/>
              <a:t> a faktorů pro aktualizaci důkazů (velikost účinku, vztah dávka-účinek a efekt matoucích faktorů (</a:t>
            </a:r>
            <a:r>
              <a:rPr lang="cs-CZ" sz="1300" dirty="0" err="1"/>
              <a:t>confounders</a:t>
            </a:r>
            <a:r>
              <a:rPr lang="cs-CZ" sz="1300" dirty="0"/>
              <a:t>).</a:t>
            </a:r>
          </a:p>
        </p:txBody>
      </p:sp>
      <p:sp>
        <p:nvSpPr>
          <p:cNvPr id="21" name="Obdélník 20">
            <a:extLst>
              <a:ext uri="{FF2B5EF4-FFF2-40B4-BE49-F238E27FC236}">
                <a16:creationId xmlns:a16="http://schemas.microsoft.com/office/drawing/2014/main" id="{DBD90E9A-D7CC-41FD-85D9-FD594F0AFD88}"/>
              </a:ext>
            </a:extLst>
          </p:cNvPr>
          <p:cNvSpPr/>
          <p:nvPr/>
        </p:nvSpPr>
        <p:spPr>
          <a:xfrm>
            <a:off x="4285051" y="405035"/>
            <a:ext cx="4700276" cy="2057871"/>
          </a:xfrm>
          <a:prstGeom prst="rect">
            <a:avLst/>
          </a:prstGeom>
        </p:spPr>
        <p:txBody>
          <a:bodyPr wrap="square">
            <a:spAutoFit/>
          </a:bodyPr>
          <a:lstStyle/>
          <a:p>
            <a:pPr>
              <a:lnSpc>
                <a:spcPct val="107000"/>
              </a:lnSpc>
              <a:spcAft>
                <a:spcPts val="0"/>
              </a:spcAft>
            </a:pPr>
            <a:r>
              <a:rPr lang="cs-CZ" sz="1200" dirty="0">
                <a:ea typeface="Calibri" panose="020F0502020204030204" pitchFamily="34" charset="0"/>
                <a:cs typeface="Times New Roman" panose="02020603050405020304" pitchFamily="18" charset="0"/>
              </a:rPr>
              <a:t>Pro generování konkrétních doporučení byl použit rámec GRADE Evidence to </a:t>
            </a:r>
            <a:r>
              <a:rPr lang="cs-CZ" sz="1200" dirty="0" err="1">
                <a:ea typeface="Calibri" panose="020F0502020204030204" pitchFamily="34" charset="0"/>
                <a:cs typeface="Times New Roman" panose="02020603050405020304" pitchFamily="18" charset="0"/>
              </a:rPr>
              <a:t>Decisions</a:t>
            </a:r>
            <a:r>
              <a:rPr lang="cs-CZ" sz="1200" dirty="0">
                <a:ea typeface="Calibri" panose="020F0502020204030204" pitchFamily="34" charset="0"/>
                <a:cs typeface="Times New Roman" panose="02020603050405020304" pitchFamily="18" charset="0"/>
              </a:rPr>
              <a:t> (</a:t>
            </a:r>
            <a:r>
              <a:rPr lang="cs-CZ" sz="1200" dirty="0" err="1">
                <a:ea typeface="Calibri" panose="020F0502020204030204" pitchFamily="34" charset="0"/>
                <a:cs typeface="Times New Roman" panose="02020603050405020304" pitchFamily="18" charset="0"/>
              </a:rPr>
              <a:t>EtD</a:t>
            </a:r>
            <a:r>
              <a:rPr lang="cs-CZ" sz="1200" dirty="0">
                <a:ea typeface="Calibri" panose="020F0502020204030204" pitchFamily="34" charset="0"/>
                <a:cs typeface="Times New Roman" panose="02020603050405020304" pitchFamily="18" charset="0"/>
              </a:rPr>
              <a:t>). Rámec používá explicitní kritéria pro generování obecných doporučení s ohledem na důkazy výzkumu, jistotu důkazů a, je-li to požadováno, odborný názor a aktuální znalosti z pohledu cílové populace. Bere so do úvahy poměr mezi důkazy o žádoucích a nežádoucích výsledcích, celková jistota důkazů, relativními hodnotami uvnitř cílové populace ohledně žádoucích a nežádoucích výsledků, možnosti využití zdrojů (úvahy o nákladech), potenciální dopady na nerovnosti v oblasti zdraví. Přijatelnost a proveditelnost doporučení</a:t>
            </a:r>
            <a:endParaRPr lang="cs-CZ"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2" name="Obdélník 21">
            <a:extLst>
              <a:ext uri="{FF2B5EF4-FFF2-40B4-BE49-F238E27FC236}">
                <a16:creationId xmlns:a16="http://schemas.microsoft.com/office/drawing/2014/main" id="{F024DEFC-4095-47D8-B796-DD388D2AC001}"/>
              </a:ext>
            </a:extLst>
          </p:cNvPr>
          <p:cNvSpPr/>
          <p:nvPr/>
        </p:nvSpPr>
        <p:spPr>
          <a:xfrm>
            <a:off x="151957" y="4976281"/>
            <a:ext cx="8992043" cy="1461939"/>
          </a:xfrm>
          <a:prstGeom prst="rect">
            <a:avLst/>
          </a:prstGeom>
        </p:spPr>
        <p:txBody>
          <a:bodyPr wrap="square">
            <a:spAutoFit/>
          </a:bodyPr>
          <a:lstStyle/>
          <a:p>
            <a:pPr marL="171450" indent="-171450">
              <a:spcAft>
                <a:spcPts val="300"/>
              </a:spcAft>
              <a:buClr>
                <a:srgbClr val="0000FF"/>
              </a:buClr>
              <a:buFont typeface="Wingdings" panose="05000000000000000000" pitchFamily="2" charset="2"/>
              <a:buChar char="§"/>
            </a:pPr>
            <a:r>
              <a:rPr lang="cs-CZ" sz="1200" dirty="0">
                <a:ea typeface="Tahoma" panose="020B0604030504040204" pitchFamily="34" charset="0"/>
                <a:cs typeface="Tahoma" panose="020B0604030504040204" pitchFamily="34" charset="0"/>
              </a:rPr>
              <a:t>U každé sady jsou v úvodu shrnuty zdravotní důsledky spojené s pohybovou aktivitou a sedavým chováním.</a:t>
            </a:r>
          </a:p>
          <a:p>
            <a:pPr marL="171450" indent="-171450">
              <a:spcAft>
                <a:spcPts val="300"/>
              </a:spcAft>
              <a:buClr>
                <a:srgbClr val="0000FF"/>
              </a:buClr>
              <a:buFont typeface="Wingdings" panose="05000000000000000000" pitchFamily="2" charset="2"/>
              <a:buChar char="§"/>
            </a:pPr>
            <a:r>
              <a:rPr lang="cs-CZ" sz="1200" dirty="0">
                <a:ea typeface="Tahoma" panose="020B0604030504040204" pitchFamily="34" charset="0"/>
                <a:cs typeface="Tahoma" panose="020B0604030504040204" pitchFamily="34" charset="0"/>
              </a:rPr>
              <a:t>Je poskytnuta sada prohlášení o osvědčených postupech (</a:t>
            </a:r>
            <a:r>
              <a:rPr lang="cs-CZ" sz="1200" dirty="0" err="1">
                <a:ea typeface="Tahoma" panose="020B0604030504040204" pitchFamily="34" charset="0"/>
                <a:cs typeface="Tahoma" panose="020B0604030504040204" pitchFamily="34" charset="0"/>
              </a:rPr>
              <a:t>good</a:t>
            </a:r>
            <a:r>
              <a:rPr lang="cs-CZ" sz="1200" dirty="0">
                <a:ea typeface="Tahoma" panose="020B0604030504040204" pitchFamily="34" charset="0"/>
                <a:cs typeface="Tahoma" panose="020B0604030504040204" pitchFamily="34" charset="0"/>
              </a:rPr>
              <a:t> </a:t>
            </a:r>
            <a:r>
              <a:rPr lang="cs-CZ" sz="1200" dirty="0" err="1">
                <a:ea typeface="Tahoma" panose="020B0604030504040204" pitchFamily="34" charset="0"/>
                <a:cs typeface="Tahoma" panose="020B0604030504040204" pitchFamily="34" charset="0"/>
              </a:rPr>
              <a:t>practice</a:t>
            </a:r>
            <a:r>
              <a:rPr lang="cs-CZ" sz="1200" dirty="0">
                <a:ea typeface="Tahoma" panose="020B0604030504040204" pitchFamily="34" charset="0"/>
                <a:cs typeface="Tahoma" panose="020B0604030504040204" pitchFamily="34" charset="0"/>
              </a:rPr>
              <a:t>), které dále objasňují, jak může cílová populace bezpečně splnit doporučení. nejsou sama o sobě „odstupňovanými doporučeními“, ale jsou odvozena z vědeckých důkazů a z praktických úvah.</a:t>
            </a:r>
          </a:p>
          <a:p>
            <a:pPr marL="171450" indent="-171450">
              <a:spcAft>
                <a:spcPts val="300"/>
              </a:spcAft>
              <a:buClr>
                <a:srgbClr val="0000FF"/>
              </a:buClr>
              <a:buFont typeface="Wingdings" panose="05000000000000000000" pitchFamily="2" charset="2"/>
              <a:buChar char="§"/>
            </a:pPr>
            <a:r>
              <a:rPr lang="cs-CZ" sz="1200" dirty="0">
                <a:ea typeface="Tahoma" panose="020B0604030504040204" pitchFamily="34" charset="0"/>
                <a:cs typeface="Tahoma" panose="020B0604030504040204" pitchFamily="34" charset="0"/>
              </a:rPr>
              <a:t>U každé sady doporučení je uveden souhrn podpůrných vědeckých důkazů strukturovaný podle tří otázek PI/ECO; 1) důkazy o souvislostech se zdravotními výsledky,2) souhrn důkazů o vztahu dávka-odpověď. 3) Souhrn důkazů o vztazích mezi různými typy nebo doménami expozice a zdravotními výsledky.</a:t>
            </a:r>
          </a:p>
        </p:txBody>
      </p:sp>
      <p:sp>
        <p:nvSpPr>
          <p:cNvPr id="23" name="Obdélník 22">
            <a:extLst>
              <a:ext uri="{FF2B5EF4-FFF2-40B4-BE49-F238E27FC236}">
                <a16:creationId xmlns:a16="http://schemas.microsoft.com/office/drawing/2014/main" id="{723AB560-90A8-4478-894A-DF8B94F8B3B8}"/>
              </a:ext>
            </a:extLst>
          </p:cNvPr>
          <p:cNvSpPr/>
          <p:nvPr/>
        </p:nvSpPr>
        <p:spPr>
          <a:xfrm>
            <a:off x="5007085" y="2564700"/>
            <a:ext cx="3042649" cy="272190"/>
          </a:xfrm>
          <a:prstGeom prst="rect">
            <a:avLst/>
          </a:prstGeom>
        </p:spPr>
        <p:txBody>
          <a:bodyPr wrap="square">
            <a:spAutoFit/>
          </a:bodyPr>
          <a:lstStyle/>
          <a:p>
            <a:pPr>
              <a:lnSpc>
                <a:spcPct val="107000"/>
              </a:lnSpc>
              <a:spcAft>
                <a:spcPts val="600"/>
              </a:spcAft>
            </a:pPr>
            <a:r>
              <a:rPr lang="cs-CZ" sz="1200" b="1" dirty="0">
                <a:solidFill>
                  <a:srgbClr val="0000FF"/>
                </a:solidFill>
                <a:ea typeface="Tahoma" panose="020B0604030504040204" pitchFamily="34" charset="0"/>
                <a:cs typeface="Tahoma" panose="020B0604030504040204" pitchFamily="34" charset="0"/>
              </a:rPr>
              <a:t>Celková síla doporučení:</a:t>
            </a:r>
            <a:endParaRPr lang="cs-CZ" sz="900" dirty="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420444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pPr defTabSz="914217">
              <a:defRPr/>
            </a:pPr>
            <a:fld id="{0970407D-EE58-4A0B-824B-1D3AE42DD9CF}" type="slidenum">
              <a:rPr lang="cs-CZ" altLang="cs-CZ">
                <a:solidFill>
                  <a:srgbClr val="0000DC"/>
                </a:solidFill>
                <a:latin typeface="Arial"/>
              </a:rPr>
              <a:pPr defTabSz="914217">
                <a:defRPr/>
              </a:pPr>
              <a:t>39</a:t>
            </a:fld>
            <a:endParaRPr lang="cs-CZ" altLang="cs-CZ" dirty="0">
              <a:solidFill>
                <a:srgbClr val="0000DC"/>
              </a:solidFill>
              <a:latin typeface="Arial"/>
            </a:endParaRPr>
          </a:p>
        </p:txBody>
      </p:sp>
      <p:sp>
        <p:nvSpPr>
          <p:cNvPr id="10" name="Line 2">
            <a:extLst>
              <a:ext uri="{FF2B5EF4-FFF2-40B4-BE49-F238E27FC236}">
                <a16:creationId xmlns:a16="http://schemas.microsoft.com/office/drawing/2014/main" id="{32A415F1-D43E-428B-A1B0-B9F7F571F78D}"/>
              </a:ext>
            </a:extLst>
          </p:cNvPr>
          <p:cNvSpPr>
            <a:spLocks noChangeShapeType="1"/>
          </p:cNvSpPr>
          <p:nvPr/>
        </p:nvSpPr>
        <p:spPr bwMode="auto">
          <a:xfrm flipV="1">
            <a:off x="127397" y="354341"/>
            <a:ext cx="8696106" cy="53423"/>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11" name="Rectangle 3">
            <a:extLst>
              <a:ext uri="{FF2B5EF4-FFF2-40B4-BE49-F238E27FC236}">
                <a16:creationId xmlns:a16="http://schemas.microsoft.com/office/drawing/2014/main" id="{C075F41A-9A57-4A20-9E85-A135FAB4544B}"/>
              </a:ext>
            </a:extLst>
          </p:cNvPr>
          <p:cNvSpPr txBox="1">
            <a:spLocks noChangeArrowheads="1"/>
          </p:cNvSpPr>
          <p:nvPr/>
        </p:nvSpPr>
        <p:spPr>
          <a:xfrm>
            <a:off x="0" y="34752"/>
            <a:ext cx="8823503" cy="3195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cs-CZ"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Pohybová aktivita a sedavého chování – vybrané základní pojmy a kategorie</a:t>
            </a:r>
          </a:p>
        </p:txBody>
      </p:sp>
      <p:sp>
        <p:nvSpPr>
          <p:cNvPr id="2" name="Obdélník 1">
            <a:extLst>
              <a:ext uri="{FF2B5EF4-FFF2-40B4-BE49-F238E27FC236}">
                <a16:creationId xmlns:a16="http://schemas.microsoft.com/office/drawing/2014/main" id="{05C6FAFC-3E96-4423-A2F9-2A45EA1D5768}"/>
              </a:ext>
            </a:extLst>
          </p:cNvPr>
          <p:cNvSpPr/>
          <p:nvPr/>
        </p:nvSpPr>
        <p:spPr>
          <a:xfrm>
            <a:off x="127397" y="485662"/>
            <a:ext cx="8958370" cy="5886676"/>
          </a:xfrm>
          <a:prstGeom prst="rect">
            <a:avLst/>
          </a:prstGeom>
        </p:spPr>
        <p:txBody>
          <a:bodyPr wrap="square">
            <a:spAutoFit/>
          </a:bodyPr>
          <a:lstStyle/>
          <a:p>
            <a:pPr>
              <a:lnSpc>
                <a:spcPct val="107000"/>
              </a:lnSpc>
              <a:spcAft>
                <a:spcPts val="300"/>
              </a:spcAft>
            </a:pPr>
            <a:r>
              <a:rPr lang="cs-CZ" sz="1400" b="1" dirty="0">
                <a:solidFill>
                  <a:srgbClr val="0000FF"/>
                </a:solidFill>
                <a:ea typeface="Tahoma" panose="020B0604030504040204" pitchFamily="34" charset="0"/>
                <a:cs typeface="Tahoma" panose="020B0604030504040204" pitchFamily="34" charset="0"/>
              </a:rPr>
              <a:t>Metabolický ekvivalent (MET)</a:t>
            </a:r>
          </a:p>
          <a:p>
            <a:pPr>
              <a:lnSpc>
                <a:spcPct val="107000"/>
              </a:lnSpc>
              <a:spcAft>
                <a:spcPts val="800"/>
              </a:spcAft>
            </a:pPr>
            <a:r>
              <a:rPr lang="cs-CZ" sz="1400" dirty="0">
                <a:ea typeface="Tahoma" panose="020B0604030504040204" pitchFamily="34" charset="0"/>
                <a:cs typeface="Tahoma" panose="020B0604030504040204" pitchFamily="34" charset="0"/>
              </a:rPr>
              <a:t>Metabolický ekvivalent je fyziologickým měřítkem vyjadřujícím intenzitu fyzických aktivit. Jeden MET je energetický ekvivalent vynaložený jednotlivcem </a:t>
            </a:r>
            <a:r>
              <a:rPr lang="cs-CZ" sz="1400" b="1" dirty="0">
                <a:ea typeface="Tahoma" panose="020B0604030504040204" pitchFamily="34" charset="0"/>
                <a:cs typeface="Tahoma" panose="020B0604030504040204" pitchFamily="34" charset="0"/>
              </a:rPr>
              <a:t>v klidu</a:t>
            </a:r>
            <a:r>
              <a:rPr lang="cs-CZ" sz="1400" dirty="0">
                <a:ea typeface="Tahoma" panose="020B0604030504040204" pitchFamily="34" charset="0"/>
                <a:cs typeface="Tahoma" panose="020B0604030504040204" pitchFamily="34" charset="0"/>
              </a:rPr>
              <a:t>.</a:t>
            </a:r>
          </a:p>
          <a:p>
            <a:pPr>
              <a:lnSpc>
                <a:spcPct val="107000"/>
              </a:lnSpc>
              <a:spcAft>
                <a:spcPts val="300"/>
              </a:spcAft>
            </a:pPr>
            <a:r>
              <a:rPr lang="cs-CZ" sz="1400" b="1" dirty="0">
                <a:solidFill>
                  <a:srgbClr val="0000FF"/>
                </a:solidFill>
                <a:ea typeface="Tahoma" panose="020B0604030504040204" pitchFamily="34" charset="0"/>
                <a:cs typeface="Tahoma" panose="020B0604030504040204" pitchFamily="34" charset="0"/>
              </a:rPr>
              <a:t>Pohybová aktivity nízké intenzity</a:t>
            </a:r>
            <a:r>
              <a:rPr lang="cs-CZ" sz="1400" dirty="0">
                <a:ea typeface="Tahoma" panose="020B0604030504040204" pitchFamily="34" charset="0"/>
                <a:cs typeface="Tahoma" panose="020B0604030504040204" pitchFamily="34" charset="0"/>
              </a:rPr>
              <a:t>:</a:t>
            </a:r>
          </a:p>
          <a:p>
            <a:pPr>
              <a:lnSpc>
                <a:spcPct val="107000"/>
              </a:lnSpc>
              <a:spcAft>
                <a:spcPts val="800"/>
              </a:spcAft>
            </a:pPr>
            <a:r>
              <a:rPr lang="cs-CZ" sz="1400" dirty="0">
                <a:ea typeface="Tahoma" panose="020B0604030504040204" pitchFamily="34" charset="0"/>
                <a:cs typeface="Tahoma" panose="020B0604030504040204" pitchFamily="34" charset="0"/>
              </a:rPr>
              <a:t>se pohybuje mezi </a:t>
            </a:r>
            <a:r>
              <a:rPr lang="cs-CZ" sz="1400" b="1" dirty="0">
                <a:ea typeface="Tahoma" panose="020B0604030504040204" pitchFamily="34" charset="0"/>
                <a:cs typeface="Tahoma" panose="020B0604030504040204" pitchFamily="34" charset="0"/>
              </a:rPr>
              <a:t>1,5 - 3 MET</a:t>
            </a:r>
            <a:r>
              <a:rPr lang="cs-CZ" sz="1400" dirty="0">
                <a:ea typeface="Tahoma" panose="020B0604030504040204" pitchFamily="34" charset="0"/>
                <a:cs typeface="Tahoma" panose="020B0604030504040204" pitchFamily="34" charset="0"/>
              </a:rPr>
              <a:t>, tj. aktivity s energetickými nároky nižšími než trojnásobek energetického výdeje klidu pro danou osobu. To může zahrnovat pomalou chůzi, koupání nebo jiné náhodné činnosti, které nevedou k podstatnému zvýšení srdeční frekvence nebo dechové frekvence.</a:t>
            </a:r>
          </a:p>
          <a:p>
            <a:pPr>
              <a:lnSpc>
                <a:spcPct val="107000"/>
              </a:lnSpc>
              <a:spcAft>
                <a:spcPts val="300"/>
              </a:spcAft>
            </a:pPr>
            <a:r>
              <a:rPr lang="cs-CZ" sz="1400" b="1" dirty="0">
                <a:solidFill>
                  <a:srgbClr val="0000FF"/>
                </a:solidFill>
                <a:ea typeface="Tahoma" panose="020B0604030504040204" pitchFamily="34" charset="0"/>
                <a:cs typeface="Tahoma" panose="020B0604030504040204" pitchFamily="34" charset="0"/>
              </a:rPr>
              <a:t>Pohybová aktivita střední intenzity:</a:t>
            </a:r>
          </a:p>
          <a:p>
            <a:pPr>
              <a:lnSpc>
                <a:spcPct val="107000"/>
              </a:lnSpc>
              <a:spcAft>
                <a:spcPts val="800"/>
              </a:spcAft>
            </a:pPr>
            <a:r>
              <a:rPr lang="cs-CZ" sz="1400" dirty="0">
                <a:ea typeface="Tahoma" panose="020B0604030504040204" pitchFamily="34" charset="0"/>
                <a:cs typeface="Tahoma" panose="020B0604030504040204" pitchFamily="34" charset="0"/>
              </a:rPr>
              <a:t>V absolutním měřítku se střední intenzitou rozumí pohybová aktivita, která se provádí mezi 3-6násobkem intenzity odpočinku (</a:t>
            </a:r>
            <a:r>
              <a:rPr lang="cs-CZ" sz="1400" b="1" dirty="0">
                <a:ea typeface="Tahoma" panose="020B0604030504040204" pitchFamily="34" charset="0"/>
                <a:cs typeface="Tahoma" panose="020B0604030504040204" pitchFamily="34" charset="0"/>
              </a:rPr>
              <a:t>3 - 6 MET</a:t>
            </a:r>
            <a:r>
              <a:rPr lang="cs-CZ" sz="1400" dirty="0">
                <a:ea typeface="Tahoma" panose="020B0604030504040204" pitchFamily="34" charset="0"/>
                <a:cs typeface="Tahoma" panose="020B0604030504040204" pitchFamily="34" charset="0"/>
              </a:rPr>
              <a:t>). Vzhledem k osobní kapacitě jednotlivce je pohybová aktivita se střední intenzitou obvykle 5 nebo 6 na stupnici 0–10.</a:t>
            </a:r>
          </a:p>
          <a:p>
            <a:pPr>
              <a:lnSpc>
                <a:spcPct val="107000"/>
              </a:lnSpc>
              <a:spcAft>
                <a:spcPts val="300"/>
              </a:spcAft>
            </a:pPr>
            <a:r>
              <a:rPr lang="cs-CZ" sz="1400" b="1" dirty="0">
                <a:solidFill>
                  <a:srgbClr val="0000FF"/>
                </a:solidFill>
                <a:ea typeface="Tahoma" panose="020B0604030504040204" pitchFamily="34" charset="0"/>
                <a:cs typeface="Tahoma" panose="020B0604030504040204" pitchFamily="34" charset="0"/>
              </a:rPr>
              <a:t>Pohybový aktivita vysoké intenzity:</a:t>
            </a:r>
          </a:p>
          <a:p>
            <a:pPr>
              <a:lnSpc>
                <a:spcPct val="107000"/>
              </a:lnSpc>
              <a:spcAft>
                <a:spcPts val="800"/>
              </a:spcAft>
            </a:pPr>
            <a:r>
              <a:rPr lang="cs-CZ" sz="1400" dirty="0">
                <a:ea typeface="Tahoma" panose="020B0604030504040204" pitchFamily="34" charset="0"/>
                <a:cs typeface="Tahoma" panose="020B0604030504040204" pitchFamily="34" charset="0"/>
              </a:rPr>
              <a:t>V absolutním měřítku se vysoká intenzita týká pohybové aktivity prováděné při </a:t>
            </a:r>
            <a:r>
              <a:rPr lang="cs-CZ" sz="1400" b="1" dirty="0">
                <a:ea typeface="Tahoma" panose="020B0604030504040204" pitchFamily="34" charset="0"/>
                <a:cs typeface="Tahoma" panose="020B0604030504040204" pitchFamily="34" charset="0"/>
              </a:rPr>
              <a:t>6 nebo více METS</a:t>
            </a:r>
            <a:r>
              <a:rPr lang="cs-CZ" sz="1400" dirty="0">
                <a:ea typeface="Tahoma" panose="020B0604030504040204" pitchFamily="34" charset="0"/>
                <a:cs typeface="Tahoma" panose="020B0604030504040204" pitchFamily="34" charset="0"/>
              </a:rPr>
              <a:t>. Na škále vzhledem k osobním schopnostem jednotlivce je pohybová aktivita s </a:t>
            </a:r>
            <a:r>
              <a:rPr lang="cs-CZ" sz="1400" dirty="0" err="1">
                <a:ea typeface="Tahoma" panose="020B0604030504040204" pitchFamily="34" charset="0"/>
                <a:cs typeface="Tahoma" panose="020B0604030504040204" pitchFamily="34" charset="0"/>
              </a:rPr>
              <a:t>s</a:t>
            </a:r>
            <a:r>
              <a:rPr lang="cs-CZ" sz="1400" dirty="0">
                <a:ea typeface="Tahoma" panose="020B0604030504040204" pitchFamily="34" charset="0"/>
                <a:cs typeface="Tahoma" panose="020B0604030504040204" pitchFamily="34" charset="0"/>
              </a:rPr>
              <a:t> vysokou intenzitou obvykle 7 nebo 8 na stupnici od 0-10.</a:t>
            </a:r>
          </a:p>
          <a:p>
            <a:pPr>
              <a:lnSpc>
                <a:spcPct val="107000"/>
              </a:lnSpc>
              <a:spcAft>
                <a:spcPts val="300"/>
              </a:spcAft>
            </a:pPr>
            <a:r>
              <a:rPr lang="cs-CZ" sz="1400" b="1" dirty="0">
                <a:solidFill>
                  <a:srgbClr val="0000FF"/>
                </a:solidFill>
                <a:ea typeface="Tahoma" panose="020B0604030504040204" pitchFamily="34" charset="0"/>
                <a:cs typeface="Tahoma" panose="020B0604030504040204" pitchFamily="34" charset="0"/>
              </a:rPr>
              <a:t>Aktivita posilování svalů</a:t>
            </a:r>
          </a:p>
          <a:p>
            <a:pPr>
              <a:lnSpc>
                <a:spcPct val="107000"/>
              </a:lnSpc>
              <a:spcAft>
                <a:spcPts val="800"/>
              </a:spcAft>
            </a:pPr>
            <a:r>
              <a:rPr lang="cs-CZ" sz="1400" dirty="0">
                <a:ea typeface="Tahoma" panose="020B0604030504040204" pitchFamily="34" charset="0"/>
                <a:cs typeface="Tahoma" panose="020B0604030504040204" pitchFamily="34" charset="0"/>
              </a:rPr>
              <a:t>Pohybová aktivita a cvičení, která zvyšují sílu kosterních svalů, vytrvalost a hmotnost kosterního svalstva (např. silový trénink, odporový trénink nebo silově-vytrvalostní svalová cvičení.</a:t>
            </a:r>
          </a:p>
          <a:p>
            <a:pPr>
              <a:lnSpc>
                <a:spcPct val="107000"/>
              </a:lnSpc>
              <a:spcAft>
                <a:spcPts val="300"/>
              </a:spcAft>
            </a:pPr>
            <a:r>
              <a:rPr lang="cs-CZ" sz="1400" b="1" dirty="0">
                <a:solidFill>
                  <a:srgbClr val="0000FF"/>
                </a:solidFill>
                <a:ea typeface="Tahoma" panose="020B0604030504040204" pitchFamily="34" charset="0"/>
                <a:cs typeface="Tahoma" panose="020B0604030504040204" pitchFamily="34" charset="0"/>
              </a:rPr>
              <a:t>Sedavé chování</a:t>
            </a:r>
          </a:p>
          <a:p>
            <a:pPr>
              <a:lnSpc>
                <a:spcPct val="107000"/>
              </a:lnSpc>
              <a:spcAft>
                <a:spcPts val="800"/>
              </a:spcAft>
            </a:pPr>
            <a:r>
              <a:rPr lang="cs-CZ" sz="1400" dirty="0">
                <a:ea typeface="Tahoma" panose="020B0604030504040204" pitchFamily="34" charset="0"/>
                <a:cs typeface="Tahoma" panose="020B0604030504040204" pitchFamily="34" charset="0"/>
              </a:rPr>
              <a:t>Jakékoli bdělé chování charakterizované výdejem energie </a:t>
            </a:r>
            <a:r>
              <a:rPr lang="cs-CZ" sz="1400" b="1" dirty="0">
                <a:ea typeface="Tahoma" panose="020B0604030504040204" pitchFamily="34" charset="0"/>
                <a:cs typeface="Tahoma" panose="020B0604030504040204" pitchFamily="34" charset="0"/>
              </a:rPr>
              <a:t>1,5 METS nebo nižším </a:t>
            </a:r>
            <a:r>
              <a:rPr lang="cs-CZ" sz="1400" dirty="0">
                <a:ea typeface="Tahoma" panose="020B0604030504040204" pitchFamily="34" charset="0"/>
                <a:cs typeface="Tahoma" panose="020B0604030504040204" pitchFamily="34" charset="0"/>
              </a:rPr>
              <a:t>při sezení, naklánění nebo ležení. Většina kancelářských prací u stolu, řízení automobilu a sledování televize jsou příklady sedavého chování; mohou se vztahovat také na osoby, které nejsou schopny stát, například na vozíčkáře.</a:t>
            </a:r>
            <a:endParaRPr lang="cs-CZ" sz="1600" dirty="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29311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a:xfrm>
            <a:off x="42840" y="6525642"/>
            <a:ext cx="189000" cy="252000"/>
          </a:xfrm>
        </p:spPr>
        <p:txBody>
          <a:bodyPr/>
          <a:lstStyle/>
          <a:p>
            <a:fld id="{0970407D-EE58-4A0B-824B-1D3AE42DD9CF}" type="slidenum">
              <a:rPr lang="cs-CZ" altLang="cs-CZ" smtClean="0"/>
              <a:pPr/>
              <a:t>4</a:t>
            </a:fld>
            <a:endParaRPr lang="cs-CZ" altLang="cs-CZ" dirty="0"/>
          </a:p>
        </p:txBody>
      </p:sp>
      <p:pic>
        <p:nvPicPr>
          <p:cNvPr id="10" name="Obrázek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5480" y="1174141"/>
            <a:ext cx="6571598" cy="4509721"/>
          </a:xfrm>
          <a:prstGeom prst="rect">
            <a:avLst/>
          </a:prstGeom>
        </p:spPr>
      </p:pic>
      <p:sp useBgFill="1">
        <p:nvSpPr>
          <p:cNvPr id="11" name="Zástupný symbol pro obsah 10"/>
          <p:cNvSpPr>
            <a:spLocks noGrp="1"/>
          </p:cNvSpPr>
          <p:nvPr>
            <p:ph idx="4294967295"/>
          </p:nvPr>
        </p:nvSpPr>
        <p:spPr>
          <a:xfrm>
            <a:off x="5733108" y="1981202"/>
            <a:ext cx="3020290" cy="2583869"/>
          </a:xfrm>
          <a:prstGeom prst="rect">
            <a:avLst/>
          </a:prstGeom>
        </p:spPr>
        <p:txBody>
          <a:bodyPr/>
          <a:lstStyle/>
          <a:p>
            <a:pPr>
              <a:lnSpc>
                <a:spcPct val="220000"/>
              </a:lnSpc>
            </a:pPr>
            <a:r>
              <a:rPr lang="cs-CZ" sz="1500" b="1" dirty="0"/>
              <a:t>Individuální chování (ž.s.)</a:t>
            </a:r>
            <a:endParaRPr lang="en-US" sz="1500" b="1" dirty="0"/>
          </a:p>
          <a:p>
            <a:pPr>
              <a:lnSpc>
                <a:spcPct val="220000"/>
              </a:lnSpc>
            </a:pPr>
            <a:r>
              <a:rPr lang="cs-CZ" sz="1500" b="1" dirty="0"/>
              <a:t>Genetika</a:t>
            </a:r>
            <a:r>
              <a:rPr lang="en-US" sz="1500" b="1" dirty="0"/>
              <a:t> </a:t>
            </a:r>
          </a:p>
          <a:p>
            <a:pPr>
              <a:lnSpc>
                <a:spcPct val="220000"/>
              </a:lnSpc>
            </a:pPr>
            <a:r>
              <a:rPr lang="cs-CZ" sz="1500" b="1" dirty="0"/>
              <a:t>Sociální okolnosti</a:t>
            </a:r>
            <a:endParaRPr lang="en-US" sz="1500" b="1" dirty="0"/>
          </a:p>
          <a:p>
            <a:pPr>
              <a:lnSpc>
                <a:spcPct val="220000"/>
              </a:lnSpc>
            </a:pPr>
            <a:r>
              <a:rPr lang="cs-CZ" sz="1500" b="1" dirty="0"/>
              <a:t>Environmentální faktory</a:t>
            </a:r>
          </a:p>
          <a:p>
            <a:pPr>
              <a:lnSpc>
                <a:spcPct val="220000"/>
              </a:lnSpc>
            </a:pPr>
            <a:r>
              <a:rPr lang="cs-CZ" sz="1500" b="1" dirty="0"/>
              <a:t>Zdravotní péče</a:t>
            </a:r>
            <a:endParaRPr lang="en-US" sz="1500" b="1" dirty="0"/>
          </a:p>
        </p:txBody>
      </p:sp>
      <p:sp>
        <p:nvSpPr>
          <p:cNvPr id="8" name="Line 2">
            <a:extLst>
              <a:ext uri="{FF2B5EF4-FFF2-40B4-BE49-F238E27FC236}">
                <a16:creationId xmlns:a16="http://schemas.microsoft.com/office/drawing/2014/main" id="{B1D8F0F0-04BF-4EF6-B330-500A2505CE9B}"/>
              </a:ext>
            </a:extLst>
          </p:cNvPr>
          <p:cNvSpPr>
            <a:spLocks noChangeShapeType="1"/>
          </p:cNvSpPr>
          <p:nvPr/>
        </p:nvSpPr>
        <p:spPr bwMode="auto">
          <a:xfrm>
            <a:off x="523798" y="563691"/>
            <a:ext cx="8229600" cy="0"/>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9" name="Rectangle 3">
            <a:extLst>
              <a:ext uri="{FF2B5EF4-FFF2-40B4-BE49-F238E27FC236}">
                <a16:creationId xmlns:a16="http://schemas.microsoft.com/office/drawing/2014/main" id="{44BC55AB-A29E-41F1-A70A-C52DB7837A80}"/>
              </a:ext>
            </a:extLst>
          </p:cNvPr>
          <p:cNvSpPr txBox="1">
            <a:spLocks noChangeArrowheads="1"/>
          </p:cNvSpPr>
          <p:nvPr/>
        </p:nvSpPr>
        <p:spPr>
          <a:xfrm>
            <a:off x="231840" y="80360"/>
            <a:ext cx="8912160" cy="3195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cs-CZ" sz="20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Determinanty celkového zdraví</a:t>
            </a:r>
          </a:p>
        </p:txBody>
      </p:sp>
    </p:spTree>
    <p:extLst>
      <p:ext uri="{BB962C8B-B14F-4D97-AF65-F5344CB8AC3E}">
        <p14:creationId xmlns:p14="http://schemas.microsoft.com/office/powerpoint/2010/main" val="6850117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pPr defTabSz="914217">
              <a:defRPr/>
            </a:pPr>
            <a:fld id="{0970407D-EE58-4A0B-824B-1D3AE42DD9CF}" type="slidenum">
              <a:rPr lang="cs-CZ" altLang="cs-CZ">
                <a:solidFill>
                  <a:srgbClr val="0000DC"/>
                </a:solidFill>
                <a:latin typeface="Arial"/>
              </a:rPr>
              <a:pPr defTabSz="914217">
                <a:defRPr/>
              </a:pPr>
              <a:t>40</a:t>
            </a:fld>
            <a:endParaRPr lang="cs-CZ" altLang="cs-CZ" dirty="0">
              <a:solidFill>
                <a:srgbClr val="0000DC"/>
              </a:solidFill>
              <a:latin typeface="Arial"/>
            </a:endParaRPr>
          </a:p>
        </p:txBody>
      </p:sp>
      <p:sp>
        <p:nvSpPr>
          <p:cNvPr id="10" name="Line 2">
            <a:extLst>
              <a:ext uri="{FF2B5EF4-FFF2-40B4-BE49-F238E27FC236}">
                <a16:creationId xmlns:a16="http://schemas.microsoft.com/office/drawing/2014/main" id="{32A415F1-D43E-428B-A1B0-B9F7F571F78D}"/>
              </a:ext>
            </a:extLst>
          </p:cNvPr>
          <p:cNvSpPr>
            <a:spLocks noChangeShapeType="1"/>
          </p:cNvSpPr>
          <p:nvPr/>
        </p:nvSpPr>
        <p:spPr bwMode="auto">
          <a:xfrm flipV="1">
            <a:off x="201501" y="325031"/>
            <a:ext cx="8696106" cy="53423"/>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11" name="Rectangle 3">
            <a:extLst>
              <a:ext uri="{FF2B5EF4-FFF2-40B4-BE49-F238E27FC236}">
                <a16:creationId xmlns:a16="http://schemas.microsoft.com/office/drawing/2014/main" id="{C075F41A-9A57-4A20-9E85-A135FAB4544B}"/>
              </a:ext>
            </a:extLst>
          </p:cNvPr>
          <p:cNvSpPr txBox="1">
            <a:spLocks noChangeArrowheads="1"/>
          </p:cNvSpPr>
          <p:nvPr/>
        </p:nvSpPr>
        <p:spPr>
          <a:xfrm>
            <a:off x="159453" y="-1557"/>
            <a:ext cx="8823503" cy="3195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cs-CZ"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WHO Doporučení ohledně pohybové aktivity a sedavého chování 2020</a:t>
            </a:r>
          </a:p>
        </p:txBody>
      </p:sp>
      <p:pic>
        <p:nvPicPr>
          <p:cNvPr id="5" name="Obrázek 4">
            <a:extLst>
              <a:ext uri="{FF2B5EF4-FFF2-40B4-BE49-F238E27FC236}">
                <a16:creationId xmlns:a16="http://schemas.microsoft.com/office/drawing/2014/main" id="{C5ABBBCC-4B93-4E87-8F1F-1C948BB61B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85184" y="2782846"/>
            <a:ext cx="2827616" cy="2801018"/>
          </a:xfrm>
          <a:prstGeom prst="rect">
            <a:avLst/>
          </a:prstGeom>
        </p:spPr>
      </p:pic>
      <p:pic>
        <p:nvPicPr>
          <p:cNvPr id="7" name="Obrázek 6">
            <a:extLst>
              <a:ext uri="{FF2B5EF4-FFF2-40B4-BE49-F238E27FC236}">
                <a16:creationId xmlns:a16="http://schemas.microsoft.com/office/drawing/2014/main" id="{AB622E26-394A-4DAE-9673-69503B04EC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885" y="692962"/>
            <a:ext cx="5184440" cy="2910250"/>
          </a:xfrm>
          <a:prstGeom prst="rect">
            <a:avLst/>
          </a:prstGeom>
        </p:spPr>
      </p:pic>
      <p:sp>
        <p:nvSpPr>
          <p:cNvPr id="2" name="Obdélník 1">
            <a:extLst>
              <a:ext uri="{FF2B5EF4-FFF2-40B4-BE49-F238E27FC236}">
                <a16:creationId xmlns:a16="http://schemas.microsoft.com/office/drawing/2014/main" id="{EE10B799-7BE7-4E6E-8C1A-47680E8D938D}"/>
              </a:ext>
            </a:extLst>
          </p:cNvPr>
          <p:cNvSpPr/>
          <p:nvPr/>
        </p:nvSpPr>
        <p:spPr>
          <a:xfrm>
            <a:off x="159453" y="401486"/>
            <a:ext cx="2214068" cy="276999"/>
          </a:xfrm>
          <a:prstGeom prst="rect">
            <a:avLst/>
          </a:prstGeom>
        </p:spPr>
        <p:txBody>
          <a:bodyPr wrap="none">
            <a:spAutoFit/>
          </a:bodyPr>
          <a:lstStyle/>
          <a:p>
            <a:r>
              <a:rPr lang="cs-CZ" sz="1200" b="1" dirty="0">
                <a:solidFill>
                  <a:srgbClr val="0000FF"/>
                </a:solidFill>
              </a:rPr>
              <a:t>Závislost účinku na dávce</a:t>
            </a:r>
            <a:r>
              <a:rPr lang="cs-CZ" sz="1200" dirty="0"/>
              <a:t>:</a:t>
            </a:r>
          </a:p>
        </p:txBody>
      </p:sp>
      <p:sp>
        <p:nvSpPr>
          <p:cNvPr id="4" name="Obdélník 3">
            <a:extLst>
              <a:ext uri="{FF2B5EF4-FFF2-40B4-BE49-F238E27FC236}">
                <a16:creationId xmlns:a16="http://schemas.microsoft.com/office/drawing/2014/main" id="{2C58B865-0DB3-418B-9AB4-F14195DD865F}"/>
              </a:ext>
            </a:extLst>
          </p:cNvPr>
          <p:cNvSpPr/>
          <p:nvPr/>
        </p:nvSpPr>
        <p:spPr>
          <a:xfrm>
            <a:off x="5722407" y="438876"/>
            <a:ext cx="3260549" cy="1731243"/>
          </a:xfrm>
          <a:prstGeom prst="rect">
            <a:avLst/>
          </a:prstGeom>
        </p:spPr>
        <p:txBody>
          <a:bodyPr wrap="square">
            <a:spAutoFit/>
          </a:bodyPr>
          <a:lstStyle/>
          <a:p>
            <a:pPr>
              <a:spcAft>
                <a:spcPts val="300"/>
              </a:spcAft>
            </a:pPr>
            <a:r>
              <a:rPr lang="cs-CZ" sz="1300" dirty="0"/>
              <a:t>Tvar křivky závislosti odpovědi na dávce naznačuje, že neexistuje prahová hodnota pro přínos a největší přínosy jsou patrné na dolním konci křivky závislosti odpovědi na dávce.</a:t>
            </a:r>
          </a:p>
          <a:p>
            <a:pPr>
              <a:spcAft>
                <a:spcPts val="300"/>
              </a:spcAft>
            </a:pPr>
            <a:r>
              <a:rPr lang="cs-CZ" sz="1300" dirty="0"/>
              <a:t>Křivočará inverzní asociace je uváděna konzistentně a napříč studiemi využívajícími různé míry fyzické aktivity</a:t>
            </a:r>
          </a:p>
        </p:txBody>
      </p:sp>
      <p:sp>
        <p:nvSpPr>
          <p:cNvPr id="6" name="Obdélník 5">
            <a:extLst>
              <a:ext uri="{FF2B5EF4-FFF2-40B4-BE49-F238E27FC236}">
                <a16:creationId xmlns:a16="http://schemas.microsoft.com/office/drawing/2014/main" id="{6153B397-DEC7-42F6-8EEC-7C047A3AB6D6}"/>
              </a:ext>
            </a:extLst>
          </p:cNvPr>
          <p:cNvSpPr/>
          <p:nvPr/>
        </p:nvSpPr>
        <p:spPr>
          <a:xfrm>
            <a:off x="5983004" y="2321181"/>
            <a:ext cx="2885607" cy="461665"/>
          </a:xfrm>
          <a:prstGeom prst="rect">
            <a:avLst/>
          </a:prstGeom>
        </p:spPr>
        <p:txBody>
          <a:bodyPr wrap="square">
            <a:spAutoFit/>
          </a:bodyPr>
          <a:lstStyle/>
          <a:p>
            <a:r>
              <a:rPr lang="cs-CZ" sz="1200" b="1" dirty="0">
                <a:solidFill>
                  <a:srgbClr val="0000FF"/>
                </a:solidFill>
              </a:rPr>
              <a:t>Vztah mezi úrovněmi sedavého chování a pohybovou aktivitou</a:t>
            </a:r>
            <a:r>
              <a:rPr lang="cs-CZ" sz="1200" dirty="0"/>
              <a:t>:</a:t>
            </a:r>
          </a:p>
        </p:txBody>
      </p:sp>
      <p:sp>
        <p:nvSpPr>
          <p:cNvPr id="8" name="Obdélník 7">
            <a:extLst>
              <a:ext uri="{FF2B5EF4-FFF2-40B4-BE49-F238E27FC236}">
                <a16:creationId xmlns:a16="http://schemas.microsoft.com/office/drawing/2014/main" id="{9BC31244-716C-445B-91EE-CC23199C27D6}"/>
              </a:ext>
            </a:extLst>
          </p:cNvPr>
          <p:cNvSpPr/>
          <p:nvPr/>
        </p:nvSpPr>
        <p:spPr>
          <a:xfrm>
            <a:off x="331200" y="3663634"/>
            <a:ext cx="5184440" cy="1461939"/>
          </a:xfrm>
          <a:prstGeom prst="rect">
            <a:avLst/>
          </a:prstGeom>
        </p:spPr>
        <p:txBody>
          <a:bodyPr wrap="square">
            <a:spAutoFit/>
          </a:bodyPr>
          <a:lstStyle/>
          <a:p>
            <a:pPr marL="171450" indent="-171450">
              <a:spcAft>
                <a:spcPts val="600"/>
              </a:spcAft>
              <a:buFont typeface="Arial" panose="020B0604020202020204" pitchFamily="34" charset="0"/>
              <a:buChar char="•"/>
            </a:pPr>
            <a:r>
              <a:rPr lang="cs-CZ" sz="1400" dirty="0"/>
              <a:t>Existují důkazy střední jistoty, že vztah mezi sedavým chováním a všemi příčinami úmrtnost, kardiovaskulární onemocnění a úmrtnost na rakovinu se liší podle množství pohybové aktivity střední až vysoké intenzity.</a:t>
            </a:r>
          </a:p>
          <a:p>
            <a:pPr marL="171450" indent="-171450">
              <a:spcAft>
                <a:spcPts val="600"/>
              </a:spcAft>
              <a:buFont typeface="Arial" panose="020B0604020202020204" pitchFamily="34" charset="0"/>
              <a:buChar char="•"/>
            </a:pPr>
            <a:r>
              <a:rPr lang="cs-CZ" sz="1400" dirty="0"/>
              <a:t>Vyšší množství aktivity střední až vysoké intenzity může zmírnit škodlivé dopady sedavého chování na zdraví.</a:t>
            </a:r>
          </a:p>
        </p:txBody>
      </p:sp>
      <p:sp>
        <p:nvSpPr>
          <p:cNvPr id="12" name="Obdélník 11">
            <a:extLst>
              <a:ext uri="{FF2B5EF4-FFF2-40B4-BE49-F238E27FC236}">
                <a16:creationId xmlns:a16="http://schemas.microsoft.com/office/drawing/2014/main" id="{16A9FEF3-56E8-4901-8B59-435D8AE121AF}"/>
              </a:ext>
            </a:extLst>
          </p:cNvPr>
          <p:cNvSpPr/>
          <p:nvPr/>
        </p:nvSpPr>
        <p:spPr>
          <a:xfrm>
            <a:off x="107901" y="5583864"/>
            <a:ext cx="8875055" cy="738664"/>
          </a:xfrm>
          <a:prstGeom prst="rect">
            <a:avLst/>
          </a:prstGeom>
        </p:spPr>
        <p:txBody>
          <a:bodyPr wrap="square">
            <a:spAutoFit/>
          </a:bodyPr>
          <a:lstStyle/>
          <a:p>
            <a:r>
              <a:rPr lang="cs-CZ" sz="1400" dirty="0"/>
              <a:t>Na základě těchto důkazů bylo stanoveno, že vyšší úrovně pohybové aktivity se střední až vysokou intenzitou by měly být doporučeny pro ty jednotlivce, kteří mají vysoké úrovně sedavého chování, neboť to může zmírnit - vyvážit škodlivost sedavého chování. </a:t>
            </a:r>
          </a:p>
        </p:txBody>
      </p:sp>
    </p:spTree>
    <p:extLst>
      <p:ext uri="{BB962C8B-B14F-4D97-AF65-F5344CB8AC3E}">
        <p14:creationId xmlns:p14="http://schemas.microsoft.com/office/powerpoint/2010/main" val="24407697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pPr defTabSz="914217">
              <a:defRPr/>
            </a:pPr>
            <a:fld id="{0970407D-EE58-4A0B-824B-1D3AE42DD9CF}" type="slidenum">
              <a:rPr lang="cs-CZ" altLang="cs-CZ">
                <a:solidFill>
                  <a:srgbClr val="0000DC"/>
                </a:solidFill>
                <a:latin typeface="Arial"/>
              </a:rPr>
              <a:pPr defTabSz="914217">
                <a:defRPr/>
              </a:pPr>
              <a:t>41</a:t>
            </a:fld>
            <a:endParaRPr lang="cs-CZ" altLang="cs-CZ" dirty="0">
              <a:solidFill>
                <a:srgbClr val="0000DC"/>
              </a:solidFill>
              <a:latin typeface="Arial"/>
            </a:endParaRPr>
          </a:p>
        </p:txBody>
      </p:sp>
      <p:sp>
        <p:nvSpPr>
          <p:cNvPr id="10" name="Line 2">
            <a:extLst>
              <a:ext uri="{FF2B5EF4-FFF2-40B4-BE49-F238E27FC236}">
                <a16:creationId xmlns:a16="http://schemas.microsoft.com/office/drawing/2014/main" id="{32A415F1-D43E-428B-A1B0-B9F7F571F78D}"/>
              </a:ext>
            </a:extLst>
          </p:cNvPr>
          <p:cNvSpPr>
            <a:spLocks noChangeShapeType="1"/>
          </p:cNvSpPr>
          <p:nvPr/>
        </p:nvSpPr>
        <p:spPr bwMode="auto">
          <a:xfrm flipV="1">
            <a:off x="223151" y="251950"/>
            <a:ext cx="8696106" cy="53423"/>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11" name="Rectangle 3">
            <a:extLst>
              <a:ext uri="{FF2B5EF4-FFF2-40B4-BE49-F238E27FC236}">
                <a16:creationId xmlns:a16="http://schemas.microsoft.com/office/drawing/2014/main" id="{C075F41A-9A57-4A20-9E85-A135FAB4544B}"/>
              </a:ext>
            </a:extLst>
          </p:cNvPr>
          <p:cNvSpPr txBox="1">
            <a:spLocks noChangeArrowheads="1"/>
          </p:cNvSpPr>
          <p:nvPr/>
        </p:nvSpPr>
        <p:spPr>
          <a:xfrm>
            <a:off x="159453" y="-1557"/>
            <a:ext cx="8823503" cy="3195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cs-CZ"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Děti a adolescenti (věku 5-17 r.)</a:t>
            </a:r>
          </a:p>
        </p:txBody>
      </p:sp>
      <p:sp>
        <p:nvSpPr>
          <p:cNvPr id="13" name="Zástupný symbol pro obsah 4">
            <a:extLst>
              <a:ext uri="{FF2B5EF4-FFF2-40B4-BE49-F238E27FC236}">
                <a16:creationId xmlns:a16="http://schemas.microsoft.com/office/drawing/2014/main" id="{8C6BEFDB-3ECB-4996-B8C0-CD3E3BD4D660}"/>
              </a:ext>
            </a:extLst>
          </p:cNvPr>
          <p:cNvSpPr txBox="1">
            <a:spLocks/>
          </p:cNvSpPr>
          <p:nvPr/>
        </p:nvSpPr>
        <p:spPr>
          <a:xfrm>
            <a:off x="2946258" y="1011698"/>
            <a:ext cx="6048295" cy="846770"/>
          </a:xfrm>
          <a:prstGeom prst="rect">
            <a:avLst/>
          </a:prstGeom>
        </p:spPr>
        <p:txBody>
          <a:bodyPr vert="horz" lIns="0" tIns="0" rIns="0" bIns="0" rtlCol="0">
            <a:noAutofit/>
          </a:bodyPr>
          <a:lstStyle>
            <a:lvl1pPr marL="251950" marR="0" indent="-179964" algn="l" defTabSz="914400" rtl="0" eaLnBrk="1" fontAlgn="base" latinLnBrk="0" hangingPunct="1">
              <a:lnSpc>
                <a:spcPct val="150000"/>
              </a:lnSpc>
              <a:spcBef>
                <a:spcPts val="0"/>
              </a:spcBef>
              <a:spcAft>
                <a:spcPct val="0"/>
              </a:spcAft>
              <a:buClr>
                <a:schemeClr val="tx2"/>
              </a:buClr>
              <a:buSzPct val="100000"/>
              <a:buFont typeface="Arial" panose="020B0604020202020204" pitchFamily="34" charset="0"/>
              <a:buChar char="̶"/>
              <a:tabLst/>
              <a:defRPr sz="2100" b="0">
                <a:solidFill>
                  <a:schemeClr val="tx1"/>
                </a:solidFill>
                <a:latin typeface="+mn-lt"/>
                <a:ea typeface="+mn-ea"/>
                <a:cs typeface="+mn-cs"/>
              </a:defRPr>
            </a:lvl1pPr>
            <a:lvl2pPr marL="503899" indent="-179964"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217" indent="0" algn="l" rtl="0" eaLnBrk="1" fontAlgn="base" hangingPunct="1">
              <a:lnSpc>
                <a:spcPts val="1350"/>
              </a:lnSpc>
              <a:spcBef>
                <a:spcPts val="0"/>
              </a:spcBef>
              <a:spcAft>
                <a:spcPct val="0"/>
              </a:spcAft>
              <a:buClr>
                <a:schemeClr val="folHlink"/>
              </a:buClr>
              <a:buSzPct val="80000"/>
              <a:buFontTx/>
              <a:buNone/>
              <a:defRPr sz="1125" b="0">
                <a:solidFill>
                  <a:schemeClr val="tx1"/>
                </a:solidFill>
                <a:latin typeface="+mn-lt"/>
              </a:defRPr>
            </a:lvl3pPr>
            <a:lvl4pPr marL="1028700" indent="0" algn="l" rtl="0" eaLnBrk="1" fontAlgn="base" hangingPunct="1">
              <a:lnSpc>
                <a:spcPts val="1350"/>
              </a:lnSpc>
              <a:spcBef>
                <a:spcPts val="0"/>
              </a:spcBef>
              <a:spcAft>
                <a:spcPct val="0"/>
              </a:spcAft>
              <a:buClr>
                <a:schemeClr val="accent2"/>
              </a:buClr>
              <a:buSzPct val="90000"/>
              <a:buFontTx/>
              <a:buNone/>
              <a:defRPr sz="1125" b="0">
                <a:solidFill>
                  <a:schemeClr val="tx1"/>
                </a:solidFill>
                <a:latin typeface="+mn-lt"/>
              </a:defRPr>
            </a:lvl4pPr>
            <a:lvl5pPr marL="1371600" indent="0" algn="l" rtl="0" eaLnBrk="1" fontAlgn="base" hangingPunct="1">
              <a:lnSpc>
                <a:spcPts val="1350"/>
              </a:lnSpc>
              <a:spcBef>
                <a:spcPts val="0"/>
              </a:spcBef>
              <a:spcAft>
                <a:spcPct val="0"/>
              </a:spcAft>
              <a:buClr>
                <a:schemeClr val="accent1"/>
              </a:buClr>
              <a:buFontTx/>
              <a:buNone/>
              <a:defRPr sz="1125" b="0">
                <a:solidFill>
                  <a:schemeClr val="tx1"/>
                </a:solidFill>
                <a:latin typeface="+mn-lt"/>
              </a:defRPr>
            </a:lvl5pPr>
            <a:lvl6pPr marL="1885950" indent="-17145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057400" indent="0" algn="l" rtl="0" eaLnBrk="1" fontAlgn="base" hangingPunct="1">
              <a:lnSpc>
                <a:spcPts val="135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24003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27432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1986" indent="0">
              <a:lnSpc>
                <a:spcPct val="100000"/>
              </a:lnSpc>
              <a:spcAft>
                <a:spcPts val="300"/>
              </a:spcAft>
              <a:buNone/>
            </a:pPr>
            <a:r>
              <a:rPr lang="cs-CZ" sz="1300" b="1" kern="0" dirty="0">
                <a:solidFill>
                  <a:srgbClr val="0000FF"/>
                </a:solidFill>
                <a:latin typeface="Tahoma" panose="020B0604030504040204" pitchFamily="34" charset="0"/>
                <a:ea typeface="Tahoma" panose="020B0604030504040204" pitchFamily="34" charset="0"/>
                <a:cs typeface="Tahoma" panose="020B0604030504040204" pitchFamily="34" charset="0"/>
              </a:rPr>
              <a:t>Doporučuje se: </a:t>
            </a:r>
          </a:p>
          <a:p>
            <a:pPr marL="71986" indent="0">
              <a:lnSpc>
                <a:spcPct val="100000"/>
              </a:lnSpc>
              <a:spcAft>
                <a:spcPts val="300"/>
              </a:spcAft>
              <a:buNone/>
            </a:pPr>
            <a:r>
              <a:rPr lang="cs-CZ" sz="1300" b="1" kern="0" dirty="0">
                <a:solidFill>
                  <a:srgbClr val="00B050"/>
                </a:solidFill>
                <a:latin typeface="Tahoma" panose="020B0604030504040204" pitchFamily="34" charset="0"/>
                <a:ea typeface="Tahoma" panose="020B0604030504040204" pitchFamily="34" charset="0"/>
                <a:cs typeface="Tahoma" panose="020B0604030504040204" pitchFamily="34" charset="0"/>
              </a:rPr>
              <a:t>Děti a dospívající by měli provádět alespoň průměrně 60 minut denně pohybovou aktivitu střední až vysoké intenzity, převážně aerobní, v průběhu celého týdne.</a:t>
            </a:r>
            <a:endParaRPr lang="en-US" sz="1300" b="1" kern="0" dirty="0"/>
          </a:p>
        </p:txBody>
      </p:sp>
      <p:sp>
        <p:nvSpPr>
          <p:cNvPr id="2" name="Obdélník 1">
            <a:extLst>
              <a:ext uri="{FF2B5EF4-FFF2-40B4-BE49-F238E27FC236}">
                <a16:creationId xmlns:a16="http://schemas.microsoft.com/office/drawing/2014/main" id="{6821141A-17F7-4322-89A4-F544BF1A84F7}"/>
              </a:ext>
            </a:extLst>
          </p:cNvPr>
          <p:cNvSpPr/>
          <p:nvPr/>
        </p:nvSpPr>
        <p:spPr>
          <a:xfrm>
            <a:off x="702357" y="283987"/>
            <a:ext cx="8428640" cy="830997"/>
          </a:xfrm>
          <a:prstGeom prst="rect">
            <a:avLst/>
          </a:prstGeom>
        </p:spPr>
        <p:txBody>
          <a:bodyPr wrap="square">
            <a:spAutoFit/>
          </a:bodyPr>
          <a:lstStyle/>
          <a:p>
            <a:r>
              <a:rPr lang="cs-CZ" sz="1200" dirty="0"/>
              <a:t>U dětí a dospívajících poskytuje fyzická aktivita výhody pro následující zdravotní výsledky: zlepšení fyzické zdatnosti (kardiorespirační a svalová zdatnost), </a:t>
            </a:r>
            <a:r>
              <a:rPr lang="cs-CZ" sz="1200" dirty="0" err="1"/>
              <a:t>kardiometabolické</a:t>
            </a:r>
            <a:r>
              <a:rPr lang="cs-CZ" sz="1200" dirty="0"/>
              <a:t> zdraví (krevní tlak, </a:t>
            </a:r>
            <a:r>
              <a:rPr lang="cs-CZ" sz="1200" dirty="0" err="1"/>
              <a:t>dyslipidémie</a:t>
            </a:r>
            <a:r>
              <a:rPr lang="cs-CZ" sz="1200" dirty="0"/>
              <a:t>, glukóza a inzulínová rezistence), zdraví kostí, kognitivní výsledky (studijní výkonnost, výkonové funkce), duševní zdraví (snížené příznaky deprese); a snížená adipozita.  </a:t>
            </a:r>
          </a:p>
        </p:txBody>
      </p:sp>
      <p:sp>
        <p:nvSpPr>
          <p:cNvPr id="20" name="Obdélník 19">
            <a:extLst>
              <a:ext uri="{FF2B5EF4-FFF2-40B4-BE49-F238E27FC236}">
                <a16:creationId xmlns:a16="http://schemas.microsoft.com/office/drawing/2014/main" id="{2129C10A-48EC-4DAC-9873-CA712FEA7D16}"/>
              </a:ext>
            </a:extLst>
          </p:cNvPr>
          <p:cNvSpPr/>
          <p:nvPr/>
        </p:nvSpPr>
        <p:spPr>
          <a:xfrm>
            <a:off x="1286919" y="3429378"/>
            <a:ext cx="2662908" cy="281231"/>
          </a:xfrm>
          <a:prstGeom prst="rect">
            <a:avLst/>
          </a:prstGeom>
        </p:spPr>
        <p:txBody>
          <a:bodyPr wrap="none">
            <a:spAutoFit/>
          </a:bodyPr>
          <a:lstStyle/>
          <a:p>
            <a:pPr>
              <a:lnSpc>
                <a:spcPct val="107000"/>
              </a:lnSpc>
              <a:spcAft>
                <a:spcPts val="800"/>
              </a:spcAft>
            </a:pPr>
            <a:r>
              <a:rPr lang="cs-CZ" sz="1200" i="1" dirty="0">
                <a:latin typeface="MyriadPro-LightIt"/>
                <a:ea typeface="Calibri" panose="020F0502020204030204" pitchFamily="34" charset="0"/>
                <a:cs typeface="MyriadPro-LightIt"/>
              </a:rPr>
              <a:t>Silné doporučení, střední důkazy jistoty</a:t>
            </a:r>
            <a:endParaRPr lang="cs-CZ"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1" name="Obdélník 20">
            <a:extLst>
              <a:ext uri="{FF2B5EF4-FFF2-40B4-BE49-F238E27FC236}">
                <a16:creationId xmlns:a16="http://schemas.microsoft.com/office/drawing/2014/main" id="{5AEDF15A-EED6-4258-9CB5-85190073F813}"/>
              </a:ext>
            </a:extLst>
          </p:cNvPr>
          <p:cNvSpPr/>
          <p:nvPr/>
        </p:nvSpPr>
        <p:spPr>
          <a:xfrm>
            <a:off x="159453" y="3020170"/>
            <a:ext cx="5200904" cy="492443"/>
          </a:xfrm>
          <a:prstGeom prst="rect">
            <a:avLst/>
          </a:prstGeom>
        </p:spPr>
        <p:txBody>
          <a:bodyPr wrap="square">
            <a:spAutoFit/>
          </a:bodyPr>
          <a:lstStyle/>
          <a:p>
            <a:r>
              <a:rPr lang="cs-CZ" sz="1300" b="1" dirty="0">
                <a:solidFill>
                  <a:srgbClr val="00B050"/>
                </a:solidFill>
                <a:latin typeface="Roboto"/>
              </a:rPr>
              <a:t>Intenzivní aerobní aktivity, stejně jako ty, které posilují svaly a kosti, by měly být začleněny alespoň 3 dny v týdnu </a:t>
            </a:r>
            <a:endParaRPr lang="cs-CZ" sz="1300" b="1" dirty="0">
              <a:solidFill>
                <a:srgbClr val="00B050"/>
              </a:solidFill>
            </a:endParaRPr>
          </a:p>
        </p:txBody>
      </p:sp>
      <p:sp>
        <p:nvSpPr>
          <p:cNvPr id="25" name="Obdélník 24">
            <a:extLst>
              <a:ext uri="{FF2B5EF4-FFF2-40B4-BE49-F238E27FC236}">
                <a16:creationId xmlns:a16="http://schemas.microsoft.com/office/drawing/2014/main" id="{5F6B8CF8-456B-487F-89B1-FC89CC303020}"/>
              </a:ext>
            </a:extLst>
          </p:cNvPr>
          <p:cNvSpPr/>
          <p:nvPr/>
        </p:nvSpPr>
        <p:spPr>
          <a:xfrm>
            <a:off x="2990481" y="1908264"/>
            <a:ext cx="2662908" cy="281231"/>
          </a:xfrm>
          <a:prstGeom prst="rect">
            <a:avLst/>
          </a:prstGeom>
        </p:spPr>
        <p:txBody>
          <a:bodyPr wrap="none">
            <a:spAutoFit/>
          </a:bodyPr>
          <a:lstStyle/>
          <a:p>
            <a:pPr>
              <a:lnSpc>
                <a:spcPct val="107000"/>
              </a:lnSpc>
              <a:spcAft>
                <a:spcPts val="800"/>
              </a:spcAft>
            </a:pPr>
            <a:r>
              <a:rPr lang="cs-CZ" sz="1200" i="1" dirty="0">
                <a:latin typeface="MyriadPro-LightIt"/>
                <a:ea typeface="Calibri" panose="020F0502020204030204" pitchFamily="34" charset="0"/>
                <a:cs typeface="MyriadPro-LightIt"/>
              </a:rPr>
              <a:t>Silné doporučení, střední důkazy jistoty</a:t>
            </a:r>
            <a:endParaRPr lang="cs-CZ"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6" name="Obdélník 25">
            <a:extLst>
              <a:ext uri="{FF2B5EF4-FFF2-40B4-BE49-F238E27FC236}">
                <a16:creationId xmlns:a16="http://schemas.microsoft.com/office/drawing/2014/main" id="{5BEBA407-CBCA-40CF-A22C-A6AC25C1FC80}"/>
              </a:ext>
            </a:extLst>
          </p:cNvPr>
          <p:cNvSpPr/>
          <p:nvPr/>
        </p:nvSpPr>
        <p:spPr>
          <a:xfrm>
            <a:off x="2047627" y="6073398"/>
            <a:ext cx="2662908" cy="281231"/>
          </a:xfrm>
          <a:prstGeom prst="rect">
            <a:avLst/>
          </a:prstGeom>
        </p:spPr>
        <p:txBody>
          <a:bodyPr wrap="none">
            <a:spAutoFit/>
          </a:bodyPr>
          <a:lstStyle/>
          <a:p>
            <a:pPr>
              <a:lnSpc>
                <a:spcPct val="107000"/>
              </a:lnSpc>
              <a:spcAft>
                <a:spcPts val="800"/>
              </a:spcAft>
            </a:pPr>
            <a:r>
              <a:rPr lang="cs-CZ" sz="1200" i="1" dirty="0">
                <a:latin typeface="MyriadPro-LightIt"/>
                <a:ea typeface="Calibri" panose="020F0502020204030204" pitchFamily="34" charset="0"/>
                <a:cs typeface="MyriadPro-LightIt"/>
              </a:rPr>
              <a:t>Silné doporučení, střední důkazy jistoty</a:t>
            </a:r>
            <a:endParaRPr lang="cs-CZ" sz="1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Obrázek 4">
            <a:extLst>
              <a:ext uri="{FF2B5EF4-FFF2-40B4-BE49-F238E27FC236}">
                <a16:creationId xmlns:a16="http://schemas.microsoft.com/office/drawing/2014/main" id="{F263A54B-2BF7-4841-8115-00723A6DA5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367" y="1114984"/>
            <a:ext cx="2399408" cy="1918255"/>
          </a:xfrm>
          <a:prstGeom prst="rect">
            <a:avLst/>
          </a:prstGeom>
        </p:spPr>
      </p:pic>
      <p:pic>
        <p:nvPicPr>
          <p:cNvPr id="7" name="Obrázek 6">
            <a:extLst>
              <a:ext uri="{FF2B5EF4-FFF2-40B4-BE49-F238E27FC236}">
                <a16:creationId xmlns:a16="http://schemas.microsoft.com/office/drawing/2014/main" id="{8799BA97-94A6-4266-ABD6-489E667C4E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3654" y="1656796"/>
            <a:ext cx="2487137" cy="2040503"/>
          </a:xfrm>
          <a:prstGeom prst="rect">
            <a:avLst/>
          </a:prstGeom>
        </p:spPr>
      </p:pic>
      <p:pic>
        <p:nvPicPr>
          <p:cNvPr id="9" name="Obrázek 8">
            <a:extLst>
              <a:ext uri="{FF2B5EF4-FFF2-40B4-BE49-F238E27FC236}">
                <a16:creationId xmlns:a16="http://schemas.microsoft.com/office/drawing/2014/main" id="{BE2DFFF1-DABF-4433-A0E2-086E311E4F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0337" y="5280047"/>
            <a:ext cx="2955137" cy="1491901"/>
          </a:xfrm>
          <a:prstGeom prst="rect">
            <a:avLst/>
          </a:prstGeom>
        </p:spPr>
      </p:pic>
      <p:sp>
        <p:nvSpPr>
          <p:cNvPr id="18" name="Zástupný symbol pro obsah 4">
            <a:extLst>
              <a:ext uri="{FF2B5EF4-FFF2-40B4-BE49-F238E27FC236}">
                <a16:creationId xmlns:a16="http://schemas.microsoft.com/office/drawing/2014/main" id="{0F3FD780-81DA-437F-8988-209FBA5FD31F}"/>
              </a:ext>
            </a:extLst>
          </p:cNvPr>
          <p:cNvSpPr txBox="1">
            <a:spLocks/>
          </p:cNvSpPr>
          <p:nvPr/>
        </p:nvSpPr>
        <p:spPr>
          <a:xfrm>
            <a:off x="258323" y="5387051"/>
            <a:ext cx="4473540" cy="909840"/>
          </a:xfrm>
          <a:prstGeom prst="rect">
            <a:avLst/>
          </a:prstGeom>
        </p:spPr>
        <p:txBody>
          <a:bodyPr vert="horz" lIns="0" tIns="0" rIns="0" bIns="0" rtlCol="0">
            <a:noAutofit/>
          </a:bodyPr>
          <a:lstStyle>
            <a:lvl1pPr marL="251950" marR="0" indent="-179964" algn="l" defTabSz="914400" rtl="0" eaLnBrk="1" fontAlgn="base" latinLnBrk="0" hangingPunct="1">
              <a:lnSpc>
                <a:spcPct val="150000"/>
              </a:lnSpc>
              <a:spcBef>
                <a:spcPts val="0"/>
              </a:spcBef>
              <a:spcAft>
                <a:spcPct val="0"/>
              </a:spcAft>
              <a:buClr>
                <a:schemeClr val="tx2"/>
              </a:buClr>
              <a:buSzPct val="100000"/>
              <a:buFont typeface="Arial" panose="020B0604020202020204" pitchFamily="34" charset="0"/>
              <a:buChar char="̶"/>
              <a:tabLst/>
              <a:defRPr sz="2100" b="0">
                <a:solidFill>
                  <a:schemeClr val="tx1"/>
                </a:solidFill>
                <a:latin typeface="+mn-lt"/>
                <a:ea typeface="+mn-ea"/>
                <a:cs typeface="+mn-cs"/>
              </a:defRPr>
            </a:lvl1pPr>
            <a:lvl2pPr marL="503899" indent="-179964"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217" indent="0" algn="l" rtl="0" eaLnBrk="1" fontAlgn="base" hangingPunct="1">
              <a:lnSpc>
                <a:spcPts val="1350"/>
              </a:lnSpc>
              <a:spcBef>
                <a:spcPts val="0"/>
              </a:spcBef>
              <a:spcAft>
                <a:spcPct val="0"/>
              </a:spcAft>
              <a:buClr>
                <a:schemeClr val="folHlink"/>
              </a:buClr>
              <a:buSzPct val="80000"/>
              <a:buFontTx/>
              <a:buNone/>
              <a:defRPr sz="1125" b="0">
                <a:solidFill>
                  <a:schemeClr val="tx1"/>
                </a:solidFill>
                <a:latin typeface="+mn-lt"/>
              </a:defRPr>
            </a:lvl3pPr>
            <a:lvl4pPr marL="1028700" indent="0" algn="l" rtl="0" eaLnBrk="1" fontAlgn="base" hangingPunct="1">
              <a:lnSpc>
                <a:spcPts val="1350"/>
              </a:lnSpc>
              <a:spcBef>
                <a:spcPts val="0"/>
              </a:spcBef>
              <a:spcAft>
                <a:spcPct val="0"/>
              </a:spcAft>
              <a:buClr>
                <a:schemeClr val="accent2"/>
              </a:buClr>
              <a:buSzPct val="90000"/>
              <a:buFontTx/>
              <a:buNone/>
              <a:defRPr sz="1125" b="0">
                <a:solidFill>
                  <a:schemeClr val="tx1"/>
                </a:solidFill>
                <a:latin typeface="+mn-lt"/>
              </a:defRPr>
            </a:lvl4pPr>
            <a:lvl5pPr marL="1371600" indent="0" algn="l" rtl="0" eaLnBrk="1" fontAlgn="base" hangingPunct="1">
              <a:lnSpc>
                <a:spcPts val="1350"/>
              </a:lnSpc>
              <a:spcBef>
                <a:spcPts val="0"/>
              </a:spcBef>
              <a:spcAft>
                <a:spcPct val="0"/>
              </a:spcAft>
              <a:buClr>
                <a:schemeClr val="accent1"/>
              </a:buClr>
              <a:buFontTx/>
              <a:buNone/>
              <a:defRPr sz="1125" b="0">
                <a:solidFill>
                  <a:schemeClr val="tx1"/>
                </a:solidFill>
                <a:latin typeface="+mn-lt"/>
              </a:defRPr>
            </a:lvl5pPr>
            <a:lvl6pPr marL="1885950" indent="-17145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057400" indent="0" algn="l" rtl="0" eaLnBrk="1" fontAlgn="base" hangingPunct="1">
              <a:lnSpc>
                <a:spcPts val="135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24003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27432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1986" indent="0">
              <a:lnSpc>
                <a:spcPct val="100000"/>
              </a:lnSpc>
              <a:spcAft>
                <a:spcPts val="300"/>
              </a:spcAft>
              <a:buNone/>
            </a:pPr>
            <a:r>
              <a:rPr lang="cs-CZ" sz="1400" b="1" kern="0" dirty="0">
                <a:solidFill>
                  <a:srgbClr val="0000FF"/>
                </a:solidFill>
                <a:latin typeface="Tahoma" panose="020B0604030504040204" pitchFamily="34" charset="0"/>
                <a:ea typeface="Tahoma" panose="020B0604030504040204" pitchFamily="34" charset="0"/>
                <a:cs typeface="Tahoma" panose="020B0604030504040204" pitchFamily="34" charset="0"/>
              </a:rPr>
              <a:t>Doporučuje se, aby: </a:t>
            </a:r>
          </a:p>
          <a:p>
            <a:pPr marL="71986" indent="0">
              <a:lnSpc>
                <a:spcPct val="100000"/>
              </a:lnSpc>
              <a:spcAft>
                <a:spcPts val="300"/>
              </a:spcAft>
              <a:buNone/>
            </a:pPr>
            <a:r>
              <a:rPr lang="cs-CZ" sz="1300" b="1" kern="0" dirty="0">
                <a:solidFill>
                  <a:srgbClr val="FF0000"/>
                </a:solidFill>
                <a:latin typeface="Tahoma" panose="020B0604030504040204" pitchFamily="34" charset="0"/>
                <a:ea typeface="Tahoma" panose="020B0604030504040204" pitchFamily="34" charset="0"/>
                <a:cs typeface="Tahoma" panose="020B0604030504040204" pitchFamily="34" charset="0"/>
              </a:rPr>
              <a:t>Děti a dospívající by měli omezit množství času stráveného sezením, zejména množství rekreačního času u obrazovky. </a:t>
            </a:r>
            <a:endParaRPr lang="en-US" sz="1300" b="1" kern="0" dirty="0">
              <a:solidFill>
                <a:srgbClr val="FF0000"/>
              </a:solidFill>
            </a:endParaRPr>
          </a:p>
        </p:txBody>
      </p:sp>
      <p:sp>
        <p:nvSpPr>
          <p:cNvPr id="12" name="Obdélník 11">
            <a:extLst>
              <a:ext uri="{FF2B5EF4-FFF2-40B4-BE49-F238E27FC236}">
                <a16:creationId xmlns:a16="http://schemas.microsoft.com/office/drawing/2014/main" id="{E7FD1849-00EC-44F1-B2AC-3752F7A364F0}"/>
              </a:ext>
            </a:extLst>
          </p:cNvPr>
          <p:cNvSpPr/>
          <p:nvPr/>
        </p:nvSpPr>
        <p:spPr>
          <a:xfrm>
            <a:off x="222779" y="3778837"/>
            <a:ext cx="8823503" cy="977191"/>
          </a:xfrm>
          <a:prstGeom prst="rect">
            <a:avLst/>
          </a:prstGeom>
          <a:ln w="12700" cap="rnd">
            <a:solidFill>
              <a:srgbClr val="00B050"/>
            </a:solidFill>
          </a:ln>
        </p:spPr>
        <p:txBody>
          <a:bodyPr wrap="square">
            <a:spAutoFit/>
          </a:bodyPr>
          <a:lstStyle/>
          <a:p>
            <a:pPr marL="90488" indent="-90488">
              <a:spcAft>
                <a:spcPts val="300"/>
              </a:spcAft>
              <a:buFont typeface="Arial" panose="020B0604020202020204" pitchFamily="34" charset="0"/>
              <a:buChar char="•"/>
            </a:pPr>
            <a:r>
              <a:rPr lang="cs-CZ" sz="1000" dirty="0">
                <a:solidFill>
                  <a:srgbClr val="000000"/>
                </a:solidFill>
                <a:latin typeface="Roboto"/>
              </a:rPr>
              <a:t>Dělat nějakou fyzickou aktivitu je lepší než dělat nic.</a:t>
            </a:r>
          </a:p>
          <a:p>
            <a:pPr>
              <a:spcAft>
                <a:spcPts val="300"/>
              </a:spcAft>
            </a:pPr>
            <a:r>
              <a:rPr lang="cs-CZ" sz="1000" dirty="0">
                <a:solidFill>
                  <a:srgbClr val="000000"/>
                </a:solidFill>
                <a:latin typeface="Roboto"/>
              </a:rPr>
              <a:t>• Pokud děti a dospívající nesplňují doporučení, provádění jakékoliv pohybové aktivity prospívá jejich zdraví. </a:t>
            </a:r>
          </a:p>
          <a:p>
            <a:pPr>
              <a:spcAft>
                <a:spcPts val="300"/>
              </a:spcAft>
            </a:pPr>
            <a:r>
              <a:rPr lang="cs-CZ" sz="1000" dirty="0">
                <a:solidFill>
                  <a:srgbClr val="000000"/>
                </a:solidFill>
                <a:latin typeface="Roboto"/>
              </a:rPr>
              <a:t>• Děti a dospívající by měli začít s malým množstvím fyzické aktivity a postupně zvyšovat frekvenci, intenzitu a trvání v průběhu času. </a:t>
            </a:r>
          </a:p>
          <a:p>
            <a:pPr>
              <a:spcAft>
                <a:spcPts val="300"/>
              </a:spcAft>
            </a:pPr>
            <a:r>
              <a:rPr lang="cs-CZ" sz="1000" dirty="0">
                <a:solidFill>
                  <a:srgbClr val="000000"/>
                </a:solidFill>
                <a:latin typeface="Roboto"/>
              </a:rPr>
              <a:t>• Je důležité poskytnout všem dětem a dospívajícím bezpečné a spravedlivé příležitosti a povzbudit je k účasti na fyzických aktivitách, které jsou zábavné, nabízejí rozmanitost a odpovídají jejich věku a schopnostem. </a:t>
            </a:r>
            <a:endParaRPr lang="cs-CZ" sz="1000" dirty="0"/>
          </a:p>
        </p:txBody>
      </p:sp>
      <p:sp>
        <p:nvSpPr>
          <p:cNvPr id="14" name="Obdélník 13">
            <a:extLst>
              <a:ext uri="{FF2B5EF4-FFF2-40B4-BE49-F238E27FC236}">
                <a16:creationId xmlns:a16="http://schemas.microsoft.com/office/drawing/2014/main" id="{3EBAB425-61C9-4D0F-8799-4E3E84C75903}"/>
              </a:ext>
            </a:extLst>
          </p:cNvPr>
          <p:cNvSpPr/>
          <p:nvPr/>
        </p:nvSpPr>
        <p:spPr>
          <a:xfrm>
            <a:off x="159453" y="4879937"/>
            <a:ext cx="8951446" cy="400110"/>
          </a:xfrm>
          <a:prstGeom prst="rect">
            <a:avLst/>
          </a:prstGeom>
        </p:spPr>
        <p:txBody>
          <a:bodyPr wrap="square">
            <a:spAutoFit/>
          </a:bodyPr>
          <a:lstStyle/>
          <a:p>
            <a:r>
              <a:rPr lang="cs-CZ" sz="1000" dirty="0"/>
              <a:t>U dětí a dospívajících je vyšší množství sedavého chování spojeno s následujícími špatnými zdravotními výsledky: zvýšená adipozita; horší </a:t>
            </a:r>
            <a:r>
              <a:rPr lang="cs-CZ" sz="1000" dirty="0" err="1"/>
              <a:t>kardiometabolické</a:t>
            </a:r>
            <a:r>
              <a:rPr lang="cs-CZ" sz="1000" dirty="0"/>
              <a:t> zdraví, kondice, chování / prosociální chování; a zkrácení doby spánku</a:t>
            </a:r>
            <a:endParaRPr lang="cs-CZ" dirty="0"/>
          </a:p>
        </p:txBody>
      </p:sp>
      <p:pic>
        <p:nvPicPr>
          <p:cNvPr id="6" name="Obrázek 5">
            <a:extLst>
              <a:ext uri="{FF2B5EF4-FFF2-40B4-BE49-F238E27FC236}">
                <a16:creationId xmlns:a16="http://schemas.microsoft.com/office/drawing/2014/main" id="{D0C05DD1-8E54-4D80-B032-BB00DB99FF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9453" y="351662"/>
            <a:ext cx="428763" cy="660036"/>
          </a:xfrm>
          <a:prstGeom prst="rect">
            <a:avLst/>
          </a:prstGeom>
        </p:spPr>
      </p:pic>
    </p:spTree>
    <p:extLst>
      <p:ext uri="{BB962C8B-B14F-4D97-AF65-F5344CB8AC3E}">
        <p14:creationId xmlns:p14="http://schemas.microsoft.com/office/powerpoint/2010/main" val="18474023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pPr defTabSz="914217">
              <a:defRPr/>
            </a:pPr>
            <a:fld id="{0970407D-EE58-4A0B-824B-1D3AE42DD9CF}" type="slidenum">
              <a:rPr lang="cs-CZ" altLang="cs-CZ">
                <a:solidFill>
                  <a:srgbClr val="0000DC"/>
                </a:solidFill>
                <a:latin typeface="Arial"/>
              </a:rPr>
              <a:pPr defTabSz="914217">
                <a:defRPr/>
              </a:pPr>
              <a:t>42</a:t>
            </a:fld>
            <a:endParaRPr lang="cs-CZ" altLang="cs-CZ" dirty="0">
              <a:solidFill>
                <a:srgbClr val="0000DC"/>
              </a:solidFill>
              <a:latin typeface="Arial"/>
            </a:endParaRPr>
          </a:p>
        </p:txBody>
      </p:sp>
      <p:sp>
        <p:nvSpPr>
          <p:cNvPr id="10" name="Line 2">
            <a:extLst>
              <a:ext uri="{FF2B5EF4-FFF2-40B4-BE49-F238E27FC236}">
                <a16:creationId xmlns:a16="http://schemas.microsoft.com/office/drawing/2014/main" id="{32A415F1-D43E-428B-A1B0-B9F7F571F78D}"/>
              </a:ext>
            </a:extLst>
          </p:cNvPr>
          <p:cNvSpPr>
            <a:spLocks noChangeShapeType="1"/>
          </p:cNvSpPr>
          <p:nvPr/>
        </p:nvSpPr>
        <p:spPr bwMode="auto">
          <a:xfrm flipV="1">
            <a:off x="223151" y="251950"/>
            <a:ext cx="8696106" cy="53423"/>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11" name="Rectangle 3">
            <a:extLst>
              <a:ext uri="{FF2B5EF4-FFF2-40B4-BE49-F238E27FC236}">
                <a16:creationId xmlns:a16="http://schemas.microsoft.com/office/drawing/2014/main" id="{C075F41A-9A57-4A20-9E85-A135FAB4544B}"/>
              </a:ext>
            </a:extLst>
          </p:cNvPr>
          <p:cNvSpPr txBox="1">
            <a:spLocks noChangeArrowheads="1"/>
          </p:cNvSpPr>
          <p:nvPr/>
        </p:nvSpPr>
        <p:spPr>
          <a:xfrm>
            <a:off x="159453" y="-1557"/>
            <a:ext cx="8823503" cy="3195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cs-CZ"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Dospělí (věku 18-64)</a:t>
            </a:r>
          </a:p>
        </p:txBody>
      </p:sp>
      <p:sp>
        <p:nvSpPr>
          <p:cNvPr id="13" name="Zástupný symbol pro obsah 4">
            <a:extLst>
              <a:ext uri="{FF2B5EF4-FFF2-40B4-BE49-F238E27FC236}">
                <a16:creationId xmlns:a16="http://schemas.microsoft.com/office/drawing/2014/main" id="{8C6BEFDB-3ECB-4996-B8C0-CD3E3BD4D660}"/>
              </a:ext>
            </a:extLst>
          </p:cNvPr>
          <p:cNvSpPr txBox="1">
            <a:spLocks/>
          </p:cNvSpPr>
          <p:nvPr/>
        </p:nvSpPr>
        <p:spPr>
          <a:xfrm>
            <a:off x="159452" y="1046596"/>
            <a:ext cx="5971183" cy="633066"/>
          </a:xfrm>
          <a:prstGeom prst="rect">
            <a:avLst/>
          </a:prstGeom>
        </p:spPr>
        <p:txBody>
          <a:bodyPr vert="horz" lIns="0" tIns="0" rIns="0" bIns="0" rtlCol="0">
            <a:noAutofit/>
          </a:bodyPr>
          <a:lstStyle>
            <a:lvl1pPr marL="251950" marR="0" indent="-179964" algn="l" defTabSz="914400" rtl="0" eaLnBrk="1" fontAlgn="base" latinLnBrk="0" hangingPunct="1">
              <a:lnSpc>
                <a:spcPct val="150000"/>
              </a:lnSpc>
              <a:spcBef>
                <a:spcPts val="0"/>
              </a:spcBef>
              <a:spcAft>
                <a:spcPct val="0"/>
              </a:spcAft>
              <a:buClr>
                <a:schemeClr val="tx2"/>
              </a:buClr>
              <a:buSzPct val="100000"/>
              <a:buFont typeface="Arial" panose="020B0604020202020204" pitchFamily="34" charset="0"/>
              <a:buChar char="̶"/>
              <a:tabLst/>
              <a:defRPr sz="2100" b="0">
                <a:solidFill>
                  <a:schemeClr val="tx1"/>
                </a:solidFill>
                <a:latin typeface="+mn-lt"/>
                <a:ea typeface="+mn-ea"/>
                <a:cs typeface="+mn-cs"/>
              </a:defRPr>
            </a:lvl1pPr>
            <a:lvl2pPr marL="503899" indent="-179964"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217" indent="0" algn="l" rtl="0" eaLnBrk="1" fontAlgn="base" hangingPunct="1">
              <a:lnSpc>
                <a:spcPts val="1350"/>
              </a:lnSpc>
              <a:spcBef>
                <a:spcPts val="0"/>
              </a:spcBef>
              <a:spcAft>
                <a:spcPct val="0"/>
              </a:spcAft>
              <a:buClr>
                <a:schemeClr val="folHlink"/>
              </a:buClr>
              <a:buSzPct val="80000"/>
              <a:buFontTx/>
              <a:buNone/>
              <a:defRPr sz="1125" b="0">
                <a:solidFill>
                  <a:schemeClr val="tx1"/>
                </a:solidFill>
                <a:latin typeface="+mn-lt"/>
              </a:defRPr>
            </a:lvl3pPr>
            <a:lvl4pPr marL="1028700" indent="0" algn="l" rtl="0" eaLnBrk="1" fontAlgn="base" hangingPunct="1">
              <a:lnSpc>
                <a:spcPts val="1350"/>
              </a:lnSpc>
              <a:spcBef>
                <a:spcPts val="0"/>
              </a:spcBef>
              <a:spcAft>
                <a:spcPct val="0"/>
              </a:spcAft>
              <a:buClr>
                <a:schemeClr val="accent2"/>
              </a:buClr>
              <a:buSzPct val="90000"/>
              <a:buFontTx/>
              <a:buNone/>
              <a:defRPr sz="1125" b="0">
                <a:solidFill>
                  <a:schemeClr val="tx1"/>
                </a:solidFill>
                <a:latin typeface="+mn-lt"/>
              </a:defRPr>
            </a:lvl4pPr>
            <a:lvl5pPr marL="1371600" indent="0" algn="l" rtl="0" eaLnBrk="1" fontAlgn="base" hangingPunct="1">
              <a:lnSpc>
                <a:spcPts val="1350"/>
              </a:lnSpc>
              <a:spcBef>
                <a:spcPts val="0"/>
              </a:spcBef>
              <a:spcAft>
                <a:spcPct val="0"/>
              </a:spcAft>
              <a:buClr>
                <a:schemeClr val="accent1"/>
              </a:buClr>
              <a:buFontTx/>
              <a:buNone/>
              <a:defRPr sz="1125" b="0">
                <a:solidFill>
                  <a:schemeClr val="tx1"/>
                </a:solidFill>
                <a:latin typeface="+mn-lt"/>
              </a:defRPr>
            </a:lvl5pPr>
            <a:lvl6pPr marL="1885950" indent="-17145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057400" indent="0" algn="l" rtl="0" eaLnBrk="1" fontAlgn="base" hangingPunct="1">
              <a:lnSpc>
                <a:spcPts val="135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24003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27432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1986" indent="0">
              <a:lnSpc>
                <a:spcPct val="100000"/>
              </a:lnSpc>
              <a:spcAft>
                <a:spcPts val="300"/>
              </a:spcAft>
              <a:buNone/>
            </a:pPr>
            <a:r>
              <a:rPr lang="cs-CZ" sz="1400" b="1" kern="0" dirty="0">
                <a:solidFill>
                  <a:srgbClr val="0000FF"/>
                </a:solidFill>
                <a:latin typeface="Tahoma" panose="020B0604030504040204" pitchFamily="34" charset="0"/>
                <a:ea typeface="Tahoma" panose="020B0604030504040204" pitchFamily="34" charset="0"/>
                <a:cs typeface="Tahoma" panose="020B0604030504040204" pitchFamily="34" charset="0"/>
              </a:rPr>
              <a:t>Doporučuje se, aby: </a:t>
            </a:r>
          </a:p>
          <a:p>
            <a:pPr marL="71986" indent="0">
              <a:lnSpc>
                <a:spcPct val="100000"/>
              </a:lnSpc>
              <a:spcAft>
                <a:spcPts val="300"/>
              </a:spcAft>
              <a:buNone/>
            </a:pPr>
            <a:r>
              <a:rPr lang="cs-CZ" sz="1400" b="1" kern="0" dirty="0">
                <a:solidFill>
                  <a:srgbClr val="00B050"/>
                </a:solidFill>
                <a:latin typeface="Tahoma" panose="020B0604030504040204" pitchFamily="34" charset="0"/>
                <a:ea typeface="Tahoma" panose="020B0604030504040204" pitchFamily="34" charset="0"/>
                <a:cs typeface="Tahoma" panose="020B0604030504040204" pitchFamily="34" charset="0"/>
              </a:rPr>
              <a:t>Všichni dospělí by měli provádět pravidelnou pohybovou aktivitu</a:t>
            </a:r>
            <a:r>
              <a:rPr lang="cs-CZ" sz="1400" b="1" kern="0" dirty="0">
                <a:latin typeface="Tahoma" panose="020B0604030504040204" pitchFamily="34" charset="0"/>
                <a:ea typeface="Tahoma" panose="020B0604030504040204" pitchFamily="34" charset="0"/>
                <a:cs typeface="Tahoma" panose="020B0604030504040204" pitchFamily="34" charset="0"/>
              </a:rPr>
              <a:t>.</a:t>
            </a:r>
            <a:endParaRPr lang="en-US" sz="1400" b="1" kern="0" dirty="0"/>
          </a:p>
        </p:txBody>
      </p:sp>
      <p:sp>
        <p:nvSpPr>
          <p:cNvPr id="2" name="Obdélník 1">
            <a:extLst>
              <a:ext uri="{FF2B5EF4-FFF2-40B4-BE49-F238E27FC236}">
                <a16:creationId xmlns:a16="http://schemas.microsoft.com/office/drawing/2014/main" id="{6821141A-17F7-4322-89A4-F544BF1A84F7}"/>
              </a:ext>
            </a:extLst>
          </p:cNvPr>
          <p:cNvSpPr/>
          <p:nvPr/>
        </p:nvSpPr>
        <p:spPr>
          <a:xfrm>
            <a:off x="630506" y="318032"/>
            <a:ext cx="8035134" cy="646331"/>
          </a:xfrm>
          <a:prstGeom prst="rect">
            <a:avLst/>
          </a:prstGeom>
        </p:spPr>
        <p:txBody>
          <a:bodyPr wrap="square">
            <a:spAutoFit/>
          </a:bodyPr>
          <a:lstStyle/>
          <a:p>
            <a:r>
              <a:rPr lang="cs-CZ" sz="1200" dirty="0"/>
              <a:t>U dospělých poskytuje fyzická aktivita výhody pro následující zdravotní výsledky: lepší úmrtnost ze všech příčin, kardiovaskulární úmrtnost, hypertenze, určité druhy nádorů</a:t>
            </a:r>
            <a:r>
              <a:rPr lang="cs-CZ" sz="1200" baseline="30000" dirty="0"/>
              <a:t>1</a:t>
            </a:r>
            <a:r>
              <a:rPr lang="cs-CZ" sz="1200" dirty="0"/>
              <a:t>, diabetes 2.typu, duševní zdraví (snížené příznaky úzkosti a deprese); kognitivní zdraví a spánek; ukazatele nadváhy a obezity (tělesný tuk). </a:t>
            </a:r>
          </a:p>
        </p:txBody>
      </p:sp>
      <p:pic>
        <p:nvPicPr>
          <p:cNvPr id="6" name="Obrázek 5">
            <a:extLst>
              <a:ext uri="{FF2B5EF4-FFF2-40B4-BE49-F238E27FC236}">
                <a16:creationId xmlns:a16="http://schemas.microsoft.com/office/drawing/2014/main" id="{A6D55498-E592-4376-888A-3614E3A812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8346" y="1595278"/>
            <a:ext cx="4241756" cy="2848999"/>
          </a:xfrm>
          <a:prstGeom prst="rect">
            <a:avLst/>
          </a:prstGeom>
        </p:spPr>
      </p:pic>
      <p:pic>
        <p:nvPicPr>
          <p:cNvPr id="8" name="Obrázek 7">
            <a:extLst>
              <a:ext uri="{FF2B5EF4-FFF2-40B4-BE49-F238E27FC236}">
                <a16:creationId xmlns:a16="http://schemas.microsoft.com/office/drawing/2014/main" id="{505FF1E9-F1BF-4335-84C8-8CCAFC01A8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506" y="3710231"/>
            <a:ext cx="3294079" cy="2795211"/>
          </a:xfrm>
          <a:prstGeom prst="rect">
            <a:avLst/>
          </a:prstGeom>
        </p:spPr>
      </p:pic>
      <p:pic>
        <p:nvPicPr>
          <p:cNvPr id="12" name="Obrázek 11">
            <a:extLst>
              <a:ext uri="{FF2B5EF4-FFF2-40B4-BE49-F238E27FC236}">
                <a16:creationId xmlns:a16="http://schemas.microsoft.com/office/drawing/2014/main" id="{3CD921DD-93FC-4F92-8565-44AECF9FB3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09176" y="4621456"/>
            <a:ext cx="480028" cy="1377336"/>
          </a:xfrm>
          <a:prstGeom prst="rect">
            <a:avLst/>
          </a:prstGeom>
        </p:spPr>
      </p:pic>
      <p:sp>
        <p:nvSpPr>
          <p:cNvPr id="15" name="Obdélník 14">
            <a:extLst>
              <a:ext uri="{FF2B5EF4-FFF2-40B4-BE49-F238E27FC236}">
                <a16:creationId xmlns:a16="http://schemas.microsoft.com/office/drawing/2014/main" id="{D246065C-E372-4F97-99B9-F0F6BF0269B6}"/>
              </a:ext>
            </a:extLst>
          </p:cNvPr>
          <p:cNvSpPr/>
          <p:nvPr/>
        </p:nvSpPr>
        <p:spPr>
          <a:xfrm>
            <a:off x="6188498" y="875075"/>
            <a:ext cx="2725991" cy="507831"/>
          </a:xfrm>
          <a:prstGeom prst="rect">
            <a:avLst/>
          </a:prstGeom>
        </p:spPr>
        <p:txBody>
          <a:bodyPr wrap="square">
            <a:spAutoFit/>
          </a:bodyPr>
          <a:lstStyle/>
          <a:p>
            <a:r>
              <a:rPr lang="cs-CZ" sz="900" baseline="30000" dirty="0"/>
              <a:t>1</a:t>
            </a:r>
            <a:r>
              <a:rPr lang="cs-CZ" sz="900" dirty="0"/>
              <a:t>Místně specifické rakoviny: močového měchýře, prsu, tlustého střeva, endometria, adenokarcinom jícnu, žaludek a ledviny. </a:t>
            </a:r>
          </a:p>
        </p:txBody>
      </p:sp>
      <p:sp>
        <p:nvSpPr>
          <p:cNvPr id="20" name="Obdélník 19">
            <a:extLst>
              <a:ext uri="{FF2B5EF4-FFF2-40B4-BE49-F238E27FC236}">
                <a16:creationId xmlns:a16="http://schemas.microsoft.com/office/drawing/2014/main" id="{2129C10A-48EC-4DAC-9873-CA712FEA7D16}"/>
              </a:ext>
            </a:extLst>
          </p:cNvPr>
          <p:cNvSpPr/>
          <p:nvPr/>
        </p:nvSpPr>
        <p:spPr>
          <a:xfrm>
            <a:off x="223151" y="1466963"/>
            <a:ext cx="2523576" cy="281231"/>
          </a:xfrm>
          <a:prstGeom prst="rect">
            <a:avLst/>
          </a:prstGeom>
        </p:spPr>
        <p:txBody>
          <a:bodyPr wrap="none">
            <a:spAutoFit/>
          </a:bodyPr>
          <a:lstStyle/>
          <a:p>
            <a:pPr>
              <a:lnSpc>
                <a:spcPct val="107000"/>
              </a:lnSpc>
              <a:spcAft>
                <a:spcPts val="800"/>
              </a:spcAft>
            </a:pPr>
            <a:r>
              <a:rPr lang="cs-CZ" sz="1200" i="1" dirty="0">
                <a:latin typeface="MyriadPro-LightIt"/>
                <a:ea typeface="Calibri" panose="020F0502020204030204" pitchFamily="34" charset="0"/>
                <a:cs typeface="MyriadPro-LightIt"/>
              </a:rPr>
              <a:t>Silné doporučení, mírné důkazy jistoty</a:t>
            </a:r>
            <a:endParaRPr lang="cs-CZ"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1" name="Obdélník 20">
            <a:extLst>
              <a:ext uri="{FF2B5EF4-FFF2-40B4-BE49-F238E27FC236}">
                <a16:creationId xmlns:a16="http://schemas.microsoft.com/office/drawing/2014/main" id="{5AEDF15A-EED6-4258-9CB5-85190073F813}"/>
              </a:ext>
            </a:extLst>
          </p:cNvPr>
          <p:cNvSpPr/>
          <p:nvPr/>
        </p:nvSpPr>
        <p:spPr>
          <a:xfrm>
            <a:off x="159452" y="1798377"/>
            <a:ext cx="4316204" cy="1732077"/>
          </a:xfrm>
          <a:prstGeom prst="rect">
            <a:avLst/>
          </a:prstGeom>
        </p:spPr>
        <p:txBody>
          <a:bodyPr wrap="square">
            <a:spAutoFit/>
          </a:bodyPr>
          <a:lstStyle/>
          <a:p>
            <a:pPr>
              <a:lnSpc>
                <a:spcPct val="110000"/>
              </a:lnSpc>
            </a:pPr>
            <a:r>
              <a:rPr lang="cs-CZ" sz="1400" b="1" dirty="0">
                <a:solidFill>
                  <a:srgbClr val="00B050"/>
                </a:solidFill>
                <a:latin typeface="Roboto"/>
              </a:rPr>
              <a:t>Dospělí by měli vykonávat alespoň 150–300 minut aerobní fyzické aktivity střední (mírné) intenzity; nebo nejméně 75–150 minut intenzivní aerobní fyzická aktivity; nebo ekvivalentní kombinaci aktivity mírné a vysoké aktivity v průběhu celého týdne, pro významný přínos pro zdraví. </a:t>
            </a:r>
            <a:endParaRPr lang="cs-CZ" sz="1400" b="1" dirty="0">
              <a:solidFill>
                <a:srgbClr val="00B050"/>
              </a:solidFill>
            </a:endParaRPr>
          </a:p>
        </p:txBody>
      </p:sp>
      <p:sp>
        <p:nvSpPr>
          <p:cNvPr id="22" name="Obdélník 21">
            <a:extLst>
              <a:ext uri="{FF2B5EF4-FFF2-40B4-BE49-F238E27FC236}">
                <a16:creationId xmlns:a16="http://schemas.microsoft.com/office/drawing/2014/main" id="{5B67D009-1FF3-437E-8AFF-68BC7A6F9602}"/>
              </a:ext>
            </a:extLst>
          </p:cNvPr>
          <p:cNvSpPr/>
          <p:nvPr/>
        </p:nvSpPr>
        <p:spPr>
          <a:xfrm>
            <a:off x="4295724" y="4632835"/>
            <a:ext cx="3669821" cy="1495089"/>
          </a:xfrm>
          <a:prstGeom prst="rect">
            <a:avLst/>
          </a:prstGeom>
        </p:spPr>
        <p:txBody>
          <a:bodyPr wrap="square">
            <a:spAutoFit/>
          </a:bodyPr>
          <a:lstStyle/>
          <a:p>
            <a:pPr>
              <a:lnSpc>
                <a:spcPct val="110000"/>
              </a:lnSpc>
            </a:pPr>
            <a:r>
              <a:rPr lang="cs-CZ" sz="1400" b="1" dirty="0">
                <a:solidFill>
                  <a:srgbClr val="093EC3"/>
                </a:solidFill>
                <a:latin typeface="Roboto"/>
              </a:rPr>
              <a:t>Dospělí by také měli provádět svalově posilovací aktivity střední nebo větší intenzity, zahrnující všechny hlavní svalové skupiny, v průběhu 2 nebo více dní v týdnu, protože tyto poskytují další zdravotní benefity. </a:t>
            </a:r>
            <a:endParaRPr lang="cs-CZ" sz="1400" b="1" dirty="0">
              <a:solidFill>
                <a:srgbClr val="093EC3"/>
              </a:solidFill>
            </a:endParaRPr>
          </a:p>
        </p:txBody>
      </p:sp>
      <p:sp>
        <p:nvSpPr>
          <p:cNvPr id="25" name="Obdélník 24">
            <a:extLst>
              <a:ext uri="{FF2B5EF4-FFF2-40B4-BE49-F238E27FC236}">
                <a16:creationId xmlns:a16="http://schemas.microsoft.com/office/drawing/2014/main" id="{5F6B8CF8-456B-487F-89B1-FC89CC303020}"/>
              </a:ext>
            </a:extLst>
          </p:cNvPr>
          <p:cNvSpPr/>
          <p:nvPr/>
        </p:nvSpPr>
        <p:spPr>
          <a:xfrm>
            <a:off x="1401009" y="3321554"/>
            <a:ext cx="2523576" cy="281231"/>
          </a:xfrm>
          <a:prstGeom prst="rect">
            <a:avLst/>
          </a:prstGeom>
        </p:spPr>
        <p:txBody>
          <a:bodyPr wrap="none">
            <a:spAutoFit/>
          </a:bodyPr>
          <a:lstStyle/>
          <a:p>
            <a:pPr>
              <a:lnSpc>
                <a:spcPct val="107000"/>
              </a:lnSpc>
              <a:spcAft>
                <a:spcPts val="800"/>
              </a:spcAft>
            </a:pPr>
            <a:r>
              <a:rPr lang="cs-CZ" sz="1200" i="1" dirty="0">
                <a:latin typeface="MyriadPro-LightIt"/>
                <a:ea typeface="Calibri" panose="020F0502020204030204" pitchFamily="34" charset="0"/>
                <a:cs typeface="MyriadPro-LightIt"/>
              </a:rPr>
              <a:t>Silné doporučení, mírné důkazy jistoty</a:t>
            </a:r>
            <a:endParaRPr lang="cs-CZ"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6" name="Obdélník 25">
            <a:extLst>
              <a:ext uri="{FF2B5EF4-FFF2-40B4-BE49-F238E27FC236}">
                <a16:creationId xmlns:a16="http://schemas.microsoft.com/office/drawing/2014/main" id="{5BEBA407-CBCA-40CF-A22C-A6AC25C1FC80}"/>
              </a:ext>
            </a:extLst>
          </p:cNvPr>
          <p:cNvSpPr/>
          <p:nvPr/>
        </p:nvSpPr>
        <p:spPr>
          <a:xfrm>
            <a:off x="4976570" y="6213144"/>
            <a:ext cx="2523576" cy="281231"/>
          </a:xfrm>
          <a:prstGeom prst="rect">
            <a:avLst/>
          </a:prstGeom>
        </p:spPr>
        <p:txBody>
          <a:bodyPr wrap="none">
            <a:spAutoFit/>
          </a:bodyPr>
          <a:lstStyle/>
          <a:p>
            <a:pPr>
              <a:lnSpc>
                <a:spcPct val="107000"/>
              </a:lnSpc>
              <a:spcAft>
                <a:spcPts val="800"/>
              </a:spcAft>
            </a:pPr>
            <a:r>
              <a:rPr lang="cs-CZ" sz="1200" i="1" dirty="0">
                <a:latin typeface="MyriadPro-LightIt"/>
                <a:ea typeface="Calibri" panose="020F0502020204030204" pitchFamily="34" charset="0"/>
                <a:cs typeface="MyriadPro-LightIt"/>
              </a:rPr>
              <a:t>Silné doporučení, mírné důkazy jistoty</a:t>
            </a:r>
            <a:endParaRPr lang="cs-CZ" sz="1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Obrázek 4">
            <a:extLst>
              <a:ext uri="{FF2B5EF4-FFF2-40B4-BE49-F238E27FC236}">
                <a16:creationId xmlns:a16="http://schemas.microsoft.com/office/drawing/2014/main" id="{7BAE5AB5-E974-44DA-A2BD-6DADD27FE0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9452" y="376373"/>
            <a:ext cx="524777" cy="580282"/>
          </a:xfrm>
          <a:prstGeom prst="rect">
            <a:avLst/>
          </a:prstGeom>
        </p:spPr>
      </p:pic>
    </p:spTree>
    <p:extLst>
      <p:ext uri="{BB962C8B-B14F-4D97-AF65-F5344CB8AC3E}">
        <p14:creationId xmlns:p14="http://schemas.microsoft.com/office/powerpoint/2010/main" val="33803083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pPr defTabSz="914217">
              <a:defRPr/>
            </a:pPr>
            <a:fld id="{0970407D-EE58-4A0B-824B-1D3AE42DD9CF}" type="slidenum">
              <a:rPr lang="cs-CZ" altLang="cs-CZ">
                <a:solidFill>
                  <a:srgbClr val="0000DC"/>
                </a:solidFill>
                <a:latin typeface="Arial"/>
              </a:rPr>
              <a:pPr defTabSz="914217">
                <a:defRPr/>
              </a:pPr>
              <a:t>43</a:t>
            </a:fld>
            <a:endParaRPr lang="cs-CZ" altLang="cs-CZ" dirty="0">
              <a:solidFill>
                <a:srgbClr val="0000DC"/>
              </a:solidFill>
              <a:latin typeface="Arial"/>
            </a:endParaRPr>
          </a:p>
        </p:txBody>
      </p:sp>
      <p:sp>
        <p:nvSpPr>
          <p:cNvPr id="10" name="Line 2">
            <a:extLst>
              <a:ext uri="{FF2B5EF4-FFF2-40B4-BE49-F238E27FC236}">
                <a16:creationId xmlns:a16="http://schemas.microsoft.com/office/drawing/2014/main" id="{32A415F1-D43E-428B-A1B0-B9F7F571F78D}"/>
              </a:ext>
            </a:extLst>
          </p:cNvPr>
          <p:cNvSpPr>
            <a:spLocks noChangeShapeType="1"/>
          </p:cNvSpPr>
          <p:nvPr/>
        </p:nvSpPr>
        <p:spPr bwMode="auto">
          <a:xfrm flipV="1">
            <a:off x="75723" y="277398"/>
            <a:ext cx="8696106" cy="53423"/>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11" name="Rectangle 3">
            <a:extLst>
              <a:ext uri="{FF2B5EF4-FFF2-40B4-BE49-F238E27FC236}">
                <a16:creationId xmlns:a16="http://schemas.microsoft.com/office/drawing/2014/main" id="{C075F41A-9A57-4A20-9E85-A135FAB4544B}"/>
              </a:ext>
            </a:extLst>
          </p:cNvPr>
          <p:cNvSpPr txBox="1">
            <a:spLocks noChangeArrowheads="1"/>
          </p:cNvSpPr>
          <p:nvPr/>
        </p:nvSpPr>
        <p:spPr>
          <a:xfrm>
            <a:off x="-51674" y="-35327"/>
            <a:ext cx="8823503" cy="3195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cs-CZ"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Dospělí (věku 18-64)</a:t>
            </a:r>
          </a:p>
        </p:txBody>
      </p:sp>
      <p:sp>
        <p:nvSpPr>
          <p:cNvPr id="20" name="Obdélník 19">
            <a:extLst>
              <a:ext uri="{FF2B5EF4-FFF2-40B4-BE49-F238E27FC236}">
                <a16:creationId xmlns:a16="http://schemas.microsoft.com/office/drawing/2014/main" id="{2129C10A-48EC-4DAC-9873-CA712FEA7D16}"/>
              </a:ext>
            </a:extLst>
          </p:cNvPr>
          <p:cNvSpPr/>
          <p:nvPr/>
        </p:nvSpPr>
        <p:spPr>
          <a:xfrm>
            <a:off x="5255312" y="2345235"/>
            <a:ext cx="2927661" cy="281231"/>
          </a:xfrm>
          <a:prstGeom prst="rect">
            <a:avLst/>
          </a:prstGeom>
        </p:spPr>
        <p:txBody>
          <a:bodyPr wrap="none">
            <a:spAutoFit/>
          </a:bodyPr>
          <a:lstStyle/>
          <a:p>
            <a:pPr>
              <a:lnSpc>
                <a:spcPct val="107000"/>
              </a:lnSpc>
              <a:spcAft>
                <a:spcPts val="800"/>
              </a:spcAft>
            </a:pPr>
            <a:r>
              <a:rPr lang="cs-CZ" sz="1200" i="1" dirty="0">
                <a:latin typeface="MyriadPro-LightIt"/>
                <a:ea typeface="Calibri" panose="020F0502020204030204" pitchFamily="34" charset="0"/>
                <a:cs typeface="MyriadPro-LightIt"/>
              </a:rPr>
              <a:t>Podmíněné doporučení, mírné důkazy jistoty</a:t>
            </a:r>
            <a:endParaRPr lang="cs-CZ"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1" name="Obdélník 20">
            <a:extLst>
              <a:ext uri="{FF2B5EF4-FFF2-40B4-BE49-F238E27FC236}">
                <a16:creationId xmlns:a16="http://schemas.microsoft.com/office/drawing/2014/main" id="{5AEDF15A-EED6-4258-9CB5-85190073F813}"/>
              </a:ext>
            </a:extLst>
          </p:cNvPr>
          <p:cNvSpPr/>
          <p:nvPr/>
        </p:nvSpPr>
        <p:spPr>
          <a:xfrm>
            <a:off x="4601938" y="535529"/>
            <a:ext cx="4065192" cy="1732077"/>
          </a:xfrm>
          <a:prstGeom prst="rect">
            <a:avLst/>
          </a:prstGeom>
        </p:spPr>
        <p:txBody>
          <a:bodyPr wrap="square">
            <a:spAutoFit/>
          </a:bodyPr>
          <a:lstStyle/>
          <a:p>
            <a:pPr marL="179388" indent="-179388">
              <a:lnSpc>
                <a:spcPct val="110000"/>
              </a:lnSpc>
              <a:buFont typeface="Wingdings" panose="05000000000000000000" pitchFamily="2" charset="2"/>
              <a:buChar char="Ø"/>
            </a:pPr>
            <a:r>
              <a:rPr lang="cs-CZ" sz="1400" b="1" dirty="0">
                <a:solidFill>
                  <a:srgbClr val="00B050"/>
                </a:solidFill>
                <a:latin typeface="Roboto"/>
              </a:rPr>
              <a:t>Dospělí mohou zvýšit střední intenzitu aerobní fyzickou aktivity střední (mírné) intenzity na více než 300 minut; nebo provádět více než 150 minut aerobní aktivity vysoké intenzity; nebo ekvivalent kombinace střední a intenzivní aktivity v průběhu týdne pro další přínos pro zdraví.  </a:t>
            </a:r>
            <a:endParaRPr lang="cs-CZ" sz="1400" b="1" dirty="0">
              <a:solidFill>
                <a:srgbClr val="00B050"/>
              </a:solidFill>
            </a:endParaRPr>
          </a:p>
        </p:txBody>
      </p:sp>
      <p:sp>
        <p:nvSpPr>
          <p:cNvPr id="22" name="Obdélník 21">
            <a:extLst>
              <a:ext uri="{FF2B5EF4-FFF2-40B4-BE49-F238E27FC236}">
                <a16:creationId xmlns:a16="http://schemas.microsoft.com/office/drawing/2014/main" id="{5B67D009-1FF3-437E-8AFF-68BC7A6F9602}"/>
              </a:ext>
            </a:extLst>
          </p:cNvPr>
          <p:cNvSpPr/>
          <p:nvPr/>
        </p:nvSpPr>
        <p:spPr>
          <a:xfrm>
            <a:off x="130833" y="3633343"/>
            <a:ext cx="4593050" cy="1258101"/>
          </a:xfrm>
          <a:prstGeom prst="rect">
            <a:avLst/>
          </a:prstGeom>
        </p:spPr>
        <p:txBody>
          <a:bodyPr wrap="square">
            <a:spAutoFit/>
          </a:bodyPr>
          <a:lstStyle/>
          <a:p>
            <a:pPr>
              <a:lnSpc>
                <a:spcPct val="110000"/>
              </a:lnSpc>
            </a:pPr>
            <a:r>
              <a:rPr lang="cs-CZ" sz="1400" b="1" kern="0" dirty="0">
                <a:solidFill>
                  <a:srgbClr val="0000FF"/>
                </a:solidFill>
                <a:ea typeface="Tahoma" panose="020B0604030504040204" pitchFamily="34" charset="0"/>
                <a:cs typeface="Tahoma" panose="020B0604030504040204" pitchFamily="34" charset="0"/>
              </a:rPr>
              <a:t>Doporučuje se, aby: </a:t>
            </a:r>
          </a:p>
          <a:p>
            <a:pPr marL="179388" indent="-179388">
              <a:lnSpc>
                <a:spcPct val="110000"/>
              </a:lnSpc>
              <a:buFont typeface="Wingdings" panose="05000000000000000000" pitchFamily="2" charset="2"/>
              <a:buChar char="Ø"/>
            </a:pPr>
            <a:r>
              <a:rPr lang="cs-CZ" sz="1400" b="1" dirty="0">
                <a:solidFill>
                  <a:srgbClr val="F01928"/>
                </a:solidFill>
                <a:latin typeface="Roboto"/>
              </a:rPr>
              <a:t>Dospělí by měli omezit množství času stráveného sezením. Nahrazení sezení pohybovou aktivitou jakékoli intenzity (včetně lehké) poskytuje zdravotní přínos. </a:t>
            </a:r>
            <a:endParaRPr lang="cs-CZ" sz="1400" b="1" dirty="0">
              <a:solidFill>
                <a:srgbClr val="F01928"/>
              </a:solidFill>
            </a:endParaRPr>
          </a:p>
        </p:txBody>
      </p:sp>
      <p:sp>
        <p:nvSpPr>
          <p:cNvPr id="25" name="Obdélník 24">
            <a:extLst>
              <a:ext uri="{FF2B5EF4-FFF2-40B4-BE49-F238E27FC236}">
                <a16:creationId xmlns:a16="http://schemas.microsoft.com/office/drawing/2014/main" id="{5F6B8CF8-456B-487F-89B1-FC89CC303020}"/>
              </a:ext>
            </a:extLst>
          </p:cNvPr>
          <p:cNvSpPr/>
          <p:nvPr/>
        </p:nvSpPr>
        <p:spPr>
          <a:xfrm>
            <a:off x="728386" y="4776267"/>
            <a:ext cx="2523576" cy="281231"/>
          </a:xfrm>
          <a:prstGeom prst="rect">
            <a:avLst/>
          </a:prstGeom>
        </p:spPr>
        <p:txBody>
          <a:bodyPr wrap="none">
            <a:spAutoFit/>
          </a:bodyPr>
          <a:lstStyle/>
          <a:p>
            <a:pPr>
              <a:lnSpc>
                <a:spcPct val="107000"/>
              </a:lnSpc>
              <a:spcAft>
                <a:spcPts val="800"/>
              </a:spcAft>
            </a:pPr>
            <a:r>
              <a:rPr lang="cs-CZ" sz="1200" i="1" dirty="0">
                <a:latin typeface="MyriadPro-LightIt"/>
                <a:ea typeface="Calibri" panose="020F0502020204030204" pitchFamily="34" charset="0"/>
                <a:cs typeface="MyriadPro-LightIt"/>
              </a:rPr>
              <a:t>Silné doporučení, mírné důkazy jistoty</a:t>
            </a:r>
            <a:endParaRPr lang="cs-CZ" sz="1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Obrázek 4">
            <a:extLst>
              <a:ext uri="{FF2B5EF4-FFF2-40B4-BE49-F238E27FC236}">
                <a16:creationId xmlns:a16="http://schemas.microsoft.com/office/drawing/2014/main" id="{0D930C05-2D69-4964-97E5-AB37F644F3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71353"/>
            <a:ext cx="4194424" cy="2334932"/>
          </a:xfrm>
          <a:prstGeom prst="rect">
            <a:avLst/>
          </a:prstGeom>
        </p:spPr>
      </p:pic>
      <p:pic>
        <p:nvPicPr>
          <p:cNvPr id="9" name="Obrázek 8">
            <a:extLst>
              <a:ext uri="{FF2B5EF4-FFF2-40B4-BE49-F238E27FC236}">
                <a16:creationId xmlns:a16="http://schemas.microsoft.com/office/drawing/2014/main" id="{D608556F-5EB6-49C8-B5F2-B29F63247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5312" y="3786815"/>
            <a:ext cx="3074107" cy="2635465"/>
          </a:xfrm>
          <a:prstGeom prst="rect">
            <a:avLst/>
          </a:prstGeom>
        </p:spPr>
      </p:pic>
      <p:sp>
        <p:nvSpPr>
          <p:cNvPr id="14" name="Obdélník 13">
            <a:extLst>
              <a:ext uri="{FF2B5EF4-FFF2-40B4-BE49-F238E27FC236}">
                <a16:creationId xmlns:a16="http://schemas.microsoft.com/office/drawing/2014/main" id="{2A7D430F-068F-42D3-915E-2C370C19B6B6}"/>
              </a:ext>
            </a:extLst>
          </p:cNvPr>
          <p:cNvSpPr/>
          <p:nvPr/>
        </p:nvSpPr>
        <p:spPr>
          <a:xfrm>
            <a:off x="253885" y="2839936"/>
            <a:ext cx="8696106" cy="769441"/>
          </a:xfrm>
          <a:prstGeom prst="rect">
            <a:avLst/>
          </a:prstGeom>
          <a:ln w="12700" cap="rnd">
            <a:solidFill>
              <a:srgbClr val="00B050"/>
            </a:solidFill>
          </a:ln>
        </p:spPr>
        <p:txBody>
          <a:bodyPr wrap="square">
            <a:spAutoFit/>
          </a:bodyPr>
          <a:lstStyle/>
          <a:p>
            <a:pPr marL="179388" indent="-179388">
              <a:spcAft>
                <a:spcPts val="300"/>
              </a:spcAft>
              <a:buFont typeface="Arial" panose="020B0604020202020204" pitchFamily="34" charset="0"/>
              <a:buChar char="•"/>
            </a:pPr>
            <a:r>
              <a:rPr lang="cs-CZ" sz="1300" dirty="0">
                <a:solidFill>
                  <a:srgbClr val="000000"/>
                </a:solidFill>
                <a:latin typeface="Roboto"/>
              </a:rPr>
              <a:t>Dělat alespoň nějakou fyzickou aktivitu je lepší než nic.</a:t>
            </a:r>
          </a:p>
          <a:p>
            <a:pPr marL="179388" indent="-179388">
              <a:spcAft>
                <a:spcPts val="300"/>
              </a:spcAft>
              <a:buFont typeface="Arial" panose="020B0604020202020204" pitchFamily="34" charset="0"/>
              <a:buChar char="•"/>
            </a:pPr>
            <a:r>
              <a:rPr lang="cs-CZ" sz="1300" dirty="0">
                <a:solidFill>
                  <a:srgbClr val="000000"/>
                </a:solidFill>
                <a:latin typeface="Roboto"/>
              </a:rPr>
              <a:t>Pokud dospělí tato doporučení nesplňují, provádění alespoň nějaké pohybové aktivity prospěje jejich zdraví.</a:t>
            </a:r>
          </a:p>
          <a:p>
            <a:pPr marL="179388" indent="-179388">
              <a:spcAft>
                <a:spcPts val="300"/>
              </a:spcAft>
              <a:buFont typeface="Arial" panose="020B0604020202020204" pitchFamily="34" charset="0"/>
              <a:buChar char="•"/>
            </a:pPr>
            <a:r>
              <a:rPr lang="cs-CZ" sz="1300" dirty="0">
                <a:solidFill>
                  <a:srgbClr val="000000"/>
                </a:solidFill>
                <a:latin typeface="Roboto"/>
              </a:rPr>
              <a:t>Dospělí by měli začít s malým množstvím fyzické aktivity a postupně zvyšovat frekvenci, intenzitu a délku v čase.</a:t>
            </a:r>
            <a:endParaRPr lang="cs-CZ" sz="1300" dirty="0"/>
          </a:p>
        </p:txBody>
      </p:sp>
      <p:sp>
        <p:nvSpPr>
          <p:cNvPr id="23" name="Obdélník 22">
            <a:extLst>
              <a:ext uri="{FF2B5EF4-FFF2-40B4-BE49-F238E27FC236}">
                <a16:creationId xmlns:a16="http://schemas.microsoft.com/office/drawing/2014/main" id="{9A5C2203-D9E1-4F87-9C85-70882F8CF7DA}"/>
              </a:ext>
            </a:extLst>
          </p:cNvPr>
          <p:cNvSpPr/>
          <p:nvPr/>
        </p:nvSpPr>
        <p:spPr>
          <a:xfrm>
            <a:off x="177887" y="5210403"/>
            <a:ext cx="4593050" cy="1021113"/>
          </a:xfrm>
          <a:prstGeom prst="rect">
            <a:avLst/>
          </a:prstGeom>
        </p:spPr>
        <p:txBody>
          <a:bodyPr wrap="square">
            <a:spAutoFit/>
          </a:bodyPr>
          <a:lstStyle/>
          <a:p>
            <a:pPr marL="285750" indent="-285750">
              <a:lnSpc>
                <a:spcPct val="110000"/>
              </a:lnSpc>
              <a:buFont typeface="Wingdings" panose="05000000000000000000" pitchFamily="2" charset="2"/>
              <a:buChar char="Ø"/>
            </a:pPr>
            <a:r>
              <a:rPr lang="cs-CZ" sz="1400" b="1" dirty="0">
                <a:solidFill>
                  <a:srgbClr val="F01928"/>
                </a:solidFill>
                <a:latin typeface="Roboto"/>
              </a:rPr>
              <a:t>Ke snížení škodlivých účinků vysoké úrovně sedavého chování na zdraví, dospělí by se měli snažit provádět víc, než jen doporučené úrovně pohybové aktivity střední až vysoké intenzity.</a:t>
            </a:r>
            <a:endParaRPr lang="cs-CZ" sz="1400" b="1" dirty="0">
              <a:solidFill>
                <a:srgbClr val="F01928"/>
              </a:solidFill>
            </a:endParaRPr>
          </a:p>
        </p:txBody>
      </p:sp>
      <p:sp>
        <p:nvSpPr>
          <p:cNvPr id="24" name="Obdélník 23">
            <a:extLst>
              <a:ext uri="{FF2B5EF4-FFF2-40B4-BE49-F238E27FC236}">
                <a16:creationId xmlns:a16="http://schemas.microsoft.com/office/drawing/2014/main" id="{09C69FD6-7305-4375-A818-E82AB83DC685}"/>
              </a:ext>
            </a:extLst>
          </p:cNvPr>
          <p:cNvSpPr/>
          <p:nvPr/>
        </p:nvSpPr>
        <p:spPr>
          <a:xfrm>
            <a:off x="929278" y="6180276"/>
            <a:ext cx="2523576" cy="281231"/>
          </a:xfrm>
          <a:prstGeom prst="rect">
            <a:avLst/>
          </a:prstGeom>
        </p:spPr>
        <p:txBody>
          <a:bodyPr wrap="none">
            <a:spAutoFit/>
          </a:bodyPr>
          <a:lstStyle/>
          <a:p>
            <a:pPr>
              <a:lnSpc>
                <a:spcPct val="107000"/>
              </a:lnSpc>
              <a:spcAft>
                <a:spcPts val="800"/>
              </a:spcAft>
            </a:pPr>
            <a:r>
              <a:rPr lang="cs-CZ" sz="1200" i="1" dirty="0">
                <a:latin typeface="MyriadPro-LightIt"/>
                <a:ea typeface="Calibri" panose="020F0502020204030204" pitchFamily="34" charset="0"/>
                <a:cs typeface="MyriadPro-LightIt"/>
              </a:rPr>
              <a:t>Silné doporučení, mírné důkazy jistoty</a:t>
            </a:r>
            <a:endParaRPr lang="cs-CZ" sz="1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396021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pPr defTabSz="914217">
              <a:defRPr/>
            </a:pPr>
            <a:fld id="{0970407D-EE58-4A0B-824B-1D3AE42DD9CF}" type="slidenum">
              <a:rPr lang="cs-CZ" altLang="cs-CZ">
                <a:solidFill>
                  <a:srgbClr val="0000DC"/>
                </a:solidFill>
                <a:latin typeface="Arial"/>
              </a:rPr>
              <a:pPr defTabSz="914217">
                <a:defRPr/>
              </a:pPr>
              <a:t>44</a:t>
            </a:fld>
            <a:endParaRPr lang="cs-CZ" altLang="cs-CZ" dirty="0">
              <a:solidFill>
                <a:srgbClr val="0000DC"/>
              </a:solidFill>
              <a:latin typeface="Arial"/>
            </a:endParaRPr>
          </a:p>
        </p:txBody>
      </p:sp>
      <p:sp>
        <p:nvSpPr>
          <p:cNvPr id="10" name="Line 2">
            <a:extLst>
              <a:ext uri="{FF2B5EF4-FFF2-40B4-BE49-F238E27FC236}">
                <a16:creationId xmlns:a16="http://schemas.microsoft.com/office/drawing/2014/main" id="{32A415F1-D43E-428B-A1B0-B9F7F571F78D}"/>
              </a:ext>
            </a:extLst>
          </p:cNvPr>
          <p:cNvSpPr>
            <a:spLocks noChangeShapeType="1"/>
          </p:cNvSpPr>
          <p:nvPr/>
        </p:nvSpPr>
        <p:spPr bwMode="auto">
          <a:xfrm flipV="1">
            <a:off x="223151" y="251950"/>
            <a:ext cx="8696106" cy="53423"/>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11" name="Rectangle 3">
            <a:extLst>
              <a:ext uri="{FF2B5EF4-FFF2-40B4-BE49-F238E27FC236}">
                <a16:creationId xmlns:a16="http://schemas.microsoft.com/office/drawing/2014/main" id="{C075F41A-9A57-4A20-9E85-A135FAB4544B}"/>
              </a:ext>
            </a:extLst>
          </p:cNvPr>
          <p:cNvSpPr txBox="1">
            <a:spLocks noChangeArrowheads="1"/>
          </p:cNvSpPr>
          <p:nvPr/>
        </p:nvSpPr>
        <p:spPr>
          <a:xfrm>
            <a:off x="159453" y="-1557"/>
            <a:ext cx="8823503" cy="3195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cs-CZ"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Starší dospělí (věku 65 a starší)</a:t>
            </a:r>
          </a:p>
        </p:txBody>
      </p:sp>
      <p:sp>
        <p:nvSpPr>
          <p:cNvPr id="13" name="Zástupný symbol pro obsah 4">
            <a:extLst>
              <a:ext uri="{FF2B5EF4-FFF2-40B4-BE49-F238E27FC236}">
                <a16:creationId xmlns:a16="http://schemas.microsoft.com/office/drawing/2014/main" id="{8C6BEFDB-3ECB-4996-B8C0-CD3E3BD4D660}"/>
              </a:ext>
            </a:extLst>
          </p:cNvPr>
          <p:cNvSpPr txBox="1">
            <a:spLocks/>
          </p:cNvSpPr>
          <p:nvPr/>
        </p:nvSpPr>
        <p:spPr>
          <a:xfrm>
            <a:off x="159451" y="1347396"/>
            <a:ext cx="8992828" cy="332957"/>
          </a:xfrm>
          <a:prstGeom prst="rect">
            <a:avLst/>
          </a:prstGeom>
        </p:spPr>
        <p:txBody>
          <a:bodyPr vert="horz" lIns="0" tIns="0" rIns="0" bIns="0" rtlCol="0">
            <a:noAutofit/>
          </a:bodyPr>
          <a:lstStyle>
            <a:lvl1pPr marL="251950" marR="0" indent="-179964" algn="l" defTabSz="914400" rtl="0" eaLnBrk="1" fontAlgn="base" latinLnBrk="0" hangingPunct="1">
              <a:lnSpc>
                <a:spcPct val="150000"/>
              </a:lnSpc>
              <a:spcBef>
                <a:spcPts val="0"/>
              </a:spcBef>
              <a:spcAft>
                <a:spcPct val="0"/>
              </a:spcAft>
              <a:buClr>
                <a:schemeClr val="tx2"/>
              </a:buClr>
              <a:buSzPct val="100000"/>
              <a:buFont typeface="Arial" panose="020B0604020202020204" pitchFamily="34" charset="0"/>
              <a:buChar char="̶"/>
              <a:tabLst/>
              <a:defRPr sz="2100" b="0">
                <a:solidFill>
                  <a:schemeClr val="tx1"/>
                </a:solidFill>
                <a:latin typeface="+mn-lt"/>
                <a:ea typeface="+mn-ea"/>
                <a:cs typeface="+mn-cs"/>
              </a:defRPr>
            </a:lvl1pPr>
            <a:lvl2pPr marL="503899" indent="-179964"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217" indent="0" algn="l" rtl="0" eaLnBrk="1" fontAlgn="base" hangingPunct="1">
              <a:lnSpc>
                <a:spcPts val="1350"/>
              </a:lnSpc>
              <a:spcBef>
                <a:spcPts val="0"/>
              </a:spcBef>
              <a:spcAft>
                <a:spcPct val="0"/>
              </a:spcAft>
              <a:buClr>
                <a:schemeClr val="folHlink"/>
              </a:buClr>
              <a:buSzPct val="80000"/>
              <a:buFontTx/>
              <a:buNone/>
              <a:defRPr sz="1125" b="0">
                <a:solidFill>
                  <a:schemeClr val="tx1"/>
                </a:solidFill>
                <a:latin typeface="+mn-lt"/>
              </a:defRPr>
            </a:lvl3pPr>
            <a:lvl4pPr marL="1028700" indent="0" algn="l" rtl="0" eaLnBrk="1" fontAlgn="base" hangingPunct="1">
              <a:lnSpc>
                <a:spcPts val="1350"/>
              </a:lnSpc>
              <a:spcBef>
                <a:spcPts val="0"/>
              </a:spcBef>
              <a:spcAft>
                <a:spcPct val="0"/>
              </a:spcAft>
              <a:buClr>
                <a:schemeClr val="accent2"/>
              </a:buClr>
              <a:buSzPct val="90000"/>
              <a:buFontTx/>
              <a:buNone/>
              <a:defRPr sz="1125" b="0">
                <a:solidFill>
                  <a:schemeClr val="tx1"/>
                </a:solidFill>
                <a:latin typeface="+mn-lt"/>
              </a:defRPr>
            </a:lvl4pPr>
            <a:lvl5pPr marL="1371600" indent="0" algn="l" rtl="0" eaLnBrk="1" fontAlgn="base" hangingPunct="1">
              <a:lnSpc>
                <a:spcPts val="1350"/>
              </a:lnSpc>
              <a:spcBef>
                <a:spcPts val="0"/>
              </a:spcBef>
              <a:spcAft>
                <a:spcPct val="0"/>
              </a:spcAft>
              <a:buClr>
                <a:schemeClr val="accent1"/>
              </a:buClr>
              <a:buFontTx/>
              <a:buNone/>
              <a:defRPr sz="1125" b="0">
                <a:solidFill>
                  <a:schemeClr val="tx1"/>
                </a:solidFill>
                <a:latin typeface="+mn-lt"/>
              </a:defRPr>
            </a:lvl5pPr>
            <a:lvl6pPr marL="1885950" indent="-17145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057400" indent="0" algn="l" rtl="0" eaLnBrk="1" fontAlgn="base" hangingPunct="1">
              <a:lnSpc>
                <a:spcPts val="135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24003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27432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1986" indent="0">
              <a:lnSpc>
                <a:spcPct val="100000"/>
              </a:lnSpc>
              <a:spcAft>
                <a:spcPts val="300"/>
              </a:spcAft>
              <a:buNone/>
            </a:pPr>
            <a:r>
              <a:rPr lang="cs-CZ" sz="1400" b="1" kern="0" dirty="0">
                <a:solidFill>
                  <a:srgbClr val="0000FF"/>
                </a:solidFill>
                <a:latin typeface="Tahoma" panose="020B0604030504040204" pitchFamily="34" charset="0"/>
                <a:ea typeface="Tahoma" panose="020B0604030504040204" pitchFamily="34" charset="0"/>
                <a:cs typeface="Tahoma" panose="020B0604030504040204" pitchFamily="34" charset="0"/>
              </a:rPr>
              <a:t>Doporučuje se:   </a:t>
            </a:r>
            <a:r>
              <a:rPr lang="cs-CZ" sz="1400" b="1" kern="0" dirty="0">
                <a:solidFill>
                  <a:srgbClr val="00B050"/>
                </a:solidFill>
                <a:latin typeface="Tahoma" panose="020B0604030504040204" pitchFamily="34" charset="0"/>
                <a:ea typeface="Tahoma" panose="020B0604030504040204" pitchFamily="34" charset="0"/>
                <a:cs typeface="Tahoma" panose="020B0604030504040204" pitchFamily="34" charset="0"/>
              </a:rPr>
              <a:t>Všichni starší dospělí by měli pravidelně provádět pohybovou aktivitu</a:t>
            </a:r>
            <a:endParaRPr lang="en-US" sz="1400" b="1" kern="0" dirty="0"/>
          </a:p>
        </p:txBody>
      </p:sp>
      <p:sp>
        <p:nvSpPr>
          <p:cNvPr id="2" name="Obdélník 1">
            <a:extLst>
              <a:ext uri="{FF2B5EF4-FFF2-40B4-BE49-F238E27FC236}">
                <a16:creationId xmlns:a16="http://schemas.microsoft.com/office/drawing/2014/main" id="{6821141A-17F7-4322-89A4-F544BF1A84F7}"/>
              </a:ext>
            </a:extLst>
          </p:cNvPr>
          <p:cNvSpPr/>
          <p:nvPr/>
        </p:nvSpPr>
        <p:spPr>
          <a:xfrm>
            <a:off x="696398" y="331733"/>
            <a:ext cx="8392184" cy="1015663"/>
          </a:xfrm>
          <a:prstGeom prst="rect">
            <a:avLst/>
          </a:prstGeom>
        </p:spPr>
        <p:txBody>
          <a:bodyPr wrap="square">
            <a:spAutoFit/>
          </a:bodyPr>
          <a:lstStyle/>
          <a:p>
            <a:r>
              <a:rPr lang="cs-CZ" sz="1200" dirty="0"/>
              <a:t> U starších dospělých poskytuje fyzická aktivita výhody následujícím zdravotním výsledkům: zlepšená úmrtnost ze všech příčin, úmrtnost na kardiovaskulární onemocnění, výskyt hypertenze, výskyt rakoviny specifické pro dané místo, výskyt cukrovky typu 2, duševní zdraví (snížené příznaky úzkosti a deprese), kognitivní zdraví a spánek; mohou se také zlepšit opatření adipozity. U starších dospělých pomáhá fyzická aktivita předcházet pádům a úrazům souvisejícím s pády a poklesu zdraví kostí a funkčních schopností. </a:t>
            </a:r>
          </a:p>
        </p:txBody>
      </p:sp>
      <p:sp>
        <p:nvSpPr>
          <p:cNvPr id="20" name="Obdélník 19">
            <a:extLst>
              <a:ext uri="{FF2B5EF4-FFF2-40B4-BE49-F238E27FC236}">
                <a16:creationId xmlns:a16="http://schemas.microsoft.com/office/drawing/2014/main" id="{2129C10A-48EC-4DAC-9873-CA712FEA7D16}"/>
              </a:ext>
            </a:extLst>
          </p:cNvPr>
          <p:cNvSpPr/>
          <p:nvPr/>
        </p:nvSpPr>
        <p:spPr>
          <a:xfrm>
            <a:off x="2047628" y="1531467"/>
            <a:ext cx="2194832" cy="249684"/>
          </a:xfrm>
          <a:prstGeom prst="rect">
            <a:avLst/>
          </a:prstGeom>
        </p:spPr>
        <p:txBody>
          <a:bodyPr wrap="none">
            <a:spAutoFit/>
          </a:bodyPr>
          <a:lstStyle/>
          <a:p>
            <a:pPr>
              <a:lnSpc>
                <a:spcPct val="107000"/>
              </a:lnSpc>
              <a:spcAft>
                <a:spcPts val="800"/>
              </a:spcAft>
            </a:pPr>
            <a:r>
              <a:rPr lang="cs-CZ" sz="1000" i="1" dirty="0">
                <a:latin typeface="MyriadPro-LightIt"/>
                <a:ea typeface="Calibri" panose="020F0502020204030204" pitchFamily="34" charset="0"/>
                <a:cs typeface="MyriadPro-LightIt"/>
              </a:rPr>
              <a:t>Silné doporučení, střední důkazy jistoty</a:t>
            </a:r>
            <a:endParaRPr lang="cs-CZ"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1" name="Obdélník 20">
            <a:extLst>
              <a:ext uri="{FF2B5EF4-FFF2-40B4-BE49-F238E27FC236}">
                <a16:creationId xmlns:a16="http://schemas.microsoft.com/office/drawing/2014/main" id="{5AEDF15A-EED6-4258-9CB5-85190073F813}"/>
              </a:ext>
            </a:extLst>
          </p:cNvPr>
          <p:cNvSpPr/>
          <p:nvPr/>
        </p:nvSpPr>
        <p:spPr>
          <a:xfrm>
            <a:off x="159451" y="1846515"/>
            <a:ext cx="4918240" cy="1174873"/>
          </a:xfrm>
          <a:prstGeom prst="rect">
            <a:avLst/>
          </a:prstGeom>
        </p:spPr>
        <p:txBody>
          <a:bodyPr wrap="square">
            <a:spAutoFit/>
          </a:bodyPr>
          <a:lstStyle/>
          <a:p>
            <a:pPr>
              <a:lnSpc>
                <a:spcPct val="110000"/>
              </a:lnSpc>
            </a:pPr>
            <a:r>
              <a:rPr lang="cs-CZ" sz="1300" b="1" dirty="0">
                <a:solidFill>
                  <a:srgbClr val="00B050"/>
                </a:solidFill>
                <a:latin typeface="Roboto"/>
              </a:rPr>
              <a:t>Starší dospělí by měli vykonávat alespoň 150–300 minut aerobní fyzické aktivity střední intenzity; nebo alespoň 75–150 minut aerobní pohybové aktivita vysoké intenzity; nebo ekvivalentní kombinaci aktivity střední a vysoké intenzity aktivity celý týden, pro podstatné zdravotní výhody. </a:t>
            </a:r>
            <a:endParaRPr lang="cs-CZ" sz="1300" b="1" dirty="0">
              <a:solidFill>
                <a:srgbClr val="00B050"/>
              </a:solidFill>
            </a:endParaRPr>
          </a:p>
        </p:txBody>
      </p:sp>
      <p:sp>
        <p:nvSpPr>
          <p:cNvPr id="22" name="Obdélník 21">
            <a:extLst>
              <a:ext uri="{FF2B5EF4-FFF2-40B4-BE49-F238E27FC236}">
                <a16:creationId xmlns:a16="http://schemas.microsoft.com/office/drawing/2014/main" id="{5B67D009-1FF3-437E-8AFF-68BC7A6F9602}"/>
              </a:ext>
            </a:extLst>
          </p:cNvPr>
          <p:cNvSpPr/>
          <p:nvPr/>
        </p:nvSpPr>
        <p:spPr>
          <a:xfrm>
            <a:off x="3489165" y="3858837"/>
            <a:ext cx="5377743" cy="1021113"/>
          </a:xfrm>
          <a:prstGeom prst="rect">
            <a:avLst/>
          </a:prstGeom>
        </p:spPr>
        <p:txBody>
          <a:bodyPr wrap="square">
            <a:spAutoFit/>
          </a:bodyPr>
          <a:lstStyle/>
          <a:p>
            <a:pPr>
              <a:lnSpc>
                <a:spcPct val="110000"/>
              </a:lnSpc>
            </a:pPr>
            <a:r>
              <a:rPr lang="cs-CZ" sz="1400" b="1" dirty="0">
                <a:solidFill>
                  <a:srgbClr val="093EC3"/>
                </a:solidFill>
                <a:latin typeface="Roboto"/>
              </a:rPr>
              <a:t>Starší dospělí by také měli provádět aktivity posilující svaly střední nebo vyšší intenzity, které zahrnují všechny hlavní svalové skupiny, 2 nebo více dní v týdnu, protože poskytují další zdravotní výhody </a:t>
            </a:r>
            <a:endParaRPr lang="cs-CZ" sz="1400" b="1" dirty="0">
              <a:solidFill>
                <a:srgbClr val="093EC3"/>
              </a:solidFill>
            </a:endParaRPr>
          </a:p>
        </p:txBody>
      </p:sp>
      <p:sp>
        <p:nvSpPr>
          <p:cNvPr id="25" name="Obdélník 24">
            <a:extLst>
              <a:ext uri="{FF2B5EF4-FFF2-40B4-BE49-F238E27FC236}">
                <a16:creationId xmlns:a16="http://schemas.microsoft.com/office/drawing/2014/main" id="{5F6B8CF8-456B-487F-89B1-FC89CC303020}"/>
              </a:ext>
            </a:extLst>
          </p:cNvPr>
          <p:cNvSpPr/>
          <p:nvPr/>
        </p:nvSpPr>
        <p:spPr>
          <a:xfrm>
            <a:off x="5974225" y="4586656"/>
            <a:ext cx="2194832" cy="249684"/>
          </a:xfrm>
          <a:prstGeom prst="rect">
            <a:avLst/>
          </a:prstGeom>
        </p:spPr>
        <p:txBody>
          <a:bodyPr wrap="none">
            <a:spAutoFit/>
          </a:bodyPr>
          <a:lstStyle/>
          <a:p>
            <a:pPr>
              <a:lnSpc>
                <a:spcPct val="107000"/>
              </a:lnSpc>
              <a:spcAft>
                <a:spcPts val="800"/>
              </a:spcAft>
            </a:pPr>
            <a:r>
              <a:rPr lang="cs-CZ" sz="1000" i="1" dirty="0">
                <a:latin typeface="MyriadPro-LightIt"/>
                <a:ea typeface="Calibri" panose="020F0502020204030204" pitchFamily="34" charset="0"/>
                <a:cs typeface="MyriadPro-LightIt"/>
              </a:rPr>
              <a:t>Silné doporučení, střední důkazy jistoty</a:t>
            </a:r>
            <a:endParaRPr lang="cs-CZ"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6" name="Obdélník 25">
            <a:extLst>
              <a:ext uri="{FF2B5EF4-FFF2-40B4-BE49-F238E27FC236}">
                <a16:creationId xmlns:a16="http://schemas.microsoft.com/office/drawing/2014/main" id="{5BEBA407-CBCA-40CF-A22C-A6AC25C1FC80}"/>
              </a:ext>
            </a:extLst>
          </p:cNvPr>
          <p:cNvSpPr/>
          <p:nvPr/>
        </p:nvSpPr>
        <p:spPr>
          <a:xfrm>
            <a:off x="5901554" y="6014018"/>
            <a:ext cx="2194832" cy="249684"/>
          </a:xfrm>
          <a:prstGeom prst="rect">
            <a:avLst/>
          </a:prstGeom>
        </p:spPr>
        <p:txBody>
          <a:bodyPr wrap="none">
            <a:spAutoFit/>
          </a:bodyPr>
          <a:lstStyle/>
          <a:p>
            <a:pPr>
              <a:lnSpc>
                <a:spcPct val="107000"/>
              </a:lnSpc>
              <a:spcAft>
                <a:spcPts val="800"/>
              </a:spcAft>
            </a:pPr>
            <a:r>
              <a:rPr lang="cs-CZ" sz="1000" i="1" dirty="0">
                <a:latin typeface="MyriadPro-LightIt"/>
                <a:ea typeface="Calibri" panose="020F0502020204030204" pitchFamily="34" charset="0"/>
                <a:cs typeface="MyriadPro-LightIt"/>
              </a:rPr>
              <a:t>Silné doporučení, střední důkazy jistoty</a:t>
            </a:r>
            <a:endParaRPr lang="cs-CZ" sz="1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Obrázek 4">
            <a:extLst>
              <a:ext uri="{FF2B5EF4-FFF2-40B4-BE49-F238E27FC236}">
                <a16:creationId xmlns:a16="http://schemas.microsoft.com/office/drawing/2014/main" id="{C30898DD-3A57-4C95-A6A9-2990364040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7904" y="1624533"/>
            <a:ext cx="3502132" cy="2164928"/>
          </a:xfrm>
          <a:prstGeom prst="rect">
            <a:avLst/>
          </a:prstGeom>
        </p:spPr>
      </p:pic>
      <p:pic>
        <p:nvPicPr>
          <p:cNvPr id="9" name="Obrázek 8">
            <a:extLst>
              <a:ext uri="{FF2B5EF4-FFF2-40B4-BE49-F238E27FC236}">
                <a16:creationId xmlns:a16="http://schemas.microsoft.com/office/drawing/2014/main" id="{317340C8-BE9D-4DEA-9C5C-C5E2F1DC32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092" y="3100885"/>
            <a:ext cx="3136921" cy="1673778"/>
          </a:xfrm>
          <a:prstGeom prst="rect">
            <a:avLst/>
          </a:prstGeom>
        </p:spPr>
      </p:pic>
      <p:pic>
        <p:nvPicPr>
          <p:cNvPr id="16" name="Obrázek 15">
            <a:extLst>
              <a:ext uri="{FF2B5EF4-FFF2-40B4-BE49-F238E27FC236}">
                <a16:creationId xmlns:a16="http://schemas.microsoft.com/office/drawing/2014/main" id="{BF15E08E-0AFC-4DB0-AE2D-332C36FDBC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1551" y="4913098"/>
            <a:ext cx="3185067" cy="1529984"/>
          </a:xfrm>
          <a:prstGeom prst="rect">
            <a:avLst/>
          </a:prstGeom>
        </p:spPr>
      </p:pic>
      <p:sp>
        <p:nvSpPr>
          <p:cNvPr id="18" name="Obdélník 17">
            <a:extLst>
              <a:ext uri="{FF2B5EF4-FFF2-40B4-BE49-F238E27FC236}">
                <a16:creationId xmlns:a16="http://schemas.microsoft.com/office/drawing/2014/main" id="{A78EF779-C89E-459A-A328-1FFCA29209BD}"/>
              </a:ext>
            </a:extLst>
          </p:cNvPr>
          <p:cNvSpPr/>
          <p:nvPr/>
        </p:nvSpPr>
        <p:spPr>
          <a:xfrm>
            <a:off x="3555395" y="5171095"/>
            <a:ext cx="5245281" cy="1092607"/>
          </a:xfrm>
          <a:prstGeom prst="rect">
            <a:avLst/>
          </a:prstGeom>
        </p:spPr>
        <p:txBody>
          <a:bodyPr wrap="square">
            <a:spAutoFit/>
          </a:bodyPr>
          <a:lstStyle/>
          <a:p>
            <a:r>
              <a:rPr lang="cs-CZ" sz="1300" b="1" dirty="0">
                <a:solidFill>
                  <a:srgbClr val="093EC3"/>
                </a:solidFill>
                <a:latin typeface="Roboto"/>
              </a:rPr>
              <a:t>V rámci týdenní fyzické aktivity by starší dospělí měli provádět různorodou vícesložkovou fyzickou aktivitu, která zdůrazňuje funkční rovnováhu a silový trénink se střední nebo větší intenzitou, 3 nebo více dní v týdnu, aby se zvýšila funkční kapacita a zabránilo pádům. </a:t>
            </a:r>
            <a:endParaRPr lang="cs-CZ" dirty="0"/>
          </a:p>
        </p:txBody>
      </p:sp>
      <p:pic>
        <p:nvPicPr>
          <p:cNvPr id="6" name="Obrázek 5">
            <a:extLst>
              <a:ext uri="{FF2B5EF4-FFF2-40B4-BE49-F238E27FC236}">
                <a16:creationId xmlns:a16="http://schemas.microsoft.com/office/drawing/2014/main" id="{E92C3B59-86B7-490B-9527-6A7C0D8766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3151" y="414918"/>
            <a:ext cx="416212" cy="879415"/>
          </a:xfrm>
          <a:prstGeom prst="rect">
            <a:avLst/>
          </a:prstGeom>
        </p:spPr>
      </p:pic>
      <p:sp>
        <p:nvSpPr>
          <p:cNvPr id="17" name="Obdélník 16">
            <a:extLst>
              <a:ext uri="{FF2B5EF4-FFF2-40B4-BE49-F238E27FC236}">
                <a16:creationId xmlns:a16="http://schemas.microsoft.com/office/drawing/2014/main" id="{738C3D84-D415-410E-B261-90AD50A12AFC}"/>
              </a:ext>
            </a:extLst>
          </p:cNvPr>
          <p:cNvSpPr/>
          <p:nvPr/>
        </p:nvSpPr>
        <p:spPr>
          <a:xfrm>
            <a:off x="3140502" y="2919138"/>
            <a:ext cx="2194832" cy="249684"/>
          </a:xfrm>
          <a:prstGeom prst="rect">
            <a:avLst/>
          </a:prstGeom>
        </p:spPr>
        <p:txBody>
          <a:bodyPr wrap="none">
            <a:spAutoFit/>
          </a:bodyPr>
          <a:lstStyle/>
          <a:p>
            <a:pPr>
              <a:lnSpc>
                <a:spcPct val="107000"/>
              </a:lnSpc>
              <a:spcAft>
                <a:spcPts val="800"/>
              </a:spcAft>
            </a:pPr>
            <a:r>
              <a:rPr lang="cs-CZ" sz="1000" i="1" dirty="0">
                <a:latin typeface="MyriadPro-LightIt"/>
                <a:ea typeface="Calibri" panose="020F0502020204030204" pitchFamily="34" charset="0"/>
                <a:cs typeface="MyriadPro-LightIt"/>
              </a:rPr>
              <a:t>Silné doporučení, střední důkazy jistoty</a:t>
            </a:r>
            <a:endParaRPr lang="cs-CZ" sz="1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929404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pPr defTabSz="914217">
              <a:defRPr/>
            </a:pPr>
            <a:fld id="{0970407D-EE58-4A0B-824B-1D3AE42DD9CF}" type="slidenum">
              <a:rPr lang="cs-CZ" altLang="cs-CZ">
                <a:solidFill>
                  <a:srgbClr val="0000DC"/>
                </a:solidFill>
                <a:latin typeface="Arial"/>
              </a:rPr>
              <a:pPr defTabSz="914217">
                <a:defRPr/>
              </a:pPr>
              <a:t>45</a:t>
            </a:fld>
            <a:endParaRPr lang="cs-CZ" altLang="cs-CZ" dirty="0">
              <a:solidFill>
                <a:srgbClr val="0000DC"/>
              </a:solidFill>
              <a:latin typeface="Arial"/>
            </a:endParaRPr>
          </a:p>
        </p:txBody>
      </p:sp>
      <p:sp>
        <p:nvSpPr>
          <p:cNvPr id="10" name="Line 2">
            <a:extLst>
              <a:ext uri="{FF2B5EF4-FFF2-40B4-BE49-F238E27FC236}">
                <a16:creationId xmlns:a16="http://schemas.microsoft.com/office/drawing/2014/main" id="{32A415F1-D43E-428B-A1B0-B9F7F571F78D}"/>
              </a:ext>
            </a:extLst>
          </p:cNvPr>
          <p:cNvSpPr>
            <a:spLocks noChangeShapeType="1"/>
          </p:cNvSpPr>
          <p:nvPr/>
        </p:nvSpPr>
        <p:spPr bwMode="auto">
          <a:xfrm flipV="1">
            <a:off x="223151" y="251950"/>
            <a:ext cx="8696106" cy="53423"/>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11" name="Rectangle 3">
            <a:extLst>
              <a:ext uri="{FF2B5EF4-FFF2-40B4-BE49-F238E27FC236}">
                <a16:creationId xmlns:a16="http://schemas.microsoft.com/office/drawing/2014/main" id="{C075F41A-9A57-4A20-9E85-A135FAB4544B}"/>
              </a:ext>
            </a:extLst>
          </p:cNvPr>
          <p:cNvSpPr txBox="1">
            <a:spLocks noChangeArrowheads="1"/>
          </p:cNvSpPr>
          <p:nvPr/>
        </p:nvSpPr>
        <p:spPr>
          <a:xfrm>
            <a:off x="159453" y="-1557"/>
            <a:ext cx="8823503" cy="3195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cs-CZ"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Starší dospělí (věku 65 a starší)</a:t>
            </a:r>
          </a:p>
        </p:txBody>
      </p:sp>
      <p:sp>
        <p:nvSpPr>
          <p:cNvPr id="13" name="Zástupný symbol pro obsah 4">
            <a:extLst>
              <a:ext uri="{FF2B5EF4-FFF2-40B4-BE49-F238E27FC236}">
                <a16:creationId xmlns:a16="http://schemas.microsoft.com/office/drawing/2014/main" id="{8C6BEFDB-3ECB-4996-B8C0-CD3E3BD4D660}"/>
              </a:ext>
            </a:extLst>
          </p:cNvPr>
          <p:cNvSpPr txBox="1">
            <a:spLocks/>
          </p:cNvSpPr>
          <p:nvPr/>
        </p:nvSpPr>
        <p:spPr>
          <a:xfrm>
            <a:off x="159453" y="4345007"/>
            <a:ext cx="5391556" cy="1229733"/>
          </a:xfrm>
          <a:prstGeom prst="rect">
            <a:avLst/>
          </a:prstGeom>
        </p:spPr>
        <p:txBody>
          <a:bodyPr vert="horz" lIns="0" tIns="0" rIns="0" bIns="0" rtlCol="0">
            <a:noAutofit/>
          </a:bodyPr>
          <a:lstStyle>
            <a:lvl1pPr marL="251950" marR="0" indent="-179964" algn="l" defTabSz="914400" rtl="0" eaLnBrk="1" fontAlgn="base" latinLnBrk="0" hangingPunct="1">
              <a:lnSpc>
                <a:spcPct val="150000"/>
              </a:lnSpc>
              <a:spcBef>
                <a:spcPts val="0"/>
              </a:spcBef>
              <a:spcAft>
                <a:spcPct val="0"/>
              </a:spcAft>
              <a:buClr>
                <a:schemeClr val="tx2"/>
              </a:buClr>
              <a:buSzPct val="100000"/>
              <a:buFont typeface="Arial" panose="020B0604020202020204" pitchFamily="34" charset="0"/>
              <a:buChar char="̶"/>
              <a:tabLst/>
              <a:defRPr sz="2100" b="0">
                <a:solidFill>
                  <a:schemeClr val="tx1"/>
                </a:solidFill>
                <a:latin typeface="+mn-lt"/>
                <a:ea typeface="+mn-ea"/>
                <a:cs typeface="+mn-cs"/>
              </a:defRPr>
            </a:lvl1pPr>
            <a:lvl2pPr marL="503899" indent="-179964"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217" indent="0" algn="l" rtl="0" eaLnBrk="1" fontAlgn="base" hangingPunct="1">
              <a:lnSpc>
                <a:spcPts val="1350"/>
              </a:lnSpc>
              <a:spcBef>
                <a:spcPts val="0"/>
              </a:spcBef>
              <a:spcAft>
                <a:spcPct val="0"/>
              </a:spcAft>
              <a:buClr>
                <a:schemeClr val="folHlink"/>
              </a:buClr>
              <a:buSzPct val="80000"/>
              <a:buFontTx/>
              <a:buNone/>
              <a:defRPr sz="1125" b="0">
                <a:solidFill>
                  <a:schemeClr val="tx1"/>
                </a:solidFill>
                <a:latin typeface="+mn-lt"/>
              </a:defRPr>
            </a:lvl3pPr>
            <a:lvl4pPr marL="1028700" indent="0" algn="l" rtl="0" eaLnBrk="1" fontAlgn="base" hangingPunct="1">
              <a:lnSpc>
                <a:spcPts val="1350"/>
              </a:lnSpc>
              <a:spcBef>
                <a:spcPts val="0"/>
              </a:spcBef>
              <a:spcAft>
                <a:spcPct val="0"/>
              </a:spcAft>
              <a:buClr>
                <a:schemeClr val="accent2"/>
              </a:buClr>
              <a:buSzPct val="90000"/>
              <a:buFontTx/>
              <a:buNone/>
              <a:defRPr sz="1125" b="0">
                <a:solidFill>
                  <a:schemeClr val="tx1"/>
                </a:solidFill>
                <a:latin typeface="+mn-lt"/>
              </a:defRPr>
            </a:lvl4pPr>
            <a:lvl5pPr marL="1371600" indent="0" algn="l" rtl="0" eaLnBrk="1" fontAlgn="base" hangingPunct="1">
              <a:lnSpc>
                <a:spcPts val="1350"/>
              </a:lnSpc>
              <a:spcBef>
                <a:spcPts val="0"/>
              </a:spcBef>
              <a:spcAft>
                <a:spcPct val="0"/>
              </a:spcAft>
              <a:buClr>
                <a:schemeClr val="accent1"/>
              </a:buClr>
              <a:buFontTx/>
              <a:buNone/>
              <a:defRPr sz="1125" b="0">
                <a:solidFill>
                  <a:schemeClr val="tx1"/>
                </a:solidFill>
                <a:latin typeface="+mn-lt"/>
              </a:defRPr>
            </a:lvl5pPr>
            <a:lvl6pPr marL="1885950" indent="-17145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057400" indent="0" algn="l" rtl="0" eaLnBrk="1" fontAlgn="base" hangingPunct="1">
              <a:lnSpc>
                <a:spcPts val="135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24003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27432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1986" indent="0">
              <a:lnSpc>
                <a:spcPct val="100000"/>
              </a:lnSpc>
              <a:spcAft>
                <a:spcPts val="300"/>
              </a:spcAft>
              <a:buNone/>
            </a:pPr>
            <a:r>
              <a:rPr lang="cs-CZ" sz="1300" b="1" kern="0" dirty="0">
                <a:solidFill>
                  <a:srgbClr val="0000FF"/>
                </a:solidFill>
                <a:latin typeface="Tahoma" panose="020B0604030504040204" pitchFamily="34" charset="0"/>
                <a:ea typeface="Tahoma" panose="020B0604030504040204" pitchFamily="34" charset="0"/>
                <a:cs typeface="Tahoma" panose="020B0604030504040204" pitchFamily="34" charset="0"/>
              </a:rPr>
              <a:t>Doporučuje se: </a:t>
            </a:r>
          </a:p>
          <a:p>
            <a:pPr marL="71986" indent="0">
              <a:lnSpc>
                <a:spcPct val="100000"/>
              </a:lnSpc>
              <a:spcAft>
                <a:spcPts val="300"/>
              </a:spcAft>
              <a:buNone/>
            </a:pPr>
            <a:r>
              <a:rPr lang="cs-CZ" sz="1300" b="1" kern="0" dirty="0">
                <a:solidFill>
                  <a:srgbClr val="F01928"/>
                </a:solidFill>
                <a:latin typeface="Tahoma" panose="020B0604030504040204" pitchFamily="34" charset="0"/>
                <a:ea typeface="Tahoma" panose="020B0604030504040204" pitchFamily="34" charset="0"/>
                <a:cs typeface="Tahoma" panose="020B0604030504040204" pitchFamily="34" charset="0"/>
              </a:rPr>
              <a:t>Starší dospělí by měli omezit množství času stráveného sezením. Nahrazení času tráveného sezením pohybovou aktivitou jakékoli intenzity (včetně lehké intenzity) poskytuje zdravotní výhod</a:t>
            </a:r>
            <a:r>
              <a:rPr lang="cs-CZ" sz="1300" b="1" kern="0" dirty="0">
                <a:solidFill>
                  <a:srgbClr val="FF0000"/>
                </a:solidFill>
                <a:latin typeface="Tahoma" panose="020B0604030504040204" pitchFamily="34" charset="0"/>
                <a:ea typeface="Tahoma" panose="020B0604030504040204" pitchFamily="34" charset="0"/>
                <a:cs typeface="Tahoma" panose="020B0604030504040204" pitchFamily="34" charset="0"/>
              </a:rPr>
              <a:t>y. </a:t>
            </a:r>
            <a:endParaRPr lang="en-US" sz="1300" b="1" kern="0" dirty="0">
              <a:solidFill>
                <a:srgbClr val="FF0000"/>
              </a:solidFill>
            </a:endParaRPr>
          </a:p>
        </p:txBody>
      </p:sp>
      <p:sp>
        <p:nvSpPr>
          <p:cNvPr id="20" name="Obdélník 19">
            <a:extLst>
              <a:ext uri="{FF2B5EF4-FFF2-40B4-BE49-F238E27FC236}">
                <a16:creationId xmlns:a16="http://schemas.microsoft.com/office/drawing/2014/main" id="{2129C10A-48EC-4DAC-9873-CA712FEA7D16}"/>
              </a:ext>
            </a:extLst>
          </p:cNvPr>
          <p:cNvSpPr/>
          <p:nvPr/>
        </p:nvSpPr>
        <p:spPr>
          <a:xfrm>
            <a:off x="5600585" y="2075127"/>
            <a:ext cx="2585964" cy="249684"/>
          </a:xfrm>
          <a:prstGeom prst="rect">
            <a:avLst/>
          </a:prstGeom>
        </p:spPr>
        <p:txBody>
          <a:bodyPr wrap="none">
            <a:spAutoFit/>
          </a:bodyPr>
          <a:lstStyle/>
          <a:p>
            <a:pPr>
              <a:lnSpc>
                <a:spcPct val="107000"/>
              </a:lnSpc>
              <a:spcAft>
                <a:spcPts val="800"/>
              </a:spcAft>
            </a:pPr>
            <a:r>
              <a:rPr lang="cs-CZ" sz="1000" i="1" dirty="0">
                <a:latin typeface="MyriadPro-LightIt"/>
                <a:ea typeface="Calibri" panose="020F0502020204030204" pitchFamily="34" charset="0"/>
                <a:cs typeface="MyriadPro-LightIt"/>
              </a:rPr>
              <a:t>Podmínečné doporučení, důkazy střední jistoty</a:t>
            </a:r>
            <a:endParaRPr lang="cs-CZ"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1" name="Obdélník 20">
            <a:extLst>
              <a:ext uri="{FF2B5EF4-FFF2-40B4-BE49-F238E27FC236}">
                <a16:creationId xmlns:a16="http://schemas.microsoft.com/office/drawing/2014/main" id="{5AEDF15A-EED6-4258-9CB5-85190073F813}"/>
              </a:ext>
            </a:extLst>
          </p:cNvPr>
          <p:cNvSpPr/>
          <p:nvPr/>
        </p:nvSpPr>
        <p:spPr>
          <a:xfrm>
            <a:off x="4419600" y="416519"/>
            <a:ext cx="4303269" cy="1732077"/>
          </a:xfrm>
          <a:prstGeom prst="rect">
            <a:avLst/>
          </a:prstGeom>
        </p:spPr>
        <p:txBody>
          <a:bodyPr wrap="square">
            <a:spAutoFit/>
          </a:bodyPr>
          <a:lstStyle/>
          <a:p>
            <a:pPr>
              <a:lnSpc>
                <a:spcPct val="110000"/>
              </a:lnSpc>
            </a:pPr>
            <a:r>
              <a:rPr lang="cs-CZ" sz="1400" b="1" dirty="0">
                <a:solidFill>
                  <a:srgbClr val="00B050"/>
                </a:solidFill>
                <a:latin typeface="Roboto"/>
              </a:rPr>
              <a:t>Starší dospělí mohou navýšit aerobní pohybovou aktivity střední intenzity na více než 300 minut; nebo provádět více než 150 minut aerobní fyzické aktivity s vysokou intenzitou; nebo ekvivalentní kombinaci aktivity střední a vysoké intenzity aktivita v proběhu celého týdne, pro další přínosy pro zdraví. </a:t>
            </a:r>
            <a:endParaRPr lang="cs-CZ" sz="1400" b="1" dirty="0">
              <a:solidFill>
                <a:srgbClr val="00B050"/>
              </a:solidFill>
            </a:endParaRPr>
          </a:p>
        </p:txBody>
      </p:sp>
      <p:sp>
        <p:nvSpPr>
          <p:cNvPr id="25" name="Obdélník 24">
            <a:extLst>
              <a:ext uri="{FF2B5EF4-FFF2-40B4-BE49-F238E27FC236}">
                <a16:creationId xmlns:a16="http://schemas.microsoft.com/office/drawing/2014/main" id="{5F6B8CF8-456B-487F-89B1-FC89CC303020}"/>
              </a:ext>
            </a:extLst>
          </p:cNvPr>
          <p:cNvSpPr/>
          <p:nvPr/>
        </p:nvSpPr>
        <p:spPr>
          <a:xfrm>
            <a:off x="2209299" y="5190793"/>
            <a:ext cx="2151551" cy="249684"/>
          </a:xfrm>
          <a:prstGeom prst="rect">
            <a:avLst/>
          </a:prstGeom>
        </p:spPr>
        <p:txBody>
          <a:bodyPr wrap="none">
            <a:spAutoFit/>
          </a:bodyPr>
          <a:lstStyle/>
          <a:p>
            <a:pPr>
              <a:lnSpc>
                <a:spcPct val="107000"/>
              </a:lnSpc>
              <a:spcAft>
                <a:spcPts val="800"/>
              </a:spcAft>
            </a:pPr>
            <a:r>
              <a:rPr lang="cs-CZ" sz="1000" i="1" dirty="0">
                <a:latin typeface="MyriadPro-LightIt"/>
                <a:ea typeface="Calibri" panose="020F0502020204030204" pitchFamily="34" charset="0"/>
                <a:cs typeface="MyriadPro-LightIt"/>
              </a:rPr>
              <a:t>Silné doporučení, důkazy </a:t>
            </a:r>
            <a:r>
              <a:rPr lang="cs-CZ" sz="1000" i="1" dirty="0" err="1">
                <a:latin typeface="MyriadPro-LightIt"/>
                <a:ea typeface="Calibri" panose="020F0502020204030204" pitchFamily="34" charset="0"/>
                <a:cs typeface="MyriadPro-LightIt"/>
              </a:rPr>
              <a:t>sřední</a:t>
            </a:r>
            <a:r>
              <a:rPr lang="cs-CZ" sz="1000" i="1" dirty="0">
                <a:latin typeface="MyriadPro-LightIt"/>
                <a:ea typeface="Calibri" panose="020F0502020204030204" pitchFamily="34" charset="0"/>
                <a:cs typeface="MyriadPro-LightIt"/>
              </a:rPr>
              <a:t> jistoty</a:t>
            </a:r>
            <a:endParaRPr lang="cs-CZ"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6" name="Obdélník 25">
            <a:extLst>
              <a:ext uri="{FF2B5EF4-FFF2-40B4-BE49-F238E27FC236}">
                <a16:creationId xmlns:a16="http://schemas.microsoft.com/office/drawing/2014/main" id="{5BEBA407-CBCA-40CF-A22C-A6AC25C1FC80}"/>
              </a:ext>
            </a:extLst>
          </p:cNvPr>
          <p:cNvSpPr/>
          <p:nvPr/>
        </p:nvSpPr>
        <p:spPr>
          <a:xfrm>
            <a:off x="2544219" y="6226137"/>
            <a:ext cx="2223686" cy="249684"/>
          </a:xfrm>
          <a:prstGeom prst="rect">
            <a:avLst/>
          </a:prstGeom>
        </p:spPr>
        <p:txBody>
          <a:bodyPr wrap="none">
            <a:spAutoFit/>
          </a:bodyPr>
          <a:lstStyle/>
          <a:p>
            <a:pPr>
              <a:lnSpc>
                <a:spcPct val="107000"/>
              </a:lnSpc>
              <a:spcAft>
                <a:spcPts val="800"/>
              </a:spcAft>
            </a:pPr>
            <a:r>
              <a:rPr lang="cs-CZ" sz="1000" i="1" dirty="0">
                <a:latin typeface="MyriadPro-LightIt"/>
                <a:ea typeface="Calibri" panose="020F0502020204030204" pitchFamily="34" charset="0"/>
                <a:cs typeface="MyriadPro-LightIt"/>
              </a:rPr>
              <a:t>Silné doporučení, důkazy střední  jistoty</a:t>
            </a:r>
            <a:endParaRPr lang="cs-CZ" sz="1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Obrázek 5">
            <a:extLst>
              <a:ext uri="{FF2B5EF4-FFF2-40B4-BE49-F238E27FC236}">
                <a16:creationId xmlns:a16="http://schemas.microsoft.com/office/drawing/2014/main" id="{2346961C-3E4C-4996-A628-99887CB64D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885" y="377811"/>
            <a:ext cx="3402177" cy="2050845"/>
          </a:xfrm>
          <a:prstGeom prst="rect">
            <a:avLst/>
          </a:prstGeom>
        </p:spPr>
      </p:pic>
      <p:pic>
        <p:nvPicPr>
          <p:cNvPr id="8" name="Obrázek 7">
            <a:extLst>
              <a:ext uri="{FF2B5EF4-FFF2-40B4-BE49-F238E27FC236}">
                <a16:creationId xmlns:a16="http://schemas.microsoft.com/office/drawing/2014/main" id="{D8485062-CBBD-40CF-9C94-805992F170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1842" y="4421786"/>
            <a:ext cx="2630117" cy="2232684"/>
          </a:xfrm>
          <a:prstGeom prst="rect">
            <a:avLst/>
          </a:prstGeom>
        </p:spPr>
      </p:pic>
      <p:sp>
        <p:nvSpPr>
          <p:cNvPr id="12" name="Obdélník 11">
            <a:extLst>
              <a:ext uri="{FF2B5EF4-FFF2-40B4-BE49-F238E27FC236}">
                <a16:creationId xmlns:a16="http://schemas.microsoft.com/office/drawing/2014/main" id="{122C2295-0107-4991-ABFA-74A37E95ECAE}"/>
              </a:ext>
            </a:extLst>
          </p:cNvPr>
          <p:cNvSpPr/>
          <p:nvPr/>
        </p:nvSpPr>
        <p:spPr>
          <a:xfrm>
            <a:off x="253885" y="2510073"/>
            <a:ext cx="8468985" cy="1054135"/>
          </a:xfrm>
          <a:prstGeom prst="rect">
            <a:avLst/>
          </a:prstGeom>
          <a:ln>
            <a:solidFill>
              <a:srgbClr val="00B050"/>
            </a:solidFill>
          </a:ln>
        </p:spPr>
        <p:txBody>
          <a:bodyPr wrap="square">
            <a:spAutoFit/>
          </a:bodyPr>
          <a:lstStyle/>
          <a:p>
            <a:pPr marL="171450" indent="-171450">
              <a:spcAft>
                <a:spcPts val="300"/>
              </a:spcAft>
              <a:buFont typeface="Arial" panose="020B0604020202020204" pitchFamily="34" charset="0"/>
              <a:buChar char="•"/>
            </a:pPr>
            <a:r>
              <a:rPr lang="cs-CZ" sz="1100" dirty="0">
                <a:solidFill>
                  <a:srgbClr val="000000"/>
                </a:solidFill>
                <a:latin typeface="Roboto"/>
              </a:rPr>
              <a:t>Dělat nějakou fyzickou aktivitu je lepší než dělat nic.</a:t>
            </a:r>
          </a:p>
          <a:p>
            <a:pPr marL="171450" indent="-171450">
              <a:spcAft>
                <a:spcPts val="300"/>
              </a:spcAft>
              <a:buFont typeface="Arial" panose="020B0604020202020204" pitchFamily="34" charset="0"/>
              <a:buChar char="•"/>
            </a:pPr>
            <a:r>
              <a:rPr lang="cs-CZ" sz="1100" dirty="0">
                <a:solidFill>
                  <a:srgbClr val="000000"/>
                </a:solidFill>
                <a:latin typeface="Roboto"/>
              </a:rPr>
              <a:t>Pokud starší dospělí nesplňují doporučení, bude mít nějaká fyzická aktivita přínos pro zdraví. </a:t>
            </a:r>
          </a:p>
          <a:p>
            <a:pPr marL="171450" indent="-171450">
              <a:spcAft>
                <a:spcPts val="300"/>
              </a:spcAft>
              <a:buFont typeface="Arial" panose="020B0604020202020204" pitchFamily="34" charset="0"/>
              <a:buChar char="•"/>
            </a:pPr>
            <a:r>
              <a:rPr lang="cs-CZ" sz="1100" dirty="0">
                <a:solidFill>
                  <a:srgbClr val="000000"/>
                </a:solidFill>
                <a:latin typeface="Roboto"/>
              </a:rPr>
              <a:t>Starší dospělí by měli začít s malým množstvím fyzické aktivity a postupně časem zvyšovat frekvenci, intenzitu a trvání.</a:t>
            </a:r>
          </a:p>
          <a:p>
            <a:pPr marL="171450" indent="-171450">
              <a:spcAft>
                <a:spcPts val="300"/>
              </a:spcAft>
              <a:buFont typeface="Arial" panose="020B0604020202020204" pitchFamily="34" charset="0"/>
              <a:buChar char="•"/>
            </a:pPr>
            <a:r>
              <a:rPr lang="cs-CZ" sz="1100" dirty="0">
                <a:solidFill>
                  <a:srgbClr val="000000"/>
                </a:solidFill>
                <a:latin typeface="Roboto"/>
              </a:rPr>
              <a:t>Starší dospělí by měli být fyzicky aktivní, jak to jejich funkční schopnosti umožňují, a přizpůsobit svou úroveň úsilí o fyzickou aktivitu relativní úrovni své fyzické zdatnosti. </a:t>
            </a:r>
            <a:endParaRPr lang="cs-CZ" sz="1100" dirty="0"/>
          </a:p>
        </p:txBody>
      </p:sp>
      <p:sp>
        <p:nvSpPr>
          <p:cNvPr id="14" name="Obdélník 13">
            <a:extLst>
              <a:ext uri="{FF2B5EF4-FFF2-40B4-BE49-F238E27FC236}">
                <a16:creationId xmlns:a16="http://schemas.microsoft.com/office/drawing/2014/main" id="{23B17BD7-9959-416A-9885-B8CF7F54976B}"/>
              </a:ext>
            </a:extLst>
          </p:cNvPr>
          <p:cNvSpPr/>
          <p:nvPr/>
        </p:nvSpPr>
        <p:spPr>
          <a:xfrm>
            <a:off x="109877" y="5555715"/>
            <a:ext cx="5250747" cy="892552"/>
          </a:xfrm>
          <a:prstGeom prst="rect">
            <a:avLst/>
          </a:prstGeom>
        </p:spPr>
        <p:txBody>
          <a:bodyPr wrap="square">
            <a:spAutoFit/>
          </a:bodyPr>
          <a:lstStyle/>
          <a:p>
            <a:r>
              <a:rPr lang="cs-CZ" sz="1300" b="1" dirty="0">
                <a:solidFill>
                  <a:srgbClr val="FF0000"/>
                </a:solidFill>
              </a:rPr>
              <a:t>Ke snížení škodlivých účinků vysokých úrovní sedavého chování na zdraví by se starší dospělí měli snažit provádět více než jen doporučené úrovně pohybové aktivity se střední až vysokou intenzitou. </a:t>
            </a:r>
          </a:p>
        </p:txBody>
      </p:sp>
      <p:sp>
        <p:nvSpPr>
          <p:cNvPr id="15" name="Obdélník 14">
            <a:extLst>
              <a:ext uri="{FF2B5EF4-FFF2-40B4-BE49-F238E27FC236}">
                <a16:creationId xmlns:a16="http://schemas.microsoft.com/office/drawing/2014/main" id="{8C5EAD01-61D6-4D33-B79B-A78BB37AAE97}"/>
              </a:ext>
            </a:extLst>
          </p:cNvPr>
          <p:cNvSpPr/>
          <p:nvPr/>
        </p:nvSpPr>
        <p:spPr>
          <a:xfrm>
            <a:off x="167608" y="3642097"/>
            <a:ext cx="8815348" cy="600164"/>
          </a:xfrm>
          <a:prstGeom prst="rect">
            <a:avLst/>
          </a:prstGeom>
        </p:spPr>
        <p:txBody>
          <a:bodyPr wrap="square">
            <a:spAutoFit/>
          </a:bodyPr>
          <a:lstStyle/>
          <a:p>
            <a:r>
              <a:rPr lang="cs-CZ" sz="1100" dirty="0"/>
              <a:t>U starších dospělých je vyšší množství sedavého chování spojeno s následujícími špatnými zdravotními výsledky: úmrtnost ze všech příčin, úmrtnost na kardiovaskulární onemocnění a úmrtnost na rakovinu a výskyt kardiovaskulárních onemocnění, rakovina a výskyt cukrovky typu 2. </a:t>
            </a:r>
          </a:p>
        </p:txBody>
      </p:sp>
    </p:spTree>
    <p:extLst>
      <p:ext uri="{BB962C8B-B14F-4D97-AF65-F5344CB8AC3E}">
        <p14:creationId xmlns:p14="http://schemas.microsoft.com/office/powerpoint/2010/main" val="30307908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pPr defTabSz="914217">
              <a:defRPr/>
            </a:pPr>
            <a:fld id="{0970407D-EE58-4A0B-824B-1D3AE42DD9CF}" type="slidenum">
              <a:rPr lang="cs-CZ" altLang="cs-CZ">
                <a:solidFill>
                  <a:srgbClr val="0000DC"/>
                </a:solidFill>
                <a:latin typeface="Arial"/>
              </a:rPr>
              <a:pPr defTabSz="914217">
                <a:defRPr/>
              </a:pPr>
              <a:t>46</a:t>
            </a:fld>
            <a:endParaRPr lang="cs-CZ" altLang="cs-CZ" dirty="0">
              <a:solidFill>
                <a:srgbClr val="0000DC"/>
              </a:solidFill>
              <a:latin typeface="Arial"/>
            </a:endParaRPr>
          </a:p>
        </p:txBody>
      </p:sp>
      <p:sp>
        <p:nvSpPr>
          <p:cNvPr id="10" name="Line 2">
            <a:extLst>
              <a:ext uri="{FF2B5EF4-FFF2-40B4-BE49-F238E27FC236}">
                <a16:creationId xmlns:a16="http://schemas.microsoft.com/office/drawing/2014/main" id="{32A415F1-D43E-428B-A1B0-B9F7F571F78D}"/>
              </a:ext>
            </a:extLst>
          </p:cNvPr>
          <p:cNvSpPr>
            <a:spLocks noChangeShapeType="1"/>
          </p:cNvSpPr>
          <p:nvPr/>
        </p:nvSpPr>
        <p:spPr bwMode="auto">
          <a:xfrm flipV="1">
            <a:off x="223151" y="251950"/>
            <a:ext cx="8696106" cy="53423"/>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11" name="Rectangle 3">
            <a:extLst>
              <a:ext uri="{FF2B5EF4-FFF2-40B4-BE49-F238E27FC236}">
                <a16:creationId xmlns:a16="http://schemas.microsoft.com/office/drawing/2014/main" id="{C075F41A-9A57-4A20-9E85-A135FAB4544B}"/>
              </a:ext>
            </a:extLst>
          </p:cNvPr>
          <p:cNvSpPr txBox="1">
            <a:spLocks noChangeArrowheads="1"/>
          </p:cNvSpPr>
          <p:nvPr/>
        </p:nvSpPr>
        <p:spPr>
          <a:xfrm>
            <a:off x="159453" y="-1557"/>
            <a:ext cx="8823503" cy="3195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cs-CZ"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Těhotné a ženy po porodu</a:t>
            </a:r>
          </a:p>
        </p:txBody>
      </p:sp>
      <p:sp>
        <p:nvSpPr>
          <p:cNvPr id="21" name="Obdélník 20">
            <a:extLst>
              <a:ext uri="{FF2B5EF4-FFF2-40B4-BE49-F238E27FC236}">
                <a16:creationId xmlns:a16="http://schemas.microsoft.com/office/drawing/2014/main" id="{5AEDF15A-EED6-4258-9CB5-85190073F813}"/>
              </a:ext>
            </a:extLst>
          </p:cNvPr>
          <p:cNvSpPr/>
          <p:nvPr/>
        </p:nvSpPr>
        <p:spPr>
          <a:xfrm>
            <a:off x="5035990" y="2235674"/>
            <a:ext cx="3763521" cy="1021113"/>
          </a:xfrm>
          <a:prstGeom prst="rect">
            <a:avLst/>
          </a:prstGeom>
        </p:spPr>
        <p:txBody>
          <a:bodyPr wrap="square">
            <a:spAutoFit/>
          </a:bodyPr>
          <a:lstStyle/>
          <a:p>
            <a:pPr>
              <a:lnSpc>
                <a:spcPct val="110000"/>
              </a:lnSpc>
            </a:pPr>
            <a:r>
              <a:rPr lang="cs-CZ" sz="1400" b="1" dirty="0">
                <a:solidFill>
                  <a:srgbClr val="00B050"/>
                </a:solidFill>
                <a:latin typeface="Roboto"/>
              </a:rPr>
              <a:t>Provádějte alespoň 150 minut aerobní pohybové aktivity střední intenzity</a:t>
            </a:r>
          </a:p>
          <a:p>
            <a:pPr>
              <a:lnSpc>
                <a:spcPct val="110000"/>
              </a:lnSpc>
            </a:pPr>
            <a:r>
              <a:rPr lang="cs-CZ" sz="1400" b="1" dirty="0">
                <a:solidFill>
                  <a:srgbClr val="00B050"/>
                </a:solidFill>
                <a:latin typeface="Roboto"/>
              </a:rPr>
              <a:t>po celý týden pro významné přínosy pro zdraví.  </a:t>
            </a:r>
            <a:endParaRPr lang="cs-CZ" sz="1400" b="1" dirty="0">
              <a:solidFill>
                <a:srgbClr val="00B050"/>
              </a:solidFill>
            </a:endParaRPr>
          </a:p>
        </p:txBody>
      </p:sp>
      <p:sp>
        <p:nvSpPr>
          <p:cNvPr id="25" name="Obdélník 24">
            <a:extLst>
              <a:ext uri="{FF2B5EF4-FFF2-40B4-BE49-F238E27FC236}">
                <a16:creationId xmlns:a16="http://schemas.microsoft.com/office/drawing/2014/main" id="{5F6B8CF8-456B-487F-89B1-FC89CC303020}"/>
              </a:ext>
            </a:extLst>
          </p:cNvPr>
          <p:cNvSpPr/>
          <p:nvPr/>
        </p:nvSpPr>
        <p:spPr>
          <a:xfrm>
            <a:off x="1276040" y="6129309"/>
            <a:ext cx="2194832" cy="249684"/>
          </a:xfrm>
          <a:prstGeom prst="rect">
            <a:avLst/>
          </a:prstGeom>
        </p:spPr>
        <p:txBody>
          <a:bodyPr wrap="none">
            <a:spAutoFit/>
          </a:bodyPr>
          <a:lstStyle/>
          <a:p>
            <a:pPr>
              <a:lnSpc>
                <a:spcPct val="107000"/>
              </a:lnSpc>
              <a:spcAft>
                <a:spcPts val="800"/>
              </a:spcAft>
            </a:pPr>
            <a:r>
              <a:rPr lang="cs-CZ" sz="1000" i="1" dirty="0">
                <a:latin typeface="MyriadPro-LightIt"/>
                <a:ea typeface="Calibri" panose="020F0502020204030204" pitchFamily="34" charset="0"/>
                <a:cs typeface="MyriadPro-LightIt"/>
              </a:rPr>
              <a:t>Silné doporučení, důkazy střední jistoty</a:t>
            </a:r>
            <a:endParaRPr lang="cs-CZ"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6" name="Obdélník 25">
            <a:extLst>
              <a:ext uri="{FF2B5EF4-FFF2-40B4-BE49-F238E27FC236}">
                <a16:creationId xmlns:a16="http://schemas.microsoft.com/office/drawing/2014/main" id="{5BEBA407-CBCA-40CF-A22C-A6AC25C1FC80}"/>
              </a:ext>
            </a:extLst>
          </p:cNvPr>
          <p:cNvSpPr/>
          <p:nvPr/>
        </p:nvSpPr>
        <p:spPr>
          <a:xfrm>
            <a:off x="3486124" y="1715704"/>
            <a:ext cx="2194832" cy="249684"/>
          </a:xfrm>
          <a:prstGeom prst="rect">
            <a:avLst/>
          </a:prstGeom>
        </p:spPr>
        <p:txBody>
          <a:bodyPr wrap="none">
            <a:spAutoFit/>
          </a:bodyPr>
          <a:lstStyle/>
          <a:p>
            <a:pPr>
              <a:lnSpc>
                <a:spcPct val="107000"/>
              </a:lnSpc>
              <a:spcAft>
                <a:spcPts val="800"/>
              </a:spcAft>
            </a:pPr>
            <a:r>
              <a:rPr lang="cs-CZ" sz="1000" i="1" dirty="0">
                <a:latin typeface="MyriadPro-LightIt"/>
                <a:ea typeface="Calibri" panose="020F0502020204030204" pitchFamily="34" charset="0"/>
                <a:cs typeface="MyriadPro-LightIt"/>
              </a:rPr>
              <a:t>Silné doporučení, důkazy střední jistoty</a:t>
            </a:r>
            <a:endParaRPr lang="cs-CZ"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6" name="Obdélník 15">
            <a:extLst>
              <a:ext uri="{FF2B5EF4-FFF2-40B4-BE49-F238E27FC236}">
                <a16:creationId xmlns:a16="http://schemas.microsoft.com/office/drawing/2014/main" id="{2BCC5CB4-62A0-4A51-B591-B0A38E1221A9}"/>
              </a:ext>
            </a:extLst>
          </p:cNvPr>
          <p:cNvSpPr/>
          <p:nvPr/>
        </p:nvSpPr>
        <p:spPr>
          <a:xfrm>
            <a:off x="253885" y="5345184"/>
            <a:ext cx="6214884" cy="784125"/>
          </a:xfrm>
          <a:prstGeom prst="rect">
            <a:avLst/>
          </a:prstGeom>
        </p:spPr>
        <p:txBody>
          <a:bodyPr wrap="square">
            <a:spAutoFit/>
          </a:bodyPr>
          <a:lstStyle/>
          <a:p>
            <a:pPr>
              <a:lnSpc>
                <a:spcPct val="110000"/>
              </a:lnSpc>
            </a:pPr>
            <a:r>
              <a:rPr lang="cs-CZ" sz="1400" b="1" dirty="0">
                <a:solidFill>
                  <a:srgbClr val="093EC3"/>
                </a:solidFill>
                <a:latin typeface="Roboto"/>
              </a:rPr>
              <a:t>Ženy, které se před těhotenstvím obvykle zabývaly intenzivní aerobní aktivitou nebo byly fyzicky aktivní, mohou v těchto aktivitách pokračovat i během těhotenství a po porodu. </a:t>
            </a:r>
            <a:endParaRPr lang="cs-CZ" sz="1400" b="1" dirty="0">
              <a:solidFill>
                <a:srgbClr val="093EC3"/>
              </a:solidFill>
            </a:endParaRPr>
          </a:p>
        </p:txBody>
      </p:sp>
      <p:pic>
        <p:nvPicPr>
          <p:cNvPr id="4" name="Obrázek 3">
            <a:extLst>
              <a:ext uri="{FF2B5EF4-FFF2-40B4-BE49-F238E27FC236}">
                <a16:creationId xmlns:a16="http://schemas.microsoft.com/office/drawing/2014/main" id="{A0F55CB3-360C-45B2-9BE8-8DBA136345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151" y="416519"/>
            <a:ext cx="582667" cy="446552"/>
          </a:xfrm>
          <a:prstGeom prst="rect">
            <a:avLst/>
          </a:prstGeom>
        </p:spPr>
      </p:pic>
      <p:pic>
        <p:nvPicPr>
          <p:cNvPr id="7" name="Obrázek 6">
            <a:extLst>
              <a:ext uri="{FF2B5EF4-FFF2-40B4-BE49-F238E27FC236}">
                <a16:creationId xmlns:a16="http://schemas.microsoft.com/office/drawing/2014/main" id="{728D38D3-F1AA-4D01-919D-910C43D23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272" y="2266061"/>
            <a:ext cx="4303268" cy="2588510"/>
          </a:xfrm>
          <a:prstGeom prst="rect">
            <a:avLst/>
          </a:prstGeom>
        </p:spPr>
      </p:pic>
      <p:sp>
        <p:nvSpPr>
          <p:cNvPr id="22" name="Obdélník 21">
            <a:extLst>
              <a:ext uri="{FF2B5EF4-FFF2-40B4-BE49-F238E27FC236}">
                <a16:creationId xmlns:a16="http://schemas.microsoft.com/office/drawing/2014/main" id="{4B40AE24-4D32-473C-A4E8-2193C81B49AF}"/>
              </a:ext>
            </a:extLst>
          </p:cNvPr>
          <p:cNvSpPr/>
          <p:nvPr/>
        </p:nvSpPr>
        <p:spPr>
          <a:xfrm>
            <a:off x="944903" y="368782"/>
            <a:ext cx="7854608" cy="830997"/>
          </a:xfrm>
          <a:prstGeom prst="rect">
            <a:avLst/>
          </a:prstGeom>
        </p:spPr>
        <p:txBody>
          <a:bodyPr wrap="square">
            <a:spAutoFit/>
          </a:bodyPr>
          <a:lstStyle/>
          <a:p>
            <a:r>
              <a:rPr lang="cs-CZ" sz="1200" dirty="0"/>
              <a:t> U těhotných a poporodních žen poskytuje fyzická aktivita během těhotenství a po porodu výhody pro následující přínosy pro zdraví matek a plodů: snížené riziko </a:t>
            </a:r>
            <a:r>
              <a:rPr lang="cs-CZ" sz="1200" dirty="0" err="1"/>
              <a:t>preeklampsie</a:t>
            </a:r>
            <a:r>
              <a:rPr lang="cs-CZ" sz="1200" dirty="0"/>
              <a:t>, gestační hypertenze, gestačního diabetu, nadměrného gestačního přibývání na váze, komplikací při porodu a poporodní deprese, a méně novorozeneckých komplikaci, žádné nepříznivé účinky na porodní hmotnost; a žádné zvýšení rizika mrtvě narozených dětí. </a:t>
            </a:r>
          </a:p>
        </p:txBody>
      </p:sp>
      <p:sp>
        <p:nvSpPr>
          <p:cNvPr id="23" name="Obdélník 22">
            <a:extLst>
              <a:ext uri="{FF2B5EF4-FFF2-40B4-BE49-F238E27FC236}">
                <a16:creationId xmlns:a16="http://schemas.microsoft.com/office/drawing/2014/main" id="{2FC9891A-6AF4-44C4-A96A-6A7D4028746A}"/>
              </a:ext>
            </a:extLst>
          </p:cNvPr>
          <p:cNvSpPr/>
          <p:nvPr/>
        </p:nvSpPr>
        <p:spPr>
          <a:xfrm>
            <a:off x="272278" y="1193508"/>
            <a:ext cx="8527233" cy="306944"/>
          </a:xfrm>
          <a:prstGeom prst="rect">
            <a:avLst/>
          </a:prstGeom>
        </p:spPr>
        <p:txBody>
          <a:bodyPr wrap="square">
            <a:spAutoFit/>
          </a:bodyPr>
          <a:lstStyle/>
          <a:p>
            <a:pPr>
              <a:lnSpc>
                <a:spcPct val="110000"/>
              </a:lnSpc>
            </a:pPr>
            <a:r>
              <a:rPr lang="cs-CZ" sz="1400" b="1" kern="0" dirty="0">
                <a:solidFill>
                  <a:srgbClr val="0000FF"/>
                </a:solidFill>
                <a:ea typeface="Tahoma" panose="020B0604030504040204" pitchFamily="34" charset="0"/>
                <a:cs typeface="Tahoma" panose="020B0604030504040204" pitchFamily="34" charset="0"/>
              </a:rPr>
              <a:t>Pro všechny těhotné a ženy po porodu bez kontraindikace se doporučuje:</a:t>
            </a:r>
          </a:p>
        </p:txBody>
      </p:sp>
      <p:sp>
        <p:nvSpPr>
          <p:cNvPr id="24" name="Zástupný symbol pro obsah 4">
            <a:extLst>
              <a:ext uri="{FF2B5EF4-FFF2-40B4-BE49-F238E27FC236}">
                <a16:creationId xmlns:a16="http://schemas.microsoft.com/office/drawing/2014/main" id="{420F644E-CDF9-4C60-AC76-8228E0D40DFD}"/>
              </a:ext>
            </a:extLst>
          </p:cNvPr>
          <p:cNvSpPr txBox="1">
            <a:spLocks/>
          </p:cNvSpPr>
          <p:nvPr/>
        </p:nvSpPr>
        <p:spPr>
          <a:xfrm>
            <a:off x="347790" y="1548016"/>
            <a:ext cx="8992828" cy="332957"/>
          </a:xfrm>
          <a:prstGeom prst="rect">
            <a:avLst/>
          </a:prstGeom>
        </p:spPr>
        <p:txBody>
          <a:bodyPr vert="horz" lIns="0" tIns="0" rIns="0" bIns="0" rtlCol="0">
            <a:noAutofit/>
          </a:bodyPr>
          <a:lstStyle>
            <a:lvl1pPr marL="251950" marR="0" indent="-179964" algn="l" defTabSz="914400" rtl="0" eaLnBrk="1" fontAlgn="base" latinLnBrk="0" hangingPunct="1">
              <a:lnSpc>
                <a:spcPct val="150000"/>
              </a:lnSpc>
              <a:spcBef>
                <a:spcPts val="0"/>
              </a:spcBef>
              <a:spcAft>
                <a:spcPct val="0"/>
              </a:spcAft>
              <a:buClr>
                <a:schemeClr val="tx2"/>
              </a:buClr>
              <a:buSzPct val="100000"/>
              <a:buFont typeface="Arial" panose="020B0604020202020204" pitchFamily="34" charset="0"/>
              <a:buChar char="̶"/>
              <a:tabLst/>
              <a:defRPr sz="2100" b="0">
                <a:solidFill>
                  <a:schemeClr val="tx1"/>
                </a:solidFill>
                <a:latin typeface="+mn-lt"/>
                <a:ea typeface="+mn-ea"/>
                <a:cs typeface="+mn-cs"/>
              </a:defRPr>
            </a:lvl1pPr>
            <a:lvl2pPr marL="503899" indent="-179964"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217" indent="0" algn="l" rtl="0" eaLnBrk="1" fontAlgn="base" hangingPunct="1">
              <a:lnSpc>
                <a:spcPts val="1350"/>
              </a:lnSpc>
              <a:spcBef>
                <a:spcPts val="0"/>
              </a:spcBef>
              <a:spcAft>
                <a:spcPct val="0"/>
              </a:spcAft>
              <a:buClr>
                <a:schemeClr val="folHlink"/>
              </a:buClr>
              <a:buSzPct val="80000"/>
              <a:buFontTx/>
              <a:buNone/>
              <a:defRPr sz="1125" b="0">
                <a:solidFill>
                  <a:schemeClr val="tx1"/>
                </a:solidFill>
                <a:latin typeface="+mn-lt"/>
              </a:defRPr>
            </a:lvl3pPr>
            <a:lvl4pPr marL="1028700" indent="0" algn="l" rtl="0" eaLnBrk="1" fontAlgn="base" hangingPunct="1">
              <a:lnSpc>
                <a:spcPts val="1350"/>
              </a:lnSpc>
              <a:spcBef>
                <a:spcPts val="0"/>
              </a:spcBef>
              <a:spcAft>
                <a:spcPct val="0"/>
              </a:spcAft>
              <a:buClr>
                <a:schemeClr val="accent2"/>
              </a:buClr>
              <a:buSzPct val="90000"/>
              <a:buFontTx/>
              <a:buNone/>
              <a:defRPr sz="1125" b="0">
                <a:solidFill>
                  <a:schemeClr val="tx1"/>
                </a:solidFill>
                <a:latin typeface="+mn-lt"/>
              </a:defRPr>
            </a:lvl4pPr>
            <a:lvl5pPr marL="1371600" indent="0" algn="l" rtl="0" eaLnBrk="1" fontAlgn="base" hangingPunct="1">
              <a:lnSpc>
                <a:spcPts val="1350"/>
              </a:lnSpc>
              <a:spcBef>
                <a:spcPts val="0"/>
              </a:spcBef>
              <a:spcAft>
                <a:spcPct val="0"/>
              </a:spcAft>
              <a:buClr>
                <a:schemeClr val="accent1"/>
              </a:buClr>
              <a:buFontTx/>
              <a:buNone/>
              <a:defRPr sz="1125" b="0">
                <a:solidFill>
                  <a:schemeClr val="tx1"/>
                </a:solidFill>
                <a:latin typeface="+mn-lt"/>
              </a:defRPr>
            </a:lvl5pPr>
            <a:lvl6pPr marL="1885950" indent="-171450" algn="l" rtl="0" eaLnBrk="1" fontAlgn="base" hangingPunct="1">
              <a:spcBef>
                <a:spcPct val="20000"/>
              </a:spcBef>
              <a:spcAft>
                <a:spcPct val="0"/>
              </a:spcAft>
              <a:buClr>
                <a:schemeClr val="accent1"/>
              </a:buClr>
              <a:buFont typeface="Wingdings" pitchFamily="2" charset="2"/>
              <a:buBlip>
                <a:blip r:embed="rId4"/>
              </a:buBlip>
              <a:defRPr>
                <a:solidFill>
                  <a:schemeClr val="tx1"/>
                </a:solidFill>
                <a:latin typeface="+mn-lt"/>
              </a:defRPr>
            </a:lvl6pPr>
            <a:lvl7pPr marL="2057400" indent="0" algn="l" rtl="0" eaLnBrk="1" fontAlgn="base" hangingPunct="1">
              <a:lnSpc>
                <a:spcPts val="135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24003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27432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1986" indent="0">
              <a:lnSpc>
                <a:spcPct val="100000"/>
              </a:lnSpc>
              <a:spcAft>
                <a:spcPts val="300"/>
              </a:spcAft>
              <a:buNone/>
            </a:pPr>
            <a:r>
              <a:rPr lang="cs-CZ" sz="1400" b="1" kern="0" dirty="0">
                <a:solidFill>
                  <a:srgbClr val="00B050"/>
                </a:solidFill>
                <a:latin typeface="Tahoma" panose="020B0604030504040204" pitchFamily="34" charset="0"/>
                <a:ea typeface="Tahoma" panose="020B0604030504040204" pitchFamily="34" charset="0"/>
                <a:cs typeface="Tahoma" panose="020B0604030504040204" pitchFamily="34" charset="0"/>
              </a:rPr>
              <a:t>Během těhotenství a po porodu se věnujte pravidelné fyzické aktivitě. </a:t>
            </a:r>
            <a:endParaRPr lang="en-US" sz="1400" b="1" kern="0" dirty="0"/>
          </a:p>
        </p:txBody>
      </p:sp>
      <p:sp>
        <p:nvSpPr>
          <p:cNvPr id="27" name="Obdélník 26">
            <a:extLst>
              <a:ext uri="{FF2B5EF4-FFF2-40B4-BE49-F238E27FC236}">
                <a16:creationId xmlns:a16="http://schemas.microsoft.com/office/drawing/2014/main" id="{827AC43A-A0AC-42E6-ACF6-0B638FA65F76}"/>
              </a:ext>
            </a:extLst>
          </p:cNvPr>
          <p:cNvSpPr/>
          <p:nvPr/>
        </p:nvSpPr>
        <p:spPr>
          <a:xfrm>
            <a:off x="4930774" y="3735204"/>
            <a:ext cx="3677606" cy="784125"/>
          </a:xfrm>
          <a:prstGeom prst="rect">
            <a:avLst/>
          </a:prstGeom>
        </p:spPr>
        <p:txBody>
          <a:bodyPr wrap="square">
            <a:spAutoFit/>
          </a:bodyPr>
          <a:lstStyle/>
          <a:p>
            <a:pPr>
              <a:lnSpc>
                <a:spcPct val="110000"/>
              </a:lnSpc>
            </a:pPr>
            <a:r>
              <a:rPr lang="cs-CZ" sz="1400" b="1" dirty="0">
                <a:solidFill>
                  <a:srgbClr val="00B050"/>
                </a:solidFill>
                <a:latin typeface="Roboto"/>
              </a:rPr>
              <a:t>Začleňte rozmanité aerobní a posilovací aktivity. Přínosem může být i jemné protažení.  </a:t>
            </a:r>
            <a:endParaRPr lang="cs-CZ" sz="1400" b="1" dirty="0">
              <a:solidFill>
                <a:srgbClr val="00B050"/>
              </a:solidFill>
            </a:endParaRPr>
          </a:p>
        </p:txBody>
      </p:sp>
      <p:sp>
        <p:nvSpPr>
          <p:cNvPr id="28" name="Obdélník 27">
            <a:extLst>
              <a:ext uri="{FF2B5EF4-FFF2-40B4-BE49-F238E27FC236}">
                <a16:creationId xmlns:a16="http://schemas.microsoft.com/office/drawing/2014/main" id="{EFC24225-AE5A-4A5B-9BCA-30DC6B46EDA2}"/>
              </a:ext>
            </a:extLst>
          </p:cNvPr>
          <p:cNvSpPr/>
          <p:nvPr/>
        </p:nvSpPr>
        <p:spPr>
          <a:xfrm>
            <a:off x="6274984" y="3007103"/>
            <a:ext cx="2194832" cy="249684"/>
          </a:xfrm>
          <a:prstGeom prst="rect">
            <a:avLst/>
          </a:prstGeom>
        </p:spPr>
        <p:txBody>
          <a:bodyPr wrap="none">
            <a:spAutoFit/>
          </a:bodyPr>
          <a:lstStyle/>
          <a:p>
            <a:pPr>
              <a:lnSpc>
                <a:spcPct val="107000"/>
              </a:lnSpc>
              <a:spcAft>
                <a:spcPts val="800"/>
              </a:spcAft>
            </a:pPr>
            <a:r>
              <a:rPr lang="cs-CZ" sz="1000" i="1" dirty="0">
                <a:latin typeface="MyriadPro-LightIt"/>
                <a:ea typeface="Calibri" panose="020F0502020204030204" pitchFamily="34" charset="0"/>
                <a:cs typeface="MyriadPro-LightIt"/>
              </a:rPr>
              <a:t>Silné doporučení, důkazy střední jistoty</a:t>
            </a:r>
            <a:endParaRPr lang="cs-CZ"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9" name="Obdélník 28">
            <a:extLst>
              <a:ext uri="{FF2B5EF4-FFF2-40B4-BE49-F238E27FC236}">
                <a16:creationId xmlns:a16="http://schemas.microsoft.com/office/drawing/2014/main" id="{AE3B0FC1-91E1-4733-A66B-502CEFDFE0A1}"/>
              </a:ext>
            </a:extLst>
          </p:cNvPr>
          <p:cNvSpPr/>
          <p:nvPr/>
        </p:nvSpPr>
        <p:spPr>
          <a:xfrm>
            <a:off x="6162688" y="4285418"/>
            <a:ext cx="2194832" cy="249684"/>
          </a:xfrm>
          <a:prstGeom prst="rect">
            <a:avLst/>
          </a:prstGeom>
        </p:spPr>
        <p:txBody>
          <a:bodyPr wrap="none">
            <a:spAutoFit/>
          </a:bodyPr>
          <a:lstStyle/>
          <a:p>
            <a:pPr>
              <a:lnSpc>
                <a:spcPct val="107000"/>
              </a:lnSpc>
              <a:spcAft>
                <a:spcPts val="800"/>
              </a:spcAft>
            </a:pPr>
            <a:r>
              <a:rPr lang="cs-CZ" sz="1000" i="1" dirty="0">
                <a:latin typeface="MyriadPro-LightIt"/>
                <a:ea typeface="Calibri" panose="020F0502020204030204" pitchFamily="34" charset="0"/>
                <a:cs typeface="MyriadPro-LightIt"/>
              </a:rPr>
              <a:t>Silné doporučení, důkazy střední jistoty</a:t>
            </a:r>
            <a:endParaRPr lang="cs-CZ"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Obdélník 8">
            <a:extLst>
              <a:ext uri="{FF2B5EF4-FFF2-40B4-BE49-F238E27FC236}">
                <a16:creationId xmlns:a16="http://schemas.microsoft.com/office/drawing/2014/main" id="{2211F47C-CB25-4A09-9E0A-4D1BB77B6110}"/>
              </a:ext>
            </a:extLst>
          </p:cNvPr>
          <p:cNvSpPr/>
          <p:nvPr/>
        </p:nvSpPr>
        <p:spPr>
          <a:xfrm>
            <a:off x="329204" y="5037407"/>
            <a:ext cx="748923" cy="307777"/>
          </a:xfrm>
          <a:prstGeom prst="rect">
            <a:avLst/>
          </a:prstGeom>
        </p:spPr>
        <p:txBody>
          <a:bodyPr wrap="none">
            <a:spAutoFit/>
          </a:bodyPr>
          <a:lstStyle/>
          <a:p>
            <a:r>
              <a:rPr lang="cs-CZ" sz="1400" b="1" kern="0" dirty="0">
                <a:solidFill>
                  <a:srgbClr val="0000FF"/>
                </a:solidFill>
                <a:ea typeface="Tahoma" panose="020B0604030504040204" pitchFamily="34" charset="0"/>
                <a:cs typeface="Tahoma" panose="020B0604030504040204" pitchFamily="34" charset="0"/>
              </a:rPr>
              <a:t>Navíc:</a:t>
            </a:r>
            <a:endParaRPr lang="cs-CZ" dirty="0"/>
          </a:p>
        </p:txBody>
      </p:sp>
      <p:pic>
        <p:nvPicPr>
          <p:cNvPr id="18" name="Obrázek 17">
            <a:extLst>
              <a:ext uri="{FF2B5EF4-FFF2-40B4-BE49-F238E27FC236}">
                <a16:creationId xmlns:a16="http://schemas.microsoft.com/office/drawing/2014/main" id="{762019AC-7AFC-4CF7-90BD-E25AEF55AD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6574" y="5007719"/>
            <a:ext cx="1549941" cy="1492734"/>
          </a:xfrm>
          <a:prstGeom prst="rect">
            <a:avLst/>
          </a:prstGeom>
        </p:spPr>
      </p:pic>
    </p:spTree>
    <p:extLst>
      <p:ext uri="{BB962C8B-B14F-4D97-AF65-F5344CB8AC3E}">
        <p14:creationId xmlns:p14="http://schemas.microsoft.com/office/powerpoint/2010/main" val="5792807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pPr defTabSz="914217">
              <a:defRPr/>
            </a:pPr>
            <a:fld id="{0970407D-EE58-4A0B-824B-1D3AE42DD9CF}" type="slidenum">
              <a:rPr lang="cs-CZ" altLang="cs-CZ">
                <a:solidFill>
                  <a:srgbClr val="0000DC"/>
                </a:solidFill>
                <a:latin typeface="Arial"/>
              </a:rPr>
              <a:pPr defTabSz="914217">
                <a:defRPr/>
              </a:pPr>
              <a:t>47</a:t>
            </a:fld>
            <a:endParaRPr lang="cs-CZ" altLang="cs-CZ" dirty="0">
              <a:solidFill>
                <a:srgbClr val="0000DC"/>
              </a:solidFill>
              <a:latin typeface="Arial"/>
            </a:endParaRPr>
          </a:p>
        </p:txBody>
      </p:sp>
      <p:sp>
        <p:nvSpPr>
          <p:cNvPr id="10" name="Line 2">
            <a:extLst>
              <a:ext uri="{FF2B5EF4-FFF2-40B4-BE49-F238E27FC236}">
                <a16:creationId xmlns:a16="http://schemas.microsoft.com/office/drawing/2014/main" id="{32A415F1-D43E-428B-A1B0-B9F7F571F78D}"/>
              </a:ext>
            </a:extLst>
          </p:cNvPr>
          <p:cNvSpPr>
            <a:spLocks noChangeShapeType="1"/>
          </p:cNvSpPr>
          <p:nvPr/>
        </p:nvSpPr>
        <p:spPr bwMode="auto">
          <a:xfrm flipV="1">
            <a:off x="223151" y="251950"/>
            <a:ext cx="8696106" cy="53423"/>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11" name="Rectangle 3">
            <a:extLst>
              <a:ext uri="{FF2B5EF4-FFF2-40B4-BE49-F238E27FC236}">
                <a16:creationId xmlns:a16="http://schemas.microsoft.com/office/drawing/2014/main" id="{C075F41A-9A57-4A20-9E85-A135FAB4544B}"/>
              </a:ext>
            </a:extLst>
          </p:cNvPr>
          <p:cNvSpPr txBox="1">
            <a:spLocks noChangeArrowheads="1"/>
          </p:cNvSpPr>
          <p:nvPr/>
        </p:nvSpPr>
        <p:spPr>
          <a:xfrm>
            <a:off x="159453" y="-1557"/>
            <a:ext cx="8823503" cy="3195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cs-CZ"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Těhotné a ženy po porodu</a:t>
            </a:r>
          </a:p>
        </p:txBody>
      </p:sp>
      <p:sp>
        <p:nvSpPr>
          <p:cNvPr id="13" name="Zástupný symbol pro obsah 4">
            <a:extLst>
              <a:ext uri="{FF2B5EF4-FFF2-40B4-BE49-F238E27FC236}">
                <a16:creationId xmlns:a16="http://schemas.microsoft.com/office/drawing/2014/main" id="{8C6BEFDB-3ECB-4996-B8C0-CD3E3BD4D660}"/>
              </a:ext>
            </a:extLst>
          </p:cNvPr>
          <p:cNvSpPr txBox="1">
            <a:spLocks/>
          </p:cNvSpPr>
          <p:nvPr/>
        </p:nvSpPr>
        <p:spPr>
          <a:xfrm>
            <a:off x="3134741" y="4716154"/>
            <a:ext cx="1638169" cy="253062"/>
          </a:xfrm>
          <a:prstGeom prst="rect">
            <a:avLst/>
          </a:prstGeom>
        </p:spPr>
        <p:txBody>
          <a:bodyPr vert="horz" lIns="0" tIns="0" rIns="0" bIns="0" rtlCol="0">
            <a:noAutofit/>
          </a:bodyPr>
          <a:lstStyle>
            <a:lvl1pPr marL="251950" marR="0" indent="-179964" algn="l" defTabSz="914400" rtl="0" eaLnBrk="1" fontAlgn="base" latinLnBrk="0" hangingPunct="1">
              <a:lnSpc>
                <a:spcPct val="150000"/>
              </a:lnSpc>
              <a:spcBef>
                <a:spcPts val="0"/>
              </a:spcBef>
              <a:spcAft>
                <a:spcPct val="0"/>
              </a:spcAft>
              <a:buClr>
                <a:schemeClr val="tx2"/>
              </a:buClr>
              <a:buSzPct val="100000"/>
              <a:buFont typeface="Arial" panose="020B0604020202020204" pitchFamily="34" charset="0"/>
              <a:buChar char="̶"/>
              <a:tabLst/>
              <a:defRPr sz="2100" b="0">
                <a:solidFill>
                  <a:schemeClr val="tx1"/>
                </a:solidFill>
                <a:latin typeface="+mn-lt"/>
                <a:ea typeface="+mn-ea"/>
                <a:cs typeface="+mn-cs"/>
              </a:defRPr>
            </a:lvl1pPr>
            <a:lvl2pPr marL="503899" indent="-179964"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217" indent="0" algn="l" rtl="0" eaLnBrk="1" fontAlgn="base" hangingPunct="1">
              <a:lnSpc>
                <a:spcPts val="1350"/>
              </a:lnSpc>
              <a:spcBef>
                <a:spcPts val="0"/>
              </a:spcBef>
              <a:spcAft>
                <a:spcPct val="0"/>
              </a:spcAft>
              <a:buClr>
                <a:schemeClr val="folHlink"/>
              </a:buClr>
              <a:buSzPct val="80000"/>
              <a:buFontTx/>
              <a:buNone/>
              <a:defRPr sz="1125" b="0">
                <a:solidFill>
                  <a:schemeClr val="tx1"/>
                </a:solidFill>
                <a:latin typeface="+mn-lt"/>
              </a:defRPr>
            </a:lvl3pPr>
            <a:lvl4pPr marL="1028700" indent="0" algn="l" rtl="0" eaLnBrk="1" fontAlgn="base" hangingPunct="1">
              <a:lnSpc>
                <a:spcPts val="1350"/>
              </a:lnSpc>
              <a:spcBef>
                <a:spcPts val="0"/>
              </a:spcBef>
              <a:spcAft>
                <a:spcPct val="0"/>
              </a:spcAft>
              <a:buClr>
                <a:schemeClr val="accent2"/>
              </a:buClr>
              <a:buSzPct val="90000"/>
              <a:buFontTx/>
              <a:buNone/>
              <a:defRPr sz="1125" b="0">
                <a:solidFill>
                  <a:schemeClr val="tx1"/>
                </a:solidFill>
                <a:latin typeface="+mn-lt"/>
              </a:defRPr>
            </a:lvl4pPr>
            <a:lvl5pPr marL="1371600" indent="0" algn="l" rtl="0" eaLnBrk="1" fontAlgn="base" hangingPunct="1">
              <a:lnSpc>
                <a:spcPts val="1350"/>
              </a:lnSpc>
              <a:spcBef>
                <a:spcPts val="0"/>
              </a:spcBef>
              <a:spcAft>
                <a:spcPct val="0"/>
              </a:spcAft>
              <a:buClr>
                <a:schemeClr val="accent1"/>
              </a:buClr>
              <a:buFontTx/>
              <a:buNone/>
              <a:defRPr sz="1125" b="0">
                <a:solidFill>
                  <a:schemeClr val="tx1"/>
                </a:solidFill>
                <a:latin typeface="+mn-lt"/>
              </a:defRPr>
            </a:lvl5pPr>
            <a:lvl6pPr marL="1885950" indent="-17145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057400" indent="0" algn="l" rtl="0" eaLnBrk="1" fontAlgn="base" hangingPunct="1">
              <a:lnSpc>
                <a:spcPts val="135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24003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27432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1986" indent="0">
              <a:lnSpc>
                <a:spcPct val="100000"/>
              </a:lnSpc>
              <a:spcAft>
                <a:spcPts val="300"/>
              </a:spcAft>
              <a:buNone/>
            </a:pPr>
            <a:r>
              <a:rPr lang="cs-CZ" sz="1300" b="1" kern="0" dirty="0">
                <a:solidFill>
                  <a:srgbClr val="0000FF"/>
                </a:solidFill>
                <a:latin typeface="Tahoma" panose="020B0604030504040204" pitchFamily="34" charset="0"/>
                <a:ea typeface="Tahoma" panose="020B0604030504040204" pitchFamily="34" charset="0"/>
                <a:cs typeface="Tahoma" panose="020B0604030504040204" pitchFamily="34" charset="0"/>
              </a:rPr>
              <a:t>Doporučuje se: </a:t>
            </a:r>
          </a:p>
        </p:txBody>
      </p:sp>
      <p:sp>
        <p:nvSpPr>
          <p:cNvPr id="25" name="Obdélník 24">
            <a:extLst>
              <a:ext uri="{FF2B5EF4-FFF2-40B4-BE49-F238E27FC236}">
                <a16:creationId xmlns:a16="http://schemas.microsoft.com/office/drawing/2014/main" id="{5F6B8CF8-456B-487F-89B1-FC89CC303020}"/>
              </a:ext>
            </a:extLst>
          </p:cNvPr>
          <p:cNvSpPr/>
          <p:nvPr/>
        </p:nvSpPr>
        <p:spPr>
          <a:xfrm>
            <a:off x="6075685" y="5865892"/>
            <a:ext cx="2101857" cy="249684"/>
          </a:xfrm>
          <a:prstGeom prst="rect">
            <a:avLst/>
          </a:prstGeom>
        </p:spPr>
        <p:txBody>
          <a:bodyPr wrap="none">
            <a:spAutoFit/>
          </a:bodyPr>
          <a:lstStyle/>
          <a:p>
            <a:pPr>
              <a:lnSpc>
                <a:spcPct val="107000"/>
              </a:lnSpc>
              <a:spcAft>
                <a:spcPts val="800"/>
              </a:spcAft>
            </a:pPr>
            <a:r>
              <a:rPr lang="cs-CZ" sz="1000" i="1" dirty="0">
                <a:latin typeface="MyriadPro-LightIt"/>
                <a:ea typeface="Calibri" panose="020F0502020204030204" pitchFamily="34" charset="0"/>
                <a:cs typeface="MyriadPro-LightIt"/>
              </a:rPr>
              <a:t>Silné doporučení, důkazy nízké jistoty</a:t>
            </a:r>
            <a:endParaRPr lang="cs-CZ"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4" name="Obdélník 13">
            <a:extLst>
              <a:ext uri="{FF2B5EF4-FFF2-40B4-BE49-F238E27FC236}">
                <a16:creationId xmlns:a16="http://schemas.microsoft.com/office/drawing/2014/main" id="{23B17BD7-9959-416A-9885-B8CF7F54976B}"/>
              </a:ext>
            </a:extLst>
          </p:cNvPr>
          <p:cNvSpPr/>
          <p:nvPr/>
        </p:nvSpPr>
        <p:spPr>
          <a:xfrm>
            <a:off x="3523719" y="5033699"/>
            <a:ext cx="5250747" cy="892552"/>
          </a:xfrm>
          <a:prstGeom prst="rect">
            <a:avLst/>
          </a:prstGeom>
        </p:spPr>
        <p:txBody>
          <a:bodyPr wrap="square">
            <a:spAutoFit/>
          </a:bodyPr>
          <a:lstStyle/>
          <a:p>
            <a:r>
              <a:rPr lang="cs-CZ" sz="1300" b="1" dirty="0">
                <a:solidFill>
                  <a:srgbClr val="FF0000"/>
                </a:solidFill>
              </a:rPr>
              <a:t>Těhotné a ženy po porodu by měly omezit dobu strávenou sedavým chováním. Nahrazení sedavého času pohybovou aktivitou jakékoli intenzity (včetně lehké intenzity) poskytuje zdravotní výhody.  </a:t>
            </a:r>
          </a:p>
        </p:txBody>
      </p:sp>
      <p:pic>
        <p:nvPicPr>
          <p:cNvPr id="5" name="Obrázek 4">
            <a:extLst>
              <a:ext uri="{FF2B5EF4-FFF2-40B4-BE49-F238E27FC236}">
                <a16:creationId xmlns:a16="http://schemas.microsoft.com/office/drawing/2014/main" id="{37E31C56-01B9-4786-B200-DB4C7BE312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705" y="4444759"/>
            <a:ext cx="2349984" cy="2003670"/>
          </a:xfrm>
          <a:prstGeom prst="rect">
            <a:avLst/>
          </a:prstGeom>
        </p:spPr>
      </p:pic>
      <p:sp>
        <p:nvSpPr>
          <p:cNvPr id="9" name="Obdélník 8">
            <a:extLst>
              <a:ext uri="{FF2B5EF4-FFF2-40B4-BE49-F238E27FC236}">
                <a16:creationId xmlns:a16="http://schemas.microsoft.com/office/drawing/2014/main" id="{E65749EC-41E5-4B3D-AB0D-9C4430679663}"/>
              </a:ext>
            </a:extLst>
          </p:cNvPr>
          <p:cNvSpPr/>
          <p:nvPr/>
        </p:nvSpPr>
        <p:spPr>
          <a:xfrm>
            <a:off x="362196" y="590333"/>
            <a:ext cx="2697782" cy="2793072"/>
          </a:xfrm>
          <a:prstGeom prst="rect">
            <a:avLst/>
          </a:prstGeom>
        </p:spPr>
        <p:txBody>
          <a:bodyPr wrap="square">
            <a:spAutoFit/>
          </a:bodyPr>
          <a:lstStyle/>
          <a:p>
            <a:pPr marL="171450" indent="-171450">
              <a:spcAft>
                <a:spcPts val="300"/>
              </a:spcAft>
              <a:buFont typeface="Arial" panose="020B0604020202020204" pitchFamily="34" charset="0"/>
              <a:buChar char="•"/>
            </a:pPr>
            <a:r>
              <a:rPr lang="cs-CZ" sz="1200" dirty="0">
                <a:solidFill>
                  <a:srgbClr val="000000"/>
                </a:solidFill>
                <a:latin typeface="Roboto"/>
              </a:rPr>
              <a:t>Dělat nějakou fyzickou aktivitu je lepší než nedělat nic. </a:t>
            </a:r>
          </a:p>
          <a:p>
            <a:pPr marL="171450" indent="-171450">
              <a:spcAft>
                <a:spcPts val="300"/>
              </a:spcAft>
              <a:buFont typeface="Arial" panose="020B0604020202020204" pitchFamily="34" charset="0"/>
              <a:buChar char="•"/>
            </a:pPr>
            <a:r>
              <a:rPr lang="cs-CZ" sz="1200" dirty="0">
                <a:solidFill>
                  <a:srgbClr val="000000"/>
                </a:solidFill>
                <a:latin typeface="Roboto"/>
              </a:rPr>
              <a:t>Pokud těhotné a ženy po porodu doporučení nesplňují, provádění nějaké pohybové aktivity prospěje jejich zdraví. </a:t>
            </a:r>
          </a:p>
          <a:p>
            <a:pPr marL="171450" indent="-171450">
              <a:spcAft>
                <a:spcPts val="300"/>
              </a:spcAft>
              <a:buFont typeface="Arial" panose="020B0604020202020204" pitchFamily="34" charset="0"/>
              <a:buChar char="•"/>
            </a:pPr>
            <a:r>
              <a:rPr lang="cs-CZ" sz="1200" dirty="0">
                <a:solidFill>
                  <a:srgbClr val="000000"/>
                </a:solidFill>
                <a:latin typeface="Roboto"/>
              </a:rPr>
              <a:t>Těhotné a ženy po porodu by měly začít s malým množstvím pohybové aktivity a postupně časem zvyšovat frekvenci, intenzitu a trvání.</a:t>
            </a:r>
          </a:p>
          <a:p>
            <a:pPr marL="171450" indent="-171450">
              <a:spcAft>
                <a:spcPts val="300"/>
              </a:spcAft>
              <a:buFont typeface="Arial" panose="020B0604020202020204" pitchFamily="34" charset="0"/>
              <a:buChar char="•"/>
            </a:pPr>
            <a:r>
              <a:rPr lang="cs-CZ" sz="1200" dirty="0">
                <a:solidFill>
                  <a:srgbClr val="000000"/>
                </a:solidFill>
                <a:latin typeface="Roboto"/>
              </a:rPr>
              <a:t> Cvičení svalů pánevního dna lze provádět každý den, aby se snížilo riziko močové inkontinence. </a:t>
            </a:r>
            <a:endParaRPr lang="cs-CZ" sz="1200" dirty="0"/>
          </a:p>
        </p:txBody>
      </p:sp>
      <p:sp>
        <p:nvSpPr>
          <p:cNvPr id="15" name="Obdélník 14">
            <a:extLst>
              <a:ext uri="{FF2B5EF4-FFF2-40B4-BE49-F238E27FC236}">
                <a16:creationId xmlns:a16="http://schemas.microsoft.com/office/drawing/2014/main" id="{BD680832-6693-47A5-A157-8DABE1E1DBE3}"/>
              </a:ext>
            </a:extLst>
          </p:cNvPr>
          <p:cNvSpPr/>
          <p:nvPr/>
        </p:nvSpPr>
        <p:spPr>
          <a:xfrm>
            <a:off x="3251479" y="740777"/>
            <a:ext cx="5604704" cy="2862322"/>
          </a:xfrm>
          <a:prstGeom prst="rect">
            <a:avLst/>
          </a:prstGeom>
        </p:spPr>
        <p:txBody>
          <a:bodyPr wrap="square" numCol="2">
            <a:spAutoFit/>
          </a:bodyPr>
          <a:lstStyle/>
          <a:p>
            <a:pPr marL="171450" indent="-171450">
              <a:spcAft>
                <a:spcPts val="300"/>
              </a:spcAft>
              <a:buFont typeface="Arial" panose="020B0604020202020204" pitchFamily="34" charset="0"/>
              <a:buChar char="•"/>
            </a:pPr>
            <a:r>
              <a:rPr lang="cs-CZ" sz="1100" dirty="0">
                <a:solidFill>
                  <a:srgbClr val="414142"/>
                </a:solidFill>
                <a:latin typeface="Roboto"/>
              </a:rPr>
              <a:t>Vyvarujte se fyzické aktivity při nadměrném horku, zejména při vysoké vlhkosti.</a:t>
            </a:r>
          </a:p>
          <a:p>
            <a:pPr marL="171450" indent="-171450">
              <a:spcAft>
                <a:spcPts val="300"/>
              </a:spcAft>
              <a:buFont typeface="Arial" panose="020B0604020202020204" pitchFamily="34" charset="0"/>
              <a:buChar char="•"/>
            </a:pPr>
            <a:r>
              <a:rPr lang="cs-CZ" sz="1100" dirty="0">
                <a:solidFill>
                  <a:srgbClr val="414142"/>
                </a:solidFill>
                <a:latin typeface="Roboto"/>
              </a:rPr>
              <a:t>Zůstaňte hydratovaní pitnou vodou před, během a po fyzické aktivitě.</a:t>
            </a:r>
          </a:p>
          <a:p>
            <a:pPr marL="171450" indent="-171450">
              <a:spcAft>
                <a:spcPts val="300"/>
              </a:spcAft>
              <a:buFont typeface="Arial" panose="020B0604020202020204" pitchFamily="34" charset="0"/>
              <a:buChar char="•"/>
            </a:pPr>
            <a:r>
              <a:rPr lang="cs-CZ" sz="1100" dirty="0">
                <a:solidFill>
                  <a:srgbClr val="414142"/>
                </a:solidFill>
                <a:latin typeface="Roboto"/>
              </a:rPr>
              <a:t>Vyvarujte se účasti na činnostech, které zahrnují fyzický kontakt; představují vysoké riziko pádu; nebo by mohly omezit okysličování (například aktivity ve vysoké nadmořské výšce, pokud obvykle nežijete ve vysoké nadmořské výšce).</a:t>
            </a:r>
          </a:p>
          <a:p>
            <a:pPr marL="171450" indent="-171450">
              <a:spcAft>
                <a:spcPts val="300"/>
              </a:spcAft>
              <a:buFont typeface="Arial" panose="020B0604020202020204" pitchFamily="34" charset="0"/>
              <a:buChar char="•"/>
            </a:pPr>
            <a:r>
              <a:rPr lang="cs-CZ" sz="1100" dirty="0">
                <a:solidFill>
                  <a:srgbClr val="414142"/>
                </a:solidFill>
                <a:latin typeface="Roboto"/>
              </a:rPr>
              <a:t>Po prvním trimestru těhotenství se vyvarujte aktivit v poloze na zádech.</a:t>
            </a:r>
          </a:p>
          <a:p>
            <a:pPr marL="171450" indent="-171450">
              <a:spcAft>
                <a:spcPts val="300"/>
              </a:spcAft>
              <a:buFont typeface="Arial" panose="020B0604020202020204" pitchFamily="34" charset="0"/>
              <a:buChar char="•"/>
            </a:pPr>
            <a:r>
              <a:rPr lang="cs-CZ" sz="1100" dirty="0">
                <a:solidFill>
                  <a:srgbClr val="414142"/>
                </a:solidFill>
                <a:latin typeface="Roboto"/>
              </a:rPr>
              <a:t>Při zvažování atletických soutěží nebo cvičení významně nad doporučenými pokyny by těhotné ženy měly vyhledávat dohled u specializovaného poskytovatele zdravotní péče.</a:t>
            </a:r>
          </a:p>
          <a:p>
            <a:pPr marL="171450" indent="-171450">
              <a:spcAft>
                <a:spcPts val="300"/>
              </a:spcAft>
              <a:buFont typeface="Arial" panose="020B0604020202020204" pitchFamily="34" charset="0"/>
              <a:buChar char="•"/>
            </a:pPr>
            <a:r>
              <a:rPr lang="cs-CZ" sz="1100" dirty="0">
                <a:solidFill>
                  <a:srgbClr val="414142"/>
                </a:solidFill>
                <a:latin typeface="Roboto"/>
              </a:rPr>
              <a:t>Těhotné ženy by měly být informovány poskytovatelem zdravotní péče o známkách nebezpečí, které je upozorňují na to, kdy mají přestat; nebo omezit fyzickou aktivitu a v případě, že k nim dojde, okamžitě se poradit s kvalifikovaným poskytovatelem zdravotní péče.</a:t>
            </a:r>
          </a:p>
          <a:p>
            <a:pPr marL="171450" indent="-171450">
              <a:spcAft>
                <a:spcPts val="300"/>
              </a:spcAft>
              <a:buFont typeface="Arial" panose="020B0604020202020204" pitchFamily="34" charset="0"/>
              <a:buChar char="•"/>
            </a:pPr>
            <a:r>
              <a:rPr lang="cs-CZ" sz="1100" dirty="0">
                <a:solidFill>
                  <a:srgbClr val="414142"/>
                </a:solidFill>
                <a:latin typeface="Roboto"/>
              </a:rPr>
              <a:t>V případě porodu císařským řezem se k fyzické aktivitě vracejte postupně po porodu a po konzultaci s poskytovatelem zdravotní péče. </a:t>
            </a:r>
            <a:endParaRPr lang="cs-CZ" dirty="0">
              <a:latin typeface="Roboto"/>
            </a:endParaRPr>
          </a:p>
        </p:txBody>
      </p:sp>
      <p:sp>
        <p:nvSpPr>
          <p:cNvPr id="17" name="Obdélník 16">
            <a:extLst>
              <a:ext uri="{FF2B5EF4-FFF2-40B4-BE49-F238E27FC236}">
                <a16:creationId xmlns:a16="http://schemas.microsoft.com/office/drawing/2014/main" id="{30D5D540-CCFF-4594-A030-E24021747B16}"/>
              </a:ext>
            </a:extLst>
          </p:cNvPr>
          <p:cNvSpPr/>
          <p:nvPr/>
        </p:nvSpPr>
        <p:spPr>
          <a:xfrm>
            <a:off x="3329934" y="461679"/>
            <a:ext cx="5230139" cy="261610"/>
          </a:xfrm>
          <a:prstGeom prst="rect">
            <a:avLst/>
          </a:prstGeom>
        </p:spPr>
        <p:txBody>
          <a:bodyPr wrap="square">
            <a:spAutoFit/>
          </a:bodyPr>
          <a:lstStyle/>
          <a:p>
            <a:r>
              <a:rPr lang="cs-CZ" sz="1100" b="1" dirty="0">
                <a:latin typeface="Roboto"/>
              </a:rPr>
              <a:t>Další bezpečnostní opatření pro těhotné ženy při fyzické aktivitě jsou: </a:t>
            </a:r>
          </a:p>
        </p:txBody>
      </p:sp>
      <p:sp>
        <p:nvSpPr>
          <p:cNvPr id="22" name="Obdélník 21">
            <a:extLst>
              <a:ext uri="{FF2B5EF4-FFF2-40B4-BE49-F238E27FC236}">
                <a16:creationId xmlns:a16="http://schemas.microsoft.com/office/drawing/2014/main" id="{CA140F92-DE87-4BE5-AEDB-8ACE93CC7214}"/>
              </a:ext>
            </a:extLst>
          </p:cNvPr>
          <p:cNvSpPr/>
          <p:nvPr/>
        </p:nvSpPr>
        <p:spPr bwMode="auto">
          <a:xfrm>
            <a:off x="297469" y="417098"/>
            <a:ext cx="8685487" cy="3186001"/>
          </a:xfrm>
          <a:prstGeom prst="rect">
            <a:avLst/>
          </a:prstGeom>
          <a:noFill/>
          <a:ln w="19050" cap="flat" cmpd="sng" algn="ctr">
            <a:solidFill>
              <a:srgbClr val="00B050"/>
            </a:solidFill>
            <a:prstDash val="solid"/>
            <a:miter lim="800000"/>
            <a:headEnd type="none" w="med" len="med"/>
            <a:tailEnd type="none" w="med" len="med"/>
          </a:ln>
          <a:effectLst/>
          <a:extLst/>
        </p:spPr>
        <p:txBody>
          <a:bodyPr vert="horz" wrap="none" lIns="91424" tIns="45712" rIns="91424" bIns="45712" numCol="1" rtlCol="0" anchor="t" anchorCtr="0" compatLnSpc="1">
            <a:prstTxWarp prst="textNoShape">
              <a:avLst/>
            </a:prstTxWarp>
          </a:bodyPr>
          <a:lstStyle/>
          <a:p>
            <a:pPr defTabSz="914217"/>
            <a:endParaRPr lang="en-US" dirty="0"/>
          </a:p>
        </p:txBody>
      </p:sp>
      <p:cxnSp>
        <p:nvCxnSpPr>
          <p:cNvPr id="19" name="Přímá spojnice 18">
            <a:extLst>
              <a:ext uri="{FF2B5EF4-FFF2-40B4-BE49-F238E27FC236}">
                <a16:creationId xmlns:a16="http://schemas.microsoft.com/office/drawing/2014/main" id="{32AF2795-B52D-4221-8231-613A032FF16E}"/>
              </a:ext>
            </a:extLst>
          </p:cNvPr>
          <p:cNvCxnSpPr>
            <a:cxnSpLocks/>
          </p:cNvCxnSpPr>
          <p:nvPr/>
        </p:nvCxnSpPr>
        <p:spPr bwMode="auto">
          <a:xfrm>
            <a:off x="3124705" y="615523"/>
            <a:ext cx="0" cy="2715073"/>
          </a:xfrm>
          <a:prstGeom prst="line">
            <a:avLst/>
          </a:prstGeom>
          <a:solidFill>
            <a:schemeClr val="accent1"/>
          </a:solidFill>
          <a:ln w="9525" cap="flat" cmpd="sng" algn="ctr">
            <a:solidFill>
              <a:srgbClr val="00B05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Obdélník 23">
            <a:extLst>
              <a:ext uri="{FF2B5EF4-FFF2-40B4-BE49-F238E27FC236}">
                <a16:creationId xmlns:a16="http://schemas.microsoft.com/office/drawing/2014/main" id="{4C170F82-D004-49BA-8BB1-38905738D1F3}"/>
              </a:ext>
            </a:extLst>
          </p:cNvPr>
          <p:cNvSpPr/>
          <p:nvPr/>
        </p:nvSpPr>
        <p:spPr>
          <a:xfrm>
            <a:off x="431652" y="3686348"/>
            <a:ext cx="8551304" cy="692497"/>
          </a:xfrm>
          <a:prstGeom prst="rect">
            <a:avLst/>
          </a:prstGeom>
        </p:spPr>
        <p:txBody>
          <a:bodyPr wrap="square">
            <a:spAutoFit/>
          </a:bodyPr>
          <a:lstStyle/>
          <a:p>
            <a:r>
              <a:rPr lang="cs-CZ" sz="1300" dirty="0">
                <a:solidFill>
                  <a:srgbClr val="000000"/>
                </a:solidFill>
                <a:latin typeface="Roboto"/>
              </a:rPr>
              <a:t>U těhotných a poporodních žen, stejně jako u všech dospělých, je vyšší množství sedavého chování spojeno s následujícími špatnými zdravotními výsledky: úmrtnost ze všech příčin, úmrtnost na kardiovaskulární onemocnění a úmrtnost na rakovinu a výskyt kardiovaskulárních onemocnění, rakovina a výskyt cukrovky typu 2</a:t>
            </a:r>
            <a:endParaRPr lang="cs-CZ" sz="1300" dirty="0"/>
          </a:p>
        </p:txBody>
      </p:sp>
    </p:spTree>
    <p:extLst>
      <p:ext uri="{BB962C8B-B14F-4D97-AF65-F5344CB8AC3E}">
        <p14:creationId xmlns:p14="http://schemas.microsoft.com/office/powerpoint/2010/main" val="11579200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pPr defTabSz="914217">
              <a:defRPr/>
            </a:pPr>
            <a:fld id="{0970407D-EE58-4A0B-824B-1D3AE42DD9CF}" type="slidenum">
              <a:rPr lang="cs-CZ" altLang="cs-CZ">
                <a:solidFill>
                  <a:srgbClr val="0000DC"/>
                </a:solidFill>
                <a:latin typeface="Arial"/>
              </a:rPr>
              <a:pPr defTabSz="914217">
                <a:defRPr/>
              </a:pPr>
              <a:t>48</a:t>
            </a:fld>
            <a:endParaRPr lang="cs-CZ" altLang="cs-CZ" dirty="0">
              <a:solidFill>
                <a:srgbClr val="0000DC"/>
              </a:solidFill>
              <a:latin typeface="Arial"/>
            </a:endParaRPr>
          </a:p>
        </p:txBody>
      </p:sp>
      <p:sp>
        <p:nvSpPr>
          <p:cNvPr id="10" name="Line 2">
            <a:extLst>
              <a:ext uri="{FF2B5EF4-FFF2-40B4-BE49-F238E27FC236}">
                <a16:creationId xmlns:a16="http://schemas.microsoft.com/office/drawing/2014/main" id="{32A415F1-D43E-428B-A1B0-B9F7F571F78D}"/>
              </a:ext>
            </a:extLst>
          </p:cNvPr>
          <p:cNvSpPr>
            <a:spLocks noChangeShapeType="1"/>
          </p:cNvSpPr>
          <p:nvPr/>
        </p:nvSpPr>
        <p:spPr bwMode="auto">
          <a:xfrm flipV="1">
            <a:off x="223151" y="251950"/>
            <a:ext cx="8696106" cy="53423"/>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11" name="Rectangle 3">
            <a:extLst>
              <a:ext uri="{FF2B5EF4-FFF2-40B4-BE49-F238E27FC236}">
                <a16:creationId xmlns:a16="http://schemas.microsoft.com/office/drawing/2014/main" id="{C075F41A-9A57-4A20-9E85-A135FAB4544B}"/>
              </a:ext>
            </a:extLst>
          </p:cNvPr>
          <p:cNvSpPr txBox="1">
            <a:spLocks noChangeArrowheads="1"/>
          </p:cNvSpPr>
          <p:nvPr/>
        </p:nvSpPr>
        <p:spPr>
          <a:xfrm>
            <a:off x="159453" y="-1557"/>
            <a:ext cx="8823503" cy="3195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cs-CZ"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Dospělí a starší dospělí s chronickými onemocněními (18r. a více)</a:t>
            </a:r>
          </a:p>
          <a:p>
            <a:pPr>
              <a:lnSpc>
                <a:spcPct val="100000"/>
              </a:lnSpc>
            </a:pPr>
            <a:endParaRPr lang="cs-CZ"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3" name="Zástupný symbol pro obsah 4">
            <a:extLst>
              <a:ext uri="{FF2B5EF4-FFF2-40B4-BE49-F238E27FC236}">
                <a16:creationId xmlns:a16="http://schemas.microsoft.com/office/drawing/2014/main" id="{8C6BEFDB-3ECB-4996-B8C0-CD3E3BD4D660}"/>
              </a:ext>
            </a:extLst>
          </p:cNvPr>
          <p:cNvSpPr txBox="1">
            <a:spLocks/>
          </p:cNvSpPr>
          <p:nvPr/>
        </p:nvSpPr>
        <p:spPr>
          <a:xfrm>
            <a:off x="72668" y="1667914"/>
            <a:ext cx="9016831" cy="633066"/>
          </a:xfrm>
          <a:prstGeom prst="rect">
            <a:avLst/>
          </a:prstGeom>
        </p:spPr>
        <p:txBody>
          <a:bodyPr vert="horz" lIns="0" tIns="0" rIns="0" bIns="0" rtlCol="0">
            <a:noAutofit/>
          </a:bodyPr>
          <a:lstStyle>
            <a:lvl1pPr marL="251950" marR="0" indent="-179964" algn="l" defTabSz="914400" rtl="0" eaLnBrk="1" fontAlgn="base" latinLnBrk="0" hangingPunct="1">
              <a:lnSpc>
                <a:spcPct val="150000"/>
              </a:lnSpc>
              <a:spcBef>
                <a:spcPts val="0"/>
              </a:spcBef>
              <a:spcAft>
                <a:spcPct val="0"/>
              </a:spcAft>
              <a:buClr>
                <a:schemeClr val="tx2"/>
              </a:buClr>
              <a:buSzPct val="100000"/>
              <a:buFont typeface="Arial" panose="020B0604020202020204" pitchFamily="34" charset="0"/>
              <a:buChar char="̶"/>
              <a:tabLst/>
              <a:defRPr sz="2100" b="0">
                <a:solidFill>
                  <a:schemeClr val="tx1"/>
                </a:solidFill>
                <a:latin typeface="+mn-lt"/>
                <a:ea typeface="+mn-ea"/>
                <a:cs typeface="+mn-cs"/>
              </a:defRPr>
            </a:lvl1pPr>
            <a:lvl2pPr marL="503899" indent="-179964"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217" indent="0" algn="l" rtl="0" eaLnBrk="1" fontAlgn="base" hangingPunct="1">
              <a:lnSpc>
                <a:spcPts val="1350"/>
              </a:lnSpc>
              <a:spcBef>
                <a:spcPts val="0"/>
              </a:spcBef>
              <a:spcAft>
                <a:spcPct val="0"/>
              </a:spcAft>
              <a:buClr>
                <a:schemeClr val="folHlink"/>
              </a:buClr>
              <a:buSzPct val="80000"/>
              <a:buFontTx/>
              <a:buNone/>
              <a:defRPr sz="1125" b="0">
                <a:solidFill>
                  <a:schemeClr val="tx1"/>
                </a:solidFill>
                <a:latin typeface="+mn-lt"/>
              </a:defRPr>
            </a:lvl3pPr>
            <a:lvl4pPr marL="1028700" indent="0" algn="l" rtl="0" eaLnBrk="1" fontAlgn="base" hangingPunct="1">
              <a:lnSpc>
                <a:spcPts val="1350"/>
              </a:lnSpc>
              <a:spcBef>
                <a:spcPts val="0"/>
              </a:spcBef>
              <a:spcAft>
                <a:spcPct val="0"/>
              </a:spcAft>
              <a:buClr>
                <a:schemeClr val="accent2"/>
              </a:buClr>
              <a:buSzPct val="90000"/>
              <a:buFontTx/>
              <a:buNone/>
              <a:defRPr sz="1125" b="0">
                <a:solidFill>
                  <a:schemeClr val="tx1"/>
                </a:solidFill>
                <a:latin typeface="+mn-lt"/>
              </a:defRPr>
            </a:lvl4pPr>
            <a:lvl5pPr marL="1371600" indent="0" algn="l" rtl="0" eaLnBrk="1" fontAlgn="base" hangingPunct="1">
              <a:lnSpc>
                <a:spcPts val="1350"/>
              </a:lnSpc>
              <a:spcBef>
                <a:spcPts val="0"/>
              </a:spcBef>
              <a:spcAft>
                <a:spcPct val="0"/>
              </a:spcAft>
              <a:buClr>
                <a:schemeClr val="accent1"/>
              </a:buClr>
              <a:buFontTx/>
              <a:buNone/>
              <a:defRPr sz="1125" b="0">
                <a:solidFill>
                  <a:schemeClr val="tx1"/>
                </a:solidFill>
                <a:latin typeface="+mn-lt"/>
              </a:defRPr>
            </a:lvl5pPr>
            <a:lvl6pPr marL="1885950" indent="-17145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057400" indent="0" algn="l" rtl="0" eaLnBrk="1" fontAlgn="base" hangingPunct="1">
              <a:lnSpc>
                <a:spcPts val="135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24003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27432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1986" indent="0">
              <a:lnSpc>
                <a:spcPct val="100000"/>
              </a:lnSpc>
              <a:spcAft>
                <a:spcPts val="200"/>
              </a:spcAft>
              <a:buNone/>
            </a:pPr>
            <a:r>
              <a:rPr lang="cs-CZ" sz="1200" b="1" kern="0" dirty="0">
                <a:solidFill>
                  <a:srgbClr val="0000FF"/>
                </a:solidFill>
                <a:latin typeface="Tahoma" panose="020B0604030504040204" pitchFamily="34" charset="0"/>
                <a:ea typeface="Tahoma" panose="020B0604030504040204" pitchFamily="34" charset="0"/>
                <a:cs typeface="Tahoma" panose="020B0604030504040204" pitchFamily="34" charset="0"/>
              </a:rPr>
              <a:t>Doporučuje se: </a:t>
            </a:r>
          </a:p>
          <a:p>
            <a:pPr marL="71986" indent="0">
              <a:lnSpc>
                <a:spcPct val="100000"/>
              </a:lnSpc>
              <a:spcAft>
                <a:spcPts val="300"/>
              </a:spcAft>
              <a:buNone/>
            </a:pPr>
            <a:r>
              <a:rPr lang="cs-CZ" sz="1200" b="1" kern="0" dirty="0">
                <a:solidFill>
                  <a:srgbClr val="00B050"/>
                </a:solidFill>
                <a:latin typeface="Tahoma" panose="020B0604030504040204" pitchFamily="34" charset="0"/>
                <a:ea typeface="Tahoma" panose="020B0604030504040204" pitchFamily="34" charset="0"/>
                <a:cs typeface="Tahoma" panose="020B0604030504040204" pitchFamily="34" charset="0"/>
              </a:rPr>
              <a:t>Všichni dospělí a starší dospělí s výše uvedenými chronickými stavy by se měli pravidelně věnovat pohybové aktivitě. </a:t>
            </a:r>
            <a:endParaRPr lang="en-US" sz="1200" b="1" kern="0" dirty="0"/>
          </a:p>
        </p:txBody>
      </p:sp>
      <p:sp>
        <p:nvSpPr>
          <p:cNvPr id="2" name="Obdélník 1">
            <a:extLst>
              <a:ext uri="{FF2B5EF4-FFF2-40B4-BE49-F238E27FC236}">
                <a16:creationId xmlns:a16="http://schemas.microsoft.com/office/drawing/2014/main" id="{6821141A-17F7-4322-89A4-F544BF1A84F7}"/>
              </a:ext>
            </a:extLst>
          </p:cNvPr>
          <p:cNvSpPr/>
          <p:nvPr/>
        </p:nvSpPr>
        <p:spPr>
          <a:xfrm>
            <a:off x="532439" y="280029"/>
            <a:ext cx="8514215" cy="1384995"/>
          </a:xfrm>
          <a:prstGeom prst="rect">
            <a:avLst/>
          </a:prstGeom>
        </p:spPr>
        <p:txBody>
          <a:bodyPr wrap="square">
            <a:spAutoFit/>
          </a:bodyPr>
          <a:lstStyle/>
          <a:p>
            <a:pPr lvl="0"/>
            <a:r>
              <a:rPr lang="cs-CZ" sz="1200" dirty="0">
                <a:ea typeface="Tahoma" panose="020B0604030504040204" pitchFamily="34" charset="0"/>
                <a:cs typeface="Tahoma" panose="020B0604030504040204" pitchFamily="34" charset="0"/>
              </a:rPr>
              <a:t>Pohybová aktivita může přinést zdravotní výhody dospělým a starším dospělým, kteří žijí s následujícími chronickými stavy: u pacientů, </a:t>
            </a:r>
            <a:r>
              <a:rPr lang="cs-CZ" sz="1200" b="1" dirty="0">
                <a:solidFill>
                  <a:srgbClr val="093EC3"/>
                </a:solidFill>
                <a:ea typeface="Tahoma" panose="020B0604030504040204" pitchFamily="34" charset="0"/>
                <a:cs typeface="Tahoma" panose="020B0604030504040204" pitchFamily="34" charset="0"/>
              </a:rPr>
              <a:t>kteří přežili rakovinu</a:t>
            </a:r>
            <a:r>
              <a:rPr lang="cs-CZ" sz="1200" b="1" dirty="0">
                <a:solidFill>
                  <a:srgbClr val="0070C0"/>
                </a:solidFill>
                <a:ea typeface="Tahoma" panose="020B0604030504040204" pitchFamily="34" charset="0"/>
                <a:cs typeface="Tahoma" panose="020B0604030504040204" pitchFamily="34" charset="0"/>
              </a:rPr>
              <a:t> </a:t>
            </a:r>
            <a:r>
              <a:rPr lang="cs-CZ" sz="1200" dirty="0">
                <a:ea typeface="Tahoma" panose="020B0604030504040204" pitchFamily="34" charset="0"/>
                <a:cs typeface="Tahoma" panose="020B0604030504040204" pitchFamily="34" charset="0"/>
              </a:rPr>
              <a:t>- fyzická aktivita zlepšuje úmrtnost ze všech příčin, specifickou úmrtnost na rakovinu a riziko recidivy rakoviny nebo druhé primární rakoviny; </a:t>
            </a:r>
            <a:r>
              <a:rPr lang="cs-CZ" sz="1200" b="1" dirty="0">
                <a:solidFill>
                  <a:srgbClr val="093EC3"/>
                </a:solidFill>
                <a:ea typeface="Tahoma" panose="020B0604030504040204" pitchFamily="34" charset="0"/>
                <a:cs typeface="Tahoma" panose="020B0604030504040204" pitchFamily="34" charset="0"/>
              </a:rPr>
              <a:t>pro lidi s hypertenzí</a:t>
            </a:r>
            <a:r>
              <a:rPr lang="cs-CZ" sz="1200" dirty="0">
                <a:ea typeface="Tahoma" panose="020B0604030504040204" pitchFamily="34" charset="0"/>
                <a:cs typeface="Tahoma" panose="020B0604030504040204" pitchFamily="34" charset="0"/>
              </a:rPr>
              <a:t> - pohybová aktivita zlepšuje úmrtnost na kardiovaskulární onemocnění, progresi onemocnění, tělesné funkce, kvalitu života související se zdravím; </a:t>
            </a:r>
            <a:r>
              <a:rPr lang="cs-CZ" sz="1200" b="1" dirty="0">
                <a:solidFill>
                  <a:srgbClr val="093EC3"/>
                </a:solidFill>
                <a:ea typeface="Tahoma" panose="020B0604030504040204" pitchFamily="34" charset="0"/>
                <a:cs typeface="Tahoma" panose="020B0604030504040204" pitchFamily="34" charset="0"/>
              </a:rPr>
              <a:t>pro lidi s diabetem typu 2</a:t>
            </a:r>
            <a:r>
              <a:rPr lang="cs-CZ" sz="1200" dirty="0">
                <a:ea typeface="Tahoma" panose="020B0604030504040204" pitchFamily="34" charset="0"/>
                <a:cs typeface="Tahoma" panose="020B0604030504040204" pitchFamily="34" charset="0"/>
              </a:rPr>
              <a:t> - pohybová aktivita snižuje míru úmrtnosti na kardiovaskulární onemocnění a ukazatele progrese onemocnění; a </a:t>
            </a:r>
            <a:r>
              <a:rPr lang="cs-CZ" sz="1200" b="1" dirty="0">
                <a:solidFill>
                  <a:srgbClr val="093EC3"/>
                </a:solidFill>
                <a:ea typeface="Tahoma" panose="020B0604030504040204" pitchFamily="34" charset="0"/>
                <a:cs typeface="Tahoma" panose="020B0604030504040204" pitchFamily="34" charset="0"/>
              </a:rPr>
              <a:t>pro lidi žijící s HIV</a:t>
            </a:r>
            <a:r>
              <a:rPr lang="cs-CZ" sz="1200" dirty="0">
                <a:ea typeface="Tahoma" panose="020B0604030504040204" pitchFamily="34" charset="0"/>
                <a:cs typeface="Tahoma" panose="020B0604030504040204" pitchFamily="34" charset="0"/>
              </a:rPr>
              <a:t> – pohybová aktivita aktivita může zlepšit fyzickou zdatnost a duševní zdraví (snížené příznaky úzkosti a deprese) a nemá nepříznivý vliv na progresi onemocnění (počet CD4</a:t>
            </a:r>
            <a:r>
              <a:rPr lang="cs-CZ" sz="1200" baseline="30000" dirty="0">
                <a:ea typeface="Tahoma" panose="020B0604030504040204" pitchFamily="34" charset="0"/>
                <a:cs typeface="Tahoma" panose="020B0604030504040204" pitchFamily="34" charset="0"/>
              </a:rPr>
              <a:t>1</a:t>
            </a:r>
            <a:r>
              <a:rPr lang="cs-CZ" sz="1200" dirty="0">
                <a:ea typeface="Tahoma" panose="020B0604030504040204" pitchFamily="34" charset="0"/>
                <a:cs typeface="Tahoma" panose="020B0604030504040204" pitchFamily="34" charset="0"/>
              </a:rPr>
              <a:t> a virová zátěž) nebo složení těla.  </a:t>
            </a:r>
          </a:p>
        </p:txBody>
      </p:sp>
      <p:sp>
        <p:nvSpPr>
          <p:cNvPr id="20" name="Obdélník 19">
            <a:extLst>
              <a:ext uri="{FF2B5EF4-FFF2-40B4-BE49-F238E27FC236}">
                <a16:creationId xmlns:a16="http://schemas.microsoft.com/office/drawing/2014/main" id="{2129C10A-48EC-4DAC-9873-CA712FEA7D16}"/>
              </a:ext>
            </a:extLst>
          </p:cNvPr>
          <p:cNvSpPr/>
          <p:nvPr/>
        </p:nvSpPr>
        <p:spPr>
          <a:xfrm>
            <a:off x="3032615" y="4821830"/>
            <a:ext cx="2223686" cy="249684"/>
          </a:xfrm>
          <a:prstGeom prst="rect">
            <a:avLst/>
          </a:prstGeom>
        </p:spPr>
        <p:txBody>
          <a:bodyPr wrap="none">
            <a:spAutoFit/>
          </a:bodyPr>
          <a:lstStyle/>
          <a:p>
            <a:pPr>
              <a:lnSpc>
                <a:spcPct val="107000"/>
              </a:lnSpc>
              <a:spcAft>
                <a:spcPts val="800"/>
              </a:spcAft>
            </a:pPr>
            <a:r>
              <a:rPr lang="cs-CZ" sz="1000" i="1" dirty="0">
                <a:latin typeface="MyriadPro-LightIt"/>
                <a:ea typeface="Calibri" panose="020F0502020204030204" pitchFamily="34" charset="0"/>
                <a:cs typeface="MyriadPro-LightIt"/>
              </a:rPr>
              <a:t>Silné doporučení, důkazy střední  jistoty</a:t>
            </a:r>
            <a:endParaRPr lang="cs-CZ"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1" name="Obdélník 20">
            <a:extLst>
              <a:ext uri="{FF2B5EF4-FFF2-40B4-BE49-F238E27FC236}">
                <a16:creationId xmlns:a16="http://schemas.microsoft.com/office/drawing/2014/main" id="{5AEDF15A-EED6-4258-9CB5-85190073F813}"/>
              </a:ext>
            </a:extLst>
          </p:cNvPr>
          <p:cNvSpPr/>
          <p:nvPr/>
        </p:nvSpPr>
        <p:spPr>
          <a:xfrm>
            <a:off x="3113400" y="2258221"/>
            <a:ext cx="5976099" cy="1258101"/>
          </a:xfrm>
          <a:prstGeom prst="rect">
            <a:avLst/>
          </a:prstGeom>
        </p:spPr>
        <p:txBody>
          <a:bodyPr wrap="square">
            <a:spAutoFit/>
          </a:bodyPr>
          <a:lstStyle/>
          <a:p>
            <a:pPr>
              <a:lnSpc>
                <a:spcPct val="110000"/>
              </a:lnSpc>
            </a:pPr>
            <a:r>
              <a:rPr lang="cs-CZ" sz="1400" b="1" dirty="0">
                <a:solidFill>
                  <a:srgbClr val="00B050"/>
                </a:solidFill>
                <a:latin typeface="Roboto"/>
              </a:rPr>
              <a:t>Dospělí a starší dospělí s těmito chronickými stavy by měli vykonávat alespoň 150–300 minut aerobní pohybové aktivity střední intenzity; nebo alespoň 75–150 minut aerobní pohybové aktivity vysoké intenzity; nebo ekvivalentní kombinace aktivity střední a intenzivní intenzity po celý týden pro podstatné zdravotní výhody. </a:t>
            </a:r>
            <a:endParaRPr lang="cs-CZ" sz="1400" b="1" dirty="0">
              <a:solidFill>
                <a:srgbClr val="00B050"/>
              </a:solidFill>
            </a:endParaRPr>
          </a:p>
        </p:txBody>
      </p:sp>
      <p:sp>
        <p:nvSpPr>
          <p:cNvPr id="22" name="Obdélník 21">
            <a:extLst>
              <a:ext uri="{FF2B5EF4-FFF2-40B4-BE49-F238E27FC236}">
                <a16:creationId xmlns:a16="http://schemas.microsoft.com/office/drawing/2014/main" id="{5B67D009-1FF3-437E-8AFF-68BC7A6F9602}"/>
              </a:ext>
            </a:extLst>
          </p:cNvPr>
          <p:cNvSpPr/>
          <p:nvPr/>
        </p:nvSpPr>
        <p:spPr>
          <a:xfrm>
            <a:off x="3216346" y="5269838"/>
            <a:ext cx="5976099" cy="1258101"/>
          </a:xfrm>
          <a:prstGeom prst="rect">
            <a:avLst/>
          </a:prstGeom>
        </p:spPr>
        <p:txBody>
          <a:bodyPr wrap="square">
            <a:spAutoFit/>
          </a:bodyPr>
          <a:lstStyle/>
          <a:p>
            <a:pPr>
              <a:lnSpc>
                <a:spcPct val="110000"/>
              </a:lnSpc>
            </a:pPr>
            <a:r>
              <a:rPr lang="cs-CZ" sz="1400" b="1" dirty="0">
                <a:solidFill>
                  <a:srgbClr val="093EC3"/>
                </a:solidFill>
                <a:latin typeface="Roboto"/>
              </a:rPr>
              <a:t>V rámci týdenní fyzické aktivity by starší dospělí s těmito chronickými stavy měli provádět různou vícesložkovou fyzickou aktivitu, která klade důraz na funkční rovnováhu a silový trénink se střední nebo větší intenzitou 3 nebo více dní v týdnu, aby se zvýšila funkční kapacita a zabránilo pádům.  </a:t>
            </a:r>
            <a:endParaRPr lang="cs-CZ" sz="1400" b="1" dirty="0">
              <a:solidFill>
                <a:srgbClr val="093EC3"/>
              </a:solidFill>
            </a:endParaRPr>
          </a:p>
        </p:txBody>
      </p:sp>
      <p:sp>
        <p:nvSpPr>
          <p:cNvPr id="25" name="Obdélník 24">
            <a:extLst>
              <a:ext uri="{FF2B5EF4-FFF2-40B4-BE49-F238E27FC236}">
                <a16:creationId xmlns:a16="http://schemas.microsoft.com/office/drawing/2014/main" id="{5F6B8CF8-456B-487F-89B1-FC89CC303020}"/>
              </a:ext>
            </a:extLst>
          </p:cNvPr>
          <p:cNvSpPr/>
          <p:nvPr/>
        </p:nvSpPr>
        <p:spPr>
          <a:xfrm>
            <a:off x="3500481" y="1997184"/>
            <a:ext cx="2223686" cy="249684"/>
          </a:xfrm>
          <a:prstGeom prst="rect">
            <a:avLst/>
          </a:prstGeom>
        </p:spPr>
        <p:txBody>
          <a:bodyPr wrap="none">
            <a:spAutoFit/>
          </a:bodyPr>
          <a:lstStyle/>
          <a:p>
            <a:pPr>
              <a:lnSpc>
                <a:spcPct val="107000"/>
              </a:lnSpc>
              <a:spcAft>
                <a:spcPts val="800"/>
              </a:spcAft>
            </a:pPr>
            <a:r>
              <a:rPr lang="cs-CZ" sz="1000" i="1" dirty="0">
                <a:latin typeface="MyriadPro-LightIt"/>
                <a:ea typeface="Calibri" panose="020F0502020204030204" pitchFamily="34" charset="0"/>
                <a:cs typeface="MyriadPro-LightIt"/>
              </a:rPr>
              <a:t>Silné doporučení, důkazy střední  jistoty</a:t>
            </a:r>
            <a:endParaRPr lang="cs-CZ"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6" name="Obdélník 25">
            <a:extLst>
              <a:ext uri="{FF2B5EF4-FFF2-40B4-BE49-F238E27FC236}">
                <a16:creationId xmlns:a16="http://schemas.microsoft.com/office/drawing/2014/main" id="{5BEBA407-CBCA-40CF-A22C-A6AC25C1FC80}"/>
              </a:ext>
            </a:extLst>
          </p:cNvPr>
          <p:cNvSpPr/>
          <p:nvPr/>
        </p:nvSpPr>
        <p:spPr>
          <a:xfrm>
            <a:off x="4734806" y="6462709"/>
            <a:ext cx="2223686" cy="249684"/>
          </a:xfrm>
          <a:prstGeom prst="rect">
            <a:avLst/>
          </a:prstGeom>
        </p:spPr>
        <p:txBody>
          <a:bodyPr wrap="none">
            <a:spAutoFit/>
          </a:bodyPr>
          <a:lstStyle/>
          <a:p>
            <a:pPr>
              <a:lnSpc>
                <a:spcPct val="107000"/>
              </a:lnSpc>
              <a:spcAft>
                <a:spcPts val="800"/>
              </a:spcAft>
            </a:pPr>
            <a:r>
              <a:rPr lang="cs-CZ" sz="1000" i="1" dirty="0">
                <a:latin typeface="MyriadPro-LightIt"/>
                <a:ea typeface="Calibri" panose="020F0502020204030204" pitchFamily="34" charset="0"/>
                <a:cs typeface="MyriadPro-LightIt"/>
              </a:rPr>
              <a:t>Silné doporučení,  důkazy střední jistoty</a:t>
            </a:r>
            <a:endParaRPr lang="cs-CZ"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Obdélník 3">
            <a:extLst>
              <a:ext uri="{FF2B5EF4-FFF2-40B4-BE49-F238E27FC236}">
                <a16:creationId xmlns:a16="http://schemas.microsoft.com/office/drawing/2014/main" id="{65A4E8A9-6EB9-41A6-85E2-5EF37237E554}"/>
              </a:ext>
            </a:extLst>
          </p:cNvPr>
          <p:cNvSpPr/>
          <p:nvPr/>
        </p:nvSpPr>
        <p:spPr>
          <a:xfrm>
            <a:off x="7753979" y="1624699"/>
            <a:ext cx="1194558" cy="215444"/>
          </a:xfrm>
          <a:prstGeom prst="rect">
            <a:avLst/>
          </a:prstGeom>
        </p:spPr>
        <p:txBody>
          <a:bodyPr wrap="none">
            <a:spAutoFit/>
          </a:bodyPr>
          <a:lstStyle/>
          <a:p>
            <a:r>
              <a:rPr lang="cs-CZ" sz="800" baseline="30000" dirty="0"/>
              <a:t>1</a:t>
            </a:r>
            <a:r>
              <a:rPr lang="cs-CZ" sz="800" dirty="0"/>
              <a:t>pomocné T lymfocyty</a:t>
            </a:r>
          </a:p>
        </p:txBody>
      </p:sp>
      <p:pic>
        <p:nvPicPr>
          <p:cNvPr id="7" name="Obrázek 6">
            <a:extLst>
              <a:ext uri="{FF2B5EF4-FFF2-40B4-BE49-F238E27FC236}">
                <a16:creationId xmlns:a16="http://schemas.microsoft.com/office/drawing/2014/main" id="{68B5CF83-ADF5-41D1-B8F7-59FEC6CC33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125" y="426551"/>
            <a:ext cx="498660" cy="1047965"/>
          </a:xfrm>
          <a:prstGeom prst="rect">
            <a:avLst/>
          </a:prstGeom>
        </p:spPr>
      </p:pic>
      <p:sp>
        <p:nvSpPr>
          <p:cNvPr id="9" name="Obdélník 8">
            <a:extLst>
              <a:ext uri="{FF2B5EF4-FFF2-40B4-BE49-F238E27FC236}">
                <a16:creationId xmlns:a16="http://schemas.microsoft.com/office/drawing/2014/main" id="{7544AB32-03C8-412B-BD43-8376ED8B11F8}"/>
              </a:ext>
            </a:extLst>
          </p:cNvPr>
          <p:cNvSpPr/>
          <p:nvPr/>
        </p:nvSpPr>
        <p:spPr>
          <a:xfrm>
            <a:off x="72668" y="3967212"/>
            <a:ext cx="5537009" cy="954107"/>
          </a:xfrm>
          <a:prstGeom prst="rect">
            <a:avLst/>
          </a:prstGeom>
        </p:spPr>
        <p:txBody>
          <a:bodyPr wrap="square">
            <a:spAutoFit/>
          </a:bodyPr>
          <a:lstStyle/>
          <a:p>
            <a:r>
              <a:rPr lang="cs-CZ" sz="1400" b="1" dirty="0">
                <a:solidFill>
                  <a:srgbClr val="093EC3"/>
                </a:solidFill>
                <a:latin typeface="Roboto"/>
              </a:rPr>
              <a:t>Dospělí a starší dospělí s těmito chronickými stavy by měli také provádět činnosti na posílení svalů střední nebo větší intenzity, které zahrnují všechny hlavní svalové skupiny 2 nebo více dní v týdnu, protože tyto poskytují další výhody. </a:t>
            </a:r>
            <a:endParaRPr lang="cs-CZ" sz="1400" dirty="0"/>
          </a:p>
        </p:txBody>
      </p:sp>
      <p:pic>
        <p:nvPicPr>
          <p:cNvPr id="14" name="Obrázek 13">
            <a:extLst>
              <a:ext uri="{FF2B5EF4-FFF2-40B4-BE49-F238E27FC236}">
                <a16:creationId xmlns:a16="http://schemas.microsoft.com/office/drawing/2014/main" id="{BF000718-B78C-4C5E-9666-9C9EE48D15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828" y="2091896"/>
            <a:ext cx="2749384" cy="1882026"/>
          </a:xfrm>
          <a:prstGeom prst="rect">
            <a:avLst/>
          </a:prstGeom>
        </p:spPr>
      </p:pic>
      <p:pic>
        <p:nvPicPr>
          <p:cNvPr id="16" name="Obrázek 15">
            <a:extLst>
              <a:ext uri="{FF2B5EF4-FFF2-40B4-BE49-F238E27FC236}">
                <a16:creationId xmlns:a16="http://schemas.microsoft.com/office/drawing/2014/main" id="{93B64D79-5FEE-460E-AA8C-F77274E649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8973" y="3556598"/>
            <a:ext cx="2420651" cy="1683808"/>
          </a:xfrm>
          <a:prstGeom prst="rect">
            <a:avLst/>
          </a:prstGeom>
        </p:spPr>
      </p:pic>
      <p:pic>
        <p:nvPicPr>
          <p:cNvPr id="18" name="Obrázek 17">
            <a:extLst>
              <a:ext uri="{FF2B5EF4-FFF2-40B4-BE49-F238E27FC236}">
                <a16:creationId xmlns:a16="http://schemas.microsoft.com/office/drawing/2014/main" id="{B756E8D9-477F-4A48-A274-6EEF157F97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338" y="4903098"/>
            <a:ext cx="2688895" cy="1582930"/>
          </a:xfrm>
          <a:prstGeom prst="rect">
            <a:avLst/>
          </a:prstGeom>
        </p:spPr>
      </p:pic>
      <p:sp>
        <p:nvSpPr>
          <p:cNvPr id="24" name="Obdélník 23">
            <a:extLst>
              <a:ext uri="{FF2B5EF4-FFF2-40B4-BE49-F238E27FC236}">
                <a16:creationId xmlns:a16="http://schemas.microsoft.com/office/drawing/2014/main" id="{028693B7-D3FC-41B0-BBE7-CDA89889E6EF}"/>
              </a:ext>
            </a:extLst>
          </p:cNvPr>
          <p:cNvSpPr/>
          <p:nvPr/>
        </p:nvSpPr>
        <p:spPr>
          <a:xfrm>
            <a:off x="3706242" y="3389328"/>
            <a:ext cx="2395207" cy="265457"/>
          </a:xfrm>
          <a:prstGeom prst="rect">
            <a:avLst/>
          </a:prstGeom>
        </p:spPr>
        <p:txBody>
          <a:bodyPr wrap="none">
            <a:spAutoFit/>
          </a:bodyPr>
          <a:lstStyle/>
          <a:p>
            <a:pPr>
              <a:lnSpc>
                <a:spcPct val="107000"/>
              </a:lnSpc>
              <a:spcAft>
                <a:spcPts val="800"/>
              </a:spcAft>
            </a:pPr>
            <a:r>
              <a:rPr lang="cs-CZ" sz="1100" i="1" dirty="0">
                <a:latin typeface="MyriadPro-LightIt"/>
                <a:ea typeface="Calibri" panose="020F0502020204030204" pitchFamily="34" charset="0"/>
                <a:cs typeface="MyriadPro-LightIt"/>
              </a:rPr>
              <a:t>Silné doporučení, důkazy střední jistoty</a:t>
            </a:r>
            <a:endParaRPr lang="cs-CZ" sz="1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127720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pPr defTabSz="914217">
              <a:defRPr/>
            </a:pPr>
            <a:fld id="{0970407D-EE58-4A0B-824B-1D3AE42DD9CF}" type="slidenum">
              <a:rPr lang="cs-CZ" altLang="cs-CZ">
                <a:solidFill>
                  <a:srgbClr val="0000DC"/>
                </a:solidFill>
                <a:latin typeface="Arial"/>
              </a:rPr>
              <a:pPr defTabSz="914217">
                <a:defRPr/>
              </a:pPr>
              <a:t>49</a:t>
            </a:fld>
            <a:endParaRPr lang="cs-CZ" altLang="cs-CZ" dirty="0">
              <a:solidFill>
                <a:srgbClr val="0000DC"/>
              </a:solidFill>
              <a:latin typeface="Arial"/>
            </a:endParaRPr>
          </a:p>
        </p:txBody>
      </p:sp>
      <p:sp>
        <p:nvSpPr>
          <p:cNvPr id="10" name="Line 2">
            <a:extLst>
              <a:ext uri="{FF2B5EF4-FFF2-40B4-BE49-F238E27FC236}">
                <a16:creationId xmlns:a16="http://schemas.microsoft.com/office/drawing/2014/main" id="{32A415F1-D43E-428B-A1B0-B9F7F571F78D}"/>
              </a:ext>
            </a:extLst>
          </p:cNvPr>
          <p:cNvSpPr>
            <a:spLocks noChangeShapeType="1"/>
          </p:cNvSpPr>
          <p:nvPr/>
        </p:nvSpPr>
        <p:spPr bwMode="auto">
          <a:xfrm flipV="1">
            <a:off x="213821" y="287396"/>
            <a:ext cx="8696106" cy="53423"/>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11" name="Rectangle 3">
            <a:extLst>
              <a:ext uri="{FF2B5EF4-FFF2-40B4-BE49-F238E27FC236}">
                <a16:creationId xmlns:a16="http://schemas.microsoft.com/office/drawing/2014/main" id="{C075F41A-9A57-4A20-9E85-A135FAB4544B}"/>
              </a:ext>
            </a:extLst>
          </p:cNvPr>
          <p:cNvSpPr txBox="1">
            <a:spLocks noChangeArrowheads="1"/>
          </p:cNvSpPr>
          <p:nvPr/>
        </p:nvSpPr>
        <p:spPr>
          <a:xfrm>
            <a:off x="159453" y="-1557"/>
            <a:ext cx="8823503" cy="3195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cs-CZ"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Dospělí a starší dospělí s chronickými onemocněními (18r. a více)</a:t>
            </a:r>
          </a:p>
          <a:p>
            <a:pPr>
              <a:lnSpc>
                <a:spcPct val="100000"/>
              </a:lnSpc>
            </a:pPr>
            <a:endParaRPr lang="cs-CZ"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0" name="Obdélník 19">
            <a:extLst>
              <a:ext uri="{FF2B5EF4-FFF2-40B4-BE49-F238E27FC236}">
                <a16:creationId xmlns:a16="http://schemas.microsoft.com/office/drawing/2014/main" id="{2129C10A-48EC-4DAC-9873-CA712FEA7D16}"/>
              </a:ext>
            </a:extLst>
          </p:cNvPr>
          <p:cNvSpPr/>
          <p:nvPr/>
        </p:nvSpPr>
        <p:spPr>
          <a:xfrm>
            <a:off x="3630777" y="5344949"/>
            <a:ext cx="2223686" cy="249684"/>
          </a:xfrm>
          <a:prstGeom prst="rect">
            <a:avLst/>
          </a:prstGeom>
        </p:spPr>
        <p:txBody>
          <a:bodyPr wrap="none">
            <a:spAutoFit/>
          </a:bodyPr>
          <a:lstStyle/>
          <a:p>
            <a:pPr>
              <a:lnSpc>
                <a:spcPct val="107000"/>
              </a:lnSpc>
              <a:spcAft>
                <a:spcPts val="800"/>
              </a:spcAft>
            </a:pPr>
            <a:r>
              <a:rPr lang="cs-CZ" sz="1000" i="1" dirty="0">
                <a:latin typeface="MyriadPro-LightIt"/>
                <a:ea typeface="Calibri" panose="020F0502020204030204" pitchFamily="34" charset="0"/>
                <a:cs typeface="MyriadPro-LightIt"/>
              </a:rPr>
              <a:t>Silné doporučení, důkazy střední  jistoty</a:t>
            </a:r>
            <a:endParaRPr lang="cs-CZ"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1" name="Obdélník 20">
            <a:extLst>
              <a:ext uri="{FF2B5EF4-FFF2-40B4-BE49-F238E27FC236}">
                <a16:creationId xmlns:a16="http://schemas.microsoft.com/office/drawing/2014/main" id="{5AEDF15A-EED6-4258-9CB5-85190073F813}"/>
              </a:ext>
            </a:extLst>
          </p:cNvPr>
          <p:cNvSpPr/>
          <p:nvPr/>
        </p:nvSpPr>
        <p:spPr>
          <a:xfrm>
            <a:off x="4141806" y="339766"/>
            <a:ext cx="4316204" cy="1969065"/>
          </a:xfrm>
          <a:prstGeom prst="rect">
            <a:avLst/>
          </a:prstGeom>
        </p:spPr>
        <p:txBody>
          <a:bodyPr wrap="square">
            <a:spAutoFit/>
          </a:bodyPr>
          <a:lstStyle/>
          <a:p>
            <a:pPr>
              <a:lnSpc>
                <a:spcPct val="110000"/>
              </a:lnSpc>
            </a:pPr>
            <a:r>
              <a:rPr lang="cs-CZ" sz="1400" b="1" dirty="0">
                <a:solidFill>
                  <a:srgbClr val="00B050"/>
                </a:solidFill>
                <a:latin typeface="Roboto"/>
              </a:rPr>
              <a:t>Pokud to není kontraindikováno, dospělí a starší dospělí s těmito chronickými stavy mohou zvýšit aerobní fyzickou aktivitu se střední intenzitou na více než 300 minut; nebo vykonejte více než 150 minut aerobní fyzické aktivity s intenzivní intenzitou; nebo ekvivalentní kombinace aktivity střední a intenzivní intenzity po celý týden pro další přínosy pro zdraví. </a:t>
            </a:r>
            <a:endParaRPr lang="cs-CZ" sz="1400" b="1" dirty="0">
              <a:solidFill>
                <a:srgbClr val="00B050"/>
              </a:solidFill>
            </a:endParaRPr>
          </a:p>
        </p:txBody>
      </p:sp>
      <p:sp>
        <p:nvSpPr>
          <p:cNvPr id="25" name="Obdélník 24">
            <a:extLst>
              <a:ext uri="{FF2B5EF4-FFF2-40B4-BE49-F238E27FC236}">
                <a16:creationId xmlns:a16="http://schemas.microsoft.com/office/drawing/2014/main" id="{5F6B8CF8-456B-487F-89B1-FC89CC303020}"/>
              </a:ext>
            </a:extLst>
          </p:cNvPr>
          <p:cNvSpPr/>
          <p:nvPr/>
        </p:nvSpPr>
        <p:spPr>
          <a:xfrm>
            <a:off x="6602984" y="2057576"/>
            <a:ext cx="2533066" cy="249684"/>
          </a:xfrm>
          <a:prstGeom prst="rect">
            <a:avLst/>
          </a:prstGeom>
        </p:spPr>
        <p:txBody>
          <a:bodyPr wrap="none">
            <a:spAutoFit/>
          </a:bodyPr>
          <a:lstStyle/>
          <a:p>
            <a:pPr>
              <a:lnSpc>
                <a:spcPct val="107000"/>
              </a:lnSpc>
              <a:spcAft>
                <a:spcPts val="800"/>
              </a:spcAft>
            </a:pPr>
            <a:r>
              <a:rPr lang="cs-CZ" sz="1000" i="1" dirty="0">
                <a:latin typeface="MyriadPro-LightIt"/>
                <a:ea typeface="Calibri" panose="020F0502020204030204" pitchFamily="34" charset="0"/>
                <a:cs typeface="MyriadPro-LightIt"/>
              </a:rPr>
              <a:t>Podmíněné doporučení, střední důkazy jistoty</a:t>
            </a:r>
            <a:endParaRPr lang="cs-CZ" sz="1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Obrázek 5">
            <a:extLst>
              <a:ext uri="{FF2B5EF4-FFF2-40B4-BE49-F238E27FC236}">
                <a16:creationId xmlns:a16="http://schemas.microsoft.com/office/drawing/2014/main" id="{78CCC622-EE87-4CF5-8E7B-CEFC49559A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108" y="412246"/>
            <a:ext cx="3504203" cy="2107424"/>
          </a:xfrm>
          <a:prstGeom prst="rect">
            <a:avLst/>
          </a:prstGeom>
        </p:spPr>
      </p:pic>
      <p:pic>
        <p:nvPicPr>
          <p:cNvPr id="8" name="Obrázek 7">
            <a:extLst>
              <a:ext uri="{FF2B5EF4-FFF2-40B4-BE49-F238E27FC236}">
                <a16:creationId xmlns:a16="http://schemas.microsoft.com/office/drawing/2014/main" id="{FE526587-D2AE-41F6-86F7-B75CD20E7C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0003" y="4345007"/>
            <a:ext cx="2645618" cy="2324000"/>
          </a:xfrm>
          <a:prstGeom prst="rect">
            <a:avLst/>
          </a:prstGeom>
        </p:spPr>
      </p:pic>
      <p:sp>
        <p:nvSpPr>
          <p:cNvPr id="5" name="Obdélník 4">
            <a:extLst>
              <a:ext uri="{FF2B5EF4-FFF2-40B4-BE49-F238E27FC236}">
                <a16:creationId xmlns:a16="http://schemas.microsoft.com/office/drawing/2014/main" id="{CEB53879-F6EE-442F-AF82-A15056B7A38C}"/>
              </a:ext>
            </a:extLst>
          </p:cNvPr>
          <p:cNvSpPr/>
          <p:nvPr/>
        </p:nvSpPr>
        <p:spPr>
          <a:xfrm>
            <a:off x="223151" y="2570374"/>
            <a:ext cx="8851456" cy="1646605"/>
          </a:xfrm>
          <a:prstGeom prst="rect">
            <a:avLst/>
          </a:prstGeom>
          <a:ln>
            <a:solidFill>
              <a:srgbClr val="00B050"/>
            </a:solidFill>
          </a:ln>
        </p:spPr>
        <p:txBody>
          <a:bodyPr wrap="square" numCol="2">
            <a:spAutoFit/>
          </a:bodyPr>
          <a:lstStyle/>
          <a:p>
            <a:pPr marL="90488" indent="-90488">
              <a:spcAft>
                <a:spcPts val="300"/>
              </a:spcAft>
              <a:buFont typeface="Arial" panose="020B0604020202020204" pitchFamily="34" charset="0"/>
              <a:buChar char="•"/>
            </a:pPr>
            <a:r>
              <a:rPr lang="cs-CZ" sz="1200" dirty="0"/>
              <a:t>Pokud nejsou schopni splnit výše uvedená doporučení, dospělí s těmito chronickými stavy by se měli zaměřit na fyzickou aktivitu podle svých schopností.</a:t>
            </a:r>
          </a:p>
          <a:p>
            <a:pPr marL="90488" indent="-90488">
              <a:spcAft>
                <a:spcPts val="300"/>
              </a:spcAft>
              <a:buFont typeface="Arial" panose="020B0604020202020204" pitchFamily="34" charset="0"/>
              <a:buChar char="•"/>
            </a:pPr>
            <a:r>
              <a:rPr lang="cs-CZ" sz="1200" dirty="0"/>
              <a:t>Dospělí s těmito chronickými stavy by měli začít s malým množstvím fyzické aktivity a postupně časem zvyšovat frekvenci, intenzitu a trvání.</a:t>
            </a:r>
          </a:p>
          <a:p>
            <a:pPr marL="90488" indent="-90488">
              <a:spcAft>
                <a:spcPts val="300"/>
              </a:spcAft>
              <a:buFont typeface="Arial" panose="020B0604020202020204" pitchFamily="34" charset="0"/>
              <a:buChar char="•"/>
            </a:pPr>
            <a:r>
              <a:rPr lang="cs-CZ" sz="1200" dirty="0"/>
              <a:t>Dospělí s těmito chronickými onemocněními by se měli poradit s odborníkem na fyzickou aktivitu nebo se  zdravotnickým pracovníkem a požádat o radu ohledně typů a množství aktivity odpovídající jejich individuálním potřebám, schopnostem, funkčním omezením / komplikacím, lékům a celkovému léčebnému plánu.</a:t>
            </a:r>
          </a:p>
          <a:p>
            <a:pPr marL="90488" indent="-90488">
              <a:spcAft>
                <a:spcPts val="300"/>
              </a:spcAft>
              <a:buFont typeface="Arial" panose="020B0604020202020204" pitchFamily="34" charset="0"/>
              <a:buChar char="•"/>
            </a:pPr>
            <a:r>
              <a:rPr lang="cs-CZ" sz="1200" dirty="0"/>
              <a:t>Lékařská vůle před cvičením je obecně zbytečná u jedinců bez kontraindikací před zahájením fyzické aktivity s mírnou nebo střední intenzitou, která nepřekračuje požadavky na rychlou chůzi nebo každodenní život.  </a:t>
            </a:r>
          </a:p>
        </p:txBody>
      </p:sp>
      <p:sp>
        <p:nvSpPr>
          <p:cNvPr id="18" name="Zástupný symbol pro obsah 4">
            <a:extLst>
              <a:ext uri="{FF2B5EF4-FFF2-40B4-BE49-F238E27FC236}">
                <a16:creationId xmlns:a16="http://schemas.microsoft.com/office/drawing/2014/main" id="{4900722A-8A0C-4697-9D18-E5320DB95D4A}"/>
              </a:ext>
            </a:extLst>
          </p:cNvPr>
          <p:cNvSpPr txBox="1">
            <a:spLocks/>
          </p:cNvSpPr>
          <p:nvPr/>
        </p:nvSpPr>
        <p:spPr>
          <a:xfrm>
            <a:off x="159453" y="4345007"/>
            <a:ext cx="5391556" cy="1229733"/>
          </a:xfrm>
          <a:prstGeom prst="rect">
            <a:avLst/>
          </a:prstGeom>
        </p:spPr>
        <p:txBody>
          <a:bodyPr vert="horz" lIns="0" tIns="0" rIns="0" bIns="0" rtlCol="0">
            <a:noAutofit/>
          </a:bodyPr>
          <a:lstStyle>
            <a:lvl1pPr marL="251950" marR="0" indent="-179964" algn="l" defTabSz="914400" rtl="0" eaLnBrk="1" fontAlgn="base" latinLnBrk="0" hangingPunct="1">
              <a:lnSpc>
                <a:spcPct val="150000"/>
              </a:lnSpc>
              <a:spcBef>
                <a:spcPts val="0"/>
              </a:spcBef>
              <a:spcAft>
                <a:spcPct val="0"/>
              </a:spcAft>
              <a:buClr>
                <a:schemeClr val="tx2"/>
              </a:buClr>
              <a:buSzPct val="100000"/>
              <a:buFont typeface="Arial" panose="020B0604020202020204" pitchFamily="34" charset="0"/>
              <a:buChar char="̶"/>
              <a:tabLst/>
              <a:defRPr sz="2100" b="0">
                <a:solidFill>
                  <a:schemeClr val="tx1"/>
                </a:solidFill>
                <a:latin typeface="+mn-lt"/>
                <a:ea typeface="+mn-ea"/>
                <a:cs typeface="+mn-cs"/>
              </a:defRPr>
            </a:lvl1pPr>
            <a:lvl2pPr marL="503899" indent="-179964"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217" indent="0" algn="l" rtl="0" eaLnBrk="1" fontAlgn="base" hangingPunct="1">
              <a:lnSpc>
                <a:spcPts val="1350"/>
              </a:lnSpc>
              <a:spcBef>
                <a:spcPts val="0"/>
              </a:spcBef>
              <a:spcAft>
                <a:spcPct val="0"/>
              </a:spcAft>
              <a:buClr>
                <a:schemeClr val="folHlink"/>
              </a:buClr>
              <a:buSzPct val="80000"/>
              <a:buFontTx/>
              <a:buNone/>
              <a:defRPr sz="1125" b="0">
                <a:solidFill>
                  <a:schemeClr val="tx1"/>
                </a:solidFill>
                <a:latin typeface="+mn-lt"/>
              </a:defRPr>
            </a:lvl3pPr>
            <a:lvl4pPr marL="1028700" indent="0" algn="l" rtl="0" eaLnBrk="1" fontAlgn="base" hangingPunct="1">
              <a:lnSpc>
                <a:spcPts val="1350"/>
              </a:lnSpc>
              <a:spcBef>
                <a:spcPts val="0"/>
              </a:spcBef>
              <a:spcAft>
                <a:spcPct val="0"/>
              </a:spcAft>
              <a:buClr>
                <a:schemeClr val="accent2"/>
              </a:buClr>
              <a:buSzPct val="90000"/>
              <a:buFontTx/>
              <a:buNone/>
              <a:defRPr sz="1125" b="0">
                <a:solidFill>
                  <a:schemeClr val="tx1"/>
                </a:solidFill>
                <a:latin typeface="+mn-lt"/>
              </a:defRPr>
            </a:lvl4pPr>
            <a:lvl5pPr marL="1371600" indent="0" algn="l" rtl="0" eaLnBrk="1" fontAlgn="base" hangingPunct="1">
              <a:lnSpc>
                <a:spcPts val="1350"/>
              </a:lnSpc>
              <a:spcBef>
                <a:spcPts val="0"/>
              </a:spcBef>
              <a:spcAft>
                <a:spcPct val="0"/>
              </a:spcAft>
              <a:buClr>
                <a:schemeClr val="accent1"/>
              </a:buClr>
              <a:buFontTx/>
              <a:buNone/>
              <a:defRPr sz="1125" b="0">
                <a:solidFill>
                  <a:schemeClr val="tx1"/>
                </a:solidFill>
                <a:latin typeface="+mn-lt"/>
              </a:defRPr>
            </a:lvl5pPr>
            <a:lvl6pPr marL="1885950" indent="-171450" algn="l" rtl="0" eaLnBrk="1" fontAlgn="base" hangingPunct="1">
              <a:spcBef>
                <a:spcPct val="20000"/>
              </a:spcBef>
              <a:spcAft>
                <a:spcPct val="0"/>
              </a:spcAft>
              <a:buClr>
                <a:schemeClr val="accent1"/>
              </a:buClr>
              <a:buFont typeface="Wingdings" pitchFamily="2" charset="2"/>
              <a:buBlip>
                <a:blip r:embed="rId4"/>
              </a:buBlip>
              <a:defRPr>
                <a:solidFill>
                  <a:schemeClr val="tx1"/>
                </a:solidFill>
                <a:latin typeface="+mn-lt"/>
              </a:defRPr>
            </a:lvl6pPr>
            <a:lvl7pPr marL="2057400" indent="0" algn="l" rtl="0" eaLnBrk="1" fontAlgn="base" hangingPunct="1">
              <a:lnSpc>
                <a:spcPts val="135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24003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27432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1986" indent="0">
              <a:lnSpc>
                <a:spcPct val="100000"/>
              </a:lnSpc>
              <a:spcAft>
                <a:spcPts val="300"/>
              </a:spcAft>
              <a:buNone/>
            </a:pPr>
            <a:r>
              <a:rPr lang="cs-CZ" sz="1300" b="1" kern="0" dirty="0">
                <a:solidFill>
                  <a:srgbClr val="0000FF"/>
                </a:solidFill>
                <a:latin typeface="Tahoma" panose="020B0604030504040204" pitchFamily="34" charset="0"/>
                <a:ea typeface="Tahoma" panose="020B0604030504040204" pitchFamily="34" charset="0"/>
                <a:cs typeface="Tahoma" panose="020B0604030504040204" pitchFamily="34" charset="0"/>
              </a:rPr>
              <a:t>Pro přežívající rakovinu, a dospělé s hypertenzí, diabetem typu 2 a HIV se doporučuje se:  </a:t>
            </a:r>
          </a:p>
          <a:p>
            <a:pPr marL="71986" indent="0">
              <a:lnSpc>
                <a:spcPct val="100000"/>
              </a:lnSpc>
              <a:spcAft>
                <a:spcPts val="300"/>
              </a:spcAft>
              <a:buNone/>
            </a:pPr>
            <a:r>
              <a:rPr lang="cs-CZ" sz="1300" b="1" kern="0" dirty="0">
                <a:solidFill>
                  <a:srgbClr val="F01928"/>
                </a:solidFill>
                <a:latin typeface="Tahoma" panose="020B0604030504040204" pitchFamily="34" charset="0"/>
                <a:ea typeface="Tahoma" panose="020B0604030504040204" pitchFamily="34" charset="0"/>
                <a:cs typeface="Tahoma" panose="020B0604030504040204" pitchFamily="34" charset="0"/>
              </a:rPr>
              <a:t>Starší dospělí by měli omezit množství čas strávený sezením. Nahrazení času tráveného sezením pohybovou aktivitou jakékoli intenzity (včetně lehké intenzity) poskytuje zdravotní výhod</a:t>
            </a:r>
            <a:r>
              <a:rPr lang="cs-CZ" sz="1300" b="1" kern="0" dirty="0">
                <a:solidFill>
                  <a:srgbClr val="FF0000"/>
                </a:solidFill>
                <a:latin typeface="Tahoma" panose="020B0604030504040204" pitchFamily="34" charset="0"/>
                <a:ea typeface="Tahoma" panose="020B0604030504040204" pitchFamily="34" charset="0"/>
                <a:cs typeface="Tahoma" panose="020B0604030504040204" pitchFamily="34" charset="0"/>
              </a:rPr>
              <a:t>y. </a:t>
            </a:r>
            <a:endParaRPr lang="en-US" sz="1300" b="1" kern="0" dirty="0">
              <a:solidFill>
                <a:srgbClr val="FF0000"/>
              </a:solidFill>
            </a:endParaRPr>
          </a:p>
        </p:txBody>
      </p:sp>
      <p:sp>
        <p:nvSpPr>
          <p:cNvPr id="12" name="Obdélník 11">
            <a:extLst>
              <a:ext uri="{FF2B5EF4-FFF2-40B4-BE49-F238E27FC236}">
                <a16:creationId xmlns:a16="http://schemas.microsoft.com/office/drawing/2014/main" id="{F2626DDE-22C0-47C5-AF9D-BC9B7C6F868D}"/>
              </a:ext>
            </a:extLst>
          </p:cNvPr>
          <p:cNvSpPr/>
          <p:nvPr/>
        </p:nvSpPr>
        <p:spPr>
          <a:xfrm>
            <a:off x="159454" y="5623232"/>
            <a:ext cx="5391555" cy="892552"/>
          </a:xfrm>
          <a:prstGeom prst="rect">
            <a:avLst/>
          </a:prstGeom>
        </p:spPr>
        <p:txBody>
          <a:bodyPr wrap="square">
            <a:spAutoFit/>
          </a:bodyPr>
          <a:lstStyle/>
          <a:p>
            <a:r>
              <a:rPr lang="cs-CZ" sz="1300" b="1" dirty="0">
                <a:solidFill>
                  <a:srgbClr val="F01928"/>
                </a:solidFill>
              </a:rPr>
              <a:t>Aby se pomohlo snížit škodlivé účinky vysokých úrovní sedavého chování na zdraví, měli by se dospělí a starší dospělí s chronickými onemocněními snažit dělat více než doporučené úrovně fyzické aktivity se střední až vysokou intenzitou. </a:t>
            </a:r>
          </a:p>
        </p:txBody>
      </p:sp>
    </p:spTree>
    <p:extLst>
      <p:ext uri="{BB962C8B-B14F-4D97-AF65-F5344CB8AC3E}">
        <p14:creationId xmlns:p14="http://schemas.microsoft.com/office/powerpoint/2010/main" val="10329456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a:xfrm>
            <a:off x="0" y="6421738"/>
            <a:ext cx="477982" cy="319589"/>
          </a:xfrm>
        </p:spPr>
        <p:txBody>
          <a:bodyPr/>
          <a:lstStyle/>
          <a:p>
            <a:fld id="{0970407D-EE58-4A0B-824B-1D3AE42DD9CF}" type="slidenum">
              <a:rPr lang="cs-CZ" altLang="cs-CZ" smtClean="0"/>
              <a:pPr/>
              <a:t>5</a:t>
            </a:fld>
            <a:endParaRPr lang="cs-CZ" altLang="cs-CZ"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5556" y="932145"/>
            <a:ext cx="3818834" cy="5167150"/>
          </a:xfrm>
          <a:prstGeom prst="rect">
            <a:avLst/>
          </a:prstGeom>
        </p:spPr>
      </p:pic>
      <p:sp>
        <p:nvSpPr>
          <p:cNvPr id="9" name="Line 2">
            <a:extLst>
              <a:ext uri="{FF2B5EF4-FFF2-40B4-BE49-F238E27FC236}">
                <a16:creationId xmlns:a16="http://schemas.microsoft.com/office/drawing/2014/main" id="{4B0E5A49-9422-4801-BF89-1C530D4A6658}"/>
              </a:ext>
            </a:extLst>
          </p:cNvPr>
          <p:cNvSpPr>
            <a:spLocks noChangeShapeType="1"/>
          </p:cNvSpPr>
          <p:nvPr/>
        </p:nvSpPr>
        <p:spPr bwMode="auto">
          <a:xfrm>
            <a:off x="340173" y="459782"/>
            <a:ext cx="8229600" cy="0"/>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10" name="Rectangle 3">
            <a:extLst>
              <a:ext uri="{FF2B5EF4-FFF2-40B4-BE49-F238E27FC236}">
                <a16:creationId xmlns:a16="http://schemas.microsoft.com/office/drawing/2014/main" id="{2696003B-621A-471C-82EA-1F4584944438}"/>
              </a:ext>
            </a:extLst>
          </p:cNvPr>
          <p:cNvSpPr txBox="1">
            <a:spLocks noChangeArrowheads="1"/>
          </p:cNvSpPr>
          <p:nvPr/>
        </p:nvSpPr>
        <p:spPr>
          <a:xfrm>
            <a:off x="115920" y="4309"/>
            <a:ext cx="8912160" cy="3195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cs-CZ" sz="20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Determinanty zdraví </a:t>
            </a:r>
            <a:r>
              <a:rPr lang="cs-CZ" sz="2000" kern="0" dirty="0" err="1">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vs</a:t>
            </a:r>
            <a:r>
              <a:rPr lang="cs-CZ" sz="20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 výdaje</a:t>
            </a:r>
          </a:p>
        </p:txBody>
      </p:sp>
    </p:spTree>
    <p:extLst>
      <p:ext uri="{BB962C8B-B14F-4D97-AF65-F5344CB8AC3E}">
        <p14:creationId xmlns:p14="http://schemas.microsoft.com/office/powerpoint/2010/main" val="3495326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pPr defTabSz="914217">
              <a:defRPr/>
            </a:pPr>
            <a:fld id="{0970407D-EE58-4A0B-824B-1D3AE42DD9CF}" type="slidenum">
              <a:rPr lang="cs-CZ" altLang="cs-CZ">
                <a:solidFill>
                  <a:srgbClr val="0000DC"/>
                </a:solidFill>
                <a:latin typeface="Arial"/>
              </a:rPr>
              <a:pPr defTabSz="914217">
                <a:defRPr/>
              </a:pPr>
              <a:t>50</a:t>
            </a:fld>
            <a:endParaRPr lang="cs-CZ" altLang="cs-CZ" dirty="0">
              <a:solidFill>
                <a:srgbClr val="0000DC"/>
              </a:solidFill>
              <a:latin typeface="Arial"/>
            </a:endParaRPr>
          </a:p>
        </p:txBody>
      </p:sp>
      <p:sp>
        <p:nvSpPr>
          <p:cNvPr id="10" name="Line 2">
            <a:extLst>
              <a:ext uri="{FF2B5EF4-FFF2-40B4-BE49-F238E27FC236}">
                <a16:creationId xmlns:a16="http://schemas.microsoft.com/office/drawing/2014/main" id="{32A415F1-D43E-428B-A1B0-B9F7F571F78D}"/>
              </a:ext>
            </a:extLst>
          </p:cNvPr>
          <p:cNvSpPr>
            <a:spLocks noChangeShapeType="1"/>
          </p:cNvSpPr>
          <p:nvPr/>
        </p:nvSpPr>
        <p:spPr bwMode="auto">
          <a:xfrm flipV="1">
            <a:off x="223151" y="251950"/>
            <a:ext cx="8696106" cy="53423"/>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11" name="Rectangle 3">
            <a:extLst>
              <a:ext uri="{FF2B5EF4-FFF2-40B4-BE49-F238E27FC236}">
                <a16:creationId xmlns:a16="http://schemas.microsoft.com/office/drawing/2014/main" id="{C075F41A-9A57-4A20-9E85-A135FAB4544B}"/>
              </a:ext>
            </a:extLst>
          </p:cNvPr>
          <p:cNvSpPr txBox="1">
            <a:spLocks noChangeArrowheads="1"/>
          </p:cNvSpPr>
          <p:nvPr/>
        </p:nvSpPr>
        <p:spPr>
          <a:xfrm>
            <a:off x="159453" y="-1557"/>
            <a:ext cx="8823503" cy="3195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cs-CZ"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Děti a adolescenti</a:t>
            </a:r>
            <a:r>
              <a:rPr lang="en-US"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 (5–17 </a:t>
            </a:r>
            <a:r>
              <a:rPr lang="cs-CZ"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r.</a:t>
            </a:r>
            <a:r>
              <a:rPr lang="en-US"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a:t>
            </a:r>
            <a:r>
              <a:rPr lang="cs-CZ"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 se zdravotním postižením</a:t>
            </a:r>
          </a:p>
        </p:txBody>
      </p:sp>
      <p:sp>
        <p:nvSpPr>
          <p:cNvPr id="13" name="Zástupný symbol pro obsah 4">
            <a:extLst>
              <a:ext uri="{FF2B5EF4-FFF2-40B4-BE49-F238E27FC236}">
                <a16:creationId xmlns:a16="http://schemas.microsoft.com/office/drawing/2014/main" id="{8C6BEFDB-3ECB-4996-B8C0-CD3E3BD4D660}"/>
              </a:ext>
            </a:extLst>
          </p:cNvPr>
          <p:cNvSpPr txBox="1">
            <a:spLocks/>
          </p:cNvSpPr>
          <p:nvPr/>
        </p:nvSpPr>
        <p:spPr>
          <a:xfrm>
            <a:off x="3988664" y="1748894"/>
            <a:ext cx="4870000" cy="1208549"/>
          </a:xfrm>
          <a:prstGeom prst="rect">
            <a:avLst/>
          </a:prstGeom>
        </p:spPr>
        <p:txBody>
          <a:bodyPr vert="horz" lIns="0" tIns="0" rIns="0" bIns="0" rtlCol="0">
            <a:noAutofit/>
          </a:bodyPr>
          <a:lstStyle>
            <a:lvl1pPr marL="251950" marR="0" indent="-179964" algn="l" defTabSz="914400" rtl="0" eaLnBrk="1" fontAlgn="base" latinLnBrk="0" hangingPunct="1">
              <a:lnSpc>
                <a:spcPct val="150000"/>
              </a:lnSpc>
              <a:spcBef>
                <a:spcPts val="0"/>
              </a:spcBef>
              <a:spcAft>
                <a:spcPct val="0"/>
              </a:spcAft>
              <a:buClr>
                <a:schemeClr val="tx2"/>
              </a:buClr>
              <a:buSzPct val="100000"/>
              <a:buFont typeface="Arial" panose="020B0604020202020204" pitchFamily="34" charset="0"/>
              <a:buChar char="̶"/>
              <a:tabLst/>
              <a:defRPr sz="2100" b="0">
                <a:solidFill>
                  <a:schemeClr val="tx1"/>
                </a:solidFill>
                <a:latin typeface="+mn-lt"/>
                <a:ea typeface="+mn-ea"/>
                <a:cs typeface="+mn-cs"/>
              </a:defRPr>
            </a:lvl1pPr>
            <a:lvl2pPr marL="503899" indent="-179964"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217" indent="0" algn="l" rtl="0" eaLnBrk="1" fontAlgn="base" hangingPunct="1">
              <a:lnSpc>
                <a:spcPts val="1350"/>
              </a:lnSpc>
              <a:spcBef>
                <a:spcPts val="0"/>
              </a:spcBef>
              <a:spcAft>
                <a:spcPct val="0"/>
              </a:spcAft>
              <a:buClr>
                <a:schemeClr val="folHlink"/>
              </a:buClr>
              <a:buSzPct val="80000"/>
              <a:buFontTx/>
              <a:buNone/>
              <a:defRPr sz="1125" b="0">
                <a:solidFill>
                  <a:schemeClr val="tx1"/>
                </a:solidFill>
                <a:latin typeface="+mn-lt"/>
              </a:defRPr>
            </a:lvl3pPr>
            <a:lvl4pPr marL="1028700" indent="0" algn="l" rtl="0" eaLnBrk="1" fontAlgn="base" hangingPunct="1">
              <a:lnSpc>
                <a:spcPts val="1350"/>
              </a:lnSpc>
              <a:spcBef>
                <a:spcPts val="0"/>
              </a:spcBef>
              <a:spcAft>
                <a:spcPct val="0"/>
              </a:spcAft>
              <a:buClr>
                <a:schemeClr val="accent2"/>
              </a:buClr>
              <a:buSzPct val="90000"/>
              <a:buFontTx/>
              <a:buNone/>
              <a:defRPr sz="1125" b="0">
                <a:solidFill>
                  <a:schemeClr val="tx1"/>
                </a:solidFill>
                <a:latin typeface="+mn-lt"/>
              </a:defRPr>
            </a:lvl4pPr>
            <a:lvl5pPr marL="1371600" indent="0" algn="l" rtl="0" eaLnBrk="1" fontAlgn="base" hangingPunct="1">
              <a:lnSpc>
                <a:spcPts val="1350"/>
              </a:lnSpc>
              <a:spcBef>
                <a:spcPts val="0"/>
              </a:spcBef>
              <a:spcAft>
                <a:spcPct val="0"/>
              </a:spcAft>
              <a:buClr>
                <a:schemeClr val="accent1"/>
              </a:buClr>
              <a:buFontTx/>
              <a:buNone/>
              <a:defRPr sz="1125" b="0">
                <a:solidFill>
                  <a:schemeClr val="tx1"/>
                </a:solidFill>
                <a:latin typeface="+mn-lt"/>
              </a:defRPr>
            </a:lvl5pPr>
            <a:lvl6pPr marL="1885950" indent="-17145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057400" indent="0" algn="l" rtl="0" eaLnBrk="1" fontAlgn="base" hangingPunct="1">
              <a:lnSpc>
                <a:spcPts val="135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24003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27432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1986" indent="0">
              <a:lnSpc>
                <a:spcPct val="100000"/>
              </a:lnSpc>
              <a:spcAft>
                <a:spcPts val="300"/>
              </a:spcAft>
              <a:buNone/>
            </a:pPr>
            <a:r>
              <a:rPr lang="cs-CZ" sz="1400" b="1" kern="0" dirty="0">
                <a:solidFill>
                  <a:srgbClr val="0000FF"/>
                </a:solidFill>
                <a:latin typeface="Tahoma" panose="020B0604030504040204" pitchFamily="34" charset="0"/>
                <a:ea typeface="Tahoma" panose="020B0604030504040204" pitchFamily="34" charset="0"/>
                <a:cs typeface="Tahoma" panose="020B0604030504040204" pitchFamily="34" charset="0"/>
              </a:rPr>
              <a:t>Doporučuje se, aby: </a:t>
            </a:r>
          </a:p>
          <a:p>
            <a:pPr marL="71986" indent="0">
              <a:lnSpc>
                <a:spcPct val="100000"/>
              </a:lnSpc>
              <a:spcAft>
                <a:spcPts val="300"/>
              </a:spcAft>
              <a:buNone/>
            </a:pPr>
            <a:r>
              <a:rPr lang="cs-CZ" sz="1400" b="1" kern="0" dirty="0">
                <a:solidFill>
                  <a:srgbClr val="00B050"/>
                </a:solidFill>
                <a:latin typeface="Roboto"/>
                <a:ea typeface="Tahoma" panose="020B0604030504040204" pitchFamily="34" charset="0"/>
                <a:cs typeface="Tahoma" panose="020B0604030504040204" pitchFamily="34" charset="0"/>
              </a:rPr>
              <a:t>Děti a dospívající se zdravotním postižením by měli provádět alespoň  průměrně 60 minut převážně aerobní pohybové aktivity střední až vysoké intenzity denně, po celý týden. </a:t>
            </a:r>
            <a:endParaRPr lang="en-US" sz="1400" b="1" kern="0" dirty="0">
              <a:latin typeface="Roboto"/>
            </a:endParaRPr>
          </a:p>
        </p:txBody>
      </p:sp>
      <p:sp>
        <p:nvSpPr>
          <p:cNvPr id="2" name="Obdélník 1">
            <a:extLst>
              <a:ext uri="{FF2B5EF4-FFF2-40B4-BE49-F238E27FC236}">
                <a16:creationId xmlns:a16="http://schemas.microsoft.com/office/drawing/2014/main" id="{6821141A-17F7-4322-89A4-F544BF1A84F7}"/>
              </a:ext>
            </a:extLst>
          </p:cNvPr>
          <p:cNvSpPr/>
          <p:nvPr/>
        </p:nvSpPr>
        <p:spPr>
          <a:xfrm>
            <a:off x="159453" y="331733"/>
            <a:ext cx="8759804" cy="830997"/>
          </a:xfrm>
          <a:prstGeom prst="rect">
            <a:avLst/>
          </a:prstGeom>
        </p:spPr>
        <p:txBody>
          <a:bodyPr wrap="square">
            <a:spAutoFit/>
          </a:bodyPr>
          <a:lstStyle/>
          <a:p>
            <a:r>
              <a:rPr lang="cs-CZ" sz="1200" dirty="0"/>
              <a:t>Mnoho zdravotních přínosů tělesné aktivity pro děti a dospívající, jak jsou uvedeny v části výše, se také týká dětí a dospívajících se zdravotním postižením. Mezi další výhody tělesné aktivity pro zdraví lidí se zdravotním postižením patří: lepší poznávání u jedinců s nemocemi nebo poruchami, které zhoršují kognitivní funkce, včetně poruchy pozornosti / hyperaktivity (ADHD); u dětí s mentálním postižením může dojít ke zlepšení fyzické funkce.  </a:t>
            </a:r>
          </a:p>
        </p:txBody>
      </p:sp>
      <p:sp>
        <p:nvSpPr>
          <p:cNvPr id="20" name="Obdélník 19">
            <a:extLst>
              <a:ext uri="{FF2B5EF4-FFF2-40B4-BE49-F238E27FC236}">
                <a16:creationId xmlns:a16="http://schemas.microsoft.com/office/drawing/2014/main" id="{2129C10A-48EC-4DAC-9873-CA712FEA7D16}"/>
              </a:ext>
            </a:extLst>
          </p:cNvPr>
          <p:cNvSpPr/>
          <p:nvPr/>
        </p:nvSpPr>
        <p:spPr>
          <a:xfrm>
            <a:off x="6322710" y="5286064"/>
            <a:ext cx="2137124" cy="249684"/>
          </a:xfrm>
          <a:prstGeom prst="rect">
            <a:avLst/>
          </a:prstGeom>
        </p:spPr>
        <p:txBody>
          <a:bodyPr wrap="none">
            <a:spAutoFit/>
          </a:bodyPr>
          <a:lstStyle/>
          <a:p>
            <a:pPr>
              <a:lnSpc>
                <a:spcPct val="107000"/>
              </a:lnSpc>
              <a:spcAft>
                <a:spcPts val="800"/>
              </a:spcAft>
            </a:pPr>
            <a:r>
              <a:rPr lang="cs-CZ" sz="1000" i="1" dirty="0">
                <a:latin typeface="MyriadPro-LightIt"/>
                <a:ea typeface="Calibri" panose="020F0502020204030204" pitchFamily="34" charset="0"/>
                <a:cs typeface="MyriadPro-LightIt"/>
              </a:rPr>
              <a:t>Silné doporučení, mírné důkazy jistoty</a:t>
            </a:r>
            <a:endParaRPr lang="cs-CZ"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1" name="Obdélník 20">
            <a:extLst>
              <a:ext uri="{FF2B5EF4-FFF2-40B4-BE49-F238E27FC236}">
                <a16:creationId xmlns:a16="http://schemas.microsoft.com/office/drawing/2014/main" id="{5AEDF15A-EED6-4258-9CB5-85190073F813}"/>
              </a:ext>
            </a:extLst>
          </p:cNvPr>
          <p:cNvSpPr/>
          <p:nvPr/>
        </p:nvSpPr>
        <p:spPr>
          <a:xfrm>
            <a:off x="4016405" y="4536006"/>
            <a:ext cx="4316204" cy="784125"/>
          </a:xfrm>
          <a:prstGeom prst="rect">
            <a:avLst/>
          </a:prstGeom>
        </p:spPr>
        <p:txBody>
          <a:bodyPr wrap="square">
            <a:spAutoFit/>
          </a:bodyPr>
          <a:lstStyle/>
          <a:p>
            <a:pPr>
              <a:lnSpc>
                <a:spcPct val="110000"/>
              </a:lnSpc>
            </a:pPr>
            <a:r>
              <a:rPr lang="cs-CZ" sz="1400" b="1" dirty="0">
                <a:solidFill>
                  <a:srgbClr val="00B050"/>
                </a:solidFill>
                <a:latin typeface="Roboto"/>
              </a:rPr>
              <a:t>Aerobní aktivity s vysokou intenzitou, stejně jako ty, které posilují svaly a kosti,  by měly být zařazeny alespoň 3 dny v týdnu. </a:t>
            </a:r>
            <a:endParaRPr lang="cs-CZ" sz="1400" b="1" dirty="0">
              <a:solidFill>
                <a:srgbClr val="00B050"/>
              </a:solidFill>
            </a:endParaRPr>
          </a:p>
        </p:txBody>
      </p:sp>
      <p:sp>
        <p:nvSpPr>
          <p:cNvPr id="25" name="Obdélník 24">
            <a:extLst>
              <a:ext uri="{FF2B5EF4-FFF2-40B4-BE49-F238E27FC236}">
                <a16:creationId xmlns:a16="http://schemas.microsoft.com/office/drawing/2014/main" id="{5F6B8CF8-456B-487F-89B1-FC89CC303020}"/>
              </a:ext>
            </a:extLst>
          </p:cNvPr>
          <p:cNvSpPr/>
          <p:nvPr/>
        </p:nvSpPr>
        <p:spPr>
          <a:xfrm>
            <a:off x="6174507" y="2743130"/>
            <a:ext cx="2238113" cy="257506"/>
          </a:xfrm>
          <a:prstGeom prst="rect">
            <a:avLst/>
          </a:prstGeom>
        </p:spPr>
        <p:txBody>
          <a:bodyPr wrap="none">
            <a:spAutoFit/>
          </a:bodyPr>
          <a:lstStyle/>
          <a:p>
            <a:pPr>
              <a:lnSpc>
                <a:spcPct val="107000"/>
              </a:lnSpc>
              <a:spcAft>
                <a:spcPts val="800"/>
              </a:spcAft>
            </a:pPr>
            <a:r>
              <a:rPr lang="cs-CZ" sz="1050" i="1" dirty="0">
                <a:latin typeface="MyriadPro-LightIt"/>
                <a:ea typeface="Calibri" panose="020F0502020204030204" pitchFamily="34" charset="0"/>
                <a:cs typeface="MyriadPro-LightIt"/>
              </a:rPr>
              <a:t>Silné doporučení, mírné důkazy jistoty</a:t>
            </a:r>
            <a:endParaRPr lang="cs-CZ" sz="105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Obrázek 4">
            <a:extLst>
              <a:ext uri="{FF2B5EF4-FFF2-40B4-BE49-F238E27FC236}">
                <a16:creationId xmlns:a16="http://schemas.microsoft.com/office/drawing/2014/main" id="{E45E8D78-5995-41FA-ABD5-D1F59A9C8B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211" y="1343292"/>
            <a:ext cx="2967586" cy="2425966"/>
          </a:xfrm>
          <a:prstGeom prst="rect">
            <a:avLst/>
          </a:prstGeom>
        </p:spPr>
      </p:pic>
      <p:pic>
        <p:nvPicPr>
          <p:cNvPr id="7" name="Obrázek 6">
            <a:extLst>
              <a:ext uri="{FF2B5EF4-FFF2-40B4-BE49-F238E27FC236}">
                <a16:creationId xmlns:a16="http://schemas.microsoft.com/office/drawing/2014/main" id="{23BC732B-C221-41C8-A3FF-9DF6E50A2B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211" y="3993243"/>
            <a:ext cx="3045693" cy="2310711"/>
          </a:xfrm>
          <a:prstGeom prst="rect">
            <a:avLst/>
          </a:prstGeom>
        </p:spPr>
      </p:pic>
    </p:spTree>
    <p:extLst>
      <p:ext uri="{BB962C8B-B14F-4D97-AF65-F5344CB8AC3E}">
        <p14:creationId xmlns:p14="http://schemas.microsoft.com/office/powerpoint/2010/main" val="36944652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pPr defTabSz="914217">
              <a:defRPr/>
            </a:pPr>
            <a:fld id="{0970407D-EE58-4A0B-824B-1D3AE42DD9CF}" type="slidenum">
              <a:rPr lang="cs-CZ" altLang="cs-CZ">
                <a:solidFill>
                  <a:srgbClr val="0000DC"/>
                </a:solidFill>
                <a:latin typeface="Arial"/>
              </a:rPr>
              <a:pPr defTabSz="914217">
                <a:defRPr/>
              </a:pPr>
              <a:t>51</a:t>
            </a:fld>
            <a:endParaRPr lang="cs-CZ" altLang="cs-CZ" dirty="0">
              <a:solidFill>
                <a:srgbClr val="0000DC"/>
              </a:solidFill>
              <a:latin typeface="Arial"/>
            </a:endParaRPr>
          </a:p>
        </p:txBody>
      </p:sp>
      <p:sp>
        <p:nvSpPr>
          <p:cNvPr id="10" name="Line 2">
            <a:extLst>
              <a:ext uri="{FF2B5EF4-FFF2-40B4-BE49-F238E27FC236}">
                <a16:creationId xmlns:a16="http://schemas.microsoft.com/office/drawing/2014/main" id="{32A415F1-D43E-428B-A1B0-B9F7F571F78D}"/>
              </a:ext>
            </a:extLst>
          </p:cNvPr>
          <p:cNvSpPr>
            <a:spLocks noChangeShapeType="1"/>
          </p:cNvSpPr>
          <p:nvPr/>
        </p:nvSpPr>
        <p:spPr bwMode="auto">
          <a:xfrm flipV="1">
            <a:off x="223151" y="251950"/>
            <a:ext cx="8696106" cy="53423"/>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11" name="Rectangle 3">
            <a:extLst>
              <a:ext uri="{FF2B5EF4-FFF2-40B4-BE49-F238E27FC236}">
                <a16:creationId xmlns:a16="http://schemas.microsoft.com/office/drawing/2014/main" id="{C075F41A-9A57-4A20-9E85-A135FAB4544B}"/>
              </a:ext>
            </a:extLst>
          </p:cNvPr>
          <p:cNvSpPr txBox="1">
            <a:spLocks noChangeArrowheads="1"/>
          </p:cNvSpPr>
          <p:nvPr/>
        </p:nvSpPr>
        <p:spPr>
          <a:xfrm>
            <a:off x="159453" y="-1557"/>
            <a:ext cx="8823503" cy="3195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cs-CZ"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Děti a adolescenti</a:t>
            </a:r>
            <a:r>
              <a:rPr lang="en-US"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 (5–17 </a:t>
            </a:r>
            <a:r>
              <a:rPr lang="cs-CZ"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r.</a:t>
            </a:r>
            <a:r>
              <a:rPr lang="en-US"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a:t>
            </a:r>
            <a:r>
              <a:rPr lang="cs-CZ"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 se zdravotním postižením</a:t>
            </a:r>
          </a:p>
        </p:txBody>
      </p:sp>
      <p:pic>
        <p:nvPicPr>
          <p:cNvPr id="12" name="Obrázek 11">
            <a:extLst>
              <a:ext uri="{FF2B5EF4-FFF2-40B4-BE49-F238E27FC236}">
                <a16:creationId xmlns:a16="http://schemas.microsoft.com/office/drawing/2014/main" id="{5DF65D04-5504-43B1-A572-A181CC2D46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81633" y="4293515"/>
            <a:ext cx="3791021" cy="1916535"/>
          </a:xfrm>
          <a:prstGeom prst="rect">
            <a:avLst/>
          </a:prstGeom>
        </p:spPr>
      </p:pic>
      <p:sp>
        <p:nvSpPr>
          <p:cNvPr id="14" name="Obdélník 13">
            <a:extLst>
              <a:ext uri="{FF2B5EF4-FFF2-40B4-BE49-F238E27FC236}">
                <a16:creationId xmlns:a16="http://schemas.microsoft.com/office/drawing/2014/main" id="{B93A934B-619C-4F73-B901-FC6A77A70D9A}"/>
              </a:ext>
            </a:extLst>
          </p:cNvPr>
          <p:cNvSpPr/>
          <p:nvPr/>
        </p:nvSpPr>
        <p:spPr>
          <a:xfrm>
            <a:off x="385300" y="4390008"/>
            <a:ext cx="3393486" cy="1354217"/>
          </a:xfrm>
          <a:prstGeom prst="rect">
            <a:avLst/>
          </a:prstGeom>
        </p:spPr>
        <p:txBody>
          <a:bodyPr wrap="square">
            <a:spAutoFit/>
          </a:bodyPr>
          <a:lstStyle/>
          <a:p>
            <a:pPr>
              <a:spcAft>
                <a:spcPts val="600"/>
              </a:spcAft>
            </a:pPr>
            <a:r>
              <a:rPr lang="cs-CZ" sz="1200" b="1" kern="0" dirty="0">
                <a:solidFill>
                  <a:srgbClr val="0000FF"/>
                </a:solidFill>
                <a:ea typeface="Tahoma" panose="020B0604030504040204" pitchFamily="34" charset="0"/>
                <a:cs typeface="Tahoma" panose="020B0604030504040204" pitchFamily="34" charset="0"/>
              </a:rPr>
              <a:t>Doporučuje se, aby: </a:t>
            </a:r>
          </a:p>
          <a:p>
            <a:r>
              <a:rPr lang="cs-CZ" sz="1300" b="1" dirty="0">
                <a:solidFill>
                  <a:srgbClr val="F01928"/>
                </a:solidFill>
              </a:rPr>
              <a:t>Děti a dospívající se zdravotním postižením by měli omezit dobu strávenou sezením, zejména množství času stráveného rekreačním sledováním obrazovky. </a:t>
            </a:r>
          </a:p>
        </p:txBody>
      </p:sp>
      <p:sp>
        <p:nvSpPr>
          <p:cNvPr id="4" name="Obdélník 3">
            <a:extLst>
              <a:ext uri="{FF2B5EF4-FFF2-40B4-BE49-F238E27FC236}">
                <a16:creationId xmlns:a16="http://schemas.microsoft.com/office/drawing/2014/main" id="{C1796CF8-7BE9-47E6-8045-E56DAA00918B}"/>
              </a:ext>
            </a:extLst>
          </p:cNvPr>
          <p:cNvSpPr/>
          <p:nvPr/>
        </p:nvSpPr>
        <p:spPr>
          <a:xfrm>
            <a:off x="191301" y="463138"/>
            <a:ext cx="8759805" cy="2616101"/>
          </a:xfrm>
          <a:prstGeom prst="rect">
            <a:avLst/>
          </a:prstGeom>
          <a:ln>
            <a:solidFill>
              <a:srgbClr val="00B050"/>
            </a:solidFill>
          </a:ln>
        </p:spPr>
        <p:txBody>
          <a:bodyPr wrap="square">
            <a:spAutoFit/>
          </a:bodyPr>
          <a:lstStyle/>
          <a:p>
            <a:pPr marL="88900" indent="-88900">
              <a:spcAft>
                <a:spcPts val="300"/>
              </a:spcAft>
              <a:buFont typeface="Arial" panose="020B0604020202020204" pitchFamily="34" charset="0"/>
              <a:buChar char="•"/>
            </a:pPr>
            <a:r>
              <a:rPr lang="cs-CZ" sz="1400" dirty="0">
                <a:latin typeface="MyriadPro-Cond"/>
              </a:rPr>
              <a:t>Dělat alespoň nějakou fyzickou aktivitu je lepší než nedělat žádnou.</a:t>
            </a:r>
          </a:p>
          <a:p>
            <a:pPr marL="88900" indent="-88900">
              <a:spcAft>
                <a:spcPts val="300"/>
              </a:spcAft>
              <a:buFont typeface="Arial" panose="020B0604020202020204" pitchFamily="34" charset="0"/>
              <a:buChar char="•"/>
            </a:pPr>
            <a:r>
              <a:rPr lang="cs-CZ" sz="1400" dirty="0">
                <a:latin typeface="MyriadPro-Cond"/>
              </a:rPr>
              <a:t>Pokud děti a dospívající se zdravotním postižením tato doporučení nesplňují, bude mít provádění jakékoliv pohybové aktivity přínos pro zdraví.</a:t>
            </a:r>
          </a:p>
          <a:p>
            <a:pPr marL="88900" indent="-88900">
              <a:spcAft>
                <a:spcPts val="300"/>
              </a:spcAft>
              <a:buFont typeface="Arial" panose="020B0604020202020204" pitchFamily="34" charset="0"/>
              <a:buChar char="•"/>
            </a:pPr>
            <a:r>
              <a:rPr lang="cs-CZ" sz="1400" dirty="0">
                <a:latin typeface="MyriadPro-Cond"/>
              </a:rPr>
              <a:t>Děti a dospívající se zdravotním postižením by měli začít s malým množstvím fyzické aktivity a postupně časem zvyšovat frekvenci, intenzitu a trvání.</a:t>
            </a:r>
          </a:p>
          <a:p>
            <a:pPr marL="88900" indent="-88900">
              <a:spcAft>
                <a:spcPts val="300"/>
              </a:spcAft>
              <a:buFont typeface="Arial" panose="020B0604020202020204" pitchFamily="34" charset="0"/>
              <a:buChar char="•"/>
            </a:pPr>
            <a:r>
              <a:rPr lang="cs-CZ" sz="1400" dirty="0">
                <a:latin typeface="MyriadPro-Cond"/>
              </a:rPr>
              <a:t>Neexistují žádná velká rizika pro děti a dospívající se zdravotním postižením, kteří se věnují fyzické aktivitě, pokud je přiměřená jejich individuální úrovni pohybové aktivity, zdravotnímu stavu a fyzickým funkcím; a přínosy pro zdraví převažují nad riziky.</a:t>
            </a:r>
          </a:p>
          <a:p>
            <a:pPr marL="88900" indent="-88900">
              <a:spcAft>
                <a:spcPts val="300"/>
              </a:spcAft>
              <a:buFont typeface="Arial" panose="020B0604020202020204" pitchFamily="34" charset="0"/>
              <a:buChar char="•"/>
            </a:pPr>
            <a:r>
              <a:rPr lang="cs-CZ" sz="1400" dirty="0">
                <a:latin typeface="MyriadPro-Cond"/>
              </a:rPr>
              <a:t>Děti a dospívající se zdravotním postižením možná budou muset konzultovat zdravotnického pracovníka nebo jiného odborníka na pohybové a aktivity a zdravotní postižení, aby jim pomohl určit druh a rozsah aktivity, která je pro ně vhodná. </a:t>
            </a:r>
          </a:p>
        </p:txBody>
      </p:sp>
      <p:sp>
        <p:nvSpPr>
          <p:cNvPr id="16" name="Obdélník 15">
            <a:extLst>
              <a:ext uri="{FF2B5EF4-FFF2-40B4-BE49-F238E27FC236}">
                <a16:creationId xmlns:a16="http://schemas.microsoft.com/office/drawing/2014/main" id="{3813FD6F-BE95-4B31-B525-8971CBB10F1D}"/>
              </a:ext>
            </a:extLst>
          </p:cNvPr>
          <p:cNvSpPr/>
          <p:nvPr/>
        </p:nvSpPr>
        <p:spPr>
          <a:xfrm>
            <a:off x="1380333" y="5763976"/>
            <a:ext cx="2199641" cy="257506"/>
          </a:xfrm>
          <a:prstGeom prst="rect">
            <a:avLst/>
          </a:prstGeom>
        </p:spPr>
        <p:txBody>
          <a:bodyPr wrap="none">
            <a:spAutoFit/>
          </a:bodyPr>
          <a:lstStyle/>
          <a:p>
            <a:pPr>
              <a:lnSpc>
                <a:spcPct val="107000"/>
              </a:lnSpc>
              <a:spcAft>
                <a:spcPts val="800"/>
              </a:spcAft>
            </a:pPr>
            <a:r>
              <a:rPr lang="cs-CZ" sz="1050" i="1" dirty="0">
                <a:latin typeface="MyriadPro-LightIt"/>
                <a:ea typeface="Calibri" panose="020F0502020204030204" pitchFamily="34" charset="0"/>
                <a:cs typeface="MyriadPro-LightIt"/>
              </a:rPr>
              <a:t>Silné doporučení, důkazy nízké jistoty</a:t>
            </a:r>
            <a:endParaRPr lang="cs-CZ" sz="1050"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Obdélník 7">
            <a:extLst>
              <a:ext uri="{FF2B5EF4-FFF2-40B4-BE49-F238E27FC236}">
                <a16:creationId xmlns:a16="http://schemas.microsoft.com/office/drawing/2014/main" id="{4234C5C7-722C-439F-96E2-E06E6A995E92}"/>
              </a:ext>
            </a:extLst>
          </p:cNvPr>
          <p:cNvSpPr/>
          <p:nvPr/>
        </p:nvSpPr>
        <p:spPr>
          <a:xfrm>
            <a:off x="337371" y="3236962"/>
            <a:ext cx="7732483" cy="738664"/>
          </a:xfrm>
          <a:prstGeom prst="rect">
            <a:avLst/>
          </a:prstGeom>
        </p:spPr>
        <p:txBody>
          <a:bodyPr wrap="square">
            <a:spAutoFit/>
          </a:bodyPr>
          <a:lstStyle/>
          <a:p>
            <a:r>
              <a:rPr lang="cs-CZ" sz="1400" dirty="0">
                <a:solidFill>
                  <a:srgbClr val="000000"/>
                </a:solidFill>
                <a:latin typeface="MyriadPro-Cond"/>
              </a:rPr>
              <a:t>U dětí a dospívajících je vyšší množství sedavého chování spojeno s následujícími špatnými zdravotními výsledky: zvýšená adipozita; horší </a:t>
            </a:r>
            <a:r>
              <a:rPr lang="cs-CZ" sz="1400" dirty="0" err="1">
                <a:solidFill>
                  <a:srgbClr val="000000"/>
                </a:solidFill>
                <a:latin typeface="MyriadPro-Cond"/>
              </a:rPr>
              <a:t>kardiometabolické</a:t>
            </a:r>
            <a:r>
              <a:rPr lang="cs-CZ" sz="1400" dirty="0">
                <a:solidFill>
                  <a:srgbClr val="000000"/>
                </a:solidFill>
                <a:latin typeface="MyriadPro-Cond"/>
              </a:rPr>
              <a:t> zdraví, kondice a chování / prosociální chování; a zkrácení doby spánku. </a:t>
            </a:r>
            <a:endParaRPr lang="cs-CZ" sz="1400" dirty="0">
              <a:latin typeface="MyriadPro-Cond"/>
            </a:endParaRPr>
          </a:p>
        </p:txBody>
      </p:sp>
    </p:spTree>
    <p:extLst>
      <p:ext uri="{BB962C8B-B14F-4D97-AF65-F5344CB8AC3E}">
        <p14:creationId xmlns:p14="http://schemas.microsoft.com/office/powerpoint/2010/main" val="36031203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Obrázek 15">
            <a:extLst>
              <a:ext uri="{FF2B5EF4-FFF2-40B4-BE49-F238E27FC236}">
                <a16:creationId xmlns:a16="http://schemas.microsoft.com/office/drawing/2014/main" id="{CF551D2E-C4FF-48E8-9972-2142D1D3FA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6861" y="4377565"/>
            <a:ext cx="4022876" cy="2425196"/>
          </a:xfrm>
          <a:prstGeom prst="rect">
            <a:avLst/>
          </a:prstGeom>
        </p:spPr>
      </p:pic>
      <p:sp>
        <p:nvSpPr>
          <p:cNvPr id="3" name="Zástupný symbol pro číslo snímku 2"/>
          <p:cNvSpPr>
            <a:spLocks noGrp="1"/>
          </p:cNvSpPr>
          <p:nvPr>
            <p:ph type="sldNum" sz="quarter" idx="11"/>
          </p:nvPr>
        </p:nvSpPr>
        <p:spPr/>
        <p:txBody>
          <a:bodyPr/>
          <a:lstStyle/>
          <a:p>
            <a:pPr defTabSz="914217">
              <a:defRPr/>
            </a:pPr>
            <a:fld id="{0970407D-EE58-4A0B-824B-1D3AE42DD9CF}" type="slidenum">
              <a:rPr lang="cs-CZ" altLang="cs-CZ">
                <a:solidFill>
                  <a:srgbClr val="0000DC"/>
                </a:solidFill>
                <a:latin typeface="Arial"/>
              </a:rPr>
              <a:pPr defTabSz="914217">
                <a:defRPr/>
              </a:pPr>
              <a:t>52</a:t>
            </a:fld>
            <a:endParaRPr lang="cs-CZ" altLang="cs-CZ" dirty="0">
              <a:solidFill>
                <a:srgbClr val="0000DC"/>
              </a:solidFill>
              <a:latin typeface="Arial"/>
            </a:endParaRPr>
          </a:p>
        </p:txBody>
      </p:sp>
      <p:sp>
        <p:nvSpPr>
          <p:cNvPr id="10" name="Line 2">
            <a:extLst>
              <a:ext uri="{FF2B5EF4-FFF2-40B4-BE49-F238E27FC236}">
                <a16:creationId xmlns:a16="http://schemas.microsoft.com/office/drawing/2014/main" id="{32A415F1-D43E-428B-A1B0-B9F7F571F78D}"/>
              </a:ext>
            </a:extLst>
          </p:cNvPr>
          <p:cNvSpPr>
            <a:spLocks noChangeShapeType="1"/>
          </p:cNvSpPr>
          <p:nvPr/>
        </p:nvSpPr>
        <p:spPr bwMode="auto">
          <a:xfrm flipV="1">
            <a:off x="223151" y="251950"/>
            <a:ext cx="8696106" cy="53423"/>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11" name="Rectangle 3">
            <a:extLst>
              <a:ext uri="{FF2B5EF4-FFF2-40B4-BE49-F238E27FC236}">
                <a16:creationId xmlns:a16="http://schemas.microsoft.com/office/drawing/2014/main" id="{C075F41A-9A57-4A20-9E85-A135FAB4544B}"/>
              </a:ext>
            </a:extLst>
          </p:cNvPr>
          <p:cNvSpPr txBox="1">
            <a:spLocks noChangeArrowheads="1"/>
          </p:cNvSpPr>
          <p:nvPr/>
        </p:nvSpPr>
        <p:spPr>
          <a:xfrm>
            <a:off x="0" y="-33407"/>
            <a:ext cx="8823503" cy="3195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cs-CZ"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Dospělí (18 a více roků) se zdravotním postižením</a:t>
            </a:r>
          </a:p>
        </p:txBody>
      </p:sp>
      <p:sp>
        <p:nvSpPr>
          <p:cNvPr id="13" name="Zástupný symbol pro obsah 4">
            <a:extLst>
              <a:ext uri="{FF2B5EF4-FFF2-40B4-BE49-F238E27FC236}">
                <a16:creationId xmlns:a16="http://schemas.microsoft.com/office/drawing/2014/main" id="{8C6BEFDB-3ECB-4996-B8C0-CD3E3BD4D660}"/>
              </a:ext>
            </a:extLst>
          </p:cNvPr>
          <p:cNvSpPr txBox="1">
            <a:spLocks/>
          </p:cNvSpPr>
          <p:nvPr/>
        </p:nvSpPr>
        <p:spPr>
          <a:xfrm>
            <a:off x="237856" y="1883605"/>
            <a:ext cx="8558630" cy="458658"/>
          </a:xfrm>
          <a:prstGeom prst="rect">
            <a:avLst/>
          </a:prstGeom>
        </p:spPr>
        <p:txBody>
          <a:bodyPr vert="horz" lIns="0" tIns="0" rIns="0" bIns="0" rtlCol="0">
            <a:noAutofit/>
          </a:bodyPr>
          <a:lstStyle>
            <a:lvl1pPr marL="251950" marR="0" indent="-179964" algn="l" defTabSz="914400" rtl="0" eaLnBrk="1" fontAlgn="base" latinLnBrk="0" hangingPunct="1">
              <a:lnSpc>
                <a:spcPct val="150000"/>
              </a:lnSpc>
              <a:spcBef>
                <a:spcPts val="0"/>
              </a:spcBef>
              <a:spcAft>
                <a:spcPct val="0"/>
              </a:spcAft>
              <a:buClr>
                <a:schemeClr val="tx2"/>
              </a:buClr>
              <a:buSzPct val="100000"/>
              <a:buFont typeface="Arial" panose="020B0604020202020204" pitchFamily="34" charset="0"/>
              <a:buChar char="̶"/>
              <a:tabLst/>
              <a:defRPr sz="2100" b="0">
                <a:solidFill>
                  <a:schemeClr val="tx1"/>
                </a:solidFill>
                <a:latin typeface="+mn-lt"/>
                <a:ea typeface="+mn-ea"/>
                <a:cs typeface="+mn-cs"/>
              </a:defRPr>
            </a:lvl1pPr>
            <a:lvl2pPr marL="503899" indent="-179964"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217" indent="0" algn="l" rtl="0" eaLnBrk="1" fontAlgn="base" hangingPunct="1">
              <a:lnSpc>
                <a:spcPts val="1350"/>
              </a:lnSpc>
              <a:spcBef>
                <a:spcPts val="0"/>
              </a:spcBef>
              <a:spcAft>
                <a:spcPct val="0"/>
              </a:spcAft>
              <a:buClr>
                <a:schemeClr val="folHlink"/>
              </a:buClr>
              <a:buSzPct val="80000"/>
              <a:buFontTx/>
              <a:buNone/>
              <a:defRPr sz="1125" b="0">
                <a:solidFill>
                  <a:schemeClr val="tx1"/>
                </a:solidFill>
                <a:latin typeface="+mn-lt"/>
              </a:defRPr>
            </a:lvl3pPr>
            <a:lvl4pPr marL="1028700" indent="0" algn="l" rtl="0" eaLnBrk="1" fontAlgn="base" hangingPunct="1">
              <a:lnSpc>
                <a:spcPts val="1350"/>
              </a:lnSpc>
              <a:spcBef>
                <a:spcPts val="0"/>
              </a:spcBef>
              <a:spcAft>
                <a:spcPct val="0"/>
              </a:spcAft>
              <a:buClr>
                <a:schemeClr val="accent2"/>
              </a:buClr>
              <a:buSzPct val="90000"/>
              <a:buFontTx/>
              <a:buNone/>
              <a:defRPr sz="1125" b="0">
                <a:solidFill>
                  <a:schemeClr val="tx1"/>
                </a:solidFill>
                <a:latin typeface="+mn-lt"/>
              </a:defRPr>
            </a:lvl4pPr>
            <a:lvl5pPr marL="1371600" indent="0" algn="l" rtl="0" eaLnBrk="1" fontAlgn="base" hangingPunct="1">
              <a:lnSpc>
                <a:spcPts val="1350"/>
              </a:lnSpc>
              <a:spcBef>
                <a:spcPts val="0"/>
              </a:spcBef>
              <a:spcAft>
                <a:spcPct val="0"/>
              </a:spcAft>
              <a:buClr>
                <a:schemeClr val="accent1"/>
              </a:buClr>
              <a:buFontTx/>
              <a:buNone/>
              <a:defRPr sz="1125" b="0">
                <a:solidFill>
                  <a:schemeClr val="tx1"/>
                </a:solidFill>
                <a:latin typeface="+mn-lt"/>
              </a:defRPr>
            </a:lvl5pPr>
            <a:lvl6pPr marL="1885950" indent="-171450" algn="l" rtl="0" eaLnBrk="1" fontAlgn="base" hangingPunct="1">
              <a:spcBef>
                <a:spcPct val="20000"/>
              </a:spcBef>
              <a:spcAft>
                <a:spcPct val="0"/>
              </a:spcAft>
              <a:buClr>
                <a:schemeClr val="accent1"/>
              </a:buClr>
              <a:buFont typeface="Wingdings" pitchFamily="2" charset="2"/>
              <a:buBlip>
                <a:blip r:embed="rId3"/>
              </a:buBlip>
              <a:defRPr>
                <a:solidFill>
                  <a:schemeClr val="tx1"/>
                </a:solidFill>
                <a:latin typeface="+mn-lt"/>
              </a:defRPr>
            </a:lvl6pPr>
            <a:lvl7pPr marL="2057400" indent="0" algn="l" rtl="0" eaLnBrk="1" fontAlgn="base" hangingPunct="1">
              <a:lnSpc>
                <a:spcPts val="135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24003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27432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1986" indent="0">
              <a:lnSpc>
                <a:spcPct val="100000"/>
              </a:lnSpc>
              <a:spcAft>
                <a:spcPts val="100"/>
              </a:spcAft>
              <a:buNone/>
            </a:pPr>
            <a:r>
              <a:rPr lang="cs-CZ" sz="1400" b="1" kern="0" dirty="0">
                <a:solidFill>
                  <a:srgbClr val="0000FF"/>
                </a:solidFill>
                <a:latin typeface="Tahoma" panose="020B0604030504040204" pitchFamily="34" charset="0"/>
                <a:ea typeface="Tahoma" panose="020B0604030504040204" pitchFamily="34" charset="0"/>
                <a:cs typeface="Tahoma" panose="020B0604030504040204" pitchFamily="34" charset="0"/>
              </a:rPr>
              <a:t>Doporučuje se, aby: </a:t>
            </a:r>
          </a:p>
          <a:p>
            <a:pPr marL="71986" indent="0">
              <a:lnSpc>
                <a:spcPct val="100000"/>
              </a:lnSpc>
              <a:spcAft>
                <a:spcPts val="300"/>
              </a:spcAft>
              <a:buNone/>
            </a:pPr>
            <a:r>
              <a:rPr lang="cs-CZ" sz="1400" b="1" kern="0" dirty="0">
                <a:solidFill>
                  <a:srgbClr val="00B050"/>
                </a:solidFill>
                <a:latin typeface="Roboto"/>
                <a:ea typeface="Tahoma" panose="020B0604030504040204" pitchFamily="34" charset="0"/>
                <a:cs typeface="Tahoma" panose="020B0604030504040204" pitchFamily="34" charset="0"/>
              </a:rPr>
              <a:t>Všichni dospělí lidé se zdravotním postižením by se měli pravidelně věnovat pohybové aktivitě. </a:t>
            </a:r>
            <a:endParaRPr lang="en-US" sz="1400" b="1" kern="0" dirty="0">
              <a:latin typeface="Roboto"/>
            </a:endParaRPr>
          </a:p>
        </p:txBody>
      </p:sp>
      <p:sp>
        <p:nvSpPr>
          <p:cNvPr id="2" name="Obdélník 1">
            <a:extLst>
              <a:ext uri="{FF2B5EF4-FFF2-40B4-BE49-F238E27FC236}">
                <a16:creationId xmlns:a16="http://schemas.microsoft.com/office/drawing/2014/main" id="{6821141A-17F7-4322-89A4-F544BF1A84F7}"/>
              </a:ext>
            </a:extLst>
          </p:cNvPr>
          <p:cNvSpPr/>
          <p:nvPr/>
        </p:nvSpPr>
        <p:spPr>
          <a:xfrm>
            <a:off x="718498" y="286666"/>
            <a:ext cx="8425501" cy="1569660"/>
          </a:xfrm>
          <a:prstGeom prst="rect">
            <a:avLst/>
          </a:prstGeom>
        </p:spPr>
        <p:txBody>
          <a:bodyPr wrap="square">
            <a:spAutoFit/>
          </a:bodyPr>
          <a:lstStyle/>
          <a:p>
            <a:r>
              <a:rPr lang="cs-CZ" sz="1200" dirty="0"/>
              <a:t>Mnoho zdravotních přínosů fyzické aktivity pro dospělé, jak je uvedeno v části výše, se týká i dospělých s postižením. Mezi další přínosy fyzické aktivity pro výsledky v oblasti zdraví pro osoby se zdravotním postižením patří následující: </a:t>
            </a:r>
            <a:r>
              <a:rPr lang="cs-CZ" sz="1200" b="1" dirty="0">
                <a:solidFill>
                  <a:srgbClr val="093EC3"/>
                </a:solidFill>
                <a:ea typeface="Tahoma" panose="020B0604030504040204" pitchFamily="34" charset="0"/>
                <a:cs typeface="Tahoma" panose="020B0604030504040204" pitchFamily="34" charset="0"/>
              </a:rPr>
              <a:t> pro dospělé s roztroušenou sklerózou</a:t>
            </a:r>
            <a:r>
              <a:rPr lang="cs-CZ" sz="1200" dirty="0"/>
              <a:t> - zlepšené fyzické funkce a fyzická, duševní a sociální oblast kvality života související se zdravím; </a:t>
            </a:r>
            <a:r>
              <a:rPr lang="cs-CZ" sz="1200" b="1" dirty="0">
                <a:solidFill>
                  <a:srgbClr val="093EC3"/>
                </a:solidFill>
                <a:ea typeface="Tahoma" panose="020B0604030504040204" pitchFamily="34" charset="0"/>
                <a:cs typeface="Tahoma" panose="020B0604030504040204" pitchFamily="34" charset="0"/>
              </a:rPr>
              <a:t>pro osoby s poraněním míchy</a:t>
            </a:r>
            <a:r>
              <a:rPr lang="cs-CZ" sz="1200" dirty="0"/>
              <a:t> - zlepšená funkce chůze, svalová síla a funkce horních končetin; a lepší kvalita života související se zdravím; </a:t>
            </a:r>
            <a:r>
              <a:rPr lang="cs-CZ" sz="1200" b="1" dirty="0">
                <a:solidFill>
                  <a:srgbClr val="093EC3"/>
                </a:solidFill>
                <a:ea typeface="Tahoma" panose="020B0604030504040204" pitchFamily="34" charset="0"/>
                <a:cs typeface="Tahoma" panose="020B0604030504040204" pitchFamily="34" charset="0"/>
              </a:rPr>
              <a:t>u jedinců s chorobami nebo poruchami, které zhoršují kognitivní funkce</a:t>
            </a:r>
            <a:r>
              <a:rPr lang="cs-CZ" sz="1200" dirty="0"/>
              <a:t> - zlepšení fyzické funkce a poznávání (u jedinců s Parkinsonovou chorobou a osob s anamnézou cévní mozkové příhody); příznivé účinky na poznání; a může zlepšit kvalitu života (u dospělých se schizofrenií); a může zlepšit fyzické funkce (u dospělých s mentálním postižením); a zlepšuje kvalitu života (u dospělých s velkou klinickou depresí). </a:t>
            </a:r>
          </a:p>
        </p:txBody>
      </p:sp>
      <p:sp>
        <p:nvSpPr>
          <p:cNvPr id="20" name="Obdélník 19">
            <a:extLst>
              <a:ext uri="{FF2B5EF4-FFF2-40B4-BE49-F238E27FC236}">
                <a16:creationId xmlns:a16="http://schemas.microsoft.com/office/drawing/2014/main" id="{2129C10A-48EC-4DAC-9873-CA712FEA7D16}"/>
              </a:ext>
            </a:extLst>
          </p:cNvPr>
          <p:cNvSpPr/>
          <p:nvPr/>
        </p:nvSpPr>
        <p:spPr>
          <a:xfrm>
            <a:off x="3976118" y="4073466"/>
            <a:ext cx="2194832" cy="249684"/>
          </a:xfrm>
          <a:prstGeom prst="rect">
            <a:avLst/>
          </a:prstGeom>
        </p:spPr>
        <p:txBody>
          <a:bodyPr wrap="none">
            <a:spAutoFit/>
          </a:bodyPr>
          <a:lstStyle/>
          <a:p>
            <a:pPr>
              <a:lnSpc>
                <a:spcPct val="107000"/>
              </a:lnSpc>
              <a:spcAft>
                <a:spcPts val="800"/>
              </a:spcAft>
            </a:pPr>
            <a:r>
              <a:rPr lang="cs-CZ" sz="1000" i="1" dirty="0">
                <a:latin typeface="MyriadPro-LightIt"/>
                <a:ea typeface="Calibri" panose="020F0502020204030204" pitchFamily="34" charset="0"/>
                <a:cs typeface="MyriadPro-LightIt"/>
              </a:rPr>
              <a:t>Silné doporučení, důkazy střední jistoty</a:t>
            </a:r>
            <a:endParaRPr lang="cs-CZ"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5" name="Obdélník 24">
            <a:extLst>
              <a:ext uri="{FF2B5EF4-FFF2-40B4-BE49-F238E27FC236}">
                <a16:creationId xmlns:a16="http://schemas.microsoft.com/office/drawing/2014/main" id="{5F6B8CF8-456B-487F-89B1-FC89CC303020}"/>
              </a:ext>
            </a:extLst>
          </p:cNvPr>
          <p:cNvSpPr/>
          <p:nvPr/>
        </p:nvSpPr>
        <p:spPr>
          <a:xfrm>
            <a:off x="3841466" y="2317271"/>
            <a:ext cx="2329484" cy="257506"/>
          </a:xfrm>
          <a:prstGeom prst="rect">
            <a:avLst/>
          </a:prstGeom>
        </p:spPr>
        <p:txBody>
          <a:bodyPr wrap="none">
            <a:spAutoFit/>
          </a:bodyPr>
          <a:lstStyle/>
          <a:p>
            <a:pPr>
              <a:lnSpc>
                <a:spcPct val="107000"/>
              </a:lnSpc>
              <a:spcAft>
                <a:spcPts val="800"/>
              </a:spcAft>
            </a:pPr>
            <a:r>
              <a:rPr lang="cs-CZ" sz="1050" i="1" dirty="0">
                <a:latin typeface="MyriadPro-LightIt"/>
                <a:ea typeface="Calibri" panose="020F0502020204030204" pitchFamily="34" charset="0"/>
                <a:cs typeface="MyriadPro-LightIt"/>
              </a:rPr>
              <a:t>Silné doporučení, důkazy střední  jistoty</a:t>
            </a:r>
            <a:endParaRPr lang="cs-CZ" sz="1050" dirty="0">
              <a:latin typeface="Calibri" panose="020F0502020204030204" pitchFamily="34" charset="0"/>
              <a:ea typeface="Calibri" panose="020F0502020204030204" pitchFamily="34" charset="0"/>
              <a:cs typeface="Times New Roman" panose="02020603050405020304" pitchFamily="18" charset="0"/>
            </a:endParaRPr>
          </a:p>
        </p:txBody>
      </p:sp>
      <p:sp>
        <p:nvSpPr>
          <p:cNvPr id="12" name="Obdélník 11">
            <a:extLst>
              <a:ext uri="{FF2B5EF4-FFF2-40B4-BE49-F238E27FC236}">
                <a16:creationId xmlns:a16="http://schemas.microsoft.com/office/drawing/2014/main" id="{B3510734-2998-4D02-AA03-E49B0D1AE065}"/>
              </a:ext>
            </a:extLst>
          </p:cNvPr>
          <p:cNvSpPr/>
          <p:nvPr/>
        </p:nvSpPr>
        <p:spPr>
          <a:xfrm>
            <a:off x="296835" y="5010083"/>
            <a:ext cx="4274369" cy="1258101"/>
          </a:xfrm>
          <a:prstGeom prst="rect">
            <a:avLst/>
          </a:prstGeom>
        </p:spPr>
        <p:txBody>
          <a:bodyPr wrap="square">
            <a:spAutoFit/>
          </a:bodyPr>
          <a:lstStyle/>
          <a:p>
            <a:pPr>
              <a:lnSpc>
                <a:spcPct val="110000"/>
              </a:lnSpc>
            </a:pPr>
            <a:r>
              <a:rPr lang="cs-CZ" sz="1400" b="1" dirty="0">
                <a:solidFill>
                  <a:srgbClr val="093EC3"/>
                </a:solidFill>
                <a:latin typeface="Roboto"/>
              </a:rPr>
              <a:t>Dospělí lidé se zdravotním postižením by měli také provádět aktivity na posílení svalů střední nebo větší intenzity, které zahrnují všechny hlavní svalové skupiny 2 nebo více dní v týdnu, protože poskytují další zdravotní výhody.  </a:t>
            </a:r>
            <a:endParaRPr lang="cs-CZ" sz="1400" b="1" dirty="0">
              <a:solidFill>
                <a:srgbClr val="093EC3"/>
              </a:solidFill>
            </a:endParaRPr>
          </a:p>
        </p:txBody>
      </p:sp>
      <p:sp>
        <p:nvSpPr>
          <p:cNvPr id="4" name="Obdélník 3">
            <a:extLst>
              <a:ext uri="{FF2B5EF4-FFF2-40B4-BE49-F238E27FC236}">
                <a16:creationId xmlns:a16="http://schemas.microsoft.com/office/drawing/2014/main" id="{1907142D-A33C-4CC5-9A3C-B9944AED94A7}"/>
              </a:ext>
            </a:extLst>
          </p:cNvPr>
          <p:cNvSpPr/>
          <p:nvPr/>
        </p:nvSpPr>
        <p:spPr>
          <a:xfrm>
            <a:off x="3915196" y="2634056"/>
            <a:ext cx="5004061" cy="1384995"/>
          </a:xfrm>
          <a:prstGeom prst="rect">
            <a:avLst/>
          </a:prstGeom>
        </p:spPr>
        <p:txBody>
          <a:bodyPr wrap="square">
            <a:spAutoFit/>
          </a:bodyPr>
          <a:lstStyle/>
          <a:p>
            <a:r>
              <a:rPr lang="cs-CZ" sz="1400" b="1" dirty="0">
                <a:solidFill>
                  <a:srgbClr val="00B050"/>
                </a:solidFill>
                <a:latin typeface="Roboto"/>
              </a:rPr>
              <a:t>Dospělí lidé se zdravotním postižením by měli vykonávat alespoň 150–300 minut aerobní pohybové aktivity střední intenzity; nebo alespoň 75–150 minut aerobní pohybové aktivity vysoké intenzity; nebo ekvivalentní kombinace aktivity střední a vysoké intenzity po celý týden pro podstatné přínosy pro zdraví. </a:t>
            </a:r>
          </a:p>
        </p:txBody>
      </p:sp>
      <p:pic>
        <p:nvPicPr>
          <p:cNvPr id="8" name="Obrázek 7">
            <a:extLst>
              <a:ext uri="{FF2B5EF4-FFF2-40B4-BE49-F238E27FC236}">
                <a16:creationId xmlns:a16="http://schemas.microsoft.com/office/drawing/2014/main" id="{EAA95D1E-3665-4E52-898E-9793CB5D69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79" y="624901"/>
            <a:ext cx="724893" cy="986132"/>
          </a:xfrm>
          <a:prstGeom prst="rect">
            <a:avLst/>
          </a:prstGeom>
        </p:spPr>
      </p:pic>
      <p:pic>
        <p:nvPicPr>
          <p:cNvPr id="14" name="Obrázek 13">
            <a:extLst>
              <a:ext uri="{FF2B5EF4-FFF2-40B4-BE49-F238E27FC236}">
                <a16:creationId xmlns:a16="http://schemas.microsoft.com/office/drawing/2014/main" id="{A530B132-491A-4A47-A06A-4D0274C580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0" y="2436277"/>
            <a:ext cx="3702107" cy="2479792"/>
          </a:xfrm>
          <a:prstGeom prst="rect">
            <a:avLst/>
          </a:prstGeom>
        </p:spPr>
      </p:pic>
      <p:pic>
        <p:nvPicPr>
          <p:cNvPr id="22" name="Obrázek 21">
            <a:extLst>
              <a:ext uri="{FF2B5EF4-FFF2-40B4-BE49-F238E27FC236}">
                <a16:creationId xmlns:a16="http://schemas.microsoft.com/office/drawing/2014/main" id="{60EC065D-54DA-4323-BA26-42948F299C8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05528" y="5908583"/>
            <a:ext cx="508651" cy="351029"/>
          </a:xfrm>
          <a:prstGeom prst="rect">
            <a:avLst/>
          </a:prstGeom>
        </p:spPr>
      </p:pic>
      <p:sp>
        <p:nvSpPr>
          <p:cNvPr id="23" name="Rectangle 17">
            <a:extLst>
              <a:ext uri="{FF2B5EF4-FFF2-40B4-BE49-F238E27FC236}">
                <a16:creationId xmlns:a16="http://schemas.microsoft.com/office/drawing/2014/main" id="{C5160121-56AF-46DF-B1E2-1A398ED3ABDC}"/>
              </a:ext>
            </a:extLst>
          </p:cNvPr>
          <p:cNvSpPr txBox="1">
            <a:spLocks noChangeArrowheads="1"/>
          </p:cNvSpPr>
          <p:nvPr/>
        </p:nvSpPr>
        <p:spPr bwMode="auto">
          <a:xfrm>
            <a:off x="424263" y="6500698"/>
            <a:ext cx="594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defPPr>
              <a:defRPr lang="en-US"/>
            </a:defPPr>
            <a:lvl1pPr algn="l" rtl="0" fontAlgn="base">
              <a:spcBef>
                <a:spcPct val="0"/>
              </a:spcBef>
              <a:spcAft>
                <a:spcPct val="0"/>
              </a:spcAft>
              <a:defRPr lang="cs-CZ" altLang="cs-CZ" sz="900" kern="1200" dirty="0" smtClean="0">
                <a:solidFill>
                  <a:schemeClr val="tx2"/>
                </a:solidFill>
                <a:latin typeface="+mj-lt"/>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cs-CZ" sz="900" dirty="0"/>
              <a:t>Ústav ochrany a podpory zdraví LF MU</a:t>
            </a:r>
          </a:p>
          <a:p>
            <a:r>
              <a:rPr lang="cs-CZ" sz="900" dirty="0"/>
              <a:t> </a:t>
            </a:r>
            <a:r>
              <a:rPr lang="cs-CZ" sz="700" dirty="0"/>
              <a:t>Autor: Jindřich Fiala </a:t>
            </a:r>
          </a:p>
        </p:txBody>
      </p:sp>
      <p:sp>
        <p:nvSpPr>
          <p:cNvPr id="24" name="Obdélník 23">
            <a:extLst>
              <a:ext uri="{FF2B5EF4-FFF2-40B4-BE49-F238E27FC236}">
                <a16:creationId xmlns:a16="http://schemas.microsoft.com/office/drawing/2014/main" id="{D7787AA9-8A73-491F-9227-E81E2B2DB2E6}"/>
              </a:ext>
            </a:extLst>
          </p:cNvPr>
          <p:cNvSpPr/>
          <p:nvPr/>
        </p:nvSpPr>
        <p:spPr>
          <a:xfrm>
            <a:off x="2376372" y="6200951"/>
            <a:ext cx="2194832" cy="249684"/>
          </a:xfrm>
          <a:prstGeom prst="rect">
            <a:avLst/>
          </a:prstGeom>
        </p:spPr>
        <p:txBody>
          <a:bodyPr wrap="none">
            <a:spAutoFit/>
          </a:bodyPr>
          <a:lstStyle/>
          <a:p>
            <a:pPr>
              <a:lnSpc>
                <a:spcPct val="107000"/>
              </a:lnSpc>
              <a:spcAft>
                <a:spcPts val="800"/>
              </a:spcAft>
            </a:pPr>
            <a:r>
              <a:rPr lang="cs-CZ" sz="1000" i="1" dirty="0">
                <a:latin typeface="MyriadPro-LightIt"/>
                <a:ea typeface="Calibri" panose="020F0502020204030204" pitchFamily="34" charset="0"/>
                <a:cs typeface="MyriadPro-LightIt"/>
              </a:rPr>
              <a:t>Silné doporučení, důkazy střední jistoty</a:t>
            </a:r>
            <a:endParaRPr lang="cs-CZ" sz="1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2597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pPr defTabSz="914217">
              <a:defRPr/>
            </a:pPr>
            <a:fld id="{0970407D-EE58-4A0B-824B-1D3AE42DD9CF}" type="slidenum">
              <a:rPr lang="cs-CZ" altLang="cs-CZ">
                <a:solidFill>
                  <a:srgbClr val="0000DC"/>
                </a:solidFill>
                <a:latin typeface="Arial"/>
              </a:rPr>
              <a:pPr defTabSz="914217">
                <a:defRPr/>
              </a:pPr>
              <a:t>53</a:t>
            </a:fld>
            <a:endParaRPr lang="cs-CZ" altLang="cs-CZ" dirty="0">
              <a:solidFill>
                <a:srgbClr val="0000DC"/>
              </a:solidFill>
              <a:latin typeface="Arial"/>
            </a:endParaRPr>
          </a:p>
        </p:txBody>
      </p:sp>
      <p:sp>
        <p:nvSpPr>
          <p:cNvPr id="10" name="Line 2">
            <a:extLst>
              <a:ext uri="{FF2B5EF4-FFF2-40B4-BE49-F238E27FC236}">
                <a16:creationId xmlns:a16="http://schemas.microsoft.com/office/drawing/2014/main" id="{32A415F1-D43E-428B-A1B0-B9F7F571F78D}"/>
              </a:ext>
            </a:extLst>
          </p:cNvPr>
          <p:cNvSpPr>
            <a:spLocks noChangeShapeType="1"/>
          </p:cNvSpPr>
          <p:nvPr/>
        </p:nvSpPr>
        <p:spPr bwMode="auto">
          <a:xfrm flipV="1">
            <a:off x="223151" y="251950"/>
            <a:ext cx="8696106" cy="53423"/>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11" name="Rectangle 3">
            <a:extLst>
              <a:ext uri="{FF2B5EF4-FFF2-40B4-BE49-F238E27FC236}">
                <a16:creationId xmlns:a16="http://schemas.microsoft.com/office/drawing/2014/main" id="{C075F41A-9A57-4A20-9E85-A135FAB4544B}"/>
              </a:ext>
            </a:extLst>
          </p:cNvPr>
          <p:cNvSpPr txBox="1">
            <a:spLocks noChangeArrowheads="1"/>
          </p:cNvSpPr>
          <p:nvPr/>
        </p:nvSpPr>
        <p:spPr>
          <a:xfrm>
            <a:off x="0" y="-33407"/>
            <a:ext cx="8823503" cy="3195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cs-CZ"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Dospělí (18 a více roků) se zdravotním postižením</a:t>
            </a:r>
          </a:p>
        </p:txBody>
      </p:sp>
      <p:sp>
        <p:nvSpPr>
          <p:cNvPr id="20" name="Obdélník 19">
            <a:extLst>
              <a:ext uri="{FF2B5EF4-FFF2-40B4-BE49-F238E27FC236}">
                <a16:creationId xmlns:a16="http://schemas.microsoft.com/office/drawing/2014/main" id="{2129C10A-48EC-4DAC-9873-CA712FEA7D16}"/>
              </a:ext>
            </a:extLst>
          </p:cNvPr>
          <p:cNvSpPr/>
          <p:nvPr/>
        </p:nvSpPr>
        <p:spPr>
          <a:xfrm>
            <a:off x="2936607" y="5555564"/>
            <a:ext cx="2101857" cy="249684"/>
          </a:xfrm>
          <a:prstGeom prst="rect">
            <a:avLst/>
          </a:prstGeom>
        </p:spPr>
        <p:txBody>
          <a:bodyPr wrap="none">
            <a:spAutoFit/>
          </a:bodyPr>
          <a:lstStyle/>
          <a:p>
            <a:pPr>
              <a:lnSpc>
                <a:spcPct val="107000"/>
              </a:lnSpc>
              <a:spcAft>
                <a:spcPts val="800"/>
              </a:spcAft>
            </a:pPr>
            <a:r>
              <a:rPr lang="cs-CZ" sz="1000" i="1" dirty="0">
                <a:latin typeface="MyriadPro-LightIt"/>
                <a:ea typeface="Calibri" panose="020F0502020204030204" pitchFamily="34" charset="0"/>
                <a:cs typeface="MyriadPro-LightIt"/>
              </a:rPr>
              <a:t>Silné doporučení, důkazy nízké jistoty</a:t>
            </a:r>
            <a:endParaRPr lang="cs-CZ"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5" name="Obdélník 24">
            <a:extLst>
              <a:ext uri="{FF2B5EF4-FFF2-40B4-BE49-F238E27FC236}">
                <a16:creationId xmlns:a16="http://schemas.microsoft.com/office/drawing/2014/main" id="{5F6B8CF8-456B-487F-89B1-FC89CC303020}"/>
              </a:ext>
            </a:extLst>
          </p:cNvPr>
          <p:cNvSpPr/>
          <p:nvPr/>
        </p:nvSpPr>
        <p:spPr>
          <a:xfrm>
            <a:off x="3557945" y="1466641"/>
            <a:ext cx="2026517" cy="233975"/>
          </a:xfrm>
          <a:prstGeom prst="rect">
            <a:avLst/>
          </a:prstGeom>
        </p:spPr>
        <p:txBody>
          <a:bodyPr wrap="none">
            <a:spAutoFit/>
          </a:bodyPr>
          <a:lstStyle/>
          <a:p>
            <a:pPr>
              <a:lnSpc>
                <a:spcPct val="107000"/>
              </a:lnSpc>
              <a:spcAft>
                <a:spcPts val="800"/>
              </a:spcAft>
            </a:pPr>
            <a:r>
              <a:rPr lang="cs-CZ" sz="900" i="1" dirty="0">
                <a:latin typeface="MyriadPro-LightIt"/>
                <a:ea typeface="Calibri" panose="020F0502020204030204" pitchFamily="34" charset="0"/>
                <a:cs typeface="MyriadPro-LightIt"/>
              </a:rPr>
              <a:t>Silné doporučení, důkazy střední  jistoty</a:t>
            </a:r>
            <a:endParaRPr lang="cs-CZ" sz="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2" name="Obdélník 11">
            <a:extLst>
              <a:ext uri="{FF2B5EF4-FFF2-40B4-BE49-F238E27FC236}">
                <a16:creationId xmlns:a16="http://schemas.microsoft.com/office/drawing/2014/main" id="{B3510734-2998-4D02-AA03-E49B0D1AE065}"/>
              </a:ext>
            </a:extLst>
          </p:cNvPr>
          <p:cNvSpPr/>
          <p:nvPr/>
        </p:nvSpPr>
        <p:spPr>
          <a:xfrm>
            <a:off x="3047731" y="362035"/>
            <a:ext cx="6001715" cy="1091646"/>
          </a:xfrm>
          <a:prstGeom prst="rect">
            <a:avLst/>
          </a:prstGeom>
        </p:spPr>
        <p:txBody>
          <a:bodyPr wrap="square">
            <a:spAutoFit/>
          </a:bodyPr>
          <a:lstStyle/>
          <a:p>
            <a:pPr>
              <a:lnSpc>
                <a:spcPct val="110000"/>
              </a:lnSpc>
            </a:pPr>
            <a:r>
              <a:rPr lang="cs-CZ" sz="1200" b="1" dirty="0">
                <a:solidFill>
                  <a:srgbClr val="093EC3"/>
                </a:solidFill>
                <a:latin typeface="Roboto"/>
              </a:rPr>
              <a:t>V rámci týdenní fyzické aktivity by starší dospělí lidé se zdravotním postižením měli provádět různou vícesložkovou fyzickou aktivitu, která klade důraz na funkční rovnováhu a silový trénink se střední nebo větší intenzitou 3 nebo více dní v týdnu, aby se zlepšila funkční</a:t>
            </a:r>
          </a:p>
          <a:p>
            <a:pPr>
              <a:lnSpc>
                <a:spcPct val="110000"/>
              </a:lnSpc>
            </a:pPr>
            <a:r>
              <a:rPr lang="cs-CZ" sz="1200" b="1" dirty="0">
                <a:solidFill>
                  <a:srgbClr val="093EC3"/>
                </a:solidFill>
                <a:latin typeface="Roboto"/>
              </a:rPr>
              <a:t>kapacita a zabránit pádům. </a:t>
            </a:r>
            <a:endParaRPr lang="cs-CZ" sz="1200" b="1" dirty="0">
              <a:solidFill>
                <a:srgbClr val="093EC3"/>
              </a:solidFill>
            </a:endParaRPr>
          </a:p>
        </p:txBody>
      </p:sp>
      <p:sp>
        <p:nvSpPr>
          <p:cNvPr id="4" name="Obdélník 3">
            <a:extLst>
              <a:ext uri="{FF2B5EF4-FFF2-40B4-BE49-F238E27FC236}">
                <a16:creationId xmlns:a16="http://schemas.microsoft.com/office/drawing/2014/main" id="{1907142D-A33C-4CC5-9A3C-B9944AED94A7}"/>
              </a:ext>
            </a:extLst>
          </p:cNvPr>
          <p:cNvSpPr/>
          <p:nvPr/>
        </p:nvSpPr>
        <p:spPr>
          <a:xfrm>
            <a:off x="114654" y="1992056"/>
            <a:ext cx="5427108" cy="1015663"/>
          </a:xfrm>
          <a:prstGeom prst="rect">
            <a:avLst/>
          </a:prstGeom>
        </p:spPr>
        <p:txBody>
          <a:bodyPr wrap="square">
            <a:spAutoFit/>
          </a:bodyPr>
          <a:lstStyle/>
          <a:p>
            <a:r>
              <a:rPr lang="cs-CZ" sz="1200" b="1" dirty="0">
                <a:solidFill>
                  <a:srgbClr val="00B050"/>
                </a:solidFill>
                <a:latin typeface="Roboto"/>
              </a:rPr>
              <a:t>Dospělí lidé se zdravotním postižením mohou zvýšit aerobní fyzickou aktivitu střední intenzity na více než 300 minut; nebo vykonejte více než 150 minut aerobní fyzické aktivity s intenzivní intenzitou; nebo ekvivalentní kombinace aktivity střední a intenzivní intenzity po celý týden pro další přínosy pro zdraví. </a:t>
            </a:r>
          </a:p>
        </p:txBody>
      </p:sp>
      <p:sp>
        <p:nvSpPr>
          <p:cNvPr id="24" name="Obdélník 23">
            <a:extLst>
              <a:ext uri="{FF2B5EF4-FFF2-40B4-BE49-F238E27FC236}">
                <a16:creationId xmlns:a16="http://schemas.microsoft.com/office/drawing/2014/main" id="{D7787AA9-8A73-491F-9227-E81E2B2DB2E6}"/>
              </a:ext>
            </a:extLst>
          </p:cNvPr>
          <p:cNvSpPr/>
          <p:nvPr/>
        </p:nvSpPr>
        <p:spPr>
          <a:xfrm>
            <a:off x="3101470" y="2798430"/>
            <a:ext cx="2351926" cy="233975"/>
          </a:xfrm>
          <a:prstGeom prst="rect">
            <a:avLst/>
          </a:prstGeom>
        </p:spPr>
        <p:txBody>
          <a:bodyPr wrap="none">
            <a:spAutoFit/>
          </a:bodyPr>
          <a:lstStyle/>
          <a:p>
            <a:pPr>
              <a:lnSpc>
                <a:spcPct val="107000"/>
              </a:lnSpc>
              <a:spcAft>
                <a:spcPts val="800"/>
              </a:spcAft>
            </a:pPr>
            <a:r>
              <a:rPr lang="cs-CZ" sz="900" i="1" dirty="0">
                <a:latin typeface="MyriadPro-LightIt"/>
                <a:ea typeface="Calibri" panose="020F0502020204030204" pitchFamily="34" charset="0"/>
                <a:cs typeface="MyriadPro-LightIt"/>
              </a:rPr>
              <a:t>Podmínečné doporučení, důkazy střední jistoty</a:t>
            </a:r>
            <a:endParaRPr lang="cs-CZ" sz="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7" name="Obdélník 16">
            <a:extLst>
              <a:ext uri="{FF2B5EF4-FFF2-40B4-BE49-F238E27FC236}">
                <a16:creationId xmlns:a16="http://schemas.microsoft.com/office/drawing/2014/main" id="{5B3A81FF-ED3F-43CB-865C-615260206460}"/>
              </a:ext>
            </a:extLst>
          </p:cNvPr>
          <p:cNvSpPr/>
          <p:nvPr/>
        </p:nvSpPr>
        <p:spPr>
          <a:xfrm>
            <a:off x="114654" y="4731741"/>
            <a:ext cx="5757334" cy="869469"/>
          </a:xfrm>
          <a:prstGeom prst="rect">
            <a:avLst/>
          </a:prstGeom>
        </p:spPr>
        <p:txBody>
          <a:bodyPr wrap="square">
            <a:spAutoFit/>
          </a:bodyPr>
          <a:lstStyle/>
          <a:p>
            <a:pPr>
              <a:spcAft>
                <a:spcPts val="300"/>
              </a:spcAft>
            </a:pPr>
            <a:r>
              <a:rPr lang="cs-CZ" sz="1100" b="1" kern="0" dirty="0">
                <a:solidFill>
                  <a:srgbClr val="0000FF"/>
                </a:solidFill>
                <a:latin typeface="Roboto"/>
                <a:ea typeface="Tahoma" panose="020B0604030504040204" pitchFamily="34" charset="0"/>
                <a:cs typeface="Tahoma" panose="020B0604030504040204" pitchFamily="34" charset="0"/>
              </a:rPr>
              <a:t>Doporučuje se, aby: </a:t>
            </a:r>
          </a:p>
          <a:p>
            <a:r>
              <a:rPr lang="cs-CZ" sz="1200" b="1" dirty="0">
                <a:solidFill>
                  <a:srgbClr val="F01928"/>
                </a:solidFill>
                <a:latin typeface="Roboto"/>
              </a:rPr>
              <a:t>Dospělí lidé se zdravotním postižením by měli omezit dobu strávenou sedavým pohybem. Nahrazení sedavého času fyzickou aktivitou jakékoli intenzity (včetně intenzity světla) poskytuje zdravotní výhody. </a:t>
            </a:r>
          </a:p>
        </p:txBody>
      </p:sp>
      <p:pic>
        <p:nvPicPr>
          <p:cNvPr id="6" name="Obrázek 5">
            <a:extLst>
              <a:ext uri="{FF2B5EF4-FFF2-40B4-BE49-F238E27FC236}">
                <a16:creationId xmlns:a16="http://schemas.microsoft.com/office/drawing/2014/main" id="{829849A9-C8BD-4A78-8033-89D0C1ED03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932" y="347314"/>
            <a:ext cx="2877799" cy="1649990"/>
          </a:xfrm>
          <a:prstGeom prst="rect">
            <a:avLst/>
          </a:prstGeom>
        </p:spPr>
      </p:pic>
      <p:pic>
        <p:nvPicPr>
          <p:cNvPr id="9" name="Obrázek 8">
            <a:extLst>
              <a:ext uri="{FF2B5EF4-FFF2-40B4-BE49-F238E27FC236}">
                <a16:creationId xmlns:a16="http://schemas.microsoft.com/office/drawing/2014/main" id="{855AFC62-A254-465F-9AC4-2BDDD1DDAA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9447" y="1129387"/>
            <a:ext cx="3464182" cy="1800016"/>
          </a:xfrm>
          <a:prstGeom prst="rect">
            <a:avLst/>
          </a:prstGeom>
        </p:spPr>
      </p:pic>
      <p:pic>
        <p:nvPicPr>
          <p:cNvPr id="18" name="Obrázek 17">
            <a:extLst>
              <a:ext uri="{FF2B5EF4-FFF2-40B4-BE49-F238E27FC236}">
                <a16:creationId xmlns:a16="http://schemas.microsoft.com/office/drawing/2014/main" id="{6A158CC4-FF73-466D-BC95-C0F281A678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5738" y="4782480"/>
            <a:ext cx="2411137" cy="2008398"/>
          </a:xfrm>
          <a:prstGeom prst="rect">
            <a:avLst/>
          </a:prstGeom>
        </p:spPr>
      </p:pic>
      <p:sp>
        <p:nvSpPr>
          <p:cNvPr id="26" name="Obdélník 25">
            <a:extLst>
              <a:ext uri="{FF2B5EF4-FFF2-40B4-BE49-F238E27FC236}">
                <a16:creationId xmlns:a16="http://schemas.microsoft.com/office/drawing/2014/main" id="{4C6DACDB-5725-476D-AC31-3D0A7AF60E44}"/>
              </a:ext>
            </a:extLst>
          </p:cNvPr>
          <p:cNvSpPr/>
          <p:nvPr/>
        </p:nvSpPr>
        <p:spPr>
          <a:xfrm>
            <a:off x="125394" y="3098440"/>
            <a:ext cx="8875387" cy="1235723"/>
          </a:xfrm>
          <a:prstGeom prst="rect">
            <a:avLst/>
          </a:prstGeom>
          <a:ln>
            <a:solidFill>
              <a:srgbClr val="00B050"/>
            </a:solidFill>
          </a:ln>
        </p:spPr>
        <p:txBody>
          <a:bodyPr wrap="square" numCol="2">
            <a:spAutoFit/>
          </a:bodyPr>
          <a:lstStyle/>
          <a:p>
            <a:pPr marL="88900" indent="-88900">
              <a:lnSpc>
                <a:spcPct val="90000"/>
              </a:lnSpc>
              <a:spcAft>
                <a:spcPts val="300"/>
              </a:spcAft>
              <a:buFont typeface="Arial" panose="020B0604020202020204" pitchFamily="34" charset="0"/>
              <a:buChar char="•"/>
            </a:pPr>
            <a:r>
              <a:rPr lang="cs-CZ" sz="1100" dirty="0">
                <a:latin typeface="MyriadPro-Cond"/>
              </a:rPr>
              <a:t>Dělat nějakou fyzickou aktivitu je lepší než dělat nic.</a:t>
            </a:r>
          </a:p>
          <a:p>
            <a:pPr marL="88900" indent="-88900">
              <a:lnSpc>
                <a:spcPct val="90000"/>
              </a:lnSpc>
              <a:spcAft>
                <a:spcPts val="300"/>
              </a:spcAft>
              <a:buFont typeface="Arial" panose="020B0604020202020204" pitchFamily="34" charset="0"/>
              <a:buChar char="•"/>
            </a:pPr>
            <a:r>
              <a:rPr lang="cs-CZ" sz="1100" dirty="0">
                <a:latin typeface="MyriadPro-Cond"/>
              </a:rPr>
              <a:t>Pokud dospělí lidé se zdravotním postižením tato doporučení nesplňují, přinese to nějaká fyzická aktivita přínosy pro zdraví.</a:t>
            </a:r>
          </a:p>
          <a:p>
            <a:pPr marL="88900" indent="-88900">
              <a:lnSpc>
                <a:spcPct val="90000"/>
              </a:lnSpc>
              <a:spcAft>
                <a:spcPts val="300"/>
              </a:spcAft>
              <a:buFont typeface="Arial" panose="020B0604020202020204" pitchFamily="34" charset="0"/>
              <a:buChar char="•"/>
            </a:pPr>
            <a:r>
              <a:rPr lang="cs-CZ" sz="1100" dirty="0">
                <a:latin typeface="MyriadPro-Cond"/>
              </a:rPr>
              <a:t>Dospělí se zdravotním postižením by měli začít s malým množstvím fyzické aktivity a postupně zvyšovat frekvenci, intenzitu a trvání v průběhu času.</a:t>
            </a:r>
          </a:p>
          <a:p>
            <a:pPr marL="88900" indent="-88900">
              <a:lnSpc>
                <a:spcPct val="90000"/>
              </a:lnSpc>
              <a:spcAft>
                <a:spcPts val="300"/>
              </a:spcAft>
              <a:buFont typeface="Arial" panose="020B0604020202020204" pitchFamily="34" charset="0"/>
              <a:buChar char="•"/>
            </a:pPr>
            <a:r>
              <a:rPr lang="cs-CZ" sz="1100" dirty="0">
                <a:latin typeface="MyriadPro-Cond"/>
              </a:rPr>
              <a:t>Neexistují žádná velká rizika pro dospělé osoby se zdravotním postižením,</a:t>
            </a:r>
            <a:br>
              <a:rPr lang="cs-CZ" sz="1100" dirty="0">
                <a:latin typeface="MyriadPro-Cond"/>
              </a:rPr>
            </a:br>
            <a:r>
              <a:rPr lang="cs-CZ" sz="1100" dirty="0">
                <a:latin typeface="MyriadPro-Cond"/>
              </a:rPr>
              <a:t>které se věnují fyzické aktivitě, pokud je to vhodné pro aktuální úroveň fyzické aktivity, zdravotní stav a fyzické funkce; a když přínosy pro zdraví převáží rizika.</a:t>
            </a:r>
          </a:p>
          <a:p>
            <a:pPr marL="88900" indent="-88900">
              <a:lnSpc>
                <a:spcPct val="90000"/>
              </a:lnSpc>
              <a:spcAft>
                <a:spcPts val="300"/>
              </a:spcAft>
              <a:buFont typeface="Arial" panose="020B0604020202020204" pitchFamily="34" charset="0"/>
              <a:buChar char="•"/>
            </a:pPr>
            <a:r>
              <a:rPr lang="cs-CZ" sz="1100" dirty="0">
                <a:latin typeface="MyriadPro-Cond"/>
              </a:rPr>
              <a:t>Dospělí lidé se zdravotním postižením možná budou muset konzultovat zdravotnického pracovníka nebo jiného odborníka na tělesné aktivity a zdravotně postižené, aby jim pomohli určit druh a rozsah aktivity pro ně vhodné. </a:t>
            </a:r>
          </a:p>
        </p:txBody>
      </p:sp>
      <p:sp>
        <p:nvSpPr>
          <p:cNvPr id="19" name="Obdélník 18">
            <a:extLst>
              <a:ext uri="{FF2B5EF4-FFF2-40B4-BE49-F238E27FC236}">
                <a16:creationId xmlns:a16="http://schemas.microsoft.com/office/drawing/2014/main" id="{D5B4219E-662F-49DC-8D87-947A30ED54C6}"/>
              </a:ext>
            </a:extLst>
          </p:cNvPr>
          <p:cNvSpPr/>
          <p:nvPr/>
        </p:nvSpPr>
        <p:spPr>
          <a:xfrm>
            <a:off x="615506" y="4359338"/>
            <a:ext cx="8098227" cy="430887"/>
          </a:xfrm>
          <a:prstGeom prst="rect">
            <a:avLst/>
          </a:prstGeom>
        </p:spPr>
        <p:txBody>
          <a:bodyPr wrap="square">
            <a:spAutoFit/>
          </a:bodyPr>
          <a:lstStyle/>
          <a:p>
            <a:r>
              <a:rPr lang="cs-CZ" sz="1100" dirty="0">
                <a:latin typeface="MyriadPro-Cond"/>
              </a:rPr>
              <a:t>U dospělých je vyšší množství sedavého chování spojeno s následujícími špatnými zdravotními výsledky: úmrtnost ze všech příčin, úmrtnost na kardiovaskulární onemocnění a úmrtnost na rakovinu a výskyt kardiovaskulárních onemocnění, rakoviny a cukrovky typu 2. </a:t>
            </a:r>
          </a:p>
        </p:txBody>
      </p:sp>
      <p:sp>
        <p:nvSpPr>
          <p:cNvPr id="27" name="Obdélník 26">
            <a:extLst>
              <a:ext uri="{FF2B5EF4-FFF2-40B4-BE49-F238E27FC236}">
                <a16:creationId xmlns:a16="http://schemas.microsoft.com/office/drawing/2014/main" id="{F44948AE-6A9F-4B62-8CE1-CC57A95B8C8B}"/>
              </a:ext>
            </a:extLst>
          </p:cNvPr>
          <p:cNvSpPr/>
          <p:nvPr/>
        </p:nvSpPr>
        <p:spPr>
          <a:xfrm>
            <a:off x="125393" y="5805248"/>
            <a:ext cx="6055069" cy="646331"/>
          </a:xfrm>
          <a:prstGeom prst="rect">
            <a:avLst/>
          </a:prstGeom>
        </p:spPr>
        <p:txBody>
          <a:bodyPr wrap="square">
            <a:spAutoFit/>
          </a:bodyPr>
          <a:lstStyle/>
          <a:p>
            <a:r>
              <a:rPr lang="cs-CZ" sz="1200" b="1" dirty="0">
                <a:solidFill>
                  <a:srgbClr val="F01928"/>
                </a:solidFill>
                <a:latin typeface="Roboto"/>
              </a:rPr>
              <a:t>Aby se pomohlo snížit škodlivé účinky vysoké úrovně sedavého chování na zdraví, měli by se dospělí lidé se zdravotním postižením zaměřit na více než doporučené úrovně fyzické aktivity se střední až intenzivní intenzitou. </a:t>
            </a:r>
          </a:p>
        </p:txBody>
      </p:sp>
      <p:sp>
        <p:nvSpPr>
          <p:cNvPr id="28" name="Obdélník 27">
            <a:extLst>
              <a:ext uri="{FF2B5EF4-FFF2-40B4-BE49-F238E27FC236}">
                <a16:creationId xmlns:a16="http://schemas.microsoft.com/office/drawing/2014/main" id="{3D55A08A-85A1-4B97-BBBF-72EFECD12705}"/>
              </a:ext>
            </a:extLst>
          </p:cNvPr>
          <p:cNvSpPr/>
          <p:nvPr/>
        </p:nvSpPr>
        <p:spPr>
          <a:xfrm>
            <a:off x="2936606" y="6481208"/>
            <a:ext cx="2101857" cy="249684"/>
          </a:xfrm>
          <a:prstGeom prst="rect">
            <a:avLst/>
          </a:prstGeom>
        </p:spPr>
        <p:txBody>
          <a:bodyPr wrap="none">
            <a:spAutoFit/>
          </a:bodyPr>
          <a:lstStyle/>
          <a:p>
            <a:pPr>
              <a:lnSpc>
                <a:spcPct val="107000"/>
              </a:lnSpc>
              <a:spcAft>
                <a:spcPts val="800"/>
              </a:spcAft>
            </a:pPr>
            <a:r>
              <a:rPr lang="cs-CZ" sz="1000" i="1" dirty="0">
                <a:latin typeface="MyriadPro-LightIt"/>
                <a:ea typeface="Calibri" panose="020F0502020204030204" pitchFamily="34" charset="0"/>
                <a:cs typeface="MyriadPro-LightIt"/>
              </a:rPr>
              <a:t>Silné doporučení, důkazy nízké jistoty</a:t>
            </a:r>
            <a:endParaRPr lang="cs-CZ" sz="1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96659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1"/>
          </p:nvPr>
        </p:nvSpPr>
        <p:spPr>
          <a:xfrm>
            <a:off x="1" y="6480741"/>
            <a:ext cx="393793" cy="319589"/>
          </a:xfrm>
        </p:spPr>
        <p:txBody>
          <a:bodyPr/>
          <a:lstStyle/>
          <a:p>
            <a:fld id="{0970407D-EE58-4A0B-824B-1D3AE42DD9CF}" type="slidenum">
              <a:rPr lang="cs-CZ" altLang="cs-CZ" smtClean="0"/>
              <a:pPr/>
              <a:t>6</a:t>
            </a:fld>
            <a:endParaRPr lang="cs-CZ" altLang="cs-CZ" dirty="0"/>
          </a:p>
        </p:txBody>
      </p:sp>
      <p:sp>
        <p:nvSpPr>
          <p:cNvPr id="9" name="Zástupný symbol pro text 8"/>
          <p:cNvSpPr>
            <a:spLocks noGrp="1"/>
          </p:cNvSpPr>
          <p:nvPr>
            <p:ph type="body" sz="quarter" idx="26"/>
          </p:nvPr>
        </p:nvSpPr>
        <p:spPr>
          <a:xfrm>
            <a:off x="2127935" y="705406"/>
            <a:ext cx="3915000" cy="271529"/>
          </a:xfrm>
        </p:spPr>
        <p:txBody>
          <a:bodyPr/>
          <a:lstStyle/>
          <a:p>
            <a:pPr algn="ctr"/>
            <a:r>
              <a:rPr lang="cs-CZ" sz="1600" dirty="0"/>
              <a:t>Postoje</a:t>
            </a:r>
            <a:r>
              <a:rPr lang="en-US" sz="1600" dirty="0"/>
              <a:t>, </a:t>
            </a:r>
            <a:r>
              <a:rPr lang="cs-CZ" sz="1600" dirty="0"/>
              <a:t>názory (přesvědčení)</a:t>
            </a:r>
            <a:r>
              <a:rPr lang="en-US" sz="1600" dirty="0"/>
              <a:t>, </a:t>
            </a:r>
            <a:r>
              <a:rPr lang="cs-CZ" sz="1600" dirty="0"/>
              <a:t>životní styl</a:t>
            </a:r>
            <a:endParaRPr lang="en-US" sz="1600" dirty="0"/>
          </a:p>
        </p:txBody>
      </p:sp>
      <p:sp>
        <p:nvSpPr>
          <p:cNvPr id="8" name="Zástupný symbol pro obsah 7"/>
          <p:cNvSpPr>
            <a:spLocks noGrp="1"/>
          </p:cNvSpPr>
          <p:nvPr>
            <p:ph idx="1"/>
          </p:nvPr>
        </p:nvSpPr>
        <p:spPr>
          <a:xfrm>
            <a:off x="627026" y="1318855"/>
            <a:ext cx="4492062" cy="4648356"/>
          </a:xfrm>
        </p:spPr>
        <p:txBody>
          <a:bodyPr/>
          <a:lstStyle/>
          <a:p>
            <a:pPr>
              <a:buFont typeface="Wingdings" panose="05000000000000000000" pitchFamily="2" charset="2"/>
              <a:buChar char="§"/>
            </a:pPr>
            <a:r>
              <a:rPr lang="cs-CZ" sz="2000" b="1" dirty="0">
                <a:latin typeface="Tahoma" panose="020B0604030504040204" pitchFamily="34" charset="0"/>
                <a:ea typeface="Tahoma" panose="020B0604030504040204" pitchFamily="34" charset="0"/>
                <a:cs typeface="Tahoma" panose="020B0604030504040204" pitchFamily="34" charset="0"/>
              </a:rPr>
              <a:t>Kouření</a:t>
            </a:r>
            <a:endParaRPr lang="en-US" sz="2000" b="1" dirty="0">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
            </a:pPr>
            <a:r>
              <a:rPr lang="cs-CZ" sz="2000" b="1" dirty="0">
                <a:latin typeface="Tahoma" panose="020B0604030504040204" pitchFamily="34" charset="0"/>
                <a:ea typeface="Tahoma" panose="020B0604030504040204" pitchFamily="34" charset="0"/>
                <a:cs typeface="Tahoma" panose="020B0604030504040204" pitchFamily="34" charset="0"/>
              </a:rPr>
              <a:t>Výživa</a:t>
            </a:r>
            <a:r>
              <a:rPr lang="en-US" sz="2000" dirty="0">
                <a:latin typeface="Tahoma" panose="020B0604030504040204" pitchFamily="34" charset="0"/>
                <a:ea typeface="Tahoma" panose="020B0604030504040204" pitchFamily="34" charset="0"/>
                <a:cs typeface="Tahoma" panose="020B0604030504040204" pitchFamily="34" charset="0"/>
              </a:rPr>
              <a:t> – </a:t>
            </a:r>
            <a:r>
              <a:rPr lang="cs-CZ" sz="2000" dirty="0">
                <a:latin typeface="Tahoma" panose="020B0604030504040204" pitchFamily="34" charset="0"/>
                <a:ea typeface="Tahoma" panose="020B0604030504040204" pitchFamily="34" charset="0"/>
                <a:cs typeface="Tahoma" panose="020B0604030504040204" pitchFamily="34" charset="0"/>
              </a:rPr>
              <a:t>výživové chování</a:t>
            </a:r>
            <a:endParaRPr lang="en-US" sz="2000" dirty="0">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
            </a:pPr>
            <a:r>
              <a:rPr lang="en-US" sz="2000" b="1" dirty="0">
                <a:latin typeface="Tahoma" panose="020B0604030504040204" pitchFamily="34" charset="0"/>
                <a:ea typeface="Tahoma" panose="020B0604030504040204" pitchFamily="34" charset="0"/>
                <a:cs typeface="Tahoma" panose="020B0604030504040204" pitchFamily="34" charset="0"/>
              </a:rPr>
              <a:t>P</a:t>
            </a:r>
            <a:r>
              <a:rPr lang="cs-CZ" sz="2000" b="1" dirty="0">
                <a:latin typeface="Tahoma" panose="020B0604030504040204" pitchFamily="34" charset="0"/>
                <a:ea typeface="Tahoma" panose="020B0604030504040204" pitchFamily="34" charset="0"/>
                <a:cs typeface="Tahoma" panose="020B0604030504040204" pitchFamily="34" charset="0"/>
              </a:rPr>
              <a:t>ohybová aktivita</a:t>
            </a:r>
            <a:endParaRPr lang="en-US" sz="2000" b="1" dirty="0">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
            </a:pPr>
            <a:r>
              <a:rPr lang="cs-CZ" sz="2000" b="1" dirty="0">
                <a:latin typeface="Tahoma" panose="020B0604030504040204" pitchFamily="34" charset="0"/>
                <a:ea typeface="Tahoma" panose="020B0604030504040204" pitchFamily="34" charset="0"/>
                <a:cs typeface="Tahoma" panose="020B0604030504040204" pitchFamily="34" charset="0"/>
              </a:rPr>
              <a:t>Alkohol</a:t>
            </a:r>
          </a:p>
          <a:p>
            <a:pPr>
              <a:buFont typeface="Wingdings" panose="05000000000000000000" pitchFamily="2" charset="2"/>
              <a:buChar char="§"/>
            </a:pPr>
            <a:r>
              <a:rPr lang="cs-CZ" sz="2000" dirty="0">
                <a:latin typeface="Tahoma" panose="020B0604030504040204" pitchFamily="34" charset="0"/>
                <a:ea typeface="Tahoma" panose="020B0604030504040204" pitchFamily="34" charset="0"/>
                <a:cs typeface="Tahoma" panose="020B0604030504040204" pitchFamily="34" charset="0"/>
              </a:rPr>
              <a:t>Nedovolené užívání drog</a:t>
            </a:r>
            <a:endParaRPr lang="en-US" sz="2000" dirty="0">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
            </a:pPr>
            <a:r>
              <a:rPr lang="cs-CZ" sz="2000" dirty="0">
                <a:latin typeface="Tahoma" panose="020B0604030504040204" pitchFamily="34" charset="0"/>
                <a:ea typeface="Tahoma" panose="020B0604030504040204" pitchFamily="34" charset="0"/>
                <a:cs typeface="Tahoma" panose="020B0604030504040204" pitchFamily="34" charset="0"/>
              </a:rPr>
              <a:t>Osobní hygiena,</a:t>
            </a:r>
            <a:r>
              <a:rPr lang="en-US" sz="2000" dirty="0">
                <a:latin typeface="Tahoma" panose="020B0604030504040204" pitchFamily="34" charset="0"/>
                <a:ea typeface="Tahoma" panose="020B0604030504040204" pitchFamily="34" charset="0"/>
                <a:cs typeface="Tahoma" panose="020B0604030504040204" pitchFamily="34" charset="0"/>
              </a:rPr>
              <a:t> </a:t>
            </a:r>
            <a:r>
              <a:rPr lang="cs-CZ" sz="2000" dirty="0">
                <a:latin typeface="Tahoma" panose="020B0604030504040204" pitchFamily="34" charset="0"/>
                <a:ea typeface="Tahoma" panose="020B0604030504040204" pitchFamily="34" charset="0"/>
                <a:cs typeface="Tahoma" panose="020B0604030504040204" pitchFamily="34" charset="0"/>
              </a:rPr>
              <a:t>umývání rukou</a:t>
            </a:r>
            <a:r>
              <a:rPr lang="en-US" sz="2000" dirty="0">
                <a:latin typeface="Tahoma" panose="020B0604030504040204" pitchFamily="34" charset="0"/>
                <a:ea typeface="Tahoma" panose="020B0604030504040204" pitchFamily="34" charset="0"/>
                <a:cs typeface="Tahoma" panose="020B0604030504040204" pitchFamily="34" charset="0"/>
              </a:rPr>
              <a:t> </a:t>
            </a:r>
          </a:p>
          <a:p>
            <a:pPr>
              <a:buFont typeface="Wingdings" panose="05000000000000000000" pitchFamily="2" charset="2"/>
              <a:buChar char="§"/>
            </a:pPr>
            <a:r>
              <a:rPr lang="cs-CZ" sz="2000" dirty="0">
                <a:latin typeface="Tahoma" panose="020B0604030504040204" pitchFamily="34" charset="0"/>
                <a:ea typeface="Tahoma" panose="020B0604030504040204" pitchFamily="34" charset="0"/>
                <a:cs typeface="Tahoma" panose="020B0604030504040204" pitchFamily="34" charset="0"/>
              </a:rPr>
              <a:t>Sociální kontakty</a:t>
            </a:r>
          </a:p>
          <a:p>
            <a:pPr>
              <a:buFont typeface="Wingdings" panose="05000000000000000000" pitchFamily="2" charset="2"/>
              <a:buChar char="§"/>
            </a:pPr>
            <a:r>
              <a:rPr lang="cs-CZ" sz="2000" dirty="0">
                <a:latin typeface="Tahoma" panose="020B0604030504040204" pitchFamily="34" charset="0"/>
                <a:ea typeface="Tahoma" panose="020B0604030504040204" pitchFamily="34" charset="0"/>
                <a:cs typeface="Tahoma" panose="020B0604030504040204" pitchFamily="34" charset="0"/>
              </a:rPr>
              <a:t>Práce</a:t>
            </a:r>
            <a:endParaRPr lang="en-US" sz="2000" dirty="0">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
            </a:pPr>
            <a:r>
              <a:rPr lang="cs-CZ" sz="2000" dirty="0">
                <a:latin typeface="Tahoma" panose="020B0604030504040204" pitchFamily="34" charset="0"/>
                <a:ea typeface="Tahoma" panose="020B0604030504040204" pitchFamily="34" charset="0"/>
                <a:cs typeface="Tahoma" panose="020B0604030504040204" pitchFamily="34" charset="0"/>
              </a:rPr>
              <a:t>Zvládání stresu</a:t>
            </a: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11" name="Zástupný symbol pro obsah 10"/>
          <p:cNvSpPr>
            <a:spLocks noGrp="1"/>
          </p:cNvSpPr>
          <p:nvPr>
            <p:ph idx="28"/>
          </p:nvPr>
        </p:nvSpPr>
        <p:spPr>
          <a:xfrm>
            <a:off x="4964844" y="1318857"/>
            <a:ext cx="4179156" cy="2447281"/>
          </a:xfrm>
        </p:spPr>
        <p:txBody>
          <a:bodyPr/>
          <a:lstStyle/>
          <a:p>
            <a:pPr>
              <a:buFont typeface="Wingdings" panose="05000000000000000000" pitchFamily="2" charset="2"/>
              <a:buChar char="§"/>
            </a:pPr>
            <a:r>
              <a:rPr lang="cs-CZ" sz="2000" dirty="0">
                <a:latin typeface="Tahoma" panose="020B0604030504040204" pitchFamily="34" charset="0"/>
                <a:ea typeface="Tahoma" panose="020B0604030504040204" pitchFamily="34" charset="0"/>
                <a:cs typeface="Tahoma" panose="020B0604030504040204" pitchFamily="34" charset="0"/>
              </a:rPr>
              <a:t>Sexuální aktivita</a:t>
            </a:r>
          </a:p>
          <a:p>
            <a:pPr>
              <a:buFont typeface="Wingdings" panose="05000000000000000000" pitchFamily="2" charset="2"/>
              <a:buChar char="§"/>
            </a:pPr>
            <a:r>
              <a:rPr lang="cs-CZ" sz="2000" dirty="0">
                <a:latin typeface="Tahoma" panose="020B0604030504040204" pitchFamily="34" charset="0"/>
                <a:ea typeface="Tahoma" panose="020B0604030504040204" pitchFamily="34" charset="0"/>
                <a:cs typeface="Tahoma" panose="020B0604030504040204" pitchFamily="34" charset="0"/>
              </a:rPr>
              <a:t>Spánek, spánkové návyky </a:t>
            </a:r>
          </a:p>
          <a:p>
            <a:pPr>
              <a:buFont typeface="Wingdings" panose="05000000000000000000" pitchFamily="2" charset="2"/>
              <a:buChar char="§"/>
            </a:pPr>
            <a:r>
              <a:rPr lang="cs-CZ" sz="2000" dirty="0">
                <a:latin typeface="Tahoma" panose="020B0604030504040204" pitchFamily="34" charset="0"/>
                <a:ea typeface="Tahoma" panose="020B0604030504040204" pitchFamily="34" charset="0"/>
                <a:cs typeface="Tahoma" panose="020B0604030504040204" pitchFamily="34" charset="0"/>
              </a:rPr>
              <a:t>Chování ohledně expozice slunci</a:t>
            </a:r>
            <a:endParaRPr lang="en-US" sz="2000" dirty="0">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
            </a:pPr>
            <a:r>
              <a:rPr lang="cs-CZ" sz="2000" dirty="0">
                <a:latin typeface="Tahoma" panose="020B0604030504040204" pitchFamily="34" charset="0"/>
                <a:ea typeface="Tahoma" panose="020B0604030504040204" pitchFamily="34" charset="0"/>
                <a:cs typeface="Tahoma" panose="020B0604030504040204" pitchFamily="34" charset="0"/>
              </a:rPr>
              <a:t>Chování v silničním provozu</a:t>
            </a: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10" name="Line 2">
            <a:extLst>
              <a:ext uri="{FF2B5EF4-FFF2-40B4-BE49-F238E27FC236}">
                <a16:creationId xmlns:a16="http://schemas.microsoft.com/office/drawing/2014/main" id="{257765A3-C15A-4EE3-8C6A-CAE46195AC89}"/>
              </a:ext>
            </a:extLst>
          </p:cNvPr>
          <p:cNvSpPr>
            <a:spLocks noChangeShapeType="1"/>
          </p:cNvSpPr>
          <p:nvPr/>
        </p:nvSpPr>
        <p:spPr bwMode="auto">
          <a:xfrm>
            <a:off x="344708" y="453670"/>
            <a:ext cx="8229600" cy="0"/>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12" name="Rectangle 3">
            <a:extLst>
              <a:ext uri="{FF2B5EF4-FFF2-40B4-BE49-F238E27FC236}">
                <a16:creationId xmlns:a16="http://schemas.microsoft.com/office/drawing/2014/main" id="{781C237C-0383-4BFB-AE83-3218B8D5C94F}"/>
              </a:ext>
            </a:extLst>
          </p:cNvPr>
          <p:cNvSpPr txBox="1">
            <a:spLocks noChangeArrowheads="1"/>
          </p:cNvSpPr>
          <p:nvPr/>
        </p:nvSpPr>
        <p:spPr>
          <a:xfrm>
            <a:off x="115920" y="4309"/>
            <a:ext cx="8912160" cy="3195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cs-CZ" sz="20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Faktory životního stylu – behaviorální determinanty zdraví</a:t>
            </a:r>
          </a:p>
        </p:txBody>
      </p:sp>
    </p:spTree>
    <p:extLst>
      <p:ext uri="{BB962C8B-B14F-4D97-AF65-F5344CB8AC3E}">
        <p14:creationId xmlns:p14="http://schemas.microsoft.com/office/powerpoint/2010/main" val="1542483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7</a:t>
            </a:fld>
            <a:endParaRPr lang="cs-CZ" altLang="cs-CZ" dirty="0"/>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76" y="1955690"/>
            <a:ext cx="9097524" cy="4409686"/>
          </a:xfrm>
          <a:prstGeom prst="rect">
            <a:avLst/>
          </a:prstGeom>
        </p:spPr>
      </p:pic>
      <p:sp>
        <p:nvSpPr>
          <p:cNvPr id="5" name="Obdélník 4"/>
          <p:cNvSpPr/>
          <p:nvPr/>
        </p:nvSpPr>
        <p:spPr>
          <a:xfrm>
            <a:off x="174902" y="1324277"/>
            <a:ext cx="9070384" cy="461585"/>
          </a:xfrm>
          <a:prstGeom prst="rect">
            <a:avLst/>
          </a:prstGeom>
        </p:spPr>
        <p:txBody>
          <a:bodyPr wrap="square">
            <a:spAutoFit/>
          </a:bodyPr>
          <a:lstStyle/>
          <a:p>
            <a:pPr algn="ctr"/>
            <a:r>
              <a:rPr lang="cs-CZ" sz="1200" b="1" dirty="0">
                <a:solidFill>
                  <a:srgbClr val="0000FF"/>
                </a:solidFill>
                <a:latin typeface="Shaker2Lancet-Bold"/>
              </a:rPr>
              <a:t>Míra zátěže nemocemi, způsobené 20 hlavními rizikovými faktory pro obě pohlaví, vyjádřená jako procento ztracených let života </a:t>
            </a:r>
            <a:r>
              <a:rPr lang="cs-CZ" sz="1100" b="1" dirty="0">
                <a:solidFill>
                  <a:srgbClr val="0000FF"/>
                </a:solidFill>
                <a:latin typeface="Shaker2Lancet-Bold"/>
              </a:rPr>
              <a:t>(DALY – </a:t>
            </a:r>
            <a:r>
              <a:rPr lang="en-US" sz="1100" b="1" dirty="0">
                <a:solidFill>
                  <a:srgbClr val="0000FF"/>
                </a:solidFill>
                <a:latin typeface="Shaker2Lancet-Bold"/>
              </a:rPr>
              <a:t>Disability-Adjusted Life Years </a:t>
            </a:r>
            <a:r>
              <a:rPr lang="cs-CZ" sz="1100" b="1" dirty="0">
                <a:solidFill>
                  <a:srgbClr val="0000FF"/>
                </a:solidFill>
                <a:latin typeface="Shaker2Lancet-Bold"/>
              </a:rPr>
              <a:t>) v UK 2010</a:t>
            </a:r>
            <a:endParaRPr lang="cs-CZ" sz="1100" dirty="0">
              <a:solidFill>
                <a:srgbClr val="0000FF"/>
              </a:solidFill>
            </a:endParaRPr>
          </a:p>
        </p:txBody>
      </p:sp>
      <p:sp>
        <p:nvSpPr>
          <p:cNvPr id="8" name="Obdélník 7"/>
          <p:cNvSpPr/>
          <p:nvPr/>
        </p:nvSpPr>
        <p:spPr>
          <a:xfrm>
            <a:off x="7792184" y="1588550"/>
            <a:ext cx="1340199" cy="182069"/>
          </a:xfrm>
          <a:prstGeom prst="rect">
            <a:avLst/>
          </a:prstGeom>
        </p:spPr>
        <p:txBody>
          <a:bodyPr wrap="none">
            <a:spAutoFit/>
          </a:bodyPr>
          <a:lstStyle/>
          <a:p>
            <a:pPr>
              <a:lnSpc>
                <a:spcPts val="700"/>
              </a:lnSpc>
            </a:pPr>
            <a:r>
              <a:rPr lang="en-US" sz="700" dirty="0"/>
              <a:t>Lancet 2013; 381: 997–1020</a:t>
            </a:r>
          </a:p>
        </p:txBody>
      </p:sp>
      <p:sp>
        <p:nvSpPr>
          <p:cNvPr id="9" name="Obdélník 8"/>
          <p:cNvSpPr/>
          <p:nvPr/>
        </p:nvSpPr>
        <p:spPr>
          <a:xfrm>
            <a:off x="7195559" y="2614989"/>
            <a:ext cx="1901967" cy="415426"/>
          </a:xfrm>
          <a:prstGeom prst="rect">
            <a:avLst/>
          </a:prstGeom>
        </p:spPr>
        <p:txBody>
          <a:bodyPr wrap="square">
            <a:spAutoFit/>
          </a:bodyPr>
          <a:lstStyle/>
          <a:p>
            <a:r>
              <a:rPr lang="cs-CZ" sz="700" dirty="0"/>
              <a:t>Negativní procento u alkoholu je ochranný účinek mírného užívání alkoholu na ischemickou chorobu srdeční a diabetes.</a:t>
            </a:r>
            <a:endParaRPr lang="en-US" sz="700" dirty="0"/>
          </a:p>
        </p:txBody>
      </p:sp>
      <p:sp>
        <p:nvSpPr>
          <p:cNvPr id="18" name="Obdélník 17"/>
          <p:cNvSpPr/>
          <p:nvPr/>
        </p:nvSpPr>
        <p:spPr>
          <a:xfrm>
            <a:off x="6140613" y="1793188"/>
            <a:ext cx="721672" cy="183384"/>
          </a:xfrm>
          <a:prstGeom prst="rect">
            <a:avLst/>
          </a:prstGeom>
        </p:spPr>
        <p:txBody>
          <a:bodyPr wrap="none">
            <a:spAutoFit/>
          </a:bodyPr>
          <a:lstStyle/>
          <a:p>
            <a:pPr>
              <a:lnSpc>
                <a:spcPts val="700"/>
              </a:lnSpc>
            </a:pPr>
            <a:r>
              <a:rPr lang="cs-CZ" sz="900" b="1" dirty="0"/>
              <a:t>Rakovina</a:t>
            </a:r>
            <a:endParaRPr lang="en-US" sz="900" b="1" dirty="0"/>
          </a:p>
        </p:txBody>
      </p:sp>
      <p:sp>
        <p:nvSpPr>
          <p:cNvPr id="19" name="Obdélník 18"/>
          <p:cNvSpPr/>
          <p:nvPr/>
        </p:nvSpPr>
        <p:spPr>
          <a:xfrm>
            <a:off x="4472746" y="1805365"/>
            <a:ext cx="1616148" cy="183384"/>
          </a:xfrm>
          <a:prstGeom prst="rect">
            <a:avLst/>
          </a:prstGeom>
        </p:spPr>
        <p:txBody>
          <a:bodyPr wrap="none">
            <a:spAutoFit/>
          </a:bodyPr>
          <a:lstStyle/>
          <a:p>
            <a:pPr>
              <a:lnSpc>
                <a:spcPts val="700"/>
              </a:lnSpc>
            </a:pPr>
            <a:r>
              <a:rPr lang="cs-CZ" sz="900" b="1" dirty="0"/>
              <a:t>Kardiovaskulární nemoci</a:t>
            </a:r>
            <a:endParaRPr lang="en-US" sz="900" b="1" dirty="0"/>
          </a:p>
        </p:txBody>
      </p:sp>
      <p:sp>
        <p:nvSpPr>
          <p:cNvPr id="20" name="Obdélník 19"/>
          <p:cNvSpPr/>
          <p:nvPr/>
        </p:nvSpPr>
        <p:spPr>
          <a:xfrm>
            <a:off x="2648208" y="1781649"/>
            <a:ext cx="1824538" cy="194925"/>
          </a:xfrm>
          <a:prstGeom prst="rect">
            <a:avLst/>
          </a:prstGeom>
        </p:spPr>
        <p:txBody>
          <a:bodyPr wrap="none">
            <a:spAutoFit/>
          </a:bodyPr>
          <a:lstStyle/>
          <a:p>
            <a:pPr>
              <a:lnSpc>
                <a:spcPts val="800"/>
              </a:lnSpc>
            </a:pPr>
            <a:r>
              <a:rPr lang="cs-CZ" sz="900" b="1" dirty="0"/>
              <a:t>Chronické respirační nemoci</a:t>
            </a:r>
          </a:p>
        </p:txBody>
      </p:sp>
      <p:sp>
        <p:nvSpPr>
          <p:cNvPr id="21" name="Obdélník 20"/>
          <p:cNvSpPr/>
          <p:nvPr/>
        </p:nvSpPr>
        <p:spPr>
          <a:xfrm>
            <a:off x="174902" y="392738"/>
            <a:ext cx="3405654" cy="900246"/>
          </a:xfrm>
          <a:prstGeom prst="rect">
            <a:avLst/>
          </a:prstGeom>
          <a:ln w="6350">
            <a:solidFill>
              <a:schemeClr val="accent1"/>
            </a:solidFill>
          </a:ln>
        </p:spPr>
        <p:txBody>
          <a:bodyPr wrap="square">
            <a:spAutoFit/>
          </a:bodyPr>
          <a:lstStyle/>
          <a:p>
            <a:pPr>
              <a:spcAft>
                <a:spcPts val="300"/>
              </a:spcAft>
            </a:pPr>
            <a:r>
              <a:rPr lang="cs-CZ" sz="1100" i="1" dirty="0"/>
              <a:t>Kouření je nejsilnějším rizikovým faktorem pro</a:t>
            </a:r>
            <a:r>
              <a:rPr lang="en-US" sz="1100" i="1" dirty="0"/>
              <a:t>:</a:t>
            </a:r>
          </a:p>
          <a:p>
            <a:pPr marL="87296" indent="-87296">
              <a:spcAft>
                <a:spcPts val="300"/>
              </a:spcAft>
              <a:buFont typeface="Arial" panose="020B0604020202020204" pitchFamily="34" charset="0"/>
              <a:buChar char="•"/>
            </a:pPr>
            <a:r>
              <a:rPr lang="cs-CZ" sz="1100" b="1" dirty="0">
                <a:solidFill>
                  <a:srgbClr val="0000FF"/>
                </a:solidFill>
              </a:rPr>
              <a:t>Rakovinu</a:t>
            </a:r>
            <a:endParaRPr lang="en-US" sz="1100" b="1" dirty="0">
              <a:solidFill>
                <a:srgbClr val="0000FF"/>
              </a:solidFill>
            </a:endParaRPr>
          </a:p>
          <a:p>
            <a:pPr marL="87296" indent="-87296">
              <a:spcAft>
                <a:spcPts val="300"/>
              </a:spcAft>
              <a:buFont typeface="Arial" panose="020B0604020202020204" pitchFamily="34" charset="0"/>
              <a:buChar char="•"/>
            </a:pPr>
            <a:r>
              <a:rPr lang="cs-CZ" sz="1100" b="1" dirty="0">
                <a:solidFill>
                  <a:srgbClr val="0000FF"/>
                </a:solidFill>
              </a:rPr>
              <a:t>Kardiovaskulární nemoci</a:t>
            </a:r>
            <a:endParaRPr lang="en-US" sz="1100" b="1" dirty="0">
              <a:solidFill>
                <a:srgbClr val="0000FF"/>
              </a:solidFill>
            </a:endParaRPr>
          </a:p>
          <a:p>
            <a:pPr marL="87296" indent="-87296">
              <a:spcAft>
                <a:spcPts val="300"/>
              </a:spcAft>
              <a:buFont typeface="Arial" panose="020B0604020202020204" pitchFamily="34" charset="0"/>
              <a:buChar char="•"/>
            </a:pPr>
            <a:r>
              <a:rPr lang="cs-CZ" sz="1100" b="1" dirty="0">
                <a:solidFill>
                  <a:srgbClr val="0000FF"/>
                </a:solidFill>
              </a:rPr>
              <a:t>Chronické respirační nemoci</a:t>
            </a:r>
          </a:p>
        </p:txBody>
      </p:sp>
      <p:sp>
        <p:nvSpPr>
          <p:cNvPr id="23" name="Obdélník 22"/>
          <p:cNvSpPr/>
          <p:nvPr/>
        </p:nvSpPr>
        <p:spPr>
          <a:xfrm>
            <a:off x="3905377" y="441967"/>
            <a:ext cx="5192149" cy="723275"/>
          </a:xfrm>
          <a:prstGeom prst="rect">
            <a:avLst/>
          </a:prstGeom>
        </p:spPr>
        <p:txBody>
          <a:bodyPr wrap="square">
            <a:spAutoFit/>
          </a:bodyPr>
          <a:lstStyle/>
          <a:p>
            <a:pPr marL="87296" indent="-87296">
              <a:spcAft>
                <a:spcPts val="300"/>
              </a:spcAft>
              <a:buFont typeface="Arial" panose="020B0604020202020204" pitchFamily="34" charset="0"/>
              <a:buChar char="•"/>
            </a:pPr>
            <a:r>
              <a:rPr lang="cs-CZ" sz="1200" b="1" dirty="0">
                <a:solidFill>
                  <a:srgbClr val="FF0000"/>
                </a:solidFill>
              </a:rPr>
              <a:t>Kouření je nejsilnějším ovlivnitelným determinantem zdraví</a:t>
            </a:r>
          </a:p>
          <a:p>
            <a:pPr marL="87296" indent="-87296">
              <a:spcAft>
                <a:spcPts val="300"/>
              </a:spcAft>
              <a:buFont typeface="Arial" panose="020B0604020202020204" pitchFamily="34" charset="0"/>
              <a:buChar char="•"/>
            </a:pPr>
            <a:r>
              <a:rPr lang="cs-CZ" sz="1200" dirty="0"/>
              <a:t>Kouření je zodpovědné za 50% všech úmrtí, jimž lze zabránit u kuřáků</a:t>
            </a:r>
          </a:p>
          <a:p>
            <a:pPr marL="87296" indent="-87296">
              <a:spcAft>
                <a:spcPts val="300"/>
              </a:spcAft>
              <a:buFont typeface="Arial" panose="020B0604020202020204" pitchFamily="34" charset="0"/>
              <a:buChar char="•"/>
            </a:pPr>
            <a:r>
              <a:rPr lang="cs-CZ" sz="1200" dirty="0"/>
              <a:t>Kuřák ztratí v průměru 10 let života</a:t>
            </a:r>
          </a:p>
        </p:txBody>
      </p:sp>
      <p:pic>
        <p:nvPicPr>
          <p:cNvPr id="10" name="Obrázek 9">
            <a:extLst>
              <a:ext uri="{FF2B5EF4-FFF2-40B4-BE49-F238E27FC236}">
                <a16:creationId xmlns:a16="http://schemas.microsoft.com/office/drawing/2014/main" id="{76F3CFE5-BC6E-4FA1-9785-4FD8AE0A26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78" y="5929738"/>
            <a:ext cx="3013653" cy="871279"/>
          </a:xfrm>
          <a:prstGeom prst="rect">
            <a:avLst/>
          </a:prstGeom>
        </p:spPr>
      </p:pic>
      <p:sp>
        <p:nvSpPr>
          <p:cNvPr id="17" name="Line 2">
            <a:extLst>
              <a:ext uri="{FF2B5EF4-FFF2-40B4-BE49-F238E27FC236}">
                <a16:creationId xmlns:a16="http://schemas.microsoft.com/office/drawing/2014/main" id="{0A262612-3558-4B1F-A604-320B7604CD86}"/>
              </a:ext>
            </a:extLst>
          </p:cNvPr>
          <p:cNvSpPr>
            <a:spLocks noChangeShapeType="1"/>
          </p:cNvSpPr>
          <p:nvPr/>
        </p:nvSpPr>
        <p:spPr bwMode="auto">
          <a:xfrm>
            <a:off x="480438" y="296468"/>
            <a:ext cx="8229600" cy="0"/>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22" name="Rectangle 3">
            <a:extLst>
              <a:ext uri="{FF2B5EF4-FFF2-40B4-BE49-F238E27FC236}">
                <a16:creationId xmlns:a16="http://schemas.microsoft.com/office/drawing/2014/main" id="{765A8D4D-D5C7-4C76-94E3-6EF2C83962BF}"/>
              </a:ext>
            </a:extLst>
          </p:cNvPr>
          <p:cNvSpPr txBox="1">
            <a:spLocks noChangeArrowheads="1"/>
          </p:cNvSpPr>
          <p:nvPr/>
        </p:nvSpPr>
        <p:spPr>
          <a:xfrm>
            <a:off x="115920" y="-64393"/>
            <a:ext cx="8912160" cy="3195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cs-CZ" sz="20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Kouření – dopady na zdraví</a:t>
            </a:r>
            <a:br>
              <a:rPr lang="en-US" sz="20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br>
            <a:endParaRPr lang="en-US" sz="20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94722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a:xfrm>
            <a:off x="0" y="6463857"/>
            <a:ext cx="380444" cy="278717"/>
          </a:xfrm>
        </p:spPr>
        <p:txBody>
          <a:bodyPr/>
          <a:lstStyle/>
          <a:p>
            <a:fld id="{0970407D-EE58-4A0B-824B-1D3AE42DD9CF}" type="slidenum">
              <a:rPr lang="cs-CZ" altLang="cs-CZ" smtClean="0"/>
              <a:pPr/>
              <a:t>8</a:t>
            </a:fld>
            <a:endParaRPr lang="cs-CZ" altLang="cs-CZ" dirty="0"/>
          </a:p>
        </p:txBody>
      </p:sp>
      <p:sp>
        <p:nvSpPr>
          <p:cNvPr id="9" name="Zástupný symbol pro obsah 4">
            <a:extLst>
              <a:ext uri="{FF2B5EF4-FFF2-40B4-BE49-F238E27FC236}">
                <a16:creationId xmlns:a16="http://schemas.microsoft.com/office/drawing/2014/main" id="{06A72B30-71DA-435F-9304-B4AAA848CDC5}"/>
              </a:ext>
            </a:extLst>
          </p:cNvPr>
          <p:cNvSpPr>
            <a:spLocks noGrp="1"/>
          </p:cNvSpPr>
          <p:nvPr>
            <p:ph idx="1"/>
          </p:nvPr>
        </p:nvSpPr>
        <p:spPr>
          <a:xfrm>
            <a:off x="165254" y="431819"/>
            <a:ext cx="8693306" cy="5994365"/>
          </a:xfrm>
        </p:spPr>
        <p:txBody>
          <a:bodyPr/>
          <a:lstStyle/>
          <a:p>
            <a:pPr lvl="1">
              <a:spcAft>
                <a:spcPts val="300"/>
              </a:spcAft>
              <a:buClr>
                <a:srgbClr val="0000FF"/>
              </a:buClr>
              <a:buFont typeface="Wingdings" panose="05000000000000000000" pitchFamily="2" charset="2"/>
              <a:buChar char="§"/>
            </a:pPr>
            <a:r>
              <a:rPr lang="cs-CZ" sz="1800" b="1" dirty="0">
                <a:solidFill>
                  <a:srgbClr val="0000FF"/>
                </a:solidFill>
                <a:latin typeface="Tahoma" panose="020B0604030504040204" pitchFamily="34" charset="0"/>
                <a:ea typeface="Tahoma" panose="020B0604030504040204" pitchFamily="34" charset="0"/>
                <a:cs typeface="Tahoma" panose="020B0604030504040204" pitchFamily="34" charset="0"/>
              </a:rPr>
              <a:t>Aktivní kouření </a:t>
            </a:r>
            <a:r>
              <a:rPr lang="en-US" sz="1300" dirty="0">
                <a:latin typeface="Tahoma" panose="020B0604030504040204" pitchFamily="34" charset="0"/>
                <a:ea typeface="Tahoma" panose="020B0604030504040204" pitchFamily="34" charset="0"/>
                <a:cs typeface="Tahoma" panose="020B0604030504040204" pitchFamily="34" charset="0"/>
              </a:rPr>
              <a:t>(first-hand smoke, main stream)</a:t>
            </a:r>
          </a:p>
          <a:p>
            <a:pPr marL="985641" lvl="2" indent="-180939">
              <a:lnSpc>
                <a:spcPct val="100000"/>
              </a:lnSpc>
              <a:spcAft>
                <a:spcPts val="300"/>
              </a:spcAft>
              <a:buFont typeface="Wingdings" panose="05000000000000000000" pitchFamily="2" charset="2"/>
              <a:buChar char="§"/>
            </a:pPr>
            <a:r>
              <a:rPr lang="cs-CZ" sz="1200" dirty="0">
                <a:latin typeface="Tahoma" panose="020B0604030504040204" pitchFamily="34" charset="0"/>
                <a:ea typeface="Tahoma" panose="020B0604030504040204" pitchFamily="34" charset="0"/>
                <a:cs typeface="Tahoma" panose="020B0604030504040204" pitchFamily="34" charset="0"/>
              </a:rPr>
              <a:t>Kolik cigaret vykouříte průměrně během dne?*</a:t>
            </a:r>
          </a:p>
          <a:p>
            <a:pPr marL="985641" lvl="2" indent="-180939">
              <a:lnSpc>
                <a:spcPct val="100000"/>
              </a:lnSpc>
              <a:spcAft>
                <a:spcPts val="300"/>
              </a:spcAft>
              <a:buFont typeface="Wingdings" panose="05000000000000000000" pitchFamily="2" charset="2"/>
              <a:buChar char="§"/>
            </a:pPr>
            <a:r>
              <a:rPr lang="cs-CZ" sz="1200" dirty="0">
                <a:latin typeface="Tahoma" panose="020B0604030504040204" pitchFamily="34" charset="0"/>
                <a:ea typeface="Tahoma" panose="020B0604030504040204" pitchFamily="34" charset="0"/>
                <a:cs typeface="Tahoma" panose="020B0604030504040204" pitchFamily="34" charset="0"/>
              </a:rPr>
              <a:t>V kolika letech jste začal(a) pravidelně kouřit?</a:t>
            </a:r>
          </a:p>
          <a:p>
            <a:pPr marL="985641" lvl="2" indent="-180939">
              <a:lnSpc>
                <a:spcPct val="100000"/>
              </a:lnSpc>
              <a:spcAft>
                <a:spcPts val="300"/>
              </a:spcAft>
              <a:buFont typeface="Wingdings" panose="05000000000000000000" pitchFamily="2" charset="2"/>
              <a:buChar char="§"/>
            </a:pPr>
            <a:r>
              <a:rPr lang="cs-CZ" sz="1200" dirty="0">
                <a:latin typeface="Tahoma" panose="020B0604030504040204" pitchFamily="34" charset="0"/>
                <a:ea typeface="Tahoma" panose="020B0604030504040204" pitchFamily="34" charset="0"/>
                <a:cs typeface="Tahoma" panose="020B0604030504040204" pitchFamily="34" charset="0"/>
              </a:rPr>
              <a:t>Zkoušel jste někdy zanechat kouření?</a:t>
            </a:r>
          </a:p>
          <a:p>
            <a:pPr marL="985641" lvl="2" indent="-180939">
              <a:lnSpc>
                <a:spcPct val="100000"/>
              </a:lnSpc>
              <a:spcAft>
                <a:spcPts val="300"/>
              </a:spcAft>
              <a:buFont typeface="Wingdings" panose="05000000000000000000" pitchFamily="2" charset="2"/>
              <a:buChar char="§"/>
            </a:pPr>
            <a:r>
              <a:rPr lang="cs-CZ" sz="1200" dirty="0">
                <a:latin typeface="Tahoma" panose="020B0604030504040204" pitchFamily="34" charset="0"/>
                <a:ea typeface="Tahoma" panose="020B0604030504040204" pitchFamily="34" charset="0"/>
                <a:cs typeface="Tahoma" panose="020B0604030504040204" pitchFamily="34" charset="0"/>
              </a:rPr>
              <a:t>Jaká  byla nejdelší doba, po kterou jste vydržel(a) nevykouřit ani 1 cigaretu denně? </a:t>
            </a:r>
          </a:p>
          <a:p>
            <a:pPr lvl="2">
              <a:lnSpc>
                <a:spcPct val="120000"/>
              </a:lnSpc>
              <a:buFont typeface="Wingdings" panose="05000000000000000000" pitchFamily="2" charset="2"/>
              <a:buChar char="§"/>
            </a:pPr>
            <a:endParaRPr lang="cs-CZ" sz="1300" dirty="0"/>
          </a:p>
          <a:p>
            <a:pPr lvl="2">
              <a:lnSpc>
                <a:spcPct val="120000"/>
              </a:lnSpc>
              <a:buFont typeface="Wingdings" panose="05000000000000000000" pitchFamily="2" charset="2"/>
              <a:buChar char="§"/>
            </a:pPr>
            <a:endParaRPr lang="cs-CZ" sz="1300" dirty="0"/>
          </a:p>
          <a:p>
            <a:pPr lvl="2">
              <a:lnSpc>
                <a:spcPct val="120000"/>
              </a:lnSpc>
              <a:buFont typeface="Wingdings" panose="05000000000000000000" pitchFamily="2" charset="2"/>
              <a:buChar char="§"/>
            </a:pPr>
            <a:endParaRPr lang="cs-CZ" sz="1300" dirty="0"/>
          </a:p>
          <a:p>
            <a:pPr lvl="2">
              <a:lnSpc>
                <a:spcPct val="120000"/>
              </a:lnSpc>
              <a:buFont typeface="Wingdings" panose="05000000000000000000" pitchFamily="2" charset="2"/>
              <a:buChar char="§"/>
            </a:pPr>
            <a:endParaRPr lang="cs-CZ" sz="1300" dirty="0"/>
          </a:p>
          <a:p>
            <a:pPr lvl="2">
              <a:lnSpc>
                <a:spcPct val="120000"/>
              </a:lnSpc>
              <a:buFont typeface="Wingdings" panose="05000000000000000000" pitchFamily="2" charset="2"/>
              <a:buChar char="§"/>
            </a:pPr>
            <a:endParaRPr lang="cs-CZ" sz="1300" dirty="0"/>
          </a:p>
          <a:p>
            <a:pPr lvl="2">
              <a:lnSpc>
                <a:spcPct val="120000"/>
              </a:lnSpc>
              <a:buFont typeface="Wingdings" panose="05000000000000000000" pitchFamily="2" charset="2"/>
              <a:buChar char="§"/>
            </a:pPr>
            <a:endParaRPr lang="cs-CZ" sz="1300" dirty="0"/>
          </a:p>
          <a:p>
            <a:pPr lvl="2">
              <a:lnSpc>
                <a:spcPct val="120000"/>
              </a:lnSpc>
              <a:buFont typeface="Wingdings" panose="05000000000000000000" pitchFamily="2" charset="2"/>
              <a:buChar char="§"/>
            </a:pPr>
            <a:endParaRPr lang="cs-CZ" sz="1300" dirty="0"/>
          </a:p>
          <a:p>
            <a:pPr lvl="2">
              <a:lnSpc>
                <a:spcPct val="120000"/>
              </a:lnSpc>
              <a:buFont typeface="Wingdings" panose="05000000000000000000" pitchFamily="2" charset="2"/>
              <a:buChar char="§"/>
            </a:pPr>
            <a:endParaRPr lang="cs-CZ" sz="1300" dirty="0"/>
          </a:p>
          <a:p>
            <a:pPr lvl="2">
              <a:lnSpc>
                <a:spcPct val="120000"/>
              </a:lnSpc>
              <a:buFont typeface="Wingdings" panose="05000000000000000000" pitchFamily="2" charset="2"/>
              <a:buChar char="§"/>
            </a:pPr>
            <a:endParaRPr lang="cs-CZ" sz="1300" dirty="0"/>
          </a:p>
          <a:p>
            <a:pPr lvl="2">
              <a:lnSpc>
                <a:spcPct val="120000"/>
              </a:lnSpc>
              <a:spcBef>
                <a:spcPts val="600"/>
              </a:spcBef>
              <a:buFont typeface="Wingdings" panose="05000000000000000000" pitchFamily="2" charset="2"/>
              <a:buChar char="§"/>
            </a:pPr>
            <a:endParaRPr lang="cs-CZ" sz="1300" dirty="0"/>
          </a:p>
          <a:p>
            <a:pPr lvl="1">
              <a:spcBef>
                <a:spcPts val="2400"/>
              </a:spcBef>
              <a:spcAft>
                <a:spcPts val="400"/>
              </a:spcAft>
              <a:buClr>
                <a:srgbClr val="0000FF"/>
              </a:buClr>
              <a:buFont typeface="Wingdings" panose="05000000000000000000" pitchFamily="2" charset="2"/>
              <a:buChar char="§"/>
            </a:pPr>
            <a:r>
              <a:rPr lang="cs-CZ" sz="1800" b="1" dirty="0">
                <a:solidFill>
                  <a:srgbClr val="0000FF"/>
                </a:solidFill>
                <a:latin typeface="Tahoma" panose="020B0604030504040204" pitchFamily="34" charset="0"/>
                <a:ea typeface="Tahoma" panose="020B0604030504040204" pitchFamily="34" charset="0"/>
                <a:cs typeface="Tahoma" panose="020B0604030504040204" pitchFamily="34" charset="0"/>
              </a:rPr>
              <a:t>Pasivní kouření </a:t>
            </a:r>
            <a:r>
              <a:rPr lang="cs-CZ" sz="1300" dirty="0">
                <a:latin typeface="Tahoma" panose="020B0604030504040204" pitchFamily="34" charset="0"/>
                <a:ea typeface="Tahoma" panose="020B0604030504040204" pitchFamily="34" charset="0"/>
                <a:cs typeface="Tahoma" panose="020B0604030504040204" pitchFamily="34" charset="0"/>
              </a:rPr>
              <a:t>(expozice), ETS – </a:t>
            </a:r>
            <a:r>
              <a:rPr lang="en-US" sz="1300" dirty="0">
                <a:latin typeface="Tahoma" panose="020B0604030504040204" pitchFamily="34" charset="0"/>
                <a:ea typeface="Tahoma" panose="020B0604030504040204" pitchFamily="34" charset="0"/>
                <a:cs typeface="Tahoma" panose="020B0604030504040204" pitchFamily="34" charset="0"/>
              </a:rPr>
              <a:t>Environmental Tobacco Smoke</a:t>
            </a:r>
          </a:p>
          <a:p>
            <a:pPr marL="985641" lvl="2" indent="-266647">
              <a:lnSpc>
                <a:spcPct val="100000"/>
              </a:lnSpc>
              <a:spcAft>
                <a:spcPts val="300"/>
              </a:spcAft>
              <a:buFont typeface="Wingdings" panose="05000000000000000000" pitchFamily="2" charset="2"/>
              <a:buChar char="§"/>
            </a:pPr>
            <a:r>
              <a:rPr lang="cs-CZ" sz="1200" b="1" dirty="0">
                <a:latin typeface="Tahoma" panose="020B0604030504040204" pitchFamily="34" charset="0"/>
                <a:ea typeface="Tahoma" panose="020B0604030504040204" pitchFamily="34" charset="0"/>
                <a:cs typeface="Tahoma" panose="020B0604030504040204" pitchFamily="34" charset="0"/>
              </a:rPr>
              <a:t>SHS (Second Hand </a:t>
            </a:r>
            <a:r>
              <a:rPr lang="en-US" sz="1200" b="1" dirty="0">
                <a:latin typeface="Tahoma" panose="020B0604030504040204" pitchFamily="34" charset="0"/>
                <a:ea typeface="Tahoma" panose="020B0604030504040204" pitchFamily="34" charset="0"/>
                <a:cs typeface="Tahoma" panose="020B0604030504040204" pitchFamily="34" charset="0"/>
              </a:rPr>
              <a:t>Smoke, side stream</a:t>
            </a:r>
            <a:r>
              <a:rPr lang="cs-CZ" sz="1200" b="1" dirty="0">
                <a:latin typeface="Tahoma" panose="020B0604030504040204" pitchFamily="34" charset="0"/>
                <a:ea typeface="Tahoma" panose="020B0604030504040204" pitchFamily="34" charset="0"/>
                <a:cs typeface="Tahoma" panose="020B0604030504040204" pitchFamily="34" charset="0"/>
              </a:rPr>
              <a:t>)</a:t>
            </a:r>
          </a:p>
          <a:p>
            <a:pPr marL="1255462" lvl="2" indent="177764">
              <a:lnSpc>
                <a:spcPct val="100000"/>
              </a:lnSpc>
              <a:spcAft>
                <a:spcPts val="300"/>
              </a:spcAft>
              <a:buFont typeface="Arial" panose="020B0604020202020204" pitchFamily="34" charset="0"/>
              <a:buChar char="•"/>
              <a:tabLst>
                <a:tab pos="1255462" algn="l"/>
              </a:tabLst>
            </a:pPr>
            <a:r>
              <a:rPr lang="cs-CZ" sz="1200" dirty="0">
                <a:latin typeface="Tahoma" panose="020B0604030504040204" pitchFamily="34" charset="0"/>
                <a:ea typeface="Tahoma" panose="020B0604030504040204" pitchFamily="34" charset="0"/>
                <a:cs typeface="Tahoma" panose="020B0604030504040204" pitchFamily="34" charset="0"/>
              </a:rPr>
              <a:t>V zaměstnání</a:t>
            </a:r>
          </a:p>
          <a:p>
            <a:pPr marL="1255462" lvl="2" indent="177764">
              <a:lnSpc>
                <a:spcPct val="100000"/>
              </a:lnSpc>
              <a:spcAft>
                <a:spcPts val="300"/>
              </a:spcAft>
              <a:buFont typeface="Arial" panose="020B0604020202020204" pitchFamily="34" charset="0"/>
              <a:buChar char="•"/>
              <a:tabLst>
                <a:tab pos="1255462" algn="l"/>
              </a:tabLst>
            </a:pPr>
            <a:r>
              <a:rPr lang="cs-CZ" sz="1200" dirty="0">
                <a:latin typeface="Tahoma" panose="020B0604030504040204" pitchFamily="34" charset="0"/>
                <a:ea typeface="Tahoma" panose="020B0604030504040204" pitchFamily="34" charset="0"/>
                <a:cs typeface="Tahoma" panose="020B0604030504040204" pitchFamily="34" charset="0"/>
              </a:rPr>
              <a:t>Rodinní příslušníci</a:t>
            </a:r>
          </a:p>
          <a:p>
            <a:pPr marL="1255462" lvl="2" indent="177764">
              <a:lnSpc>
                <a:spcPct val="100000"/>
              </a:lnSpc>
              <a:spcAft>
                <a:spcPts val="600"/>
              </a:spcAft>
              <a:buFont typeface="Arial" panose="020B0604020202020204" pitchFamily="34" charset="0"/>
              <a:buChar char="•"/>
              <a:tabLst>
                <a:tab pos="1255462" algn="l"/>
              </a:tabLst>
            </a:pPr>
            <a:r>
              <a:rPr lang="cs-CZ" sz="1200" dirty="0">
                <a:latin typeface="Tahoma" panose="020B0604030504040204" pitchFamily="34" charset="0"/>
                <a:ea typeface="Tahoma" panose="020B0604030504040204" pitchFamily="34" charset="0"/>
                <a:cs typeface="Tahoma" panose="020B0604030504040204" pitchFamily="34" charset="0"/>
              </a:rPr>
              <a:t>Jinde (přátelé, známí …)</a:t>
            </a:r>
          </a:p>
          <a:p>
            <a:pPr marL="985641" lvl="2" indent="-266647">
              <a:lnSpc>
                <a:spcPct val="100000"/>
              </a:lnSpc>
              <a:spcAft>
                <a:spcPts val="300"/>
              </a:spcAft>
              <a:buFont typeface="Wingdings" panose="05000000000000000000" pitchFamily="2" charset="2"/>
              <a:buChar char="§"/>
            </a:pPr>
            <a:r>
              <a:rPr lang="cs-CZ" sz="1200" b="1" dirty="0">
                <a:latin typeface="Tahoma" panose="020B0604030504040204" pitchFamily="34" charset="0"/>
                <a:ea typeface="Tahoma" panose="020B0604030504040204" pitchFamily="34" charset="0"/>
                <a:cs typeface="Tahoma" panose="020B0604030504040204" pitchFamily="34" charset="0"/>
              </a:rPr>
              <a:t>THS </a:t>
            </a:r>
            <a:r>
              <a:rPr lang="en-US" sz="1200" b="1" dirty="0">
                <a:latin typeface="Tahoma" panose="020B0604030504040204" pitchFamily="34" charset="0"/>
                <a:ea typeface="Tahoma" panose="020B0604030504040204" pitchFamily="34" charset="0"/>
                <a:cs typeface="Tahoma" panose="020B0604030504040204" pitchFamily="34" charset="0"/>
              </a:rPr>
              <a:t>(Third Hand Smoke)</a:t>
            </a:r>
          </a:p>
          <a:p>
            <a:pPr marL="1255462" lvl="2" indent="177764">
              <a:lnSpc>
                <a:spcPct val="100000"/>
              </a:lnSpc>
              <a:spcAft>
                <a:spcPts val="300"/>
              </a:spcAft>
              <a:buFont typeface="Arial" panose="020B0604020202020204" pitchFamily="34" charset="0"/>
              <a:buChar char="•"/>
              <a:tabLst>
                <a:tab pos="1255462" algn="l"/>
              </a:tabLst>
            </a:pPr>
            <a:r>
              <a:rPr lang="cs-CZ" sz="1200" dirty="0">
                <a:latin typeface="Tahoma" panose="020B0604030504040204" pitchFamily="34" charset="0"/>
                <a:ea typeface="Tahoma" panose="020B0604030504040204" pitchFamily="34" charset="0"/>
                <a:cs typeface="Tahoma" panose="020B0604030504040204" pitchFamily="34" charset="0"/>
              </a:rPr>
              <a:t>Z materiálů v prostředí – nábytek, omítky, látky, koberce, plasty  </a:t>
            </a:r>
            <a:endParaRPr lang="cs-CZ" sz="1200" dirty="0"/>
          </a:p>
          <a:p>
            <a:pPr lvl="2">
              <a:lnSpc>
                <a:spcPct val="120000"/>
              </a:lnSpc>
              <a:buFont typeface="Wingdings" panose="05000000000000000000" pitchFamily="2" charset="2"/>
              <a:buChar char="§"/>
            </a:pPr>
            <a:endParaRPr lang="cs-CZ" sz="1300" dirty="0"/>
          </a:p>
        </p:txBody>
      </p:sp>
      <p:sp>
        <p:nvSpPr>
          <p:cNvPr id="8" name="Obdélník 7"/>
          <p:cNvSpPr/>
          <p:nvPr/>
        </p:nvSpPr>
        <p:spPr>
          <a:xfrm>
            <a:off x="1023531" y="2246844"/>
            <a:ext cx="2328774" cy="476734"/>
          </a:xfrm>
          <a:prstGeom prst="rect">
            <a:avLst/>
          </a:prstGeom>
        </p:spPr>
        <p:txBody>
          <a:bodyPr wrap="square">
            <a:spAutoFit/>
          </a:bodyPr>
          <a:lstStyle/>
          <a:p>
            <a:pPr marL="0" lvl="2">
              <a:lnSpc>
                <a:spcPct val="120000"/>
              </a:lnSpc>
            </a:pPr>
            <a:r>
              <a:rPr lang="cs-CZ" sz="1000" dirty="0">
                <a:ea typeface="Tahoma" panose="020B0604030504040204" pitchFamily="34" charset="0"/>
                <a:cs typeface="Tahoma" panose="020B0604030504040204" pitchFamily="34" charset="0"/>
              </a:rPr>
              <a:t>*</a:t>
            </a:r>
            <a:r>
              <a:rPr lang="cs-CZ" sz="1100" b="1" dirty="0">
                <a:solidFill>
                  <a:srgbClr val="0000FF"/>
                </a:solidFill>
                <a:ea typeface="Tahoma" panose="020B0604030504040204" pitchFamily="34" charset="0"/>
                <a:cs typeface="Tahoma" panose="020B0604030504040204" pitchFamily="34" charset="0"/>
              </a:rPr>
              <a:t>Tabulka:</a:t>
            </a:r>
            <a:br>
              <a:rPr lang="cs-CZ" sz="1100" b="1" dirty="0">
                <a:solidFill>
                  <a:srgbClr val="0000FF"/>
                </a:solidFill>
                <a:ea typeface="Tahoma" panose="020B0604030504040204" pitchFamily="34" charset="0"/>
                <a:cs typeface="Tahoma" panose="020B0604030504040204" pitchFamily="34" charset="0"/>
              </a:rPr>
            </a:br>
            <a:r>
              <a:rPr lang="cs-CZ" sz="1100" b="1" dirty="0">
                <a:solidFill>
                  <a:srgbClr val="0000FF"/>
                </a:solidFill>
                <a:ea typeface="Tahoma" panose="020B0604030504040204" pitchFamily="34" charset="0"/>
                <a:cs typeface="Tahoma" panose="020B0604030504040204" pitchFamily="34" charset="0"/>
              </a:rPr>
              <a:t> Definice kuřáctví podle WHO:</a:t>
            </a:r>
          </a:p>
        </p:txBody>
      </p:sp>
      <p:sp>
        <p:nvSpPr>
          <p:cNvPr id="11" name="Line 2">
            <a:extLst>
              <a:ext uri="{FF2B5EF4-FFF2-40B4-BE49-F238E27FC236}">
                <a16:creationId xmlns:a16="http://schemas.microsoft.com/office/drawing/2014/main" id="{0EC6B7E9-FEDA-4E27-8B89-549499109298}"/>
              </a:ext>
            </a:extLst>
          </p:cNvPr>
          <p:cNvSpPr>
            <a:spLocks noChangeShapeType="1"/>
          </p:cNvSpPr>
          <p:nvPr/>
        </p:nvSpPr>
        <p:spPr bwMode="auto">
          <a:xfrm>
            <a:off x="191722" y="394145"/>
            <a:ext cx="8229600" cy="0"/>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12" name="Rectangle 3">
            <a:extLst>
              <a:ext uri="{FF2B5EF4-FFF2-40B4-BE49-F238E27FC236}">
                <a16:creationId xmlns:a16="http://schemas.microsoft.com/office/drawing/2014/main" id="{68A64784-DFC8-4EBA-81A3-2BCCCE2147C3}"/>
              </a:ext>
            </a:extLst>
          </p:cNvPr>
          <p:cNvSpPr txBox="1">
            <a:spLocks noChangeArrowheads="1"/>
          </p:cNvSpPr>
          <p:nvPr/>
        </p:nvSpPr>
        <p:spPr>
          <a:xfrm>
            <a:off x="154123" y="2"/>
            <a:ext cx="8912160" cy="3195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cs-CZ" sz="18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Stav kuřáctví jedince  – expozice </a:t>
            </a:r>
            <a:endParaRPr lang="en-US" sz="18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6" name="Obrázek 15">
            <a:extLst>
              <a:ext uri="{FF2B5EF4-FFF2-40B4-BE49-F238E27FC236}">
                <a16:creationId xmlns:a16="http://schemas.microsoft.com/office/drawing/2014/main" id="{5E786666-474F-48F1-9D62-4319A47E60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5734" y="2088574"/>
            <a:ext cx="4898484" cy="2606299"/>
          </a:xfrm>
          <a:prstGeom prst="rect">
            <a:avLst/>
          </a:prstGeom>
        </p:spPr>
      </p:pic>
    </p:spTree>
    <p:extLst>
      <p:ext uri="{BB962C8B-B14F-4D97-AF65-F5344CB8AC3E}">
        <p14:creationId xmlns:p14="http://schemas.microsoft.com/office/powerpoint/2010/main" val="23714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a:xfrm>
            <a:off x="2221" y="6480540"/>
            <a:ext cx="410036" cy="377460"/>
          </a:xfrm>
        </p:spPr>
        <p:txBody>
          <a:bodyPr/>
          <a:lstStyle/>
          <a:p>
            <a:fld id="{0970407D-EE58-4A0B-824B-1D3AE42DD9CF}" type="slidenum">
              <a:rPr lang="cs-CZ" altLang="cs-CZ" smtClean="0"/>
              <a:pPr/>
              <a:t>9</a:t>
            </a:fld>
            <a:endParaRPr lang="cs-CZ" altLang="cs-CZ" dirty="0"/>
          </a:p>
        </p:txBody>
      </p:sp>
      <p:sp>
        <p:nvSpPr>
          <p:cNvPr id="8" name="Zástupný symbol pro text 7">
            <a:extLst>
              <a:ext uri="{FF2B5EF4-FFF2-40B4-BE49-F238E27FC236}">
                <a16:creationId xmlns:a16="http://schemas.microsoft.com/office/drawing/2014/main" id="{9F610B39-FB78-4767-BA31-C3D4E7D5586C}"/>
              </a:ext>
            </a:extLst>
          </p:cNvPr>
          <p:cNvSpPr txBox="1">
            <a:spLocks/>
          </p:cNvSpPr>
          <p:nvPr/>
        </p:nvSpPr>
        <p:spPr>
          <a:xfrm>
            <a:off x="115920" y="998302"/>
            <a:ext cx="8759498" cy="377460"/>
          </a:xfrm>
          <a:prstGeom prst="rect">
            <a:avLst/>
          </a:prstGeom>
        </p:spPr>
        <p:txBody>
          <a:bodyPr lIns="0" tIns="0" rIns="0" bIns="0">
            <a:noAutofit/>
          </a:bodyPr>
          <a:lstStyle>
            <a:lvl1pPr marL="0" indent="0" algn="l" rtl="0" eaLnBrk="1" fontAlgn="base" hangingPunct="1">
              <a:lnSpc>
                <a:spcPts val="2300"/>
              </a:lnSpc>
              <a:spcBef>
                <a:spcPts val="0"/>
              </a:spcBef>
              <a:spcAft>
                <a:spcPct val="0"/>
              </a:spcAft>
              <a:buClr>
                <a:schemeClr val="tx2"/>
              </a:buClr>
              <a:buSzPct val="100000"/>
              <a:buFontTx/>
              <a:buNone/>
              <a:defRPr sz="2000" b="0">
                <a:solidFill>
                  <a:schemeClr val="tx2"/>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gn="ctr">
              <a:lnSpc>
                <a:spcPct val="100000"/>
              </a:lnSpc>
            </a:pPr>
            <a:r>
              <a:rPr lang="cs-CZ" sz="2200" b="1" kern="0" dirty="0">
                <a:solidFill>
                  <a:srgbClr val="0000FF"/>
                </a:solidFill>
              </a:rPr>
              <a:t>5A (5P) metoda </a:t>
            </a:r>
            <a:r>
              <a:rPr lang="cs-CZ" b="1" kern="0" dirty="0">
                <a:solidFill>
                  <a:srgbClr val="0000FF"/>
                </a:solidFill>
              </a:rPr>
              <a:t>- </a:t>
            </a:r>
            <a:r>
              <a:rPr lang="cs-CZ" sz="1800" b="1" kern="0" dirty="0">
                <a:solidFill>
                  <a:srgbClr val="0000FF"/>
                </a:solidFill>
              </a:rPr>
              <a:t>pro strategii odvykání kouření pro rutinní praxi </a:t>
            </a:r>
          </a:p>
        </p:txBody>
      </p:sp>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5434" y="1609595"/>
            <a:ext cx="7210975" cy="3805792"/>
          </a:xfrm>
          <a:prstGeom prst="rect">
            <a:avLst/>
          </a:prstGeom>
        </p:spPr>
      </p:pic>
      <p:sp>
        <p:nvSpPr>
          <p:cNvPr id="9" name="Line 2">
            <a:extLst>
              <a:ext uri="{FF2B5EF4-FFF2-40B4-BE49-F238E27FC236}">
                <a16:creationId xmlns:a16="http://schemas.microsoft.com/office/drawing/2014/main" id="{05028734-18FC-4D80-A6CF-346C01FDD1CF}"/>
              </a:ext>
            </a:extLst>
          </p:cNvPr>
          <p:cNvSpPr>
            <a:spLocks noChangeShapeType="1"/>
          </p:cNvSpPr>
          <p:nvPr/>
        </p:nvSpPr>
        <p:spPr bwMode="auto">
          <a:xfrm>
            <a:off x="207239" y="446398"/>
            <a:ext cx="8229600" cy="0"/>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10" name="Rectangle 3">
            <a:extLst>
              <a:ext uri="{FF2B5EF4-FFF2-40B4-BE49-F238E27FC236}">
                <a16:creationId xmlns:a16="http://schemas.microsoft.com/office/drawing/2014/main" id="{FDB9948E-96C7-4B55-B39B-71B1C8C653D7}"/>
              </a:ext>
            </a:extLst>
          </p:cNvPr>
          <p:cNvSpPr txBox="1">
            <a:spLocks noChangeArrowheads="1"/>
          </p:cNvSpPr>
          <p:nvPr/>
        </p:nvSpPr>
        <p:spPr>
          <a:xfrm>
            <a:off x="115920" y="54679"/>
            <a:ext cx="8912160" cy="3195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cs-CZ" sz="18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Kouření – doporučený postup při kontaktu s kuřákem</a:t>
            </a:r>
          </a:p>
        </p:txBody>
      </p:sp>
    </p:spTree>
    <p:extLst>
      <p:ext uri="{BB962C8B-B14F-4D97-AF65-F5344CB8AC3E}">
        <p14:creationId xmlns:p14="http://schemas.microsoft.com/office/powerpoint/2010/main" val="3294653060"/>
      </p:ext>
    </p:extLst>
  </p:cSld>
  <p:clrMapOvr>
    <a:masterClrMapping/>
  </p:clrMapOvr>
</p:sld>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ni-med-prezentace-4-3-cz.potx" id="{C72545DF-B7E5-4E52-83DA-C125E0A0B8FD}" vid="{FF117BE7-DD54-4E19-84D2-24AC03D96F6C}"/>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9464</TotalTime>
  <Words>8365</Words>
  <Application>Microsoft Office PowerPoint</Application>
  <PresentationFormat>Předvádění na obrazovce (4:3)</PresentationFormat>
  <Paragraphs>727</Paragraphs>
  <Slides>53</Slides>
  <Notes>0</Notes>
  <HiddenSlides>0</HiddenSlides>
  <MMClips>0</MMClips>
  <ScaleCrop>false</ScaleCrop>
  <HeadingPairs>
    <vt:vector size="6" baseType="variant">
      <vt:variant>
        <vt:lpstr>Použitá písma</vt:lpstr>
      </vt:variant>
      <vt:variant>
        <vt:i4>14</vt:i4>
      </vt:variant>
      <vt:variant>
        <vt:lpstr>Motiv</vt:lpstr>
      </vt:variant>
      <vt:variant>
        <vt:i4>1</vt:i4>
      </vt:variant>
      <vt:variant>
        <vt:lpstr>Nadpisy snímků</vt:lpstr>
      </vt:variant>
      <vt:variant>
        <vt:i4>53</vt:i4>
      </vt:variant>
    </vt:vector>
  </HeadingPairs>
  <TitlesOfParts>
    <vt:vector size="68" baseType="lpstr">
      <vt:lpstr>Arial</vt:lpstr>
      <vt:lpstr>Arial</vt:lpstr>
      <vt:lpstr>Calibri</vt:lpstr>
      <vt:lpstr>Courier New</vt:lpstr>
      <vt:lpstr>MyriadPro-Cond</vt:lpstr>
      <vt:lpstr>MyriadPro-LightIt</vt:lpstr>
      <vt:lpstr>Proxima Nova</vt:lpstr>
      <vt:lpstr>Roboto</vt:lpstr>
      <vt:lpstr>Shaker2Lancet-Bold</vt:lpstr>
      <vt:lpstr>Symbol</vt:lpstr>
      <vt:lpstr>Tahoma</vt:lpstr>
      <vt:lpstr>Times New Roman</vt:lpstr>
      <vt:lpstr>Verdana</vt:lpstr>
      <vt:lpstr>Wingdings</vt:lpstr>
      <vt:lpstr>Prezentace_MU_CZ</vt:lpstr>
      <vt:lpstr>Protektivní faktory životního stylu</vt:lpstr>
      <vt:lpstr>Obor „Medicína životního stylu“ – Lifestyle medicine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Biorytmy</dc:title>
  <dc:creator>Jindřich Fiala</dc:creator>
  <cp:lastModifiedBy>Jindřich Fiala</cp:lastModifiedBy>
  <cp:revision>551</cp:revision>
  <dcterms:created xsi:type="dcterms:W3CDTF">2020-12-12T18:39:07Z</dcterms:created>
  <dcterms:modified xsi:type="dcterms:W3CDTF">2021-04-21T16:09:25Z</dcterms:modified>
</cp:coreProperties>
</file>