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411" r:id="rId3"/>
    <p:sldId id="400" r:id="rId4"/>
    <p:sldId id="354" r:id="rId5"/>
    <p:sldId id="413" r:id="rId6"/>
    <p:sldId id="387" r:id="rId7"/>
    <p:sldId id="355" r:id="rId8"/>
    <p:sldId id="410" r:id="rId9"/>
    <p:sldId id="358" r:id="rId10"/>
    <p:sldId id="360" r:id="rId11"/>
    <p:sldId id="361" r:id="rId12"/>
    <p:sldId id="368" r:id="rId13"/>
    <p:sldId id="369" r:id="rId14"/>
    <p:sldId id="362" r:id="rId15"/>
    <p:sldId id="363" r:id="rId16"/>
    <p:sldId id="364" r:id="rId17"/>
    <p:sldId id="365" r:id="rId18"/>
    <p:sldId id="366" r:id="rId19"/>
    <p:sldId id="367" r:id="rId20"/>
    <p:sldId id="412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6754" autoAdjust="0"/>
  </p:normalViewPr>
  <p:slideViewPr>
    <p:cSldViewPr snapToGrid="0">
      <p:cViewPr>
        <p:scale>
          <a:sx n="81" d="100"/>
          <a:sy n="81" d="100"/>
        </p:scale>
        <p:origin x="316" y="5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7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hyperlink" Target="http://www.ihtsdo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s://www.uzis.cz/index.php?pg=registry-sber-dat--klasifikace--snomed-c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hyperlink" Target="http://www.dastacr.cz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hyperlink" Target="https://www.medimed.cz/redim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hyperlink" Target="https://www.nixzd.c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.whocc.no/" TargetMode="External"/><Relationship Id="rId5" Type="http://schemas.openxmlformats.org/officeDocument/2006/relationships/hyperlink" Target="http://www.sukl.cz/modules/medication/search.php?data%5batc_group%5d=L01BC02&amp;data%5bwith_adv%5d=0" TargetMode="External"/><Relationship Id="rId4" Type="http://schemas.openxmlformats.org/officeDocument/2006/relationships/hyperlink" Target="http://www.sukl.cz/modules/medication/search.php?data%5batc_group%5d=N02BE01&amp;data%5bwith_adv%5d=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</a:t>
            </a:r>
            <a:r>
              <a:rPr lang="cs-CZ" altLang="cs-CZ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sítě</a:t>
            </a:r>
            <a:br>
              <a:rPr lang="cs-CZ" altLang="cs-CZ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cs-CZ" altLang="cs-CZ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Elektronické zdravotnictví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 smtClean="0">
                <a:latin typeface="Arial" panose="020B0604020202020204" pitchFamily="34" charset="0"/>
              </a:rPr>
              <a:t>š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3"/>
    </mc:Choice>
    <mc:Fallback xmlns="">
      <p:transition spd="slow" advTm="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MKN 10 </a:t>
            </a:r>
          </a:p>
        </p:txBody>
      </p:sp>
      <p:sp>
        <p:nvSpPr>
          <p:cNvPr id="1136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Český překlad ICD – 10 </a:t>
            </a:r>
          </a:p>
          <a:p>
            <a:r>
              <a:rPr lang="en-US" altLang="cs-CZ" sz="2400"/>
              <a:t>International Statistical Classification of Diseases and Related Health Problems </a:t>
            </a:r>
            <a:endParaRPr lang="cs-CZ" altLang="cs-CZ" sz="2400"/>
          </a:p>
          <a:p>
            <a:r>
              <a:rPr lang="cs-CZ" altLang="cs-CZ" sz="2400"/>
              <a:t>Cca 14 tis. položek</a:t>
            </a:r>
          </a:p>
          <a:p>
            <a:r>
              <a:rPr lang="cs-CZ" altLang="cs-CZ" sz="2400"/>
              <a:t>Hierarchická struktura kódu</a:t>
            </a:r>
          </a:p>
          <a:p>
            <a:pPr lvl="1"/>
            <a:r>
              <a:rPr lang="cs-CZ" altLang="cs-CZ"/>
              <a:t>Xnnn,  Xnn – onemocnění </a:t>
            </a:r>
          </a:p>
          <a:p>
            <a:pPr lvl="1"/>
            <a:r>
              <a:rPr lang="cs-CZ" altLang="cs-CZ"/>
              <a:t>A, B – Infekční onemocnění</a:t>
            </a:r>
          </a:p>
          <a:p>
            <a:pPr lvl="1"/>
            <a:r>
              <a:rPr lang="cs-CZ" altLang="cs-CZ"/>
              <a:t>C – zhoubné nádory</a:t>
            </a:r>
          </a:p>
          <a:p>
            <a:pPr lvl="2"/>
            <a:r>
              <a:rPr lang="cs-CZ" altLang="cs-CZ" sz="1800"/>
              <a:t>C50 karcinom prsu</a:t>
            </a:r>
          </a:p>
          <a:p>
            <a:pPr lvl="2"/>
            <a:r>
              <a:rPr lang="cs-CZ" altLang="cs-CZ" sz="1800"/>
              <a:t>C502 karcinom prsu - horní vnitř.kvadrant prsu</a:t>
            </a:r>
          </a:p>
          <a:p>
            <a:r>
              <a:rPr lang="cs-CZ" altLang="cs-CZ" sz="2600"/>
              <a:t>http://www.uzis.cz/cz/mkn/index.html </a:t>
            </a:r>
            <a:endParaRPr lang="en-US" altLang="cs-CZ" sz="2600"/>
          </a:p>
          <a:p>
            <a:endParaRPr lang="cs-CZ" altLang="cs-CZ" sz="260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32"/>
    </mc:Choice>
    <mc:Fallback>
      <p:transition spd="slow" advTm="54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Klasifikace v onkologii</a:t>
            </a:r>
          </a:p>
        </p:txBody>
      </p:sp>
      <p:sp>
        <p:nvSpPr>
          <p:cNvPr id="1146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Klasifikace MKN – O</a:t>
            </a:r>
          </a:p>
          <a:p>
            <a:pPr lvl="1"/>
            <a:r>
              <a:rPr lang="cs-CZ" altLang="cs-CZ"/>
              <a:t>Aktuálně verze 3</a:t>
            </a:r>
          </a:p>
          <a:p>
            <a:pPr lvl="1"/>
            <a:r>
              <a:rPr lang="cs-CZ" altLang="cs-CZ"/>
              <a:t>Překlad mezinárodní klasifikace ICD - O</a:t>
            </a:r>
          </a:p>
          <a:p>
            <a:pPr lvl="1"/>
            <a:r>
              <a:rPr lang="cs-CZ" altLang="cs-CZ"/>
              <a:t>Morfologický kód</a:t>
            </a:r>
          </a:p>
          <a:p>
            <a:pPr lvl="2"/>
            <a:r>
              <a:rPr lang="cs-CZ" altLang="cs-CZ" sz="1800" b="1"/>
              <a:t>M - 8140/ 3 1</a:t>
            </a:r>
          </a:p>
          <a:p>
            <a:pPr lvl="3">
              <a:buFontTx/>
              <a:buNone/>
            </a:pPr>
            <a:r>
              <a:rPr lang="cs-CZ" altLang="cs-CZ" sz="1600" b="1"/>
              <a:t>  histologie/chování (grade)</a:t>
            </a:r>
            <a:endParaRPr lang="cs-CZ" altLang="cs-CZ" sz="1600"/>
          </a:p>
          <a:p>
            <a:pPr lvl="1"/>
            <a:r>
              <a:rPr lang="cs-CZ" altLang="cs-CZ"/>
              <a:t>Topografický kód</a:t>
            </a:r>
          </a:p>
          <a:p>
            <a:pPr lvl="2"/>
            <a:r>
              <a:rPr lang="cs-CZ" altLang="cs-CZ" sz="1800" b="1"/>
              <a:t>C50.2 Horní vnitřní kvadrant prsu</a:t>
            </a:r>
          </a:p>
          <a:p>
            <a:r>
              <a:rPr lang="cs-CZ" altLang="cs-CZ" sz="2400"/>
              <a:t>TNM klasifikace</a:t>
            </a:r>
          </a:p>
          <a:p>
            <a:pPr lvl="1"/>
            <a:r>
              <a:rPr lang="cs-CZ" altLang="cs-CZ"/>
              <a:t>Rozsah nádorového onemocnění</a:t>
            </a:r>
          </a:p>
          <a:p>
            <a:pPr lvl="2"/>
            <a:r>
              <a:rPr lang="cs-CZ" altLang="cs-CZ" sz="1600"/>
              <a:t>T – velikost vlastního tumoru (T1 až T4)</a:t>
            </a:r>
          </a:p>
          <a:p>
            <a:pPr lvl="2"/>
            <a:r>
              <a:rPr lang="cs-CZ" altLang="cs-CZ" sz="1600"/>
              <a:t>N – postižení sousedících lymfatických uzlin (N0 – N3)</a:t>
            </a:r>
          </a:p>
          <a:p>
            <a:pPr lvl="2"/>
            <a:r>
              <a:rPr lang="cs-CZ" altLang="cs-CZ" sz="1600"/>
              <a:t>M – metastatické postižení (M0/M1)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52"/>
    </mc:Choice>
    <mc:Fallback>
      <p:transition spd="slow" advTm="47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4525963"/>
          </a:xfrm>
        </p:spPr>
        <p:txBody>
          <a:bodyPr/>
          <a:lstStyle/>
          <a:p>
            <a:r>
              <a:rPr lang="cs-CZ" altLang="cs-CZ" sz="2400"/>
              <a:t>Klinická terminologie</a:t>
            </a:r>
          </a:p>
          <a:p>
            <a:r>
              <a:rPr lang="cs-CZ" altLang="cs-CZ" sz="2400"/>
              <a:t>Spravován </a:t>
            </a:r>
            <a:r>
              <a:rPr lang="en-US" altLang="cs-CZ" sz="2400">
                <a:hlinkClick r:id="rId4"/>
              </a:rPr>
              <a:t>International Health Terminology Standards Development Organisation (IHTSDO)</a:t>
            </a:r>
            <a:endParaRPr lang="cs-CZ" altLang="cs-CZ" sz="2400"/>
          </a:p>
          <a:p>
            <a:r>
              <a:rPr lang="cs-CZ" altLang="cs-CZ" sz="2400"/>
              <a:t>Nejen termíny, ale hlavně vazby</a:t>
            </a:r>
          </a:p>
          <a:p>
            <a:r>
              <a:rPr lang="cs-CZ" altLang="cs-CZ" sz="2400"/>
              <a:t>Multiosové uspořádání</a:t>
            </a:r>
          </a:p>
          <a:p>
            <a:r>
              <a:rPr lang="cs-CZ" altLang="cs-CZ" sz="2400"/>
              <a:t>Základní jednotka = koncept</a:t>
            </a:r>
          </a:p>
          <a:p>
            <a:r>
              <a:rPr lang="cs-CZ" altLang="cs-CZ" sz="2400"/>
              <a:t>Základní struktura</a:t>
            </a:r>
          </a:p>
          <a:p>
            <a:pPr lvl="1"/>
            <a:r>
              <a:rPr lang="cs-CZ" altLang="cs-CZ"/>
              <a:t>Koncept (Concept)</a:t>
            </a:r>
          </a:p>
          <a:p>
            <a:pPr lvl="1"/>
            <a:r>
              <a:rPr lang="cs-CZ" altLang="cs-CZ"/>
              <a:t>Popis (Description)</a:t>
            </a:r>
          </a:p>
          <a:p>
            <a:pPr lvl="2"/>
            <a:r>
              <a:rPr lang="cs-CZ" altLang="cs-CZ" sz="1600"/>
              <a:t>FSN  - </a:t>
            </a:r>
            <a:r>
              <a:rPr lang="cs-CZ" altLang="cs-CZ" sz="1600" b="1"/>
              <a:t>Fully Specified Name</a:t>
            </a:r>
            <a:endParaRPr lang="cs-CZ" altLang="cs-CZ" sz="1600"/>
          </a:p>
          <a:p>
            <a:pPr lvl="2"/>
            <a:r>
              <a:rPr lang="cs-CZ" altLang="cs-CZ" sz="1600" i="1"/>
              <a:t>Preferred Term</a:t>
            </a:r>
          </a:p>
          <a:p>
            <a:pPr lvl="2"/>
            <a:r>
              <a:rPr lang="cs-CZ" altLang="cs-CZ" sz="1600" i="1"/>
              <a:t>Synonyms</a:t>
            </a:r>
            <a:endParaRPr lang="cs-CZ" altLang="cs-CZ" sz="1600"/>
          </a:p>
          <a:p>
            <a:pPr lvl="1"/>
            <a:r>
              <a:rPr lang="cs-CZ" altLang="cs-CZ"/>
              <a:t>Vazby (Relationship)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0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77"/>
    </mc:Choice>
    <mc:Fallback>
      <p:transition spd="slow" advTm="57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>
          <a:xfrm>
            <a:off x="867104" y="1551701"/>
            <a:ext cx="9151554" cy="4525963"/>
          </a:xfrm>
        </p:spPr>
        <p:txBody>
          <a:bodyPr/>
          <a:lstStyle/>
          <a:p>
            <a:endParaRPr lang="cs-CZ" altLang="cs-CZ" sz="2000" dirty="0" smtClean="0">
              <a:hlinkClick r:id="rId4"/>
            </a:endParaRPr>
          </a:p>
          <a:p>
            <a:endParaRPr lang="cs-CZ" altLang="cs-CZ" sz="2000" dirty="0" smtClean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 smtClean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 smtClean="0">
              <a:hlinkClick r:id="rId4"/>
            </a:endParaRPr>
          </a:p>
          <a:p>
            <a:endParaRPr lang="cs-CZ" altLang="cs-CZ" sz="2000" dirty="0" smtClean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r>
              <a:rPr lang="cs-CZ" altLang="cs-CZ" sz="2000" dirty="0" smtClean="0">
                <a:hlinkClick r:id="rId4"/>
              </a:rPr>
              <a:t>https</a:t>
            </a:r>
            <a:r>
              <a:rPr lang="cs-CZ" altLang="cs-CZ" sz="2000" dirty="0">
                <a:hlinkClick r:id="rId4"/>
              </a:rPr>
              <a:t>://</a:t>
            </a:r>
            <a:r>
              <a:rPr lang="cs-CZ" altLang="cs-CZ" sz="2000" dirty="0" smtClean="0">
                <a:hlinkClick r:id="rId4"/>
              </a:rPr>
              <a:t>www.uzis.cz/index.php?pg=registry-sber-dat-</a:t>
            </a:r>
            <a:r>
              <a:rPr lang="cs-CZ" altLang="cs-CZ" sz="2000" dirty="0">
                <a:hlinkClick r:id="rId4"/>
              </a:rPr>
              <a:t>-klasifikace--</a:t>
            </a:r>
            <a:r>
              <a:rPr lang="cs-CZ" altLang="cs-CZ" sz="2000" dirty="0" smtClean="0">
                <a:hlinkClick r:id="rId4"/>
              </a:rPr>
              <a:t>snomed-ct</a:t>
            </a:r>
            <a:endParaRPr lang="cs-CZ" altLang="cs-CZ" sz="2000" dirty="0" smtClean="0"/>
          </a:p>
          <a:p>
            <a:r>
              <a:rPr lang="cs-CZ" altLang="cs-CZ" sz="2000" dirty="0" smtClean="0"/>
              <a:t>Prohlížeč </a:t>
            </a:r>
          </a:p>
          <a:p>
            <a:pPr lvl="1"/>
            <a:r>
              <a:rPr lang="cs-CZ" altLang="cs-CZ" sz="1200" dirty="0"/>
              <a:t>https://browser.ihtsdotools.org/</a:t>
            </a:r>
            <a:endParaRPr lang="cs-CZ" altLang="cs-CZ" sz="1200" dirty="0" smtClean="0"/>
          </a:p>
          <a:p>
            <a:endParaRPr lang="cs-CZ" altLang="cs-CZ" sz="2000" b="1" dirty="0"/>
          </a:p>
        </p:txBody>
      </p:sp>
      <p:pic>
        <p:nvPicPr>
          <p:cNvPr id="1026" name="Picture 2" descr="Obrázek 1. Koncept Snomed 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4" y="1250406"/>
            <a:ext cx="57150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ázek 2. Hierarchie Snomed 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67" y="1171576"/>
            <a:ext cx="4604161" cy="346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0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504"/>
    </mc:Choice>
    <mc:Fallback>
      <p:transition spd="slow" advTm="181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</a:t>
            </a:r>
          </a:p>
        </p:txBody>
      </p:sp>
      <p:sp>
        <p:nvSpPr>
          <p:cNvPr id="1157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Datové rozhraní</a:t>
            </a:r>
          </a:p>
          <a:p>
            <a:pPr lvl="1"/>
            <a:r>
              <a:rPr lang="cs-CZ" altLang="cs-CZ" sz="2400" dirty="0"/>
              <a:t>DASTA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Datový standard MZČR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Český standard budovaný „ze zdola“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>
                <a:hlinkClick r:id="rId4"/>
              </a:rPr>
              <a:t>http://www.dastacr.cz/</a:t>
            </a:r>
            <a:endParaRPr lang="cs-CZ" altLang="cs-CZ" sz="20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Svázán s NČLP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Zaštiťuje ČSZIVI ČLS JEP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Nejen formát dat, ale oboustranná komunikace</a:t>
            </a:r>
          </a:p>
          <a:p>
            <a:endParaRPr lang="cs-CZ" alt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8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56"/>
    </mc:Choice>
    <mc:Fallback>
      <p:transition spd="slow" advTm="72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3</a:t>
            </a:r>
          </a:p>
        </p:txBody>
      </p:sp>
      <p:sp>
        <p:nvSpPr>
          <p:cNvPr id="1167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Umožňuje přenos</a:t>
            </a:r>
          </a:p>
          <a:p>
            <a:pPr lvl="1"/>
            <a:r>
              <a:rPr lang="cs-CZ" altLang="cs-CZ" sz="1800"/>
              <a:t>identifikační data pacienta</a:t>
            </a:r>
          </a:p>
          <a:p>
            <a:pPr lvl="1"/>
            <a:r>
              <a:rPr lang="cs-CZ" altLang="cs-CZ" sz="1800"/>
              <a:t>základní informace o pacientovi (nacionále, r.č., adresy, výška, hmotnost atd.)</a:t>
            </a:r>
          </a:p>
          <a:p>
            <a:pPr lvl="1"/>
            <a:r>
              <a:rPr lang="cs-CZ" altLang="cs-CZ" sz="1800"/>
              <a:t>urgentní informace (alergie, dg.)</a:t>
            </a:r>
          </a:p>
          <a:p>
            <a:pPr lvl="1"/>
            <a:r>
              <a:rPr lang="cs-CZ" altLang="cs-CZ" sz="1800"/>
              <a:t>platební vztahy, pojišťovny, pracovní neschopnosti</a:t>
            </a:r>
          </a:p>
          <a:p>
            <a:pPr lvl="1"/>
            <a:r>
              <a:rPr lang="cs-CZ" altLang="cs-CZ" sz="1800"/>
              <a:t>anamnéza</a:t>
            </a:r>
          </a:p>
          <a:p>
            <a:pPr lvl="1"/>
            <a:r>
              <a:rPr lang="cs-CZ" altLang="cs-CZ" sz="1800"/>
              <a:t>léky</a:t>
            </a:r>
          </a:p>
          <a:p>
            <a:pPr lvl="1"/>
            <a:r>
              <a:rPr lang="cs-CZ" altLang="cs-CZ" sz="1800"/>
              <a:t>očkování</a:t>
            </a:r>
          </a:p>
          <a:p>
            <a:pPr lvl="1"/>
            <a:r>
              <a:rPr lang="cs-CZ" altLang="cs-CZ" sz="1800"/>
              <a:t>dg. trvalé a aktuální</a:t>
            </a:r>
          </a:p>
          <a:p>
            <a:pPr lvl="1"/>
            <a:r>
              <a:rPr lang="cs-CZ" altLang="cs-CZ" sz="1800" b="1"/>
              <a:t>Laboratorní vyšetření</a:t>
            </a:r>
          </a:p>
          <a:p>
            <a:pPr lvl="1"/>
            <a:endParaRPr lang="cs-CZ" altLang="cs-CZ" sz="1800" b="1"/>
          </a:p>
          <a:p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6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31"/>
    </mc:Choice>
    <mc:Fallback>
      <p:transition spd="slow" advTm="30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4</a:t>
            </a:r>
          </a:p>
        </p:txBody>
      </p:sp>
      <p:sp>
        <p:nvSpPr>
          <p:cNvPr id="1177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cs-CZ" dirty="0"/>
              <a:t>Klinické události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RDG vyšetření (RTG, CT, SONO…)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EKG vyšetření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Příjem pacienta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Operační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Konzilium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 err="1"/>
              <a:t>Dekurz</a:t>
            </a:r>
            <a:endParaRPr lang="cs-CZ" altLang="cs-CZ" sz="18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Propouštěcí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Ambulantní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Výpis zpráv z archivu</a:t>
            </a:r>
          </a:p>
          <a:p>
            <a:pPr lvl="1">
              <a:buFontTx/>
              <a:buNone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3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25"/>
    </mc:Choice>
    <mc:Fallback>
      <p:transition spd="slow" advTm="27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- omezení</a:t>
            </a:r>
          </a:p>
        </p:txBody>
      </p:sp>
      <p:sp>
        <p:nvSpPr>
          <p:cNvPr id="1187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776"/>
            <a:ext cx="8229600" cy="4525963"/>
          </a:xfrm>
        </p:spPr>
        <p:txBody>
          <a:bodyPr/>
          <a:lstStyle/>
          <a:p>
            <a:r>
              <a:rPr lang="cs-CZ" altLang="cs-CZ" sz="2400"/>
              <a:t>Rozhraní není závazné</a:t>
            </a:r>
          </a:p>
          <a:p>
            <a:r>
              <a:rPr lang="cs-CZ" altLang="cs-CZ" sz="2400"/>
              <a:t>Firemní mutace</a:t>
            </a:r>
          </a:p>
          <a:p>
            <a:r>
              <a:rPr lang="cs-CZ" altLang="cs-CZ" sz="2400"/>
              <a:t>Firemní bloky </a:t>
            </a:r>
          </a:p>
          <a:p>
            <a:r>
              <a:rPr lang="cs-CZ" altLang="cs-CZ" sz="2400"/>
              <a:t>Položky mimo NČLP</a:t>
            </a:r>
          </a:p>
          <a:p>
            <a:r>
              <a:rPr lang="cs-CZ" altLang="cs-CZ" sz="2400"/>
              <a:t>Neexistuje přehled o skutečném využívání</a:t>
            </a:r>
          </a:p>
          <a:p>
            <a:r>
              <a:rPr lang="cs-CZ" altLang="cs-CZ" sz="2400"/>
              <a:t>Národní specifikum bez vazby na mezinárodní standardy</a:t>
            </a:r>
          </a:p>
          <a:p>
            <a:r>
              <a:rPr lang="cs-CZ" altLang="cs-CZ" sz="2400"/>
              <a:t>Neřeší vlastní přenos dat</a:t>
            </a:r>
          </a:p>
          <a:p>
            <a:r>
              <a:rPr lang="cs-CZ" altLang="cs-CZ" sz="2400"/>
              <a:t>Neřeší zabezpečení</a:t>
            </a:r>
          </a:p>
          <a:p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77"/>
    </mc:Choice>
    <mc:Fallback>
      <p:transition spd="slow" advTm="10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HL7</a:t>
            </a:r>
          </a:p>
        </p:txBody>
      </p:sp>
      <p:sp>
        <p:nvSpPr>
          <p:cNvPr id="119811" name="Zástupný symbol pro obsah 2"/>
          <p:cNvSpPr>
            <a:spLocks noGrp="1"/>
          </p:cNvSpPr>
          <p:nvPr>
            <p:ph idx="1"/>
          </p:nvPr>
        </p:nvSpPr>
        <p:spPr>
          <a:xfrm>
            <a:off x="1992313" y="1052514"/>
            <a:ext cx="8229600" cy="5145087"/>
          </a:xfrm>
        </p:spPr>
        <p:txBody>
          <a:bodyPr/>
          <a:lstStyle/>
          <a:p>
            <a:r>
              <a:rPr lang="cs-CZ" altLang="cs-CZ" sz="2400"/>
              <a:t>Health level 7</a:t>
            </a:r>
          </a:p>
          <a:p>
            <a:r>
              <a:rPr lang="cs-CZ" altLang="cs-CZ" sz="2400"/>
              <a:t>Celosvětové rozšíření</a:t>
            </a:r>
          </a:p>
          <a:p>
            <a:r>
              <a:rPr lang="cs-CZ" altLang="cs-CZ" sz="2400"/>
              <a:t>Centrum v USA </a:t>
            </a:r>
          </a:p>
          <a:p>
            <a:pPr lvl="1"/>
            <a:r>
              <a:rPr lang="cs-CZ" altLang="cs-CZ"/>
              <a:t>www.hl7.org</a:t>
            </a:r>
          </a:p>
          <a:p>
            <a:r>
              <a:rPr lang="cs-CZ" altLang="cs-CZ" sz="2400"/>
              <a:t>Pobočky v jednotlivých zemích</a:t>
            </a:r>
          </a:p>
          <a:p>
            <a:pPr lvl="1"/>
            <a:r>
              <a:rPr lang="cs-CZ" altLang="cs-CZ"/>
              <a:t>www.hl7.cz</a:t>
            </a:r>
          </a:p>
          <a:p>
            <a:r>
              <a:rPr lang="cs-CZ" altLang="cs-CZ" sz="2400"/>
              <a:t>„Fabrika“ na standardy komunikace ve zdravotnictví</a:t>
            </a:r>
          </a:p>
          <a:p>
            <a:r>
              <a:rPr lang="cs-CZ" altLang="cs-CZ" sz="2400"/>
              <a:t>V České republice omezené rozšíření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7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12"/>
    </mc:Choice>
    <mc:Fallback>
      <p:transition spd="slow" advTm="6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CDA</a:t>
            </a:r>
          </a:p>
        </p:txBody>
      </p:sp>
      <p:sp>
        <p:nvSpPr>
          <p:cNvPr id="1208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Clinical document architecture</a:t>
            </a:r>
          </a:p>
          <a:p>
            <a:pPr lvl="1"/>
            <a:r>
              <a:rPr lang="cs-CZ" altLang="cs-CZ"/>
              <a:t>Aplikace HL7</a:t>
            </a:r>
          </a:p>
          <a:p>
            <a:pPr lvl="1"/>
            <a:r>
              <a:rPr lang="cs-CZ" altLang="cs-CZ"/>
              <a:t>Formalizovaný klinický dokument (lékařské zprávy)</a:t>
            </a:r>
          </a:p>
          <a:p>
            <a:pPr lvl="1"/>
            <a:r>
              <a:rPr lang="cs-CZ" altLang="cs-CZ"/>
              <a:t>3 úrovně formalizace</a:t>
            </a:r>
          </a:p>
          <a:p>
            <a:pPr lvl="2"/>
            <a:r>
              <a:rPr lang="cs-CZ" altLang="cs-CZ" sz="1800"/>
              <a:t>Formalizovaná hlavička + nestrukturovaný text</a:t>
            </a:r>
          </a:p>
          <a:p>
            <a:pPr lvl="2"/>
            <a:r>
              <a:rPr lang="cs-CZ" altLang="cs-CZ" sz="1800"/>
              <a:t>Hlavička + rozčleněný text do bloků</a:t>
            </a:r>
          </a:p>
          <a:p>
            <a:pPr lvl="2"/>
            <a:r>
              <a:rPr lang="cs-CZ" altLang="cs-CZ" sz="1800"/>
              <a:t>Plně strukturovaný strojově zpracovatelný obsah</a:t>
            </a:r>
          </a:p>
          <a:p>
            <a:pPr lvl="1"/>
            <a:r>
              <a:rPr lang="cs-CZ" altLang="cs-CZ"/>
              <a:t>Pro konkrétní dokumenty připraveny CDA šablony (templates)</a:t>
            </a:r>
          </a:p>
          <a:p>
            <a:pPr lvl="1"/>
            <a:r>
              <a:rPr lang="cs-CZ" altLang="cs-CZ"/>
              <a:t>Aplikováno např. v Rakousku, Polsku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0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325"/>
    </mc:Choice>
    <mc:Fallback>
      <p:transition spd="slow" advTm="205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</a:t>
            </a:r>
            <a:r>
              <a:rPr lang="cs-CZ" altLang="cs-CZ" sz="1400" dirty="0" smtClean="0"/>
              <a:t>počítačové síti</a:t>
            </a:r>
            <a:endParaRPr lang="cs-CZ" altLang="cs-CZ" sz="1400" dirty="0"/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  Možnosti </a:t>
            </a:r>
            <a:r>
              <a:rPr lang="cs-CZ" altLang="cs-CZ" sz="1200" dirty="0"/>
              <a:t>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</a:t>
            </a:r>
            <a:r>
              <a:rPr lang="cs-CZ" altLang="cs-CZ" sz="1400" dirty="0" smtClean="0"/>
              <a:t>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DHCP, DNS, HTTP</a:t>
            </a:r>
            <a:r>
              <a:rPr lang="cs-CZ" altLang="cs-CZ" sz="1200" dirty="0"/>
              <a:t>, </a:t>
            </a:r>
            <a:r>
              <a:rPr lang="cs-CZ" altLang="cs-CZ" sz="1200" dirty="0" smtClean="0"/>
              <a:t> </a:t>
            </a:r>
            <a:r>
              <a:rPr lang="cs-CZ" altLang="cs-CZ" sz="1200" dirty="0"/>
              <a:t>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Hesla, viry, </a:t>
            </a:r>
            <a:r>
              <a:rPr lang="cs-CZ" altLang="cs-CZ" sz="1200" dirty="0"/>
              <a:t>f</a:t>
            </a:r>
            <a:r>
              <a:rPr lang="cs-CZ" altLang="cs-CZ" sz="1200" dirty="0" smtClean="0"/>
              <a:t>irewall</a:t>
            </a:r>
            <a:r>
              <a:rPr lang="cs-CZ" altLang="cs-CZ" sz="1200" dirty="0"/>
              <a:t>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 smtClean="0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Šifrování, elektronický podpis, elektronická identita a její prokazování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</a:t>
            </a:r>
            <a:r>
              <a:rPr lang="cs-CZ" sz="1400" dirty="0" smtClean="0"/>
              <a:t>E-</a:t>
            </a:r>
            <a:r>
              <a:rPr lang="cs-CZ" sz="1400" dirty="0" err="1" smtClean="0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 smtClean="0">
                <a:solidFill>
                  <a:srgbClr val="FF0000"/>
                </a:solidFill>
              </a:rPr>
              <a:t>Elektronické </a:t>
            </a:r>
            <a:r>
              <a:rPr lang="cs-CZ" altLang="cs-CZ" sz="1400" b="1" dirty="0">
                <a:solidFill>
                  <a:srgbClr val="FF0000"/>
                </a:solidFill>
              </a:rPr>
              <a:t>zdravotnictví </a:t>
            </a:r>
            <a:r>
              <a:rPr lang="cs-CZ" altLang="cs-CZ" sz="1400" b="1" dirty="0" smtClean="0">
                <a:solidFill>
                  <a:srgbClr val="FF0000"/>
                </a:solidFill>
              </a:rPr>
              <a:t>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55161"/>
      </p:ext>
    </p:extLst>
  </p:cSld>
  <p:clrMapOvr>
    <a:masterClrMapping/>
  </p:clrMapOvr>
  <p:transition advTm="18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chybí elektronizaci zdravotnictví v ČR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1759" y="1360926"/>
            <a:ext cx="10753200" cy="4139998"/>
          </a:xfrm>
        </p:spPr>
        <p:txBody>
          <a:bodyPr/>
          <a:lstStyle/>
          <a:p>
            <a:r>
              <a:rPr lang="cs-CZ" sz="2000" dirty="0" smtClean="0"/>
              <a:t>Závazné standardy komunikace a struktury elektronické zdravotnické dokumentace</a:t>
            </a:r>
          </a:p>
          <a:p>
            <a:r>
              <a:rPr lang="cs-CZ" sz="2000" dirty="0" smtClean="0"/>
              <a:t>Jednotné zabezpečené komunikační prostředí</a:t>
            </a:r>
          </a:p>
          <a:p>
            <a:pPr lvl="1"/>
            <a:r>
              <a:rPr lang="cs-CZ" sz="1600" dirty="0" smtClean="0"/>
              <a:t>Prostředek prokazování identity pro zdravotnické profesionály</a:t>
            </a:r>
          </a:p>
          <a:p>
            <a:pPr>
              <a:buFontTx/>
              <a:buChar char="-"/>
            </a:pPr>
            <a:r>
              <a:rPr lang="cs-CZ" sz="2000" dirty="0" smtClean="0"/>
              <a:t>Registr pacientů</a:t>
            </a:r>
          </a:p>
          <a:p>
            <a:pPr lvl="1">
              <a:buFontTx/>
              <a:buChar char="-"/>
            </a:pPr>
            <a:r>
              <a:rPr lang="cs-CZ" sz="1600" dirty="0" smtClean="0"/>
              <a:t>Nedořešená identita cizinců</a:t>
            </a:r>
          </a:p>
          <a:p>
            <a:pPr lvl="1">
              <a:buFontTx/>
              <a:buChar char="-"/>
            </a:pPr>
            <a:r>
              <a:rPr lang="cs-CZ" sz="1600" dirty="0"/>
              <a:t>Nedořešená identita </a:t>
            </a:r>
            <a:r>
              <a:rPr lang="cs-CZ" sz="1600" dirty="0" smtClean="0"/>
              <a:t>novorozenců</a:t>
            </a:r>
          </a:p>
          <a:p>
            <a:pPr>
              <a:buFontTx/>
              <a:buChar char="-"/>
            </a:pPr>
            <a:r>
              <a:rPr lang="cs-CZ" sz="2000" dirty="0" smtClean="0"/>
              <a:t>Registr souhlasů</a:t>
            </a:r>
          </a:p>
          <a:p>
            <a:pPr>
              <a:buFontTx/>
              <a:buChar char="-"/>
            </a:pPr>
            <a:r>
              <a:rPr lang="cs-CZ" sz="2000" dirty="0" err="1" smtClean="0"/>
              <a:t>eŽádanka</a:t>
            </a:r>
            <a:endParaRPr lang="cs-CZ" sz="2000" dirty="0" smtClean="0"/>
          </a:p>
          <a:p>
            <a:pPr>
              <a:buFontTx/>
              <a:buChar char="-"/>
            </a:pPr>
            <a:r>
              <a:rPr lang="cs-CZ" sz="2000" dirty="0" smtClean="0"/>
              <a:t>Portál pacienta (celostátní)</a:t>
            </a:r>
          </a:p>
          <a:p>
            <a:pPr lvl="1">
              <a:buFontTx/>
              <a:buChar char="-"/>
            </a:pPr>
            <a:r>
              <a:rPr lang="cs-CZ" sz="1600" dirty="0" smtClean="0"/>
              <a:t>Sdílení zdravotnické dokumentace s pacientem</a:t>
            </a:r>
            <a:endParaRPr lang="cs-CZ" sz="1600" dirty="0"/>
          </a:p>
          <a:p>
            <a:pPr lvl="1">
              <a:buFontTx/>
              <a:buChar char="-"/>
            </a:pPr>
            <a:endParaRPr lang="cs-CZ" sz="1600" dirty="0" smtClean="0"/>
          </a:p>
          <a:p>
            <a:pPr lvl="1">
              <a:buFontTx/>
              <a:buChar char="-"/>
            </a:pPr>
            <a:endParaRPr lang="cs-CZ" sz="16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5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156"/>
    </mc:Choice>
    <mc:Fallback>
      <p:transition spd="slow" advTm="221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Elektronické zdravotnictví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1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"/>
    </mc:Choice>
    <mc:Fallback xmlns="">
      <p:transition spd="slow" advTm="4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</a:t>
            </a:r>
            <a:r>
              <a:rPr lang="cs-CZ" sz="3600" dirty="0" err="1"/>
              <a:t>árodní</a:t>
            </a:r>
            <a:r>
              <a:rPr lang="cs-CZ" sz="3600" dirty="0"/>
              <a:t> registr zdravotnických pracovníků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Dle zákona 372/2011 Sb.</a:t>
            </a:r>
          </a:p>
          <a:p>
            <a:r>
              <a:rPr lang="cs-CZ" sz="2000" dirty="0"/>
              <a:t>Lékařští i nelékařští pracovníci</a:t>
            </a:r>
          </a:p>
          <a:p>
            <a:r>
              <a:rPr lang="cs-CZ" sz="2000" dirty="0"/>
              <a:t>Záznam zakládá vzdělavatel automaticky po ukončení vzdělání</a:t>
            </a:r>
          </a:p>
          <a:p>
            <a:pPr lvl="1"/>
            <a:r>
              <a:rPr lang="cs-CZ" sz="1800" dirty="0"/>
              <a:t>Základní obor, specializace, certifikační kurzy</a:t>
            </a:r>
          </a:p>
          <a:p>
            <a:r>
              <a:rPr lang="cs-CZ" sz="2000" dirty="0"/>
              <a:t>Registrace zaměstnanců zaměstnavatelem (poskytovatelem zdravotních služeb)</a:t>
            </a:r>
          </a:p>
          <a:p>
            <a:r>
              <a:rPr lang="cs-CZ" sz="2000" b="1" dirty="0"/>
              <a:t>Pracovník</a:t>
            </a:r>
            <a:r>
              <a:rPr lang="cs-CZ" sz="2000" dirty="0"/>
              <a:t> = nahlíží, doplňuje kontaktní údaje, pořizuje výpis</a:t>
            </a:r>
          </a:p>
          <a:p>
            <a:r>
              <a:rPr lang="en-US" sz="2000" b="1" dirty="0" err="1"/>
              <a:t>Poskytovatel</a:t>
            </a:r>
            <a:r>
              <a:rPr lang="en-US" sz="2000" dirty="0"/>
              <a:t> – </a:t>
            </a:r>
            <a:r>
              <a:rPr lang="en-US" sz="2000" dirty="0" err="1"/>
              <a:t>povinnost</a:t>
            </a:r>
            <a:r>
              <a:rPr lang="en-US" sz="2000" dirty="0"/>
              <a:t> </a:t>
            </a:r>
            <a:r>
              <a:rPr lang="en-US" sz="2000" dirty="0" err="1"/>
              <a:t>registrovat</a:t>
            </a:r>
            <a:r>
              <a:rPr lang="en-US" sz="2000" dirty="0"/>
              <a:t> </a:t>
            </a:r>
            <a:r>
              <a:rPr lang="cs-CZ" sz="2000" dirty="0"/>
              <a:t>zaměstnané zdravotnické pracovníky</a:t>
            </a:r>
            <a:r>
              <a:rPr lang="en-US" sz="2000" dirty="0"/>
              <a:t> </a:t>
            </a:r>
            <a:endParaRPr lang="cs-CZ" sz="2000" dirty="0" smtClean="0"/>
          </a:p>
          <a:p>
            <a:r>
              <a:rPr lang="cs-CZ" sz="2000" dirty="0" smtClean="0"/>
              <a:t>Každý pracovník má své jednoznačné ID</a:t>
            </a: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3"/>
    </mc:Choice>
    <mc:Fallback xmlns="">
      <p:transition spd="slow" advTm="67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Národní registr poskytovatelů zdravotních služeb (NRPZS)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Seznam oprávněných subjektů</a:t>
            </a:r>
          </a:p>
          <a:p>
            <a:r>
              <a:rPr lang="cs-CZ" sz="2000" dirty="0" smtClean="0"/>
              <a:t>Informace o</a:t>
            </a:r>
          </a:p>
          <a:p>
            <a:pPr lvl="1"/>
            <a:r>
              <a:rPr lang="cs-CZ" sz="1400" dirty="0" smtClean="0"/>
              <a:t>oprávněních </a:t>
            </a:r>
            <a:r>
              <a:rPr lang="cs-CZ" sz="1400" dirty="0"/>
              <a:t>k poskytování zdravotních </a:t>
            </a:r>
            <a:r>
              <a:rPr lang="cs-CZ" sz="1400" dirty="0" smtClean="0"/>
              <a:t>služeb v krajích</a:t>
            </a:r>
          </a:p>
          <a:p>
            <a:pPr lvl="1"/>
            <a:r>
              <a:rPr lang="cs-CZ" sz="1400" dirty="0" smtClean="0"/>
              <a:t>odborných zástupcích</a:t>
            </a:r>
          </a:p>
          <a:p>
            <a:pPr lvl="1"/>
            <a:r>
              <a:rPr lang="cs-CZ" sz="1400" dirty="0" smtClean="0"/>
              <a:t>místech </a:t>
            </a:r>
            <a:r>
              <a:rPr lang="cs-CZ" sz="1400" dirty="0"/>
              <a:t>poskytování </a:t>
            </a:r>
          </a:p>
          <a:p>
            <a:pPr lvl="1"/>
            <a:r>
              <a:rPr lang="cs-CZ" sz="1400" dirty="0" smtClean="0"/>
              <a:t>podrobné </a:t>
            </a:r>
            <a:r>
              <a:rPr lang="cs-CZ" sz="1400" dirty="0"/>
              <a:t>informace o provozovaných zdravotnických zařízeních</a:t>
            </a:r>
            <a:r>
              <a:rPr lang="cs-CZ" sz="1400" dirty="0" smtClean="0"/>
              <a:t>.</a:t>
            </a:r>
            <a:endParaRPr lang="cs-CZ" sz="1200" dirty="0" smtClean="0"/>
          </a:p>
          <a:p>
            <a:r>
              <a:rPr lang="cs-CZ" sz="2000" dirty="0" smtClean="0"/>
              <a:t>Veřejný portál</a:t>
            </a:r>
          </a:p>
          <a:p>
            <a:pPr lvl="1"/>
            <a:r>
              <a:rPr lang="cs-CZ" sz="1400" dirty="0" smtClean="0"/>
              <a:t>https://nrpzs.uzis.cz</a:t>
            </a:r>
            <a:endParaRPr lang="cs-CZ" sz="14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8"/>
    </mc:Choice>
    <mc:Fallback xmlns="">
      <p:transition spd="slow" advTm="45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E-recept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Centrální úložiště receptů</a:t>
            </a:r>
          </a:p>
          <a:p>
            <a:r>
              <a:rPr lang="cs-CZ" sz="2400" dirty="0"/>
              <a:t>Probíhá ztotožňování pacientů oproti ROB (není nutné)</a:t>
            </a:r>
          </a:p>
          <a:p>
            <a:r>
              <a:rPr lang="cs-CZ" sz="2400" dirty="0"/>
              <a:t>Kolem 5 mil. e-receptů měsíčně</a:t>
            </a:r>
          </a:p>
          <a:p>
            <a:r>
              <a:rPr lang="cs-CZ" sz="2400" dirty="0"/>
              <a:t>Serverový certifikát (za poskytovatele = za IČ)</a:t>
            </a:r>
          </a:p>
          <a:p>
            <a:r>
              <a:rPr lang="cs-CZ" sz="2400" dirty="0"/>
              <a:t>Uznávaný </a:t>
            </a:r>
            <a:r>
              <a:rPr lang="en-US" sz="2400" dirty="0" err="1"/>
              <a:t>elektroni</a:t>
            </a:r>
            <a:r>
              <a:rPr lang="cs-CZ" sz="2400" dirty="0" err="1"/>
              <a:t>cký</a:t>
            </a:r>
            <a:r>
              <a:rPr lang="cs-CZ" sz="2400" dirty="0"/>
              <a:t> podpis (lékař)</a:t>
            </a:r>
          </a:p>
          <a:p>
            <a:r>
              <a:rPr lang="cs-CZ" sz="2400" dirty="0" err="1"/>
              <a:t>Login</a:t>
            </a:r>
            <a:r>
              <a:rPr lang="cs-CZ" sz="2400" dirty="0"/>
              <a:t> a heslo lékaře, lékárníka</a:t>
            </a:r>
          </a:p>
          <a:p>
            <a:r>
              <a:rPr lang="cs-CZ" sz="2400" dirty="0"/>
              <a:t>https://www.epreskripce.cz/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74"/>
    </mc:Choice>
    <mc:Fallback xmlns="">
      <p:transition spd="slow" advTm="8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Výměna klinických dat v ČR</a:t>
            </a:r>
          </a:p>
        </p:txBody>
      </p:sp>
      <p:sp>
        <p:nvSpPr>
          <p:cNvPr id="10854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400" dirty="0"/>
              <a:t>Typy komunikace</a:t>
            </a:r>
          </a:p>
          <a:p>
            <a:pPr lvl="1"/>
            <a:r>
              <a:rPr lang="cs-CZ" altLang="cs-CZ" dirty="0"/>
              <a:t>Mezi informačními systémy v rámci zařízení</a:t>
            </a:r>
          </a:p>
          <a:p>
            <a:pPr lvl="1">
              <a:lnSpc>
                <a:spcPct val="150000"/>
              </a:lnSpc>
            </a:pPr>
            <a:r>
              <a:rPr lang="cs-CZ" altLang="cs-CZ" dirty="0"/>
              <a:t>Mezi zdravotnickými zařízeními (ZZ)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Obrazová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PACS, DICOM ,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 err="1"/>
              <a:t>ePACS</a:t>
            </a:r>
            <a:r>
              <a:rPr lang="cs-CZ" altLang="cs-CZ" sz="1400" dirty="0"/>
              <a:t> (</a:t>
            </a:r>
            <a:r>
              <a:rPr lang="cs-CZ" sz="1400" dirty="0"/>
              <a:t>http://www.epacs.cz/)</a:t>
            </a:r>
            <a:r>
              <a:rPr lang="cs-CZ" altLang="cs-CZ" sz="1400" dirty="0"/>
              <a:t>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 err="1"/>
              <a:t>ReDiMed</a:t>
            </a:r>
            <a:r>
              <a:rPr lang="cs-CZ" altLang="cs-CZ" sz="1400" dirty="0"/>
              <a:t> (</a:t>
            </a:r>
            <a:r>
              <a:rPr lang="cs-CZ" sz="1400" dirty="0">
                <a:hlinkClick r:id="rId4"/>
              </a:rPr>
              <a:t>https://www.medimed.cz/</a:t>
            </a:r>
            <a:r>
              <a:rPr lang="cs-CZ" sz="1400" dirty="0" err="1">
                <a:hlinkClick r:id="rId4"/>
              </a:rPr>
              <a:t>redimed</a:t>
            </a:r>
            <a:r>
              <a:rPr lang="cs-CZ" sz="1400" dirty="0"/>
              <a:t>)</a:t>
            </a:r>
            <a:endParaRPr lang="cs-CZ" altLang="cs-CZ" sz="14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Klinická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b="1" dirty="0" err="1"/>
              <a:t>eMeDOcS</a:t>
            </a:r>
            <a:r>
              <a:rPr lang="cs-CZ" sz="1400" b="1" dirty="0"/>
              <a:t> , </a:t>
            </a:r>
            <a:r>
              <a:rPr lang="cs-CZ" altLang="cs-CZ" sz="1400" dirty="0"/>
              <a:t>MEDICAL NET (CGM)</a:t>
            </a:r>
            <a:r>
              <a:rPr lang="cs-CZ" altLang="cs-CZ" sz="1400" b="1" dirty="0"/>
              <a:t>, </a:t>
            </a:r>
            <a:r>
              <a:rPr lang="cs-CZ" altLang="cs-CZ" sz="1400" dirty="0"/>
              <a:t>MISE (STAPRO), E-zpráva</a:t>
            </a:r>
          </a:p>
          <a:p>
            <a:pPr lvl="1"/>
            <a:r>
              <a:rPr lang="cs-CZ" altLang="cs-CZ" dirty="0"/>
              <a:t>Mezi ZZ a pojišťovnami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K-Dávky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Portály zdravotních pojišťoven (komerční certifikáty)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4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19"/>
    </mc:Choice>
    <mc:Fallback xmlns="">
      <p:transition spd="slow" advTm="130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61EE37D-BAF1-4AAD-89F1-FAF67570E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3F40247-F22B-46C9-98D7-BD3D192B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Mezistátní výměna dat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619D06-3A0E-484C-AEDC-2B4A20097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Pacientský souhrn (</a:t>
            </a:r>
            <a:r>
              <a:rPr lang="cs-CZ" sz="2000" dirty="0" err="1"/>
              <a:t>patient</a:t>
            </a:r>
            <a:r>
              <a:rPr lang="cs-CZ" sz="2000" dirty="0"/>
              <a:t> </a:t>
            </a:r>
            <a:r>
              <a:rPr lang="cs-CZ" sz="2000" dirty="0" err="1"/>
              <a:t>summary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ePreskripce</a:t>
            </a:r>
            <a:r>
              <a:rPr lang="cs-CZ" sz="2000" dirty="0"/>
              <a:t> a </a:t>
            </a:r>
            <a:r>
              <a:rPr lang="cs-CZ" sz="2000" dirty="0" err="1"/>
              <a:t>eDispenzace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4"/>
              </a:rPr>
              <a:t>https://www.nixzd.cz/</a:t>
            </a:r>
            <a:endParaRPr lang="cs-CZ" sz="2000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94"/>
    </mc:Choice>
    <mc:Fallback xmlns="">
      <p:transition spd="slow" advTm="2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Klasifikace a nomenklatury</a:t>
            </a:r>
            <a:endParaRPr lang="cs-CZ" altLang="cs-CZ" dirty="0"/>
          </a:p>
        </p:txBody>
      </p:sp>
      <p:sp>
        <p:nvSpPr>
          <p:cNvPr id="111619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79526"/>
            <a:ext cx="8229600" cy="4525963"/>
          </a:xfrm>
        </p:spPr>
        <p:txBody>
          <a:bodyPr/>
          <a:lstStyle/>
          <a:p>
            <a:r>
              <a:rPr lang="cs-CZ" altLang="cs-CZ" sz="2000"/>
              <a:t>Laboratorní data</a:t>
            </a:r>
          </a:p>
          <a:p>
            <a:pPr lvl="1"/>
            <a:r>
              <a:rPr lang="cs-CZ" altLang="cs-CZ" sz="1800"/>
              <a:t>NČLP – Národní číselník laboratorních položek</a:t>
            </a:r>
          </a:p>
          <a:p>
            <a:pPr lvl="1"/>
            <a:r>
              <a:rPr lang="cs-CZ" altLang="cs-CZ" sz="1800"/>
              <a:t>Dělení: Systém</a:t>
            </a:r>
            <a:r>
              <a:rPr lang="en-US" altLang="cs-CZ" sz="1800"/>
              <a:t> (krev)</a:t>
            </a:r>
            <a:r>
              <a:rPr lang="cs-CZ" altLang="cs-CZ" sz="1800"/>
              <a:t>, komponenta</a:t>
            </a:r>
            <a:r>
              <a:rPr lang="en-US" altLang="cs-CZ" sz="1800"/>
              <a:t>(ERY)</a:t>
            </a:r>
            <a:r>
              <a:rPr lang="cs-CZ" altLang="cs-CZ" sz="1800"/>
              <a:t>, druh veličiny</a:t>
            </a:r>
            <a:r>
              <a:rPr lang="en-US" altLang="cs-CZ" sz="1800"/>
              <a:t>(po</a:t>
            </a:r>
            <a:r>
              <a:rPr lang="cs-CZ" altLang="cs-CZ" sz="1800"/>
              <a:t>čet), jednotka</a:t>
            </a:r>
            <a:r>
              <a:rPr lang="en-US" altLang="cs-CZ" sz="1800"/>
              <a:t>,</a:t>
            </a:r>
            <a:r>
              <a:rPr lang="cs-CZ" altLang="cs-CZ" sz="1800"/>
              <a:t> procedura(FLOWCYT)</a:t>
            </a:r>
          </a:p>
          <a:p>
            <a:r>
              <a:rPr lang="cs-CZ" altLang="cs-CZ" sz="2000"/>
              <a:t>Léky</a:t>
            </a:r>
          </a:p>
          <a:p>
            <a:pPr lvl="1"/>
            <a:r>
              <a:rPr lang="cs-CZ" altLang="cs-CZ" sz="1800"/>
              <a:t>Kód SÚKL  - odpovídá kódu v číselníku VZP </a:t>
            </a:r>
          </a:p>
          <a:p>
            <a:pPr lvl="2"/>
            <a:r>
              <a:rPr lang="cs-CZ" altLang="cs-CZ" sz="1400"/>
              <a:t>7místné číslo</a:t>
            </a:r>
          </a:p>
          <a:p>
            <a:pPr lvl="2"/>
            <a:r>
              <a:rPr lang="cs-CZ" altLang="cs-CZ" sz="1400"/>
              <a:t>Konkrétní výrobek</a:t>
            </a:r>
          </a:p>
          <a:p>
            <a:pPr lvl="2"/>
            <a:r>
              <a:rPr lang="cs-CZ" altLang="cs-CZ" sz="1400"/>
              <a:t>0046224 – Panadol - POR TBL FLM 24X500MG</a:t>
            </a:r>
          </a:p>
          <a:p>
            <a:pPr lvl="2"/>
            <a:r>
              <a:rPr lang="cs-CZ" altLang="cs-CZ" sz="1400"/>
              <a:t>http://www.sukl.cz/modules/medication/search.php</a:t>
            </a:r>
          </a:p>
          <a:p>
            <a:pPr lvl="1"/>
            <a:r>
              <a:rPr lang="cs-CZ" altLang="cs-CZ" sz="1800"/>
              <a:t>ATC klasifikace</a:t>
            </a:r>
          </a:p>
          <a:p>
            <a:pPr lvl="2"/>
            <a:r>
              <a:rPr lang="cs-CZ" altLang="cs-CZ" sz="1400"/>
              <a:t>Účinná látka</a:t>
            </a:r>
          </a:p>
          <a:p>
            <a:pPr lvl="2"/>
            <a:r>
              <a:rPr lang="cs-CZ" altLang="cs-CZ" sz="1400"/>
              <a:t>Anatomicko-terapeuticko-chemické skupiny</a:t>
            </a:r>
          </a:p>
          <a:p>
            <a:pPr lvl="2"/>
            <a:r>
              <a:rPr lang="cs-CZ" altLang="cs-CZ" sz="1400"/>
              <a:t>Hierarchické uspořádání kódu</a:t>
            </a:r>
          </a:p>
          <a:p>
            <a:pPr lvl="2"/>
            <a:r>
              <a:rPr lang="cs-CZ" altLang="cs-CZ" sz="1400">
                <a:hlinkClick r:id="rId4"/>
              </a:rPr>
              <a:t>N02BE01</a:t>
            </a:r>
            <a:r>
              <a:rPr lang="cs-CZ" altLang="cs-CZ" sz="1400"/>
              <a:t>  - Paracetamol (N Nervový systém)</a:t>
            </a:r>
          </a:p>
          <a:p>
            <a:pPr lvl="2"/>
            <a:r>
              <a:rPr lang="cs-CZ" altLang="cs-CZ" sz="1400">
                <a:hlinkClick r:id="rId5"/>
              </a:rPr>
              <a:t>L01BC02 </a:t>
            </a:r>
            <a:r>
              <a:rPr lang="cs-CZ" altLang="cs-CZ" sz="1400"/>
              <a:t> - Fluorouracil (L </a:t>
            </a:r>
            <a:r>
              <a:rPr lang="cs-CZ" altLang="cs-CZ" sz="1400" b="1"/>
              <a:t>Cytostatika a imunomodulační léčiva) </a:t>
            </a:r>
            <a:endParaRPr lang="cs-CZ" altLang="cs-CZ" sz="1400"/>
          </a:p>
          <a:p>
            <a:pPr lvl="2"/>
            <a:r>
              <a:rPr lang="cs-CZ" altLang="cs-CZ" sz="1400">
                <a:hlinkClick r:id="rId6"/>
              </a:rPr>
              <a:t>www.whocc.no</a:t>
            </a:r>
            <a:r>
              <a:rPr lang="cs-CZ" altLang="cs-CZ" sz="1400"/>
              <a:t>, http://www.sukl.cz/modules/medication/atc_tree.php</a:t>
            </a:r>
          </a:p>
          <a:p>
            <a:pPr lvl="1"/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59"/>
    </mc:Choice>
    <mc:Fallback>
      <p:transition spd="slow" advTm="12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4768</TotalTime>
  <Words>830</Words>
  <Application>Microsoft Office PowerPoint</Application>
  <PresentationFormat>Širokoúhlá obrazovka</PresentationFormat>
  <Paragraphs>207</Paragraphs>
  <Slides>20</Slides>
  <Notes>1</Notes>
  <HiddenSlides>0</HiddenSlides>
  <MMClips>20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Century Schoolbook</vt:lpstr>
      <vt:lpstr>Tahoma</vt:lpstr>
      <vt:lpstr>Wingdings</vt:lpstr>
      <vt:lpstr>Prezentace_MU_CZ</vt:lpstr>
      <vt:lpstr>Uživatel počítačové sítě Elektronické zdravotnictví</vt:lpstr>
      <vt:lpstr>Osnova</vt:lpstr>
      <vt:lpstr>Elektronické zdravotnictví</vt:lpstr>
      <vt:lpstr>Národní registr zdravotnických pracovníků</vt:lpstr>
      <vt:lpstr>Národní registr poskytovatelů zdravotních služeb (NRPZS)</vt:lpstr>
      <vt:lpstr>E-recept</vt:lpstr>
      <vt:lpstr>Výměna klinických dat v ČR</vt:lpstr>
      <vt:lpstr>Mezistátní výměna dat</vt:lpstr>
      <vt:lpstr>Klasifikace a nomenklatury</vt:lpstr>
      <vt:lpstr>MKN 10 </vt:lpstr>
      <vt:lpstr>Klasifikace v onkologii</vt:lpstr>
      <vt:lpstr>SNOMED</vt:lpstr>
      <vt:lpstr>SNOMED</vt:lpstr>
      <vt:lpstr>DASTA</vt:lpstr>
      <vt:lpstr>DASTA verze 3</vt:lpstr>
      <vt:lpstr>DASTA verze 4</vt:lpstr>
      <vt:lpstr>DASTA - omezení</vt:lpstr>
      <vt:lpstr>HL7</vt:lpstr>
      <vt:lpstr>CDA</vt:lpstr>
      <vt:lpstr>Co chybí elektronizaci zdravotnictví v ČR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Daniel Klimes</cp:lastModifiedBy>
  <cp:revision>94</cp:revision>
  <cp:lastPrinted>1601-01-01T00:00:00Z</cp:lastPrinted>
  <dcterms:created xsi:type="dcterms:W3CDTF">2018-11-22T13:20:01Z</dcterms:created>
  <dcterms:modified xsi:type="dcterms:W3CDTF">2021-01-19T21:18:51Z</dcterms:modified>
</cp:coreProperties>
</file>