
<file path=[Content_Types].xml><?xml version="1.0" encoding="utf-8"?>
<Types xmlns="http://schemas.openxmlformats.org/package/2006/content-types">
  <Default Extension="tmp" ContentType="image/png"/>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4"/>
  </p:notesMasterIdLst>
  <p:sldIdLst>
    <p:sldId id="257" r:id="rId2"/>
    <p:sldId id="423" r:id="rId3"/>
    <p:sldId id="260" r:id="rId4"/>
    <p:sldId id="302" r:id="rId5"/>
    <p:sldId id="303" r:id="rId6"/>
    <p:sldId id="360" r:id="rId7"/>
    <p:sldId id="265" r:id="rId8"/>
    <p:sldId id="266" r:id="rId9"/>
    <p:sldId id="267" r:id="rId10"/>
    <p:sldId id="268" r:id="rId11"/>
    <p:sldId id="269" r:id="rId12"/>
    <p:sldId id="270" r:id="rId13"/>
    <p:sldId id="271" r:id="rId14"/>
    <p:sldId id="272" r:id="rId15"/>
    <p:sldId id="273" r:id="rId16"/>
    <p:sldId id="275" r:id="rId17"/>
    <p:sldId id="299" r:id="rId18"/>
    <p:sldId id="300" r:id="rId19"/>
    <p:sldId id="301" r:id="rId20"/>
    <p:sldId id="433" r:id="rId21"/>
    <p:sldId id="434" r:id="rId22"/>
    <p:sldId id="435" r:id="rId23"/>
    <p:sldId id="436" r:id="rId24"/>
    <p:sldId id="438" r:id="rId25"/>
    <p:sldId id="439" r:id="rId26"/>
    <p:sldId id="437" r:id="rId27"/>
    <p:sldId id="440" r:id="rId28"/>
    <p:sldId id="441" r:id="rId29"/>
    <p:sldId id="442" r:id="rId30"/>
    <p:sldId id="443" r:id="rId31"/>
    <p:sldId id="444" r:id="rId32"/>
    <p:sldId id="445" r:id="rId33"/>
    <p:sldId id="446" r:id="rId34"/>
    <p:sldId id="447" r:id="rId35"/>
    <p:sldId id="448" r:id="rId36"/>
    <p:sldId id="449" r:id="rId37"/>
    <p:sldId id="450" r:id="rId38"/>
    <p:sldId id="451" r:id="rId39"/>
    <p:sldId id="452" r:id="rId40"/>
    <p:sldId id="453" r:id="rId41"/>
    <p:sldId id="454" r:id="rId42"/>
    <p:sldId id="455" r:id="rId43"/>
    <p:sldId id="432" r:id="rId44"/>
    <p:sldId id="413" r:id="rId45"/>
    <p:sldId id="414" r:id="rId46"/>
    <p:sldId id="415" r:id="rId47"/>
    <p:sldId id="424" r:id="rId48"/>
    <p:sldId id="418" r:id="rId49"/>
    <p:sldId id="456" r:id="rId50"/>
    <p:sldId id="457" r:id="rId51"/>
    <p:sldId id="279" r:id="rId52"/>
    <p:sldId id="278" r:id="rId53"/>
    <p:sldId id="287" r:id="rId54"/>
    <p:sldId id="288" r:id="rId55"/>
    <p:sldId id="289" r:id="rId56"/>
    <p:sldId id="395" r:id="rId57"/>
    <p:sldId id="396" r:id="rId58"/>
    <p:sldId id="397" r:id="rId59"/>
    <p:sldId id="398" r:id="rId60"/>
    <p:sldId id="290" r:id="rId61"/>
    <p:sldId id="291" r:id="rId62"/>
    <p:sldId id="428" r:id="rId63"/>
    <p:sldId id="429" r:id="rId64"/>
    <p:sldId id="430" r:id="rId65"/>
    <p:sldId id="459" r:id="rId66"/>
    <p:sldId id="460" r:id="rId67"/>
    <p:sldId id="462" r:id="rId68"/>
    <p:sldId id="461" r:id="rId69"/>
    <p:sldId id="420" r:id="rId70"/>
    <p:sldId id="422" r:id="rId71"/>
    <p:sldId id="292" r:id="rId72"/>
    <p:sldId id="296" r:id="rId73"/>
    <p:sldId id="297" r:id="rId74"/>
    <p:sldId id="293" r:id="rId75"/>
    <p:sldId id="294" r:id="rId76"/>
    <p:sldId id="295" r:id="rId77"/>
    <p:sldId id="280" r:id="rId78"/>
    <p:sldId id="281" r:id="rId79"/>
    <p:sldId id="282" r:id="rId80"/>
    <p:sldId id="285" r:id="rId81"/>
    <p:sldId id="425" r:id="rId82"/>
    <p:sldId id="283" r:id="rId83"/>
    <p:sldId id="426" r:id="rId84"/>
    <p:sldId id="305" r:id="rId85"/>
    <p:sldId id="421" r:id="rId86"/>
    <p:sldId id="306" r:id="rId87"/>
    <p:sldId id="307" r:id="rId88"/>
    <p:sldId id="308" r:id="rId89"/>
    <p:sldId id="311" r:id="rId90"/>
    <p:sldId id="284" r:id="rId91"/>
    <p:sldId id="399" r:id="rId92"/>
    <p:sldId id="400" r:id="rId93"/>
    <p:sldId id="310" r:id="rId94"/>
    <p:sldId id="401" r:id="rId95"/>
    <p:sldId id="403" r:id="rId96"/>
    <p:sldId id="402" r:id="rId97"/>
    <p:sldId id="327" r:id="rId98"/>
    <p:sldId id="328" r:id="rId99"/>
    <p:sldId id="329" r:id="rId100"/>
    <p:sldId id="330" r:id="rId101"/>
    <p:sldId id="331" r:id="rId102"/>
    <p:sldId id="465" r:id="rId103"/>
    <p:sldId id="463" r:id="rId104"/>
    <p:sldId id="332" r:id="rId105"/>
    <p:sldId id="333" r:id="rId106"/>
    <p:sldId id="334" r:id="rId107"/>
    <p:sldId id="336" r:id="rId108"/>
    <p:sldId id="464" r:id="rId109"/>
    <p:sldId id="276" r:id="rId110"/>
    <p:sldId id="338" r:id="rId111"/>
    <p:sldId id="339" r:id="rId112"/>
    <p:sldId id="340" r:id="rId113"/>
    <p:sldId id="466" r:id="rId114"/>
    <p:sldId id="335" r:id="rId115"/>
    <p:sldId id="343" r:id="rId116"/>
    <p:sldId id="342" r:id="rId117"/>
    <p:sldId id="344" r:id="rId118"/>
    <p:sldId id="258" r:id="rId119"/>
    <p:sldId id="341" r:id="rId120"/>
    <p:sldId id="363" r:id="rId121"/>
    <p:sldId id="361" r:id="rId122"/>
    <p:sldId id="362" r:id="rId123"/>
    <p:sldId id="468" r:id="rId124"/>
    <p:sldId id="364" r:id="rId125"/>
    <p:sldId id="467" r:id="rId126"/>
    <p:sldId id="469" r:id="rId127"/>
    <p:sldId id="470" r:id="rId128"/>
    <p:sldId id="472" r:id="rId129"/>
    <p:sldId id="366" r:id="rId130"/>
    <p:sldId id="367" r:id="rId131"/>
    <p:sldId id="368" r:id="rId132"/>
    <p:sldId id="369" r:id="rId133"/>
    <p:sldId id="371" r:id="rId134"/>
    <p:sldId id="372" r:id="rId135"/>
    <p:sldId id="374" r:id="rId136"/>
    <p:sldId id="375" r:id="rId137"/>
    <p:sldId id="377" r:id="rId138"/>
    <p:sldId id="471" r:id="rId139"/>
    <p:sldId id="382" r:id="rId140"/>
    <p:sldId id="383" r:id="rId141"/>
    <p:sldId id="384" r:id="rId142"/>
    <p:sldId id="385" r:id="rId143"/>
    <p:sldId id="386" r:id="rId144"/>
    <p:sldId id="389" r:id="rId145"/>
    <p:sldId id="390" r:id="rId146"/>
    <p:sldId id="392" r:id="rId147"/>
    <p:sldId id="387" r:id="rId148"/>
    <p:sldId id="391" r:id="rId149"/>
    <p:sldId id="393" r:id="rId150"/>
    <p:sldId id="394" r:id="rId151"/>
    <p:sldId id="473" r:id="rId152"/>
    <p:sldId id="298" r:id="rId1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48" autoAdjust="0"/>
    <p:restoredTop sz="94660"/>
  </p:normalViewPr>
  <p:slideViewPr>
    <p:cSldViewPr>
      <p:cViewPr varScale="1">
        <p:scale>
          <a:sx n="82" d="100"/>
          <a:sy n="82" d="100"/>
        </p:scale>
        <p:origin x="1464" y="62"/>
      </p:cViewPr>
      <p:guideLst>
        <p:guide orient="horz" pos="2160"/>
        <p:guide pos="2880"/>
      </p:guideLst>
    </p:cSldViewPr>
  </p:slideViewPr>
  <p:notesTextViewPr>
    <p:cViewPr>
      <p:scale>
        <a:sx n="1" d="1"/>
        <a:sy n="1" d="1"/>
      </p:scale>
      <p:origin x="0" y="0"/>
    </p:cViewPr>
  </p:notesTextViewPr>
  <p:sorterViewPr>
    <p:cViewPr>
      <p:scale>
        <a:sx n="70" d="100"/>
        <a:sy n="70" d="100"/>
      </p:scale>
      <p:origin x="0" y="-587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notesMaster" Target="notesMasters/notesMaster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B5AEC8-4F33-476C-BA70-19991DF3F379}" type="datetimeFigureOut">
              <a:rPr lang="en-GB" smtClean="0"/>
              <a:t>05/03/2021</a:t>
            </a:fld>
            <a:endParaRPr lang="en-GB"/>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625B67-F7D9-4FC5-BAE3-A3B6CD51646F}" type="slidenum">
              <a:rPr lang="en-GB" smtClean="0"/>
              <a:t>‹#›</a:t>
            </a:fld>
            <a:endParaRPr lang="en-GB"/>
          </a:p>
        </p:txBody>
      </p:sp>
    </p:spTree>
    <p:extLst>
      <p:ext uri="{BB962C8B-B14F-4D97-AF65-F5344CB8AC3E}">
        <p14:creationId xmlns:p14="http://schemas.microsoft.com/office/powerpoint/2010/main" val="64009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7A8124E-4663-4D3F-9136-3F4CA39AA68D}" type="slidenum">
              <a:rPr lang="en-GB" smtClean="0"/>
              <a:t>21</a:t>
            </a:fld>
            <a:endParaRPr lang="en-GB"/>
          </a:p>
        </p:txBody>
      </p:sp>
    </p:spTree>
    <p:extLst>
      <p:ext uri="{BB962C8B-B14F-4D97-AF65-F5344CB8AC3E}">
        <p14:creationId xmlns:p14="http://schemas.microsoft.com/office/powerpoint/2010/main" val="1804600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7A8124E-4663-4D3F-9136-3F4CA39AA68D}" type="slidenum">
              <a:rPr lang="en-GB" smtClean="0"/>
              <a:t>24</a:t>
            </a:fld>
            <a:endParaRPr lang="en-GB"/>
          </a:p>
        </p:txBody>
      </p:sp>
    </p:spTree>
    <p:extLst>
      <p:ext uri="{BB962C8B-B14F-4D97-AF65-F5344CB8AC3E}">
        <p14:creationId xmlns:p14="http://schemas.microsoft.com/office/powerpoint/2010/main" val="2629563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3290135-DC0E-4CAA-8459-68997F0BA118}" type="slidenum">
              <a:rPr lang="cs-CZ"/>
              <a:pPr eaLnBrk="1" hangingPunct="1"/>
              <a:t>40</a:t>
            </a:fld>
            <a:endParaRPr lang="cs-CZ"/>
          </a:p>
        </p:txBody>
      </p:sp>
      <p:sp>
        <p:nvSpPr>
          <p:cNvPr id="61443" name="Rectangle 2"/>
          <p:cNvSpPr>
            <a:spLocks noGrp="1" noRot="1" noChangeAspect="1" noChangeArrowheads="1" noTextEdit="1"/>
          </p:cNvSpPr>
          <p:nvPr>
            <p:ph type="sldImg"/>
          </p:nvPr>
        </p:nvSpPr>
        <p:spPr>
          <a:xfrm>
            <a:off x="1127125" y="711200"/>
            <a:ext cx="4605338" cy="3454400"/>
          </a:xfrm>
          <a:ln/>
        </p:spPr>
      </p:sp>
      <p:sp>
        <p:nvSpPr>
          <p:cNvPr id="61444" name="Rectangle 3"/>
          <p:cNvSpPr>
            <a:spLocks noGrp="1" noChangeArrowheads="1"/>
          </p:cNvSpPr>
          <p:nvPr>
            <p:ph type="body" idx="1"/>
          </p:nvPr>
        </p:nvSpPr>
        <p:spPr>
          <a:xfrm>
            <a:off x="914400" y="4368800"/>
            <a:ext cx="5029200" cy="4064000"/>
          </a:xfrm>
          <a:noFill/>
        </p:spPr>
        <p:txBody>
          <a:bodyPr/>
          <a:lstStyle/>
          <a:p>
            <a:pPr eaLnBrk="1" hangingPunct="1"/>
            <a:endParaRPr lang="en-GB"/>
          </a:p>
        </p:txBody>
      </p:sp>
    </p:spTree>
    <p:extLst>
      <p:ext uri="{BB962C8B-B14F-4D97-AF65-F5344CB8AC3E}">
        <p14:creationId xmlns:p14="http://schemas.microsoft.com/office/powerpoint/2010/main" val="4155769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F9625B67-F7D9-4FC5-BAE3-A3B6CD51646F}" type="slidenum">
              <a:rPr lang="en-GB" smtClean="0"/>
              <a:t>68</a:t>
            </a:fld>
            <a:endParaRPr lang="en-GB"/>
          </a:p>
        </p:txBody>
      </p:sp>
    </p:spTree>
    <p:extLst>
      <p:ext uri="{BB962C8B-B14F-4D97-AF65-F5344CB8AC3E}">
        <p14:creationId xmlns:p14="http://schemas.microsoft.com/office/powerpoint/2010/main" val="2884468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F9625B67-F7D9-4FC5-BAE3-A3B6CD51646F}" type="slidenum">
              <a:rPr lang="en-GB" smtClean="0"/>
              <a:t>140</a:t>
            </a:fld>
            <a:endParaRPr lang="en-GB"/>
          </a:p>
        </p:txBody>
      </p:sp>
    </p:spTree>
    <p:extLst>
      <p:ext uri="{BB962C8B-B14F-4D97-AF65-F5344CB8AC3E}">
        <p14:creationId xmlns:p14="http://schemas.microsoft.com/office/powerpoint/2010/main" val="2198143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endParaRPr lang="en-GB"/>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endParaRPr lang="en-GB"/>
          </a:p>
        </p:txBody>
      </p:sp>
      <p:sp>
        <p:nvSpPr>
          <p:cNvPr id="4" name="Zástupný symbol pro datum 3"/>
          <p:cNvSpPr>
            <a:spLocks noGrp="1"/>
          </p:cNvSpPr>
          <p:nvPr>
            <p:ph type="dt" sz="half" idx="10"/>
          </p:nvPr>
        </p:nvSpPr>
        <p:spPr/>
        <p:txBody>
          <a:bodyPr/>
          <a:lstStyle/>
          <a:p>
            <a:fld id="{C7E5B867-108D-4C5F-9369-06DB97B67AB6}" type="datetimeFigureOut">
              <a:rPr lang="en-GB" smtClean="0"/>
              <a:t>05/03/2021</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0B7CE53B-10FA-4C6E-B5E2-74CC15469C82}" type="slidenum">
              <a:rPr lang="en-GB" smtClean="0"/>
              <a:t>‹#›</a:t>
            </a:fld>
            <a:endParaRPr lang="en-GB"/>
          </a:p>
        </p:txBody>
      </p:sp>
    </p:spTree>
    <p:extLst>
      <p:ext uri="{BB962C8B-B14F-4D97-AF65-F5344CB8AC3E}">
        <p14:creationId xmlns:p14="http://schemas.microsoft.com/office/powerpoint/2010/main" val="33908800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p:cNvSpPr>
            <a:spLocks noGrp="1"/>
          </p:cNvSpPr>
          <p:nvPr>
            <p:ph type="dt" sz="half" idx="10"/>
          </p:nvPr>
        </p:nvSpPr>
        <p:spPr/>
        <p:txBody>
          <a:bodyPr/>
          <a:lstStyle/>
          <a:p>
            <a:fld id="{C7E5B867-108D-4C5F-9369-06DB97B67AB6}" type="datetimeFigureOut">
              <a:rPr lang="en-GB" smtClean="0"/>
              <a:t>05/03/2021</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0B7CE53B-10FA-4C6E-B5E2-74CC15469C82}" type="slidenum">
              <a:rPr lang="en-GB" smtClean="0"/>
              <a:t>‹#›</a:t>
            </a:fld>
            <a:endParaRPr lang="en-GB"/>
          </a:p>
        </p:txBody>
      </p:sp>
    </p:spTree>
    <p:extLst>
      <p:ext uri="{BB962C8B-B14F-4D97-AF65-F5344CB8AC3E}">
        <p14:creationId xmlns:p14="http://schemas.microsoft.com/office/powerpoint/2010/main" val="530877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endParaRPr lang="en-GB"/>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p:cNvSpPr>
            <a:spLocks noGrp="1"/>
          </p:cNvSpPr>
          <p:nvPr>
            <p:ph type="dt" sz="half" idx="10"/>
          </p:nvPr>
        </p:nvSpPr>
        <p:spPr/>
        <p:txBody>
          <a:bodyPr/>
          <a:lstStyle/>
          <a:p>
            <a:fld id="{C7E5B867-108D-4C5F-9369-06DB97B67AB6}" type="datetimeFigureOut">
              <a:rPr lang="en-GB" smtClean="0"/>
              <a:t>05/03/2021</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0B7CE53B-10FA-4C6E-B5E2-74CC15469C82}" type="slidenum">
              <a:rPr lang="en-GB" smtClean="0"/>
              <a:t>‹#›</a:t>
            </a:fld>
            <a:endParaRPr lang="en-GB"/>
          </a:p>
        </p:txBody>
      </p:sp>
    </p:spTree>
    <p:extLst>
      <p:ext uri="{BB962C8B-B14F-4D97-AF65-F5344CB8AC3E}">
        <p14:creationId xmlns:p14="http://schemas.microsoft.com/office/powerpoint/2010/main" val="522778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p:cNvSpPr>
            <a:spLocks noGrp="1"/>
          </p:cNvSpPr>
          <p:nvPr>
            <p:ph type="dt" sz="half" idx="10"/>
          </p:nvPr>
        </p:nvSpPr>
        <p:spPr/>
        <p:txBody>
          <a:bodyPr/>
          <a:lstStyle/>
          <a:p>
            <a:fld id="{C7E5B867-108D-4C5F-9369-06DB97B67AB6}" type="datetimeFigureOut">
              <a:rPr lang="en-GB" smtClean="0"/>
              <a:t>05/03/2021</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0B7CE53B-10FA-4C6E-B5E2-74CC15469C82}" type="slidenum">
              <a:rPr lang="en-GB" smtClean="0"/>
              <a:t>‹#›</a:t>
            </a:fld>
            <a:endParaRPr lang="en-GB"/>
          </a:p>
        </p:txBody>
      </p:sp>
    </p:spTree>
    <p:extLst>
      <p:ext uri="{BB962C8B-B14F-4D97-AF65-F5344CB8AC3E}">
        <p14:creationId xmlns:p14="http://schemas.microsoft.com/office/powerpoint/2010/main" val="184689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endParaRPr lang="en-GB"/>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C7E5B867-108D-4C5F-9369-06DB97B67AB6}" type="datetimeFigureOut">
              <a:rPr lang="en-GB" smtClean="0"/>
              <a:t>05/03/2021</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0B7CE53B-10FA-4C6E-B5E2-74CC15469C82}" type="slidenum">
              <a:rPr lang="en-GB" smtClean="0"/>
              <a:t>‹#›</a:t>
            </a:fld>
            <a:endParaRPr lang="en-GB"/>
          </a:p>
        </p:txBody>
      </p:sp>
    </p:spTree>
    <p:extLst>
      <p:ext uri="{BB962C8B-B14F-4D97-AF65-F5344CB8AC3E}">
        <p14:creationId xmlns:p14="http://schemas.microsoft.com/office/powerpoint/2010/main" val="1704119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symbol pro datum 4"/>
          <p:cNvSpPr>
            <a:spLocks noGrp="1"/>
          </p:cNvSpPr>
          <p:nvPr>
            <p:ph type="dt" sz="half" idx="10"/>
          </p:nvPr>
        </p:nvSpPr>
        <p:spPr/>
        <p:txBody>
          <a:bodyPr/>
          <a:lstStyle/>
          <a:p>
            <a:fld id="{C7E5B867-108D-4C5F-9369-06DB97B67AB6}" type="datetimeFigureOut">
              <a:rPr lang="en-GB" smtClean="0"/>
              <a:t>05/03/2021</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0B7CE53B-10FA-4C6E-B5E2-74CC15469C82}" type="slidenum">
              <a:rPr lang="en-GB" smtClean="0"/>
              <a:t>‹#›</a:t>
            </a:fld>
            <a:endParaRPr lang="en-GB"/>
          </a:p>
        </p:txBody>
      </p:sp>
    </p:spTree>
    <p:extLst>
      <p:ext uri="{BB962C8B-B14F-4D97-AF65-F5344CB8AC3E}">
        <p14:creationId xmlns:p14="http://schemas.microsoft.com/office/powerpoint/2010/main" val="2817082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endParaRPr lang="en-GB"/>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7" name="Zástupný symbol pro datum 6"/>
          <p:cNvSpPr>
            <a:spLocks noGrp="1"/>
          </p:cNvSpPr>
          <p:nvPr>
            <p:ph type="dt" sz="half" idx="10"/>
          </p:nvPr>
        </p:nvSpPr>
        <p:spPr/>
        <p:txBody>
          <a:bodyPr/>
          <a:lstStyle/>
          <a:p>
            <a:fld id="{C7E5B867-108D-4C5F-9369-06DB97B67AB6}" type="datetimeFigureOut">
              <a:rPr lang="en-GB" smtClean="0"/>
              <a:t>05/03/2021</a:t>
            </a:fld>
            <a:endParaRPr lang="en-GB"/>
          </a:p>
        </p:txBody>
      </p:sp>
      <p:sp>
        <p:nvSpPr>
          <p:cNvPr id="8" name="Zástupný symbol pro zápatí 7"/>
          <p:cNvSpPr>
            <a:spLocks noGrp="1"/>
          </p:cNvSpPr>
          <p:nvPr>
            <p:ph type="ftr" sz="quarter" idx="11"/>
          </p:nvPr>
        </p:nvSpPr>
        <p:spPr/>
        <p:txBody>
          <a:bodyPr/>
          <a:lstStyle/>
          <a:p>
            <a:endParaRPr lang="en-GB"/>
          </a:p>
        </p:txBody>
      </p:sp>
      <p:sp>
        <p:nvSpPr>
          <p:cNvPr id="9" name="Zástupný symbol pro číslo snímku 8"/>
          <p:cNvSpPr>
            <a:spLocks noGrp="1"/>
          </p:cNvSpPr>
          <p:nvPr>
            <p:ph type="sldNum" sz="quarter" idx="12"/>
          </p:nvPr>
        </p:nvSpPr>
        <p:spPr/>
        <p:txBody>
          <a:bodyPr/>
          <a:lstStyle/>
          <a:p>
            <a:fld id="{0B7CE53B-10FA-4C6E-B5E2-74CC15469C82}" type="slidenum">
              <a:rPr lang="en-GB" smtClean="0"/>
              <a:t>‹#›</a:t>
            </a:fld>
            <a:endParaRPr lang="en-GB"/>
          </a:p>
        </p:txBody>
      </p:sp>
    </p:spTree>
    <p:extLst>
      <p:ext uri="{BB962C8B-B14F-4D97-AF65-F5344CB8AC3E}">
        <p14:creationId xmlns:p14="http://schemas.microsoft.com/office/powerpoint/2010/main" val="1764680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datum 2"/>
          <p:cNvSpPr>
            <a:spLocks noGrp="1"/>
          </p:cNvSpPr>
          <p:nvPr>
            <p:ph type="dt" sz="half" idx="10"/>
          </p:nvPr>
        </p:nvSpPr>
        <p:spPr/>
        <p:txBody>
          <a:bodyPr/>
          <a:lstStyle/>
          <a:p>
            <a:fld id="{C7E5B867-108D-4C5F-9369-06DB97B67AB6}" type="datetimeFigureOut">
              <a:rPr lang="en-GB" smtClean="0"/>
              <a:t>05/03/2021</a:t>
            </a:fld>
            <a:endParaRPr lang="en-GB"/>
          </a:p>
        </p:txBody>
      </p:sp>
      <p:sp>
        <p:nvSpPr>
          <p:cNvPr id="4" name="Zástupný symbol pro zápatí 3"/>
          <p:cNvSpPr>
            <a:spLocks noGrp="1"/>
          </p:cNvSpPr>
          <p:nvPr>
            <p:ph type="ftr" sz="quarter" idx="11"/>
          </p:nvPr>
        </p:nvSpPr>
        <p:spPr/>
        <p:txBody>
          <a:bodyPr/>
          <a:lstStyle/>
          <a:p>
            <a:endParaRPr lang="en-GB"/>
          </a:p>
        </p:txBody>
      </p:sp>
      <p:sp>
        <p:nvSpPr>
          <p:cNvPr id="5" name="Zástupný symbol pro číslo snímku 4"/>
          <p:cNvSpPr>
            <a:spLocks noGrp="1"/>
          </p:cNvSpPr>
          <p:nvPr>
            <p:ph type="sldNum" sz="quarter" idx="12"/>
          </p:nvPr>
        </p:nvSpPr>
        <p:spPr/>
        <p:txBody>
          <a:bodyPr/>
          <a:lstStyle/>
          <a:p>
            <a:fld id="{0B7CE53B-10FA-4C6E-B5E2-74CC15469C82}" type="slidenum">
              <a:rPr lang="en-GB" smtClean="0"/>
              <a:t>‹#›</a:t>
            </a:fld>
            <a:endParaRPr lang="en-GB"/>
          </a:p>
        </p:txBody>
      </p:sp>
    </p:spTree>
    <p:extLst>
      <p:ext uri="{BB962C8B-B14F-4D97-AF65-F5344CB8AC3E}">
        <p14:creationId xmlns:p14="http://schemas.microsoft.com/office/powerpoint/2010/main" val="703053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C7E5B867-108D-4C5F-9369-06DB97B67AB6}" type="datetimeFigureOut">
              <a:rPr lang="en-GB" smtClean="0"/>
              <a:t>05/03/2021</a:t>
            </a:fld>
            <a:endParaRPr lang="en-GB"/>
          </a:p>
        </p:txBody>
      </p:sp>
      <p:sp>
        <p:nvSpPr>
          <p:cNvPr id="3" name="Zástupný symbol pro zápatí 2"/>
          <p:cNvSpPr>
            <a:spLocks noGrp="1"/>
          </p:cNvSpPr>
          <p:nvPr>
            <p:ph type="ftr" sz="quarter" idx="11"/>
          </p:nvPr>
        </p:nvSpPr>
        <p:spPr/>
        <p:txBody>
          <a:bodyPr/>
          <a:lstStyle/>
          <a:p>
            <a:endParaRPr lang="en-GB"/>
          </a:p>
        </p:txBody>
      </p:sp>
      <p:sp>
        <p:nvSpPr>
          <p:cNvPr id="4" name="Zástupný symbol pro číslo snímku 3"/>
          <p:cNvSpPr>
            <a:spLocks noGrp="1"/>
          </p:cNvSpPr>
          <p:nvPr>
            <p:ph type="sldNum" sz="quarter" idx="12"/>
          </p:nvPr>
        </p:nvSpPr>
        <p:spPr/>
        <p:txBody>
          <a:bodyPr/>
          <a:lstStyle/>
          <a:p>
            <a:fld id="{0B7CE53B-10FA-4C6E-B5E2-74CC15469C82}" type="slidenum">
              <a:rPr lang="en-GB" smtClean="0"/>
              <a:t>‹#›</a:t>
            </a:fld>
            <a:endParaRPr lang="en-GB"/>
          </a:p>
        </p:txBody>
      </p:sp>
    </p:spTree>
    <p:extLst>
      <p:ext uri="{BB962C8B-B14F-4D97-AF65-F5344CB8AC3E}">
        <p14:creationId xmlns:p14="http://schemas.microsoft.com/office/powerpoint/2010/main" val="3947266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endParaRPr lang="en-GB"/>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C7E5B867-108D-4C5F-9369-06DB97B67AB6}" type="datetimeFigureOut">
              <a:rPr lang="en-GB" smtClean="0"/>
              <a:t>05/03/2021</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0B7CE53B-10FA-4C6E-B5E2-74CC15469C82}" type="slidenum">
              <a:rPr lang="en-GB" smtClean="0"/>
              <a:t>‹#›</a:t>
            </a:fld>
            <a:endParaRPr lang="en-GB"/>
          </a:p>
        </p:txBody>
      </p:sp>
    </p:spTree>
    <p:extLst>
      <p:ext uri="{BB962C8B-B14F-4D97-AF65-F5344CB8AC3E}">
        <p14:creationId xmlns:p14="http://schemas.microsoft.com/office/powerpoint/2010/main" val="30741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endParaRPr lang="en-GB"/>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C7E5B867-108D-4C5F-9369-06DB97B67AB6}" type="datetimeFigureOut">
              <a:rPr lang="en-GB" smtClean="0"/>
              <a:t>05/03/2021</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0B7CE53B-10FA-4C6E-B5E2-74CC15469C82}" type="slidenum">
              <a:rPr lang="en-GB" smtClean="0"/>
              <a:t>‹#›</a:t>
            </a:fld>
            <a:endParaRPr lang="en-GB"/>
          </a:p>
        </p:txBody>
      </p:sp>
    </p:spTree>
    <p:extLst>
      <p:ext uri="{BB962C8B-B14F-4D97-AF65-F5344CB8AC3E}">
        <p14:creationId xmlns:p14="http://schemas.microsoft.com/office/powerpoint/2010/main" val="11556526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Kliknutím lze upravit styl.</a:t>
            </a:r>
            <a:endParaRPr lang="en-GB"/>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E5B867-108D-4C5F-9369-06DB97B67AB6}" type="datetimeFigureOut">
              <a:rPr lang="en-GB" smtClean="0"/>
              <a:t>05/03/2021</a:t>
            </a:fld>
            <a:endParaRPr lang="en-GB"/>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7CE53B-10FA-4C6E-B5E2-74CC15469C82}" type="slidenum">
              <a:rPr lang="en-GB" smtClean="0"/>
              <a:t>‹#›</a:t>
            </a:fld>
            <a:endParaRPr lang="en-GB"/>
          </a:p>
        </p:txBody>
      </p:sp>
    </p:spTree>
    <p:extLst>
      <p:ext uri="{BB962C8B-B14F-4D97-AF65-F5344CB8AC3E}">
        <p14:creationId xmlns:p14="http://schemas.microsoft.com/office/powerpoint/2010/main" val="20802021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tmp"/><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9.tmp"/><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0.png"/><Relationship Id="rId4" Type="http://schemas.openxmlformats.org/officeDocument/2006/relationships/oleObject" Target="../embeddings/oleObject1.bin"/></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36.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b="1" dirty="0">
                <a:solidFill>
                  <a:srgbClr val="C00000"/>
                </a:solidFill>
              </a:rPr>
              <a:t>IMUNITA VROZENÁ</a:t>
            </a:r>
          </a:p>
        </p:txBody>
      </p:sp>
      <p:sp>
        <p:nvSpPr>
          <p:cNvPr id="3" name="Podnadpis 2"/>
          <p:cNvSpPr>
            <a:spLocks noGrp="1"/>
          </p:cNvSpPr>
          <p:nvPr>
            <p:ph type="subTitle" idx="1"/>
          </p:nvPr>
        </p:nvSpPr>
        <p:spPr/>
        <p:txBody>
          <a:bodyPr/>
          <a:lstStyle/>
          <a:p>
            <a:r>
              <a:rPr lang="cs-CZ" dirty="0">
                <a:solidFill>
                  <a:srgbClr val="002060"/>
                </a:solidFill>
              </a:rPr>
              <a:t>Marcela Vlková</a:t>
            </a:r>
            <a:endParaRPr lang="en-GB" dirty="0">
              <a:solidFill>
                <a:srgbClr val="002060"/>
              </a:solidFill>
            </a:endParaRPr>
          </a:p>
        </p:txBody>
      </p:sp>
    </p:spTree>
    <p:extLst>
      <p:ext uri="{BB962C8B-B14F-4D97-AF65-F5344CB8AC3E}">
        <p14:creationId xmlns:p14="http://schemas.microsoft.com/office/powerpoint/2010/main" val="34895187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err="1">
                <a:solidFill>
                  <a:srgbClr val="C00000"/>
                </a:solidFill>
              </a:rPr>
              <a:t>PAMPs</a:t>
            </a:r>
            <a:r>
              <a:rPr lang="cs-CZ" b="1" dirty="0">
                <a:solidFill>
                  <a:srgbClr val="C00000"/>
                </a:solidFill>
              </a:rPr>
              <a:t> and </a:t>
            </a:r>
            <a:r>
              <a:rPr lang="cs-CZ" b="1" dirty="0" err="1">
                <a:solidFill>
                  <a:srgbClr val="C00000"/>
                </a:solidFill>
              </a:rPr>
              <a:t>DAMPs</a:t>
            </a:r>
            <a:endParaRPr lang="cs-CZ" b="1" dirty="0">
              <a:solidFill>
                <a:srgbClr val="C00000"/>
              </a:solidFill>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124744"/>
            <a:ext cx="8712968" cy="5328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ovéPole 5"/>
          <p:cNvSpPr txBox="1"/>
          <p:nvPr/>
        </p:nvSpPr>
        <p:spPr>
          <a:xfrm>
            <a:off x="22860" y="6401073"/>
            <a:ext cx="7861508" cy="307777"/>
          </a:xfrm>
          <a:prstGeom prst="rect">
            <a:avLst/>
          </a:prstGeom>
          <a:noFill/>
        </p:spPr>
        <p:txBody>
          <a:bodyPr wrap="square" rtlCol="0">
            <a:spAutoFit/>
          </a:bodyPr>
          <a:lstStyle/>
          <a:p>
            <a:r>
              <a:rPr lang="en-GB" sz="1400" dirty="0"/>
              <a:t>©</a:t>
            </a:r>
            <a:r>
              <a:rPr lang="cs-CZ" sz="1400" dirty="0"/>
              <a:t> </a:t>
            </a:r>
            <a:r>
              <a:rPr lang="cs-CZ" sz="1400" dirty="0" err="1"/>
              <a:t>Elsevier</a:t>
            </a:r>
            <a:r>
              <a:rPr lang="cs-CZ" sz="1400" dirty="0"/>
              <a:t> 2012. </a:t>
            </a:r>
            <a:r>
              <a:rPr lang="cs-CZ" sz="1400" dirty="0" err="1"/>
              <a:t>Abbas</a:t>
            </a:r>
            <a:r>
              <a:rPr lang="cs-CZ" sz="1400" dirty="0"/>
              <a:t> </a:t>
            </a:r>
            <a:r>
              <a:rPr lang="en-GB" sz="1400" dirty="0"/>
              <a:t>&amp;</a:t>
            </a:r>
            <a:r>
              <a:rPr lang="cs-CZ" sz="1400" dirty="0"/>
              <a:t> </a:t>
            </a:r>
            <a:r>
              <a:rPr lang="cs-CZ" sz="1400" dirty="0" err="1"/>
              <a:t>Lichtman</a:t>
            </a:r>
            <a:r>
              <a:rPr lang="cs-CZ" sz="1400" dirty="0"/>
              <a:t>: </a:t>
            </a:r>
            <a:r>
              <a:rPr lang="cs-CZ" sz="1400" dirty="0" err="1"/>
              <a:t>Cellular</a:t>
            </a:r>
            <a:r>
              <a:rPr lang="cs-CZ" sz="1400" dirty="0"/>
              <a:t> and </a:t>
            </a:r>
            <a:r>
              <a:rPr lang="cs-CZ" sz="1400" dirty="0" err="1"/>
              <a:t>Molecular</a:t>
            </a:r>
            <a:r>
              <a:rPr lang="cs-CZ" sz="1400" dirty="0"/>
              <a:t> </a:t>
            </a:r>
            <a:r>
              <a:rPr lang="cs-CZ" sz="1400" dirty="0" err="1"/>
              <a:t>Immunology</a:t>
            </a:r>
            <a:r>
              <a:rPr lang="cs-CZ" sz="1400" dirty="0"/>
              <a:t> 7e www.studentconsult.com</a:t>
            </a:r>
          </a:p>
        </p:txBody>
      </p:sp>
    </p:spTree>
    <p:extLst>
      <p:ext uri="{BB962C8B-B14F-4D97-AF65-F5344CB8AC3E}">
        <p14:creationId xmlns:p14="http://schemas.microsoft.com/office/powerpoint/2010/main" val="22997728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C00000"/>
                </a:solidFill>
              </a:rPr>
              <a:t>Dva druhy zánětu</a:t>
            </a:r>
          </a:p>
        </p:txBody>
      </p:sp>
      <p:sp>
        <p:nvSpPr>
          <p:cNvPr id="3" name="Zástupný symbol pro obsah 2"/>
          <p:cNvSpPr>
            <a:spLocks noGrp="1"/>
          </p:cNvSpPr>
          <p:nvPr>
            <p:ph idx="1"/>
          </p:nvPr>
        </p:nvSpPr>
        <p:spPr/>
        <p:txBody>
          <a:bodyPr/>
          <a:lstStyle/>
          <a:p>
            <a:endParaRPr lang="cs-CZ" dirty="0">
              <a:solidFill>
                <a:srgbClr val="002060"/>
              </a:solidFill>
            </a:endParaRPr>
          </a:p>
          <a:p>
            <a:r>
              <a:rPr lang="cs-CZ" dirty="0">
                <a:solidFill>
                  <a:srgbClr val="002060"/>
                </a:solidFill>
              </a:rPr>
              <a:t>Akutní zánět – fyziologický proces:</a:t>
            </a:r>
          </a:p>
          <a:p>
            <a:pPr lvl="1"/>
            <a:r>
              <a:rPr lang="cs-CZ" dirty="0">
                <a:solidFill>
                  <a:srgbClr val="002060"/>
                </a:solidFill>
              </a:rPr>
              <a:t>Odezní bez důsledků, dochází ke zhojení poškozené tkáně.</a:t>
            </a:r>
          </a:p>
          <a:p>
            <a:r>
              <a:rPr lang="cs-CZ" dirty="0">
                <a:solidFill>
                  <a:srgbClr val="002060"/>
                </a:solidFill>
              </a:rPr>
              <a:t>Chronický zánět – patologická reakce:</a:t>
            </a:r>
          </a:p>
          <a:p>
            <a:pPr lvl="1"/>
            <a:r>
              <a:rPr lang="cs-CZ" dirty="0">
                <a:solidFill>
                  <a:srgbClr val="002060"/>
                </a:solidFill>
              </a:rPr>
              <a:t>Patologický, dochází k destrukci tkáně, nahrazování vazivem a vede k trvalému poškození.</a:t>
            </a:r>
          </a:p>
          <a:p>
            <a:pPr marL="457200" lvl="1" indent="0">
              <a:buNone/>
            </a:pPr>
            <a:endParaRPr lang="cs-CZ" dirty="0"/>
          </a:p>
          <a:p>
            <a:pPr marL="457200" lvl="1" indent="0">
              <a:buNone/>
            </a:pPr>
            <a:endParaRPr lang="cs-CZ" dirty="0"/>
          </a:p>
        </p:txBody>
      </p:sp>
    </p:spTree>
    <p:extLst>
      <p:ext uri="{BB962C8B-B14F-4D97-AF65-F5344CB8AC3E}">
        <p14:creationId xmlns:p14="http://schemas.microsoft.com/office/powerpoint/2010/main" val="50565599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C00000"/>
                </a:solidFill>
              </a:rPr>
              <a:t>Průběh zánětlivé reakce</a:t>
            </a:r>
          </a:p>
        </p:txBody>
      </p:sp>
      <p:sp>
        <p:nvSpPr>
          <p:cNvPr id="3" name="Zástupný symbol pro obsah 2"/>
          <p:cNvSpPr>
            <a:spLocks noGrp="1"/>
          </p:cNvSpPr>
          <p:nvPr>
            <p:ph idx="1"/>
          </p:nvPr>
        </p:nvSpPr>
        <p:spPr>
          <a:xfrm>
            <a:off x="457200" y="1600200"/>
            <a:ext cx="8507288" cy="4525963"/>
          </a:xfrm>
        </p:spPr>
        <p:txBody>
          <a:bodyPr/>
          <a:lstStyle/>
          <a:p>
            <a:endParaRPr lang="cs-CZ" dirty="0">
              <a:solidFill>
                <a:srgbClr val="002060"/>
              </a:solidFill>
            </a:endParaRPr>
          </a:p>
          <a:p>
            <a:r>
              <a:rPr lang="cs-CZ" sz="2800" dirty="0">
                <a:solidFill>
                  <a:srgbClr val="002060"/>
                </a:solidFill>
              </a:rPr>
              <a:t>Fagocyty a tkáňové žírné buňky – uvolnění obsahu granulí do okolí.</a:t>
            </a:r>
          </a:p>
          <a:p>
            <a:r>
              <a:rPr lang="cs-CZ" sz="2800" dirty="0">
                <a:solidFill>
                  <a:srgbClr val="002060"/>
                </a:solidFill>
              </a:rPr>
              <a:t>Látky uvolněné z poškozených buněk.</a:t>
            </a:r>
          </a:p>
          <a:p>
            <a:r>
              <a:rPr lang="cs-CZ" sz="2800" b="1" dirty="0">
                <a:solidFill>
                  <a:srgbClr val="002060"/>
                </a:solidFill>
              </a:rPr>
              <a:t>Důsledek </a:t>
            </a:r>
            <a:r>
              <a:rPr lang="cs-CZ" sz="2800" dirty="0">
                <a:solidFill>
                  <a:srgbClr val="002060"/>
                </a:solidFill>
              </a:rPr>
              <a:t>- zvýšení </a:t>
            </a:r>
            <a:r>
              <a:rPr lang="cs-CZ" sz="2800" dirty="0" err="1">
                <a:solidFill>
                  <a:srgbClr val="002060"/>
                </a:solidFill>
              </a:rPr>
              <a:t>peremaibility</a:t>
            </a:r>
            <a:r>
              <a:rPr lang="cs-CZ" sz="2800" dirty="0">
                <a:solidFill>
                  <a:srgbClr val="002060"/>
                </a:solidFill>
              </a:rPr>
              <a:t> cév – tzn. prostup plazmatické tekutiny do extravaskulárního prostoru a vzniká otok.</a:t>
            </a:r>
          </a:p>
          <a:p>
            <a:endParaRPr lang="cs-CZ" b="1" dirty="0">
              <a:solidFill>
                <a:srgbClr val="002060"/>
              </a:solidFill>
            </a:endParaRPr>
          </a:p>
        </p:txBody>
      </p:sp>
    </p:spTree>
    <p:extLst>
      <p:ext uri="{BB962C8B-B14F-4D97-AF65-F5344CB8AC3E}">
        <p14:creationId xmlns:p14="http://schemas.microsoft.com/office/powerpoint/2010/main" val="396598060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FF0000"/>
                </a:solidFill>
              </a:rPr>
              <a:t>Začátek akutního zánětu</a:t>
            </a:r>
          </a:p>
        </p:txBody>
      </p:sp>
      <p:pic>
        <p:nvPicPr>
          <p:cNvPr id="4" name="Obrázek 3"/>
          <p:cNvPicPr>
            <a:picLocks noChangeAspect="1"/>
          </p:cNvPicPr>
          <p:nvPr/>
        </p:nvPicPr>
        <p:blipFill>
          <a:blip r:embed="rId2"/>
          <a:stretch>
            <a:fillRect/>
          </a:stretch>
        </p:blipFill>
        <p:spPr>
          <a:xfrm>
            <a:off x="575556" y="2564904"/>
            <a:ext cx="7992888" cy="2830723"/>
          </a:xfrm>
          <a:prstGeom prst="rect">
            <a:avLst/>
          </a:prstGeom>
        </p:spPr>
      </p:pic>
    </p:spTree>
    <p:extLst>
      <p:ext uri="{BB962C8B-B14F-4D97-AF65-F5344CB8AC3E}">
        <p14:creationId xmlns:p14="http://schemas.microsoft.com/office/powerpoint/2010/main" val="223660769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FF0000"/>
                </a:solidFill>
              </a:rPr>
              <a:t>Průběh akutního zánětu</a:t>
            </a:r>
          </a:p>
        </p:txBody>
      </p:sp>
      <p:pic>
        <p:nvPicPr>
          <p:cNvPr id="4" name="Obrázek 3"/>
          <p:cNvPicPr>
            <a:picLocks noChangeAspect="1"/>
          </p:cNvPicPr>
          <p:nvPr/>
        </p:nvPicPr>
        <p:blipFill>
          <a:blip r:embed="rId2"/>
          <a:stretch>
            <a:fillRect/>
          </a:stretch>
        </p:blipFill>
        <p:spPr>
          <a:xfrm>
            <a:off x="1275890" y="1700808"/>
            <a:ext cx="6592220" cy="4963218"/>
          </a:xfrm>
          <a:prstGeom prst="rect">
            <a:avLst/>
          </a:prstGeom>
        </p:spPr>
      </p:pic>
    </p:spTree>
    <p:extLst>
      <p:ext uri="{BB962C8B-B14F-4D97-AF65-F5344CB8AC3E}">
        <p14:creationId xmlns:p14="http://schemas.microsoft.com/office/powerpoint/2010/main" val="257557712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p:txBody>
          <a:bodyPr/>
          <a:lstStyle/>
          <a:p>
            <a:r>
              <a:rPr lang="cs-CZ" b="1" dirty="0">
                <a:solidFill>
                  <a:srgbClr val="C00000"/>
                </a:solidFill>
              </a:rPr>
              <a:t>Klasické známky zánětu</a:t>
            </a:r>
            <a:endParaRPr lang="en-GB" b="1" dirty="0">
              <a:solidFill>
                <a:srgbClr val="C00000"/>
              </a:solidFill>
            </a:endParaRPr>
          </a:p>
        </p:txBody>
      </p:sp>
      <p:sp>
        <p:nvSpPr>
          <p:cNvPr id="7" name="Zástupný symbol pro obsah 6"/>
          <p:cNvSpPr>
            <a:spLocks noGrp="1"/>
          </p:cNvSpPr>
          <p:nvPr>
            <p:ph idx="1"/>
          </p:nvPr>
        </p:nvSpPr>
        <p:spPr/>
        <p:txBody>
          <a:bodyPr/>
          <a:lstStyle/>
          <a:p>
            <a:endParaRPr lang="cs-CZ" dirty="0">
              <a:solidFill>
                <a:srgbClr val="002060"/>
              </a:solidFill>
            </a:endParaRPr>
          </a:p>
          <a:p>
            <a:r>
              <a:rPr lang="cs-CZ" dirty="0">
                <a:solidFill>
                  <a:srgbClr val="002060"/>
                </a:solidFill>
              </a:rPr>
              <a:t>Bolest</a:t>
            </a:r>
          </a:p>
          <a:p>
            <a:r>
              <a:rPr lang="cs-CZ" dirty="0">
                <a:solidFill>
                  <a:srgbClr val="002060"/>
                </a:solidFill>
              </a:rPr>
              <a:t>Zarudnutí</a:t>
            </a:r>
          </a:p>
          <a:p>
            <a:r>
              <a:rPr lang="cs-CZ" dirty="0">
                <a:solidFill>
                  <a:srgbClr val="002060"/>
                </a:solidFill>
              </a:rPr>
              <a:t>Otok</a:t>
            </a:r>
          </a:p>
          <a:p>
            <a:r>
              <a:rPr lang="cs-CZ" dirty="0">
                <a:solidFill>
                  <a:srgbClr val="002060"/>
                </a:solidFill>
              </a:rPr>
              <a:t>Horečka</a:t>
            </a:r>
            <a:endParaRPr lang="en-GB" dirty="0">
              <a:solidFill>
                <a:srgbClr val="002060"/>
              </a:solidFill>
            </a:endParaRPr>
          </a:p>
        </p:txBody>
      </p:sp>
    </p:spTree>
    <p:extLst>
      <p:ext uri="{BB962C8B-B14F-4D97-AF65-F5344CB8AC3E}">
        <p14:creationId xmlns:p14="http://schemas.microsoft.com/office/powerpoint/2010/main" val="330225720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linical symptoms of inflammation:   pain, redness, heat, swelling1. Increased vascular diameter, increased blood flow (h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980728"/>
            <a:ext cx="6934200" cy="5200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306436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C00000"/>
                </a:solidFill>
              </a:rPr>
              <a:t>Zánět - průběh</a:t>
            </a:r>
          </a:p>
        </p:txBody>
      </p:sp>
      <p:sp>
        <p:nvSpPr>
          <p:cNvPr id="3" name="Zástupný symbol pro obsah 2"/>
          <p:cNvSpPr>
            <a:spLocks noGrp="1"/>
          </p:cNvSpPr>
          <p:nvPr>
            <p:ph idx="1"/>
          </p:nvPr>
        </p:nvSpPr>
        <p:spPr/>
        <p:txBody>
          <a:bodyPr>
            <a:normAutofit lnSpcReduction="10000"/>
          </a:bodyPr>
          <a:lstStyle/>
          <a:p>
            <a:r>
              <a:rPr lang="cs-CZ" dirty="0">
                <a:solidFill>
                  <a:srgbClr val="002060"/>
                </a:solidFill>
              </a:rPr>
              <a:t>Zvýšení </a:t>
            </a:r>
            <a:r>
              <a:rPr lang="cs-CZ" dirty="0" err="1">
                <a:solidFill>
                  <a:srgbClr val="002060"/>
                </a:solidFill>
              </a:rPr>
              <a:t>adhezivity</a:t>
            </a:r>
            <a:r>
              <a:rPr lang="cs-CZ" dirty="0">
                <a:solidFill>
                  <a:srgbClr val="002060"/>
                </a:solidFill>
              </a:rPr>
              <a:t> endotelií expresí adhezivních molekul – zachycení fagocytů a lymfocytů – jejich průnik do tkáně.</a:t>
            </a:r>
          </a:p>
          <a:p>
            <a:r>
              <a:rPr lang="cs-CZ" dirty="0">
                <a:solidFill>
                  <a:srgbClr val="002060"/>
                </a:solidFill>
              </a:rPr>
              <a:t>Aktivace koagulačního, fibrinolytického, komplementového a kininového sytému.</a:t>
            </a:r>
          </a:p>
          <a:p>
            <a:r>
              <a:rPr lang="cs-CZ" dirty="0">
                <a:solidFill>
                  <a:srgbClr val="002060"/>
                </a:solidFill>
              </a:rPr>
              <a:t>Ovlivnění místních nervových zakončení (bolest).</a:t>
            </a:r>
          </a:p>
          <a:p>
            <a:r>
              <a:rPr lang="cs-CZ" dirty="0">
                <a:solidFill>
                  <a:srgbClr val="002060"/>
                </a:solidFill>
              </a:rPr>
              <a:t>Změny regulace teploty (některé mediátory působí jako pyrogeny).</a:t>
            </a:r>
          </a:p>
        </p:txBody>
      </p:sp>
    </p:spTree>
    <p:extLst>
      <p:ext uri="{BB962C8B-B14F-4D97-AF65-F5344CB8AC3E}">
        <p14:creationId xmlns:p14="http://schemas.microsoft.com/office/powerpoint/2010/main" val="403860679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b="1" dirty="0">
                <a:solidFill>
                  <a:srgbClr val="C00000"/>
                </a:solidFill>
              </a:rPr>
              <a:t>Hlavní události v místě zánětu</a:t>
            </a:r>
            <a:r>
              <a:rPr lang="en-GB" altLang="cs-CZ" b="1" i="1" dirty="0">
                <a:solidFill>
                  <a:srgbClr val="C00000"/>
                </a:solidFill>
              </a:rPr>
              <a:t> </a:t>
            </a:r>
            <a:endParaRPr lang="cs-CZ" b="1" dirty="0">
              <a:solidFill>
                <a:srgbClr val="C00000"/>
              </a:solidFill>
            </a:endParaRPr>
          </a:p>
        </p:txBody>
      </p:sp>
      <p:sp>
        <p:nvSpPr>
          <p:cNvPr id="3" name="Zástupný symbol pro obsah 2"/>
          <p:cNvSpPr>
            <a:spLocks noGrp="1"/>
          </p:cNvSpPr>
          <p:nvPr>
            <p:ph idx="1"/>
          </p:nvPr>
        </p:nvSpPr>
        <p:spPr/>
        <p:txBody>
          <a:bodyPr/>
          <a:lstStyle/>
          <a:p>
            <a:r>
              <a:rPr lang="cs-CZ" altLang="cs-CZ" dirty="0">
                <a:solidFill>
                  <a:srgbClr val="002060"/>
                </a:solidFill>
              </a:rPr>
              <a:t>Hlavní roli hrají složky nespecifické imunity</a:t>
            </a:r>
            <a:endParaRPr lang="en-GB" altLang="cs-CZ" sz="4000" b="1" dirty="0">
              <a:solidFill>
                <a:srgbClr val="002060"/>
              </a:solidFill>
            </a:endParaRPr>
          </a:p>
          <a:p>
            <a:pPr lvl="1">
              <a:buFont typeface="Arial" panose="020B0604020202020204" pitchFamily="34" charset="0"/>
              <a:buChar char="•"/>
            </a:pPr>
            <a:r>
              <a:rPr lang="cs-CZ" altLang="cs-CZ" dirty="0">
                <a:solidFill>
                  <a:srgbClr val="002060"/>
                </a:solidFill>
              </a:rPr>
              <a:t>Vznik </a:t>
            </a:r>
            <a:r>
              <a:rPr lang="cs-CZ" altLang="cs-CZ" dirty="0" err="1">
                <a:solidFill>
                  <a:srgbClr val="002060"/>
                </a:solidFill>
              </a:rPr>
              <a:t>vasoaktivních</a:t>
            </a:r>
            <a:r>
              <a:rPr lang="cs-CZ" altLang="cs-CZ" dirty="0">
                <a:solidFill>
                  <a:srgbClr val="002060"/>
                </a:solidFill>
              </a:rPr>
              <a:t> a chemotaktických látek, často produktů aktivace komplementového systému.</a:t>
            </a:r>
          </a:p>
          <a:p>
            <a:pPr lvl="1">
              <a:buFont typeface="Arial" panose="020B0604020202020204" pitchFamily="34" charset="0"/>
              <a:buChar char="•"/>
            </a:pPr>
            <a:r>
              <a:rPr lang="cs-CZ" altLang="cs-CZ" dirty="0">
                <a:solidFill>
                  <a:srgbClr val="002060"/>
                </a:solidFill>
              </a:rPr>
              <a:t>Zvýšený přítok krve do místa zánětu.</a:t>
            </a:r>
            <a:endParaRPr lang="en-GB" altLang="cs-CZ" dirty="0">
              <a:solidFill>
                <a:srgbClr val="002060"/>
              </a:solidFill>
            </a:endParaRPr>
          </a:p>
          <a:p>
            <a:pPr lvl="1">
              <a:buFont typeface="Arial" panose="020B0604020202020204" pitchFamily="34" charset="0"/>
              <a:buChar char="•"/>
            </a:pPr>
            <a:r>
              <a:rPr lang="cs-CZ" altLang="cs-CZ" dirty="0">
                <a:solidFill>
                  <a:srgbClr val="002060"/>
                </a:solidFill>
              </a:rPr>
              <a:t>Příliv </a:t>
            </a:r>
            <a:r>
              <a:rPr lang="cs-CZ" altLang="cs-CZ" dirty="0" err="1">
                <a:solidFill>
                  <a:srgbClr val="002060"/>
                </a:solidFill>
              </a:rPr>
              <a:t>zánětotvorných</a:t>
            </a:r>
            <a:r>
              <a:rPr lang="cs-CZ" altLang="cs-CZ" dirty="0">
                <a:solidFill>
                  <a:srgbClr val="002060"/>
                </a:solidFill>
              </a:rPr>
              <a:t> buněk, zejména  granulocytů </a:t>
            </a:r>
            <a:br>
              <a:rPr lang="cs-CZ" altLang="cs-CZ" dirty="0">
                <a:solidFill>
                  <a:srgbClr val="002060"/>
                </a:solidFill>
              </a:rPr>
            </a:br>
            <a:r>
              <a:rPr lang="cs-CZ" altLang="cs-CZ" dirty="0">
                <a:solidFill>
                  <a:srgbClr val="002060"/>
                </a:solidFill>
              </a:rPr>
              <a:t>a makrofágů.</a:t>
            </a:r>
            <a:endParaRPr lang="en-GB" altLang="cs-CZ" dirty="0">
              <a:solidFill>
                <a:srgbClr val="002060"/>
              </a:solidFill>
            </a:endParaRPr>
          </a:p>
          <a:p>
            <a:pPr lvl="1">
              <a:buFont typeface="Arial" panose="020B0604020202020204" pitchFamily="34" charset="0"/>
              <a:buChar char="•"/>
            </a:pPr>
            <a:r>
              <a:rPr lang="cs-CZ" altLang="cs-CZ" dirty="0">
                <a:solidFill>
                  <a:srgbClr val="002060"/>
                </a:solidFill>
              </a:rPr>
              <a:t>Zvýšená cévní permeabilita vede k přechodu bílkovin do extravaskulárních prostorů.</a:t>
            </a:r>
            <a:endParaRPr lang="en-GB" altLang="cs-CZ" dirty="0">
              <a:solidFill>
                <a:srgbClr val="002060"/>
              </a:solidFill>
            </a:endParaRPr>
          </a:p>
          <a:p>
            <a:endParaRPr lang="cs-CZ" dirty="0"/>
          </a:p>
        </p:txBody>
      </p:sp>
    </p:spTree>
    <p:extLst>
      <p:ext uri="{BB962C8B-B14F-4D97-AF65-F5344CB8AC3E}">
        <p14:creationId xmlns:p14="http://schemas.microsoft.com/office/powerpoint/2010/main" val="364139571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 name="Obrázek 4"/>
          <p:cNvPicPr>
            <a:picLocks noChangeAspect="1"/>
          </p:cNvPicPr>
          <p:nvPr/>
        </p:nvPicPr>
        <p:blipFill>
          <a:blip r:embed="rId2"/>
          <a:stretch>
            <a:fillRect/>
          </a:stretch>
        </p:blipFill>
        <p:spPr>
          <a:xfrm>
            <a:off x="-638" y="-479"/>
            <a:ext cx="9145276" cy="6858957"/>
          </a:xfrm>
          <a:prstGeom prst="rect">
            <a:avLst/>
          </a:prstGeom>
        </p:spPr>
      </p:pic>
    </p:spTree>
    <p:extLst>
      <p:ext uri="{BB962C8B-B14F-4D97-AF65-F5344CB8AC3E}">
        <p14:creationId xmlns:p14="http://schemas.microsoft.com/office/powerpoint/2010/main" val="213686428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Innate Immune Receptors   Innate immune receptors are not clonally distributed   Binding of receptors results in rapid 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908720"/>
            <a:ext cx="6934200" cy="5200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622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noAutofit/>
          </a:bodyPr>
          <a:lstStyle/>
          <a:p>
            <a:pPr eaLnBrk="1" hangingPunct="1">
              <a:defRPr/>
            </a:pPr>
            <a:r>
              <a:rPr lang="cs-CZ" b="1" dirty="0">
                <a:solidFill>
                  <a:srgbClr val="A50021"/>
                </a:solidFill>
              </a:rPr>
              <a:t>Vrozená imunita: </a:t>
            </a:r>
            <a:br>
              <a:rPr lang="cs-CZ" b="1" dirty="0">
                <a:solidFill>
                  <a:srgbClr val="A50021"/>
                </a:solidFill>
              </a:rPr>
            </a:br>
            <a:r>
              <a:rPr lang="cs-CZ" b="1" dirty="0">
                <a:solidFill>
                  <a:srgbClr val="A50021"/>
                </a:solidFill>
              </a:rPr>
              <a:t>charakteristické rysy</a:t>
            </a:r>
          </a:p>
        </p:txBody>
      </p:sp>
      <p:sp>
        <p:nvSpPr>
          <p:cNvPr id="12291" name="Rectangle 3"/>
          <p:cNvSpPr>
            <a:spLocks noGrp="1" noChangeArrowheads="1"/>
          </p:cNvSpPr>
          <p:nvPr>
            <p:ph idx="1"/>
          </p:nvPr>
        </p:nvSpPr>
        <p:spPr>
          <a:xfrm>
            <a:off x="539750" y="1773238"/>
            <a:ext cx="8326438" cy="4845050"/>
          </a:xfrm>
        </p:spPr>
        <p:txBody>
          <a:bodyPr>
            <a:normAutofit/>
          </a:bodyPr>
          <a:lstStyle/>
          <a:p>
            <a:pPr marL="469900" indent="-469900" eaLnBrk="1" hangingPunct="1">
              <a:lnSpc>
                <a:spcPct val="80000"/>
              </a:lnSpc>
              <a:buFontTx/>
              <a:buNone/>
            </a:pPr>
            <a:r>
              <a:rPr lang="cs-CZ" sz="2800" b="1" dirty="0">
                <a:solidFill>
                  <a:srgbClr val="A50021"/>
                </a:solidFill>
              </a:rPr>
              <a:t>Receptory: </a:t>
            </a:r>
          </a:p>
          <a:p>
            <a:pPr>
              <a:lnSpc>
                <a:spcPct val="80000"/>
              </a:lnSpc>
            </a:pPr>
            <a:r>
              <a:rPr lang="cs-CZ" sz="2800" dirty="0">
                <a:solidFill>
                  <a:srgbClr val="000066"/>
                </a:solidFill>
              </a:rPr>
              <a:t>Receptory pro PAMP a DAMP jsou geneticky zakódovány v DNA příslušných buněk. </a:t>
            </a:r>
          </a:p>
          <a:p>
            <a:pPr>
              <a:lnSpc>
                <a:spcPct val="80000"/>
              </a:lnSpc>
            </a:pPr>
            <a:r>
              <a:rPr lang="cs-CZ" sz="2800" dirty="0">
                <a:solidFill>
                  <a:srgbClr val="000066"/>
                </a:solidFill>
              </a:rPr>
              <a:t>Označují se jako „</a:t>
            </a:r>
            <a:r>
              <a:rPr lang="cs-CZ" sz="2800" dirty="0" err="1">
                <a:solidFill>
                  <a:srgbClr val="000066"/>
                </a:solidFill>
              </a:rPr>
              <a:t>pattern</a:t>
            </a:r>
            <a:r>
              <a:rPr lang="cs-CZ" sz="2800" dirty="0">
                <a:solidFill>
                  <a:srgbClr val="000066"/>
                </a:solidFill>
              </a:rPr>
              <a:t> </a:t>
            </a:r>
            <a:r>
              <a:rPr lang="cs-CZ" sz="2800" dirty="0" err="1">
                <a:solidFill>
                  <a:srgbClr val="000066"/>
                </a:solidFill>
              </a:rPr>
              <a:t>recognition</a:t>
            </a:r>
            <a:r>
              <a:rPr lang="cs-CZ" sz="2800" dirty="0">
                <a:solidFill>
                  <a:srgbClr val="000066"/>
                </a:solidFill>
              </a:rPr>
              <a:t> </a:t>
            </a:r>
            <a:r>
              <a:rPr lang="cs-CZ" sz="2800" dirty="0" err="1">
                <a:solidFill>
                  <a:srgbClr val="000066"/>
                </a:solidFill>
              </a:rPr>
              <a:t>receptors</a:t>
            </a:r>
            <a:r>
              <a:rPr lang="cs-CZ" sz="2800" dirty="0">
                <a:solidFill>
                  <a:srgbClr val="000066"/>
                </a:solidFill>
              </a:rPr>
              <a:t>“, </a:t>
            </a:r>
            <a:r>
              <a:rPr lang="cs-CZ" sz="2800" b="1" dirty="0">
                <a:solidFill>
                  <a:srgbClr val="000066"/>
                </a:solidFill>
              </a:rPr>
              <a:t>PRR</a:t>
            </a:r>
            <a:r>
              <a:rPr lang="cs-CZ" sz="2800" dirty="0">
                <a:solidFill>
                  <a:srgbClr val="000066"/>
                </a:solidFill>
              </a:rPr>
              <a:t>. </a:t>
            </a:r>
          </a:p>
          <a:p>
            <a:pPr>
              <a:lnSpc>
                <a:spcPct val="80000"/>
              </a:lnSpc>
            </a:pPr>
            <a:r>
              <a:rPr lang="cs-CZ" sz="2800" dirty="0">
                <a:solidFill>
                  <a:srgbClr val="000066"/>
                </a:solidFill>
              </a:rPr>
              <a:t>Přítomny na nebo v buňkách (např. TLR, NLR)</a:t>
            </a:r>
          </a:p>
          <a:p>
            <a:pPr>
              <a:lnSpc>
                <a:spcPct val="80000"/>
              </a:lnSpc>
            </a:pPr>
            <a:r>
              <a:rPr lang="cs-CZ" sz="2800" dirty="0">
                <a:solidFill>
                  <a:srgbClr val="000066"/>
                </a:solidFill>
              </a:rPr>
              <a:t>Nebo jako solubilní (např. CRP, MBL).</a:t>
            </a:r>
          </a:p>
          <a:p>
            <a:pPr marL="469900" indent="-469900">
              <a:lnSpc>
                <a:spcPct val="80000"/>
              </a:lnSpc>
              <a:buNone/>
            </a:pPr>
            <a:endParaRPr lang="cs-CZ" sz="2800" dirty="0">
              <a:solidFill>
                <a:srgbClr val="002060"/>
              </a:solidFill>
            </a:endParaRPr>
          </a:p>
          <a:p>
            <a:pPr>
              <a:lnSpc>
                <a:spcPct val="80000"/>
              </a:lnSpc>
            </a:pPr>
            <a:r>
              <a:rPr lang="cs-CZ" sz="2800" dirty="0">
                <a:solidFill>
                  <a:srgbClr val="002060"/>
                </a:solidFill>
              </a:rPr>
              <a:t>Naproti tomu  u adaptivní imunity receptory lymfocytů T a B vznikají somatickým přeskupováním genů.    </a:t>
            </a:r>
          </a:p>
          <a:p>
            <a:pPr marL="469900" indent="-469900" eaLnBrk="1" hangingPunct="1">
              <a:lnSpc>
                <a:spcPct val="80000"/>
              </a:lnSpc>
              <a:buFontTx/>
              <a:buNone/>
            </a:pPr>
            <a:endParaRPr lang="cs-CZ" sz="3000" dirty="0"/>
          </a:p>
        </p:txBody>
      </p:sp>
    </p:spTree>
    <p:extLst>
      <p:ext uri="{BB962C8B-B14F-4D97-AF65-F5344CB8AC3E}">
        <p14:creationId xmlns:p14="http://schemas.microsoft.com/office/powerpoint/2010/main" val="208332955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C00000"/>
                </a:solidFill>
              </a:rPr>
              <a:t>Laboratorní známky zánětu</a:t>
            </a:r>
          </a:p>
        </p:txBody>
      </p:sp>
      <p:sp>
        <p:nvSpPr>
          <p:cNvPr id="3" name="Zástupný symbol pro obsah 2"/>
          <p:cNvSpPr>
            <a:spLocks noGrp="1"/>
          </p:cNvSpPr>
          <p:nvPr>
            <p:ph idx="1"/>
          </p:nvPr>
        </p:nvSpPr>
        <p:spPr/>
        <p:txBody>
          <a:bodyPr/>
          <a:lstStyle/>
          <a:p>
            <a:endParaRPr lang="cs-CZ" altLang="cs-CZ" dirty="0">
              <a:solidFill>
                <a:srgbClr val="002060"/>
              </a:solidFill>
            </a:endParaRPr>
          </a:p>
          <a:p>
            <a:r>
              <a:rPr lang="cs-CZ" altLang="cs-CZ" dirty="0">
                <a:solidFill>
                  <a:srgbClr val="002060"/>
                </a:solidFill>
              </a:rPr>
              <a:t>L</a:t>
            </a:r>
            <a:r>
              <a:rPr lang="en-GB" altLang="cs-CZ" dirty="0" err="1">
                <a:solidFill>
                  <a:srgbClr val="002060"/>
                </a:solidFill>
              </a:rPr>
              <a:t>eukocyt</a:t>
            </a:r>
            <a:r>
              <a:rPr lang="cs-CZ" altLang="cs-CZ" dirty="0" err="1">
                <a:solidFill>
                  <a:srgbClr val="002060"/>
                </a:solidFill>
              </a:rPr>
              <a:t>óza</a:t>
            </a:r>
            <a:r>
              <a:rPr lang="en-GB" altLang="cs-CZ" dirty="0">
                <a:solidFill>
                  <a:srgbClr val="002060"/>
                </a:solidFill>
              </a:rPr>
              <a:t>,</a:t>
            </a:r>
            <a:endParaRPr lang="cs-CZ" altLang="cs-CZ" dirty="0">
              <a:solidFill>
                <a:srgbClr val="002060"/>
              </a:solidFill>
            </a:endParaRPr>
          </a:p>
          <a:p>
            <a:r>
              <a:rPr lang="cs-CZ" altLang="cs-CZ" dirty="0">
                <a:solidFill>
                  <a:srgbClr val="002060"/>
                </a:solidFill>
              </a:rPr>
              <a:t>Zvýšená FW</a:t>
            </a:r>
          </a:p>
          <a:p>
            <a:r>
              <a:rPr lang="cs-CZ" altLang="cs-CZ" dirty="0">
                <a:solidFill>
                  <a:srgbClr val="002060"/>
                </a:solidFill>
              </a:rPr>
              <a:t>Zvýšené hladiny reaktantů akutní fáze</a:t>
            </a:r>
          </a:p>
          <a:p>
            <a:r>
              <a:rPr lang="cs-CZ" altLang="cs-CZ" dirty="0">
                <a:solidFill>
                  <a:srgbClr val="002060"/>
                </a:solidFill>
              </a:rPr>
              <a:t>Snížené hladiny železa a zinku v plazmě</a:t>
            </a:r>
            <a:endParaRPr lang="en-GB" altLang="cs-CZ" dirty="0">
              <a:solidFill>
                <a:srgbClr val="002060"/>
              </a:solidFill>
            </a:endParaRPr>
          </a:p>
          <a:p>
            <a:endParaRPr lang="cs-CZ" dirty="0"/>
          </a:p>
        </p:txBody>
      </p:sp>
    </p:spTree>
    <p:extLst>
      <p:ext uri="{BB962C8B-B14F-4D97-AF65-F5344CB8AC3E}">
        <p14:creationId xmlns:p14="http://schemas.microsoft.com/office/powerpoint/2010/main" val="179824035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cs-CZ" b="1" dirty="0">
                <a:solidFill>
                  <a:srgbClr val="C00000"/>
                </a:solidFill>
              </a:rPr>
              <a:t>Proteiny akutní fáze</a:t>
            </a:r>
            <a:endParaRPr lang="cs-CZ" b="1" dirty="0">
              <a:solidFill>
                <a:srgbClr val="C00000"/>
              </a:solidFill>
            </a:endParaRPr>
          </a:p>
        </p:txBody>
      </p:sp>
      <p:sp>
        <p:nvSpPr>
          <p:cNvPr id="3" name="Zástupný symbol pro obsah 2"/>
          <p:cNvSpPr>
            <a:spLocks noGrp="1"/>
          </p:cNvSpPr>
          <p:nvPr>
            <p:ph idx="1"/>
          </p:nvPr>
        </p:nvSpPr>
        <p:spPr/>
        <p:txBody>
          <a:bodyPr>
            <a:normAutofit/>
          </a:bodyPr>
          <a:lstStyle/>
          <a:p>
            <a:r>
              <a:rPr lang="cs-CZ" altLang="cs-CZ" sz="2800" dirty="0">
                <a:solidFill>
                  <a:srgbClr val="002060"/>
                </a:solidFill>
                <a:latin typeface="+mj-lt"/>
              </a:rPr>
              <a:t>Jejich hladina se zvyšuje v době akutního zánětu.</a:t>
            </a:r>
            <a:endParaRPr lang="en-GB" altLang="cs-CZ" sz="2800" dirty="0">
              <a:solidFill>
                <a:srgbClr val="002060"/>
              </a:solidFill>
              <a:latin typeface="+mj-lt"/>
            </a:endParaRPr>
          </a:p>
          <a:p>
            <a:r>
              <a:rPr lang="cs-CZ" altLang="cs-CZ" sz="2800" dirty="0">
                <a:solidFill>
                  <a:srgbClr val="002060"/>
                </a:solidFill>
                <a:latin typeface="+mj-lt"/>
              </a:rPr>
              <a:t>Jsou produkovány hlavně játry pod vlivem I</a:t>
            </a:r>
            <a:r>
              <a:rPr lang="en-GB" altLang="cs-CZ" sz="2800" dirty="0">
                <a:solidFill>
                  <a:srgbClr val="002060"/>
                </a:solidFill>
                <a:latin typeface="+mj-lt"/>
              </a:rPr>
              <a:t>L-1, IL-6, TNF-a</a:t>
            </a:r>
            <a:r>
              <a:rPr lang="cs-CZ" altLang="cs-CZ" sz="2800" dirty="0">
                <a:solidFill>
                  <a:srgbClr val="002060"/>
                </a:solidFill>
                <a:latin typeface="+mj-lt"/>
              </a:rPr>
              <a:t>.</a:t>
            </a:r>
            <a:endParaRPr lang="en-GB" altLang="cs-CZ" sz="2800" dirty="0">
              <a:solidFill>
                <a:srgbClr val="002060"/>
              </a:solidFill>
              <a:latin typeface="+mj-lt"/>
            </a:endParaRPr>
          </a:p>
          <a:p>
            <a:r>
              <a:rPr lang="cs-CZ" altLang="cs-CZ" sz="2800" dirty="0">
                <a:solidFill>
                  <a:srgbClr val="002060"/>
                </a:solidFill>
                <a:latin typeface="+mj-lt"/>
              </a:rPr>
              <a:t>Nejznámější a diagnosticky nejčastěji využívaný:</a:t>
            </a:r>
            <a:r>
              <a:rPr lang="en-GB" altLang="cs-CZ" sz="2800" dirty="0">
                <a:solidFill>
                  <a:srgbClr val="002060"/>
                </a:solidFill>
                <a:latin typeface="+mj-lt"/>
              </a:rPr>
              <a:t> </a:t>
            </a:r>
            <a:endParaRPr lang="cs-CZ" altLang="cs-CZ" sz="2800" dirty="0">
              <a:solidFill>
                <a:srgbClr val="002060"/>
              </a:solidFill>
              <a:latin typeface="+mj-lt"/>
            </a:endParaRPr>
          </a:p>
          <a:p>
            <a:pPr marL="0" indent="0">
              <a:buNone/>
            </a:pPr>
            <a:r>
              <a:rPr lang="cs-CZ" altLang="cs-CZ" sz="2800" dirty="0">
                <a:solidFill>
                  <a:srgbClr val="002060"/>
                </a:solidFill>
                <a:latin typeface="+mj-lt"/>
              </a:rPr>
              <a:t>    </a:t>
            </a:r>
            <a:r>
              <a:rPr lang="en-GB" altLang="cs-CZ" sz="2800" dirty="0">
                <a:solidFill>
                  <a:srgbClr val="002060"/>
                </a:solidFill>
                <a:latin typeface="+mj-lt"/>
              </a:rPr>
              <a:t>C-rea</a:t>
            </a:r>
            <a:r>
              <a:rPr lang="cs-CZ" altLang="cs-CZ" sz="2800" dirty="0" err="1">
                <a:solidFill>
                  <a:srgbClr val="002060"/>
                </a:solidFill>
                <a:latin typeface="+mj-lt"/>
              </a:rPr>
              <a:t>ktivní</a:t>
            </a:r>
            <a:r>
              <a:rPr lang="en-GB" altLang="cs-CZ" sz="2800" dirty="0">
                <a:solidFill>
                  <a:srgbClr val="002060"/>
                </a:solidFill>
                <a:latin typeface="+mj-lt"/>
              </a:rPr>
              <a:t> protein</a:t>
            </a:r>
            <a:r>
              <a:rPr lang="cs-CZ" altLang="cs-CZ" sz="2800" dirty="0">
                <a:solidFill>
                  <a:srgbClr val="002060"/>
                </a:solidFill>
                <a:latin typeface="+mj-lt"/>
              </a:rPr>
              <a:t> (CRP).</a:t>
            </a:r>
            <a:endParaRPr lang="en-GB" altLang="cs-CZ" sz="2800" dirty="0">
              <a:solidFill>
                <a:srgbClr val="002060"/>
              </a:solidFill>
              <a:latin typeface="+mj-lt"/>
            </a:endParaRPr>
          </a:p>
          <a:p>
            <a:r>
              <a:rPr lang="cs-CZ" altLang="cs-CZ" sz="2800" dirty="0">
                <a:solidFill>
                  <a:srgbClr val="002060"/>
                </a:solidFill>
                <a:latin typeface="+mj-lt"/>
              </a:rPr>
              <a:t>Další</a:t>
            </a:r>
            <a:r>
              <a:rPr lang="en-GB" altLang="cs-CZ" sz="2800" dirty="0">
                <a:solidFill>
                  <a:srgbClr val="002060"/>
                </a:solidFill>
                <a:latin typeface="+mj-lt"/>
              </a:rPr>
              <a:t>: </a:t>
            </a:r>
            <a:r>
              <a:rPr lang="cs-CZ" altLang="cs-CZ" sz="2800" dirty="0">
                <a:solidFill>
                  <a:srgbClr val="002060"/>
                </a:solidFill>
                <a:latin typeface="+mj-lt"/>
              </a:rPr>
              <a:t>součásti komplementového systému</a:t>
            </a:r>
            <a:r>
              <a:rPr lang="en-GB" altLang="cs-CZ" sz="2800" dirty="0">
                <a:solidFill>
                  <a:srgbClr val="002060"/>
                </a:solidFill>
                <a:latin typeface="+mj-lt"/>
              </a:rPr>
              <a:t>, </a:t>
            </a:r>
            <a:r>
              <a:rPr lang="cs-CZ" altLang="cs-CZ" sz="2800" dirty="0">
                <a:solidFill>
                  <a:srgbClr val="002060"/>
                </a:solidFill>
                <a:latin typeface="+mj-lt"/>
              </a:rPr>
              <a:t>alfa-1-antitrypsin, sérový amyloid A, fibrinogen…</a:t>
            </a:r>
            <a:r>
              <a:rPr lang="en-GB" altLang="cs-CZ" sz="2800" dirty="0">
                <a:solidFill>
                  <a:srgbClr val="002060"/>
                </a:solidFill>
                <a:latin typeface="+mj-lt"/>
              </a:rPr>
              <a:t> </a:t>
            </a:r>
          </a:p>
          <a:p>
            <a:endParaRPr lang="cs-CZ" dirty="0"/>
          </a:p>
        </p:txBody>
      </p:sp>
    </p:spTree>
    <p:extLst>
      <p:ext uri="{BB962C8B-B14F-4D97-AF65-F5344CB8AC3E}">
        <p14:creationId xmlns:p14="http://schemas.microsoft.com/office/powerpoint/2010/main" val="122524007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cs-CZ" b="1" dirty="0">
                <a:solidFill>
                  <a:srgbClr val="C00000"/>
                </a:solidFill>
              </a:rPr>
              <a:t>Proteiny akutní fáze</a:t>
            </a:r>
            <a:endParaRPr lang="cs-CZ" dirty="0"/>
          </a:p>
        </p:txBody>
      </p:sp>
      <p:sp>
        <p:nvSpPr>
          <p:cNvPr id="3" name="Zástupný symbol pro obsah 2"/>
          <p:cNvSpPr>
            <a:spLocks noGrp="1"/>
          </p:cNvSpPr>
          <p:nvPr>
            <p:ph idx="1"/>
          </p:nvPr>
        </p:nvSpPr>
        <p:spPr/>
        <p:txBody>
          <a:bodyPr>
            <a:normAutofit fontScale="85000" lnSpcReduction="10000"/>
          </a:bodyPr>
          <a:lstStyle/>
          <a:p>
            <a:pPr lvl="1">
              <a:buFont typeface="Arial" panose="020B0604020202020204" pitchFamily="34" charset="0"/>
              <a:buChar char="•"/>
            </a:pPr>
            <a:r>
              <a:rPr lang="cs-CZ" sz="3000" dirty="0" err="1">
                <a:solidFill>
                  <a:srgbClr val="002060"/>
                </a:solidFill>
              </a:rPr>
              <a:t>Opsonizace</a:t>
            </a:r>
            <a:endParaRPr lang="cs-CZ" sz="3000" dirty="0">
              <a:solidFill>
                <a:srgbClr val="002060"/>
              </a:solidFill>
            </a:endParaRPr>
          </a:p>
          <a:p>
            <a:pPr lvl="2"/>
            <a:r>
              <a:rPr lang="cs-CZ" sz="2600" dirty="0">
                <a:solidFill>
                  <a:srgbClr val="002060"/>
                </a:solidFill>
              </a:rPr>
              <a:t>CRP – C-reaktivní protein</a:t>
            </a:r>
          </a:p>
          <a:p>
            <a:pPr lvl="2"/>
            <a:r>
              <a:rPr lang="cs-CZ" sz="2600" dirty="0">
                <a:solidFill>
                  <a:srgbClr val="002060"/>
                </a:solidFill>
              </a:rPr>
              <a:t>SAP – sérový amyloid</a:t>
            </a:r>
          </a:p>
          <a:p>
            <a:pPr lvl="2"/>
            <a:r>
              <a:rPr lang="cs-CZ" sz="2600" dirty="0">
                <a:solidFill>
                  <a:srgbClr val="002060"/>
                </a:solidFill>
              </a:rPr>
              <a:t>Složky komplementu C3, C4</a:t>
            </a:r>
          </a:p>
          <a:p>
            <a:pPr lvl="1">
              <a:buFont typeface="Arial" panose="020B0604020202020204" pitchFamily="34" charset="0"/>
              <a:buChar char="•"/>
            </a:pPr>
            <a:r>
              <a:rPr lang="cs-CZ" sz="3000" dirty="0">
                <a:solidFill>
                  <a:srgbClr val="002060"/>
                </a:solidFill>
              </a:rPr>
              <a:t>CRP a SAP váží nukleoproteiny vzniklé při rozpadu tkání a napomáhají jejich odstraňování fagocytózou.</a:t>
            </a:r>
          </a:p>
          <a:p>
            <a:pPr lvl="1">
              <a:buFont typeface="Arial" panose="020B0604020202020204" pitchFamily="34" charset="0"/>
              <a:buChar char="•"/>
            </a:pPr>
            <a:r>
              <a:rPr lang="cs-CZ" sz="3000" dirty="0">
                <a:solidFill>
                  <a:srgbClr val="002060"/>
                </a:solidFill>
              </a:rPr>
              <a:t>Zvýšená syntéza sérových transportních proteinů (</a:t>
            </a:r>
            <a:r>
              <a:rPr lang="cs-CZ" sz="3000" dirty="0" err="1">
                <a:solidFill>
                  <a:srgbClr val="002060"/>
                </a:solidFill>
              </a:rPr>
              <a:t>ceruloplazmin</a:t>
            </a:r>
            <a:r>
              <a:rPr lang="cs-CZ" sz="3000" dirty="0">
                <a:solidFill>
                  <a:srgbClr val="002060"/>
                </a:solidFill>
              </a:rPr>
              <a:t>, feritin).</a:t>
            </a:r>
          </a:p>
          <a:p>
            <a:pPr lvl="1">
              <a:buFont typeface="Arial" panose="020B0604020202020204" pitchFamily="34" charset="0"/>
              <a:buChar char="•"/>
            </a:pPr>
            <a:r>
              <a:rPr lang="cs-CZ" sz="3000" dirty="0" err="1">
                <a:solidFill>
                  <a:srgbClr val="002060"/>
                </a:solidFill>
              </a:rPr>
              <a:t>Antimikrobiláních</a:t>
            </a:r>
            <a:r>
              <a:rPr lang="cs-CZ" sz="3000" dirty="0">
                <a:solidFill>
                  <a:srgbClr val="002060"/>
                </a:solidFill>
              </a:rPr>
              <a:t> proteinů – </a:t>
            </a:r>
            <a:r>
              <a:rPr lang="cs-CZ" sz="3000" dirty="0" err="1">
                <a:solidFill>
                  <a:srgbClr val="002060"/>
                </a:solidFill>
              </a:rPr>
              <a:t>hepcidin</a:t>
            </a:r>
            <a:r>
              <a:rPr lang="cs-CZ" sz="3000" dirty="0">
                <a:solidFill>
                  <a:srgbClr val="002060"/>
                </a:solidFill>
              </a:rPr>
              <a:t>.</a:t>
            </a:r>
          </a:p>
          <a:p>
            <a:pPr lvl="1">
              <a:buFont typeface="Arial" panose="020B0604020202020204" pitchFamily="34" charset="0"/>
              <a:buChar char="•"/>
            </a:pPr>
            <a:r>
              <a:rPr lang="cs-CZ" sz="3000" dirty="0">
                <a:solidFill>
                  <a:srgbClr val="002060"/>
                </a:solidFill>
              </a:rPr>
              <a:t>Snižuje se tvorba albuminu, </a:t>
            </a:r>
            <a:r>
              <a:rPr lang="cs-CZ" sz="3000" dirty="0" err="1">
                <a:solidFill>
                  <a:srgbClr val="002060"/>
                </a:solidFill>
              </a:rPr>
              <a:t>prealbuminu</a:t>
            </a:r>
            <a:r>
              <a:rPr lang="cs-CZ" sz="3000" dirty="0">
                <a:solidFill>
                  <a:srgbClr val="002060"/>
                </a:solidFill>
              </a:rPr>
              <a:t>, transferinu.</a:t>
            </a:r>
          </a:p>
          <a:p>
            <a:pPr marL="457200" lvl="1" indent="0">
              <a:buNone/>
            </a:pPr>
            <a:endParaRPr lang="cs-CZ" dirty="0"/>
          </a:p>
          <a:p>
            <a:pPr lvl="1"/>
            <a:endParaRPr lang="cs-CZ" dirty="0"/>
          </a:p>
        </p:txBody>
      </p:sp>
    </p:spTree>
    <p:extLst>
      <p:ext uri="{BB962C8B-B14F-4D97-AF65-F5344CB8AC3E}">
        <p14:creationId xmlns:p14="http://schemas.microsoft.com/office/powerpoint/2010/main" val="48272345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FF0000"/>
                </a:solidFill>
              </a:rPr>
              <a:t>CRP a komplement</a:t>
            </a:r>
          </a:p>
        </p:txBody>
      </p:sp>
      <p:pic>
        <p:nvPicPr>
          <p:cNvPr id="3" name="Obrázek 2"/>
          <p:cNvPicPr>
            <a:picLocks noChangeAspect="1"/>
          </p:cNvPicPr>
          <p:nvPr/>
        </p:nvPicPr>
        <p:blipFill>
          <a:blip r:embed="rId2"/>
          <a:stretch>
            <a:fillRect/>
          </a:stretch>
        </p:blipFill>
        <p:spPr>
          <a:xfrm>
            <a:off x="1691680" y="1556792"/>
            <a:ext cx="6001588" cy="4972744"/>
          </a:xfrm>
          <a:prstGeom prst="rect">
            <a:avLst/>
          </a:prstGeom>
        </p:spPr>
      </p:pic>
    </p:spTree>
    <p:extLst>
      <p:ext uri="{BB962C8B-B14F-4D97-AF65-F5344CB8AC3E}">
        <p14:creationId xmlns:p14="http://schemas.microsoft.com/office/powerpoint/2010/main" val="22222357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idx="4294967295"/>
          </p:nvPr>
        </p:nvSpPr>
        <p:spPr>
          <a:xfrm>
            <a:off x="0" y="274638"/>
            <a:ext cx="8229600" cy="1143000"/>
          </a:xfrm>
        </p:spPr>
        <p:txBody>
          <a:bodyPr/>
          <a:lstStyle/>
          <a:p>
            <a:pPr eaLnBrk="1" hangingPunct="1"/>
            <a:r>
              <a:rPr lang="cs-CZ" sz="4000" b="1" dirty="0">
                <a:solidFill>
                  <a:srgbClr val="C00000"/>
                </a:solidFill>
              </a:rPr>
              <a:t>Vliv prozánětlivých </a:t>
            </a:r>
            <a:r>
              <a:rPr lang="cs-CZ" sz="4000" b="1" dirty="0" err="1">
                <a:solidFill>
                  <a:srgbClr val="C00000"/>
                </a:solidFill>
              </a:rPr>
              <a:t>cytokinů</a:t>
            </a:r>
            <a:endParaRPr lang="en-GB" sz="4000" b="1" dirty="0">
              <a:solidFill>
                <a:srgbClr val="C00000"/>
              </a:solidFill>
            </a:endParaRPr>
          </a:p>
        </p:txBody>
      </p:sp>
      <p:sp>
        <p:nvSpPr>
          <p:cNvPr id="53251" name="Rectangle 3"/>
          <p:cNvSpPr>
            <a:spLocks noGrp="1" noChangeArrowheads="1"/>
          </p:cNvSpPr>
          <p:nvPr>
            <p:ph type="body" idx="4294967295"/>
          </p:nvPr>
        </p:nvSpPr>
        <p:spPr>
          <a:xfrm>
            <a:off x="251520" y="1268760"/>
            <a:ext cx="8712968" cy="4525963"/>
          </a:xfrm>
        </p:spPr>
        <p:txBody>
          <a:bodyPr>
            <a:noAutofit/>
          </a:bodyPr>
          <a:lstStyle/>
          <a:p>
            <a:pPr eaLnBrk="1" hangingPunct="1"/>
            <a:r>
              <a:rPr lang="en-GB" sz="2400" dirty="0" err="1">
                <a:solidFill>
                  <a:srgbClr val="002060"/>
                </a:solidFill>
              </a:rPr>
              <a:t>Uplatňuje</a:t>
            </a:r>
            <a:r>
              <a:rPr lang="en-GB" sz="2400" dirty="0">
                <a:solidFill>
                  <a:srgbClr val="002060"/>
                </a:solidFill>
              </a:rPr>
              <a:t> se </a:t>
            </a:r>
            <a:r>
              <a:rPr lang="en-GB" sz="2400" dirty="0" err="1">
                <a:solidFill>
                  <a:srgbClr val="002060"/>
                </a:solidFill>
              </a:rPr>
              <a:t>zejména</a:t>
            </a:r>
            <a:r>
              <a:rPr lang="en-GB" sz="2400" dirty="0">
                <a:solidFill>
                  <a:srgbClr val="002060"/>
                </a:solidFill>
              </a:rPr>
              <a:t> IL-1, IL-6 a TNF-a.</a:t>
            </a:r>
          </a:p>
          <a:p>
            <a:pPr eaLnBrk="1" hangingPunct="1"/>
            <a:r>
              <a:rPr lang="en-GB" sz="2400" dirty="0" err="1">
                <a:solidFill>
                  <a:srgbClr val="002060"/>
                </a:solidFill>
              </a:rPr>
              <a:t>Ovlivěním</a:t>
            </a:r>
            <a:r>
              <a:rPr lang="en-GB" sz="2400" dirty="0">
                <a:solidFill>
                  <a:srgbClr val="002060"/>
                </a:solidFill>
              </a:rPr>
              <a:t> </a:t>
            </a:r>
            <a:r>
              <a:rPr lang="en-GB" sz="2400" dirty="0" err="1">
                <a:solidFill>
                  <a:srgbClr val="002060"/>
                </a:solidFill>
              </a:rPr>
              <a:t>hypotalamického</a:t>
            </a:r>
            <a:r>
              <a:rPr lang="en-GB" sz="2400" dirty="0">
                <a:solidFill>
                  <a:srgbClr val="002060"/>
                </a:solidFill>
              </a:rPr>
              <a:t> </a:t>
            </a:r>
            <a:r>
              <a:rPr lang="en-GB" sz="2400" dirty="0" err="1">
                <a:solidFill>
                  <a:srgbClr val="002060"/>
                </a:solidFill>
              </a:rPr>
              <a:t>centra</a:t>
            </a:r>
            <a:r>
              <a:rPr lang="en-GB" sz="2400" dirty="0">
                <a:solidFill>
                  <a:srgbClr val="002060"/>
                </a:solidFill>
              </a:rPr>
              <a:t> </a:t>
            </a:r>
            <a:r>
              <a:rPr lang="cs-CZ" sz="2400" dirty="0">
                <a:solidFill>
                  <a:srgbClr val="002060"/>
                </a:solidFill>
              </a:rPr>
              <a:t>termoregulace </a:t>
            </a:r>
            <a:r>
              <a:rPr lang="en-GB" sz="2400" dirty="0">
                <a:solidFill>
                  <a:srgbClr val="002060"/>
                </a:solidFill>
              </a:rPr>
              <a:t>se </a:t>
            </a:r>
            <a:r>
              <a:rPr lang="en-GB" sz="2400" dirty="0" err="1">
                <a:solidFill>
                  <a:srgbClr val="002060"/>
                </a:solidFill>
              </a:rPr>
              <a:t>zvyšuje</a:t>
            </a:r>
            <a:r>
              <a:rPr lang="en-GB" sz="2400" dirty="0">
                <a:solidFill>
                  <a:srgbClr val="002060"/>
                </a:solidFill>
              </a:rPr>
              <a:t> </a:t>
            </a:r>
            <a:r>
              <a:rPr lang="en-GB" sz="2400" dirty="0" err="1">
                <a:solidFill>
                  <a:srgbClr val="002060"/>
                </a:solidFill>
              </a:rPr>
              <a:t>tělesná</a:t>
            </a:r>
            <a:r>
              <a:rPr lang="en-GB" sz="2400" dirty="0">
                <a:solidFill>
                  <a:srgbClr val="002060"/>
                </a:solidFill>
              </a:rPr>
              <a:t> </a:t>
            </a:r>
            <a:r>
              <a:rPr lang="en-GB" sz="2400" dirty="0" err="1">
                <a:solidFill>
                  <a:srgbClr val="002060"/>
                </a:solidFill>
              </a:rPr>
              <a:t>teplota</a:t>
            </a:r>
            <a:r>
              <a:rPr lang="cs-CZ" sz="2400" dirty="0">
                <a:solidFill>
                  <a:srgbClr val="002060"/>
                </a:solidFill>
              </a:rPr>
              <a:t> </a:t>
            </a:r>
          </a:p>
          <a:p>
            <a:pPr lvl="1"/>
            <a:r>
              <a:rPr lang="cs-CZ" sz="2400" dirty="0">
                <a:solidFill>
                  <a:srgbClr val="002060"/>
                </a:solidFill>
              </a:rPr>
              <a:t>Aktivátor metabolických pochodů v buňkách IS: indukce exprese </a:t>
            </a:r>
            <a:r>
              <a:rPr lang="cs-CZ" sz="2400" dirty="0" err="1">
                <a:solidFill>
                  <a:srgbClr val="002060"/>
                </a:solidFill>
              </a:rPr>
              <a:t>heat</a:t>
            </a:r>
            <a:r>
              <a:rPr lang="cs-CZ" sz="2400" dirty="0">
                <a:solidFill>
                  <a:srgbClr val="002060"/>
                </a:solidFill>
              </a:rPr>
              <a:t> </a:t>
            </a:r>
            <a:r>
              <a:rPr lang="cs-CZ" sz="2400" dirty="0" err="1">
                <a:solidFill>
                  <a:srgbClr val="002060"/>
                </a:solidFill>
              </a:rPr>
              <a:t>shock</a:t>
            </a:r>
            <a:r>
              <a:rPr lang="cs-CZ" sz="2400" dirty="0">
                <a:solidFill>
                  <a:srgbClr val="002060"/>
                </a:solidFill>
              </a:rPr>
              <a:t> </a:t>
            </a:r>
            <a:r>
              <a:rPr lang="cs-CZ" sz="2400" dirty="0" err="1">
                <a:solidFill>
                  <a:srgbClr val="002060"/>
                </a:solidFill>
              </a:rPr>
              <a:t>proetin</a:t>
            </a:r>
            <a:r>
              <a:rPr lang="cs-CZ" sz="2400" dirty="0">
                <a:solidFill>
                  <a:srgbClr val="002060"/>
                </a:solidFill>
              </a:rPr>
              <a:t> (HSP) ( pomoc při skládání nativních nově syntetizovaných proteinů do správných konformací).</a:t>
            </a:r>
          </a:p>
          <a:p>
            <a:pPr eaLnBrk="1" hangingPunct="1"/>
            <a:r>
              <a:rPr lang="cs-CZ" sz="2400" dirty="0">
                <a:solidFill>
                  <a:srgbClr val="002060"/>
                </a:solidFill>
              </a:rPr>
              <a:t>Aktivace osy </a:t>
            </a:r>
            <a:r>
              <a:rPr lang="cs-CZ" sz="2400" dirty="0" err="1">
                <a:solidFill>
                  <a:srgbClr val="002060"/>
                </a:solidFill>
              </a:rPr>
              <a:t>hypothalamus</a:t>
            </a:r>
            <a:r>
              <a:rPr lang="cs-CZ" sz="2400" dirty="0">
                <a:solidFill>
                  <a:srgbClr val="002060"/>
                </a:solidFill>
              </a:rPr>
              <a:t> – hypofýza </a:t>
            </a:r>
            <a:r>
              <a:rPr lang="cs-CZ" sz="2400" dirty="0" err="1">
                <a:solidFill>
                  <a:srgbClr val="002060"/>
                </a:solidFill>
              </a:rPr>
              <a:t>nadledinky</a:t>
            </a:r>
            <a:r>
              <a:rPr lang="cs-CZ" sz="2400" dirty="0">
                <a:solidFill>
                  <a:srgbClr val="002060"/>
                </a:solidFill>
              </a:rPr>
              <a:t> – mobilizace tkáňového metabolismu.</a:t>
            </a:r>
          </a:p>
          <a:p>
            <a:pPr eaLnBrk="1" hangingPunct="1"/>
            <a:r>
              <a:rPr lang="cs-CZ" sz="2400" dirty="0" err="1">
                <a:solidFill>
                  <a:srgbClr val="002060"/>
                </a:solidFill>
              </a:rPr>
              <a:t>Cytokiny</a:t>
            </a:r>
            <a:r>
              <a:rPr lang="cs-CZ" sz="2400" dirty="0">
                <a:solidFill>
                  <a:srgbClr val="002060"/>
                </a:solidFill>
              </a:rPr>
              <a:t> se </a:t>
            </a:r>
            <a:r>
              <a:rPr lang="cs-CZ" sz="2400" dirty="0" err="1">
                <a:solidFill>
                  <a:srgbClr val="002060"/>
                </a:solidFill>
              </a:rPr>
              <a:t>dostávájí</a:t>
            </a:r>
            <a:r>
              <a:rPr lang="cs-CZ" sz="2400" dirty="0">
                <a:solidFill>
                  <a:srgbClr val="002060"/>
                </a:solidFill>
              </a:rPr>
              <a:t> do oběhu – stimulace sérových proteinů tzv.</a:t>
            </a:r>
            <a:r>
              <a:rPr lang="en-GB" sz="2400" dirty="0">
                <a:solidFill>
                  <a:srgbClr val="002060"/>
                </a:solidFill>
              </a:rPr>
              <a:t> “</a:t>
            </a:r>
            <a:r>
              <a:rPr lang="en-GB" sz="2400" dirty="0" err="1">
                <a:solidFill>
                  <a:srgbClr val="002060"/>
                </a:solidFill>
              </a:rPr>
              <a:t>proteinů</a:t>
            </a:r>
            <a:r>
              <a:rPr lang="en-GB" sz="2400" dirty="0">
                <a:solidFill>
                  <a:srgbClr val="002060"/>
                </a:solidFill>
              </a:rPr>
              <a:t> </a:t>
            </a:r>
            <a:r>
              <a:rPr lang="en-GB" sz="2400" dirty="0" err="1">
                <a:solidFill>
                  <a:srgbClr val="002060"/>
                </a:solidFill>
              </a:rPr>
              <a:t>akutní</a:t>
            </a:r>
            <a:r>
              <a:rPr lang="en-GB" sz="2400" dirty="0">
                <a:solidFill>
                  <a:srgbClr val="002060"/>
                </a:solidFill>
              </a:rPr>
              <a:t> </a:t>
            </a:r>
            <a:r>
              <a:rPr lang="en-GB" sz="2400" dirty="0" err="1">
                <a:solidFill>
                  <a:srgbClr val="002060"/>
                </a:solidFill>
              </a:rPr>
              <a:t>fáze</a:t>
            </a:r>
            <a:r>
              <a:rPr lang="en-GB" sz="2400" dirty="0">
                <a:solidFill>
                  <a:srgbClr val="002060"/>
                </a:solidFill>
              </a:rPr>
              <a:t>”.</a:t>
            </a:r>
          </a:p>
          <a:p>
            <a:pPr eaLnBrk="1" hangingPunct="1"/>
            <a:r>
              <a:rPr lang="en-GB" sz="2400" dirty="0" err="1">
                <a:solidFill>
                  <a:srgbClr val="002060"/>
                </a:solidFill>
              </a:rPr>
              <a:t>Klesá</a:t>
            </a:r>
            <a:r>
              <a:rPr lang="en-GB" sz="2400" dirty="0">
                <a:solidFill>
                  <a:srgbClr val="002060"/>
                </a:solidFill>
              </a:rPr>
              <a:t> </a:t>
            </a:r>
            <a:r>
              <a:rPr lang="en-GB" sz="2400" dirty="0" err="1">
                <a:solidFill>
                  <a:srgbClr val="002060"/>
                </a:solidFill>
              </a:rPr>
              <a:t>sérová</a:t>
            </a:r>
            <a:r>
              <a:rPr lang="en-GB" sz="2400" dirty="0">
                <a:solidFill>
                  <a:srgbClr val="002060"/>
                </a:solidFill>
              </a:rPr>
              <a:t> </a:t>
            </a:r>
            <a:r>
              <a:rPr lang="en-GB" sz="2400" dirty="0" err="1">
                <a:solidFill>
                  <a:srgbClr val="002060"/>
                </a:solidFill>
              </a:rPr>
              <a:t>hladina</a:t>
            </a:r>
            <a:r>
              <a:rPr lang="en-GB" sz="2400" dirty="0">
                <a:solidFill>
                  <a:srgbClr val="002060"/>
                </a:solidFill>
              </a:rPr>
              <a:t> Fe a Zn.</a:t>
            </a:r>
          </a:p>
          <a:p>
            <a:pPr eaLnBrk="1" hangingPunct="1"/>
            <a:r>
              <a:rPr lang="en-GB" sz="2400" dirty="0" err="1">
                <a:solidFill>
                  <a:srgbClr val="002060"/>
                </a:solidFill>
              </a:rPr>
              <a:t>Objevuje</a:t>
            </a:r>
            <a:r>
              <a:rPr lang="en-GB" sz="2400" dirty="0">
                <a:solidFill>
                  <a:srgbClr val="002060"/>
                </a:solidFill>
              </a:rPr>
              <a:t> se </a:t>
            </a:r>
            <a:r>
              <a:rPr lang="en-GB" sz="2400" dirty="0" err="1">
                <a:solidFill>
                  <a:srgbClr val="002060"/>
                </a:solidFill>
              </a:rPr>
              <a:t>únavnost</a:t>
            </a:r>
            <a:r>
              <a:rPr lang="en-GB" sz="2400" dirty="0">
                <a:solidFill>
                  <a:srgbClr val="002060"/>
                </a:solidFill>
              </a:rPr>
              <a:t>, </a:t>
            </a:r>
            <a:r>
              <a:rPr lang="cs-CZ" sz="2400" dirty="0">
                <a:solidFill>
                  <a:srgbClr val="002060"/>
                </a:solidFill>
              </a:rPr>
              <a:t>ospalost, </a:t>
            </a:r>
            <a:r>
              <a:rPr lang="en-GB" sz="2400" dirty="0" err="1">
                <a:solidFill>
                  <a:srgbClr val="002060"/>
                </a:solidFill>
              </a:rPr>
              <a:t>nechutenství</a:t>
            </a:r>
            <a:r>
              <a:rPr lang="en-GB" sz="2400" dirty="0"/>
              <a:t>.</a:t>
            </a:r>
          </a:p>
        </p:txBody>
      </p:sp>
    </p:spTree>
    <p:extLst>
      <p:ext uri="{BB962C8B-B14F-4D97-AF65-F5344CB8AC3E}">
        <p14:creationId xmlns:p14="http://schemas.microsoft.com/office/powerpoint/2010/main" val="415610898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a:xfrm>
            <a:off x="683568" y="274638"/>
            <a:ext cx="7546032" cy="1143000"/>
          </a:xfrm>
        </p:spPr>
        <p:txBody>
          <a:bodyPr/>
          <a:lstStyle/>
          <a:p>
            <a:pPr eaLnBrk="1" hangingPunct="1"/>
            <a:r>
              <a:rPr lang="en-GB" sz="4000" b="1" dirty="0" err="1">
                <a:solidFill>
                  <a:srgbClr val="C00000"/>
                </a:solidFill>
              </a:rPr>
              <a:t>Mediátory</a:t>
            </a:r>
            <a:r>
              <a:rPr lang="en-GB" sz="4000" b="1" dirty="0">
                <a:solidFill>
                  <a:srgbClr val="C00000"/>
                </a:solidFill>
              </a:rPr>
              <a:t> </a:t>
            </a:r>
            <a:r>
              <a:rPr lang="en-GB" sz="4000" b="1" dirty="0" err="1">
                <a:solidFill>
                  <a:srgbClr val="C00000"/>
                </a:solidFill>
              </a:rPr>
              <a:t>zánětlivé</a:t>
            </a:r>
            <a:r>
              <a:rPr lang="en-GB" sz="4000" b="1" dirty="0">
                <a:solidFill>
                  <a:srgbClr val="C00000"/>
                </a:solidFill>
              </a:rPr>
              <a:t> </a:t>
            </a:r>
            <a:r>
              <a:rPr lang="en-GB" sz="4000" b="1" dirty="0" err="1">
                <a:solidFill>
                  <a:srgbClr val="C00000"/>
                </a:solidFill>
              </a:rPr>
              <a:t>odpovědi</a:t>
            </a:r>
            <a:endParaRPr lang="en-GB" sz="4000" b="1" dirty="0">
              <a:solidFill>
                <a:srgbClr val="C00000"/>
              </a:solidFill>
            </a:endParaRPr>
          </a:p>
        </p:txBody>
      </p:sp>
      <p:sp>
        <p:nvSpPr>
          <p:cNvPr id="52227" name="Rectangle 3"/>
          <p:cNvSpPr>
            <a:spLocks noGrp="1" noChangeArrowheads="1"/>
          </p:cNvSpPr>
          <p:nvPr>
            <p:ph type="body" idx="4294967295"/>
          </p:nvPr>
        </p:nvSpPr>
        <p:spPr>
          <a:xfrm>
            <a:off x="762000" y="1981200"/>
            <a:ext cx="7338392" cy="4114800"/>
          </a:xfrm>
        </p:spPr>
        <p:txBody>
          <a:bodyPr/>
          <a:lstStyle/>
          <a:p>
            <a:pPr eaLnBrk="1" hangingPunct="1"/>
            <a:r>
              <a:rPr lang="en-GB" sz="2800" dirty="0">
                <a:solidFill>
                  <a:srgbClr val="002060"/>
                </a:solidFill>
              </a:rPr>
              <a:t>IL-1, IL-6, TNF-a - </a:t>
            </a:r>
            <a:r>
              <a:rPr lang="en-GB" sz="2800" dirty="0" err="1">
                <a:solidFill>
                  <a:srgbClr val="002060"/>
                </a:solidFill>
              </a:rPr>
              <a:t>celkové</a:t>
            </a:r>
            <a:r>
              <a:rPr lang="en-GB" sz="2800" dirty="0">
                <a:solidFill>
                  <a:srgbClr val="002060"/>
                </a:solidFill>
              </a:rPr>
              <a:t> </a:t>
            </a:r>
            <a:r>
              <a:rPr lang="en-GB" sz="2800" dirty="0" err="1">
                <a:solidFill>
                  <a:srgbClr val="002060"/>
                </a:solidFill>
              </a:rPr>
              <a:t>zánětlivé</a:t>
            </a:r>
            <a:r>
              <a:rPr lang="en-GB" sz="2800" dirty="0">
                <a:solidFill>
                  <a:srgbClr val="002060"/>
                </a:solidFill>
              </a:rPr>
              <a:t> </a:t>
            </a:r>
            <a:r>
              <a:rPr lang="en-GB" sz="2800" dirty="0" err="1">
                <a:solidFill>
                  <a:srgbClr val="002060"/>
                </a:solidFill>
              </a:rPr>
              <a:t>příznaky</a:t>
            </a:r>
            <a:r>
              <a:rPr lang="cs-CZ" sz="2800" dirty="0">
                <a:solidFill>
                  <a:srgbClr val="002060"/>
                </a:solidFill>
              </a:rPr>
              <a:t>.</a:t>
            </a:r>
            <a:endParaRPr lang="en-GB" sz="2800" dirty="0">
              <a:solidFill>
                <a:srgbClr val="002060"/>
              </a:solidFill>
            </a:endParaRPr>
          </a:p>
          <a:p>
            <a:pPr eaLnBrk="1" hangingPunct="1"/>
            <a:r>
              <a:rPr lang="en-GB" sz="2800" dirty="0">
                <a:solidFill>
                  <a:srgbClr val="002060"/>
                </a:solidFill>
              </a:rPr>
              <a:t>IL-1, TNF-a, IL-18 - </a:t>
            </a:r>
            <a:r>
              <a:rPr lang="en-GB" sz="2800" dirty="0" err="1">
                <a:solidFill>
                  <a:srgbClr val="002060"/>
                </a:solidFill>
              </a:rPr>
              <a:t>lokální</a:t>
            </a:r>
            <a:r>
              <a:rPr lang="en-GB" sz="2800" dirty="0">
                <a:solidFill>
                  <a:srgbClr val="002060"/>
                </a:solidFill>
              </a:rPr>
              <a:t> </a:t>
            </a:r>
            <a:r>
              <a:rPr lang="en-GB" sz="2800" dirty="0" err="1">
                <a:solidFill>
                  <a:srgbClr val="002060"/>
                </a:solidFill>
              </a:rPr>
              <a:t>aktivace</a:t>
            </a:r>
            <a:r>
              <a:rPr lang="en-GB" sz="2800" dirty="0">
                <a:solidFill>
                  <a:srgbClr val="002060"/>
                </a:solidFill>
              </a:rPr>
              <a:t> </a:t>
            </a:r>
            <a:r>
              <a:rPr lang="en-GB" sz="2800" dirty="0" err="1">
                <a:solidFill>
                  <a:srgbClr val="002060"/>
                </a:solidFill>
              </a:rPr>
              <a:t>buněk</a:t>
            </a:r>
            <a:r>
              <a:rPr lang="en-GB" sz="2800" dirty="0">
                <a:solidFill>
                  <a:srgbClr val="002060"/>
                </a:solidFill>
              </a:rPr>
              <a:t> </a:t>
            </a:r>
            <a:r>
              <a:rPr lang="en-GB" sz="2800" dirty="0" err="1">
                <a:solidFill>
                  <a:srgbClr val="002060"/>
                </a:solidFill>
              </a:rPr>
              <a:t>imunitního</a:t>
            </a:r>
            <a:r>
              <a:rPr lang="en-GB" sz="2800" dirty="0">
                <a:solidFill>
                  <a:srgbClr val="002060"/>
                </a:solidFill>
              </a:rPr>
              <a:t> </a:t>
            </a:r>
            <a:r>
              <a:rPr lang="en-GB" sz="2800" dirty="0" err="1">
                <a:solidFill>
                  <a:srgbClr val="002060"/>
                </a:solidFill>
              </a:rPr>
              <a:t>systému</a:t>
            </a:r>
            <a:r>
              <a:rPr lang="cs-CZ" sz="2800" dirty="0">
                <a:solidFill>
                  <a:srgbClr val="002060"/>
                </a:solidFill>
              </a:rPr>
              <a:t>.</a:t>
            </a:r>
            <a:r>
              <a:rPr lang="en-GB" sz="2800" dirty="0">
                <a:solidFill>
                  <a:srgbClr val="002060"/>
                </a:solidFill>
              </a:rPr>
              <a:t> </a:t>
            </a:r>
          </a:p>
          <a:p>
            <a:pPr eaLnBrk="1" hangingPunct="1"/>
            <a:r>
              <a:rPr lang="en-GB" sz="2800" dirty="0">
                <a:solidFill>
                  <a:srgbClr val="002060"/>
                </a:solidFill>
              </a:rPr>
              <a:t>IL-8, </a:t>
            </a:r>
            <a:r>
              <a:rPr lang="en-GB" sz="2800" dirty="0" err="1">
                <a:solidFill>
                  <a:srgbClr val="002060"/>
                </a:solidFill>
              </a:rPr>
              <a:t>leukotrieny</a:t>
            </a:r>
            <a:r>
              <a:rPr lang="en-GB" sz="2800" dirty="0">
                <a:solidFill>
                  <a:srgbClr val="002060"/>
                </a:solidFill>
              </a:rPr>
              <a:t>, </a:t>
            </a:r>
            <a:r>
              <a:rPr lang="en-GB" sz="2800" dirty="0" err="1">
                <a:solidFill>
                  <a:srgbClr val="002060"/>
                </a:solidFill>
              </a:rPr>
              <a:t>prostagladiny</a:t>
            </a:r>
            <a:r>
              <a:rPr lang="en-GB" sz="2800" dirty="0">
                <a:solidFill>
                  <a:srgbClr val="002060"/>
                </a:solidFill>
              </a:rPr>
              <a:t>, C5a- </a:t>
            </a:r>
            <a:r>
              <a:rPr lang="en-GB" sz="2800" dirty="0" err="1">
                <a:solidFill>
                  <a:srgbClr val="002060"/>
                </a:solidFill>
              </a:rPr>
              <a:t>chemotaxe</a:t>
            </a:r>
            <a:r>
              <a:rPr lang="en-GB" sz="2800" dirty="0">
                <a:solidFill>
                  <a:srgbClr val="002060"/>
                </a:solidFill>
              </a:rPr>
              <a:t>.</a:t>
            </a:r>
          </a:p>
          <a:p>
            <a:pPr eaLnBrk="1" hangingPunct="1"/>
            <a:r>
              <a:rPr lang="en-GB" sz="2800" dirty="0" err="1">
                <a:solidFill>
                  <a:srgbClr val="002060"/>
                </a:solidFill>
              </a:rPr>
              <a:t>Histamin</a:t>
            </a:r>
            <a:r>
              <a:rPr lang="en-GB" sz="2800" dirty="0">
                <a:solidFill>
                  <a:srgbClr val="002060"/>
                </a:solidFill>
              </a:rPr>
              <a:t>, serotonin, </a:t>
            </a:r>
            <a:r>
              <a:rPr lang="en-GB" sz="2800" dirty="0" err="1">
                <a:solidFill>
                  <a:srgbClr val="002060"/>
                </a:solidFill>
              </a:rPr>
              <a:t>metabolity</a:t>
            </a:r>
            <a:r>
              <a:rPr lang="en-GB" sz="2800" dirty="0">
                <a:solidFill>
                  <a:srgbClr val="002060"/>
                </a:solidFill>
              </a:rPr>
              <a:t> </a:t>
            </a:r>
            <a:r>
              <a:rPr lang="en-GB" sz="2800" dirty="0" err="1">
                <a:solidFill>
                  <a:srgbClr val="002060"/>
                </a:solidFill>
              </a:rPr>
              <a:t>kys</a:t>
            </a:r>
            <a:r>
              <a:rPr lang="en-GB" sz="2800" dirty="0">
                <a:solidFill>
                  <a:srgbClr val="002060"/>
                </a:solidFill>
              </a:rPr>
              <a:t>. </a:t>
            </a:r>
            <a:r>
              <a:rPr lang="en-GB" sz="2800" dirty="0" err="1">
                <a:solidFill>
                  <a:srgbClr val="002060"/>
                </a:solidFill>
              </a:rPr>
              <a:t>arachidonové</a:t>
            </a:r>
            <a:r>
              <a:rPr lang="en-GB" sz="2800" dirty="0">
                <a:solidFill>
                  <a:srgbClr val="002060"/>
                </a:solidFill>
              </a:rPr>
              <a:t> -</a:t>
            </a:r>
            <a:r>
              <a:rPr lang="en-GB" sz="2800" dirty="0" err="1">
                <a:solidFill>
                  <a:srgbClr val="002060"/>
                </a:solidFill>
              </a:rPr>
              <a:t>vazodilace</a:t>
            </a:r>
            <a:r>
              <a:rPr lang="en-GB" sz="2800" dirty="0">
                <a:solidFill>
                  <a:srgbClr val="002060"/>
                </a:solidFill>
              </a:rPr>
              <a:t>, </a:t>
            </a:r>
            <a:r>
              <a:rPr lang="en-GB" sz="2800" dirty="0" err="1">
                <a:solidFill>
                  <a:srgbClr val="002060"/>
                </a:solidFill>
              </a:rPr>
              <a:t>ovlivnění</a:t>
            </a:r>
            <a:r>
              <a:rPr lang="en-GB" sz="2800" dirty="0">
                <a:solidFill>
                  <a:srgbClr val="002060"/>
                </a:solidFill>
              </a:rPr>
              <a:t> permeability.   </a:t>
            </a:r>
          </a:p>
        </p:txBody>
      </p:sp>
    </p:spTree>
    <p:extLst>
      <p:ext uri="{BB962C8B-B14F-4D97-AF65-F5344CB8AC3E}">
        <p14:creationId xmlns:p14="http://schemas.microsoft.com/office/powerpoint/2010/main" val="281453960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C00000"/>
                </a:solidFill>
              </a:rPr>
              <a:t>Reparace poškozené tkáně</a:t>
            </a:r>
          </a:p>
        </p:txBody>
      </p:sp>
      <p:sp>
        <p:nvSpPr>
          <p:cNvPr id="3" name="Zástupný symbol pro obsah 2"/>
          <p:cNvSpPr>
            <a:spLocks noGrp="1"/>
          </p:cNvSpPr>
          <p:nvPr>
            <p:ph idx="1"/>
          </p:nvPr>
        </p:nvSpPr>
        <p:spPr/>
        <p:txBody>
          <a:bodyPr/>
          <a:lstStyle/>
          <a:p>
            <a:r>
              <a:rPr lang="cs-CZ" dirty="0">
                <a:solidFill>
                  <a:srgbClr val="002060"/>
                </a:solidFill>
              </a:rPr>
              <a:t>Eliminace poškozených buněk makrofágy.</a:t>
            </a:r>
          </a:p>
          <a:p>
            <a:r>
              <a:rPr lang="cs-CZ" dirty="0">
                <a:solidFill>
                  <a:srgbClr val="002060"/>
                </a:solidFill>
              </a:rPr>
              <a:t>Aktivace </a:t>
            </a:r>
            <a:r>
              <a:rPr lang="cs-CZ" dirty="0" err="1">
                <a:solidFill>
                  <a:srgbClr val="002060"/>
                </a:solidFill>
              </a:rPr>
              <a:t>fibroplastických</a:t>
            </a:r>
            <a:r>
              <a:rPr lang="cs-CZ" dirty="0">
                <a:solidFill>
                  <a:srgbClr val="002060"/>
                </a:solidFill>
              </a:rPr>
              <a:t> mechanismů.</a:t>
            </a:r>
          </a:p>
          <a:p>
            <a:r>
              <a:rPr lang="cs-CZ" dirty="0">
                <a:solidFill>
                  <a:srgbClr val="002060"/>
                </a:solidFill>
              </a:rPr>
              <a:t>Aktivace angiogeneze.</a:t>
            </a:r>
          </a:p>
          <a:p>
            <a:r>
              <a:rPr lang="cs-CZ" dirty="0">
                <a:solidFill>
                  <a:srgbClr val="002060"/>
                </a:solidFill>
              </a:rPr>
              <a:t>Regenerace a </a:t>
            </a:r>
            <a:r>
              <a:rPr lang="cs-CZ" dirty="0" err="1">
                <a:solidFill>
                  <a:srgbClr val="002060"/>
                </a:solidFill>
              </a:rPr>
              <a:t>remodelace</a:t>
            </a:r>
            <a:r>
              <a:rPr lang="cs-CZ" dirty="0">
                <a:solidFill>
                  <a:srgbClr val="002060"/>
                </a:solidFill>
              </a:rPr>
              <a:t> tkání.</a:t>
            </a:r>
          </a:p>
          <a:p>
            <a:r>
              <a:rPr lang="cs-CZ" dirty="0">
                <a:solidFill>
                  <a:srgbClr val="002060"/>
                </a:solidFill>
              </a:rPr>
              <a:t>Kontrolováno hormony enzymy a </a:t>
            </a:r>
            <a:r>
              <a:rPr lang="cs-CZ" dirty="0" err="1">
                <a:solidFill>
                  <a:srgbClr val="002060"/>
                </a:solidFill>
              </a:rPr>
              <a:t>cytokiny</a:t>
            </a:r>
            <a:r>
              <a:rPr lang="cs-CZ" dirty="0">
                <a:solidFill>
                  <a:srgbClr val="002060"/>
                </a:solidFill>
              </a:rPr>
              <a:t>.</a:t>
            </a:r>
          </a:p>
          <a:p>
            <a:r>
              <a:rPr lang="cs-CZ" dirty="0">
                <a:solidFill>
                  <a:srgbClr val="002060"/>
                </a:solidFill>
              </a:rPr>
              <a:t>U chronického zánětu zvýšená sekrece TGF beta – aktivace fibroblastů – vznik </a:t>
            </a:r>
            <a:r>
              <a:rPr lang="cs-CZ" dirty="0" err="1">
                <a:solidFill>
                  <a:srgbClr val="002060"/>
                </a:solidFill>
              </a:rPr>
              <a:t>fibrotické</a:t>
            </a:r>
            <a:r>
              <a:rPr lang="cs-CZ" dirty="0">
                <a:solidFill>
                  <a:srgbClr val="002060"/>
                </a:solidFill>
              </a:rPr>
              <a:t> tkáně.</a:t>
            </a:r>
          </a:p>
        </p:txBody>
      </p:sp>
    </p:spTree>
    <p:extLst>
      <p:ext uri="{BB962C8B-B14F-4D97-AF65-F5344CB8AC3E}">
        <p14:creationId xmlns:p14="http://schemas.microsoft.com/office/powerpoint/2010/main" val="392872038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a:xfrm>
            <a:off x="1259632" y="332656"/>
            <a:ext cx="6393904" cy="1143000"/>
          </a:xfrm>
        </p:spPr>
        <p:txBody>
          <a:bodyPr>
            <a:noAutofit/>
          </a:bodyPr>
          <a:lstStyle/>
          <a:p>
            <a:pPr eaLnBrk="1" hangingPunct="1">
              <a:defRPr/>
            </a:pPr>
            <a:r>
              <a:rPr lang="en-GB" sz="4000" b="1" dirty="0" err="1">
                <a:solidFill>
                  <a:srgbClr val="C00000"/>
                </a:solidFill>
              </a:rPr>
              <a:t>Monitorování</a:t>
            </a:r>
            <a:r>
              <a:rPr lang="en-GB" sz="4000" b="1" dirty="0">
                <a:solidFill>
                  <a:srgbClr val="C00000"/>
                </a:solidFill>
              </a:rPr>
              <a:t> </a:t>
            </a:r>
            <a:r>
              <a:rPr lang="cs-CZ" sz="4000" b="1" dirty="0">
                <a:solidFill>
                  <a:srgbClr val="C00000"/>
                </a:solidFill>
              </a:rPr>
              <a:t> </a:t>
            </a:r>
            <a:r>
              <a:rPr lang="en-GB" sz="4000" b="1" dirty="0" err="1">
                <a:solidFill>
                  <a:srgbClr val="C00000"/>
                </a:solidFill>
              </a:rPr>
              <a:t>akutního</a:t>
            </a:r>
            <a:r>
              <a:rPr lang="en-GB" sz="4000" b="1" dirty="0">
                <a:solidFill>
                  <a:srgbClr val="C00000"/>
                </a:solidFill>
              </a:rPr>
              <a:t> </a:t>
            </a:r>
            <a:r>
              <a:rPr lang="cs-CZ" sz="4000" b="1" dirty="0">
                <a:solidFill>
                  <a:srgbClr val="C00000"/>
                </a:solidFill>
              </a:rPr>
              <a:t>       </a:t>
            </a:r>
            <a:r>
              <a:rPr lang="en-GB" sz="4000" b="1" dirty="0" err="1">
                <a:solidFill>
                  <a:srgbClr val="C00000"/>
                </a:solidFill>
              </a:rPr>
              <a:t>zánětlivého</a:t>
            </a:r>
            <a:r>
              <a:rPr lang="en-GB" sz="4000" b="1" dirty="0">
                <a:solidFill>
                  <a:srgbClr val="C00000"/>
                </a:solidFill>
              </a:rPr>
              <a:t> </a:t>
            </a:r>
            <a:r>
              <a:rPr lang="cs-CZ" sz="4000" b="1" dirty="0">
                <a:solidFill>
                  <a:srgbClr val="C00000"/>
                </a:solidFill>
              </a:rPr>
              <a:t> </a:t>
            </a:r>
            <a:r>
              <a:rPr lang="en-GB" sz="4000" b="1" dirty="0">
                <a:solidFill>
                  <a:srgbClr val="C00000"/>
                </a:solidFill>
              </a:rPr>
              <a:t>pro</a:t>
            </a:r>
            <a:r>
              <a:rPr lang="cs-CZ" sz="4000" b="1" dirty="0">
                <a:solidFill>
                  <a:srgbClr val="C00000"/>
                </a:solidFill>
              </a:rPr>
              <a:t>c</a:t>
            </a:r>
            <a:r>
              <a:rPr lang="en-GB" sz="4000" b="1" dirty="0" err="1">
                <a:solidFill>
                  <a:srgbClr val="C00000"/>
                </a:solidFill>
              </a:rPr>
              <a:t>esu</a:t>
            </a:r>
            <a:endParaRPr lang="en-GB" sz="4000" b="1" dirty="0">
              <a:solidFill>
                <a:srgbClr val="C00000"/>
              </a:solidFill>
            </a:endParaRPr>
          </a:p>
        </p:txBody>
      </p:sp>
      <p:sp>
        <p:nvSpPr>
          <p:cNvPr id="54275" name="Rectangle 3"/>
          <p:cNvSpPr>
            <a:spLocks noGrp="1" noChangeArrowheads="1"/>
          </p:cNvSpPr>
          <p:nvPr>
            <p:ph type="body" idx="4294967295"/>
          </p:nvPr>
        </p:nvSpPr>
        <p:spPr>
          <a:xfrm>
            <a:off x="762000" y="1844675"/>
            <a:ext cx="8382000" cy="4114800"/>
          </a:xfrm>
        </p:spPr>
        <p:txBody>
          <a:bodyPr/>
          <a:lstStyle/>
          <a:p>
            <a:pPr eaLnBrk="1" hangingPunct="1">
              <a:buFontTx/>
              <a:buNone/>
            </a:pPr>
            <a:r>
              <a:rPr lang="en-GB" sz="2800" dirty="0" err="1">
                <a:solidFill>
                  <a:srgbClr val="002060"/>
                </a:solidFill>
                <a:latin typeface="+mj-lt"/>
              </a:rPr>
              <a:t>Tělesná</a:t>
            </a:r>
            <a:r>
              <a:rPr lang="en-GB" sz="2800" dirty="0">
                <a:solidFill>
                  <a:srgbClr val="002060"/>
                </a:solidFill>
                <a:latin typeface="+mj-lt"/>
              </a:rPr>
              <a:t> </a:t>
            </a:r>
            <a:r>
              <a:rPr lang="en-GB" sz="2800" dirty="0" err="1">
                <a:solidFill>
                  <a:srgbClr val="002060"/>
                </a:solidFill>
                <a:latin typeface="+mj-lt"/>
              </a:rPr>
              <a:t>teplota</a:t>
            </a:r>
            <a:r>
              <a:rPr lang="cs-CZ" sz="2800" dirty="0">
                <a:solidFill>
                  <a:srgbClr val="002060"/>
                </a:solidFill>
                <a:latin typeface="+mj-lt"/>
              </a:rPr>
              <a:t>.</a:t>
            </a:r>
            <a:endParaRPr lang="en-GB" sz="2800" dirty="0">
              <a:solidFill>
                <a:srgbClr val="002060"/>
              </a:solidFill>
              <a:latin typeface="+mj-lt"/>
            </a:endParaRPr>
          </a:p>
          <a:p>
            <a:pPr eaLnBrk="1" hangingPunct="1">
              <a:buFontTx/>
              <a:buNone/>
            </a:pPr>
            <a:r>
              <a:rPr lang="en-GB" sz="2800" dirty="0" err="1">
                <a:solidFill>
                  <a:srgbClr val="002060"/>
                </a:solidFill>
                <a:latin typeface="+mj-lt"/>
              </a:rPr>
              <a:t>Sedimentace</a:t>
            </a:r>
            <a:r>
              <a:rPr lang="en-GB" sz="2800" dirty="0">
                <a:solidFill>
                  <a:srgbClr val="002060"/>
                </a:solidFill>
                <a:latin typeface="+mj-lt"/>
              </a:rPr>
              <a:t> </a:t>
            </a:r>
            <a:r>
              <a:rPr lang="en-GB" sz="2800" dirty="0" err="1">
                <a:solidFill>
                  <a:srgbClr val="002060"/>
                </a:solidFill>
                <a:latin typeface="+mj-lt"/>
              </a:rPr>
              <a:t>erytrocytů</a:t>
            </a:r>
            <a:r>
              <a:rPr lang="en-GB" sz="2800" dirty="0">
                <a:solidFill>
                  <a:srgbClr val="002060"/>
                </a:solidFill>
                <a:latin typeface="+mj-lt"/>
              </a:rPr>
              <a:t> (FW)</a:t>
            </a:r>
            <a:r>
              <a:rPr lang="cs-CZ" sz="2800" dirty="0">
                <a:solidFill>
                  <a:srgbClr val="002060"/>
                </a:solidFill>
                <a:latin typeface="+mj-lt"/>
              </a:rPr>
              <a:t>.</a:t>
            </a:r>
            <a:endParaRPr lang="en-GB" sz="2800" dirty="0">
              <a:solidFill>
                <a:srgbClr val="002060"/>
              </a:solidFill>
              <a:latin typeface="+mj-lt"/>
            </a:endParaRPr>
          </a:p>
          <a:p>
            <a:pPr eaLnBrk="1" hangingPunct="1">
              <a:buFontTx/>
              <a:buNone/>
            </a:pPr>
            <a:r>
              <a:rPr lang="en-GB" sz="2800" dirty="0" err="1">
                <a:solidFill>
                  <a:srgbClr val="002060"/>
                </a:solidFill>
                <a:latin typeface="+mj-lt"/>
              </a:rPr>
              <a:t>Počet</a:t>
            </a:r>
            <a:r>
              <a:rPr lang="en-GB" sz="2800" dirty="0">
                <a:solidFill>
                  <a:srgbClr val="002060"/>
                </a:solidFill>
                <a:latin typeface="+mj-lt"/>
              </a:rPr>
              <a:t> </a:t>
            </a:r>
            <a:r>
              <a:rPr lang="en-GB" sz="2800" dirty="0" err="1">
                <a:solidFill>
                  <a:srgbClr val="002060"/>
                </a:solidFill>
                <a:latin typeface="+mj-lt"/>
              </a:rPr>
              <a:t>leukocytů</a:t>
            </a:r>
            <a:r>
              <a:rPr lang="en-GB" sz="2800" dirty="0">
                <a:solidFill>
                  <a:srgbClr val="002060"/>
                </a:solidFill>
                <a:latin typeface="+mj-lt"/>
              </a:rPr>
              <a:t> v </a:t>
            </a:r>
            <a:r>
              <a:rPr lang="en-GB" sz="2800" dirty="0" err="1">
                <a:solidFill>
                  <a:srgbClr val="002060"/>
                </a:solidFill>
                <a:latin typeface="+mj-lt"/>
              </a:rPr>
              <a:t>krvi</a:t>
            </a:r>
            <a:r>
              <a:rPr lang="cs-CZ" sz="2800" dirty="0">
                <a:solidFill>
                  <a:srgbClr val="002060"/>
                </a:solidFill>
                <a:latin typeface="+mj-lt"/>
              </a:rPr>
              <a:t>.</a:t>
            </a:r>
            <a:endParaRPr lang="en-GB" sz="2800" dirty="0">
              <a:solidFill>
                <a:srgbClr val="002060"/>
              </a:solidFill>
              <a:latin typeface="+mj-lt"/>
            </a:endParaRPr>
          </a:p>
          <a:p>
            <a:pPr eaLnBrk="1" hangingPunct="1">
              <a:buFontTx/>
              <a:buNone/>
            </a:pPr>
            <a:r>
              <a:rPr lang="en-GB" sz="2800" dirty="0" err="1">
                <a:solidFill>
                  <a:srgbClr val="002060"/>
                </a:solidFill>
                <a:latin typeface="+mj-lt"/>
              </a:rPr>
              <a:t>Změny</a:t>
            </a:r>
            <a:r>
              <a:rPr lang="en-GB" sz="2800" dirty="0">
                <a:solidFill>
                  <a:srgbClr val="002060"/>
                </a:solidFill>
                <a:latin typeface="+mj-lt"/>
              </a:rPr>
              <a:t> </a:t>
            </a:r>
            <a:r>
              <a:rPr lang="en-GB" sz="2800" dirty="0" err="1">
                <a:solidFill>
                  <a:srgbClr val="002060"/>
                </a:solidFill>
                <a:latin typeface="+mj-lt"/>
              </a:rPr>
              <a:t>spektra</a:t>
            </a:r>
            <a:r>
              <a:rPr lang="en-GB" sz="2800" dirty="0">
                <a:solidFill>
                  <a:srgbClr val="002060"/>
                </a:solidFill>
                <a:latin typeface="+mj-lt"/>
              </a:rPr>
              <a:t> </a:t>
            </a:r>
            <a:r>
              <a:rPr lang="en-GB" sz="2800" dirty="0" err="1">
                <a:solidFill>
                  <a:srgbClr val="002060"/>
                </a:solidFill>
                <a:latin typeface="+mj-lt"/>
              </a:rPr>
              <a:t>sérových</a:t>
            </a:r>
            <a:r>
              <a:rPr lang="en-GB" sz="2800" dirty="0">
                <a:solidFill>
                  <a:srgbClr val="002060"/>
                </a:solidFill>
                <a:latin typeface="+mj-lt"/>
              </a:rPr>
              <a:t> </a:t>
            </a:r>
            <a:r>
              <a:rPr lang="en-GB" sz="2800" dirty="0" err="1">
                <a:solidFill>
                  <a:srgbClr val="002060"/>
                </a:solidFill>
                <a:latin typeface="+mj-lt"/>
              </a:rPr>
              <a:t>bílkovin</a:t>
            </a:r>
            <a:r>
              <a:rPr lang="en-GB" sz="2800" dirty="0">
                <a:solidFill>
                  <a:srgbClr val="002060"/>
                </a:solidFill>
                <a:latin typeface="+mj-lt"/>
              </a:rPr>
              <a:t> </a:t>
            </a:r>
            <a:br>
              <a:rPr lang="en-GB" sz="2800" dirty="0">
                <a:solidFill>
                  <a:srgbClr val="002060"/>
                </a:solidFill>
                <a:latin typeface="+mj-lt"/>
              </a:rPr>
            </a:br>
            <a:r>
              <a:rPr lang="en-GB" sz="2800" dirty="0">
                <a:solidFill>
                  <a:srgbClr val="002060"/>
                </a:solidFill>
                <a:latin typeface="+mj-lt"/>
              </a:rPr>
              <a:t>v </a:t>
            </a:r>
            <a:r>
              <a:rPr lang="en-GB" sz="2800" dirty="0" err="1">
                <a:solidFill>
                  <a:srgbClr val="002060"/>
                </a:solidFill>
                <a:latin typeface="+mj-lt"/>
              </a:rPr>
              <a:t>elektroforéze</a:t>
            </a:r>
            <a:r>
              <a:rPr lang="en-GB" sz="2800" dirty="0">
                <a:solidFill>
                  <a:srgbClr val="002060"/>
                </a:solidFill>
                <a:latin typeface="+mj-lt"/>
              </a:rPr>
              <a:t> (</a:t>
            </a:r>
            <a:r>
              <a:rPr lang="en-GB" sz="2800" dirty="0" err="1">
                <a:solidFill>
                  <a:srgbClr val="002060"/>
                </a:solidFill>
                <a:latin typeface="+mj-lt"/>
              </a:rPr>
              <a:t>pokles</a:t>
            </a:r>
            <a:r>
              <a:rPr lang="en-GB" sz="2800" dirty="0">
                <a:solidFill>
                  <a:srgbClr val="002060"/>
                </a:solidFill>
                <a:latin typeface="+mj-lt"/>
              </a:rPr>
              <a:t> </a:t>
            </a:r>
            <a:r>
              <a:rPr lang="en-GB" sz="2800" dirty="0" err="1">
                <a:solidFill>
                  <a:srgbClr val="002060"/>
                </a:solidFill>
                <a:latin typeface="+mj-lt"/>
              </a:rPr>
              <a:t>albuminu</a:t>
            </a:r>
            <a:r>
              <a:rPr lang="en-GB" sz="2800" dirty="0">
                <a:solidFill>
                  <a:srgbClr val="002060"/>
                </a:solidFill>
                <a:latin typeface="+mj-lt"/>
              </a:rPr>
              <a:t>, </a:t>
            </a:r>
            <a:r>
              <a:rPr lang="en-GB" sz="2800" dirty="0" err="1">
                <a:solidFill>
                  <a:srgbClr val="002060"/>
                </a:solidFill>
                <a:latin typeface="+mj-lt"/>
              </a:rPr>
              <a:t>vzestup</a:t>
            </a:r>
            <a:r>
              <a:rPr lang="en-GB" sz="2800" dirty="0">
                <a:solidFill>
                  <a:srgbClr val="002060"/>
                </a:solidFill>
                <a:latin typeface="+mj-lt"/>
              </a:rPr>
              <a:t> a1</a:t>
            </a:r>
            <a:r>
              <a:rPr lang="cs-CZ" sz="2800" dirty="0">
                <a:solidFill>
                  <a:srgbClr val="002060"/>
                </a:solidFill>
                <a:latin typeface="+mj-lt"/>
              </a:rPr>
              <a:t> </a:t>
            </a:r>
            <a:r>
              <a:rPr lang="en-GB" sz="2800" dirty="0">
                <a:solidFill>
                  <a:srgbClr val="002060"/>
                </a:solidFill>
                <a:latin typeface="+mj-lt"/>
              </a:rPr>
              <a:t>a a2 </a:t>
            </a:r>
            <a:r>
              <a:rPr lang="en-GB" sz="2800" dirty="0" err="1">
                <a:solidFill>
                  <a:srgbClr val="002060"/>
                </a:solidFill>
                <a:latin typeface="+mj-lt"/>
              </a:rPr>
              <a:t>globulinů</a:t>
            </a:r>
            <a:r>
              <a:rPr lang="en-GB" sz="2800" dirty="0">
                <a:solidFill>
                  <a:srgbClr val="002060"/>
                </a:solidFill>
                <a:latin typeface="+mj-lt"/>
              </a:rPr>
              <a:t>)</a:t>
            </a:r>
            <a:r>
              <a:rPr lang="cs-CZ" sz="2800" dirty="0">
                <a:solidFill>
                  <a:srgbClr val="002060"/>
                </a:solidFill>
                <a:latin typeface="+mj-lt"/>
              </a:rPr>
              <a:t>.</a:t>
            </a:r>
            <a:endParaRPr lang="en-GB" sz="2800" dirty="0">
              <a:solidFill>
                <a:srgbClr val="002060"/>
              </a:solidFill>
              <a:latin typeface="+mj-lt"/>
            </a:endParaRPr>
          </a:p>
          <a:p>
            <a:pPr eaLnBrk="1" hangingPunct="1">
              <a:buFontTx/>
              <a:buNone/>
            </a:pPr>
            <a:r>
              <a:rPr lang="en-GB" sz="2800" dirty="0" err="1">
                <a:solidFill>
                  <a:srgbClr val="002060"/>
                </a:solidFill>
                <a:latin typeface="+mj-lt"/>
              </a:rPr>
              <a:t>Sledování</a:t>
            </a:r>
            <a:r>
              <a:rPr lang="en-GB" sz="2800" dirty="0">
                <a:solidFill>
                  <a:srgbClr val="002060"/>
                </a:solidFill>
                <a:latin typeface="+mj-lt"/>
              </a:rPr>
              <a:t> </a:t>
            </a:r>
            <a:r>
              <a:rPr lang="en-GB" sz="2800" dirty="0" err="1">
                <a:solidFill>
                  <a:srgbClr val="002060"/>
                </a:solidFill>
                <a:latin typeface="+mj-lt"/>
              </a:rPr>
              <a:t>hladin</a:t>
            </a:r>
            <a:r>
              <a:rPr lang="en-GB" sz="2800" dirty="0">
                <a:solidFill>
                  <a:srgbClr val="002060"/>
                </a:solidFill>
                <a:latin typeface="+mj-lt"/>
              </a:rPr>
              <a:t> </a:t>
            </a:r>
            <a:r>
              <a:rPr lang="en-GB" sz="2800" dirty="0" err="1">
                <a:solidFill>
                  <a:srgbClr val="002060"/>
                </a:solidFill>
                <a:latin typeface="+mj-lt"/>
              </a:rPr>
              <a:t>proteinů</a:t>
            </a:r>
            <a:r>
              <a:rPr lang="en-GB" sz="2800" dirty="0">
                <a:solidFill>
                  <a:srgbClr val="002060"/>
                </a:solidFill>
                <a:latin typeface="+mj-lt"/>
              </a:rPr>
              <a:t> “</a:t>
            </a:r>
            <a:r>
              <a:rPr lang="en-GB" sz="2800" dirty="0" err="1">
                <a:solidFill>
                  <a:srgbClr val="002060"/>
                </a:solidFill>
                <a:latin typeface="+mj-lt"/>
              </a:rPr>
              <a:t>akutní</a:t>
            </a:r>
            <a:r>
              <a:rPr lang="en-GB" sz="2800" dirty="0">
                <a:solidFill>
                  <a:srgbClr val="002060"/>
                </a:solidFill>
                <a:latin typeface="+mj-lt"/>
              </a:rPr>
              <a:t> </a:t>
            </a:r>
            <a:r>
              <a:rPr lang="en-GB" sz="2800" dirty="0" err="1">
                <a:solidFill>
                  <a:srgbClr val="002060"/>
                </a:solidFill>
                <a:latin typeface="+mj-lt"/>
              </a:rPr>
              <a:t>fáze</a:t>
            </a:r>
            <a:r>
              <a:rPr lang="en-GB" dirty="0">
                <a:solidFill>
                  <a:srgbClr val="002060"/>
                </a:solidFill>
              </a:rPr>
              <a:t>”</a:t>
            </a:r>
            <a:r>
              <a:rPr lang="cs-CZ" dirty="0">
                <a:solidFill>
                  <a:srgbClr val="002060"/>
                </a:solidFill>
              </a:rPr>
              <a:t>.</a:t>
            </a:r>
            <a:endParaRPr lang="en-GB" dirty="0">
              <a:solidFill>
                <a:srgbClr val="002060"/>
              </a:solidFill>
            </a:endParaRPr>
          </a:p>
        </p:txBody>
      </p:sp>
    </p:spTree>
    <p:extLst>
      <p:ext uri="{BB962C8B-B14F-4D97-AF65-F5344CB8AC3E}">
        <p14:creationId xmlns:p14="http://schemas.microsoft.com/office/powerpoint/2010/main" val="183880288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nnate Immunity-                  First Line of DefenseCharacteristics:- rapid- does not generate immunologic memory- de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24644"/>
            <a:ext cx="8844473" cy="6633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262968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altLang="cs-CZ" b="1" dirty="0">
                <a:solidFill>
                  <a:srgbClr val="C00000"/>
                </a:solidFill>
              </a:rPr>
              <a:t>Nejdůležitější léky využívané </a:t>
            </a:r>
            <a:br>
              <a:rPr lang="cs-CZ" altLang="cs-CZ" b="1" dirty="0">
                <a:solidFill>
                  <a:srgbClr val="C00000"/>
                </a:solidFill>
              </a:rPr>
            </a:br>
            <a:r>
              <a:rPr lang="cs-CZ" altLang="cs-CZ" b="1" dirty="0">
                <a:solidFill>
                  <a:srgbClr val="C00000"/>
                </a:solidFill>
              </a:rPr>
              <a:t>k tlumení zánětlivých procesů</a:t>
            </a:r>
            <a:endParaRPr lang="cs-CZ" b="1" dirty="0">
              <a:solidFill>
                <a:srgbClr val="C00000"/>
              </a:solidFill>
            </a:endParaRPr>
          </a:p>
        </p:txBody>
      </p:sp>
      <p:sp>
        <p:nvSpPr>
          <p:cNvPr id="3" name="Zástupný symbol pro obsah 2"/>
          <p:cNvSpPr>
            <a:spLocks noGrp="1"/>
          </p:cNvSpPr>
          <p:nvPr>
            <p:ph idx="1"/>
          </p:nvPr>
        </p:nvSpPr>
        <p:spPr/>
        <p:txBody>
          <a:bodyPr>
            <a:normAutofit/>
          </a:bodyPr>
          <a:lstStyle/>
          <a:p>
            <a:endParaRPr lang="cs-CZ" altLang="cs-CZ" sz="2800" dirty="0">
              <a:solidFill>
                <a:srgbClr val="002060"/>
              </a:solidFill>
            </a:endParaRPr>
          </a:p>
          <a:p>
            <a:r>
              <a:rPr lang="cs-CZ" altLang="cs-CZ" sz="2800" dirty="0">
                <a:solidFill>
                  <a:srgbClr val="002060"/>
                </a:solidFill>
              </a:rPr>
              <a:t>Nesteroidní antiflogistika (antirevmatika): kyselina </a:t>
            </a:r>
            <a:r>
              <a:rPr lang="cs-CZ" altLang="cs-CZ" sz="2800" dirty="0" err="1">
                <a:solidFill>
                  <a:srgbClr val="002060"/>
                </a:solidFill>
              </a:rPr>
              <a:t>acetylosalicylová</a:t>
            </a:r>
            <a:r>
              <a:rPr lang="cs-CZ" altLang="cs-CZ" sz="2800" dirty="0">
                <a:solidFill>
                  <a:srgbClr val="002060"/>
                </a:solidFill>
              </a:rPr>
              <a:t>, paracetamol…</a:t>
            </a:r>
            <a:endParaRPr lang="en-GB" altLang="cs-CZ" sz="2800" dirty="0">
              <a:solidFill>
                <a:srgbClr val="002060"/>
              </a:solidFill>
            </a:endParaRPr>
          </a:p>
          <a:p>
            <a:r>
              <a:rPr lang="cs-CZ" altLang="cs-CZ" sz="2800" dirty="0">
                <a:solidFill>
                  <a:srgbClr val="002060"/>
                </a:solidFill>
              </a:rPr>
              <a:t>Glukokortikoidy</a:t>
            </a:r>
            <a:endParaRPr lang="en-GB" altLang="cs-CZ" sz="2800" dirty="0">
              <a:solidFill>
                <a:srgbClr val="002060"/>
              </a:solidFill>
            </a:endParaRPr>
          </a:p>
          <a:p>
            <a:r>
              <a:rPr lang="en-GB" altLang="cs-CZ" sz="2800" dirty="0" err="1">
                <a:solidFill>
                  <a:srgbClr val="002060"/>
                </a:solidFill>
              </a:rPr>
              <a:t>Antimalari</a:t>
            </a:r>
            <a:r>
              <a:rPr lang="cs-CZ" altLang="cs-CZ" sz="2800" dirty="0" err="1">
                <a:solidFill>
                  <a:srgbClr val="002060"/>
                </a:solidFill>
              </a:rPr>
              <a:t>ka</a:t>
            </a:r>
            <a:endParaRPr lang="en-GB" altLang="cs-CZ" sz="2800" dirty="0">
              <a:solidFill>
                <a:srgbClr val="002060"/>
              </a:solidFill>
            </a:endParaRPr>
          </a:p>
          <a:p>
            <a:r>
              <a:rPr lang="cs-CZ" altLang="cs-CZ" sz="2800" dirty="0">
                <a:solidFill>
                  <a:srgbClr val="002060"/>
                </a:solidFill>
              </a:rPr>
              <a:t>Koloidní zlato</a:t>
            </a:r>
            <a:endParaRPr lang="en-GB" altLang="cs-CZ" sz="2800" dirty="0">
              <a:solidFill>
                <a:srgbClr val="002060"/>
              </a:solidFill>
            </a:endParaRPr>
          </a:p>
          <a:p>
            <a:r>
              <a:rPr lang="cs-CZ" altLang="cs-CZ" sz="2800" dirty="0">
                <a:solidFill>
                  <a:srgbClr val="002060"/>
                </a:solidFill>
              </a:rPr>
              <a:t>Monoklonální protilátky proti prozánětlivým </a:t>
            </a:r>
            <a:r>
              <a:rPr lang="cs-CZ" altLang="cs-CZ" sz="2800" dirty="0" err="1">
                <a:solidFill>
                  <a:srgbClr val="002060"/>
                </a:solidFill>
              </a:rPr>
              <a:t>cytokinům</a:t>
            </a:r>
            <a:r>
              <a:rPr lang="cs-CZ" altLang="cs-CZ" sz="2800" dirty="0">
                <a:solidFill>
                  <a:srgbClr val="002060"/>
                </a:solidFill>
              </a:rPr>
              <a:t> a adhezivním molekulám.</a:t>
            </a:r>
            <a:endParaRPr lang="en-GB" altLang="cs-CZ" sz="2800" dirty="0">
              <a:solidFill>
                <a:srgbClr val="002060"/>
              </a:solidFill>
            </a:endParaRPr>
          </a:p>
        </p:txBody>
      </p:sp>
    </p:spTree>
    <p:extLst>
      <p:ext uri="{BB962C8B-B14F-4D97-AF65-F5344CB8AC3E}">
        <p14:creationId xmlns:p14="http://schemas.microsoft.com/office/powerpoint/2010/main" val="14218250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noAutofit/>
          </a:bodyPr>
          <a:lstStyle/>
          <a:p>
            <a:pPr>
              <a:defRPr/>
            </a:pPr>
            <a:r>
              <a:rPr lang="cs-CZ" b="1" dirty="0">
                <a:solidFill>
                  <a:srgbClr val="A50021"/>
                </a:solidFill>
              </a:rPr>
              <a:t>Vrozená imunita: </a:t>
            </a:r>
            <a:br>
              <a:rPr lang="cs-CZ" b="1" dirty="0">
                <a:solidFill>
                  <a:srgbClr val="A50021"/>
                </a:solidFill>
              </a:rPr>
            </a:br>
            <a:r>
              <a:rPr lang="cs-CZ" b="1" dirty="0">
                <a:solidFill>
                  <a:srgbClr val="A50021"/>
                </a:solidFill>
              </a:rPr>
              <a:t>charakteristické rysy</a:t>
            </a:r>
            <a:endParaRPr lang="cs-CZ" dirty="0">
              <a:solidFill>
                <a:srgbClr val="A50021"/>
              </a:solidFill>
            </a:endParaRPr>
          </a:p>
        </p:txBody>
      </p:sp>
      <p:sp>
        <p:nvSpPr>
          <p:cNvPr id="13315" name="Rectangle 3"/>
          <p:cNvSpPr>
            <a:spLocks noGrp="1" noChangeArrowheads="1"/>
          </p:cNvSpPr>
          <p:nvPr>
            <p:ph idx="1"/>
          </p:nvPr>
        </p:nvSpPr>
        <p:spPr>
          <a:xfrm>
            <a:off x="572435" y="1844824"/>
            <a:ext cx="8569325" cy="4608810"/>
          </a:xfrm>
        </p:spPr>
        <p:txBody>
          <a:bodyPr/>
          <a:lstStyle/>
          <a:p>
            <a:pPr marL="469900" indent="-469900" eaLnBrk="1" hangingPunct="1">
              <a:lnSpc>
                <a:spcPct val="70000"/>
              </a:lnSpc>
              <a:buFontTx/>
              <a:buNone/>
            </a:pPr>
            <a:r>
              <a:rPr lang="cs-CZ" sz="2800" b="1" dirty="0">
                <a:solidFill>
                  <a:srgbClr val="A50021"/>
                </a:solidFill>
              </a:rPr>
              <a:t>Rozsah repertoáru</a:t>
            </a:r>
            <a:r>
              <a:rPr lang="cs-CZ" sz="2800" b="1" u="sng" dirty="0">
                <a:solidFill>
                  <a:srgbClr val="A50021"/>
                </a:solidFill>
              </a:rPr>
              <a:t>:</a:t>
            </a:r>
            <a:endParaRPr lang="cs-CZ" sz="2800" b="1" dirty="0">
              <a:solidFill>
                <a:srgbClr val="A50021"/>
              </a:solidFill>
            </a:endParaRPr>
          </a:p>
          <a:p>
            <a:pPr marL="469900" indent="-469900" eaLnBrk="1" hangingPunct="1">
              <a:lnSpc>
                <a:spcPct val="70000"/>
              </a:lnSpc>
              <a:buFontTx/>
              <a:buNone/>
            </a:pPr>
            <a:r>
              <a:rPr lang="cs-CZ" sz="2800" dirty="0">
                <a:solidFill>
                  <a:srgbClr val="000066"/>
                </a:solidFill>
              </a:rPr>
              <a:t>Poznávací schopnost PRR je omezená, </a:t>
            </a:r>
          </a:p>
          <a:p>
            <a:pPr marL="469900" indent="-469900" eaLnBrk="1" hangingPunct="1">
              <a:lnSpc>
                <a:spcPct val="70000"/>
              </a:lnSpc>
              <a:buFontTx/>
              <a:buNone/>
            </a:pPr>
            <a:r>
              <a:rPr lang="cs-CZ" sz="2800" dirty="0">
                <a:solidFill>
                  <a:srgbClr val="000066"/>
                </a:solidFill>
              </a:rPr>
              <a:t>odhaduje se na cca 10</a:t>
            </a:r>
            <a:r>
              <a:rPr lang="cs-CZ" sz="2800" baseline="30000" dirty="0">
                <a:solidFill>
                  <a:srgbClr val="000066"/>
                </a:solidFill>
              </a:rPr>
              <a:t>3 „</a:t>
            </a:r>
            <a:r>
              <a:rPr lang="cs-CZ" sz="2800" dirty="0">
                <a:solidFill>
                  <a:srgbClr val="000066"/>
                </a:solidFill>
              </a:rPr>
              <a:t>molekulárních vzorců“, </a:t>
            </a:r>
          </a:p>
          <a:p>
            <a:pPr marL="469900" indent="-469900" eaLnBrk="1" hangingPunct="1">
              <a:lnSpc>
                <a:spcPct val="70000"/>
              </a:lnSpc>
              <a:buFontTx/>
              <a:buNone/>
            </a:pPr>
            <a:r>
              <a:rPr lang="cs-CZ" sz="2800" dirty="0">
                <a:solidFill>
                  <a:srgbClr val="002060"/>
                </a:solidFill>
              </a:rPr>
              <a:t>zatímco adaptivní imunitní systém je </a:t>
            </a:r>
          </a:p>
          <a:p>
            <a:pPr marL="469900" indent="-469900" eaLnBrk="1" hangingPunct="1">
              <a:lnSpc>
                <a:spcPct val="70000"/>
              </a:lnSpc>
              <a:buFontTx/>
              <a:buNone/>
            </a:pPr>
            <a:r>
              <a:rPr lang="cs-CZ" sz="2800" dirty="0">
                <a:solidFill>
                  <a:srgbClr val="002060"/>
                </a:solidFill>
              </a:rPr>
              <a:t>schopen odlišit (TCR, BCR lymfocytů) více než</a:t>
            </a:r>
            <a:r>
              <a:rPr lang="cs-CZ" sz="2800" baseline="30000" dirty="0">
                <a:solidFill>
                  <a:srgbClr val="002060"/>
                </a:solidFill>
              </a:rPr>
              <a:t>  </a:t>
            </a:r>
            <a:r>
              <a:rPr lang="cs-CZ" sz="2800" dirty="0">
                <a:solidFill>
                  <a:srgbClr val="002060"/>
                </a:solidFill>
              </a:rPr>
              <a:t>10</a:t>
            </a:r>
            <a:r>
              <a:rPr lang="cs-CZ" sz="2800" baseline="30000" dirty="0">
                <a:solidFill>
                  <a:srgbClr val="002060"/>
                </a:solidFill>
              </a:rPr>
              <a:t> 7-8</a:t>
            </a:r>
            <a:r>
              <a:rPr lang="cs-CZ" sz="2800" dirty="0">
                <a:solidFill>
                  <a:srgbClr val="002060"/>
                </a:solidFill>
              </a:rPr>
              <a:t> </a:t>
            </a:r>
          </a:p>
          <a:p>
            <a:pPr marL="469900" indent="-469900" eaLnBrk="1" hangingPunct="1">
              <a:lnSpc>
                <a:spcPct val="70000"/>
              </a:lnSpc>
              <a:buFontTx/>
              <a:buNone/>
            </a:pPr>
            <a:r>
              <a:rPr lang="cs-CZ" sz="2800" dirty="0">
                <a:solidFill>
                  <a:srgbClr val="002060"/>
                </a:solidFill>
              </a:rPr>
              <a:t>epitopů antigenů.</a:t>
            </a:r>
          </a:p>
          <a:p>
            <a:pPr marL="469900" indent="-469900" eaLnBrk="1" hangingPunct="1">
              <a:lnSpc>
                <a:spcPct val="70000"/>
              </a:lnSpc>
              <a:buFontTx/>
              <a:buNone/>
            </a:pPr>
            <a:endParaRPr lang="cs-CZ" sz="2800" dirty="0"/>
          </a:p>
          <a:p>
            <a:pPr marL="469900" indent="-469900" eaLnBrk="1" hangingPunct="1">
              <a:lnSpc>
                <a:spcPct val="70000"/>
              </a:lnSpc>
              <a:buFontTx/>
              <a:buNone/>
            </a:pPr>
            <a:r>
              <a:rPr lang="cs-CZ" sz="2800" dirty="0">
                <a:solidFill>
                  <a:srgbClr val="000066"/>
                </a:solidFill>
              </a:rPr>
              <a:t>Kromě součástí mikroorganismů poznává </a:t>
            </a:r>
          </a:p>
          <a:p>
            <a:pPr marL="469900" indent="-469900" eaLnBrk="1" hangingPunct="1">
              <a:lnSpc>
                <a:spcPct val="70000"/>
              </a:lnSpc>
              <a:buFontTx/>
              <a:buNone/>
            </a:pPr>
            <a:r>
              <a:rPr lang="cs-CZ" sz="2800" dirty="0">
                <a:solidFill>
                  <a:srgbClr val="000066"/>
                </a:solidFill>
              </a:rPr>
              <a:t>vrozený imunitní systém také alterované buňky </a:t>
            </a:r>
          </a:p>
          <a:p>
            <a:pPr marL="469900" indent="-469900" eaLnBrk="1" hangingPunct="1">
              <a:lnSpc>
                <a:spcPct val="70000"/>
              </a:lnSpc>
              <a:buFontTx/>
              <a:buNone/>
            </a:pPr>
            <a:r>
              <a:rPr lang="cs-CZ" sz="2800" dirty="0">
                <a:solidFill>
                  <a:srgbClr val="000066"/>
                </a:solidFill>
              </a:rPr>
              <a:t>hostitele (prostřednictvím např. </a:t>
            </a:r>
            <a:r>
              <a:rPr lang="cs-CZ" sz="2800" dirty="0" err="1">
                <a:solidFill>
                  <a:srgbClr val="000066"/>
                </a:solidFill>
              </a:rPr>
              <a:t>heat</a:t>
            </a:r>
            <a:r>
              <a:rPr lang="cs-CZ" sz="2800" dirty="0">
                <a:solidFill>
                  <a:srgbClr val="000066"/>
                </a:solidFill>
              </a:rPr>
              <a:t> </a:t>
            </a:r>
            <a:r>
              <a:rPr lang="cs-CZ" sz="2800" dirty="0" err="1">
                <a:solidFill>
                  <a:srgbClr val="000066"/>
                </a:solidFill>
              </a:rPr>
              <a:t>shock</a:t>
            </a:r>
            <a:endParaRPr lang="cs-CZ" sz="2800" dirty="0">
              <a:solidFill>
                <a:srgbClr val="000066"/>
              </a:solidFill>
            </a:endParaRPr>
          </a:p>
          <a:p>
            <a:pPr marL="469900" indent="-469900" eaLnBrk="1" hangingPunct="1">
              <a:lnSpc>
                <a:spcPct val="70000"/>
              </a:lnSpc>
              <a:buFontTx/>
              <a:buNone/>
            </a:pPr>
            <a:r>
              <a:rPr lang="cs-CZ" sz="2800" dirty="0">
                <a:solidFill>
                  <a:srgbClr val="000066"/>
                </a:solidFill>
              </a:rPr>
              <a:t>proteinů, membránových fosfolipidů, MHC).</a:t>
            </a:r>
          </a:p>
        </p:txBody>
      </p:sp>
    </p:spTree>
    <p:extLst>
      <p:ext uri="{BB962C8B-B14F-4D97-AF65-F5344CB8AC3E}">
        <p14:creationId xmlns:p14="http://schemas.microsoft.com/office/powerpoint/2010/main" val="118616154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476250"/>
            <a:ext cx="7772400" cy="4032250"/>
          </a:xfrm>
        </p:spPr>
        <p:txBody>
          <a:bodyPr>
            <a:normAutofit fontScale="90000"/>
          </a:bodyPr>
          <a:lstStyle/>
          <a:p>
            <a:pPr eaLnBrk="1" hangingPunct="1"/>
            <a:br>
              <a:rPr lang="cs-CZ" sz="3600" dirty="0">
                <a:solidFill>
                  <a:srgbClr val="990033"/>
                </a:solidFill>
              </a:rPr>
            </a:br>
            <a:br>
              <a:rPr lang="cs-CZ" sz="3600" dirty="0">
                <a:solidFill>
                  <a:srgbClr val="C00000"/>
                </a:solidFill>
              </a:rPr>
            </a:br>
            <a:r>
              <a:rPr lang="cs-CZ" sz="4000" b="1" dirty="0">
                <a:solidFill>
                  <a:srgbClr val="C00000"/>
                </a:solidFill>
              </a:rPr>
              <a:t>Major </a:t>
            </a:r>
            <a:r>
              <a:rPr lang="cs-CZ" sz="4000" b="1" dirty="0" err="1">
                <a:solidFill>
                  <a:srgbClr val="C00000"/>
                </a:solidFill>
              </a:rPr>
              <a:t>histocompatibility</a:t>
            </a:r>
            <a:r>
              <a:rPr lang="cs-CZ" sz="4000" b="1" dirty="0">
                <a:solidFill>
                  <a:srgbClr val="C00000"/>
                </a:solidFill>
              </a:rPr>
              <a:t> </a:t>
            </a:r>
            <a:r>
              <a:rPr lang="cs-CZ" sz="4000" b="1" dirty="0" err="1">
                <a:solidFill>
                  <a:srgbClr val="C00000"/>
                </a:solidFill>
              </a:rPr>
              <a:t>complex</a:t>
            </a:r>
            <a:r>
              <a:rPr lang="cs-CZ" sz="4000" b="1" dirty="0">
                <a:solidFill>
                  <a:srgbClr val="C00000"/>
                </a:solidFill>
              </a:rPr>
              <a:t> (MHC)</a:t>
            </a:r>
            <a:br>
              <a:rPr lang="cs-CZ" sz="4000" b="1" dirty="0">
                <a:solidFill>
                  <a:srgbClr val="990033"/>
                </a:solidFill>
              </a:rPr>
            </a:br>
            <a:br>
              <a:rPr lang="cs-CZ" sz="4000" b="1" dirty="0"/>
            </a:br>
            <a:r>
              <a:rPr lang="cs-CZ" sz="3600" dirty="0" err="1">
                <a:solidFill>
                  <a:srgbClr val="002060"/>
                </a:solidFill>
              </a:rPr>
              <a:t>Human</a:t>
            </a:r>
            <a:r>
              <a:rPr lang="cs-CZ" sz="3600" dirty="0">
                <a:solidFill>
                  <a:srgbClr val="002060"/>
                </a:solidFill>
              </a:rPr>
              <a:t> leukocyte </a:t>
            </a:r>
            <a:r>
              <a:rPr lang="cs-CZ" sz="3600" dirty="0" err="1">
                <a:solidFill>
                  <a:srgbClr val="002060"/>
                </a:solidFill>
              </a:rPr>
              <a:t>antigens</a:t>
            </a:r>
            <a:r>
              <a:rPr lang="cs-CZ" sz="3600" dirty="0">
                <a:solidFill>
                  <a:srgbClr val="002060"/>
                </a:solidFill>
              </a:rPr>
              <a:t> </a:t>
            </a:r>
            <a:br>
              <a:rPr lang="cs-CZ" sz="3600" dirty="0">
                <a:solidFill>
                  <a:srgbClr val="002060"/>
                </a:solidFill>
              </a:rPr>
            </a:br>
            <a:r>
              <a:rPr lang="cs-CZ" sz="3600" dirty="0">
                <a:solidFill>
                  <a:srgbClr val="002060"/>
                </a:solidFill>
              </a:rPr>
              <a:t>(HLA)</a:t>
            </a:r>
          </a:p>
        </p:txBody>
      </p:sp>
      <p:sp>
        <p:nvSpPr>
          <p:cNvPr id="2051" name="Rectangle 3"/>
          <p:cNvSpPr>
            <a:spLocks noGrp="1" noChangeArrowheads="1"/>
          </p:cNvSpPr>
          <p:nvPr>
            <p:ph type="subTitle" idx="1"/>
          </p:nvPr>
        </p:nvSpPr>
        <p:spPr>
          <a:xfrm>
            <a:off x="1476375" y="4797425"/>
            <a:ext cx="6400800" cy="1752600"/>
          </a:xfrm>
        </p:spPr>
        <p:txBody>
          <a:bodyPr/>
          <a:lstStyle/>
          <a:p>
            <a:pPr eaLnBrk="1" hangingPunct="1"/>
            <a:r>
              <a:rPr lang="cs-CZ" sz="1800" dirty="0"/>
              <a:t> </a:t>
            </a:r>
          </a:p>
        </p:txBody>
      </p:sp>
    </p:spTree>
    <p:extLst>
      <p:ext uri="{BB962C8B-B14F-4D97-AF65-F5344CB8AC3E}">
        <p14:creationId xmlns:p14="http://schemas.microsoft.com/office/powerpoint/2010/main" val="377618848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C00000"/>
                </a:solidFill>
              </a:rPr>
              <a:t>Prezentace </a:t>
            </a:r>
            <a:r>
              <a:rPr lang="cs-CZ" b="1" dirty="0" err="1">
                <a:solidFill>
                  <a:srgbClr val="C00000"/>
                </a:solidFill>
              </a:rPr>
              <a:t>Ag</a:t>
            </a:r>
            <a:endParaRPr lang="en-GB" b="1" dirty="0">
              <a:solidFill>
                <a:srgbClr val="C00000"/>
              </a:solidFill>
            </a:endParaRPr>
          </a:p>
        </p:txBody>
      </p:sp>
      <p:sp>
        <p:nvSpPr>
          <p:cNvPr id="3" name="Zástupný symbol pro obsah 2"/>
          <p:cNvSpPr>
            <a:spLocks noGrp="1"/>
          </p:cNvSpPr>
          <p:nvPr>
            <p:ph idx="1"/>
          </p:nvPr>
        </p:nvSpPr>
        <p:spPr/>
        <p:txBody>
          <a:bodyPr>
            <a:normAutofit fontScale="85000" lnSpcReduction="20000"/>
          </a:bodyPr>
          <a:lstStyle/>
          <a:p>
            <a:pPr>
              <a:spcBef>
                <a:spcPts val="500"/>
              </a:spcBef>
              <a:spcAft>
                <a:spcPts val="500"/>
              </a:spcAft>
            </a:pPr>
            <a:r>
              <a:rPr lang="cs-CZ" altLang="en-US" sz="3300" dirty="0">
                <a:solidFill>
                  <a:srgbClr val="002060"/>
                </a:solidFill>
              </a:rPr>
              <a:t>Antigeny jsou molekuly, které vyvolají imunitní odpověď.</a:t>
            </a:r>
          </a:p>
          <a:p>
            <a:pPr>
              <a:spcBef>
                <a:spcPts val="500"/>
              </a:spcBef>
              <a:spcAft>
                <a:spcPts val="500"/>
              </a:spcAft>
            </a:pPr>
            <a:r>
              <a:rPr lang="cs-CZ" altLang="en-US" sz="3300" dirty="0">
                <a:solidFill>
                  <a:srgbClr val="002060"/>
                </a:solidFill>
              </a:rPr>
              <a:t>Antigeny jsou většinou proteiny či glykoproteiny, nebo polysacharidy. </a:t>
            </a:r>
          </a:p>
          <a:p>
            <a:pPr>
              <a:spcBef>
                <a:spcPts val="500"/>
              </a:spcBef>
              <a:spcAft>
                <a:spcPts val="500"/>
              </a:spcAft>
            </a:pPr>
            <a:r>
              <a:rPr lang="cs-CZ" altLang="en-US" sz="3300" dirty="0">
                <a:solidFill>
                  <a:srgbClr val="002060"/>
                </a:solidFill>
              </a:rPr>
              <a:t>Antigeny pocházející z vnějšího prostředí se do organismu dostanou přes gastrointestinální trakt, respirační trakt, kůži nebo </a:t>
            </a:r>
            <a:r>
              <a:rPr lang="cs-CZ" altLang="en-US" sz="3300" dirty="0" err="1">
                <a:solidFill>
                  <a:srgbClr val="002060"/>
                </a:solidFill>
              </a:rPr>
              <a:t>arteficiálně</a:t>
            </a:r>
            <a:r>
              <a:rPr lang="cs-CZ" altLang="en-US" sz="3300" dirty="0">
                <a:solidFill>
                  <a:srgbClr val="002060"/>
                </a:solidFill>
              </a:rPr>
              <a:t> např. injekčně. </a:t>
            </a:r>
          </a:p>
          <a:p>
            <a:pPr>
              <a:spcBef>
                <a:spcPts val="500"/>
              </a:spcBef>
              <a:spcAft>
                <a:spcPts val="500"/>
              </a:spcAft>
            </a:pPr>
            <a:r>
              <a:rPr lang="cs-CZ" altLang="en-US" sz="3300" dirty="0">
                <a:solidFill>
                  <a:srgbClr val="002060"/>
                </a:solidFill>
              </a:rPr>
              <a:t>Antigeny vnitřní se nacházejí přímo v buňkách, může se jednat např. o proteiny kódované virovými geny nebo proteiny kódované mutovanými geny v nádorově změněných buňkách. </a:t>
            </a:r>
          </a:p>
          <a:p>
            <a:endParaRPr lang="en-GB" dirty="0"/>
          </a:p>
        </p:txBody>
      </p:sp>
    </p:spTree>
    <p:extLst>
      <p:ext uri="{BB962C8B-B14F-4D97-AF65-F5344CB8AC3E}">
        <p14:creationId xmlns:p14="http://schemas.microsoft.com/office/powerpoint/2010/main" val="325181023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349956" y="375379"/>
            <a:ext cx="8139043" cy="1143000"/>
          </a:xfrm>
        </p:spPr>
        <p:txBody>
          <a:bodyPr>
            <a:normAutofit fontScale="90000"/>
          </a:bodyPr>
          <a:lstStyle/>
          <a:p>
            <a:r>
              <a:rPr lang="cs-CZ" altLang="en-US" b="1" dirty="0">
                <a:solidFill>
                  <a:srgbClr val="C00000"/>
                </a:solidFill>
                <a:latin typeface="+mn-lt"/>
              </a:rPr>
              <a:t>Antigen prezentující buňky a T lymfocyty </a:t>
            </a:r>
          </a:p>
        </p:txBody>
      </p:sp>
      <p:sp>
        <p:nvSpPr>
          <p:cNvPr id="49155" name="Rectangle 3"/>
          <p:cNvSpPr>
            <a:spLocks noGrp="1" noChangeArrowheads="1"/>
          </p:cNvSpPr>
          <p:nvPr>
            <p:ph idx="1"/>
          </p:nvPr>
        </p:nvSpPr>
        <p:spPr>
          <a:xfrm>
            <a:off x="228600" y="1752600"/>
            <a:ext cx="4724400" cy="4114800"/>
          </a:xfrm>
        </p:spPr>
        <p:txBody>
          <a:bodyPr>
            <a:noAutofit/>
          </a:bodyPr>
          <a:lstStyle/>
          <a:p>
            <a:pPr>
              <a:spcBef>
                <a:spcPts val="500"/>
              </a:spcBef>
              <a:spcAft>
                <a:spcPts val="500"/>
              </a:spcAft>
            </a:pPr>
            <a:r>
              <a:rPr lang="cs-CZ" altLang="en-US" sz="2800" dirty="0">
                <a:solidFill>
                  <a:srgbClr val="002060"/>
                </a:solidFill>
              </a:rPr>
              <a:t>K iniciaci imunitní odpovědi je nutné rozpoznání antigenu T lymfocyty.</a:t>
            </a:r>
          </a:p>
          <a:p>
            <a:pPr>
              <a:spcBef>
                <a:spcPts val="500"/>
              </a:spcBef>
              <a:spcAft>
                <a:spcPts val="500"/>
              </a:spcAft>
            </a:pPr>
            <a:r>
              <a:rPr lang="cs-CZ" altLang="en-US" sz="2800" dirty="0">
                <a:solidFill>
                  <a:srgbClr val="002060"/>
                </a:solidFill>
              </a:rPr>
              <a:t>Povaha imunitní odpovědi je určována druhem prezentovaného antigenu.</a:t>
            </a:r>
          </a:p>
        </p:txBody>
      </p:sp>
      <p:grpSp>
        <p:nvGrpSpPr>
          <p:cNvPr id="49187" name="Group 35"/>
          <p:cNvGrpSpPr>
            <a:grpSpLocks/>
          </p:cNvGrpSpPr>
          <p:nvPr/>
        </p:nvGrpSpPr>
        <p:grpSpPr bwMode="auto">
          <a:xfrm>
            <a:off x="5600701" y="1504950"/>
            <a:ext cx="3207455" cy="5162550"/>
            <a:chOff x="3528" y="948"/>
            <a:chExt cx="2020" cy="3252"/>
          </a:xfrm>
        </p:grpSpPr>
        <p:sp>
          <p:nvSpPr>
            <p:cNvPr id="49185" name="Freeform 33"/>
            <p:cNvSpPr>
              <a:spLocks/>
            </p:cNvSpPr>
            <p:nvPr/>
          </p:nvSpPr>
          <p:spPr bwMode="auto">
            <a:xfrm>
              <a:off x="3528" y="948"/>
              <a:ext cx="2020" cy="1560"/>
            </a:xfrm>
            <a:custGeom>
              <a:avLst/>
              <a:gdLst>
                <a:gd name="T0" fmla="*/ 168 w 2020"/>
                <a:gd name="T1" fmla="*/ 264 h 1560"/>
                <a:gd name="T2" fmla="*/ 60 w 2020"/>
                <a:gd name="T3" fmla="*/ 444 h 1560"/>
                <a:gd name="T4" fmla="*/ 48 w 2020"/>
                <a:gd name="T5" fmla="*/ 1020 h 1560"/>
                <a:gd name="T6" fmla="*/ 72 w 2020"/>
                <a:gd name="T7" fmla="*/ 1140 h 1560"/>
                <a:gd name="T8" fmla="*/ 144 w 2020"/>
                <a:gd name="T9" fmla="*/ 1236 h 1560"/>
                <a:gd name="T10" fmla="*/ 600 w 2020"/>
                <a:gd name="T11" fmla="*/ 1404 h 1560"/>
                <a:gd name="T12" fmla="*/ 708 w 2020"/>
                <a:gd name="T13" fmla="*/ 1464 h 1560"/>
                <a:gd name="T14" fmla="*/ 996 w 2020"/>
                <a:gd name="T15" fmla="*/ 1560 h 1560"/>
                <a:gd name="T16" fmla="*/ 1116 w 2020"/>
                <a:gd name="T17" fmla="*/ 1536 h 1560"/>
                <a:gd name="T18" fmla="*/ 1152 w 2020"/>
                <a:gd name="T19" fmla="*/ 1500 h 1560"/>
                <a:gd name="T20" fmla="*/ 1188 w 2020"/>
                <a:gd name="T21" fmla="*/ 1488 h 1560"/>
                <a:gd name="T22" fmla="*/ 1368 w 2020"/>
                <a:gd name="T23" fmla="*/ 1416 h 1560"/>
                <a:gd name="T24" fmla="*/ 1572 w 2020"/>
                <a:gd name="T25" fmla="*/ 1320 h 1560"/>
                <a:gd name="T26" fmla="*/ 1656 w 2020"/>
                <a:gd name="T27" fmla="*/ 1284 h 1560"/>
                <a:gd name="T28" fmla="*/ 1728 w 2020"/>
                <a:gd name="T29" fmla="*/ 1236 h 1560"/>
                <a:gd name="T30" fmla="*/ 1800 w 2020"/>
                <a:gd name="T31" fmla="*/ 1164 h 1560"/>
                <a:gd name="T32" fmla="*/ 1848 w 2020"/>
                <a:gd name="T33" fmla="*/ 1092 h 1560"/>
                <a:gd name="T34" fmla="*/ 1932 w 2020"/>
                <a:gd name="T35" fmla="*/ 948 h 1560"/>
                <a:gd name="T36" fmla="*/ 1716 w 2020"/>
                <a:gd name="T37" fmla="*/ 204 h 1560"/>
                <a:gd name="T38" fmla="*/ 1608 w 2020"/>
                <a:gd name="T39" fmla="*/ 156 h 1560"/>
                <a:gd name="T40" fmla="*/ 1488 w 2020"/>
                <a:gd name="T41" fmla="*/ 108 h 1560"/>
                <a:gd name="T42" fmla="*/ 1296 w 2020"/>
                <a:gd name="T43" fmla="*/ 60 h 1560"/>
                <a:gd name="T44" fmla="*/ 1224 w 2020"/>
                <a:gd name="T45" fmla="*/ 48 h 1560"/>
                <a:gd name="T46" fmla="*/ 1104 w 2020"/>
                <a:gd name="T47" fmla="*/ 12 h 1560"/>
                <a:gd name="T48" fmla="*/ 1068 w 2020"/>
                <a:gd name="T49" fmla="*/ 0 h 1560"/>
                <a:gd name="T50" fmla="*/ 540 w 2020"/>
                <a:gd name="T51" fmla="*/ 48 h 1560"/>
                <a:gd name="T52" fmla="*/ 324 w 2020"/>
                <a:gd name="T53" fmla="*/ 156 h 1560"/>
                <a:gd name="T54" fmla="*/ 180 w 2020"/>
                <a:gd name="T55" fmla="*/ 252 h 1560"/>
                <a:gd name="T56" fmla="*/ 168 w 2020"/>
                <a:gd name="T57" fmla="*/ 264 h 1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20" h="1560">
                  <a:moveTo>
                    <a:pt x="168" y="264"/>
                  </a:moveTo>
                  <a:cubicBezTo>
                    <a:pt x="98" y="311"/>
                    <a:pt x="104" y="377"/>
                    <a:pt x="60" y="444"/>
                  </a:cubicBezTo>
                  <a:cubicBezTo>
                    <a:pt x="0" y="683"/>
                    <a:pt x="21" y="565"/>
                    <a:pt x="48" y="1020"/>
                  </a:cubicBezTo>
                  <a:cubicBezTo>
                    <a:pt x="50" y="1061"/>
                    <a:pt x="48" y="1107"/>
                    <a:pt x="72" y="1140"/>
                  </a:cubicBezTo>
                  <a:cubicBezTo>
                    <a:pt x="96" y="1172"/>
                    <a:pt x="106" y="1223"/>
                    <a:pt x="144" y="1236"/>
                  </a:cubicBezTo>
                  <a:cubicBezTo>
                    <a:pt x="298" y="1287"/>
                    <a:pt x="438" y="1384"/>
                    <a:pt x="600" y="1404"/>
                  </a:cubicBezTo>
                  <a:cubicBezTo>
                    <a:pt x="639" y="1417"/>
                    <a:pt x="669" y="1451"/>
                    <a:pt x="708" y="1464"/>
                  </a:cubicBezTo>
                  <a:cubicBezTo>
                    <a:pt x="797" y="1494"/>
                    <a:pt x="921" y="1510"/>
                    <a:pt x="996" y="1560"/>
                  </a:cubicBezTo>
                  <a:cubicBezTo>
                    <a:pt x="1003" y="1559"/>
                    <a:pt x="1093" y="1551"/>
                    <a:pt x="1116" y="1536"/>
                  </a:cubicBezTo>
                  <a:cubicBezTo>
                    <a:pt x="1130" y="1527"/>
                    <a:pt x="1138" y="1509"/>
                    <a:pt x="1152" y="1500"/>
                  </a:cubicBezTo>
                  <a:cubicBezTo>
                    <a:pt x="1163" y="1493"/>
                    <a:pt x="1177" y="1494"/>
                    <a:pt x="1188" y="1488"/>
                  </a:cubicBezTo>
                  <a:cubicBezTo>
                    <a:pt x="1257" y="1454"/>
                    <a:pt x="1287" y="1429"/>
                    <a:pt x="1368" y="1416"/>
                  </a:cubicBezTo>
                  <a:cubicBezTo>
                    <a:pt x="1436" y="1382"/>
                    <a:pt x="1503" y="1350"/>
                    <a:pt x="1572" y="1320"/>
                  </a:cubicBezTo>
                  <a:cubicBezTo>
                    <a:pt x="1630" y="1295"/>
                    <a:pt x="1590" y="1324"/>
                    <a:pt x="1656" y="1284"/>
                  </a:cubicBezTo>
                  <a:cubicBezTo>
                    <a:pt x="1681" y="1269"/>
                    <a:pt x="1704" y="1252"/>
                    <a:pt x="1728" y="1236"/>
                  </a:cubicBezTo>
                  <a:cubicBezTo>
                    <a:pt x="1756" y="1217"/>
                    <a:pt x="1800" y="1164"/>
                    <a:pt x="1800" y="1164"/>
                  </a:cubicBezTo>
                  <a:cubicBezTo>
                    <a:pt x="1823" y="1095"/>
                    <a:pt x="1796" y="1159"/>
                    <a:pt x="1848" y="1092"/>
                  </a:cubicBezTo>
                  <a:cubicBezTo>
                    <a:pt x="1887" y="1041"/>
                    <a:pt x="1898" y="999"/>
                    <a:pt x="1932" y="948"/>
                  </a:cubicBezTo>
                  <a:cubicBezTo>
                    <a:pt x="2020" y="596"/>
                    <a:pt x="1981" y="381"/>
                    <a:pt x="1716" y="204"/>
                  </a:cubicBezTo>
                  <a:cubicBezTo>
                    <a:pt x="1627" y="145"/>
                    <a:pt x="1748" y="179"/>
                    <a:pt x="1608" y="156"/>
                  </a:cubicBezTo>
                  <a:cubicBezTo>
                    <a:pt x="1532" y="99"/>
                    <a:pt x="1590" y="131"/>
                    <a:pt x="1488" y="108"/>
                  </a:cubicBezTo>
                  <a:cubicBezTo>
                    <a:pt x="1424" y="93"/>
                    <a:pt x="1361" y="71"/>
                    <a:pt x="1296" y="60"/>
                  </a:cubicBezTo>
                  <a:cubicBezTo>
                    <a:pt x="1272" y="56"/>
                    <a:pt x="1248" y="53"/>
                    <a:pt x="1224" y="48"/>
                  </a:cubicBezTo>
                  <a:cubicBezTo>
                    <a:pt x="1179" y="39"/>
                    <a:pt x="1150" y="27"/>
                    <a:pt x="1104" y="12"/>
                  </a:cubicBezTo>
                  <a:cubicBezTo>
                    <a:pt x="1092" y="8"/>
                    <a:pt x="1068" y="0"/>
                    <a:pt x="1068" y="0"/>
                  </a:cubicBezTo>
                  <a:cubicBezTo>
                    <a:pt x="859" y="7"/>
                    <a:pt x="723" y="2"/>
                    <a:pt x="540" y="48"/>
                  </a:cubicBezTo>
                  <a:cubicBezTo>
                    <a:pt x="473" y="93"/>
                    <a:pt x="394" y="117"/>
                    <a:pt x="324" y="156"/>
                  </a:cubicBezTo>
                  <a:cubicBezTo>
                    <a:pt x="272" y="185"/>
                    <a:pt x="234" y="234"/>
                    <a:pt x="180" y="252"/>
                  </a:cubicBezTo>
                  <a:cubicBezTo>
                    <a:pt x="169" y="263"/>
                    <a:pt x="110" y="322"/>
                    <a:pt x="168" y="264"/>
                  </a:cubicBezTo>
                  <a:close/>
                </a:path>
              </a:pathLst>
            </a:custGeom>
            <a:solidFill>
              <a:schemeClr val="accent1"/>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49186" name="Group 34"/>
            <p:cNvGrpSpPr>
              <a:grpSpLocks/>
            </p:cNvGrpSpPr>
            <p:nvPr/>
          </p:nvGrpSpPr>
          <p:grpSpPr bwMode="auto">
            <a:xfrm>
              <a:off x="3542" y="1462"/>
              <a:ext cx="1875" cy="2738"/>
              <a:chOff x="3542" y="1462"/>
              <a:chExt cx="1875" cy="2738"/>
            </a:xfrm>
          </p:grpSpPr>
          <p:sp>
            <p:nvSpPr>
              <p:cNvPr id="49158" name="Freeform 6"/>
              <p:cNvSpPr>
                <a:spLocks/>
              </p:cNvSpPr>
              <p:nvPr/>
            </p:nvSpPr>
            <p:spPr bwMode="auto">
              <a:xfrm>
                <a:off x="3874" y="1684"/>
                <a:ext cx="593" cy="460"/>
              </a:xfrm>
              <a:custGeom>
                <a:avLst/>
                <a:gdLst>
                  <a:gd name="T0" fmla="*/ 315 w 593"/>
                  <a:gd name="T1" fmla="*/ 5 h 460"/>
                  <a:gd name="T2" fmla="*/ 104 w 593"/>
                  <a:gd name="T3" fmla="*/ 27 h 460"/>
                  <a:gd name="T4" fmla="*/ 60 w 593"/>
                  <a:gd name="T5" fmla="*/ 71 h 460"/>
                  <a:gd name="T6" fmla="*/ 149 w 593"/>
                  <a:gd name="T7" fmla="*/ 460 h 460"/>
                  <a:gd name="T8" fmla="*/ 515 w 593"/>
                  <a:gd name="T9" fmla="*/ 405 h 460"/>
                  <a:gd name="T10" fmla="*/ 593 w 593"/>
                  <a:gd name="T11" fmla="*/ 316 h 460"/>
                  <a:gd name="T12" fmla="*/ 560 w 593"/>
                  <a:gd name="T13" fmla="*/ 183 h 460"/>
                  <a:gd name="T14" fmla="*/ 471 w 593"/>
                  <a:gd name="T15" fmla="*/ 116 h 460"/>
                  <a:gd name="T16" fmla="*/ 327 w 593"/>
                  <a:gd name="T17" fmla="*/ 5 h 460"/>
                  <a:gd name="T18" fmla="*/ 315 w 593"/>
                  <a:gd name="T19" fmla="*/ 5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3" h="460">
                    <a:moveTo>
                      <a:pt x="315" y="5"/>
                    </a:moveTo>
                    <a:cubicBezTo>
                      <a:pt x="245" y="11"/>
                      <a:pt x="169" y="0"/>
                      <a:pt x="104" y="27"/>
                    </a:cubicBezTo>
                    <a:cubicBezTo>
                      <a:pt x="85" y="35"/>
                      <a:pt x="75" y="56"/>
                      <a:pt x="60" y="71"/>
                    </a:cubicBezTo>
                    <a:cubicBezTo>
                      <a:pt x="30" y="193"/>
                      <a:pt x="0" y="412"/>
                      <a:pt x="149" y="460"/>
                    </a:cubicBezTo>
                    <a:cubicBezTo>
                      <a:pt x="280" y="448"/>
                      <a:pt x="385" y="415"/>
                      <a:pt x="515" y="405"/>
                    </a:cubicBezTo>
                    <a:cubicBezTo>
                      <a:pt x="569" y="388"/>
                      <a:pt x="568" y="366"/>
                      <a:pt x="593" y="316"/>
                    </a:cubicBezTo>
                    <a:cubicBezTo>
                      <a:pt x="585" y="249"/>
                      <a:pt x="593" y="233"/>
                      <a:pt x="560" y="183"/>
                    </a:cubicBezTo>
                    <a:cubicBezTo>
                      <a:pt x="540" y="152"/>
                      <a:pt x="471" y="116"/>
                      <a:pt x="471" y="116"/>
                    </a:cubicBezTo>
                    <a:cubicBezTo>
                      <a:pt x="435" y="61"/>
                      <a:pt x="389" y="26"/>
                      <a:pt x="327" y="5"/>
                    </a:cubicBezTo>
                    <a:cubicBezTo>
                      <a:pt x="285" y="19"/>
                      <a:pt x="282" y="21"/>
                      <a:pt x="315" y="5"/>
                    </a:cubicBezTo>
                    <a:close/>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9162" name="Freeform 10"/>
              <p:cNvSpPr>
                <a:spLocks/>
              </p:cNvSpPr>
              <p:nvPr/>
            </p:nvSpPr>
            <p:spPr bwMode="auto">
              <a:xfrm>
                <a:off x="4545" y="1700"/>
                <a:ext cx="355" cy="378"/>
              </a:xfrm>
              <a:custGeom>
                <a:avLst/>
                <a:gdLst>
                  <a:gd name="T0" fmla="*/ 211 w 355"/>
                  <a:gd name="T1" fmla="*/ 111 h 378"/>
                  <a:gd name="T2" fmla="*/ 178 w 355"/>
                  <a:gd name="T3" fmla="*/ 44 h 378"/>
                  <a:gd name="T4" fmla="*/ 111 w 355"/>
                  <a:gd name="T5" fmla="*/ 0 h 378"/>
                  <a:gd name="T6" fmla="*/ 0 w 355"/>
                  <a:gd name="T7" fmla="*/ 67 h 378"/>
                  <a:gd name="T8" fmla="*/ 78 w 355"/>
                  <a:gd name="T9" fmla="*/ 289 h 378"/>
                  <a:gd name="T10" fmla="*/ 100 w 355"/>
                  <a:gd name="T11" fmla="*/ 322 h 378"/>
                  <a:gd name="T12" fmla="*/ 156 w 355"/>
                  <a:gd name="T13" fmla="*/ 378 h 378"/>
                  <a:gd name="T14" fmla="*/ 322 w 355"/>
                  <a:gd name="T15" fmla="*/ 366 h 378"/>
                  <a:gd name="T16" fmla="*/ 345 w 355"/>
                  <a:gd name="T17" fmla="*/ 344 h 378"/>
                  <a:gd name="T18" fmla="*/ 278 w 355"/>
                  <a:gd name="T19" fmla="*/ 144 h 378"/>
                  <a:gd name="T20" fmla="*/ 189 w 355"/>
                  <a:gd name="T21" fmla="*/ 78 h 378"/>
                  <a:gd name="T22" fmla="*/ 211 w 355"/>
                  <a:gd name="T23" fmla="*/ 111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78">
                    <a:moveTo>
                      <a:pt x="211" y="111"/>
                    </a:moveTo>
                    <a:cubicBezTo>
                      <a:pt x="203" y="88"/>
                      <a:pt x="197" y="61"/>
                      <a:pt x="178" y="44"/>
                    </a:cubicBezTo>
                    <a:cubicBezTo>
                      <a:pt x="158" y="26"/>
                      <a:pt x="111" y="0"/>
                      <a:pt x="111" y="0"/>
                    </a:cubicBezTo>
                    <a:cubicBezTo>
                      <a:pt x="49" y="10"/>
                      <a:pt x="20" y="6"/>
                      <a:pt x="0" y="67"/>
                    </a:cubicBezTo>
                    <a:cubicBezTo>
                      <a:pt x="13" y="209"/>
                      <a:pt x="0" y="196"/>
                      <a:pt x="78" y="289"/>
                    </a:cubicBezTo>
                    <a:cubicBezTo>
                      <a:pt x="86" y="299"/>
                      <a:pt x="91" y="312"/>
                      <a:pt x="100" y="322"/>
                    </a:cubicBezTo>
                    <a:cubicBezTo>
                      <a:pt x="117" y="342"/>
                      <a:pt x="156" y="378"/>
                      <a:pt x="156" y="378"/>
                    </a:cubicBezTo>
                    <a:cubicBezTo>
                      <a:pt x="211" y="374"/>
                      <a:pt x="267" y="376"/>
                      <a:pt x="322" y="366"/>
                    </a:cubicBezTo>
                    <a:cubicBezTo>
                      <a:pt x="332" y="364"/>
                      <a:pt x="344" y="355"/>
                      <a:pt x="345" y="344"/>
                    </a:cubicBezTo>
                    <a:cubicBezTo>
                      <a:pt x="352" y="245"/>
                      <a:pt x="355" y="196"/>
                      <a:pt x="278" y="144"/>
                    </a:cubicBezTo>
                    <a:cubicBezTo>
                      <a:pt x="272" y="140"/>
                      <a:pt x="190" y="77"/>
                      <a:pt x="189" y="78"/>
                    </a:cubicBezTo>
                    <a:cubicBezTo>
                      <a:pt x="180" y="87"/>
                      <a:pt x="204" y="100"/>
                      <a:pt x="211" y="111"/>
                    </a:cubicBezTo>
                    <a:close/>
                  </a:path>
                </a:pathLst>
              </a:cu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9163" name="Oval 11"/>
              <p:cNvSpPr>
                <a:spLocks noChangeArrowheads="1"/>
              </p:cNvSpPr>
              <p:nvPr/>
            </p:nvSpPr>
            <p:spPr bwMode="auto">
              <a:xfrm>
                <a:off x="4704" y="1872"/>
                <a:ext cx="96"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9166" name="Oval 14"/>
              <p:cNvSpPr>
                <a:spLocks noChangeArrowheads="1"/>
              </p:cNvSpPr>
              <p:nvPr/>
            </p:nvSpPr>
            <p:spPr bwMode="auto">
              <a:xfrm>
                <a:off x="4512" y="2688"/>
                <a:ext cx="96"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9167" name="Freeform 15"/>
              <p:cNvSpPr>
                <a:spLocks/>
              </p:cNvSpPr>
              <p:nvPr/>
            </p:nvSpPr>
            <p:spPr bwMode="auto">
              <a:xfrm>
                <a:off x="3623" y="3011"/>
                <a:ext cx="1724" cy="1189"/>
              </a:xfrm>
              <a:custGeom>
                <a:avLst/>
                <a:gdLst>
                  <a:gd name="T0" fmla="*/ 400 w 1724"/>
                  <a:gd name="T1" fmla="*/ 89 h 1189"/>
                  <a:gd name="T2" fmla="*/ 211 w 1724"/>
                  <a:gd name="T3" fmla="*/ 133 h 1189"/>
                  <a:gd name="T4" fmla="*/ 122 w 1724"/>
                  <a:gd name="T5" fmla="*/ 167 h 1189"/>
                  <a:gd name="T6" fmla="*/ 100 w 1724"/>
                  <a:gd name="T7" fmla="*/ 233 h 1189"/>
                  <a:gd name="T8" fmla="*/ 66 w 1724"/>
                  <a:gd name="T9" fmla="*/ 278 h 1189"/>
                  <a:gd name="T10" fmla="*/ 0 w 1724"/>
                  <a:gd name="T11" fmla="*/ 566 h 1189"/>
                  <a:gd name="T12" fmla="*/ 122 w 1724"/>
                  <a:gd name="T13" fmla="*/ 922 h 1189"/>
                  <a:gd name="T14" fmla="*/ 255 w 1724"/>
                  <a:gd name="T15" fmla="*/ 1066 h 1189"/>
                  <a:gd name="T16" fmla="*/ 322 w 1724"/>
                  <a:gd name="T17" fmla="*/ 1111 h 1189"/>
                  <a:gd name="T18" fmla="*/ 533 w 1724"/>
                  <a:gd name="T19" fmla="*/ 1133 h 1189"/>
                  <a:gd name="T20" fmla="*/ 933 w 1724"/>
                  <a:gd name="T21" fmla="*/ 1189 h 1189"/>
                  <a:gd name="T22" fmla="*/ 1333 w 1724"/>
                  <a:gd name="T23" fmla="*/ 1178 h 1189"/>
                  <a:gd name="T24" fmla="*/ 1533 w 1724"/>
                  <a:gd name="T25" fmla="*/ 1133 h 1189"/>
                  <a:gd name="T26" fmla="*/ 1711 w 1724"/>
                  <a:gd name="T27" fmla="*/ 689 h 1189"/>
                  <a:gd name="T28" fmla="*/ 1722 w 1724"/>
                  <a:gd name="T29" fmla="*/ 555 h 1189"/>
                  <a:gd name="T30" fmla="*/ 1711 w 1724"/>
                  <a:gd name="T31" fmla="*/ 189 h 1189"/>
                  <a:gd name="T32" fmla="*/ 1644 w 1724"/>
                  <a:gd name="T33" fmla="*/ 144 h 1189"/>
                  <a:gd name="T34" fmla="*/ 1433 w 1724"/>
                  <a:gd name="T35" fmla="*/ 111 h 1189"/>
                  <a:gd name="T36" fmla="*/ 766 w 1724"/>
                  <a:gd name="T37" fmla="*/ 0 h 1189"/>
                  <a:gd name="T38" fmla="*/ 511 w 1724"/>
                  <a:gd name="T39" fmla="*/ 44 h 1189"/>
                  <a:gd name="T40" fmla="*/ 444 w 1724"/>
                  <a:gd name="T41" fmla="*/ 67 h 1189"/>
                  <a:gd name="T42" fmla="*/ 411 w 1724"/>
                  <a:gd name="T43" fmla="*/ 89 h 1189"/>
                  <a:gd name="T44" fmla="*/ 378 w 1724"/>
                  <a:gd name="T45" fmla="*/ 100 h 1189"/>
                  <a:gd name="T46" fmla="*/ 400 w 1724"/>
                  <a:gd name="T47" fmla="*/ 89 h 1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24" h="1189">
                    <a:moveTo>
                      <a:pt x="400" y="89"/>
                    </a:moveTo>
                    <a:cubicBezTo>
                      <a:pt x="331" y="99"/>
                      <a:pt x="280" y="122"/>
                      <a:pt x="211" y="133"/>
                    </a:cubicBezTo>
                    <a:cubicBezTo>
                      <a:pt x="181" y="144"/>
                      <a:pt x="146" y="146"/>
                      <a:pt x="122" y="167"/>
                    </a:cubicBezTo>
                    <a:cubicBezTo>
                      <a:pt x="105" y="183"/>
                      <a:pt x="110" y="212"/>
                      <a:pt x="100" y="233"/>
                    </a:cubicBezTo>
                    <a:cubicBezTo>
                      <a:pt x="92" y="250"/>
                      <a:pt x="77" y="263"/>
                      <a:pt x="66" y="278"/>
                    </a:cubicBezTo>
                    <a:cubicBezTo>
                      <a:pt x="42" y="374"/>
                      <a:pt x="24" y="470"/>
                      <a:pt x="0" y="566"/>
                    </a:cubicBezTo>
                    <a:cubicBezTo>
                      <a:pt x="11" y="738"/>
                      <a:pt x="3" y="803"/>
                      <a:pt x="122" y="922"/>
                    </a:cubicBezTo>
                    <a:cubicBezTo>
                      <a:pt x="154" y="1019"/>
                      <a:pt x="176" y="1013"/>
                      <a:pt x="255" y="1066"/>
                    </a:cubicBezTo>
                    <a:cubicBezTo>
                      <a:pt x="301" y="1097"/>
                      <a:pt x="251" y="1090"/>
                      <a:pt x="322" y="1111"/>
                    </a:cubicBezTo>
                    <a:cubicBezTo>
                      <a:pt x="368" y="1125"/>
                      <a:pt x="513" y="1131"/>
                      <a:pt x="533" y="1133"/>
                    </a:cubicBezTo>
                    <a:cubicBezTo>
                      <a:pt x="663" y="1165"/>
                      <a:pt x="800" y="1176"/>
                      <a:pt x="933" y="1189"/>
                    </a:cubicBezTo>
                    <a:cubicBezTo>
                      <a:pt x="1066" y="1185"/>
                      <a:pt x="1200" y="1185"/>
                      <a:pt x="1333" y="1178"/>
                    </a:cubicBezTo>
                    <a:cubicBezTo>
                      <a:pt x="1401" y="1175"/>
                      <a:pt x="1466" y="1144"/>
                      <a:pt x="1533" y="1133"/>
                    </a:cubicBezTo>
                    <a:cubicBezTo>
                      <a:pt x="1656" y="1014"/>
                      <a:pt x="1684" y="853"/>
                      <a:pt x="1711" y="689"/>
                    </a:cubicBezTo>
                    <a:cubicBezTo>
                      <a:pt x="1715" y="644"/>
                      <a:pt x="1722" y="600"/>
                      <a:pt x="1722" y="555"/>
                    </a:cubicBezTo>
                    <a:cubicBezTo>
                      <a:pt x="1722" y="433"/>
                      <a:pt x="1724" y="310"/>
                      <a:pt x="1711" y="189"/>
                    </a:cubicBezTo>
                    <a:cubicBezTo>
                      <a:pt x="1708" y="160"/>
                      <a:pt x="1664" y="150"/>
                      <a:pt x="1644" y="144"/>
                    </a:cubicBezTo>
                    <a:cubicBezTo>
                      <a:pt x="1574" y="124"/>
                      <a:pt x="1506" y="118"/>
                      <a:pt x="1433" y="111"/>
                    </a:cubicBezTo>
                    <a:cubicBezTo>
                      <a:pt x="1216" y="39"/>
                      <a:pt x="991" y="28"/>
                      <a:pt x="766" y="0"/>
                    </a:cubicBezTo>
                    <a:cubicBezTo>
                      <a:pt x="654" y="8"/>
                      <a:pt x="604" y="6"/>
                      <a:pt x="511" y="44"/>
                    </a:cubicBezTo>
                    <a:cubicBezTo>
                      <a:pt x="489" y="53"/>
                      <a:pt x="464" y="54"/>
                      <a:pt x="444" y="67"/>
                    </a:cubicBezTo>
                    <a:cubicBezTo>
                      <a:pt x="433" y="74"/>
                      <a:pt x="423" y="83"/>
                      <a:pt x="411" y="89"/>
                    </a:cubicBezTo>
                    <a:cubicBezTo>
                      <a:pt x="401" y="94"/>
                      <a:pt x="390" y="100"/>
                      <a:pt x="378" y="100"/>
                    </a:cubicBezTo>
                    <a:cubicBezTo>
                      <a:pt x="370" y="100"/>
                      <a:pt x="393" y="93"/>
                      <a:pt x="400" y="89"/>
                    </a:cubicBezTo>
                    <a:close/>
                  </a:path>
                </a:pathLst>
              </a:custGeom>
              <a:solidFill>
                <a:srgbClr val="000066"/>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9168" name="Freeform 16"/>
              <p:cNvSpPr>
                <a:spLocks/>
              </p:cNvSpPr>
              <p:nvPr/>
            </p:nvSpPr>
            <p:spPr bwMode="auto">
              <a:xfrm>
                <a:off x="4044" y="3255"/>
                <a:ext cx="834" cy="668"/>
              </a:xfrm>
              <a:custGeom>
                <a:avLst/>
                <a:gdLst>
                  <a:gd name="T0" fmla="*/ 212 w 834"/>
                  <a:gd name="T1" fmla="*/ 222 h 668"/>
                  <a:gd name="T2" fmla="*/ 57 w 834"/>
                  <a:gd name="T3" fmla="*/ 234 h 668"/>
                  <a:gd name="T4" fmla="*/ 1 w 834"/>
                  <a:gd name="T5" fmla="*/ 322 h 668"/>
                  <a:gd name="T6" fmla="*/ 12 w 834"/>
                  <a:gd name="T7" fmla="*/ 456 h 668"/>
                  <a:gd name="T8" fmla="*/ 123 w 834"/>
                  <a:gd name="T9" fmla="*/ 567 h 668"/>
                  <a:gd name="T10" fmla="*/ 234 w 834"/>
                  <a:gd name="T11" fmla="*/ 622 h 668"/>
                  <a:gd name="T12" fmla="*/ 468 w 834"/>
                  <a:gd name="T13" fmla="*/ 667 h 668"/>
                  <a:gd name="T14" fmla="*/ 679 w 834"/>
                  <a:gd name="T15" fmla="*/ 656 h 668"/>
                  <a:gd name="T16" fmla="*/ 723 w 834"/>
                  <a:gd name="T17" fmla="*/ 622 h 668"/>
                  <a:gd name="T18" fmla="*/ 834 w 834"/>
                  <a:gd name="T19" fmla="*/ 400 h 668"/>
                  <a:gd name="T20" fmla="*/ 812 w 834"/>
                  <a:gd name="T21" fmla="*/ 222 h 668"/>
                  <a:gd name="T22" fmla="*/ 801 w 834"/>
                  <a:gd name="T23" fmla="*/ 156 h 668"/>
                  <a:gd name="T24" fmla="*/ 545 w 834"/>
                  <a:gd name="T25" fmla="*/ 45 h 668"/>
                  <a:gd name="T26" fmla="*/ 368 w 834"/>
                  <a:gd name="T27" fmla="*/ 0 h 668"/>
                  <a:gd name="T28" fmla="*/ 323 w 834"/>
                  <a:gd name="T29" fmla="*/ 11 h 668"/>
                  <a:gd name="T30" fmla="*/ 234 w 834"/>
                  <a:gd name="T31" fmla="*/ 156 h 668"/>
                  <a:gd name="T32" fmla="*/ 168 w 834"/>
                  <a:gd name="T33" fmla="*/ 200 h 668"/>
                  <a:gd name="T34" fmla="*/ 134 w 834"/>
                  <a:gd name="T35" fmla="*/ 211 h 668"/>
                  <a:gd name="T36" fmla="*/ 134 w 834"/>
                  <a:gd name="T37" fmla="*/ 245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34" h="668">
                    <a:moveTo>
                      <a:pt x="212" y="222"/>
                    </a:moveTo>
                    <a:cubicBezTo>
                      <a:pt x="160" y="226"/>
                      <a:pt x="108" y="225"/>
                      <a:pt x="57" y="234"/>
                    </a:cubicBezTo>
                    <a:cubicBezTo>
                      <a:pt x="23" y="240"/>
                      <a:pt x="1" y="322"/>
                      <a:pt x="1" y="322"/>
                    </a:cubicBezTo>
                    <a:cubicBezTo>
                      <a:pt x="5" y="367"/>
                      <a:pt x="0" y="413"/>
                      <a:pt x="12" y="456"/>
                    </a:cubicBezTo>
                    <a:cubicBezTo>
                      <a:pt x="28" y="513"/>
                      <a:pt x="78" y="542"/>
                      <a:pt x="123" y="567"/>
                    </a:cubicBezTo>
                    <a:cubicBezTo>
                      <a:pt x="159" y="587"/>
                      <a:pt x="192" y="613"/>
                      <a:pt x="234" y="622"/>
                    </a:cubicBezTo>
                    <a:cubicBezTo>
                      <a:pt x="312" y="638"/>
                      <a:pt x="392" y="642"/>
                      <a:pt x="468" y="667"/>
                    </a:cubicBezTo>
                    <a:cubicBezTo>
                      <a:pt x="538" y="663"/>
                      <a:pt x="610" y="668"/>
                      <a:pt x="679" y="656"/>
                    </a:cubicBezTo>
                    <a:cubicBezTo>
                      <a:pt x="697" y="653"/>
                      <a:pt x="711" y="636"/>
                      <a:pt x="723" y="622"/>
                    </a:cubicBezTo>
                    <a:cubicBezTo>
                      <a:pt x="777" y="561"/>
                      <a:pt x="815" y="477"/>
                      <a:pt x="834" y="400"/>
                    </a:cubicBezTo>
                    <a:cubicBezTo>
                      <a:pt x="827" y="341"/>
                      <a:pt x="820" y="281"/>
                      <a:pt x="812" y="222"/>
                    </a:cubicBezTo>
                    <a:cubicBezTo>
                      <a:pt x="809" y="200"/>
                      <a:pt x="812" y="175"/>
                      <a:pt x="801" y="156"/>
                    </a:cubicBezTo>
                    <a:cubicBezTo>
                      <a:pt x="744" y="59"/>
                      <a:pt x="643" y="61"/>
                      <a:pt x="545" y="45"/>
                    </a:cubicBezTo>
                    <a:cubicBezTo>
                      <a:pt x="483" y="13"/>
                      <a:pt x="440" y="9"/>
                      <a:pt x="368" y="0"/>
                    </a:cubicBezTo>
                    <a:cubicBezTo>
                      <a:pt x="353" y="4"/>
                      <a:pt x="337" y="4"/>
                      <a:pt x="323" y="11"/>
                    </a:cubicBezTo>
                    <a:cubicBezTo>
                      <a:pt x="266" y="40"/>
                      <a:pt x="283" y="120"/>
                      <a:pt x="234" y="156"/>
                    </a:cubicBezTo>
                    <a:cubicBezTo>
                      <a:pt x="213" y="172"/>
                      <a:pt x="190" y="185"/>
                      <a:pt x="168" y="200"/>
                    </a:cubicBezTo>
                    <a:cubicBezTo>
                      <a:pt x="158" y="207"/>
                      <a:pt x="141" y="201"/>
                      <a:pt x="134" y="211"/>
                    </a:cubicBezTo>
                    <a:cubicBezTo>
                      <a:pt x="127" y="220"/>
                      <a:pt x="134" y="234"/>
                      <a:pt x="134" y="245"/>
                    </a:cubicBezTo>
                  </a:path>
                </a:pathLst>
              </a:custGeom>
              <a:solidFill>
                <a:schemeClr val="bg2"/>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9169" name="Freeform 17"/>
              <p:cNvSpPr>
                <a:spLocks/>
              </p:cNvSpPr>
              <p:nvPr/>
            </p:nvSpPr>
            <p:spPr bwMode="auto">
              <a:xfrm>
                <a:off x="4432" y="2744"/>
                <a:ext cx="261" cy="346"/>
              </a:xfrm>
              <a:custGeom>
                <a:avLst/>
                <a:gdLst>
                  <a:gd name="T0" fmla="*/ 102 w 261"/>
                  <a:gd name="T1" fmla="*/ 278 h 346"/>
                  <a:gd name="T2" fmla="*/ 91 w 261"/>
                  <a:gd name="T3" fmla="*/ 89 h 346"/>
                  <a:gd name="T4" fmla="*/ 2 w 261"/>
                  <a:gd name="T5" fmla="*/ 34 h 346"/>
                  <a:gd name="T6" fmla="*/ 13 w 261"/>
                  <a:gd name="T7" fmla="*/ 289 h 346"/>
                  <a:gd name="T8" fmla="*/ 113 w 261"/>
                  <a:gd name="T9" fmla="*/ 345 h 346"/>
                  <a:gd name="T10" fmla="*/ 191 w 261"/>
                  <a:gd name="T11" fmla="*/ 311 h 346"/>
                  <a:gd name="T12" fmla="*/ 235 w 261"/>
                  <a:gd name="T13" fmla="*/ 245 h 346"/>
                  <a:gd name="T14" fmla="*/ 224 w 261"/>
                  <a:gd name="T15" fmla="*/ 0 h 346"/>
                  <a:gd name="T16" fmla="*/ 191 w 261"/>
                  <a:gd name="T17" fmla="*/ 22 h 346"/>
                  <a:gd name="T18" fmla="*/ 180 w 261"/>
                  <a:gd name="T19" fmla="*/ 56 h 346"/>
                  <a:gd name="T20" fmla="*/ 135 w 261"/>
                  <a:gd name="T21" fmla="*/ 67 h 346"/>
                  <a:gd name="T22" fmla="*/ 124 w 261"/>
                  <a:gd name="T23" fmla="*/ 134 h 346"/>
                  <a:gd name="T24" fmla="*/ 102 w 261"/>
                  <a:gd name="T25" fmla="*/ 200 h 346"/>
                  <a:gd name="T26" fmla="*/ 113 w 261"/>
                  <a:gd name="T27" fmla="*/ 289 h 346"/>
                  <a:gd name="T28" fmla="*/ 80 w 261"/>
                  <a:gd name="T29" fmla="*/ 267 h 346"/>
                  <a:gd name="T30" fmla="*/ 102 w 261"/>
                  <a:gd name="T31" fmla="*/ 27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1" h="346">
                    <a:moveTo>
                      <a:pt x="102" y="278"/>
                    </a:moveTo>
                    <a:cubicBezTo>
                      <a:pt x="98" y="215"/>
                      <a:pt x="100" y="151"/>
                      <a:pt x="91" y="89"/>
                    </a:cubicBezTo>
                    <a:cubicBezTo>
                      <a:pt x="86" y="55"/>
                      <a:pt x="2" y="34"/>
                      <a:pt x="2" y="34"/>
                    </a:cubicBezTo>
                    <a:cubicBezTo>
                      <a:pt x="6" y="119"/>
                      <a:pt x="0" y="205"/>
                      <a:pt x="13" y="289"/>
                    </a:cubicBezTo>
                    <a:cubicBezTo>
                      <a:pt x="19" y="327"/>
                      <a:pt x="113" y="345"/>
                      <a:pt x="113" y="345"/>
                    </a:cubicBezTo>
                    <a:cubicBezTo>
                      <a:pt x="163" y="335"/>
                      <a:pt x="165" y="346"/>
                      <a:pt x="191" y="311"/>
                    </a:cubicBezTo>
                    <a:cubicBezTo>
                      <a:pt x="207" y="290"/>
                      <a:pt x="235" y="245"/>
                      <a:pt x="235" y="245"/>
                    </a:cubicBezTo>
                    <a:cubicBezTo>
                      <a:pt x="261" y="165"/>
                      <a:pt x="244" y="80"/>
                      <a:pt x="224" y="0"/>
                    </a:cubicBezTo>
                    <a:cubicBezTo>
                      <a:pt x="213" y="7"/>
                      <a:pt x="199" y="12"/>
                      <a:pt x="191" y="22"/>
                    </a:cubicBezTo>
                    <a:cubicBezTo>
                      <a:pt x="184" y="31"/>
                      <a:pt x="189" y="49"/>
                      <a:pt x="180" y="56"/>
                    </a:cubicBezTo>
                    <a:cubicBezTo>
                      <a:pt x="168" y="66"/>
                      <a:pt x="150" y="63"/>
                      <a:pt x="135" y="67"/>
                    </a:cubicBezTo>
                    <a:cubicBezTo>
                      <a:pt x="131" y="89"/>
                      <a:pt x="129" y="112"/>
                      <a:pt x="124" y="134"/>
                    </a:cubicBezTo>
                    <a:cubicBezTo>
                      <a:pt x="118" y="157"/>
                      <a:pt x="102" y="200"/>
                      <a:pt x="102" y="200"/>
                    </a:cubicBezTo>
                    <a:cubicBezTo>
                      <a:pt x="116" y="222"/>
                      <a:pt x="152" y="260"/>
                      <a:pt x="113" y="289"/>
                    </a:cubicBezTo>
                    <a:cubicBezTo>
                      <a:pt x="102" y="297"/>
                      <a:pt x="89" y="276"/>
                      <a:pt x="80" y="267"/>
                    </a:cubicBezTo>
                    <a:cubicBezTo>
                      <a:pt x="74" y="261"/>
                      <a:pt x="95" y="274"/>
                      <a:pt x="102" y="278"/>
                    </a:cubicBezTo>
                    <a:close/>
                  </a:path>
                </a:pathLst>
              </a:custGeom>
              <a:solidFill>
                <a:srgbClr val="0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9171" name="Text Box 19"/>
              <p:cNvSpPr txBox="1">
                <a:spLocks noChangeArrowheads="1"/>
              </p:cNvSpPr>
              <p:nvPr/>
            </p:nvSpPr>
            <p:spPr bwMode="auto">
              <a:xfrm>
                <a:off x="4742" y="2470"/>
                <a:ext cx="675"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cs-CZ" altLang="en-US" sz="1800">
                    <a:latin typeface="Arial Narrow" pitchFamily="34" charset="0"/>
                  </a:rPr>
                  <a:t>HLA I.třídy</a:t>
                </a:r>
              </a:p>
              <a:p>
                <a:pPr algn="l"/>
                <a:r>
                  <a:rPr lang="cs-CZ" altLang="en-US" sz="1800">
                    <a:latin typeface="Arial Narrow" pitchFamily="34" charset="0"/>
                  </a:rPr>
                  <a:t>antigen</a:t>
                </a:r>
              </a:p>
              <a:p>
                <a:pPr algn="l"/>
                <a:r>
                  <a:rPr lang="cs-CZ" altLang="en-US" sz="1800">
                    <a:latin typeface="Arial Narrow" pitchFamily="34" charset="0"/>
                  </a:rPr>
                  <a:t>TCR</a:t>
                </a:r>
                <a:endParaRPr lang="cs-CZ" altLang="en-US"/>
              </a:p>
            </p:txBody>
          </p:sp>
          <p:sp>
            <p:nvSpPr>
              <p:cNvPr id="49172" name="Text Box 20"/>
              <p:cNvSpPr txBox="1">
                <a:spLocks noChangeArrowheads="1"/>
              </p:cNvSpPr>
              <p:nvPr/>
            </p:nvSpPr>
            <p:spPr bwMode="auto">
              <a:xfrm>
                <a:off x="3888" y="2688"/>
                <a:ext cx="35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cs-CZ" altLang="en-US" sz="1800">
                    <a:latin typeface="Arial Narrow" pitchFamily="34" charset="0"/>
                  </a:rPr>
                  <a:t>CD8</a:t>
                </a:r>
              </a:p>
            </p:txBody>
          </p:sp>
          <p:sp>
            <p:nvSpPr>
              <p:cNvPr id="49173" name="Text Box 21"/>
              <p:cNvSpPr txBox="1">
                <a:spLocks noChangeArrowheads="1"/>
              </p:cNvSpPr>
              <p:nvPr/>
            </p:nvSpPr>
            <p:spPr bwMode="auto">
              <a:xfrm>
                <a:off x="4176" y="3840"/>
                <a:ext cx="65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cs-CZ" altLang="en-US" sz="1800">
                    <a:latin typeface="Arial Narrow" pitchFamily="34" charset="0"/>
                  </a:rPr>
                  <a:t>T lymfocyt</a:t>
                </a:r>
                <a:endParaRPr lang="cs-CZ" altLang="en-US"/>
              </a:p>
            </p:txBody>
          </p:sp>
          <p:sp>
            <p:nvSpPr>
              <p:cNvPr id="49174" name="Text Box 22"/>
              <p:cNvSpPr txBox="1">
                <a:spLocks noChangeArrowheads="1"/>
              </p:cNvSpPr>
              <p:nvPr/>
            </p:nvSpPr>
            <p:spPr bwMode="auto">
              <a:xfrm>
                <a:off x="3542" y="1462"/>
                <a:ext cx="35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cs-CZ" altLang="en-US" sz="1800">
                    <a:latin typeface="Arial Narrow" pitchFamily="34" charset="0"/>
                  </a:rPr>
                  <a:t>APC</a:t>
                </a:r>
                <a:endParaRPr lang="cs-CZ" altLang="en-US"/>
              </a:p>
            </p:txBody>
          </p:sp>
          <p:sp>
            <p:nvSpPr>
              <p:cNvPr id="49176" name="Text Box 24"/>
              <p:cNvSpPr txBox="1">
                <a:spLocks noChangeArrowheads="1"/>
              </p:cNvSpPr>
              <p:nvPr/>
            </p:nvSpPr>
            <p:spPr bwMode="auto">
              <a:xfrm>
                <a:off x="4790" y="1606"/>
                <a:ext cx="62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cs-CZ" altLang="en-US" sz="1800">
                    <a:latin typeface="Arial Narrow" pitchFamily="34" charset="0"/>
                  </a:rPr>
                  <a:t>ER, Golgi</a:t>
                </a:r>
                <a:endParaRPr lang="cs-CZ" altLang="en-US"/>
              </a:p>
            </p:txBody>
          </p:sp>
        </p:grpSp>
        <p:sp>
          <p:nvSpPr>
            <p:cNvPr id="49177" name="Freeform 25"/>
            <p:cNvSpPr>
              <a:spLocks/>
            </p:cNvSpPr>
            <p:nvPr/>
          </p:nvSpPr>
          <p:spPr bwMode="auto">
            <a:xfrm>
              <a:off x="4614" y="1866"/>
              <a:ext cx="240" cy="174"/>
            </a:xfrm>
            <a:custGeom>
              <a:avLst/>
              <a:gdLst>
                <a:gd name="T0" fmla="*/ 198 w 240"/>
                <a:gd name="T1" fmla="*/ 54 h 174"/>
                <a:gd name="T2" fmla="*/ 234 w 240"/>
                <a:gd name="T3" fmla="*/ 66 h 174"/>
                <a:gd name="T4" fmla="*/ 222 w 240"/>
                <a:gd name="T5" fmla="*/ 114 h 174"/>
                <a:gd name="T6" fmla="*/ 114 w 240"/>
                <a:gd name="T7" fmla="*/ 90 h 174"/>
                <a:gd name="T8" fmla="*/ 42 w 240"/>
                <a:gd name="T9" fmla="*/ 174 h 174"/>
                <a:gd name="T10" fmla="*/ 66 w 240"/>
                <a:gd name="T11" fmla="*/ 78 h 174"/>
                <a:gd name="T12" fmla="*/ 90 w 240"/>
                <a:gd name="T13" fmla="*/ 42 h 174"/>
                <a:gd name="T14" fmla="*/ 102 w 240"/>
                <a:gd name="T15" fmla="*/ 6 h 174"/>
                <a:gd name="T16" fmla="*/ 114 w 240"/>
                <a:gd name="T17" fmla="*/ 54 h 174"/>
                <a:gd name="T18" fmla="*/ 150 w 240"/>
                <a:gd name="T19" fmla="*/ 66 h 174"/>
                <a:gd name="T20" fmla="*/ 186 w 240"/>
                <a:gd name="T21" fmla="*/ 42 h 174"/>
                <a:gd name="T22" fmla="*/ 198 w 240"/>
                <a:gd name="T23" fmla="*/ 5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0" h="174">
                  <a:moveTo>
                    <a:pt x="198" y="54"/>
                  </a:moveTo>
                  <a:cubicBezTo>
                    <a:pt x="210" y="58"/>
                    <a:pt x="229" y="54"/>
                    <a:pt x="234" y="66"/>
                  </a:cubicBezTo>
                  <a:cubicBezTo>
                    <a:pt x="240" y="81"/>
                    <a:pt x="237" y="108"/>
                    <a:pt x="222" y="114"/>
                  </a:cubicBezTo>
                  <a:cubicBezTo>
                    <a:pt x="204" y="122"/>
                    <a:pt x="139" y="98"/>
                    <a:pt x="114" y="90"/>
                  </a:cubicBezTo>
                  <a:cubicBezTo>
                    <a:pt x="80" y="141"/>
                    <a:pt x="100" y="155"/>
                    <a:pt x="42" y="174"/>
                  </a:cubicBezTo>
                  <a:cubicBezTo>
                    <a:pt x="8" y="122"/>
                    <a:pt x="0" y="100"/>
                    <a:pt x="66" y="78"/>
                  </a:cubicBezTo>
                  <a:cubicBezTo>
                    <a:pt x="74" y="66"/>
                    <a:pt x="84" y="55"/>
                    <a:pt x="90" y="42"/>
                  </a:cubicBezTo>
                  <a:cubicBezTo>
                    <a:pt x="96" y="31"/>
                    <a:pt x="91" y="0"/>
                    <a:pt x="102" y="6"/>
                  </a:cubicBezTo>
                  <a:cubicBezTo>
                    <a:pt x="117" y="13"/>
                    <a:pt x="104" y="41"/>
                    <a:pt x="114" y="54"/>
                  </a:cubicBezTo>
                  <a:cubicBezTo>
                    <a:pt x="122" y="64"/>
                    <a:pt x="138" y="62"/>
                    <a:pt x="150" y="66"/>
                  </a:cubicBezTo>
                  <a:cubicBezTo>
                    <a:pt x="162" y="58"/>
                    <a:pt x="172" y="39"/>
                    <a:pt x="186" y="42"/>
                  </a:cubicBezTo>
                  <a:cubicBezTo>
                    <a:pt x="201" y="46"/>
                    <a:pt x="198" y="116"/>
                    <a:pt x="198" y="54"/>
                  </a:cubicBezTo>
                  <a:close/>
                </a:path>
              </a:pathLst>
            </a:custGeom>
            <a:solidFill>
              <a:srgbClr val="33CCCC"/>
            </a:solidFill>
            <a:ln w="9525" cap="flat" cmpd="sng">
              <a:solidFill>
                <a:srgbClr val="33CCCC"/>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9178" name="Oval 26"/>
            <p:cNvSpPr>
              <a:spLocks noChangeArrowheads="1"/>
            </p:cNvSpPr>
            <p:nvPr/>
          </p:nvSpPr>
          <p:spPr bwMode="auto">
            <a:xfrm>
              <a:off x="4752" y="1968"/>
              <a:ext cx="48" cy="96"/>
            </a:xfrm>
            <a:prstGeom prst="ellipse">
              <a:avLst/>
            </a:prstGeom>
            <a:solidFill>
              <a:srgbClr val="33CCCC"/>
            </a:soli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9179" name="Oval 27"/>
            <p:cNvSpPr>
              <a:spLocks noChangeArrowheads="1"/>
            </p:cNvSpPr>
            <p:nvPr/>
          </p:nvSpPr>
          <p:spPr bwMode="auto">
            <a:xfrm>
              <a:off x="4320" y="1392"/>
              <a:ext cx="48" cy="96"/>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9180" name="Oval 28"/>
            <p:cNvSpPr>
              <a:spLocks noChangeArrowheads="1"/>
            </p:cNvSpPr>
            <p:nvPr/>
          </p:nvSpPr>
          <p:spPr bwMode="auto">
            <a:xfrm>
              <a:off x="4416" y="1536"/>
              <a:ext cx="48" cy="96"/>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9181" name="Oval 29"/>
            <p:cNvSpPr>
              <a:spLocks noChangeArrowheads="1"/>
            </p:cNvSpPr>
            <p:nvPr/>
          </p:nvSpPr>
          <p:spPr bwMode="auto">
            <a:xfrm>
              <a:off x="4176" y="1488"/>
              <a:ext cx="48" cy="96"/>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9182" name="Freeform 30"/>
            <p:cNvSpPr>
              <a:spLocks/>
            </p:cNvSpPr>
            <p:nvPr/>
          </p:nvSpPr>
          <p:spPr bwMode="auto">
            <a:xfrm>
              <a:off x="4401" y="2474"/>
              <a:ext cx="343" cy="286"/>
            </a:xfrm>
            <a:custGeom>
              <a:avLst/>
              <a:gdLst>
                <a:gd name="T0" fmla="*/ 99 w 343"/>
                <a:gd name="T1" fmla="*/ 82 h 286"/>
                <a:gd name="T2" fmla="*/ 87 w 343"/>
                <a:gd name="T3" fmla="*/ 10 h 286"/>
                <a:gd name="T4" fmla="*/ 51 w 343"/>
                <a:gd name="T5" fmla="*/ 22 h 286"/>
                <a:gd name="T6" fmla="*/ 27 w 343"/>
                <a:gd name="T7" fmla="*/ 58 h 286"/>
                <a:gd name="T8" fmla="*/ 27 w 343"/>
                <a:gd name="T9" fmla="*/ 262 h 286"/>
                <a:gd name="T10" fmla="*/ 63 w 343"/>
                <a:gd name="T11" fmla="*/ 250 h 286"/>
                <a:gd name="T12" fmla="*/ 255 w 343"/>
                <a:gd name="T13" fmla="*/ 202 h 286"/>
                <a:gd name="T14" fmla="*/ 315 w 343"/>
                <a:gd name="T15" fmla="*/ 262 h 286"/>
                <a:gd name="T16" fmla="*/ 243 w 343"/>
                <a:gd name="T17" fmla="*/ 154 h 286"/>
                <a:gd name="T18" fmla="*/ 111 w 343"/>
                <a:gd name="T19" fmla="*/ 106 h 286"/>
                <a:gd name="T20" fmla="*/ 99 w 343"/>
                <a:gd name="T21" fmla="*/ 82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3" h="286">
                  <a:moveTo>
                    <a:pt x="99" y="82"/>
                  </a:moveTo>
                  <a:cubicBezTo>
                    <a:pt x="95" y="58"/>
                    <a:pt x="102" y="29"/>
                    <a:pt x="87" y="10"/>
                  </a:cubicBezTo>
                  <a:cubicBezTo>
                    <a:pt x="79" y="0"/>
                    <a:pt x="61" y="14"/>
                    <a:pt x="51" y="22"/>
                  </a:cubicBezTo>
                  <a:cubicBezTo>
                    <a:pt x="40" y="31"/>
                    <a:pt x="35" y="46"/>
                    <a:pt x="27" y="58"/>
                  </a:cubicBezTo>
                  <a:cubicBezTo>
                    <a:pt x="18" y="121"/>
                    <a:pt x="0" y="201"/>
                    <a:pt x="27" y="262"/>
                  </a:cubicBezTo>
                  <a:cubicBezTo>
                    <a:pt x="32" y="274"/>
                    <a:pt x="51" y="254"/>
                    <a:pt x="63" y="250"/>
                  </a:cubicBezTo>
                  <a:cubicBezTo>
                    <a:pt x="119" y="166"/>
                    <a:pt x="139" y="191"/>
                    <a:pt x="255" y="202"/>
                  </a:cubicBezTo>
                  <a:cubicBezTo>
                    <a:pt x="283" y="286"/>
                    <a:pt x="255" y="282"/>
                    <a:pt x="315" y="262"/>
                  </a:cubicBezTo>
                  <a:cubicBezTo>
                    <a:pt x="343" y="179"/>
                    <a:pt x="304" y="185"/>
                    <a:pt x="243" y="154"/>
                  </a:cubicBezTo>
                  <a:cubicBezTo>
                    <a:pt x="187" y="126"/>
                    <a:pt x="177" y="119"/>
                    <a:pt x="111" y="106"/>
                  </a:cubicBezTo>
                  <a:cubicBezTo>
                    <a:pt x="98" y="66"/>
                    <a:pt x="99" y="57"/>
                    <a:pt x="99" y="82"/>
                  </a:cubicBezTo>
                  <a:close/>
                </a:path>
              </a:pathLst>
            </a:custGeom>
            <a:solidFill>
              <a:srgbClr val="33CCCC"/>
            </a:solidFill>
            <a:ln w="9525" cap="flat" cmpd="sng">
              <a:solidFill>
                <a:srgbClr val="33CCCC"/>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9183" name="Oval 31"/>
            <p:cNvSpPr>
              <a:spLocks noChangeArrowheads="1"/>
            </p:cNvSpPr>
            <p:nvPr/>
          </p:nvSpPr>
          <p:spPr bwMode="auto">
            <a:xfrm>
              <a:off x="4560" y="2496"/>
              <a:ext cx="48" cy="96"/>
            </a:xfrm>
            <a:prstGeom prst="ellipse">
              <a:avLst/>
            </a:prstGeom>
            <a:solidFill>
              <a:srgbClr val="33CCCC"/>
            </a:solidFill>
            <a:ln w="9525">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9184" name="Freeform 32"/>
            <p:cNvSpPr>
              <a:spLocks/>
            </p:cNvSpPr>
            <p:nvPr/>
          </p:nvSpPr>
          <p:spPr bwMode="auto">
            <a:xfrm>
              <a:off x="4200" y="2561"/>
              <a:ext cx="228" cy="559"/>
            </a:xfrm>
            <a:custGeom>
              <a:avLst/>
              <a:gdLst>
                <a:gd name="T0" fmla="*/ 132 w 228"/>
                <a:gd name="T1" fmla="*/ 127 h 559"/>
                <a:gd name="T2" fmla="*/ 228 w 228"/>
                <a:gd name="T3" fmla="*/ 43 h 559"/>
                <a:gd name="T4" fmla="*/ 204 w 228"/>
                <a:gd name="T5" fmla="*/ 7 h 559"/>
                <a:gd name="T6" fmla="*/ 84 w 228"/>
                <a:gd name="T7" fmla="*/ 31 h 559"/>
                <a:gd name="T8" fmla="*/ 36 w 228"/>
                <a:gd name="T9" fmla="*/ 139 h 559"/>
                <a:gd name="T10" fmla="*/ 0 w 228"/>
                <a:gd name="T11" fmla="*/ 379 h 559"/>
                <a:gd name="T12" fmla="*/ 60 w 228"/>
                <a:gd name="T13" fmla="*/ 559 h 559"/>
                <a:gd name="T14" fmla="*/ 96 w 228"/>
                <a:gd name="T15" fmla="*/ 547 h 559"/>
                <a:gd name="T16" fmla="*/ 84 w 228"/>
                <a:gd name="T17" fmla="*/ 439 h 559"/>
                <a:gd name="T18" fmla="*/ 60 w 228"/>
                <a:gd name="T19" fmla="*/ 355 h 559"/>
                <a:gd name="T20" fmla="*/ 96 w 228"/>
                <a:gd name="T21" fmla="*/ 163 h 559"/>
                <a:gd name="T22" fmla="*/ 132 w 228"/>
                <a:gd name="T23" fmla="*/ 151 h 559"/>
                <a:gd name="T24" fmla="*/ 132 w 228"/>
                <a:gd name="T25" fmla="*/ 127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8" h="559">
                  <a:moveTo>
                    <a:pt x="132" y="127"/>
                  </a:moveTo>
                  <a:cubicBezTo>
                    <a:pt x="209" y="112"/>
                    <a:pt x="204" y="114"/>
                    <a:pt x="228" y="43"/>
                  </a:cubicBezTo>
                  <a:cubicBezTo>
                    <a:pt x="220" y="31"/>
                    <a:pt x="218" y="10"/>
                    <a:pt x="204" y="7"/>
                  </a:cubicBezTo>
                  <a:cubicBezTo>
                    <a:pt x="171" y="0"/>
                    <a:pt x="118" y="20"/>
                    <a:pt x="84" y="31"/>
                  </a:cubicBezTo>
                  <a:cubicBezTo>
                    <a:pt x="71" y="70"/>
                    <a:pt x="45" y="99"/>
                    <a:pt x="36" y="139"/>
                  </a:cubicBezTo>
                  <a:cubicBezTo>
                    <a:pt x="18" y="218"/>
                    <a:pt x="9" y="299"/>
                    <a:pt x="0" y="379"/>
                  </a:cubicBezTo>
                  <a:cubicBezTo>
                    <a:pt x="10" y="472"/>
                    <a:pt x="0" y="499"/>
                    <a:pt x="60" y="559"/>
                  </a:cubicBezTo>
                  <a:cubicBezTo>
                    <a:pt x="72" y="555"/>
                    <a:pt x="86" y="555"/>
                    <a:pt x="96" y="547"/>
                  </a:cubicBezTo>
                  <a:cubicBezTo>
                    <a:pt x="145" y="508"/>
                    <a:pt x="103" y="477"/>
                    <a:pt x="84" y="439"/>
                  </a:cubicBezTo>
                  <a:cubicBezTo>
                    <a:pt x="75" y="422"/>
                    <a:pt x="64" y="370"/>
                    <a:pt x="60" y="355"/>
                  </a:cubicBezTo>
                  <a:cubicBezTo>
                    <a:pt x="75" y="210"/>
                    <a:pt x="59" y="273"/>
                    <a:pt x="96" y="163"/>
                  </a:cubicBezTo>
                  <a:cubicBezTo>
                    <a:pt x="100" y="151"/>
                    <a:pt x="123" y="160"/>
                    <a:pt x="132" y="151"/>
                  </a:cubicBezTo>
                  <a:cubicBezTo>
                    <a:pt x="138" y="145"/>
                    <a:pt x="132" y="135"/>
                    <a:pt x="132" y="127"/>
                  </a:cubicBezTo>
                  <a:close/>
                </a:path>
              </a:pathLst>
            </a:custGeom>
            <a:solidFill>
              <a:srgbClr val="FFFFFF"/>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Tree>
    <p:extLst>
      <p:ext uri="{BB962C8B-B14F-4D97-AF65-F5344CB8AC3E}">
        <p14:creationId xmlns:p14="http://schemas.microsoft.com/office/powerpoint/2010/main" val="215816476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FF66F33-C8CE-4C14-A2A2-3E5C327AAECF}"/>
              </a:ext>
            </a:extLst>
          </p:cNvPr>
          <p:cNvSpPr>
            <a:spLocks noGrp="1"/>
          </p:cNvSpPr>
          <p:nvPr>
            <p:ph type="title"/>
          </p:nvPr>
        </p:nvSpPr>
        <p:spPr/>
        <p:txBody>
          <a:bodyPr/>
          <a:lstStyle/>
          <a:p>
            <a:r>
              <a:rPr lang="cs-CZ" b="1" dirty="0">
                <a:solidFill>
                  <a:srgbClr val="FF0000"/>
                </a:solidFill>
              </a:rPr>
              <a:t>MHC</a:t>
            </a:r>
          </a:p>
        </p:txBody>
      </p:sp>
      <p:sp>
        <p:nvSpPr>
          <p:cNvPr id="3" name="Zástupný symbol pro obsah 2">
            <a:extLst>
              <a:ext uri="{FF2B5EF4-FFF2-40B4-BE49-F238E27FC236}">
                <a16:creationId xmlns:a16="http://schemas.microsoft.com/office/drawing/2014/main" id="{3B3950D6-B6E5-474D-9D17-0D24D65EDE53}"/>
              </a:ext>
            </a:extLst>
          </p:cNvPr>
          <p:cNvSpPr>
            <a:spLocks noGrp="1"/>
          </p:cNvSpPr>
          <p:nvPr>
            <p:ph idx="1"/>
          </p:nvPr>
        </p:nvSpPr>
        <p:spPr/>
        <p:txBody>
          <a:bodyPr>
            <a:normAutofit fontScale="92500" lnSpcReduction="20000"/>
          </a:bodyPr>
          <a:lstStyle/>
          <a:p>
            <a:r>
              <a:rPr lang="cs-CZ" dirty="0">
                <a:solidFill>
                  <a:schemeClr val="tx2"/>
                </a:solidFill>
              </a:rPr>
              <a:t>Všechny jaderné buňky v organismu exprimují na svém povrchu receptory zvané MHC – major </a:t>
            </a:r>
            <a:r>
              <a:rPr lang="cs-CZ" dirty="0" err="1">
                <a:solidFill>
                  <a:schemeClr val="tx2"/>
                </a:solidFill>
              </a:rPr>
              <a:t>histokompatibility</a:t>
            </a:r>
            <a:r>
              <a:rPr lang="cs-CZ" dirty="0">
                <a:solidFill>
                  <a:schemeClr val="tx2"/>
                </a:solidFill>
              </a:rPr>
              <a:t> </a:t>
            </a:r>
            <a:r>
              <a:rPr lang="cs-CZ" dirty="0" err="1">
                <a:solidFill>
                  <a:schemeClr val="tx2"/>
                </a:solidFill>
              </a:rPr>
              <a:t>complex</a:t>
            </a:r>
            <a:endParaRPr lang="cs-CZ" dirty="0">
              <a:solidFill>
                <a:schemeClr val="tx2"/>
              </a:solidFill>
            </a:endParaRPr>
          </a:p>
          <a:p>
            <a:r>
              <a:rPr lang="cs-CZ" dirty="0">
                <a:solidFill>
                  <a:schemeClr val="tx2"/>
                </a:solidFill>
              </a:rPr>
              <a:t>U lidí jsou tyto receptory označované jako HLA- </a:t>
            </a:r>
            <a:r>
              <a:rPr lang="cs-CZ" dirty="0" err="1">
                <a:solidFill>
                  <a:schemeClr val="tx2"/>
                </a:solidFill>
              </a:rPr>
              <a:t>human</a:t>
            </a:r>
            <a:r>
              <a:rPr lang="cs-CZ" dirty="0">
                <a:solidFill>
                  <a:schemeClr val="tx2"/>
                </a:solidFill>
              </a:rPr>
              <a:t> leukocyte </a:t>
            </a:r>
            <a:r>
              <a:rPr lang="cs-CZ" dirty="0" err="1">
                <a:solidFill>
                  <a:schemeClr val="tx2"/>
                </a:solidFill>
              </a:rPr>
              <a:t>antigens</a:t>
            </a:r>
            <a:endParaRPr lang="cs-CZ" dirty="0">
              <a:solidFill>
                <a:schemeClr val="tx2"/>
              </a:solidFill>
            </a:endParaRPr>
          </a:p>
          <a:p>
            <a:r>
              <a:rPr lang="cs-CZ" dirty="0">
                <a:solidFill>
                  <a:schemeClr val="tx2"/>
                </a:solidFill>
              </a:rPr>
              <a:t>Pomocí těchto receptorů organismus rozeznává vlastní buňky od cizích</a:t>
            </a:r>
          </a:p>
          <a:p>
            <a:r>
              <a:rPr lang="cs-CZ" dirty="0">
                <a:solidFill>
                  <a:schemeClr val="tx2"/>
                </a:solidFill>
              </a:rPr>
              <a:t>H</a:t>
            </a:r>
            <a:r>
              <a:rPr lang="en-GB" dirty="0" err="1">
                <a:solidFill>
                  <a:schemeClr val="tx2"/>
                </a:solidFill>
              </a:rPr>
              <a:t>lavní</a:t>
            </a:r>
            <a:r>
              <a:rPr lang="en-GB" dirty="0">
                <a:solidFill>
                  <a:schemeClr val="tx2"/>
                </a:solidFill>
              </a:rPr>
              <a:t> </a:t>
            </a:r>
            <a:r>
              <a:rPr lang="en-GB" dirty="0" err="1">
                <a:solidFill>
                  <a:schemeClr val="tx2"/>
                </a:solidFill>
              </a:rPr>
              <a:t>fyziologickou</a:t>
            </a:r>
            <a:r>
              <a:rPr lang="en-GB" dirty="0">
                <a:solidFill>
                  <a:schemeClr val="tx2"/>
                </a:solidFill>
              </a:rPr>
              <a:t> </a:t>
            </a:r>
            <a:r>
              <a:rPr lang="en-GB" dirty="0" err="1">
                <a:solidFill>
                  <a:schemeClr val="tx2"/>
                </a:solidFill>
              </a:rPr>
              <a:t>funkcí</a:t>
            </a:r>
            <a:r>
              <a:rPr lang="en-GB" dirty="0">
                <a:solidFill>
                  <a:schemeClr val="tx2"/>
                </a:solidFill>
              </a:rPr>
              <a:t> </a:t>
            </a:r>
            <a:r>
              <a:rPr lang="en-GB" dirty="0" err="1">
                <a:solidFill>
                  <a:schemeClr val="tx2"/>
                </a:solidFill>
              </a:rPr>
              <a:t>molekul</a:t>
            </a:r>
            <a:r>
              <a:rPr lang="en-GB" dirty="0">
                <a:solidFill>
                  <a:schemeClr val="tx2"/>
                </a:solidFill>
              </a:rPr>
              <a:t> </a:t>
            </a:r>
            <a:r>
              <a:rPr lang="cs-CZ" dirty="0">
                <a:solidFill>
                  <a:schemeClr val="tx2"/>
                </a:solidFill>
              </a:rPr>
              <a:t>HLA </a:t>
            </a:r>
            <a:r>
              <a:rPr lang="en-GB" dirty="0">
                <a:solidFill>
                  <a:schemeClr val="tx2"/>
                </a:solidFill>
              </a:rPr>
              <a:t>je </a:t>
            </a:r>
            <a:r>
              <a:rPr lang="en-GB" dirty="0" err="1">
                <a:solidFill>
                  <a:schemeClr val="tx2"/>
                </a:solidFill>
              </a:rPr>
              <a:t>předkládat</a:t>
            </a:r>
            <a:r>
              <a:rPr lang="en-GB" dirty="0">
                <a:solidFill>
                  <a:schemeClr val="tx2"/>
                </a:solidFill>
              </a:rPr>
              <a:t> </a:t>
            </a:r>
            <a:r>
              <a:rPr lang="en-GB" dirty="0" err="1">
                <a:solidFill>
                  <a:schemeClr val="tx2"/>
                </a:solidFill>
              </a:rPr>
              <a:t>antigeny</a:t>
            </a:r>
            <a:r>
              <a:rPr lang="en-GB" dirty="0">
                <a:solidFill>
                  <a:schemeClr val="tx2"/>
                </a:solidFill>
              </a:rPr>
              <a:t> </a:t>
            </a:r>
            <a:r>
              <a:rPr lang="en-GB" dirty="0" err="1">
                <a:solidFill>
                  <a:schemeClr val="tx2"/>
                </a:solidFill>
              </a:rPr>
              <a:t>nebo</a:t>
            </a:r>
            <a:r>
              <a:rPr lang="en-GB" dirty="0">
                <a:solidFill>
                  <a:schemeClr val="tx2"/>
                </a:solidFill>
              </a:rPr>
              <a:t> </a:t>
            </a:r>
            <a:r>
              <a:rPr lang="en-GB" dirty="0" err="1">
                <a:solidFill>
                  <a:schemeClr val="tx2"/>
                </a:solidFill>
              </a:rPr>
              <a:t>jejich</a:t>
            </a:r>
            <a:r>
              <a:rPr lang="en-GB" dirty="0">
                <a:solidFill>
                  <a:schemeClr val="tx2"/>
                </a:solidFill>
              </a:rPr>
              <a:t> </a:t>
            </a:r>
            <a:r>
              <a:rPr lang="en-GB" dirty="0" err="1">
                <a:solidFill>
                  <a:schemeClr val="tx2"/>
                </a:solidFill>
              </a:rPr>
              <a:t>fragmenty</a:t>
            </a:r>
            <a:r>
              <a:rPr lang="en-GB" dirty="0">
                <a:solidFill>
                  <a:schemeClr val="tx2"/>
                </a:solidFill>
              </a:rPr>
              <a:t> </a:t>
            </a:r>
            <a:r>
              <a:rPr lang="en-GB" dirty="0" err="1">
                <a:solidFill>
                  <a:schemeClr val="tx2"/>
                </a:solidFill>
              </a:rPr>
              <a:t>buňkám</a:t>
            </a:r>
            <a:r>
              <a:rPr lang="en-GB" dirty="0">
                <a:solidFill>
                  <a:schemeClr val="tx2"/>
                </a:solidFill>
              </a:rPr>
              <a:t> </a:t>
            </a:r>
            <a:r>
              <a:rPr lang="en-GB" dirty="0" err="1">
                <a:solidFill>
                  <a:schemeClr val="tx2"/>
                </a:solidFill>
              </a:rPr>
              <a:t>imunitního</a:t>
            </a:r>
            <a:r>
              <a:rPr lang="en-GB" dirty="0">
                <a:solidFill>
                  <a:schemeClr val="tx2"/>
                </a:solidFill>
              </a:rPr>
              <a:t> </a:t>
            </a:r>
            <a:r>
              <a:rPr lang="en-GB" dirty="0" err="1">
                <a:solidFill>
                  <a:schemeClr val="tx2"/>
                </a:solidFill>
              </a:rPr>
              <a:t>systému</a:t>
            </a:r>
            <a:r>
              <a:rPr lang="en-GB" dirty="0">
                <a:solidFill>
                  <a:schemeClr val="tx2"/>
                </a:solidFill>
              </a:rPr>
              <a:t>, </a:t>
            </a:r>
            <a:r>
              <a:rPr lang="en-GB" dirty="0" err="1">
                <a:solidFill>
                  <a:schemeClr val="tx2"/>
                </a:solidFill>
              </a:rPr>
              <a:t>především</a:t>
            </a:r>
            <a:r>
              <a:rPr lang="cs-CZ" dirty="0">
                <a:solidFill>
                  <a:schemeClr val="tx2"/>
                </a:solidFill>
              </a:rPr>
              <a:t> T-lymfocytům</a:t>
            </a:r>
            <a:r>
              <a:rPr lang="cs-CZ" dirty="0">
                <a:solidFill>
                  <a:schemeClr val="accent1">
                    <a:lumMod val="50000"/>
                  </a:schemeClr>
                </a:solidFill>
              </a:rPr>
              <a:t> </a:t>
            </a:r>
          </a:p>
          <a:p>
            <a:endParaRPr lang="cs-CZ" dirty="0"/>
          </a:p>
          <a:p>
            <a:endParaRPr lang="cs-CZ" dirty="0"/>
          </a:p>
        </p:txBody>
      </p:sp>
    </p:spTree>
    <p:extLst>
      <p:ext uri="{BB962C8B-B14F-4D97-AF65-F5344CB8AC3E}">
        <p14:creationId xmlns:p14="http://schemas.microsoft.com/office/powerpoint/2010/main" val="288913779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260648"/>
            <a:ext cx="8229600" cy="1143000"/>
          </a:xfrm>
        </p:spPr>
        <p:txBody>
          <a:bodyPr>
            <a:normAutofit/>
          </a:bodyPr>
          <a:lstStyle/>
          <a:p>
            <a:r>
              <a:rPr lang="cs-CZ" b="1" dirty="0">
                <a:solidFill>
                  <a:srgbClr val="C00000"/>
                </a:solidFill>
              </a:rPr>
              <a:t>HLA</a:t>
            </a:r>
            <a:endParaRPr lang="en-GB" b="1" dirty="0">
              <a:solidFill>
                <a:srgbClr val="C00000"/>
              </a:solidFill>
            </a:endParaRPr>
          </a:p>
        </p:txBody>
      </p:sp>
      <p:sp>
        <p:nvSpPr>
          <p:cNvPr id="3" name="Zástupný symbol pro obsah 2"/>
          <p:cNvSpPr>
            <a:spLocks noGrp="1"/>
          </p:cNvSpPr>
          <p:nvPr>
            <p:ph idx="1"/>
          </p:nvPr>
        </p:nvSpPr>
        <p:spPr/>
        <p:txBody>
          <a:bodyPr>
            <a:normAutofit fontScale="85000" lnSpcReduction="20000"/>
          </a:bodyPr>
          <a:lstStyle/>
          <a:p>
            <a:r>
              <a:rPr lang="cs-CZ" dirty="0">
                <a:solidFill>
                  <a:srgbClr val="002060"/>
                </a:solidFill>
              </a:rPr>
              <a:t>Jsou odpovědné za </a:t>
            </a:r>
            <a:r>
              <a:rPr lang="cs-CZ" dirty="0" err="1">
                <a:solidFill>
                  <a:srgbClr val="002060"/>
                </a:solidFill>
              </a:rPr>
              <a:t>histokompatibilitu</a:t>
            </a:r>
            <a:r>
              <a:rPr lang="cs-CZ" dirty="0">
                <a:solidFill>
                  <a:srgbClr val="002060"/>
                </a:solidFill>
              </a:rPr>
              <a:t> – tzn. slučitelnost tkání.</a:t>
            </a:r>
          </a:p>
          <a:p>
            <a:r>
              <a:rPr lang="cs-CZ" dirty="0">
                <a:solidFill>
                  <a:srgbClr val="002060"/>
                </a:solidFill>
              </a:rPr>
              <a:t>Jsou odpovědné za přijetí nebo odvržení transplantátu.</a:t>
            </a:r>
            <a:endParaRPr lang="en-GB" dirty="0">
              <a:solidFill>
                <a:srgbClr val="002060"/>
              </a:solidFill>
            </a:endParaRPr>
          </a:p>
          <a:p>
            <a:r>
              <a:rPr lang="cs-CZ" dirty="0">
                <a:solidFill>
                  <a:srgbClr val="002060"/>
                </a:solidFill>
              </a:rPr>
              <a:t>Jsou unikátní pro každého jedince, jediný případ shody jsou jednovaječná dvojčata.</a:t>
            </a:r>
          </a:p>
          <a:p>
            <a:r>
              <a:rPr lang="cs-CZ" dirty="0">
                <a:solidFill>
                  <a:srgbClr val="002060"/>
                </a:solidFill>
              </a:rPr>
              <a:t>Receptory tvořené glykoproteiny.</a:t>
            </a:r>
          </a:p>
          <a:p>
            <a:r>
              <a:rPr lang="cs-CZ" dirty="0">
                <a:solidFill>
                  <a:srgbClr val="002060"/>
                </a:solidFill>
              </a:rPr>
              <a:t>Jsou exprimovány na povrchu všech jaderných buněk.</a:t>
            </a:r>
          </a:p>
          <a:p>
            <a:r>
              <a:rPr lang="cs-CZ" dirty="0">
                <a:solidFill>
                  <a:srgbClr val="002060"/>
                </a:solidFill>
              </a:rPr>
              <a:t>Slouží k rozpoznání „vlastního a cizího“ pro T, B a NK lymfocyty.</a:t>
            </a:r>
          </a:p>
          <a:p>
            <a:r>
              <a:rPr lang="cs-CZ" dirty="0">
                <a:solidFill>
                  <a:srgbClr val="002060"/>
                </a:solidFill>
              </a:rPr>
              <a:t>Hlavní funkce – nabídka zpracovaných peptidových fragmentů pro T-lymfocyty.</a:t>
            </a:r>
          </a:p>
        </p:txBody>
      </p:sp>
    </p:spTree>
    <p:extLst>
      <p:ext uri="{BB962C8B-B14F-4D97-AF65-F5344CB8AC3E}">
        <p14:creationId xmlns:p14="http://schemas.microsoft.com/office/powerpoint/2010/main" val="412258559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solidFill>
                  <a:srgbClr val="C00000"/>
                </a:solidFill>
              </a:rPr>
              <a:t>Funkce HLA-systému</a:t>
            </a:r>
            <a:endParaRPr lang="en-GB" dirty="0">
              <a:solidFill>
                <a:srgbClr val="C00000"/>
              </a:solidFill>
            </a:endParaRPr>
          </a:p>
        </p:txBody>
      </p:sp>
      <p:sp>
        <p:nvSpPr>
          <p:cNvPr id="3" name="Zástupný symbol pro obsah 2"/>
          <p:cNvSpPr>
            <a:spLocks noGrp="1"/>
          </p:cNvSpPr>
          <p:nvPr>
            <p:ph idx="1"/>
          </p:nvPr>
        </p:nvSpPr>
        <p:spPr/>
        <p:txBody>
          <a:bodyPr>
            <a:normAutofit/>
          </a:bodyPr>
          <a:lstStyle/>
          <a:p>
            <a:r>
              <a:rPr lang="cs-CZ" dirty="0">
                <a:solidFill>
                  <a:schemeClr val="accent1">
                    <a:lumMod val="50000"/>
                  </a:schemeClr>
                </a:solidFill>
              </a:rPr>
              <a:t>HLA jsou determinovány </a:t>
            </a:r>
            <a:r>
              <a:rPr lang="en-GB" dirty="0" err="1">
                <a:solidFill>
                  <a:schemeClr val="accent1">
                    <a:lumMod val="50000"/>
                  </a:schemeClr>
                </a:solidFill>
              </a:rPr>
              <a:t>rozsáhlý</a:t>
            </a:r>
            <a:r>
              <a:rPr lang="cs-CZ" dirty="0">
                <a:solidFill>
                  <a:schemeClr val="accent1">
                    <a:lumMod val="50000"/>
                  </a:schemeClr>
                </a:solidFill>
              </a:rPr>
              <a:t>m</a:t>
            </a:r>
            <a:r>
              <a:rPr lang="en-GB" dirty="0">
                <a:solidFill>
                  <a:schemeClr val="accent1">
                    <a:lumMod val="50000"/>
                  </a:schemeClr>
                </a:solidFill>
              </a:rPr>
              <a:t> </a:t>
            </a:r>
            <a:r>
              <a:rPr lang="en-GB" dirty="0" err="1">
                <a:solidFill>
                  <a:schemeClr val="accent1">
                    <a:lumMod val="50000"/>
                  </a:schemeClr>
                </a:solidFill>
              </a:rPr>
              <a:t>komplex</a:t>
            </a:r>
            <a:r>
              <a:rPr lang="cs-CZ" dirty="0" err="1">
                <a:solidFill>
                  <a:schemeClr val="accent1">
                    <a:lumMod val="50000"/>
                  </a:schemeClr>
                </a:solidFill>
              </a:rPr>
              <a:t>em</a:t>
            </a:r>
            <a:r>
              <a:rPr lang="en-GB" dirty="0">
                <a:solidFill>
                  <a:schemeClr val="accent1">
                    <a:lumMod val="50000"/>
                  </a:schemeClr>
                </a:solidFill>
              </a:rPr>
              <a:t> </a:t>
            </a:r>
            <a:r>
              <a:rPr lang="cs-CZ" dirty="0">
                <a:solidFill>
                  <a:schemeClr val="accent1">
                    <a:lumMod val="50000"/>
                  </a:schemeClr>
                </a:solidFill>
              </a:rPr>
              <a:t> genů,</a:t>
            </a:r>
            <a:r>
              <a:rPr lang="en-GB" dirty="0">
                <a:solidFill>
                  <a:schemeClr val="accent1">
                    <a:lumMod val="50000"/>
                  </a:schemeClr>
                </a:solidFill>
              </a:rPr>
              <a:t> </a:t>
            </a:r>
            <a:r>
              <a:rPr lang="en-GB" dirty="0" err="1">
                <a:solidFill>
                  <a:schemeClr val="accent1">
                    <a:lumMod val="50000"/>
                  </a:schemeClr>
                </a:solidFill>
              </a:rPr>
              <a:t>které</a:t>
            </a:r>
            <a:r>
              <a:rPr lang="en-GB" dirty="0">
                <a:solidFill>
                  <a:schemeClr val="accent1">
                    <a:lumMod val="50000"/>
                  </a:schemeClr>
                </a:solidFill>
              </a:rPr>
              <a:t> j</a:t>
            </a:r>
            <a:r>
              <a:rPr lang="cs-CZ" dirty="0" err="1">
                <a:solidFill>
                  <a:schemeClr val="accent1">
                    <a:lumMod val="50000"/>
                  </a:schemeClr>
                </a:solidFill>
              </a:rPr>
              <a:t>sou</a:t>
            </a:r>
            <a:r>
              <a:rPr lang="en-GB" dirty="0">
                <a:solidFill>
                  <a:schemeClr val="accent1">
                    <a:lumMod val="50000"/>
                  </a:schemeClr>
                </a:solidFill>
              </a:rPr>
              <a:t> </a:t>
            </a:r>
            <a:r>
              <a:rPr lang="en-GB" dirty="0" err="1">
                <a:solidFill>
                  <a:schemeClr val="accent1">
                    <a:lumMod val="50000"/>
                  </a:schemeClr>
                </a:solidFill>
              </a:rPr>
              <a:t>lokalizov</a:t>
            </a:r>
            <a:r>
              <a:rPr lang="cs-CZ" dirty="0">
                <a:solidFill>
                  <a:schemeClr val="accent1">
                    <a:lumMod val="50000"/>
                  </a:schemeClr>
                </a:solidFill>
              </a:rPr>
              <a:t>á</a:t>
            </a:r>
            <a:r>
              <a:rPr lang="en-GB" dirty="0">
                <a:solidFill>
                  <a:schemeClr val="accent1">
                    <a:lumMod val="50000"/>
                  </a:schemeClr>
                </a:solidFill>
              </a:rPr>
              <a:t>n</a:t>
            </a:r>
            <a:r>
              <a:rPr lang="cs-CZ" dirty="0">
                <a:solidFill>
                  <a:schemeClr val="accent1">
                    <a:lumMod val="50000"/>
                  </a:schemeClr>
                </a:solidFill>
              </a:rPr>
              <a:t>y</a:t>
            </a:r>
            <a:r>
              <a:rPr lang="en-GB" dirty="0">
                <a:solidFill>
                  <a:schemeClr val="accent1">
                    <a:lumMod val="50000"/>
                  </a:schemeClr>
                </a:solidFill>
              </a:rPr>
              <a:t> v </a:t>
            </a:r>
            <a:r>
              <a:rPr lang="en-GB" dirty="0" err="1">
                <a:solidFill>
                  <a:schemeClr val="accent1">
                    <a:lumMod val="50000"/>
                  </a:schemeClr>
                </a:solidFill>
              </a:rPr>
              <a:t>určitém</a:t>
            </a:r>
            <a:r>
              <a:rPr lang="en-GB" dirty="0">
                <a:solidFill>
                  <a:schemeClr val="accent1">
                    <a:lumMod val="50000"/>
                  </a:schemeClr>
                </a:solidFill>
              </a:rPr>
              <a:t> </a:t>
            </a:r>
            <a:r>
              <a:rPr lang="en-GB" dirty="0" err="1">
                <a:solidFill>
                  <a:schemeClr val="accent1">
                    <a:lumMod val="50000"/>
                  </a:schemeClr>
                </a:solidFill>
              </a:rPr>
              <a:t>úseku</a:t>
            </a:r>
            <a:r>
              <a:rPr lang="en-GB" dirty="0">
                <a:solidFill>
                  <a:schemeClr val="accent1">
                    <a:lumMod val="50000"/>
                  </a:schemeClr>
                </a:solidFill>
              </a:rPr>
              <a:t> </a:t>
            </a:r>
            <a:r>
              <a:rPr lang="en-GB" dirty="0" err="1">
                <a:solidFill>
                  <a:schemeClr val="accent1">
                    <a:lumMod val="50000"/>
                  </a:schemeClr>
                </a:solidFill>
              </a:rPr>
              <a:t>krátkého</a:t>
            </a:r>
            <a:r>
              <a:rPr lang="cs-CZ" dirty="0">
                <a:solidFill>
                  <a:schemeClr val="accent1">
                    <a:lumMod val="50000"/>
                  </a:schemeClr>
                </a:solidFill>
              </a:rPr>
              <a:t> </a:t>
            </a:r>
            <a:r>
              <a:rPr lang="en-GB" dirty="0" err="1">
                <a:solidFill>
                  <a:schemeClr val="accent1">
                    <a:lumMod val="50000"/>
                  </a:schemeClr>
                </a:solidFill>
              </a:rPr>
              <a:t>raménka</a:t>
            </a:r>
            <a:r>
              <a:rPr lang="en-GB" dirty="0">
                <a:solidFill>
                  <a:schemeClr val="accent1">
                    <a:lumMod val="50000"/>
                  </a:schemeClr>
                </a:solidFill>
              </a:rPr>
              <a:t> </a:t>
            </a:r>
            <a:r>
              <a:rPr lang="cs-CZ" dirty="0">
                <a:solidFill>
                  <a:schemeClr val="accent1">
                    <a:lumMod val="50000"/>
                  </a:schemeClr>
                </a:solidFill>
              </a:rPr>
              <a:t> chromosomu </a:t>
            </a:r>
            <a:r>
              <a:rPr lang="en-GB" dirty="0">
                <a:solidFill>
                  <a:schemeClr val="accent1">
                    <a:lumMod val="50000"/>
                  </a:schemeClr>
                </a:solidFill>
              </a:rPr>
              <a:t>6</a:t>
            </a:r>
            <a:r>
              <a:rPr lang="cs-CZ" dirty="0">
                <a:solidFill>
                  <a:schemeClr val="accent1">
                    <a:lumMod val="50000"/>
                  </a:schemeClr>
                </a:solidFill>
              </a:rPr>
              <a:t>.</a:t>
            </a:r>
            <a:endParaRPr lang="en-GB" dirty="0">
              <a:solidFill>
                <a:schemeClr val="accent1">
                  <a:lumMod val="50000"/>
                </a:schemeClr>
              </a:solidFill>
            </a:endParaRPr>
          </a:p>
          <a:p>
            <a:endParaRPr lang="en-GB" dirty="0">
              <a:solidFill>
                <a:schemeClr val="accent1">
                  <a:lumMod val="50000"/>
                </a:schemeClr>
              </a:solidFill>
            </a:endParaRPr>
          </a:p>
        </p:txBody>
      </p:sp>
    </p:spTree>
    <p:extLst>
      <p:ext uri="{BB962C8B-B14F-4D97-AF65-F5344CB8AC3E}">
        <p14:creationId xmlns:p14="http://schemas.microsoft.com/office/powerpoint/2010/main" val="411089066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solidFill>
                  <a:srgbClr val="C00000"/>
                </a:solidFill>
              </a:rPr>
              <a:t>HLA komplexy</a:t>
            </a:r>
            <a:endParaRPr lang="en-GB" dirty="0">
              <a:solidFill>
                <a:srgbClr val="C00000"/>
              </a:solidFill>
            </a:endParaRPr>
          </a:p>
        </p:txBody>
      </p:sp>
      <p:sp>
        <p:nvSpPr>
          <p:cNvPr id="3" name="Zástupný symbol pro obsah 2"/>
          <p:cNvSpPr>
            <a:spLocks noGrp="1"/>
          </p:cNvSpPr>
          <p:nvPr>
            <p:ph idx="1"/>
          </p:nvPr>
        </p:nvSpPr>
        <p:spPr>
          <a:xfrm>
            <a:off x="395536" y="1268760"/>
            <a:ext cx="8229600" cy="4525963"/>
          </a:xfrm>
        </p:spPr>
        <p:txBody>
          <a:bodyPr>
            <a:noAutofit/>
          </a:bodyPr>
          <a:lstStyle/>
          <a:p>
            <a:r>
              <a:rPr lang="en-GB" sz="2800" dirty="0" err="1">
                <a:solidFill>
                  <a:schemeClr val="accent1">
                    <a:lumMod val="50000"/>
                  </a:schemeClr>
                </a:solidFill>
              </a:rPr>
              <a:t>Známe</a:t>
            </a:r>
            <a:r>
              <a:rPr lang="en-GB" sz="2800" dirty="0">
                <a:solidFill>
                  <a:schemeClr val="accent1">
                    <a:lumMod val="50000"/>
                  </a:schemeClr>
                </a:solidFill>
              </a:rPr>
              <a:t> 5 HLA </a:t>
            </a:r>
            <a:r>
              <a:rPr lang="en-GB" sz="2800" dirty="0" err="1">
                <a:solidFill>
                  <a:schemeClr val="accent1">
                    <a:lumMod val="50000"/>
                  </a:schemeClr>
                </a:solidFill>
              </a:rPr>
              <a:t>komplexů</a:t>
            </a:r>
            <a:r>
              <a:rPr lang="en-GB" sz="2800" dirty="0">
                <a:solidFill>
                  <a:schemeClr val="accent1">
                    <a:lumMod val="50000"/>
                  </a:schemeClr>
                </a:solidFill>
              </a:rPr>
              <a:t>: </a:t>
            </a:r>
            <a:endParaRPr lang="cs-CZ" sz="2800" dirty="0">
              <a:solidFill>
                <a:schemeClr val="accent1">
                  <a:lumMod val="50000"/>
                </a:schemeClr>
              </a:solidFill>
            </a:endParaRPr>
          </a:p>
          <a:p>
            <a:pPr marL="457200" lvl="1" indent="0">
              <a:buNone/>
            </a:pPr>
            <a:r>
              <a:rPr lang="en-GB" dirty="0">
                <a:solidFill>
                  <a:schemeClr val="accent1">
                    <a:lumMod val="50000"/>
                  </a:schemeClr>
                </a:solidFill>
              </a:rPr>
              <a:t>HLA – A, HLA – B, HLA – C, HLA – D, HLA – DR </a:t>
            </a:r>
            <a:endParaRPr lang="cs-CZ" dirty="0">
              <a:solidFill>
                <a:schemeClr val="accent1">
                  <a:lumMod val="50000"/>
                </a:schemeClr>
              </a:solidFill>
            </a:endParaRPr>
          </a:p>
          <a:p>
            <a:r>
              <a:rPr lang="cs-CZ" sz="2800" dirty="0">
                <a:solidFill>
                  <a:schemeClr val="accent1">
                    <a:lumMod val="50000"/>
                  </a:schemeClr>
                </a:solidFill>
              </a:rPr>
              <a:t>Pro k</a:t>
            </a:r>
            <a:r>
              <a:rPr lang="en-GB" sz="2800" dirty="0" err="1">
                <a:solidFill>
                  <a:schemeClr val="accent1">
                    <a:lumMod val="50000"/>
                  </a:schemeClr>
                </a:solidFill>
              </a:rPr>
              <a:t>aždý</a:t>
            </a:r>
            <a:r>
              <a:rPr lang="en-GB" sz="2800" dirty="0">
                <a:solidFill>
                  <a:schemeClr val="accent1">
                    <a:lumMod val="50000"/>
                  </a:schemeClr>
                </a:solidFill>
              </a:rPr>
              <a:t> z </a:t>
            </a:r>
            <a:r>
              <a:rPr lang="cs-CZ" sz="2800" dirty="0">
                <a:solidFill>
                  <a:schemeClr val="accent1">
                    <a:lumMod val="50000"/>
                  </a:schemeClr>
                </a:solidFill>
              </a:rPr>
              <a:t>těchto komplexů</a:t>
            </a:r>
            <a:r>
              <a:rPr lang="en-GB" sz="2800" dirty="0">
                <a:solidFill>
                  <a:schemeClr val="accent1">
                    <a:lumMod val="50000"/>
                  </a:schemeClr>
                </a:solidFill>
              </a:rPr>
              <a:t> </a:t>
            </a:r>
            <a:r>
              <a:rPr lang="cs-CZ" sz="2800" dirty="0">
                <a:solidFill>
                  <a:schemeClr val="accent1">
                    <a:lumMod val="50000"/>
                  </a:schemeClr>
                </a:solidFill>
              </a:rPr>
              <a:t>existuje více</a:t>
            </a:r>
            <a:r>
              <a:rPr lang="en-GB" sz="2800" dirty="0">
                <a:solidFill>
                  <a:schemeClr val="accent1">
                    <a:lumMod val="50000"/>
                  </a:schemeClr>
                </a:solidFill>
              </a:rPr>
              <a:t> </a:t>
            </a:r>
            <a:r>
              <a:rPr lang="cs-CZ" sz="2800" dirty="0">
                <a:solidFill>
                  <a:schemeClr val="accent1">
                    <a:lumMod val="50000"/>
                  </a:schemeClr>
                </a:solidFill>
              </a:rPr>
              <a:t>alel, dnes je známo nejméně: </a:t>
            </a:r>
          </a:p>
          <a:p>
            <a:pPr lvl="1"/>
            <a:r>
              <a:rPr lang="en-GB" dirty="0">
                <a:solidFill>
                  <a:schemeClr val="accent1">
                    <a:lumMod val="50000"/>
                  </a:schemeClr>
                </a:solidFill>
              </a:rPr>
              <a:t>20 </a:t>
            </a:r>
            <a:r>
              <a:rPr lang="en-GB" dirty="0" err="1">
                <a:solidFill>
                  <a:schemeClr val="accent1">
                    <a:lumMod val="50000"/>
                  </a:schemeClr>
                </a:solidFill>
              </a:rPr>
              <a:t>alel</a:t>
            </a:r>
            <a:r>
              <a:rPr lang="en-GB" dirty="0">
                <a:solidFill>
                  <a:schemeClr val="accent1">
                    <a:lumMod val="50000"/>
                  </a:schemeClr>
                </a:solidFill>
              </a:rPr>
              <a:t> pro HLA – A, </a:t>
            </a:r>
            <a:endParaRPr lang="cs-CZ" dirty="0">
              <a:solidFill>
                <a:schemeClr val="accent1">
                  <a:lumMod val="50000"/>
                </a:schemeClr>
              </a:solidFill>
            </a:endParaRPr>
          </a:p>
          <a:p>
            <a:pPr lvl="1"/>
            <a:r>
              <a:rPr lang="en-GB" dirty="0">
                <a:solidFill>
                  <a:schemeClr val="accent1">
                    <a:lumMod val="50000"/>
                  </a:schemeClr>
                </a:solidFill>
              </a:rPr>
              <a:t>40 </a:t>
            </a:r>
            <a:r>
              <a:rPr lang="en-GB" dirty="0" err="1">
                <a:solidFill>
                  <a:schemeClr val="accent1">
                    <a:lumMod val="50000"/>
                  </a:schemeClr>
                </a:solidFill>
              </a:rPr>
              <a:t>alel</a:t>
            </a:r>
            <a:r>
              <a:rPr lang="en-GB" dirty="0">
                <a:solidFill>
                  <a:schemeClr val="accent1">
                    <a:lumMod val="50000"/>
                  </a:schemeClr>
                </a:solidFill>
              </a:rPr>
              <a:t> pro HLA – B, </a:t>
            </a:r>
            <a:endParaRPr lang="cs-CZ" dirty="0">
              <a:solidFill>
                <a:schemeClr val="accent1">
                  <a:lumMod val="50000"/>
                </a:schemeClr>
              </a:solidFill>
            </a:endParaRPr>
          </a:p>
          <a:p>
            <a:pPr lvl="1"/>
            <a:r>
              <a:rPr lang="en-GB" dirty="0">
                <a:solidFill>
                  <a:schemeClr val="accent1">
                    <a:lumMod val="50000"/>
                  </a:schemeClr>
                </a:solidFill>
              </a:rPr>
              <a:t>8 a </a:t>
            </a:r>
            <a:r>
              <a:rPr lang="en-GB" dirty="0" err="1">
                <a:solidFill>
                  <a:schemeClr val="accent1">
                    <a:lumMod val="50000"/>
                  </a:schemeClr>
                </a:solidFill>
              </a:rPr>
              <a:t>více</a:t>
            </a:r>
            <a:r>
              <a:rPr lang="en-GB" dirty="0">
                <a:solidFill>
                  <a:schemeClr val="accent1">
                    <a:lumMod val="50000"/>
                  </a:schemeClr>
                </a:solidFill>
              </a:rPr>
              <a:t> pro </a:t>
            </a:r>
            <a:r>
              <a:rPr lang="en-GB" dirty="0" err="1">
                <a:solidFill>
                  <a:schemeClr val="accent1">
                    <a:lumMod val="50000"/>
                  </a:schemeClr>
                </a:solidFill>
              </a:rPr>
              <a:t>zbylé</a:t>
            </a:r>
            <a:r>
              <a:rPr lang="en-GB" dirty="0">
                <a:solidFill>
                  <a:schemeClr val="accent1">
                    <a:lumMod val="50000"/>
                  </a:schemeClr>
                </a:solidFill>
              </a:rPr>
              <a:t> </a:t>
            </a:r>
            <a:r>
              <a:rPr lang="en-GB" dirty="0" err="1">
                <a:solidFill>
                  <a:schemeClr val="accent1">
                    <a:lumMod val="50000"/>
                  </a:schemeClr>
                </a:solidFill>
              </a:rPr>
              <a:t>tři</a:t>
            </a:r>
            <a:r>
              <a:rPr lang="cs-CZ" dirty="0">
                <a:solidFill>
                  <a:schemeClr val="accent1">
                    <a:lumMod val="50000"/>
                  </a:schemeClr>
                </a:solidFill>
              </a:rPr>
              <a:t>  komplexy HLA: C, D, DR</a:t>
            </a:r>
          </a:p>
          <a:p>
            <a:r>
              <a:rPr lang="en-GB" sz="2800" dirty="0" err="1">
                <a:solidFill>
                  <a:schemeClr val="accent1">
                    <a:lumMod val="50000"/>
                  </a:schemeClr>
                </a:solidFill>
              </a:rPr>
              <a:t>Sada</a:t>
            </a:r>
            <a:r>
              <a:rPr lang="en-GB" sz="2800" dirty="0">
                <a:solidFill>
                  <a:schemeClr val="accent1">
                    <a:lumMod val="50000"/>
                  </a:schemeClr>
                </a:solidFill>
              </a:rPr>
              <a:t> HLA </a:t>
            </a:r>
            <a:r>
              <a:rPr lang="en-GB" sz="2800" dirty="0" err="1">
                <a:solidFill>
                  <a:schemeClr val="accent1">
                    <a:lumMod val="50000"/>
                  </a:schemeClr>
                </a:solidFill>
              </a:rPr>
              <a:t>genů</a:t>
            </a:r>
            <a:r>
              <a:rPr lang="en-GB" sz="2800" dirty="0">
                <a:solidFill>
                  <a:schemeClr val="accent1">
                    <a:lumMod val="50000"/>
                  </a:schemeClr>
                </a:solidFill>
              </a:rPr>
              <a:t> </a:t>
            </a:r>
            <a:r>
              <a:rPr lang="en-GB" sz="2800" dirty="0" err="1">
                <a:solidFill>
                  <a:schemeClr val="accent1">
                    <a:lumMod val="50000"/>
                  </a:schemeClr>
                </a:solidFill>
              </a:rPr>
              <a:t>na</a:t>
            </a:r>
            <a:r>
              <a:rPr lang="en-GB" sz="2800" dirty="0">
                <a:solidFill>
                  <a:schemeClr val="accent1">
                    <a:lumMod val="50000"/>
                  </a:schemeClr>
                </a:solidFill>
              </a:rPr>
              <a:t> </a:t>
            </a:r>
            <a:r>
              <a:rPr lang="en-GB" sz="2800" dirty="0" err="1">
                <a:solidFill>
                  <a:schemeClr val="accent1">
                    <a:lumMod val="50000"/>
                  </a:schemeClr>
                </a:solidFill>
              </a:rPr>
              <a:t>jednom</a:t>
            </a:r>
            <a:r>
              <a:rPr lang="en-GB" sz="2800" dirty="0">
                <a:solidFill>
                  <a:schemeClr val="accent1">
                    <a:lumMod val="50000"/>
                  </a:schemeClr>
                </a:solidFill>
              </a:rPr>
              <a:t> </a:t>
            </a:r>
            <a:r>
              <a:rPr lang="en-GB" sz="2800" dirty="0" err="1">
                <a:solidFill>
                  <a:schemeClr val="accent1">
                    <a:lumMod val="50000"/>
                  </a:schemeClr>
                </a:solidFill>
              </a:rPr>
              <a:t>chromosomu</a:t>
            </a:r>
            <a:r>
              <a:rPr lang="en-GB" sz="2800" dirty="0">
                <a:solidFill>
                  <a:schemeClr val="accent1">
                    <a:lumMod val="50000"/>
                  </a:schemeClr>
                </a:solidFill>
              </a:rPr>
              <a:t> </a:t>
            </a:r>
            <a:r>
              <a:rPr lang="en-GB" sz="2800" dirty="0" err="1">
                <a:solidFill>
                  <a:schemeClr val="accent1">
                    <a:lumMod val="50000"/>
                  </a:schemeClr>
                </a:solidFill>
              </a:rPr>
              <a:t>tvoří</a:t>
            </a:r>
            <a:r>
              <a:rPr lang="en-GB" sz="2800" dirty="0">
                <a:solidFill>
                  <a:schemeClr val="accent1">
                    <a:lumMod val="50000"/>
                  </a:schemeClr>
                </a:solidFill>
              </a:rPr>
              <a:t> </a:t>
            </a:r>
            <a:r>
              <a:rPr lang="en-GB" sz="2800" b="1" dirty="0" err="1">
                <a:solidFill>
                  <a:schemeClr val="accent1">
                    <a:lumMod val="50000"/>
                  </a:schemeClr>
                </a:solidFill>
              </a:rPr>
              <a:t>haplotyp</a:t>
            </a:r>
            <a:r>
              <a:rPr lang="en-GB" sz="2800" dirty="0">
                <a:solidFill>
                  <a:schemeClr val="accent1">
                    <a:lumMod val="50000"/>
                  </a:schemeClr>
                </a:solidFill>
              </a:rPr>
              <a:t>,</a:t>
            </a:r>
            <a:endParaRPr lang="cs-CZ" sz="2800" dirty="0">
              <a:solidFill>
                <a:schemeClr val="accent1">
                  <a:lumMod val="50000"/>
                </a:schemeClr>
              </a:solidFill>
            </a:endParaRPr>
          </a:p>
          <a:p>
            <a:r>
              <a:rPr lang="cs-CZ" sz="2800" dirty="0">
                <a:solidFill>
                  <a:schemeClr val="accent1">
                    <a:lumMod val="50000"/>
                  </a:schemeClr>
                </a:solidFill>
              </a:rPr>
              <a:t>J</a:t>
            </a:r>
            <a:r>
              <a:rPr lang="en-GB" sz="2800" dirty="0" err="1">
                <a:solidFill>
                  <a:schemeClr val="accent1">
                    <a:lumMod val="50000"/>
                  </a:schemeClr>
                </a:solidFill>
              </a:rPr>
              <a:t>edinec</a:t>
            </a:r>
            <a:r>
              <a:rPr lang="en-GB" sz="2800" dirty="0">
                <a:solidFill>
                  <a:schemeClr val="accent1">
                    <a:lumMod val="50000"/>
                  </a:schemeClr>
                </a:solidFill>
              </a:rPr>
              <a:t> </a:t>
            </a:r>
            <a:r>
              <a:rPr lang="en-GB" sz="2800" dirty="0" err="1">
                <a:solidFill>
                  <a:schemeClr val="accent1">
                    <a:lumMod val="50000"/>
                  </a:schemeClr>
                </a:solidFill>
              </a:rPr>
              <a:t>má</a:t>
            </a:r>
            <a:r>
              <a:rPr lang="en-GB" sz="2800" dirty="0">
                <a:solidFill>
                  <a:schemeClr val="accent1">
                    <a:lumMod val="50000"/>
                  </a:schemeClr>
                </a:solidFill>
              </a:rPr>
              <a:t> </a:t>
            </a:r>
            <a:r>
              <a:rPr lang="en-GB" sz="2800" dirty="0" err="1">
                <a:solidFill>
                  <a:schemeClr val="accent1">
                    <a:lumMod val="50000"/>
                  </a:schemeClr>
                </a:solidFill>
              </a:rPr>
              <a:t>tedy</a:t>
            </a:r>
            <a:r>
              <a:rPr lang="en-GB" sz="2800" dirty="0">
                <a:solidFill>
                  <a:schemeClr val="accent1">
                    <a:lumMod val="50000"/>
                  </a:schemeClr>
                </a:solidFill>
              </a:rPr>
              <a:t> </a:t>
            </a:r>
            <a:r>
              <a:rPr lang="en-GB" sz="2800" dirty="0" err="1">
                <a:solidFill>
                  <a:schemeClr val="accent1">
                    <a:lumMod val="50000"/>
                  </a:schemeClr>
                </a:solidFill>
              </a:rPr>
              <a:t>dva</a:t>
            </a:r>
            <a:r>
              <a:rPr lang="en-GB" sz="2800" dirty="0">
                <a:solidFill>
                  <a:schemeClr val="accent1">
                    <a:lumMod val="50000"/>
                  </a:schemeClr>
                </a:solidFill>
              </a:rPr>
              <a:t> </a:t>
            </a:r>
            <a:r>
              <a:rPr lang="en-GB" sz="2800" dirty="0" err="1">
                <a:solidFill>
                  <a:schemeClr val="accent1">
                    <a:lumMod val="50000"/>
                  </a:schemeClr>
                </a:solidFill>
              </a:rPr>
              <a:t>haplotypy</a:t>
            </a:r>
            <a:r>
              <a:rPr lang="en-GB" sz="2800" dirty="0">
                <a:solidFill>
                  <a:schemeClr val="accent1">
                    <a:lumMod val="50000"/>
                  </a:schemeClr>
                </a:solidFill>
              </a:rPr>
              <a:t> (od </a:t>
            </a:r>
            <a:r>
              <a:rPr lang="en-GB" sz="2800" dirty="0" err="1">
                <a:solidFill>
                  <a:schemeClr val="accent1">
                    <a:lumMod val="50000"/>
                  </a:schemeClr>
                </a:solidFill>
              </a:rPr>
              <a:t>každého</a:t>
            </a:r>
            <a:r>
              <a:rPr lang="en-GB" sz="2800" dirty="0">
                <a:solidFill>
                  <a:schemeClr val="accent1">
                    <a:lumMod val="50000"/>
                  </a:schemeClr>
                </a:solidFill>
              </a:rPr>
              <a:t> z </a:t>
            </a:r>
            <a:r>
              <a:rPr lang="en-GB" sz="2800" dirty="0" err="1">
                <a:solidFill>
                  <a:schemeClr val="accent1">
                    <a:lumMod val="50000"/>
                  </a:schemeClr>
                </a:solidFill>
              </a:rPr>
              <a:t>rodičů</a:t>
            </a:r>
            <a:r>
              <a:rPr lang="en-GB" sz="2800" dirty="0">
                <a:solidFill>
                  <a:schemeClr val="accent1">
                    <a:lumMod val="50000"/>
                  </a:schemeClr>
                </a:solidFill>
              </a:rPr>
              <a:t>) a v </a:t>
            </a:r>
            <a:r>
              <a:rPr lang="en-GB" sz="2800" dirty="0" err="1">
                <a:solidFill>
                  <a:schemeClr val="accent1">
                    <a:lumMod val="50000"/>
                  </a:schemeClr>
                </a:solidFill>
              </a:rPr>
              <a:t>každém</a:t>
            </a:r>
            <a:r>
              <a:rPr lang="en-GB" sz="2800" dirty="0">
                <a:solidFill>
                  <a:schemeClr val="accent1">
                    <a:lumMod val="50000"/>
                  </a:schemeClr>
                </a:solidFill>
              </a:rPr>
              <a:t> 5 </a:t>
            </a:r>
            <a:r>
              <a:rPr lang="en-GB" sz="2800" dirty="0" err="1">
                <a:solidFill>
                  <a:schemeClr val="accent1">
                    <a:lumMod val="50000"/>
                  </a:schemeClr>
                </a:solidFill>
              </a:rPr>
              <a:t>determinantů</a:t>
            </a:r>
            <a:r>
              <a:rPr lang="en-GB" sz="2800" dirty="0">
                <a:solidFill>
                  <a:schemeClr val="accent1">
                    <a:lumMod val="50000"/>
                  </a:schemeClr>
                </a:solidFill>
              </a:rPr>
              <a:t>.</a:t>
            </a:r>
          </a:p>
        </p:txBody>
      </p:sp>
    </p:spTree>
    <p:extLst>
      <p:ext uri="{BB962C8B-B14F-4D97-AF65-F5344CB8AC3E}">
        <p14:creationId xmlns:p14="http://schemas.microsoft.com/office/powerpoint/2010/main" val="377662395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solidFill>
                  <a:srgbClr val="C00000"/>
                </a:solidFill>
              </a:rPr>
              <a:t>Izotypy HLA</a:t>
            </a:r>
            <a:endParaRPr lang="en-GB" dirty="0">
              <a:solidFill>
                <a:srgbClr val="C00000"/>
              </a:solidFill>
            </a:endParaRPr>
          </a:p>
        </p:txBody>
      </p:sp>
      <p:sp>
        <p:nvSpPr>
          <p:cNvPr id="3" name="Zástupný symbol pro obsah 2"/>
          <p:cNvSpPr>
            <a:spLocks noGrp="1"/>
          </p:cNvSpPr>
          <p:nvPr>
            <p:ph idx="1"/>
          </p:nvPr>
        </p:nvSpPr>
        <p:spPr/>
        <p:txBody>
          <a:bodyPr>
            <a:normAutofit/>
          </a:bodyPr>
          <a:lstStyle/>
          <a:p>
            <a:r>
              <a:rPr lang="cs-CZ" dirty="0">
                <a:solidFill>
                  <a:schemeClr val="accent1">
                    <a:lumMod val="50000"/>
                  </a:schemeClr>
                </a:solidFill>
              </a:rPr>
              <a:t>HLA I. třídy – klasické (HLA-A, HLA-B, HLA-C) – exprimovány na všech jaderných buňkách</a:t>
            </a:r>
          </a:p>
          <a:p>
            <a:r>
              <a:rPr lang="cs-CZ" dirty="0">
                <a:solidFill>
                  <a:schemeClr val="accent1">
                    <a:lumMod val="50000"/>
                  </a:schemeClr>
                </a:solidFill>
              </a:rPr>
              <a:t>HLA II. třídy – (HLA-DR, HLA – DP, HLA-DQ) – exprimovány na buňkách prezentujících </a:t>
            </a:r>
            <a:r>
              <a:rPr lang="cs-CZ" dirty="0" err="1">
                <a:solidFill>
                  <a:schemeClr val="accent1">
                    <a:lumMod val="50000"/>
                  </a:schemeClr>
                </a:solidFill>
              </a:rPr>
              <a:t>Ag</a:t>
            </a:r>
            <a:endParaRPr lang="cs-CZ" dirty="0">
              <a:solidFill>
                <a:schemeClr val="accent1">
                  <a:lumMod val="50000"/>
                </a:schemeClr>
              </a:solidFill>
            </a:endParaRPr>
          </a:p>
          <a:p>
            <a:endParaRPr lang="cs-CZ" dirty="0">
              <a:solidFill>
                <a:schemeClr val="accent1">
                  <a:lumMod val="50000"/>
                </a:schemeClr>
              </a:solidFill>
            </a:endParaRPr>
          </a:p>
          <a:p>
            <a:r>
              <a:rPr lang="cs-CZ" sz="2400" dirty="0">
                <a:solidFill>
                  <a:schemeClr val="accent1">
                    <a:lumMod val="50000"/>
                  </a:schemeClr>
                </a:solidFill>
              </a:rPr>
              <a:t>Neklasické HLA </a:t>
            </a:r>
            <a:r>
              <a:rPr lang="cs-CZ" sz="2400" dirty="0" err="1">
                <a:solidFill>
                  <a:schemeClr val="accent1">
                    <a:lumMod val="50000"/>
                  </a:schemeClr>
                </a:solidFill>
              </a:rPr>
              <a:t>Ag</a:t>
            </a:r>
            <a:r>
              <a:rPr lang="cs-CZ" sz="2400" dirty="0">
                <a:solidFill>
                  <a:schemeClr val="accent1">
                    <a:lumMod val="50000"/>
                  </a:schemeClr>
                </a:solidFill>
              </a:rPr>
              <a:t> -HLA-E, HLA-F, HLA-G, CD1</a:t>
            </a:r>
          </a:p>
          <a:p>
            <a:pPr lvl="1"/>
            <a:r>
              <a:rPr lang="cs-CZ" sz="2400" dirty="0">
                <a:solidFill>
                  <a:schemeClr val="accent1">
                    <a:lumMod val="50000"/>
                  </a:schemeClr>
                </a:solidFill>
              </a:rPr>
              <a:t>geny pro tyto molekuly jsou lokalizovány mimo MHC x funkční podobnost</a:t>
            </a:r>
          </a:p>
          <a:p>
            <a:pPr lvl="1"/>
            <a:r>
              <a:rPr lang="cs-CZ" altLang="en-US" sz="2400" dirty="0">
                <a:solidFill>
                  <a:schemeClr val="accent1">
                    <a:lumMod val="50000"/>
                  </a:schemeClr>
                </a:solidFill>
              </a:rPr>
              <a:t>jejich produkty inhibují aktivitu NK buněk</a:t>
            </a:r>
            <a:endParaRPr lang="cs-CZ" sz="2400" dirty="0">
              <a:solidFill>
                <a:schemeClr val="accent1">
                  <a:lumMod val="50000"/>
                </a:schemeClr>
              </a:solidFill>
            </a:endParaRPr>
          </a:p>
          <a:p>
            <a:endParaRPr lang="en-GB" dirty="0">
              <a:solidFill>
                <a:schemeClr val="accent1">
                  <a:lumMod val="50000"/>
                </a:schemeClr>
              </a:solidFill>
            </a:endParaRPr>
          </a:p>
        </p:txBody>
      </p:sp>
    </p:spTree>
    <p:extLst>
      <p:ext uri="{BB962C8B-B14F-4D97-AF65-F5344CB8AC3E}">
        <p14:creationId xmlns:p14="http://schemas.microsoft.com/office/powerpoint/2010/main" val="250784801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solidFill>
                  <a:srgbClr val="C00000"/>
                </a:solidFill>
              </a:rPr>
              <a:t>Neklasické HLA I. třídy</a:t>
            </a:r>
            <a:endParaRPr lang="en-GB" dirty="0">
              <a:solidFill>
                <a:srgbClr val="C00000"/>
              </a:solidFill>
            </a:endParaRPr>
          </a:p>
        </p:txBody>
      </p:sp>
      <p:sp>
        <p:nvSpPr>
          <p:cNvPr id="3" name="Zástupný symbol pro obsah 2"/>
          <p:cNvSpPr>
            <a:spLocks noGrp="1"/>
          </p:cNvSpPr>
          <p:nvPr>
            <p:ph idx="1"/>
          </p:nvPr>
        </p:nvSpPr>
        <p:spPr/>
        <p:txBody>
          <a:bodyPr/>
          <a:lstStyle/>
          <a:p>
            <a:r>
              <a:rPr lang="cs-CZ" dirty="0">
                <a:solidFill>
                  <a:schemeClr val="accent1">
                    <a:lumMod val="50000"/>
                  </a:schemeClr>
                </a:solidFill>
              </a:rPr>
              <a:t>Vyskytují se jen na některých buňkách</a:t>
            </a:r>
          </a:p>
          <a:p>
            <a:r>
              <a:rPr lang="cs-CZ" dirty="0">
                <a:solidFill>
                  <a:schemeClr val="accent1">
                    <a:lumMod val="50000"/>
                  </a:schemeClr>
                </a:solidFill>
              </a:rPr>
              <a:t>Vazba na různé ligandy </a:t>
            </a:r>
          </a:p>
          <a:p>
            <a:r>
              <a:rPr lang="cs-CZ" dirty="0">
                <a:solidFill>
                  <a:schemeClr val="accent1">
                    <a:lumMod val="50000"/>
                  </a:schemeClr>
                </a:solidFill>
              </a:rPr>
              <a:t>HLA- E, G –rozeznávány inhibičními receptory NK buněk</a:t>
            </a:r>
          </a:p>
          <a:p>
            <a:r>
              <a:rPr lang="cs-CZ" dirty="0">
                <a:solidFill>
                  <a:schemeClr val="accent1">
                    <a:lumMod val="50000"/>
                  </a:schemeClr>
                </a:solidFill>
              </a:rPr>
              <a:t>CD1 ( CD1a-e) váže mikrobiální lipidy a hydrofobní </a:t>
            </a:r>
            <a:r>
              <a:rPr lang="cs-CZ" dirty="0" err="1">
                <a:solidFill>
                  <a:schemeClr val="accent1">
                    <a:lumMod val="50000"/>
                  </a:schemeClr>
                </a:solidFill>
              </a:rPr>
              <a:t>Ag</a:t>
            </a:r>
            <a:r>
              <a:rPr lang="cs-CZ" dirty="0">
                <a:solidFill>
                  <a:schemeClr val="accent1">
                    <a:lumMod val="50000"/>
                  </a:schemeClr>
                </a:solidFill>
              </a:rPr>
              <a:t>, popř. organismu vlastní </a:t>
            </a:r>
            <a:r>
              <a:rPr lang="cs-CZ" dirty="0" err="1">
                <a:solidFill>
                  <a:schemeClr val="accent1">
                    <a:lumMod val="50000"/>
                  </a:schemeClr>
                </a:solidFill>
              </a:rPr>
              <a:t>glykoloipidy</a:t>
            </a:r>
            <a:r>
              <a:rPr lang="cs-CZ" dirty="0">
                <a:solidFill>
                  <a:schemeClr val="accent1">
                    <a:lumMod val="50000"/>
                  </a:schemeClr>
                </a:solidFill>
              </a:rPr>
              <a:t> (CD1d)</a:t>
            </a:r>
          </a:p>
          <a:p>
            <a:pPr lvl="1"/>
            <a:r>
              <a:rPr lang="cs-CZ" dirty="0">
                <a:solidFill>
                  <a:schemeClr val="accent1">
                    <a:lumMod val="50000"/>
                  </a:schemeClr>
                </a:solidFill>
              </a:rPr>
              <a:t>jsou rozeznávány NKT buňkami</a:t>
            </a:r>
          </a:p>
        </p:txBody>
      </p:sp>
    </p:spTree>
    <p:extLst>
      <p:ext uri="{BB962C8B-B14F-4D97-AF65-F5344CB8AC3E}">
        <p14:creationId xmlns:p14="http://schemas.microsoft.com/office/powerpoint/2010/main" val="152333289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51520" y="274638"/>
            <a:ext cx="8640960" cy="1143000"/>
          </a:xfrm>
        </p:spPr>
        <p:txBody>
          <a:bodyPr>
            <a:noAutofit/>
          </a:bodyPr>
          <a:lstStyle/>
          <a:p>
            <a:pPr eaLnBrk="1" hangingPunct="1"/>
            <a:r>
              <a:rPr lang="cs-CZ" sz="4000" b="1" dirty="0">
                <a:solidFill>
                  <a:srgbClr val="C00000"/>
                </a:solidFill>
                <a:latin typeface="+mn-lt"/>
              </a:rPr>
              <a:t>Charakteristika molekul (antigenů) MHC</a:t>
            </a:r>
            <a:r>
              <a:rPr lang="cs-CZ" sz="4000" b="1" u="sng" dirty="0">
                <a:solidFill>
                  <a:schemeClr val="accent2"/>
                </a:solidFill>
                <a:latin typeface="+mn-lt"/>
              </a:rPr>
              <a:t> </a:t>
            </a:r>
            <a:br>
              <a:rPr lang="cs-CZ" sz="4000" b="1" u="sng" dirty="0">
                <a:solidFill>
                  <a:schemeClr val="accent2"/>
                </a:solidFill>
                <a:latin typeface="+mn-lt"/>
              </a:rPr>
            </a:br>
            <a:endParaRPr lang="cs-CZ" sz="4000" b="1" u="sng" dirty="0">
              <a:solidFill>
                <a:schemeClr val="accent2"/>
              </a:solidFill>
              <a:latin typeface="+mn-lt"/>
            </a:endParaRPr>
          </a:p>
        </p:txBody>
      </p:sp>
      <p:sp>
        <p:nvSpPr>
          <p:cNvPr id="10243" name="Rectangle 3"/>
          <p:cNvSpPr>
            <a:spLocks noGrp="1" noChangeArrowheads="1"/>
          </p:cNvSpPr>
          <p:nvPr>
            <p:ph idx="1"/>
          </p:nvPr>
        </p:nvSpPr>
        <p:spPr>
          <a:xfrm>
            <a:off x="457200" y="1412776"/>
            <a:ext cx="8229600" cy="4896544"/>
          </a:xfrm>
        </p:spPr>
        <p:txBody>
          <a:bodyPr>
            <a:normAutofit/>
          </a:bodyPr>
          <a:lstStyle/>
          <a:p>
            <a:pPr eaLnBrk="1" hangingPunct="1"/>
            <a:r>
              <a:rPr lang="cs-CZ" sz="2400" dirty="0">
                <a:solidFill>
                  <a:srgbClr val="002060"/>
                </a:solidFill>
              </a:rPr>
              <a:t>Molekuly  HLA I. třídy jsou přítomny na všech jaderných buňkách (tedy ne na erytrocytech!).</a:t>
            </a:r>
          </a:p>
          <a:p>
            <a:pPr eaLnBrk="1" hangingPunct="1"/>
            <a:r>
              <a:rPr lang="cs-CZ" sz="2400" dirty="0">
                <a:solidFill>
                  <a:srgbClr val="002060"/>
                </a:solidFill>
              </a:rPr>
              <a:t>Molekuly  HLA II. třídy jsou přítomny na buňkách imunitního systému (buňky předkládající antigen – dendritické buňky, makrofágy, B-lymfocyty), dále na buňkách endotelových a na epitelu </a:t>
            </a:r>
            <a:r>
              <a:rPr lang="cs-CZ" sz="2400" dirty="0" err="1">
                <a:solidFill>
                  <a:srgbClr val="002060"/>
                </a:solidFill>
              </a:rPr>
              <a:t>thymu</a:t>
            </a:r>
            <a:r>
              <a:rPr lang="cs-CZ" sz="2400" dirty="0">
                <a:solidFill>
                  <a:srgbClr val="002060"/>
                </a:solidFill>
              </a:rPr>
              <a:t>. </a:t>
            </a:r>
          </a:p>
          <a:p>
            <a:pPr eaLnBrk="1" hangingPunct="1"/>
            <a:r>
              <a:rPr lang="cs-CZ" sz="2400" dirty="0">
                <a:solidFill>
                  <a:srgbClr val="002060"/>
                </a:solidFill>
              </a:rPr>
              <a:t>Exprese molekul HLA I. třídy je na většině buněk zvýšena působením některých </a:t>
            </a:r>
            <a:r>
              <a:rPr lang="cs-CZ" sz="2400" dirty="0" err="1">
                <a:solidFill>
                  <a:srgbClr val="002060"/>
                </a:solidFill>
              </a:rPr>
              <a:t>cytokinů</a:t>
            </a:r>
            <a:r>
              <a:rPr lang="cs-CZ" sz="2400" dirty="0">
                <a:solidFill>
                  <a:srgbClr val="002060"/>
                </a:solidFill>
              </a:rPr>
              <a:t> jako je IFN nebo TNF, (tedy při vrozených imunitních reakcích).</a:t>
            </a:r>
          </a:p>
          <a:p>
            <a:r>
              <a:rPr lang="cs-CZ" sz="2400" dirty="0">
                <a:solidFill>
                  <a:srgbClr val="002060"/>
                </a:solidFill>
              </a:rPr>
              <a:t>Expresi molekul HLA II. třídy na buňkách presentujících antigen, vaskulárních endotelových buňkách, ale i na jiných buňkách (ne však na neuronech) zvyšuje IFN </a:t>
            </a:r>
            <a:r>
              <a:rPr lang="cs-CZ" sz="2400" dirty="0" err="1">
                <a:solidFill>
                  <a:srgbClr val="002060"/>
                </a:solidFill>
              </a:rPr>
              <a:t>gamma</a:t>
            </a:r>
            <a:r>
              <a:rPr lang="cs-CZ" sz="2400" dirty="0">
                <a:solidFill>
                  <a:srgbClr val="002060"/>
                </a:solidFill>
              </a:rPr>
              <a:t>. </a:t>
            </a:r>
          </a:p>
        </p:txBody>
      </p:sp>
    </p:spTree>
    <p:extLst>
      <p:ext uri="{BB962C8B-B14F-4D97-AF65-F5344CB8AC3E}">
        <p14:creationId xmlns:p14="http://schemas.microsoft.com/office/powerpoint/2010/main" val="2822597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b="1" dirty="0">
                <a:solidFill>
                  <a:srgbClr val="A50021"/>
                </a:solidFill>
              </a:rPr>
              <a:t>PRR- </a:t>
            </a:r>
            <a:r>
              <a:rPr lang="cs-CZ" b="1" dirty="0" err="1">
                <a:solidFill>
                  <a:srgbClr val="A50021"/>
                </a:solidFill>
              </a:rPr>
              <a:t>Pattern</a:t>
            </a:r>
            <a:r>
              <a:rPr lang="cs-CZ" b="1" dirty="0">
                <a:solidFill>
                  <a:srgbClr val="A50021"/>
                </a:solidFill>
              </a:rPr>
              <a:t> </a:t>
            </a:r>
            <a:r>
              <a:rPr lang="cs-CZ" b="1" dirty="0" err="1">
                <a:solidFill>
                  <a:srgbClr val="A50021"/>
                </a:solidFill>
              </a:rPr>
              <a:t>Recognition</a:t>
            </a:r>
            <a:r>
              <a:rPr lang="cs-CZ" b="1" dirty="0">
                <a:solidFill>
                  <a:srgbClr val="A50021"/>
                </a:solidFill>
              </a:rPr>
              <a:t> </a:t>
            </a:r>
            <a:r>
              <a:rPr lang="cs-CZ" b="1" dirty="0" err="1">
                <a:solidFill>
                  <a:srgbClr val="A50021"/>
                </a:solidFill>
              </a:rPr>
              <a:t>Receptors</a:t>
            </a:r>
            <a:r>
              <a:rPr lang="cs-CZ" b="1" dirty="0">
                <a:solidFill>
                  <a:srgbClr val="A50021"/>
                </a:solidFill>
              </a:rPr>
              <a:t> </a:t>
            </a:r>
            <a:endParaRPr lang="cs-CZ" b="1" dirty="0"/>
          </a:p>
        </p:txBody>
      </p:sp>
      <p:sp>
        <p:nvSpPr>
          <p:cNvPr id="3" name="Zástupný symbol pro obsah 2"/>
          <p:cNvSpPr>
            <a:spLocks noGrp="1"/>
          </p:cNvSpPr>
          <p:nvPr>
            <p:ph idx="1"/>
          </p:nvPr>
        </p:nvSpPr>
        <p:spPr/>
        <p:txBody>
          <a:bodyPr>
            <a:normAutofit/>
          </a:bodyPr>
          <a:lstStyle/>
          <a:p>
            <a:endParaRPr lang="cs-CZ" sz="2800" dirty="0">
              <a:solidFill>
                <a:srgbClr val="002060"/>
              </a:solidFill>
            </a:endParaRPr>
          </a:p>
          <a:p>
            <a:r>
              <a:rPr lang="cs-CZ" sz="2800" dirty="0">
                <a:solidFill>
                  <a:srgbClr val="002060"/>
                </a:solidFill>
              </a:rPr>
              <a:t>Identifikace PAMP a solubilních složek imunity.</a:t>
            </a:r>
          </a:p>
          <a:p>
            <a:r>
              <a:rPr lang="cs-CZ" sz="2800" dirty="0">
                <a:solidFill>
                  <a:srgbClr val="002060"/>
                </a:solidFill>
              </a:rPr>
              <a:t>Exprese receptorů není klonální – receptory přítomné na stejném typu buněk mají stejnou identitu.</a:t>
            </a:r>
          </a:p>
          <a:p>
            <a:r>
              <a:rPr lang="cs-CZ" sz="2800" dirty="0">
                <a:solidFill>
                  <a:srgbClr val="002060"/>
                </a:solidFill>
              </a:rPr>
              <a:t>Připraveny okamžitě reagovat – není potřeba proliferace – rychlá odpověď.</a:t>
            </a:r>
          </a:p>
          <a:p>
            <a:r>
              <a:rPr lang="cs-CZ" sz="2800" dirty="0">
                <a:solidFill>
                  <a:srgbClr val="002060"/>
                </a:solidFill>
              </a:rPr>
              <a:t>Schopny diskriminace mezi patogenními a nepatogenními mikroorganismy.</a:t>
            </a:r>
          </a:p>
        </p:txBody>
      </p:sp>
    </p:spTree>
    <p:extLst>
      <p:ext uri="{BB962C8B-B14F-4D97-AF65-F5344CB8AC3E}">
        <p14:creationId xmlns:p14="http://schemas.microsoft.com/office/powerpoint/2010/main" val="312160726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755576" y="274638"/>
            <a:ext cx="7632848" cy="1143000"/>
          </a:xfrm>
        </p:spPr>
        <p:txBody>
          <a:bodyPr>
            <a:noAutofit/>
          </a:bodyPr>
          <a:lstStyle/>
          <a:p>
            <a:r>
              <a:rPr lang="cs-CZ" sz="4000" b="1" dirty="0">
                <a:solidFill>
                  <a:schemeClr val="accent2"/>
                </a:solidFill>
                <a:latin typeface="+mn-lt"/>
              </a:rPr>
              <a:t>Charakteristika interakcí mezi MHC a peptidy</a:t>
            </a:r>
          </a:p>
        </p:txBody>
      </p:sp>
      <p:sp>
        <p:nvSpPr>
          <p:cNvPr id="23555" name="Rectangle 3"/>
          <p:cNvSpPr>
            <a:spLocks noGrp="1" noChangeArrowheads="1"/>
          </p:cNvSpPr>
          <p:nvPr>
            <p:ph idx="1"/>
          </p:nvPr>
        </p:nvSpPr>
        <p:spPr/>
        <p:txBody>
          <a:bodyPr/>
          <a:lstStyle/>
          <a:p>
            <a:endParaRPr lang="cs-CZ" sz="2400" dirty="0">
              <a:latin typeface="Tahoma" pitchFamily="34" charset="0"/>
            </a:endParaRPr>
          </a:p>
          <a:p>
            <a:r>
              <a:rPr lang="cs-CZ" sz="2800" dirty="0">
                <a:solidFill>
                  <a:srgbClr val="002060"/>
                </a:solidFill>
              </a:rPr>
              <a:t>MHC molekuly neodlišují peptidy vlastní a cizí.</a:t>
            </a:r>
          </a:p>
          <a:p>
            <a:pPr>
              <a:buFontTx/>
              <a:buNone/>
            </a:pPr>
            <a:endParaRPr lang="cs-CZ" sz="2800" dirty="0">
              <a:solidFill>
                <a:srgbClr val="002060"/>
              </a:solidFill>
            </a:endParaRPr>
          </a:p>
          <a:p>
            <a:r>
              <a:rPr lang="cs-CZ" sz="2800" dirty="0">
                <a:solidFill>
                  <a:srgbClr val="002060"/>
                </a:solidFill>
              </a:rPr>
              <a:t>MHC molekuly vážou řadu strukturálně podobných peptidů</a:t>
            </a:r>
          </a:p>
          <a:p>
            <a:endParaRPr lang="cs-CZ" sz="2800" dirty="0">
              <a:solidFill>
                <a:srgbClr val="002060"/>
              </a:solidFill>
            </a:endParaRPr>
          </a:p>
          <a:p>
            <a:r>
              <a:rPr lang="cs-CZ" sz="2800" dirty="0">
                <a:solidFill>
                  <a:srgbClr val="002060"/>
                </a:solidFill>
              </a:rPr>
              <a:t>Vazba je nekovalentní, ligand pro MHC I sestává z 8-11 aminokyselin, pro MHC II cca z 10-30. </a:t>
            </a:r>
          </a:p>
          <a:p>
            <a:endParaRPr lang="cs-CZ" sz="2800" dirty="0">
              <a:solidFill>
                <a:srgbClr val="002060"/>
              </a:solidFill>
            </a:endParaRPr>
          </a:p>
          <a:p>
            <a:endParaRPr lang="cs-CZ" sz="2400" dirty="0">
              <a:latin typeface="Tahoma" pitchFamily="34" charset="0"/>
            </a:endParaRPr>
          </a:p>
        </p:txBody>
      </p:sp>
    </p:spTree>
    <p:extLst>
      <p:ext uri="{BB962C8B-B14F-4D97-AF65-F5344CB8AC3E}">
        <p14:creationId xmlns:p14="http://schemas.microsoft.com/office/powerpoint/2010/main" val="354420448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85800" y="457200"/>
            <a:ext cx="7772400" cy="1143000"/>
          </a:xfrm>
        </p:spPr>
        <p:txBody>
          <a:bodyPr/>
          <a:lstStyle/>
          <a:p>
            <a:r>
              <a:rPr lang="cs-CZ" altLang="en-US" b="1" dirty="0">
                <a:solidFill>
                  <a:srgbClr val="C00000"/>
                </a:solidFill>
                <a:latin typeface="+mn-lt"/>
              </a:rPr>
              <a:t>HLA molekuly I. třídy </a:t>
            </a:r>
          </a:p>
        </p:txBody>
      </p:sp>
      <p:sp>
        <p:nvSpPr>
          <p:cNvPr id="6147" name="Rectangle 3"/>
          <p:cNvSpPr>
            <a:spLocks noGrp="1" noChangeArrowheads="1"/>
          </p:cNvSpPr>
          <p:nvPr>
            <p:ph idx="1"/>
          </p:nvPr>
        </p:nvSpPr>
        <p:spPr>
          <a:xfrm>
            <a:off x="457200" y="1524000"/>
            <a:ext cx="5124450" cy="5289376"/>
          </a:xfrm>
        </p:spPr>
        <p:txBody>
          <a:bodyPr>
            <a:normAutofit fontScale="77500" lnSpcReduction="20000"/>
          </a:bodyPr>
          <a:lstStyle/>
          <a:p>
            <a:pPr>
              <a:spcBef>
                <a:spcPts val="500"/>
              </a:spcBef>
              <a:spcAft>
                <a:spcPts val="500"/>
              </a:spcAft>
              <a:buFont typeface="Symbol" pitchFamily="18" charset="2"/>
              <a:buChar char="·"/>
            </a:pPr>
            <a:r>
              <a:rPr lang="cs-CZ" altLang="en-US" sz="2600" dirty="0">
                <a:solidFill>
                  <a:srgbClr val="002060"/>
                </a:solidFill>
              </a:rPr>
              <a:t>HLA molekuly I. třídy se skládají ze 3 částí.</a:t>
            </a:r>
          </a:p>
          <a:p>
            <a:pPr>
              <a:spcBef>
                <a:spcPts val="500"/>
              </a:spcBef>
              <a:spcAft>
                <a:spcPts val="500"/>
              </a:spcAft>
              <a:buFont typeface="Symbol" pitchFamily="18" charset="2"/>
              <a:buChar char="·"/>
            </a:pPr>
            <a:r>
              <a:rPr lang="cs-CZ" altLang="en-US" sz="2600" dirty="0" err="1">
                <a:solidFill>
                  <a:srgbClr val="002060"/>
                </a:solidFill>
              </a:rPr>
              <a:t>Transmembránový</a:t>
            </a:r>
            <a:r>
              <a:rPr lang="cs-CZ" altLang="en-US" sz="2600" dirty="0">
                <a:solidFill>
                  <a:srgbClr val="002060"/>
                </a:solidFill>
              </a:rPr>
              <a:t>  glykoprotein, nazývaný těžký řetězec, který  má </a:t>
            </a:r>
            <a:r>
              <a:rPr lang="cs-CZ" altLang="en-US" sz="2600" dirty="0" err="1">
                <a:solidFill>
                  <a:srgbClr val="002060"/>
                </a:solidFill>
              </a:rPr>
              <a:t>transmembránovou</a:t>
            </a:r>
            <a:r>
              <a:rPr lang="cs-CZ" altLang="en-US" sz="2600" dirty="0">
                <a:solidFill>
                  <a:srgbClr val="002060"/>
                </a:solidFill>
              </a:rPr>
              <a:t> část a 3 domény extracelulární, nazývané </a:t>
            </a:r>
            <a:r>
              <a:rPr lang="el-GR" altLang="en-US" sz="2600" dirty="0">
                <a:solidFill>
                  <a:srgbClr val="002060"/>
                </a:solidFill>
              </a:rPr>
              <a:t>α</a:t>
            </a:r>
            <a:r>
              <a:rPr lang="cs-CZ" altLang="en-US" sz="2600" dirty="0">
                <a:solidFill>
                  <a:srgbClr val="002060"/>
                </a:solidFill>
              </a:rPr>
              <a:t>1, </a:t>
            </a:r>
            <a:r>
              <a:rPr lang="el-GR" altLang="en-US" sz="2600" dirty="0">
                <a:solidFill>
                  <a:srgbClr val="002060"/>
                </a:solidFill>
              </a:rPr>
              <a:t>α</a:t>
            </a:r>
            <a:r>
              <a:rPr lang="cs-CZ" altLang="en-US" sz="2600" dirty="0">
                <a:solidFill>
                  <a:srgbClr val="002060"/>
                </a:solidFill>
              </a:rPr>
              <a:t>2 a </a:t>
            </a:r>
            <a:r>
              <a:rPr lang="el-GR" altLang="en-US" sz="2600" dirty="0">
                <a:solidFill>
                  <a:srgbClr val="002060"/>
                </a:solidFill>
              </a:rPr>
              <a:t>α</a:t>
            </a:r>
            <a:r>
              <a:rPr lang="cs-CZ" altLang="en-US" sz="2600" dirty="0">
                <a:solidFill>
                  <a:srgbClr val="002060"/>
                </a:solidFill>
              </a:rPr>
              <a:t>3. </a:t>
            </a:r>
          </a:p>
          <a:p>
            <a:pPr>
              <a:spcBef>
                <a:spcPts val="500"/>
              </a:spcBef>
              <a:spcAft>
                <a:spcPts val="500"/>
              </a:spcAft>
              <a:buFont typeface="Symbol" pitchFamily="18" charset="2"/>
              <a:buChar char="·"/>
            </a:pPr>
            <a:r>
              <a:rPr lang="el-GR" altLang="en-US" sz="2600" dirty="0">
                <a:solidFill>
                  <a:srgbClr val="002060"/>
                </a:solidFill>
              </a:rPr>
              <a:t>α</a:t>
            </a:r>
            <a:r>
              <a:rPr lang="cs-CZ" altLang="en-US" sz="2600" dirty="0">
                <a:solidFill>
                  <a:srgbClr val="002060"/>
                </a:solidFill>
              </a:rPr>
              <a:t>1, </a:t>
            </a:r>
            <a:r>
              <a:rPr lang="el-GR" altLang="en-US" sz="2600" dirty="0">
                <a:solidFill>
                  <a:srgbClr val="002060"/>
                </a:solidFill>
              </a:rPr>
              <a:t>α</a:t>
            </a:r>
            <a:r>
              <a:rPr lang="cs-CZ" altLang="en-US" sz="2600" dirty="0">
                <a:solidFill>
                  <a:srgbClr val="002060"/>
                </a:solidFill>
              </a:rPr>
              <a:t>2 domény jsou polymorfní částí HLA molekuly </a:t>
            </a:r>
            <a:r>
              <a:rPr lang="cs-CZ" altLang="en-US" sz="2600" dirty="0" err="1">
                <a:solidFill>
                  <a:srgbClr val="002060"/>
                </a:solidFill>
              </a:rPr>
              <a:t>I.třídy</a:t>
            </a:r>
            <a:r>
              <a:rPr lang="cs-CZ" altLang="en-US" sz="2600" dirty="0">
                <a:solidFill>
                  <a:srgbClr val="002060"/>
                </a:solidFill>
              </a:rPr>
              <a:t>.</a:t>
            </a:r>
          </a:p>
          <a:p>
            <a:pPr>
              <a:spcBef>
                <a:spcPts val="500"/>
              </a:spcBef>
              <a:spcAft>
                <a:spcPts val="500"/>
              </a:spcAft>
              <a:buFont typeface="Symbol" pitchFamily="18" charset="2"/>
              <a:buChar char="·"/>
            </a:pPr>
            <a:r>
              <a:rPr lang="cs-CZ" altLang="en-US" sz="2600" dirty="0">
                <a:solidFill>
                  <a:srgbClr val="002060"/>
                </a:solidFill>
              </a:rPr>
              <a:t>Tyto domény mají uspořádání, které umožňuje vazbu antigenního peptidu.</a:t>
            </a:r>
          </a:p>
          <a:p>
            <a:pPr>
              <a:spcBef>
                <a:spcPts val="500"/>
              </a:spcBef>
              <a:spcAft>
                <a:spcPts val="500"/>
              </a:spcAft>
              <a:buFont typeface="Symbol" pitchFamily="18" charset="2"/>
              <a:buChar char="·"/>
            </a:pPr>
            <a:r>
              <a:rPr lang="cs-CZ" altLang="en-US" sz="2600" dirty="0">
                <a:solidFill>
                  <a:srgbClr val="002060"/>
                </a:solidFill>
              </a:rPr>
              <a:t>Těžký řetězec je nekovalentně spojen s </a:t>
            </a:r>
            <a:r>
              <a:rPr lang="el-GR" altLang="en-US" sz="2600" dirty="0">
                <a:solidFill>
                  <a:srgbClr val="002060"/>
                </a:solidFill>
              </a:rPr>
              <a:t>β</a:t>
            </a:r>
            <a:r>
              <a:rPr lang="cs-CZ" altLang="en-US" sz="2600" dirty="0">
                <a:solidFill>
                  <a:srgbClr val="002060"/>
                </a:solidFill>
              </a:rPr>
              <a:t>2-mikroglobulinem, nepolymorfním řetězcem HLA molekuly </a:t>
            </a:r>
            <a:r>
              <a:rPr lang="cs-CZ" altLang="en-US" sz="2600" dirty="0" err="1">
                <a:solidFill>
                  <a:srgbClr val="002060"/>
                </a:solidFill>
              </a:rPr>
              <a:t>I.třídy</a:t>
            </a:r>
            <a:r>
              <a:rPr lang="cs-CZ" altLang="en-US" sz="2600" dirty="0">
                <a:solidFill>
                  <a:srgbClr val="002060"/>
                </a:solidFill>
              </a:rPr>
              <a:t>.</a:t>
            </a:r>
          </a:p>
          <a:p>
            <a:pPr>
              <a:spcBef>
                <a:spcPts val="500"/>
              </a:spcBef>
              <a:spcAft>
                <a:spcPts val="500"/>
              </a:spcAft>
              <a:buFont typeface="Symbol" pitchFamily="18" charset="2"/>
              <a:buChar char="·"/>
            </a:pPr>
            <a:r>
              <a:rPr lang="cs-CZ" altLang="en-US" sz="2600" dirty="0">
                <a:solidFill>
                  <a:srgbClr val="002060"/>
                </a:solidFill>
              </a:rPr>
              <a:t>Třetí součástí HLA molekuly je peptid, vázající se do vazebného místa tvořeného a1 a a2 doménou.</a:t>
            </a:r>
            <a:br>
              <a:rPr lang="cs-CZ" altLang="en-US" sz="2400" dirty="0">
                <a:latin typeface="Arial Narrow" pitchFamily="34" charset="0"/>
              </a:rPr>
            </a:br>
            <a:br>
              <a:rPr lang="cs-CZ" altLang="en-US" sz="1600" dirty="0"/>
            </a:br>
            <a:br>
              <a:rPr lang="cs-CZ" altLang="en-US" sz="1600" dirty="0"/>
            </a:br>
            <a:br>
              <a:rPr lang="cs-CZ" altLang="en-US" sz="1600" dirty="0"/>
            </a:br>
            <a:endParaRPr lang="cs-CZ" altLang="en-US" sz="1600" dirty="0"/>
          </a:p>
          <a:p>
            <a:endParaRPr lang="cs-CZ" altLang="en-US" sz="1600" dirty="0"/>
          </a:p>
        </p:txBody>
      </p:sp>
      <p:pic>
        <p:nvPicPr>
          <p:cNvPr id="2" name="Obrázek 1">
            <a:extLst>
              <a:ext uri="{FF2B5EF4-FFF2-40B4-BE49-F238E27FC236}">
                <a16:creationId xmlns:a16="http://schemas.microsoft.com/office/drawing/2014/main" id="{3394ACBF-6F76-47FD-8327-92559FFA0F3D}"/>
              </a:ext>
            </a:extLst>
          </p:cNvPr>
          <p:cNvPicPr>
            <a:picLocks noChangeAspect="1"/>
          </p:cNvPicPr>
          <p:nvPr/>
        </p:nvPicPr>
        <p:blipFill>
          <a:blip r:embed="rId2"/>
          <a:stretch>
            <a:fillRect/>
          </a:stretch>
        </p:blipFill>
        <p:spPr>
          <a:xfrm>
            <a:off x="5940152" y="1804987"/>
            <a:ext cx="3105150" cy="3248025"/>
          </a:xfrm>
          <a:prstGeom prst="rect">
            <a:avLst/>
          </a:prstGeom>
        </p:spPr>
      </p:pic>
    </p:spTree>
    <p:extLst>
      <p:ext uri="{BB962C8B-B14F-4D97-AF65-F5344CB8AC3E}">
        <p14:creationId xmlns:p14="http://schemas.microsoft.com/office/powerpoint/2010/main" val="298365992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normAutofit fontScale="90000"/>
          </a:bodyPr>
          <a:lstStyle/>
          <a:p>
            <a:br>
              <a:rPr lang="cs-CZ" altLang="en-US" sz="4900" b="1" dirty="0">
                <a:solidFill>
                  <a:srgbClr val="C00000"/>
                </a:solidFill>
              </a:rPr>
            </a:br>
            <a:r>
              <a:rPr lang="cs-CZ" altLang="en-US" sz="4900" b="1" dirty="0">
                <a:solidFill>
                  <a:srgbClr val="C00000"/>
                </a:solidFill>
              </a:rPr>
              <a:t>HLA molekuly II. třídy </a:t>
            </a:r>
            <a:br>
              <a:rPr lang="cs-CZ" altLang="en-US" dirty="0">
                <a:latin typeface="Arial Narrow" pitchFamily="34" charset="0"/>
              </a:rPr>
            </a:br>
            <a:endParaRPr lang="cs-CZ" altLang="en-US" dirty="0"/>
          </a:p>
        </p:txBody>
      </p:sp>
      <p:sp>
        <p:nvSpPr>
          <p:cNvPr id="10243" name="Rectangle 3"/>
          <p:cNvSpPr>
            <a:spLocks noGrp="1" noChangeArrowheads="1"/>
          </p:cNvSpPr>
          <p:nvPr>
            <p:ph idx="1"/>
          </p:nvPr>
        </p:nvSpPr>
        <p:spPr>
          <a:xfrm>
            <a:off x="212601" y="1556792"/>
            <a:ext cx="4330824" cy="5026570"/>
          </a:xfrm>
        </p:spPr>
        <p:txBody>
          <a:bodyPr>
            <a:normAutofit fontScale="77500" lnSpcReduction="20000"/>
          </a:bodyPr>
          <a:lstStyle/>
          <a:p>
            <a:pPr algn="just">
              <a:spcBef>
                <a:spcPts val="500"/>
              </a:spcBef>
              <a:spcAft>
                <a:spcPts val="500"/>
              </a:spcAft>
            </a:pPr>
            <a:r>
              <a:rPr lang="cs-CZ" altLang="en-US" sz="2800" dirty="0">
                <a:solidFill>
                  <a:srgbClr val="002060"/>
                </a:solidFill>
              </a:rPr>
              <a:t>HLA molekuly II. třídy se skládají ze dvou </a:t>
            </a:r>
            <a:r>
              <a:rPr lang="cs-CZ" altLang="en-US" sz="2800" dirty="0" err="1">
                <a:solidFill>
                  <a:srgbClr val="002060"/>
                </a:solidFill>
              </a:rPr>
              <a:t>transmembránových</a:t>
            </a:r>
            <a:r>
              <a:rPr lang="cs-CZ" altLang="en-US" sz="2800" dirty="0">
                <a:solidFill>
                  <a:srgbClr val="002060"/>
                </a:solidFill>
              </a:rPr>
              <a:t> glykoproteinů, nazývaných </a:t>
            </a:r>
            <a:r>
              <a:rPr lang="el-GR" altLang="en-US" sz="2800" dirty="0">
                <a:solidFill>
                  <a:srgbClr val="002060"/>
                </a:solidFill>
              </a:rPr>
              <a:t>α</a:t>
            </a:r>
            <a:r>
              <a:rPr lang="cs-CZ" altLang="en-US" sz="2800" dirty="0">
                <a:solidFill>
                  <a:srgbClr val="002060"/>
                </a:solidFill>
              </a:rPr>
              <a:t> a </a:t>
            </a:r>
            <a:r>
              <a:rPr lang="el-GR" altLang="en-US" sz="2800" dirty="0">
                <a:solidFill>
                  <a:srgbClr val="002060"/>
                </a:solidFill>
              </a:rPr>
              <a:t>β</a:t>
            </a:r>
            <a:r>
              <a:rPr lang="cs-CZ" altLang="en-US" sz="2800" dirty="0">
                <a:solidFill>
                  <a:srgbClr val="002060"/>
                </a:solidFill>
              </a:rPr>
              <a:t> řetězec. Oba dva řetězce jsou polymorfní.</a:t>
            </a:r>
          </a:p>
          <a:p>
            <a:pPr algn="just">
              <a:spcBef>
                <a:spcPts val="500"/>
              </a:spcBef>
              <a:spcAft>
                <a:spcPts val="500"/>
              </a:spcAft>
            </a:pPr>
            <a:r>
              <a:rPr lang="cs-CZ" altLang="en-US" sz="2800" dirty="0">
                <a:solidFill>
                  <a:srgbClr val="002060"/>
                </a:solidFill>
              </a:rPr>
              <a:t>HLA molekuly II. třídy se nacházejí ve 3 typech, pojmenovaných HLA DR, DP a DQ. </a:t>
            </a:r>
          </a:p>
          <a:p>
            <a:pPr algn="just">
              <a:spcBef>
                <a:spcPts val="500"/>
              </a:spcBef>
              <a:spcAft>
                <a:spcPts val="500"/>
              </a:spcAft>
            </a:pPr>
            <a:r>
              <a:rPr lang="cs-CZ" altLang="en-US" sz="2800" dirty="0">
                <a:solidFill>
                  <a:srgbClr val="002060"/>
                </a:solidFill>
              </a:rPr>
              <a:t>Molekuly HLA II. třídy jsou exprimovány velmi omezeně jen na buňkách prezentujících antigen.</a:t>
            </a:r>
          </a:p>
          <a:p>
            <a:pPr algn="just">
              <a:spcBef>
                <a:spcPts val="500"/>
              </a:spcBef>
              <a:spcAft>
                <a:spcPts val="500"/>
              </a:spcAft>
            </a:pPr>
            <a:r>
              <a:rPr lang="cs-CZ" altLang="en-US" sz="2800" dirty="0">
                <a:solidFill>
                  <a:srgbClr val="002060"/>
                </a:solidFill>
              </a:rPr>
              <a:t>Exprese HLA II. třídy je </a:t>
            </a:r>
            <a:r>
              <a:rPr lang="cs-CZ" altLang="en-US" sz="2800" dirty="0" err="1">
                <a:solidFill>
                  <a:srgbClr val="002060"/>
                </a:solidFill>
              </a:rPr>
              <a:t>indukovatelná</a:t>
            </a:r>
            <a:r>
              <a:rPr lang="cs-CZ" altLang="en-US" sz="2800" dirty="0">
                <a:solidFill>
                  <a:srgbClr val="002060"/>
                </a:solidFill>
              </a:rPr>
              <a:t>, při zánětu je mohutně stimulována</a:t>
            </a:r>
            <a:r>
              <a:rPr lang="cs-CZ" altLang="en-US" sz="2400" dirty="0">
                <a:latin typeface="Arial Narrow" pitchFamily="34" charset="0"/>
              </a:rPr>
              <a:t>.  </a:t>
            </a:r>
          </a:p>
          <a:p>
            <a:pPr>
              <a:spcBef>
                <a:spcPts val="500"/>
              </a:spcBef>
              <a:spcAft>
                <a:spcPts val="500"/>
              </a:spcAft>
            </a:pPr>
            <a:endParaRPr lang="cs-CZ" altLang="en-US" sz="2400" dirty="0">
              <a:latin typeface="Arial Narrow" pitchFamily="34" charset="0"/>
            </a:endParaRPr>
          </a:p>
          <a:p>
            <a:endParaRPr lang="cs-CZ" altLang="en-US" sz="1800" dirty="0"/>
          </a:p>
        </p:txBody>
      </p:sp>
      <p:pic>
        <p:nvPicPr>
          <p:cNvPr id="2" name="Obrázek 1">
            <a:extLst>
              <a:ext uri="{FF2B5EF4-FFF2-40B4-BE49-F238E27FC236}">
                <a16:creationId xmlns:a16="http://schemas.microsoft.com/office/drawing/2014/main" id="{A8B59913-908C-40BB-9947-3754EF76EC7C}"/>
              </a:ext>
            </a:extLst>
          </p:cNvPr>
          <p:cNvPicPr>
            <a:picLocks noChangeAspect="1"/>
          </p:cNvPicPr>
          <p:nvPr/>
        </p:nvPicPr>
        <p:blipFill>
          <a:blip r:embed="rId2"/>
          <a:stretch>
            <a:fillRect/>
          </a:stretch>
        </p:blipFill>
        <p:spPr>
          <a:xfrm>
            <a:off x="4716016" y="1781175"/>
            <a:ext cx="4086225" cy="3295650"/>
          </a:xfrm>
          <a:prstGeom prst="rect">
            <a:avLst/>
          </a:prstGeom>
        </p:spPr>
      </p:pic>
    </p:spTree>
    <p:extLst>
      <p:ext uri="{BB962C8B-B14F-4D97-AF65-F5344CB8AC3E}">
        <p14:creationId xmlns:p14="http://schemas.microsoft.com/office/powerpoint/2010/main" val="84485080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cs-CZ" altLang="en-US" b="1" dirty="0">
                <a:solidFill>
                  <a:srgbClr val="C00000"/>
                </a:solidFill>
                <a:latin typeface="+mn-lt"/>
              </a:rPr>
              <a:t>HLA a antigeny </a:t>
            </a:r>
          </a:p>
        </p:txBody>
      </p:sp>
      <p:sp>
        <p:nvSpPr>
          <p:cNvPr id="13315" name="Rectangle 3"/>
          <p:cNvSpPr>
            <a:spLocks noGrp="1" noChangeArrowheads="1"/>
          </p:cNvSpPr>
          <p:nvPr>
            <p:ph idx="1"/>
          </p:nvPr>
        </p:nvSpPr>
        <p:spPr>
          <a:xfrm>
            <a:off x="381000" y="1752600"/>
            <a:ext cx="6477000" cy="4114800"/>
          </a:xfrm>
        </p:spPr>
        <p:txBody>
          <a:bodyPr>
            <a:noAutofit/>
          </a:bodyPr>
          <a:lstStyle/>
          <a:p>
            <a:pPr algn="just">
              <a:lnSpc>
                <a:spcPct val="90000"/>
              </a:lnSpc>
              <a:spcBef>
                <a:spcPts val="500"/>
              </a:spcBef>
              <a:spcAft>
                <a:spcPts val="500"/>
              </a:spcAft>
            </a:pPr>
            <a:r>
              <a:rPr lang="cs-CZ" altLang="en-US" sz="2400" b="1" dirty="0">
                <a:solidFill>
                  <a:srgbClr val="002060"/>
                </a:solidFill>
              </a:rPr>
              <a:t>antigeny</a:t>
            </a:r>
            <a:r>
              <a:rPr lang="cs-CZ" altLang="en-US" sz="2400" dirty="0">
                <a:solidFill>
                  <a:srgbClr val="002060"/>
                </a:solidFill>
              </a:rPr>
              <a:t>, které jsou předkládány imunitnímu systému v kontextu s HLA molekulami, pocházejí </a:t>
            </a:r>
          </a:p>
          <a:p>
            <a:pPr lvl="1" algn="just">
              <a:lnSpc>
                <a:spcPct val="90000"/>
              </a:lnSpc>
              <a:spcBef>
                <a:spcPts val="500"/>
              </a:spcBef>
              <a:spcAft>
                <a:spcPts val="500"/>
              </a:spcAft>
            </a:pPr>
            <a:r>
              <a:rPr lang="cs-CZ" altLang="en-US" sz="2000" b="1" dirty="0">
                <a:solidFill>
                  <a:srgbClr val="002060"/>
                </a:solidFill>
              </a:rPr>
              <a:t>z extracelulárního prostředí</a:t>
            </a:r>
            <a:r>
              <a:rPr lang="cs-CZ" altLang="en-US" sz="2000" dirty="0">
                <a:solidFill>
                  <a:srgbClr val="002060"/>
                </a:solidFill>
              </a:rPr>
              <a:t>, tak zvané vnější antigeny - </a:t>
            </a:r>
            <a:r>
              <a:rPr lang="cs-CZ" altLang="en-US" sz="2000" b="1" dirty="0" err="1">
                <a:solidFill>
                  <a:srgbClr val="002060"/>
                </a:solidFill>
              </a:rPr>
              <a:t>exoantigeny</a:t>
            </a:r>
            <a:r>
              <a:rPr lang="cs-CZ" altLang="en-US" sz="2000" dirty="0">
                <a:solidFill>
                  <a:srgbClr val="002060"/>
                </a:solidFill>
              </a:rPr>
              <a:t>, nebo</a:t>
            </a:r>
          </a:p>
          <a:p>
            <a:pPr lvl="1" algn="just">
              <a:lnSpc>
                <a:spcPct val="90000"/>
              </a:lnSpc>
              <a:spcBef>
                <a:spcPts val="500"/>
              </a:spcBef>
              <a:spcAft>
                <a:spcPts val="500"/>
              </a:spcAft>
            </a:pPr>
            <a:r>
              <a:rPr lang="cs-CZ" altLang="en-US" sz="2000" dirty="0">
                <a:solidFill>
                  <a:srgbClr val="002060"/>
                </a:solidFill>
              </a:rPr>
              <a:t>jsou lokalizovány </a:t>
            </a:r>
            <a:r>
              <a:rPr lang="cs-CZ" altLang="en-US" sz="2000" b="1" dirty="0">
                <a:solidFill>
                  <a:srgbClr val="002060"/>
                </a:solidFill>
              </a:rPr>
              <a:t>uvnitř buňky</a:t>
            </a:r>
            <a:r>
              <a:rPr lang="cs-CZ" altLang="en-US" sz="2000" dirty="0">
                <a:solidFill>
                  <a:srgbClr val="002060"/>
                </a:solidFill>
              </a:rPr>
              <a:t>, tak zvané vnitřní antigeny - </a:t>
            </a:r>
            <a:r>
              <a:rPr lang="cs-CZ" altLang="en-US" sz="2000" b="1" dirty="0" err="1">
                <a:solidFill>
                  <a:srgbClr val="002060"/>
                </a:solidFill>
              </a:rPr>
              <a:t>endoantigeny</a:t>
            </a:r>
            <a:r>
              <a:rPr lang="cs-CZ" altLang="en-US" sz="2000" b="1" dirty="0">
                <a:solidFill>
                  <a:srgbClr val="002060"/>
                </a:solidFill>
              </a:rPr>
              <a:t>. </a:t>
            </a:r>
          </a:p>
          <a:p>
            <a:pPr algn="just">
              <a:lnSpc>
                <a:spcPct val="90000"/>
              </a:lnSpc>
            </a:pPr>
            <a:r>
              <a:rPr lang="cs-CZ" altLang="en-US" sz="2400" dirty="0">
                <a:solidFill>
                  <a:srgbClr val="002060"/>
                </a:solidFill>
              </a:rPr>
              <a:t>povaha </a:t>
            </a:r>
            <a:r>
              <a:rPr lang="cs-CZ" altLang="en-US" sz="2400" dirty="0" err="1">
                <a:solidFill>
                  <a:srgbClr val="002060"/>
                </a:solidFill>
              </a:rPr>
              <a:t>exoantigenů</a:t>
            </a:r>
            <a:r>
              <a:rPr lang="cs-CZ" altLang="en-US" sz="2400" dirty="0">
                <a:solidFill>
                  <a:srgbClr val="002060"/>
                </a:solidFill>
              </a:rPr>
              <a:t> a </a:t>
            </a:r>
            <a:r>
              <a:rPr lang="cs-CZ" altLang="en-US" sz="2400" dirty="0" err="1">
                <a:solidFill>
                  <a:srgbClr val="002060"/>
                </a:solidFill>
              </a:rPr>
              <a:t>endoantigenů</a:t>
            </a:r>
            <a:r>
              <a:rPr lang="cs-CZ" altLang="en-US" sz="2400" dirty="0">
                <a:solidFill>
                  <a:srgbClr val="002060"/>
                </a:solidFill>
              </a:rPr>
              <a:t> se výrazně liší, každý indukuje zcela jiný typ imunitní reakce.</a:t>
            </a:r>
          </a:p>
          <a:p>
            <a:pPr algn="just">
              <a:lnSpc>
                <a:spcPct val="90000"/>
              </a:lnSpc>
            </a:pPr>
            <a:r>
              <a:rPr lang="cs-CZ" altLang="en-US" sz="2400" b="1" dirty="0" err="1">
                <a:solidFill>
                  <a:srgbClr val="002060"/>
                </a:solidFill>
              </a:rPr>
              <a:t>endoantigeny</a:t>
            </a:r>
            <a:r>
              <a:rPr lang="cs-CZ" altLang="en-US" sz="2400" b="1" dirty="0">
                <a:solidFill>
                  <a:srgbClr val="002060"/>
                </a:solidFill>
              </a:rPr>
              <a:t> </a:t>
            </a:r>
            <a:r>
              <a:rPr lang="cs-CZ" altLang="en-US" sz="2400" dirty="0">
                <a:solidFill>
                  <a:srgbClr val="002060"/>
                </a:solidFill>
              </a:rPr>
              <a:t>jsou prezentovány v souvislosti s </a:t>
            </a:r>
            <a:r>
              <a:rPr lang="cs-CZ" altLang="en-US" sz="2400" b="1" dirty="0">
                <a:solidFill>
                  <a:srgbClr val="002060"/>
                </a:solidFill>
              </a:rPr>
              <a:t>HLA I. třídy</a:t>
            </a:r>
            <a:r>
              <a:rPr lang="cs-CZ" altLang="en-US" sz="2400" dirty="0">
                <a:solidFill>
                  <a:srgbClr val="002060"/>
                </a:solidFill>
              </a:rPr>
              <a:t>.</a:t>
            </a:r>
          </a:p>
          <a:p>
            <a:pPr algn="just">
              <a:lnSpc>
                <a:spcPct val="90000"/>
              </a:lnSpc>
            </a:pPr>
            <a:r>
              <a:rPr lang="cs-CZ" altLang="en-US" sz="2400" b="1" dirty="0" err="1">
                <a:solidFill>
                  <a:srgbClr val="002060"/>
                </a:solidFill>
              </a:rPr>
              <a:t>exoantigeny</a:t>
            </a:r>
            <a:r>
              <a:rPr lang="cs-CZ" altLang="en-US" sz="2400" b="1" dirty="0">
                <a:solidFill>
                  <a:srgbClr val="002060"/>
                </a:solidFill>
              </a:rPr>
              <a:t> </a:t>
            </a:r>
            <a:r>
              <a:rPr lang="cs-CZ" altLang="en-US" sz="2400" dirty="0">
                <a:solidFill>
                  <a:srgbClr val="002060"/>
                </a:solidFill>
              </a:rPr>
              <a:t>jsou prezentovány v souvislosti s </a:t>
            </a:r>
            <a:r>
              <a:rPr lang="cs-CZ" altLang="en-US" sz="2400" b="1" dirty="0">
                <a:solidFill>
                  <a:srgbClr val="002060"/>
                </a:solidFill>
              </a:rPr>
              <a:t>HLA II. třídy</a:t>
            </a:r>
            <a:r>
              <a:rPr lang="cs-CZ" altLang="en-US" sz="2400" dirty="0">
                <a:solidFill>
                  <a:srgbClr val="002060"/>
                </a:solidFill>
              </a:rPr>
              <a:t>.</a:t>
            </a:r>
          </a:p>
        </p:txBody>
      </p:sp>
      <p:grpSp>
        <p:nvGrpSpPr>
          <p:cNvPr id="13332" name="Group 20"/>
          <p:cNvGrpSpPr>
            <a:grpSpLocks/>
          </p:cNvGrpSpPr>
          <p:nvPr/>
        </p:nvGrpSpPr>
        <p:grpSpPr bwMode="auto">
          <a:xfrm>
            <a:off x="7145867" y="1428750"/>
            <a:ext cx="1895123" cy="3244850"/>
            <a:chOff x="4501" y="900"/>
            <a:chExt cx="1194" cy="2044"/>
          </a:xfrm>
        </p:grpSpPr>
        <p:sp>
          <p:nvSpPr>
            <p:cNvPr id="13316" name="Freeform 4"/>
            <p:cNvSpPr>
              <a:spLocks/>
            </p:cNvSpPr>
            <p:nvPr/>
          </p:nvSpPr>
          <p:spPr bwMode="auto">
            <a:xfrm>
              <a:off x="4501" y="900"/>
              <a:ext cx="1194" cy="2044"/>
            </a:xfrm>
            <a:custGeom>
              <a:avLst/>
              <a:gdLst>
                <a:gd name="T0" fmla="*/ 322 w 1194"/>
                <a:gd name="T1" fmla="*/ 600 h 2044"/>
                <a:gd name="T2" fmla="*/ 289 w 1194"/>
                <a:gd name="T3" fmla="*/ 622 h 2044"/>
                <a:gd name="T4" fmla="*/ 188 w 1194"/>
                <a:gd name="T5" fmla="*/ 633 h 2044"/>
                <a:gd name="T6" fmla="*/ 88 w 1194"/>
                <a:gd name="T7" fmla="*/ 822 h 2044"/>
                <a:gd name="T8" fmla="*/ 55 w 1194"/>
                <a:gd name="T9" fmla="*/ 955 h 2044"/>
                <a:gd name="T10" fmla="*/ 22 w 1194"/>
                <a:gd name="T11" fmla="*/ 1033 h 2044"/>
                <a:gd name="T12" fmla="*/ 0 w 1194"/>
                <a:gd name="T13" fmla="*/ 1122 h 2044"/>
                <a:gd name="T14" fmla="*/ 22 w 1194"/>
                <a:gd name="T15" fmla="*/ 1289 h 2044"/>
                <a:gd name="T16" fmla="*/ 111 w 1194"/>
                <a:gd name="T17" fmla="*/ 1622 h 2044"/>
                <a:gd name="T18" fmla="*/ 200 w 1194"/>
                <a:gd name="T19" fmla="*/ 1755 h 2044"/>
                <a:gd name="T20" fmla="*/ 322 w 1194"/>
                <a:gd name="T21" fmla="*/ 1778 h 2044"/>
                <a:gd name="T22" fmla="*/ 433 w 1194"/>
                <a:gd name="T23" fmla="*/ 1955 h 2044"/>
                <a:gd name="T24" fmla="*/ 544 w 1194"/>
                <a:gd name="T25" fmla="*/ 1889 h 2044"/>
                <a:gd name="T26" fmla="*/ 555 w 1194"/>
                <a:gd name="T27" fmla="*/ 1844 h 2044"/>
                <a:gd name="T28" fmla="*/ 566 w 1194"/>
                <a:gd name="T29" fmla="*/ 1811 h 2044"/>
                <a:gd name="T30" fmla="*/ 600 w 1194"/>
                <a:gd name="T31" fmla="*/ 1844 h 2044"/>
                <a:gd name="T32" fmla="*/ 611 w 1194"/>
                <a:gd name="T33" fmla="*/ 1911 h 2044"/>
                <a:gd name="T34" fmla="*/ 666 w 1194"/>
                <a:gd name="T35" fmla="*/ 1978 h 2044"/>
                <a:gd name="T36" fmla="*/ 689 w 1194"/>
                <a:gd name="T37" fmla="*/ 2022 h 2044"/>
                <a:gd name="T38" fmla="*/ 733 w 1194"/>
                <a:gd name="T39" fmla="*/ 2044 h 2044"/>
                <a:gd name="T40" fmla="*/ 889 w 1194"/>
                <a:gd name="T41" fmla="*/ 1989 h 2044"/>
                <a:gd name="T42" fmla="*/ 955 w 1194"/>
                <a:gd name="T43" fmla="*/ 1878 h 2044"/>
                <a:gd name="T44" fmla="*/ 966 w 1194"/>
                <a:gd name="T45" fmla="*/ 1744 h 2044"/>
                <a:gd name="T46" fmla="*/ 1066 w 1194"/>
                <a:gd name="T47" fmla="*/ 1755 h 2044"/>
                <a:gd name="T48" fmla="*/ 1111 w 1194"/>
                <a:gd name="T49" fmla="*/ 1655 h 2044"/>
                <a:gd name="T50" fmla="*/ 1122 w 1194"/>
                <a:gd name="T51" fmla="*/ 1578 h 2044"/>
                <a:gd name="T52" fmla="*/ 1144 w 1194"/>
                <a:gd name="T53" fmla="*/ 1511 h 2044"/>
                <a:gd name="T54" fmla="*/ 1133 w 1194"/>
                <a:gd name="T55" fmla="*/ 1466 h 2044"/>
                <a:gd name="T56" fmla="*/ 1066 w 1194"/>
                <a:gd name="T57" fmla="*/ 1422 h 2044"/>
                <a:gd name="T58" fmla="*/ 1055 w 1194"/>
                <a:gd name="T59" fmla="*/ 1100 h 2044"/>
                <a:gd name="T60" fmla="*/ 1155 w 1194"/>
                <a:gd name="T61" fmla="*/ 1000 h 2044"/>
                <a:gd name="T62" fmla="*/ 1189 w 1194"/>
                <a:gd name="T63" fmla="*/ 800 h 2044"/>
                <a:gd name="T64" fmla="*/ 1178 w 1194"/>
                <a:gd name="T65" fmla="*/ 378 h 2044"/>
                <a:gd name="T66" fmla="*/ 1144 w 1194"/>
                <a:gd name="T67" fmla="*/ 411 h 2044"/>
                <a:gd name="T68" fmla="*/ 1122 w 1194"/>
                <a:gd name="T69" fmla="*/ 533 h 2044"/>
                <a:gd name="T70" fmla="*/ 1111 w 1194"/>
                <a:gd name="T71" fmla="*/ 622 h 2044"/>
                <a:gd name="T72" fmla="*/ 1055 w 1194"/>
                <a:gd name="T73" fmla="*/ 611 h 2044"/>
                <a:gd name="T74" fmla="*/ 989 w 1194"/>
                <a:gd name="T75" fmla="*/ 522 h 2044"/>
                <a:gd name="T76" fmla="*/ 944 w 1194"/>
                <a:gd name="T77" fmla="*/ 389 h 2044"/>
                <a:gd name="T78" fmla="*/ 900 w 1194"/>
                <a:gd name="T79" fmla="*/ 189 h 2044"/>
                <a:gd name="T80" fmla="*/ 877 w 1194"/>
                <a:gd name="T81" fmla="*/ 67 h 2044"/>
                <a:gd name="T82" fmla="*/ 866 w 1194"/>
                <a:gd name="T83" fmla="*/ 22 h 2044"/>
                <a:gd name="T84" fmla="*/ 777 w 1194"/>
                <a:gd name="T85" fmla="*/ 0 h 2044"/>
                <a:gd name="T86" fmla="*/ 722 w 1194"/>
                <a:gd name="T87" fmla="*/ 289 h 2044"/>
                <a:gd name="T88" fmla="*/ 566 w 1194"/>
                <a:gd name="T89" fmla="*/ 189 h 2044"/>
                <a:gd name="T90" fmla="*/ 533 w 1194"/>
                <a:gd name="T91" fmla="*/ 144 h 2044"/>
                <a:gd name="T92" fmla="*/ 133 w 1194"/>
                <a:gd name="T93" fmla="*/ 155 h 2044"/>
                <a:gd name="T94" fmla="*/ 100 w 1194"/>
                <a:gd name="T95" fmla="*/ 167 h 2044"/>
                <a:gd name="T96" fmla="*/ 66 w 1194"/>
                <a:gd name="T97" fmla="*/ 300 h 2044"/>
                <a:gd name="T98" fmla="*/ 100 w 1194"/>
                <a:gd name="T99" fmla="*/ 444 h 2044"/>
                <a:gd name="T100" fmla="*/ 200 w 1194"/>
                <a:gd name="T101" fmla="*/ 511 h 2044"/>
                <a:gd name="T102" fmla="*/ 311 w 1194"/>
                <a:gd name="T103" fmla="*/ 589 h 2044"/>
                <a:gd name="T104" fmla="*/ 322 w 1194"/>
                <a:gd name="T105" fmla="*/ 600 h 2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94" h="2044">
                  <a:moveTo>
                    <a:pt x="322" y="600"/>
                  </a:moveTo>
                  <a:cubicBezTo>
                    <a:pt x="311" y="607"/>
                    <a:pt x="302" y="619"/>
                    <a:pt x="289" y="622"/>
                  </a:cubicBezTo>
                  <a:cubicBezTo>
                    <a:pt x="256" y="630"/>
                    <a:pt x="218" y="617"/>
                    <a:pt x="188" y="633"/>
                  </a:cubicBezTo>
                  <a:cubicBezTo>
                    <a:pt x="154" y="652"/>
                    <a:pt x="107" y="786"/>
                    <a:pt x="88" y="822"/>
                  </a:cubicBezTo>
                  <a:cubicBezTo>
                    <a:pt x="79" y="866"/>
                    <a:pt x="73" y="913"/>
                    <a:pt x="55" y="955"/>
                  </a:cubicBezTo>
                  <a:cubicBezTo>
                    <a:pt x="34" y="1005"/>
                    <a:pt x="34" y="988"/>
                    <a:pt x="22" y="1033"/>
                  </a:cubicBezTo>
                  <a:cubicBezTo>
                    <a:pt x="14" y="1062"/>
                    <a:pt x="0" y="1122"/>
                    <a:pt x="0" y="1122"/>
                  </a:cubicBezTo>
                  <a:cubicBezTo>
                    <a:pt x="26" y="1200"/>
                    <a:pt x="7" y="1133"/>
                    <a:pt x="22" y="1289"/>
                  </a:cubicBezTo>
                  <a:cubicBezTo>
                    <a:pt x="33" y="1395"/>
                    <a:pt x="49" y="1533"/>
                    <a:pt x="111" y="1622"/>
                  </a:cubicBezTo>
                  <a:cubicBezTo>
                    <a:pt x="133" y="1699"/>
                    <a:pt x="137" y="1714"/>
                    <a:pt x="200" y="1755"/>
                  </a:cubicBezTo>
                  <a:cubicBezTo>
                    <a:pt x="261" y="1745"/>
                    <a:pt x="281" y="1735"/>
                    <a:pt x="322" y="1778"/>
                  </a:cubicBezTo>
                  <a:cubicBezTo>
                    <a:pt x="354" y="1907"/>
                    <a:pt x="323" y="1845"/>
                    <a:pt x="433" y="1955"/>
                  </a:cubicBezTo>
                  <a:cubicBezTo>
                    <a:pt x="489" y="1941"/>
                    <a:pt x="498" y="1920"/>
                    <a:pt x="544" y="1889"/>
                  </a:cubicBezTo>
                  <a:cubicBezTo>
                    <a:pt x="548" y="1874"/>
                    <a:pt x="551" y="1859"/>
                    <a:pt x="555" y="1844"/>
                  </a:cubicBezTo>
                  <a:cubicBezTo>
                    <a:pt x="558" y="1833"/>
                    <a:pt x="554" y="1811"/>
                    <a:pt x="566" y="1811"/>
                  </a:cubicBezTo>
                  <a:cubicBezTo>
                    <a:pt x="582" y="1811"/>
                    <a:pt x="589" y="1833"/>
                    <a:pt x="600" y="1844"/>
                  </a:cubicBezTo>
                  <a:cubicBezTo>
                    <a:pt x="604" y="1866"/>
                    <a:pt x="603" y="1890"/>
                    <a:pt x="611" y="1911"/>
                  </a:cubicBezTo>
                  <a:cubicBezTo>
                    <a:pt x="631" y="1961"/>
                    <a:pt x="643" y="1943"/>
                    <a:pt x="666" y="1978"/>
                  </a:cubicBezTo>
                  <a:cubicBezTo>
                    <a:pt x="675" y="1992"/>
                    <a:pt x="677" y="2010"/>
                    <a:pt x="689" y="2022"/>
                  </a:cubicBezTo>
                  <a:cubicBezTo>
                    <a:pt x="701" y="2034"/>
                    <a:pt x="718" y="2037"/>
                    <a:pt x="733" y="2044"/>
                  </a:cubicBezTo>
                  <a:cubicBezTo>
                    <a:pt x="797" y="2028"/>
                    <a:pt x="836" y="2023"/>
                    <a:pt x="889" y="1989"/>
                  </a:cubicBezTo>
                  <a:cubicBezTo>
                    <a:pt x="910" y="1947"/>
                    <a:pt x="940" y="1922"/>
                    <a:pt x="955" y="1878"/>
                  </a:cubicBezTo>
                  <a:cubicBezTo>
                    <a:pt x="959" y="1833"/>
                    <a:pt x="953" y="1787"/>
                    <a:pt x="966" y="1744"/>
                  </a:cubicBezTo>
                  <a:cubicBezTo>
                    <a:pt x="976" y="1712"/>
                    <a:pt x="1066" y="1755"/>
                    <a:pt x="1066" y="1755"/>
                  </a:cubicBezTo>
                  <a:cubicBezTo>
                    <a:pt x="1093" y="1676"/>
                    <a:pt x="1076" y="1709"/>
                    <a:pt x="1111" y="1655"/>
                  </a:cubicBezTo>
                  <a:cubicBezTo>
                    <a:pt x="1115" y="1629"/>
                    <a:pt x="1116" y="1603"/>
                    <a:pt x="1122" y="1578"/>
                  </a:cubicBezTo>
                  <a:cubicBezTo>
                    <a:pt x="1127" y="1555"/>
                    <a:pt x="1144" y="1511"/>
                    <a:pt x="1144" y="1511"/>
                  </a:cubicBezTo>
                  <a:cubicBezTo>
                    <a:pt x="1140" y="1496"/>
                    <a:pt x="1143" y="1478"/>
                    <a:pt x="1133" y="1466"/>
                  </a:cubicBezTo>
                  <a:cubicBezTo>
                    <a:pt x="1115" y="1446"/>
                    <a:pt x="1066" y="1422"/>
                    <a:pt x="1066" y="1422"/>
                  </a:cubicBezTo>
                  <a:cubicBezTo>
                    <a:pt x="1038" y="1310"/>
                    <a:pt x="1033" y="1223"/>
                    <a:pt x="1055" y="1100"/>
                  </a:cubicBezTo>
                  <a:cubicBezTo>
                    <a:pt x="1061" y="1064"/>
                    <a:pt x="1131" y="1024"/>
                    <a:pt x="1155" y="1000"/>
                  </a:cubicBezTo>
                  <a:cubicBezTo>
                    <a:pt x="1182" y="845"/>
                    <a:pt x="1171" y="911"/>
                    <a:pt x="1189" y="800"/>
                  </a:cubicBezTo>
                  <a:cubicBezTo>
                    <a:pt x="1185" y="659"/>
                    <a:pt x="1194" y="518"/>
                    <a:pt x="1178" y="378"/>
                  </a:cubicBezTo>
                  <a:cubicBezTo>
                    <a:pt x="1176" y="362"/>
                    <a:pt x="1149" y="396"/>
                    <a:pt x="1144" y="411"/>
                  </a:cubicBezTo>
                  <a:cubicBezTo>
                    <a:pt x="1130" y="450"/>
                    <a:pt x="1135" y="494"/>
                    <a:pt x="1122" y="533"/>
                  </a:cubicBezTo>
                  <a:cubicBezTo>
                    <a:pt x="1118" y="563"/>
                    <a:pt x="1130" y="599"/>
                    <a:pt x="1111" y="622"/>
                  </a:cubicBezTo>
                  <a:cubicBezTo>
                    <a:pt x="1099" y="636"/>
                    <a:pt x="1070" y="623"/>
                    <a:pt x="1055" y="611"/>
                  </a:cubicBezTo>
                  <a:cubicBezTo>
                    <a:pt x="1026" y="588"/>
                    <a:pt x="1011" y="552"/>
                    <a:pt x="989" y="522"/>
                  </a:cubicBezTo>
                  <a:cubicBezTo>
                    <a:pt x="974" y="478"/>
                    <a:pt x="959" y="433"/>
                    <a:pt x="944" y="389"/>
                  </a:cubicBezTo>
                  <a:cubicBezTo>
                    <a:pt x="922" y="324"/>
                    <a:pt x="922" y="254"/>
                    <a:pt x="900" y="189"/>
                  </a:cubicBezTo>
                  <a:cubicBezTo>
                    <a:pt x="880" y="26"/>
                    <a:pt x="902" y="153"/>
                    <a:pt x="877" y="67"/>
                  </a:cubicBezTo>
                  <a:cubicBezTo>
                    <a:pt x="873" y="52"/>
                    <a:pt x="879" y="31"/>
                    <a:pt x="866" y="22"/>
                  </a:cubicBezTo>
                  <a:cubicBezTo>
                    <a:pt x="841" y="5"/>
                    <a:pt x="807" y="7"/>
                    <a:pt x="777" y="0"/>
                  </a:cubicBezTo>
                  <a:cubicBezTo>
                    <a:pt x="703" y="74"/>
                    <a:pt x="727" y="190"/>
                    <a:pt x="722" y="289"/>
                  </a:cubicBezTo>
                  <a:cubicBezTo>
                    <a:pt x="653" y="272"/>
                    <a:pt x="624" y="226"/>
                    <a:pt x="566" y="189"/>
                  </a:cubicBezTo>
                  <a:cubicBezTo>
                    <a:pt x="555" y="174"/>
                    <a:pt x="548" y="154"/>
                    <a:pt x="533" y="144"/>
                  </a:cubicBezTo>
                  <a:cubicBezTo>
                    <a:pt x="443" y="84"/>
                    <a:pt x="242" y="137"/>
                    <a:pt x="133" y="155"/>
                  </a:cubicBezTo>
                  <a:cubicBezTo>
                    <a:pt x="122" y="159"/>
                    <a:pt x="108" y="159"/>
                    <a:pt x="100" y="167"/>
                  </a:cubicBezTo>
                  <a:cubicBezTo>
                    <a:pt x="84" y="183"/>
                    <a:pt x="70" y="279"/>
                    <a:pt x="66" y="300"/>
                  </a:cubicBezTo>
                  <a:cubicBezTo>
                    <a:pt x="70" y="336"/>
                    <a:pt x="66" y="410"/>
                    <a:pt x="100" y="444"/>
                  </a:cubicBezTo>
                  <a:cubicBezTo>
                    <a:pt x="109" y="453"/>
                    <a:pt x="178" y="497"/>
                    <a:pt x="200" y="511"/>
                  </a:cubicBezTo>
                  <a:cubicBezTo>
                    <a:pt x="240" y="537"/>
                    <a:pt x="267" y="568"/>
                    <a:pt x="311" y="589"/>
                  </a:cubicBezTo>
                  <a:cubicBezTo>
                    <a:pt x="324" y="629"/>
                    <a:pt x="322" y="634"/>
                    <a:pt x="322" y="60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317" name="Freeform 5"/>
            <p:cNvSpPr>
              <a:spLocks/>
            </p:cNvSpPr>
            <p:nvPr/>
          </p:nvSpPr>
          <p:spPr bwMode="auto">
            <a:xfrm>
              <a:off x="4743" y="1855"/>
              <a:ext cx="580" cy="575"/>
            </a:xfrm>
            <a:custGeom>
              <a:avLst/>
              <a:gdLst>
                <a:gd name="T0" fmla="*/ 191 w 580"/>
                <a:gd name="T1" fmla="*/ 0 h 575"/>
                <a:gd name="T2" fmla="*/ 35 w 580"/>
                <a:gd name="T3" fmla="*/ 78 h 575"/>
                <a:gd name="T4" fmla="*/ 24 w 580"/>
                <a:gd name="T5" fmla="*/ 367 h 575"/>
                <a:gd name="T6" fmla="*/ 135 w 580"/>
                <a:gd name="T7" fmla="*/ 400 h 575"/>
                <a:gd name="T8" fmla="*/ 235 w 580"/>
                <a:gd name="T9" fmla="*/ 478 h 575"/>
                <a:gd name="T10" fmla="*/ 391 w 580"/>
                <a:gd name="T11" fmla="*/ 545 h 575"/>
                <a:gd name="T12" fmla="*/ 580 w 580"/>
                <a:gd name="T13" fmla="*/ 456 h 575"/>
                <a:gd name="T14" fmla="*/ 458 w 580"/>
                <a:gd name="T15" fmla="*/ 156 h 575"/>
                <a:gd name="T16" fmla="*/ 124 w 580"/>
                <a:gd name="T17" fmla="*/ 12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0" h="575">
                  <a:moveTo>
                    <a:pt x="191" y="0"/>
                  </a:moveTo>
                  <a:cubicBezTo>
                    <a:pt x="109" y="21"/>
                    <a:pt x="90" y="24"/>
                    <a:pt x="35" y="78"/>
                  </a:cubicBezTo>
                  <a:cubicBezTo>
                    <a:pt x="8" y="160"/>
                    <a:pt x="0" y="283"/>
                    <a:pt x="24" y="367"/>
                  </a:cubicBezTo>
                  <a:cubicBezTo>
                    <a:pt x="35" y="404"/>
                    <a:pt x="97" y="395"/>
                    <a:pt x="135" y="400"/>
                  </a:cubicBezTo>
                  <a:cubicBezTo>
                    <a:pt x="171" y="424"/>
                    <a:pt x="199" y="454"/>
                    <a:pt x="235" y="478"/>
                  </a:cubicBezTo>
                  <a:cubicBezTo>
                    <a:pt x="282" y="545"/>
                    <a:pt x="301" y="535"/>
                    <a:pt x="391" y="545"/>
                  </a:cubicBezTo>
                  <a:cubicBezTo>
                    <a:pt x="572" y="533"/>
                    <a:pt x="550" y="575"/>
                    <a:pt x="580" y="456"/>
                  </a:cubicBezTo>
                  <a:cubicBezTo>
                    <a:pt x="569" y="346"/>
                    <a:pt x="557" y="222"/>
                    <a:pt x="458" y="156"/>
                  </a:cubicBezTo>
                  <a:cubicBezTo>
                    <a:pt x="421" y="45"/>
                    <a:pt x="229" y="12"/>
                    <a:pt x="124" y="12"/>
                  </a:cubicBezTo>
                </a:path>
              </a:pathLst>
            </a:custGeom>
            <a:solidFill>
              <a:schemeClr val="bg2"/>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318" name="Freeform 6"/>
            <p:cNvSpPr>
              <a:spLocks/>
            </p:cNvSpPr>
            <p:nvPr/>
          </p:nvSpPr>
          <p:spPr bwMode="auto">
            <a:xfrm>
              <a:off x="5215" y="1394"/>
              <a:ext cx="186" cy="217"/>
            </a:xfrm>
            <a:custGeom>
              <a:avLst/>
              <a:gdLst>
                <a:gd name="T0" fmla="*/ 186 w 186"/>
                <a:gd name="T1" fmla="*/ 61 h 217"/>
                <a:gd name="T2" fmla="*/ 52 w 186"/>
                <a:gd name="T3" fmla="*/ 28 h 217"/>
                <a:gd name="T4" fmla="*/ 108 w 186"/>
                <a:gd name="T5" fmla="*/ 217 h 217"/>
                <a:gd name="T6" fmla="*/ 175 w 186"/>
                <a:gd name="T7" fmla="*/ 139 h 217"/>
                <a:gd name="T8" fmla="*/ 186 w 186"/>
                <a:gd name="T9" fmla="*/ 61 h 217"/>
              </a:gdLst>
              <a:ahLst/>
              <a:cxnLst>
                <a:cxn ang="0">
                  <a:pos x="T0" y="T1"/>
                </a:cxn>
                <a:cxn ang="0">
                  <a:pos x="T2" y="T3"/>
                </a:cxn>
                <a:cxn ang="0">
                  <a:pos x="T4" y="T5"/>
                </a:cxn>
                <a:cxn ang="0">
                  <a:pos x="T6" y="T7"/>
                </a:cxn>
                <a:cxn ang="0">
                  <a:pos x="T8" y="T9"/>
                </a:cxn>
              </a:cxnLst>
              <a:rect l="0" t="0" r="r" b="b"/>
              <a:pathLst>
                <a:path w="186" h="217">
                  <a:moveTo>
                    <a:pt x="186" y="61"/>
                  </a:moveTo>
                  <a:cubicBezTo>
                    <a:pt x="143" y="0"/>
                    <a:pt x="123" y="16"/>
                    <a:pt x="52" y="28"/>
                  </a:cubicBezTo>
                  <a:cubicBezTo>
                    <a:pt x="0" y="106"/>
                    <a:pt x="15" y="186"/>
                    <a:pt x="108" y="217"/>
                  </a:cubicBezTo>
                  <a:cubicBezTo>
                    <a:pt x="153" y="202"/>
                    <a:pt x="160" y="182"/>
                    <a:pt x="175" y="139"/>
                  </a:cubicBezTo>
                  <a:cubicBezTo>
                    <a:pt x="162" y="42"/>
                    <a:pt x="136" y="37"/>
                    <a:pt x="186" y="61"/>
                  </a:cubicBezTo>
                  <a:close/>
                </a:path>
              </a:pathLst>
            </a:cu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319" name="Freeform 7"/>
            <p:cNvSpPr>
              <a:spLocks/>
            </p:cNvSpPr>
            <p:nvPr/>
          </p:nvSpPr>
          <p:spPr bwMode="auto">
            <a:xfrm>
              <a:off x="5088" y="1584"/>
              <a:ext cx="186" cy="217"/>
            </a:xfrm>
            <a:custGeom>
              <a:avLst/>
              <a:gdLst>
                <a:gd name="T0" fmla="*/ 186 w 186"/>
                <a:gd name="T1" fmla="*/ 61 h 217"/>
                <a:gd name="T2" fmla="*/ 52 w 186"/>
                <a:gd name="T3" fmla="*/ 28 h 217"/>
                <a:gd name="T4" fmla="*/ 108 w 186"/>
                <a:gd name="T5" fmla="*/ 217 h 217"/>
                <a:gd name="T6" fmla="*/ 175 w 186"/>
                <a:gd name="T7" fmla="*/ 139 h 217"/>
                <a:gd name="T8" fmla="*/ 186 w 186"/>
                <a:gd name="T9" fmla="*/ 61 h 217"/>
              </a:gdLst>
              <a:ahLst/>
              <a:cxnLst>
                <a:cxn ang="0">
                  <a:pos x="T0" y="T1"/>
                </a:cxn>
                <a:cxn ang="0">
                  <a:pos x="T2" y="T3"/>
                </a:cxn>
                <a:cxn ang="0">
                  <a:pos x="T4" y="T5"/>
                </a:cxn>
                <a:cxn ang="0">
                  <a:pos x="T6" y="T7"/>
                </a:cxn>
                <a:cxn ang="0">
                  <a:pos x="T8" y="T9"/>
                </a:cxn>
              </a:cxnLst>
              <a:rect l="0" t="0" r="r" b="b"/>
              <a:pathLst>
                <a:path w="186" h="217">
                  <a:moveTo>
                    <a:pt x="186" y="61"/>
                  </a:moveTo>
                  <a:cubicBezTo>
                    <a:pt x="143" y="0"/>
                    <a:pt x="123" y="16"/>
                    <a:pt x="52" y="28"/>
                  </a:cubicBezTo>
                  <a:cubicBezTo>
                    <a:pt x="0" y="106"/>
                    <a:pt x="15" y="186"/>
                    <a:pt x="108" y="217"/>
                  </a:cubicBezTo>
                  <a:cubicBezTo>
                    <a:pt x="153" y="202"/>
                    <a:pt x="160" y="182"/>
                    <a:pt x="175" y="139"/>
                  </a:cubicBezTo>
                  <a:cubicBezTo>
                    <a:pt x="162" y="42"/>
                    <a:pt x="136" y="37"/>
                    <a:pt x="186" y="61"/>
                  </a:cubicBezTo>
                  <a:close/>
                </a:path>
              </a:pathLst>
            </a:cu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320" name="Freeform 8"/>
            <p:cNvSpPr>
              <a:spLocks/>
            </p:cNvSpPr>
            <p:nvPr/>
          </p:nvSpPr>
          <p:spPr bwMode="auto">
            <a:xfrm>
              <a:off x="5232" y="1872"/>
              <a:ext cx="186" cy="217"/>
            </a:xfrm>
            <a:custGeom>
              <a:avLst/>
              <a:gdLst>
                <a:gd name="T0" fmla="*/ 186 w 186"/>
                <a:gd name="T1" fmla="*/ 61 h 217"/>
                <a:gd name="T2" fmla="*/ 52 w 186"/>
                <a:gd name="T3" fmla="*/ 28 h 217"/>
                <a:gd name="T4" fmla="*/ 108 w 186"/>
                <a:gd name="T5" fmla="*/ 217 h 217"/>
                <a:gd name="T6" fmla="*/ 175 w 186"/>
                <a:gd name="T7" fmla="*/ 139 h 217"/>
                <a:gd name="T8" fmla="*/ 186 w 186"/>
                <a:gd name="T9" fmla="*/ 61 h 217"/>
              </a:gdLst>
              <a:ahLst/>
              <a:cxnLst>
                <a:cxn ang="0">
                  <a:pos x="T0" y="T1"/>
                </a:cxn>
                <a:cxn ang="0">
                  <a:pos x="T2" y="T3"/>
                </a:cxn>
                <a:cxn ang="0">
                  <a:pos x="T4" y="T5"/>
                </a:cxn>
                <a:cxn ang="0">
                  <a:pos x="T6" y="T7"/>
                </a:cxn>
                <a:cxn ang="0">
                  <a:pos x="T8" y="T9"/>
                </a:cxn>
              </a:cxnLst>
              <a:rect l="0" t="0" r="r" b="b"/>
              <a:pathLst>
                <a:path w="186" h="217">
                  <a:moveTo>
                    <a:pt x="186" y="61"/>
                  </a:moveTo>
                  <a:cubicBezTo>
                    <a:pt x="143" y="0"/>
                    <a:pt x="123" y="16"/>
                    <a:pt x="52" y="28"/>
                  </a:cubicBezTo>
                  <a:cubicBezTo>
                    <a:pt x="0" y="106"/>
                    <a:pt x="15" y="186"/>
                    <a:pt x="108" y="217"/>
                  </a:cubicBezTo>
                  <a:cubicBezTo>
                    <a:pt x="153" y="202"/>
                    <a:pt x="160" y="182"/>
                    <a:pt x="175" y="139"/>
                  </a:cubicBezTo>
                  <a:cubicBezTo>
                    <a:pt x="162" y="42"/>
                    <a:pt x="136" y="37"/>
                    <a:pt x="186" y="61"/>
                  </a:cubicBezTo>
                  <a:close/>
                </a:path>
              </a:pathLst>
            </a:cu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321" name="Freeform 9"/>
            <p:cNvSpPr>
              <a:spLocks/>
            </p:cNvSpPr>
            <p:nvPr/>
          </p:nvSpPr>
          <p:spPr bwMode="auto">
            <a:xfrm>
              <a:off x="5465" y="1089"/>
              <a:ext cx="147" cy="322"/>
            </a:xfrm>
            <a:custGeom>
              <a:avLst/>
              <a:gdLst>
                <a:gd name="T0" fmla="*/ 125 w 147"/>
                <a:gd name="T1" fmla="*/ 155 h 322"/>
                <a:gd name="T2" fmla="*/ 47 w 147"/>
                <a:gd name="T3" fmla="*/ 0 h 322"/>
                <a:gd name="T4" fmla="*/ 13 w 147"/>
                <a:gd name="T5" fmla="*/ 11 h 322"/>
                <a:gd name="T6" fmla="*/ 2 w 147"/>
                <a:gd name="T7" fmla="*/ 44 h 322"/>
                <a:gd name="T8" fmla="*/ 13 w 147"/>
                <a:gd name="T9" fmla="*/ 200 h 322"/>
                <a:gd name="T10" fmla="*/ 58 w 147"/>
                <a:gd name="T11" fmla="*/ 266 h 322"/>
                <a:gd name="T12" fmla="*/ 113 w 147"/>
                <a:gd name="T13" fmla="*/ 322 h 322"/>
                <a:gd name="T14" fmla="*/ 125 w 147"/>
                <a:gd name="T15" fmla="*/ 289 h 322"/>
                <a:gd name="T16" fmla="*/ 147 w 147"/>
                <a:gd name="T17" fmla="*/ 222 h 322"/>
                <a:gd name="T18" fmla="*/ 136 w 147"/>
                <a:gd name="T19" fmla="*/ 166 h 322"/>
                <a:gd name="T20" fmla="*/ 125 w 147"/>
                <a:gd name="T21" fmla="*/ 155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 h="322">
                  <a:moveTo>
                    <a:pt x="125" y="155"/>
                  </a:moveTo>
                  <a:cubicBezTo>
                    <a:pt x="102" y="88"/>
                    <a:pt x="105" y="38"/>
                    <a:pt x="47" y="0"/>
                  </a:cubicBezTo>
                  <a:cubicBezTo>
                    <a:pt x="36" y="4"/>
                    <a:pt x="22" y="3"/>
                    <a:pt x="13" y="11"/>
                  </a:cubicBezTo>
                  <a:cubicBezTo>
                    <a:pt x="5" y="19"/>
                    <a:pt x="2" y="32"/>
                    <a:pt x="2" y="44"/>
                  </a:cubicBezTo>
                  <a:cubicBezTo>
                    <a:pt x="2" y="96"/>
                    <a:pt x="0" y="149"/>
                    <a:pt x="13" y="200"/>
                  </a:cubicBezTo>
                  <a:cubicBezTo>
                    <a:pt x="20" y="226"/>
                    <a:pt x="43" y="244"/>
                    <a:pt x="58" y="266"/>
                  </a:cubicBezTo>
                  <a:cubicBezTo>
                    <a:pt x="73" y="288"/>
                    <a:pt x="113" y="322"/>
                    <a:pt x="113" y="322"/>
                  </a:cubicBezTo>
                  <a:cubicBezTo>
                    <a:pt x="117" y="311"/>
                    <a:pt x="121" y="300"/>
                    <a:pt x="125" y="289"/>
                  </a:cubicBezTo>
                  <a:cubicBezTo>
                    <a:pt x="133" y="267"/>
                    <a:pt x="147" y="222"/>
                    <a:pt x="147" y="222"/>
                  </a:cubicBezTo>
                  <a:cubicBezTo>
                    <a:pt x="143" y="203"/>
                    <a:pt x="144" y="183"/>
                    <a:pt x="136" y="166"/>
                  </a:cubicBezTo>
                  <a:cubicBezTo>
                    <a:pt x="135" y="164"/>
                    <a:pt x="92" y="125"/>
                    <a:pt x="125" y="155"/>
                  </a:cubicBezTo>
                  <a:close/>
                </a:path>
              </a:pathLst>
            </a:custGeom>
            <a:solidFill>
              <a:srgbClr val="FF33CC"/>
            </a:solidFill>
            <a:ln w="9525">
              <a:solidFill>
                <a:srgbClr val="FF33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322" name="Oval 10"/>
            <p:cNvSpPr>
              <a:spLocks noChangeArrowheads="1"/>
            </p:cNvSpPr>
            <p:nvPr/>
          </p:nvSpPr>
          <p:spPr bwMode="auto">
            <a:xfrm>
              <a:off x="5328" y="1488"/>
              <a:ext cx="48" cy="48"/>
            </a:xfrm>
            <a:prstGeom prst="ellipse">
              <a:avLst/>
            </a:prstGeom>
            <a:solidFill>
              <a:srgbClr val="FF33CC"/>
            </a:solidFill>
            <a:ln w="9525">
              <a:solidFill>
                <a:srgbClr val="FF33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323" name="Oval 11"/>
            <p:cNvSpPr>
              <a:spLocks noChangeArrowheads="1"/>
            </p:cNvSpPr>
            <p:nvPr/>
          </p:nvSpPr>
          <p:spPr bwMode="auto">
            <a:xfrm>
              <a:off x="5184" y="1632"/>
              <a:ext cx="48" cy="48"/>
            </a:xfrm>
            <a:prstGeom prst="ellipse">
              <a:avLst/>
            </a:prstGeom>
            <a:solidFill>
              <a:srgbClr val="FF33CC"/>
            </a:solidFill>
            <a:ln w="9525">
              <a:solidFill>
                <a:srgbClr val="FF33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324" name="Oval 12"/>
            <p:cNvSpPr>
              <a:spLocks noChangeArrowheads="1"/>
            </p:cNvSpPr>
            <p:nvPr/>
          </p:nvSpPr>
          <p:spPr bwMode="auto">
            <a:xfrm>
              <a:off x="5136" y="1680"/>
              <a:ext cx="48" cy="48"/>
            </a:xfrm>
            <a:prstGeom prst="ellipse">
              <a:avLst/>
            </a:prstGeom>
            <a:solidFill>
              <a:srgbClr val="FF33CC"/>
            </a:solidFill>
            <a:ln w="9525">
              <a:solidFill>
                <a:srgbClr val="FF33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325" name="Oval 13"/>
            <p:cNvSpPr>
              <a:spLocks noChangeArrowheads="1"/>
            </p:cNvSpPr>
            <p:nvPr/>
          </p:nvSpPr>
          <p:spPr bwMode="auto">
            <a:xfrm>
              <a:off x="5328" y="1920"/>
              <a:ext cx="48" cy="48"/>
            </a:xfrm>
            <a:prstGeom prst="ellipse">
              <a:avLst/>
            </a:prstGeom>
            <a:solidFill>
              <a:srgbClr val="FF33CC"/>
            </a:solidFill>
            <a:ln w="9525">
              <a:solidFill>
                <a:srgbClr val="FF33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326" name="Oval 14"/>
            <p:cNvSpPr>
              <a:spLocks noChangeArrowheads="1"/>
            </p:cNvSpPr>
            <p:nvPr/>
          </p:nvSpPr>
          <p:spPr bwMode="auto">
            <a:xfrm>
              <a:off x="4560" y="1920"/>
              <a:ext cx="96" cy="48"/>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327" name="Oval 15"/>
            <p:cNvSpPr>
              <a:spLocks noChangeArrowheads="1"/>
            </p:cNvSpPr>
            <p:nvPr/>
          </p:nvSpPr>
          <p:spPr bwMode="auto">
            <a:xfrm>
              <a:off x="4656" y="2112"/>
              <a:ext cx="48" cy="48"/>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330" name="Oval 18"/>
            <p:cNvSpPr>
              <a:spLocks noChangeArrowheads="1"/>
            </p:cNvSpPr>
            <p:nvPr/>
          </p:nvSpPr>
          <p:spPr bwMode="auto">
            <a:xfrm>
              <a:off x="4608" y="2256"/>
              <a:ext cx="48" cy="48"/>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331" name="Oval 19"/>
            <p:cNvSpPr>
              <a:spLocks noChangeArrowheads="1"/>
            </p:cNvSpPr>
            <p:nvPr/>
          </p:nvSpPr>
          <p:spPr bwMode="auto">
            <a:xfrm>
              <a:off x="4560" y="2160"/>
              <a:ext cx="48" cy="48"/>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Tree>
    <p:extLst>
      <p:ext uri="{BB962C8B-B14F-4D97-AF65-F5344CB8AC3E}">
        <p14:creationId xmlns:p14="http://schemas.microsoft.com/office/powerpoint/2010/main" val="176648251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C00000"/>
                </a:solidFill>
              </a:rPr>
              <a:t>HLA antigeny</a:t>
            </a:r>
          </a:p>
        </p:txBody>
      </p:sp>
      <p:sp>
        <p:nvSpPr>
          <p:cNvPr id="3" name="Zástupný symbol pro obsah 2"/>
          <p:cNvSpPr>
            <a:spLocks noGrp="1"/>
          </p:cNvSpPr>
          <p:nvPr>
            <p:ph idx="1"/>
          </p:nvPr>
        </p:nvSpPr>
        <p:spPr/>
        <p:txBody>
          <a:bodyPr>
            <a:normAutofit lnSpcReduction="10000"/>
          </a:bodyPr>
          <a:lstStyle/>
          <a:p>
            <a:r>
              <a:rPr lang="cs-CZ" dirty="0">
                <a:solidFill>
                  <a:srgbClr val="002060"/>
                </a:solidFill>
              </a:rPr>
              <a:t>HLA – I (A,B,C)</a:t>
            </a:r>
          </a:p>
          <a:p>
            <a:pPr lvl="2"/>
            <a:r>
              <a:rPr lang="cs-CZ" dirty="0">
                <a:solidFill>
                  <a:srgbClr val="002060"/>
                </a:solidFill>
              </a:rPr>
              <a:t>Prezentace antigenu CD8+ T lymfocytům</a:t>
            </a:r>
          </a:p>
          <a:p>
            <a:pPr lvl="2"/>
            <a:r>
              <a:rPr lang="cs-CZ" dirty="0">
                <a:solidFill>
                  <a:srgbClr val="002060"/>
                </a:solidFill>
              </a:rPr>
              <a:t>Prezentované antigeny jsou produktem buněčné proteosyntézy – vnitřní </a:t>
            </a:r>
            <a:r>
              <a:rPr lang="cs-CZ" dirty="0" err="1">
                <a:solidFill>
                  <a:srgbClr val="002060"/>
                </a:solidFill>
              </a:rPr>
              <a:t>Ag</a:t>
            </a:r>
            <a:r>
              <a:rPr lang="cs-CZ" dirty="0">
                <a:solidFill>
                  <a:srgbClr val="002060"/>
                </a:solidFill>
              </a:rPr>
              <a:t> -</a:t>
            </a:r>
            <a:r>
              <a:rPr lang="cs-CZ" altLang="en-US" b="1" dirty="0">
                <a:solidFill>
                  <a:srgbClr val="002060"/>
                </a:solidFill>
              </a:rPr>
              <a:t> </a:t>
            </a:r>
            <a:r>
              <a:rPr lang="cs-CZ" altLang="en-US" b="1" dirty="0" err="1">
                <a:solidFill>
                  <a:srgbClr val="002060"/>
                </a:solidFill>
              </a:rPr>
              <a:t>endoantigeny</a:t>
            </a:r>
            <a:r>
              <a:rPr lang="cs-CZ" altLang="en-US" b="1" dirty="0">
                <a:solidFill>
                  <a:srgbClr val="002060"/>
                </a:solidFill>
              </a:rPr>
              <a:t> </a:t>
            </a:r>
            <a:endParaRPr lang="cs-CZ" dirty="0">
              <a:solidFill>
                <a:srgbClr val="002060"/>
              </a:solidFill>
            </a:endParaRPr>
          </a:p>
          <a:p>
            <a:pPr lvl="2"/>
            <a:endParaRPr lang="cs-CZ" dirty="0">
              <a:solidFill>
                <a:srgbClr val="002060"/>
              </a:solidFill>
            </a:endParaRPr>
          </a:p>
          <a:p>
            <a:r>
              <a:rPr lang="cs-CZ" dirty="0">
                <a:solidFill>
                  <a:srgbClr val="002060"/>
                </a:solidFill>
              </a:rPr>
              <a:t>HLA-II (DR, DP, DQ)</a:t>
            </a:r>
          </a:p>
          <a:p>
            <a:pPr lvl="2"/>
            <a:r>
              <a:rPr lang="cs-CZ" dirty="0">
                <a:solidFill>
                  <a:srgbClr val="002060"/>
                </a:solidFill>
              </a:rPr>
              <a:t>Prezentace na APC</a:t>
            </a:r>
          </a:p>
          <a:p>
            <a:pPr lvl="2"/>
            <a:r>
              <a:rPr lang="cs-CZ" dirty="0">
                <a:solidFill>
                  <a:srgbClr val="002060"/>
                </a:solidFill>
              </a:rPr>
              <a:t>Antigeny předkládány CD4+ T lymfocytům</a:t>
            </a:r>
          </a:p>
          <a:p>
            <a:pPr lvl="2"/>
            <a:r>
              <a:rPr lang="cs-CZ" dirty="0">
                <a:solidFill>
                  <a:srgbClr val="002060"/>
                </a:solidFill>
              </a:rPr>
              <a:t>Antigeny jsou exogenního původu – vnější </a:t>
            </a:r>
            <a:r>
              <a:rPr lang="cs-CZ" dirty="0" err="1">
                <a:solidFill>
                  <a:srgbClr val="002060"/>
                </a:solidFill>
              </a:rPr>
              <a:t>Ag</a:t>
            </a:r>
            <a:r>
              <a:rPr lang="cs-CZ" altLang="en-US" b="1" dirty="0">
                <a:solidFill>
                  <a:srgbClr val="002060"/>
                </a:solidFill>
              </a:rPr>
              <a:t> - </a:t>
            </a:r>
            <a:r>
              <a:rPr lang="cs-CZ" altLang="en-US" b="1" dirty="0" err="1">
                <a:solidFill>
                  <a:srgbClr val="002060"/>
                </a:solidFill>
              </a:rPr>
              <a:t>exoantigeny</a:t>
            </a:r>
            <a:endParaRPr lang="cs-CZ" dirty="0">
              <a:solidFill>
                <a:srgbClr val="002060"/>
              </a:solidFill>
            </a:endParaRPr>
          </a:p>
        </p:txBody>
      </p:sp>
    </p:spTree>
    <p:extLst>
      <p:ext uri="{BB962C8B-B14F-4D97-AF65-F5344CB8AC3E}">
        <p14:creationId xmlns:p14="http://schemas.microsoft.com/office/powerpoint/2010/main" val="185966027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cs-CZ" altLang="en-US" b="1" dirty="0">
                <a:solidFill>
                  <a:srgbClr val="C00000"/>
                </a:solidFill>
              </a:rPr>
              <a:t>Exogenní antigeny</a:t>
            </a:r>
            <a:endParaRPr lang="cs-CZ" altLang="en-US" sz="4000" b="1" dirty="0">
              <a:solidFill>
                <a:srgbClr val="C00000"/>
              </a:solidFill>
            </a:endParaRPr>
          </a:p>
        </p:txBody>
      </p:sp>
      <p:sp>
        <p:nvSpPr>
          <p:cNvPr id="16387" name="Rectangle 3"/>
          <p:cNvSpPr>
            <a:spLocks noGrp="1" noChangeArrowheads="1"/>
          </p:cNvSpPr>
          <p:nvPr>
            <p:ph idx="1"/>
          </p:nvPr>
        </p:nvSpPr>
        <p:spPr>
          <a:xfrm>
            <a:off x="457200" y="1905000"/>
            <a:ext cx="7772400" cy="4114800"/>
          </a:xfrm>
        </p:spPr>
        <p:txBody>
          <a:bodyPr>
            <a:normAutofit lnSpcReduction="10000"/>
          </a:bodyPr>
          <a:lstStyle/>
          <a:p>
            <a:pPr>
              <a:spcBef>
                <a:spcPts val="500"/>
              </a:spcBef>
              <a:spcAft>
                <a:spcPts val="500"/>
              </a:spcAft>
            </a:pPr>
            <a:r>
              <a:rPr lang="cs-CZ" altLang="en-US" sz="2800" dirty="0">
                <a:solidFill>
                  <a:srgbClr val="002060"/>
                </a:solidFill>
              </a:rPr>
              <a:t>Exogenní antigeny jsou zpracovány profesionálními antigen prezentujícími buňkami.</a:t>
            </a:r>
          </a:p>
          <a:p>
            <a:pPr>
              <a:spcBef>
                <a:spcPts val="500"/>
              </a:spcBef>
              <a:spcAft>
                <a:spcPts val="500"/>
              </a:spcAft>
            </a:pPr>
            <a:r>
              <a:rPr lang="cs-CZ" altLang="en-US" sz="2800" dirty="0">
                <a:solidFill>
                  <a:srgbClr val="002060"/>
                </a:solidFill>
              </a:rPr>
              <a:t>Mezi tyto buňky patří </a:t>
            </a:r>
          </a:p>
          <a:p>
            <a:pPr lvl="1">
              <a:spcBef>
                <a:spcPts val="500"/>
              </a:spcBef>
              <a:spcAft>
                <a:spcPts val="500"/>
              </a:spcAft>
            </a:pPr>
            <a:r>
              <a:rPr lang="cs-CZ" altLang="en-US" dirty="0">
                <a:solidFill>
                  <a:srgbClr val="002060"/>
                </a:solidFill>
              </a:rPr>
              <a:t>fagocytující buňky - makrofágy, </a:t>
            </a:r>
          </a:p>
          <a:p>
            <a:pPr marL="457200" lvl="1" indent="0">
              <a:spcBef>
                <a:spcPts val="500"/>
              </a:spcBef>
              <a:spcAft>
                <a:spcPts val="500"/>
              </a:spcAft>
              <a:buNone/>
            </a:pPr>
            <a:r>
              <a:rPr lang="cs-CZ" altLang="en-US" dirty="0">
                <a:solidFill>
                  <a:srgbClr val="002060"/>
                </a:solidFill>
              </a:rPr>
              <a:t>               dendritické buňky</a:t>
            </a:r>
          </a:p>
          <a:p>
            <a:pPr lvl="1">
              <a:spcBef>
                <a:spcPts val="500"/>
              </a:spcBef>
              <a:spcAft>
                <a:spcPts val="500"/>
              </a:spcAft>
            </a:pPr>
            <a:r>
              <a:rPr lang="cs-CZ" altLang="en-US" dirty="0">
                <a:solidFill>
                  <a:srgbClr val="002060"/>
                </a:solidFill>
              </a:rPr>
              <a:t>B lymfocyty.</a:t>
            </a:r>
          </a:p>
          <a:p>
            <a:pPr>
              <a:spcBef>
                <a:spcPts val="500"/>
              </a:spcBef>
              <a:spcAft>
                <a:spcPts val="500"/>
              </a:spcAft>
            </a:pPr>
            <a:r>
              <a:rPr lang="cs-CZ" altLang="en-US" sz="2800" dirty="0">
                <a:solidFill>
                  <a:srgbClr val="002060"/>
                </a:solidFill>
              </a:rPr>
              <a:t>Všechny tyto buňky exprimují </a:t>
            </a:r>
          </a:p>
          <a:p>
            <a:pPr marL="0" indent="0">
              <a:spcBef>
                <a:spcPts val="500"/>
              </a:spcBef>
              <a:spcAft>
                <a:spcPts val="500"/>
              </a:spcAft>
              <a:buNone/>
            </a:pPr>
            <a:r>
              <a:rPr lang="cs-CZ" altLang="en-US" sz="2800" dirty="0">
                <a:solidFill>
                  <a:srgbClr val="002060"/>
                </a:solidFill>
              </a:rPr>
              <a:t>                      HLA II. třídy. </a:t>
            </a:r>
          </a:p>
          <a:p>
            <a:pPr>
              <a:spcBef>
                <a:spcPts val="500"/>
              </a:spcBef>
              <a:spcAft>
                <a:spcPts val="500"/>
              </a:spcAft>
              <a:buFont typeface="Symbol" pitchFamily="18" charset="2"/>
              <a:buChar char="·"/>
            </a:pPr>
            <a:endParaRPr lang="cs-CZ" altLang="en-US" sz="2000" dirty="0"/>
          </a:p>
          <a:p>
            <a:endParaRPr lang="cs-CZ" altLang="en-US" sz="2000" dirty="0"/>
          </a:p>
        </p:txBody>
      </p:sp>
      <p:sp>
        <p:nvSpPr>
          <p:cNvPr id="16388" name="Freeform 4"/>
          <p:cNvSpPr>
            <a:spLocks/>
          </p:cNvSpPr>
          <p:nvPr/>
        </p:nvSpPr>
        <p:spPr bwMode="auto">
          <a:xfrm>
            <a:off x="5431368" y="2482851"/>
            <a:ext cx="3246966" cy="3838575"/>
          </a:xfrm>
          <a:custGeom>
            <a:avLst/>
            <a:gdLst>
              <a:gd name="T0" fmla="*/ 1457 w 2046"/>
              <a:gd name="T1" fmla="*/ 369 h 2418"/>
              <a:gd name="T2" fmla="*/ 1446 w 2046"/>
              <a:gd name="T3" fmla="*/ 458 h 2418"/>
              <a:gd name="T4" fmla="*/ 1369 w 2046"/>
              <a:gd name="T5" fmla="*/ 469 h 2418"/>
              <a:gd name="T6" fmla="*/ 1146 w 2046"/>
              <a:gd name="T7" fmla="*/ 414 h 2418"/>
              <a:gd name="T8" fmla="*/ 1035 w 2046"/>
              <a:gd name="T9" fmla="*/ 358 h 2418"/>
              <a:gd name="T10" fmla="*/ 902 w 2046"/>
              <a:gd name="T11" fmla="*/ 269 h 2418"/>
              <a:gd name="T12" fmla="*/ 846 w 2046"/>
              <a:gd name="T13" fmla="*/ 425 h 2418"/>
              <a:gd name="T14" fmla="*/ 935 w 2046"/>
              <a:gd name="T15" fmla="*/ 447 h 2418"/>
              <a:gd name="T16" fmla="*/ 1180 w 2046"/>
              <a:gd name="T17" fmla="*/ 480 h 2418"/>
              <a:gd name="T18" fmla="*/ 1168 w 2046"/>
              <a:gd name="T19" fmla="*/ 658 h 2418"/>
              <a:gd name="T20" fmla="*/ 691 w 2046"/>
              <a:gd name="T21" fmla="*/ 747 h 2418"/>
              <a:gd name="T22" fmla="*/ 602 w 2046"/>
              <a:gd name="T23" fmla="*/ 758 h 2418"/>
              <a:gd name="T24" fmla="*/ 468 w 2046"/>
              <a:gd name="T25" fmla="*/ 780 h 2418"/>
              <a:gd name="T26" fmla="*/ 357 w 2046"/>
              <a:gd name="T27" fmla="*/ 858 h 2418"/>
              <a:gd name="T28" fmla="*/ 335 w 2046"/>
              <a:gd name="T29" fmla="*/ 936 h 2418"/>
              <a:gd name="T30" fmla="*/ 657 w 2046"/>
              <a:gd name="T31" fmla="*/ 1036 h 2418"/>
              <a:gd name="T32" fmla="*/ 791 w 2046"/>
              <a:gd name="T33" fmla="*/ 1047 h 2418"/>
              <a:gd name="T34" fmla="*/ 891 w 2046"/>
              <a:gd name="T35" fmla="*/ 1247 h 2418"/>
              <a:gd name="T36" fmla="*/ 635 w 2046"/>
              <a:gd name="T37" fmla="*/ 1891 h 2418"/>
              <a:gd name="T38" fmla="*/ 524 w 2046"/>
              <a:gd name="T39" fmla="*/ 1913 h 2418"/>
              <a:gd name="T40" fmla="*/ 413 w 2046"/>
              <a:gd name="T41" fmla="*/ 1980 h 2418"/>
              <a:gd name="T42" fmla="*/ 324 w 2046"/>
              <a:gd name="T43" fmla="*/ 2047 h 2418"/>
              <a:gd name="T44" fmla="*/ 57 w 2046"/>
              <a:gd name="T45" fmla="*/ 2113 h 2418"/>
              <a:gd name="T46" fmla="*/ 2 w 2046"/>
              <a:gd name="T47" fmla="*/ 2202 h 2418"/>
              <a:gd name="T48" fmla="*/ 13 w 2046"/>
              <a:gd name="T49" fmla="*/ 2291 h 2418"/>
              <a:gd name="T50" fmla="*/ 179 w 2046"/>
              <a:gd name="T51" fmla="*/ 2380 h 2418"/>
              <a:gd name="T52" fmla="*/ 557 w 2046"/>
              <a:gd name="T53" fmla="*/ 2347 h 2418"/>
              <a:gd name="T54" fmla="*/ 635 w 2046"/>
              <a:gd name="T55" fmla="*/ 2302 h 2418"/>
              <a:gd name="T56" fmla="*/ 768 w 2046"/>
              <a:gd name="T57" fmla="*/ 2258 h 2418"/>
              <a:gd name="T58" fmla="*/ 980 w 2046"/>
              <a:gd name="T59" fmla="*/ 2069 h 2418"/>
              <a:gd name="T60" fmla="*/ 1091 w 2046"/>
              <a:gd name="T61" fmla="*/ 2158 h 2418"/>
              <a:gd name="T62" fmla="*/ 1202 w 2046"/>
              <a:gd name="T63" fmla="*/ 2225 h 2418"/>
              <a:gd name="T64" fmla="*/ 1235 w 2046"/>
              <a:gd name="T65" fmla="*/ 2258 h 2418"/>
              <a:gd name="T66" fmla="*/ 1535 w 2046"/>
              <a:gd name="T67" fmla="*/ 2325 h 2418"/>
              <a:gd name="T68" fmla="*/ 1746 w 2046"/>
              <a:gd name="T69" fmla="*/ 2058 h 2418"/>
              <a:gd name="T70" fmla="*/ 1902 w 2046"/>
              <a:gd name="T71" fmla="*/ 2025 h 2418"/>
              <a:gd name="T72" fmla="*/ 1969 w 2046"/>
              <a:gd name="T73" fmla="*/ 2013 h 2418"/>
              <a:gd name="T74" fmla="*/ 2013 w 2046"/>
              <a:gd name="T75" fmla="*/ 1947 h 2418"/>
              <a:gd name="T76" fmla="*/ 2013 w 2046"/>
              <a:gd name="T77" fmla="*/ 1769 h 2418"/>
              <a:gd name="T78" fmla="*/ 1969 w 2046"/>
              <a:gd name="T79" fmla="*/ 1680 h 2418"/>
              <a:gd name="T80" fmla="*/ 1946 w 2046"/>
              <a:gd name="T81" fmla="*/ 1636 h 2418"/>
              <a:gd name="T82" fmla="*/ 1835 w 2046"/>
              <a:gd name="T83" fmla="*/ 1191 h 2418"/>
              <a:gd name="T84" fmla="*/ 1846 w 2046"/>
              <a:gd name="T85" fmla="*/ 791 h 2418"/>
              <a:gd name="T86" fmla="*/ 1969 w 2046"/>
              <a:gd name="T87" fmla="*/ 658 h 2418"/>
              <a:gd name="T88" fmla="*/ 2013 w 2046"/>
              <a:gd name="T89" fmla="*/ 591 h 2418"/>
              <a:gd name="T90" fmla="*/ 2024 w 2046"/>
              <a:gd name="T91" fmla="*/ 502 h 2418"/>
              <a:gd name="T92" fmla="*/ 2046 w 2046"/>
              <a:gd name="T93" fmla="*/ 369 h 2418"/>
              <a:gd name="T94" fmla="*/ 2035 w 2046"/>
              <a:gd name="T95" fmla="*/ 169 h 2418"/>
              <a:gd name="T96" fmla="*/ 1702 w 2046"/>
              <a:gd name="T97" fmla="*/ 3 h 2418"/>
              <a:gd name="T98" fmla="*/ 1635 w 2046"/>
              <a:gd name="T99" fmla="*/ 114 h 2418"/>
              <a:gd name="T100" fmla="*/ 1624 w 2046"/>
              <a:gd name="T101" fmla="*/ 303 h 2418"/>
              <a:gd name="T102" fmla="*/ 1535 w 2046"/>
              <a:gd name="T103" fmla="*/ 358 h 2418"/>
              <a:gd name="T104" fmla="*/ 1502 w 2046"/>
              <a:gd name="T105" fmla="*/ 336 h 2418"/>
              <a:gd name="T106" fmla="*/ 1480 w 2046"/>
              <a:gd name="T107" fmla="*/ 369 h 2418"/>
              <a:gd name="T108" fmla="*/ 1457 w 2046"/>
              <a:gd name="T109" fmla="*/ 369 h 2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46" h="2418">
                <a:moveTo>
                  <a:pt x="1457" y="369"/>
                </a:moveTo>
                <a:cubicBezTo>
                  <a:pt x="1453" y="399"/>
                  <a:pt x="1457" y="430"/>
                  <a:pt x="1446" y="458"/>
                </a:cubicBezTo>
                <a:cubicBezTo>
                  <a:pt x="1431" y="495"/>
                  <a:pt x="1390" y="476"/>
                  <a:pt x="1369" y="469"/>
                </a:cubicBezTo>
                <a:cubicBezTo>
                  <a:pt x="1190" y="414"/>
                  <a:pt x="1292" y="432"/>
                  <a:pt x="1146" y="414"/>
                </a:cubicBezTo>
                <a:cubicBezTo>
                  <a:pt x="1044" y="343"/>
                  <a:pt x="1221" y="463"/>
                  <a:pt x="1035" y="358"/>
                </a:cubicBezTo>
                <a:cubicBezTo>
                  <a:pt x="987" y="331"/>
                  <a:pt x="953" y="286"/>
                  <a:pt x="902" y="269"/>
                </a:cubicBezTo>
                <a:cubicBezTo>
                  <a:pt x="833" y="286"/>
                  <a:pt x="769" y="333"/>
                  <a:pt x="846" y="425"/>
                </a:cubicBezTo>
                <a:cubicBezTo>
                  <a:pt x="866" y="448"/>
                  <a:pt x="905" y="441"/>
                  <a:pt x="935" y="447"/>
                </a:cubicBezTo>
                <a:cubicBezTo>
                  <a:pt x="1049" y="470"/>
                  <a:pt x="1070" y="469"/>
                  <a:pt x="1180" y="480"/>
                </a:cubicBezTo>
                <a:cubicBezTo>
                  <a:pt x="1258" y="506"/>
                  <a:pt x="1231" y="624"/>
                  <a:pt x="1168" y="658"/>
                </a:cubicBezTo>
                <a:cubicBezTo>
                  <a:pt x="1026" y="735"/>
                  <a:pt x="846" y="733"/>
                  <a:pt x="691" y="747"/>
                </a:cubicBezTo>
                <a:cubicBezTo>
                  <a:pt x="661" y="750"/>
                  <a:pt x="632" y="754"/>
                  <a:pt x="602" y="758"/>
                </a:cubicBezTo>
                <a:cubicBezTo>
                  <a:pt x="557" y="765"/>
                  <a:pt x="468" y="780"/>
                  <a:pt x="468" y="780"/>
                </a:cubicBezTo>
                <a:cubicBezTo>
                  <a:pt x="424" y="802"/>
                  <a:pt x="397" y="828"/>
                  <a:pt x="357" y="858"/>
                </a:cubicBezTo>
                <a:cubicBezTo>
                  <a:pt x="352" y="872"/>
                  <a:pt x="334" y="924"/>
                  <a:pt x="335" y="936"/>
                </a:cubicBezTo>
                <a:cubicBezTo>
                  <a:pt x="349" y="1097"/>
                  <a:pt x="524" y="1029"/>
                  <a:pt x="657" y="1036"/>
                </a:cubicBezTo>
                <a:cubicBezTo>
                  <a:pt x="702" y="1038"/>
                  <a:pt x="746" y="1043"/>
                  <a:pt x="791" y="1047"/>
                </a:cubicBezTo>
                <a:cubicBezTo>
                  <a:pt x="880" y="1077"/>
                  <a:pt x="870" y="1166"/>
                  <a:pt x="891" y="1247"/>
                </a:cubicBezTo>
                <a:cubicBezTo>
                  <a:pt x="880" y="1491"/>
                  <a:pt x="886" y="1766"/>
                  <a:pt x="635" y="1891"/>
                </a:cubicBezTo>
                <a:cubicBezTo>
                  <a:pt x="601" y="1908"/>
                  <a:pt x="561" y="1906"/>
                  <a:pt x="524" y="1913"/>
                </a:cubicBezTo>
                <a:cubicBezTo>
                  <a:pt x="487" y="1935"/>
                  <a:pt x="449" y="1956"/>
                  <a:pt x="413" y="1980"/>
                </a:cubicBezTo>
                <a:cubicBezTo>
                  <a:pt x="382" y="2001"/>
                  <a:pt x="358" y="2032"/>
                  <a:pt x="324" y="2047"/>
                </a:cubicBezTo>
                <a:cubicBezTo>
                  <a:pt x="256" y="2077"/>
                  <a:pt x="135" y="2087"/>
                  <a:pt x="57" y="2113"/>
                </a:cubicBezTo>
                <a:cubicBezTo>
                  <a:pt x="30" y="2141"/>
                  <a:pt x="14" y="2165"/>
                  <a:pt x="2" y="2202"/>
                </a:cubicBezTo>
                <a:cubicBezTo>
                  <a:pt x="6" y="2232"/>
                  <a:pt x="0" y="2264"/>
                  <a:pt x="13" y="2291"/>
                </a:cubicBezTo>
                <a:cubicBezTo>
                  <a:pt x="50" y="2367"/>
                  <a:pt x="108" y="2368"/>
                  <a:pt x="179" y="2380"/>
                </a:cubicBezTo>
                <a:cubicBezTo>
                  <a:pt x="436" y="2372"/>
                  <a:pt x="427" y="2418"/>
                  <a:pt x="557" y="2347"/>
                </a:cubicBezTo>
                <a:cubicBezTo>
                  <a:pt x="583" y="2333"/>
                  <a:pt x="607" y="2314"/>
                  <a:pt x="635" y="2302"/>
                </a:cubicBezTo>
                <a:cubicBezTo>
                  <a:pt x="678" y="2284"/>
                  <a:pt x="768" y="2258"/>
                  <a:pt x="768" y="2258"/>
                </a:cubicBezTo>
                <a:cubicBezTo>
                  <a:pt x="825" y="2201"/>
                  <a:pt x="897" y="2096"/>
                  <a:pt x="980" y="2069"/>
                </a:cubicBezTo>
                <a:cubicBezTo>
                  <a:pt x="1018" y="2098"/>
                  <a:pt x="1051" y="2133"/>
                  <a:pt x="1091" y="2158"/>
                </a:cubicBezTo>
                <a:cubicBezTo>
                  <a:pt x="1107" y="2168"/>
                  <a:pt x="1177" y="2204"/>
                  <a:pt x="1202" y="2225"/>
                </a:cubicBezTo>
                <a:cubicBezTo>
                  <a:pt x="1214" y="2235"/>
                  <a:pt x="1222" y="2249"/>
                  <a:pt x="1235" y="2258"/>
                </a:cubicBezTo>
                <a:cubicBezTo>
                  <a:pt x="1294" y="2297"/>
                  <a:pt x="1458" y="2311"/>
                  <a:pt x="1535" y="2325"/>
                </a:cubicBezTo>
                <a:cubicBezTo>
                  <a:pt x="1817" y="2308"/>
                  <a:pt x="1761" y="2348"/>
                  <a:pt x="1746" y="2058"/>
                </a:cubicBezTo>
                <a:cubicBezTo>
                  <a:pt x="1771" y="1982"/>
                  <a:pt x="1825" y="2017"/>
                  <a:pt x="1902" y="2025"/>
                </a:cubicBezTo>
                <a:cubicBezTo>
                  <a:pt x="1924" y="2021"/>
                  <a:pt x="1950" y="2026"/>
                  <a:pt x="1969" y="2013"/>
                </a:cubicBezTo>
                <a:cubicBezTo>
                  <a:pt x="1991" y="1998"/>
                  <a:pt x="2013" y="1947"/>
                  <a:pt x="2013" y="1947"/>
                </a:cubicBezTo>
                <a:cubicBezTo>
                  <a:pt x="2035" y="1878"/>
                  <a:pt x="2039" y="1880"/>
                  <a:pt x="2013" y="1769"/>
                </a:cubicBezTo>
                <a:cubicBezTo>
                  <a:pt x="2005" y="1737"/>
                  <a:pt x="1984" y="1710"/>
                  <a:pt x="1969" y="1680"/>
                </a:cubicBezTo>
                <a:cubicBezTo>
                  <a:pt x="1962" y="1665"/>
                  <a:pt x="1946" y="1636"/>
                  <a:pt x="1946" y="1636"/>
                </a:cubicBezTo>
                <a:cubicBezTo>
                  <a:pt x="1910" y="1488"/>
                  <a:pt x="1860" y="1342"/>
                  <a:pt x="1835" y="1191"/>
                </a:cubicBezTo>
                <a:cubicBezTo>
                  <a:pt x="1839" y="1058"/>
                  <a:pt x="1824" y="923"/>
                  <a:pt x="1846" y="791"/>
                </a:cubicBezTo>
                <a:cubicBezTo>
                  <a:pt x="1847" y="787"/>
                  <a:pt x="1952" y="682"/>
                  <a:pt x="1969" y="658"/>
                </a:cubicBezTo>
                <a:cubicBezTo>
                  <a:pt x="1984" y="636"/>
                  <a:pt x="2013" y="591"/>
                  <a:pt x="2013" y="591"/>
                </a:cubicBezTo>
                <a:cubicBezTo>
                  <a:pt x="2017" y="561"/>
                  <a:pt x="2020" y="532"/>
                  <a:pt x="2024" y="502"/>
                </a:cubicBezTo>
                <a:cubicBezTo>
                  <a:pt x="2031" y="458"/>
                  <a:pt x="2046" y="369"/>
                  <a:pt x="2046" y="369"/>
                </a:cubicBezTo>
                <a:cubicBezTo>
                  <a:pt x="2042" y="302"/>
                  <a:pt x="2043" y="235"/>
                  <a:pt x="2035" y="169"/>
                </a:cubicBezTo>
                <a:cubicBezTo>
                  <a:pt x="2014" y="0"/>
                  <a:pt x="1831" y="24"/>
                  <a:pt x="1702" y="3"/>
                </a:cubicBezTo>
                <a:cubicBezTo>
                  <a:pt x="1646" y="40"/>
                  <a:pt x="1647" y="41"/>
                  <a:pt x="1635" y="114"/>
                </a:cubicBezTo>
                <a:cubicBezTo>
                  <a:pt x="1631" y="177"/>
                  <a:pt x="1633" y="241"/>
                  <a:pt x="1624" y="303"/>
                </a:cubicBezTo>
                <a:cubicBezTo>
                  <a:pt x="1619" y="337"/>
                  <a:pt x="1535" y="358"/>
                  <a:pt x="1535" y="358"/>
                </a:cubicBezTo>
                <a:cubicBezTo>
                  <a:pt x="1524" y="351"/>
                  <a:pt x="1515" y="333"/>
                  <a:pt x="1502" y="336"/>
                </a:cubicBezTo>
                <a:cubicBezTo>
                  <a:pt x="1489" y="339"/>
                  <a:pt x="1491" y="361"/>
                  <a:pt x="1480" y="369"/>
                </a:cubicBezTo>
                <a:cubicBezTo>
                  <a:pt x="1474" y="374"/>
                  <a:pt x="1465" y="369"/>
                  <a:pt x="1457" y="369"/>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389" name="Freeform 5"/>
          <p:cNvSpPr>
            <a:spLocks/>
          </p:cNvSpPr>
          <p:nvPr/>
        </p:nvSpPr>
        <p:spPr bwMode="auto">
          <a:xfrm>
            <a:off x="7058378" y="3898901"/>
            <a:ext cx="835378" cy="1217613"/>
          </a:xfrm>
          <a:custGeom>
            <a:avLst/>
            <a:gdLst>
              <a:gd name="T0" fmla="*/ 77 w 526"/>
              <a:gd name="T1" fmla="*/ 99 h 767"/>
              <a:gd name="T2" fmla="*/ 88 w 526"/>
              <a:gd name="T3" fmla="*/ 633 h 767"/>
              <a:gd name="T4" fmla="*/ 99 w 526"/>
              <a:gd name="T5" fmla="*/ 710 h 767"/>
              <a:gd name="T6" fmla="*/ 210 w 526"/>
              <a:gd name="T7" fmla="*/ 755 h 767"/>
              <a:gd name="T8" fmla="*/ 477 w 526"/>
              <a:gd name="T9" fmla="*/ 677 h 767"/>
              <a:gd name="T10" fmla="*/ 488 w 526"/>
              <a:gd name="T11" fmla="*/ 244 h 767"/>
              <a:gd name="T12" fmla="*/ 444 w 526"/>
              <a:gd name="T13" fmla="*/ 155 h 767"/>
              <a:gd name="T14" fmla="*/ 432 w 526"/>
              <a:gd name="T15" fmla="*/ 88 h 767"/>
              <a:gd name="T16" fmla="*/ 221 w 526"/>
              <a:gd name="T17" fmla="*/ 10 h 767"/>
              <a:gd name="T18" fmla="*/ 32 w 526"/>
              <a:gd name="T19" fmla="*/ 22 h 767"/>
              <a:gd name="T20" fmla="*/ 77 w 526"/>
              <a:gd name="T21" fmla="*/ 99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6" h="767">
                <a:moveTo>
                  <a:pt x="77" y="99"/>
                </a:moveTo>
                <a:cubicBezTo>
                  <a:pt x="81" y="277"/>
                  <a:pt x="82" y="455"/>
                  <a:pt x="88" y="633"/>
                </a:cubicBezTo>
                <a:cubicBezTo>
                  <a:pt x="89" y="659"/>
                  <a:pt x="87" y="687"/>
                  <a:pt x="99" y="710"/>
                </a:cubicBezTo>
                <a:cubicBezTo>
                  <a:pt x="118" y="745"/>
                  <a:pt x="210" y="755"/>
                  <a:pt x="210" y="755"/>
                </a:cubicBezTo>
                <a:cubicBezTo>
                  <a:pt x="331" y="731"/>
                  <a:pt x="387" y="767"/>
                  <a:pt x="477" y="677"/>
                </a:cubicBezTo>
                <a:cubicBezTo>
                  <a:pt x="526" y="505"/>
                  <a:pt x="524" y="539"/>
                  <a:pt x="488" y="244"/>
                </a:cubicBezTo>
                <a:cubicBezTo>
                  <a:pt x="484" y="211"/>
                  <a:pt x="444" y="155"/>
                  <a:pt x="444" y="155"/>
                </a:cubicBezTo>
                <a:cubicBezTo>
                  <a:pt x="440" y="133"/>
                  <a:pt x="441" y="109"/>
                  <a:pt x="432" y="88"/>
                </a:cubicBezTo>
                <a:cubicBezTo>
                  <a:pt x="401" y="19"/>
                  <a:pt x="281" y="18"/>
                  <a:pt x="221" y="10"/>
                </a:cubicBezTo>
                <a:cubicBezTo>
                  <a:pt x="158" y="14"/>
                  <a:pt x="91" y="0"/>
                  <a:pt x="32" y="22"/>
                </a:cubicBezTo>
                <a:cubicBezTo>
                  <a:pt x="0" y="34"/>
                  <a:pt x="117" y="183"/>
                  <a:pt x="77" y="99"/>
                </a:cubicBezTo>
                <a:close/>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390" name="Freeform 6"/>
          <p:cNvSpPr>
            <a:spLocks/>
          </p:cNvSpPr>
          <p:nvPr/>
        </p:nvSpPr>
        <p:spPr bwMode="auto">
          <a:xfrm>
            <a:off x="6210300" y="5018089"/>
            <a:ext cx="440267" cy="460375"/>
          </a:xfrm>
          <a:custGeom>
            <a:avLst/>
            <a:gdLst>
              <a:gd name="T0" fmla="*/ 0 w 277"/>
              <a:gd name="T1" fmla="*/ 172 h 290"/>
              <a:gd name="T2" fmla="*/ 89 w 277"/>
              <a:gd name="T3" fmla="*/ 283 h 290"/>
              <a:gd name="T4" fmla="*/ 233 w 277"/>
              <a:gd name="T5" fmla="*/ 250 h 290"/>
              <a:gd name="T6" fmla="*/ 277 w 277"/>
              <a:gd name="T7" fmla="*/ 150 h 290"/>
              <a:gd name="T8" fmla="*/ 211 w 277"/>
              <a:gd name="T9" fmla="*/ 28 h 290"/>
              <a:gd name="T10" fmla="*/ 177 w 277"/>
              <a:gd name="T11" fmla="*/ 150 h 290"/>
              <a:gd name="T12" fmla="*/ 133 w 277"/>
              <a:gd name="T13" fmla="*/ 139 h 290"/>
              <a:gd name="T14" fmla="*/ 77 w 277"/>
              <a:gd name="T15" fmla="*/ 50 h 290"/>
              <a:gd name="T16" fmla="*/ 11 w 277"/>
              <a:gd name="T17" fmla="*/ 139 h 290"/>
              <a:gd name="T18" fmla="*/ 0 w 277"/>
              <a:gd name="T19" fmla="*/ 172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7" h="290">
                <a:moveTo>
                  <a:pt x="0" y="172"/>
                </a:moveTo>
                <a:cubicBezTo>
                  <a:pt x="16" y="219"/>
                  <a:pt x="47" y="256"/>
                  <a:pt x="89" y="283"/>
                </a:cubicBezTo>
                <a:cubicBezTo>
                  <a:pt x="144" y="278"/>
                  <a:pt x="194" y="290"/>
                  <a:pt x="233" y="250"/>
                </a:cubicBezTo>
                <a:cubicBezTo>
                  <a:pt x="259" y="224"/>
                  <a:pt x="277" y="150"/>
                  <a:pt x="277" y="150"/>
                </a:cubicBezTo>
                <a:cubicBezTo>
                  <a:pt x="268" y="83"/>
                  <a:pt x="275" y="49"/>
                  <a:pt x="211" y="28"/>
                </a:cubicBezTo>
                <a:cubicBezTo>
                  <a:pt x="183" y="112"/>
                  <a:pt x="194" y="71"/>
                  <a:pt x="177" y="150"/>
                </a:cubicBezTo>
                <a:cubicBezTo>
                  <a:pt x="162" y="146"/>
                  <a:pt x="143" y="151"/>
                  <a:pt x="133" y="139"/>
                </a:cubicBezTo>
                <a:cubicBezTo>
                  <a:pt x="15" y="0"/>
                  <a:pt x="183" y="119"/>
                  <a:pt x="77" y="50"/>
                </a:cubicBezTo>
                <a:cubicBezTo>
                  <a:pt x="39" y="75"/>
                  <a:pt x="31" y="98"/>
                  <a:pt x="11" y="139"/>
                </a:cubicBezTo>
                <a:cubicBezTo>
                  <a:pt x="6" y="149"/>
                  <a:pt x="0" y="172"/>
                  <a:pt x="0" y="172"/>
                </a:cubicBezTo>
                <a:close/>
              </a:path>
            </a:pathLst>
          </a:custGeom>
          <a:solidFill>
            <a:srgbClr val="FFFF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391" name="Oval 7"/>
          <p:cNvSpPr>
            <a:spLocks noChangeArrowheads="1"/>
          </p:cNvSpPr>
          <p:nvPr/>
        </p:nvSpPr>
        <p:spPr bwMode="auto">
          <a:xfrm>
            <a:off x="6400800" y="5105400"/>
            <a:ext cx="76200" cy="152400"/>
          </a:xfrm>
          <a:prstGeom prst="ellipse">
            <a:avLst/>
          </a:prstGeom>
          <a:solidFill>
            <a:srgbClr val="FF33CC"/>
          </a:solidFill>
          <a:ln w="9525">
            <a:solidFill>
              <a:srgbClr val="FF33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6394" name="Group 10"/>
          <p:cNvGrpSpPr>
            <a:grpSpLocks/>
          </p:cNvGrpSpPr>
          <p:nvPr/>
        </p:nvGrpSpPr>
        <p:grpSpPr bwMode="auto">
          <a:xfrm rot="-9337273">
            <a:off x="6705601" y="5638800"/>
            <a:ext cx="478367" cy="393700"/>
            <a:chOff x="1374" y="3456"/>
            <a:chExt cx="301" cy="248"/>
          </a:xfrm>
        </p:grpSpPr>
        <p:sp>
          <p:nvSpPr>
            <p:cNvPr id="16392" name="Freeform 8"/>
            <p:cNvSpPr>
              <a:spLocks/>
            </p:cNvSpPr>
            <p:nvPr/>
          </p:nvSpPr>
          <p:spPr bwMode="auto">
            <a:xfrm>
              <a:off x="1374" y="3466"/>
              <a:ext cx="301" cy="238"/>
            </a:xfrm>
            <a:custGeom>
              <a:avLst/>
              <a:gdLst>
                <a:gd name="T0" fmla="*/ 137 w 301"/>
                <a:gd name="T1" fmla="*/ 100 h 238"/>
                <a:gd name="T2" fmla="*/ 82 w 301"/>
                <a:gd name="T3" fmla="*/ 11 h 238"/>
                <a:gd name="T4" fmla="*/ 26 w 301"/>
                <a:gd name="T5" fmla="*/ 23 h 238"/>
                <a:gd name="T6" fmla="*/ 93 w 301"/>
                <a:gd name="T7" fmla="*/ 223 h 238"/>
                <a:gd name="T8" fmla="*/ 293 w 301"/>
                <a:gd name="T9" fmla="*/ 167 h 238"/>
                <a:gd name="T10" fmla="*/ 204 w 301"/>
                <a:gd name="T11" fmla="*/ 0 h 238"/>
                <a:gd name="T12" fmla="*/ 171 w 301"/>
                <a:gd name="T13" fmla="*/ 23 h 238"/>
                <a:gd name="T14" fmla="*/ 137 w 301"/>
                <a:gd name="T15" fmla="*/ 100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1" h="238">
                  <a:moveTo>
                    <a:pt x="137" y="100"/>
                  </a:moveTo>
                  <a:cubicBezTo>
                    <a:pt x="125" y="63"/>
                    <a:pt x="109" y="39"/>
                    <a:pt x="82" y="11"/>
                  </a:cubicBezTo>
                  <a:cubicBezTo>
                    <a:pt x="63" y="15"/>
                    <a:pt x="33" y="5"/>
                    <a:pt x="26" y="23"/>
                  </a:cubicBezTo>
                  <a:cubicBezTo>
                    <a:pt x="0" y="93"/>
                    <a:pt x="47" y="175"/>
                    <a:pt x="93" y="223"/>
                  </a:cubicBezTo>
                  <a:cubicBezTo>
                    <a:pt x="184" y="215"/>
                    <a:pt x="246" y="238"/>
                    <a:pt x="293" y="167"/>
                  </a:cubicBezTo>
                  <a:cubicBezTo>
                    <a:pt x="282" y="70"/>
                    <a:pt x="301" y="24"/>
                    <a:pt x="204" y="0"/>
                  </a:cubicBezTo>
                  <a:cubicBezTo>
                    <a:pt x="193" y="8"/>
                    <a:pt x="178" y="12"/>
                    <a:pt x="171" y="23"/>
                  </a:cubicBezTo>
                  <a:cubicBezTo>
                    <a:pt x="93" y="148"/>
                    <a:pt x="176" y="61"/>
                    <a:pt x="137" y="100"/>
                  </a:cubicBezTo>
                  <a:close/>
                </a:path>
              </a:pathLst>
            </a:custGeom>
            <a:solidFill>
              <a:srgbClr val="FFFF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393" name="Oval 9"/>
            <p:cNvSpPr>
              <a:spLocks noChangeArrowheads="1"/>
            </p:cNvSpPr>
            <p:nvPr/>
          </p:nvSpPr>
          <p:spPr bwMode="auto">
            <a:xfrm>
              <a:off x="1440" y="3456"/>
              <a:ext cx="96" cy="48"/>
            </a:xfrm>
            <a:prstGeom prst="ellipse">
              <a:avLst/>
            </a:prstGeom>
            <a:solidFill>
              <a:srgbClr val="FF33CC"/>
            </a:solidFill>
            <a:ln w="9525">
              <a:solidFill>
                <a:srgbClr val="FF33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6395" name="Group 11"/>
          <p:cNvGrpSpPr>
            <a:grpSpLocks/>
          </p:cNvGrpSpPr>
          <p:nvPr/>
        </p:nvGrpSpPr>
        <p:grpSpPr bwMode="auto">
          <a:xfrm rot="-1639898">
            <a:off x="5715001" y="5410200"/>
            <a:ext cx="478367" cy="393700"/>
            <a:chOff x="1374" y="3456"/>
            <a:chExt cx="301" cy="248"/>
          </a:xfrm>
        </p:grpSpPr>
        <p:sp>
          <p:nvSpPr>
            <p:cNvPr id="16396" name="Freeform 12"/>
            <p:cNvSpPr>
              <a:spLocks/>
            </p:cNvSpPr>
            <p:nvPr/>
          </p:nvSpPr>
          <p:spPr bwMode="auto">
            <a:xfrm>
              <a:off x="1374" y="3466"/>
              <a:ext cx="301" cy="238"/>
            </a:xfrm>
            <a:custGeom>
              <a:avLst/>
              <a:gdLst>
                <a:gd name="T0" fmla="*/ 137 w 301"/>
                <a:gd name="T1" fmla="*/ 100 h 238"/>
                <a:gd name="T2" fmla="*/ 82 w 301"/>
                <a:gd name="T3" fmla="*/ 11 h 238"/>
                <a:gd name="T4" fmla="*/ 26 w 301"/>
                <a:gd name="T5" fmla="*/ 23 h 238"/>
                <a:gd name="T6" fmla="*/ 93 w 301"/>
                <a:gd name="T7" fmla="*/ 223 h 238"/>
                <a:gd name="T8" fmla="*/ 293 w 301"/>
                <a:gd name="T9" fmla="*/ 167 h 238"/>
                <a:gd name="T10" fmla="*/ 204 w 301"/>
                <a:gd name="T11" fmla="*/ 0 h 238"/>
                <a:gd name="T12" fmla="*/ 171 w 301"/>
                <a:gd name="T13" fmla="*/ 23 h 238"/>
                <a:gd name="T14" fmla="*/ 137 w 301"/>
                <a:gd name="T15" fmla="*/ 100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1" h="238">
                  <a:moveTo>
                    <a:pt x="137" y="100"/>
                  </a:moveTo>
                  <a:cubicBezTo>
                    <a:pt x="125" y="63"/>
                    <a:pt x="109" y="39"/>
                    <a:pt x="82" y="11"/>
                  </a:cubicBezTo>
                  <a:cubicBezTo>
                    <a:pt x="63" y="15"/>
                    <a:pt x="33" y="5"/>
                    <a:pt x="26" y="23"/>
                  </a:cubicBezTo>
                  <a:cubicBezTo>
                    <a:pt x="0" y="93"/>
                    <a:pt x="47" y="175"/>
                    <a:pt x="93" y="223"/>
                  </a:cubicBezTo>
                  <a:cubicBezTo>
                    <a:pt x="184" y="215"/>
                    <a:pt x="246" y="238"/>
                    <a:pt x="293" y="167"/>
                  </a:cubicBezTo>
                  <a:cubicBezTo>
                    <a:pt x="282" y="70"/>
                    <a:pt x="301" y="24"/>
                    <a:pt x="204" y="0"/>
                  </a:cubicBezTo>
                  <a:cubicBezTo>
                    <a:pt x="193" y="8"/>
                    <a:pt x="178" y="12"/>
                    <a:pt x="171" y="23"/>
                  </a:cubicBezTo>
                  <a:cubicBezTo>
                    <a:pt x="93" y="148"/>
                    <a:pt x="176" y="61"/>
                    <a:pt x="137" y="100"/>
                  </a:cubicBezTo>
                  <a:close/>
                </a:path>
              </a:pathLst>
            </a:custGeom>
            <a:solidFill>
              <a:srgbClr val="FFFF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397" name="Oval 13"/>
            <p:cNvSpPr>
              <a:spLocks noChangeArrowheads="1"/>
            </p:cNvSpPr>
            <p:nvPr/>
          </p:nvSpPr>
          <p:spPr bwMode="auto">
            <a:xfrm>
              <a:off x="1440" y="3456"/>
              <a:ext cx="96" cy="48"/>
            </a:xfrm>
            <a:prstGeom prst="ellipse">
              <a:avLst/>
            </a:prstGeom>
            <a:solidFill>
              <a:srgbClr val="FF33CC"/>
            </a:solidFill>
            <a:ln w="9525">
              <a:solidFill>
                <a:srgbClr val="FF33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6398" name="Group 14"/>
          <p:cNvGrpSpPr>
            <a:grpSpLocks/>
          </p:cNvGrpSpPr>
          <p:nvPr/>
        </p:nvGrpSpPr>
        <p:grpSpPr bwMode="auto">
          <a:xfrm rot="4405545">
            <a:off x="8153666" y="5028407"/>
            <a:ext cx="477837" cy="393700"/>
            <a:chOff x="1374" y="3456"/>
            <a:chExt cx="301" cy="248"/>
          </a:xfrm>
        </p:grpSpPr>
        <p:sp>
          <p:nvSpPr>
            <p:cNvPr id="16399" name="Freeform 15"/>
            <p:cNvSpPr>
              <a:spLocks/>
            </p:cNvSpPr>
            <p:nvPr/>
          </p:nvSpPr>
          <p:spPr bwMode="auto">
            <a:xfrm>
              <a:off x="1374" y="3466"/>
              <a:ext cx="301" cy="238"/>
            </a:xfrm>
            <a:custGeom>
              <a:avLst/>
              <a:gdLst>
                <a:gd name="T0" fmla="*/ 137 w 301"/>
                <a:gd name="T1" fmla="*/ 100 h 238"/>
                <a:gd name="T2" fmla="*/ 82 w 301"/>
                <a:gd name="T3" fmla="*/ 11 h 238"/>
                <a:gd name="T4" fmla="*/ 26 w 301"/>
                <a:gd name="T5" fmla="*/ 23 h 238"/>
                <a:gd name="T6" fmla="*/ 93 w 301"/>
                <a:gd name="T7" fmla="*/ 223 h 238"/>
                <a:gd name="T8" fmla="*/ 293 w 301"/>
                <a:gd name="T9" fmla="*/ 167 h 238"/>
                <a:gd name="T10" fmla="*/ 204 w 301"/>
                <a:gd name="T11" fmla="*/ 0 h 238"/>
                <a:gd name="T12" fmla="*/ 171 w 301"/>
                <a:gd name="T13" fmla="*/ 23 h 238"/>
                <a:gd name="T14" fmla="*/ 137 w 301"/>
                <a:gd name="T15" fmla="*/ 100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1" h="238">
                  <a:moveTo>
                    <a:pt x="137" y="100"/>
                  </a:moveTo>
                  <a:cubicBezTo>
                    <a:pt x="125" y="63"/>
                    <a:pt x="109" y="39"/>
                    <a:pt x="82" y="11"/>
                  </a:cubicBezTo>
                  <a:cubicBezTo>
                    <a:pt x="63" y="15"/>
                    <a:pt x="33" y="5"/>
                    <a:pt x="26" y="23"/>
                  </a:cubicBezTo>
                  <a:cubicBezTo>
                    <a:pt x="0" y="93"/>
                    <a:pt x="47" y="175"/>
                    <a:pt x="93" y="223"/>
                  </a:cubicBezTo>
                  <a:cubicBezTo>
                    <a:pt x="184" y="215"/>
                    <a:pt x="246" y="238"/>
                    <a:pt x="293" y="167"/>
                  </a:cubicBezTo>
                  <a:cubicBezTo>
                    <a:pt x="282" y="70"/>
                    <a:pt x="301" y="24"/>
                    <a:pt x="204" y="0"/>
                  </a:cubicBezTo>
                  <a:cubicBezTo>
                    <a:pt x="193" y="8"/>
                    <a:pt x="178" y="12"/>
                    <a:pt x="171" y="23"/>
                  </a:cubicBezTo>
                  <a:cubicBezTo>
                    <a:pt x="93" y="148"/>
                    <a:pt x="176" y="61"/>
                    <a:pt x="137" y="100"/>
                  </a:cubicBezTo>
                  <a:close/>
                </a:path>
              </a:pathLst>
            </a:custGeom>
            <a:solidFill>
              <a:srgbClr val="FFFF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400" name="Oval 16"/>
            <p:cNvSpPr>
              <a:spLocks noChangeArrowheads="1"/>
            </p:cNvSpPr>
            <p:nvPr/>
          </p:nvSpPr>
          <p:spPr bwMode="auto">
            <a:xfrm>
              <a:off x="1440" y="3456"/>
              <a:ext cx="96" cy="48"/>
            </a:xfrm>
            <a:prstGeom prst="ellipse">
              <a:avLst/>
            </a:prstGeom>
            <a:solidFill>
              <a:srgbClr val="FF33CC"/>
            </a:solidFill>
            <a:ln w="9525">
              <a:solidFill>
                <a:srgbClr val="FF33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6401" name="Group 17"/>
          <p:cNvGrpSpPr>
            <a:grpSpLocks/>
          </p:cNvGrpSpPr>
          <p:nvPr/>
        </p:nvGrpSpPr>
        <p:grpSpPr bwMode="auto">
          <a:xfrm>
            <a:off x="7315201" y="2895600"/>
            <a:ext cx="478367" cy="393700"/>
            <a:chOff x="1374" y="3456"/>
            <a:chExt cx="301" cy="248"/>
          </a:xfrm>
        </p:grpSpPr>
        <p:sp>
          <p:nvSpPr>
            <p:cNvPr id="16402" name="Freeform 18"/>
            <p:cNvSpPr>
              <a:spLocks/>
            </p:cNvSpPr>
            <p:nvPr/>
          </p:nvSpPr>
          <p:spPr bwMode="auto">
            <a:xfrm>
              <a:off x="1374" y="3466"/>
              <a:ext cx="301" cy="238"/>
            </a:xfrm>
            <a:custGeom>
              <a:avLst/>
              <a:gdLst>
                <a:gd name="T0" fmla="*/ 137 w 301"/>
                <a:gd name="T1" fmla="*/ 100 h 238"/>
                <a:gd name="T2" fmla="*/ 82 w 301"/>
                <a:gd name="T3" fmla="*/ 11 h 238"/>
                <a:gd name="T4" fmla="*/ 26 w 301"/>
                <a:gd name="T5" fmla="*/ 23 h 238"/>
                <a:gd name="T6" fmla="*/ 93 w 301"/>
                <a:gd name="T7" fmla="*/ 223 h 238"/>
                <a:gd name="T8" fmla="*/ 293 w 301"/>
                <a:gd name="T9" fmla="*/ 167 h 238"/>
                <a:gd name="T10" fmla="*/ 204 w 301"/>
                <a:gd name="T11" fmla="*/ 0 h 238"/>
                <a:gd name="T12" fmla="*/ 171 w 301"/>
                <a:gd name="T13" fmla="*/ 23 h 238"/>
                <a:gd name="T14" fmla="*/ 137 w 301"/>
                <a:gd name="T15" fmla="*/ 100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1" h="238">
                  <a:moveTo>
                    <a:pt x="137" y="100"/>
                  </a:moveTo>
                  <a:cubicBezTo>
                    <a:pt x="125" y="63"/>
                    <a:pt x="109" y="39"/>
                    <a:pt x="82" y="11"/>
                  </a:cubicBezTo>
                  <a:cubicBezTo>
                    <a:pt x="63" y="15"/>
                    <a:pt x="33" y="5"/>
                    <a:pt x="26" y="23"/>
                  </a:cubicBezTo>
                  <a:cubicBezTo>
                    <a:pt x="0" y="93"/>
                    <a:pt x="47" y="175"/>
                    <a:pt x="93" y="223"/>
                  </a:cubicBezTo>
                  <a:cubicBezTo>
                    <a:pt x="184" y="215"/>
                    <a:pt x="246" y="238"/>
                    <a:pt x="293" y="167"/>
                  </a:cubicBezTo>
                  <a:cubicBezTo>
                    <a:pt x="282" y="70"/>
                    <a:pt x="301" y="24"/>
                    <a:pt x="204" y="0"/>
                  </a:cubicBezTo>
                  <a:cubicBezTo>
                    <a:pt x="193" y="8"/>
                    <a:pt x="178" y="12"/>
                    <a:pt x="171" y="23"/>
                  </a:cubicBezTo>
                  <a:cubicBezTo>
                    <a:pt x="93" y="148"/>
                    <a:pt x="176" y="61"/>
                    <a:pt x="137" y="100"/>
                  </a:cubicBezTo>
                  <a:close/>
                </a:path>
              </a:pathLst>
            </a:custGeom>
            <a:solidFill>
              <a:srgbClr val="FFFF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403" name="Oval 19"/>
            <p:cNvSpPr>
              <a:spLocks noChangeArrowheads="1"/>
            </p:cNvSpPr>
            <p:nvPr/>
          </p:nvSpPr>
          <p:spPr bwMode="auto">
            <a:xfrm>
              <a:off x="1440" y="3456"/>
              <a:ext cx="96" cy="48"/>
            </a:xfrm>
            <a:prstGeom prst="ellipse">
              <a:avLst/>
            </a:prstGeom>
            <a:solidFill>
              <a:srgbClr val="FF33CC"/>
            </a:solidFill>
            <a:ln w="9525">
              <a:solidFill>
                <a:srgbClr val="FF33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Tree>
    <p:extLst>
      <p:ext uri="{BB962C8B-B14F-4D97-AF65-F5344CB8AC3E}">
        <p14:creationId xmlns:p14="http://schemas.microsoft.com/office/powerpoint/2010/main" val="82705729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539552" y="548680"/>
            <a:ext cx="7772400" cy="1143000"/>
          </a:xfrm>
        </p:spPr>
        <p:txBody>
          <a:bodyPr/>
          <a:lstStyle/>
          <a:p>
            <a:pPr algn="l"/>
            <a:r>
              <a:rPr lang="cs-CZ" altLang="en-US" b="1" dirty="0">
                <a:solidFill>
                  <a:srgbClr val="C00000"/>
                </a:solidFill>
                <a:latin typeface="+mn-lt"/>
              </a:rPr>
              <a:t>Zpracování exogenních antigenů </a:t>
            </a:r>
          </a:p>
        </p:txBody>
      </p:sp>
      <p:sp>
        <p:nvSpPr>
          <p:cNvPr id="47107" name="Rectangle 3"/>
          <p:cNvSpPr>
            <a:spLocks noGrp="1" noChangeArrowheads="1"/>
          </p:cNvSpPr>
          <p:nvPr>
            <p:ph idx="1"/>
          </p:nvPr>
        </p:nvSpPr>
        <p:spPr>
          <a:xfrm>
            <a:off x="228600" y="1828800"/>
            <a:ext cx="8375848" cy="4114800"/>
          </a:xfrm>
        </p:spPr>
        <p:txBody>
          <a:bodyPr>
            <a:normAutofit fontScale="70000" lnSpcReduction="20000"/>
          </a:bodyPr>
          <a:lstStyle/>
          <a:p>
            <a:pPr>
              <a:spcBef>
                <a:spcPts val="500"/>
              </a:spcBef>
              <a:spcAft>
                <a:spcPts val="500"/>
              </a:spcAft>
            </a:pPr>
            <a:r>
              <a:rPr lang="cs-CZ" altLang="en-US" sz="2900" dirty="0">
                <a:solidFill>
                  <a:srgbClr val="002060"/>
                </a:solidFill>
              </a:rPr>
              <a:t>Antigen se do buňky dostává endocytózou.</a:t>
            </a:r>
          </a:p>
          <a:p>
            <a:pPr>
              <a:spcBef>
                <a:spcPts val="500"/>
              </a:spcBef>
              <a:spcAft>
                <a:spcPts val="500"/>
              </a:spcAft>
            </a:pPr>
            <a:r>
              <a:rPr lang="cs-CZ" altLang="en-US" sz="2900" dirty="0">
                <a:solidFill>
                  <a:srgbClr val="002060"/>
                </a:solidFill>
              </a:rPr>
              <a:t>Je zpracován v </a:t>
            </a:r>
            <a:r>
              <a:rPr lang="cs-CZ" altLang="en-US" sz="2900" dirty="0" err="1">
                <a:solidFill>
                  <a:srgbClr val="002060"/>
                </a:solidFill>
              </a:rPr>
              <a:t>endocytárním</a:t>
            </a:r>
            <a:r>
              <a:rPr lang="cs-CZ" altLang="en-US" sz="2900" dirty="0">
                <a:solidFill>
                  <a:srgbClr val="002060"/>
                </a:solidFill>
              </a:rPr>
              <a:t> </a:t>
            </a:r>
            <a:r>
              <a:rPr lang="cs-CZ" altLang="en-US" sz="2900" dirty="0" err="1">
                <a:solidFill>
                  <a:srgbClr val="002060"/>
                </a:solidFill>
              </a:rPr>
              <a:t>kompartementu</a:t>
            </a:r>
            <a:r>
              <a:rPr lang="cs-CZ" altLang="en-US" sz="2900" dirty="0">
                <a:solidFill>
                  <a:srgbClr val="002060"/>
                </a:solidFill>
              </a:rPr>
              <a:t> buňky degradací na fragmenty pomocí </a:t>
            </a:r>
            <a:r>
              <a:rPr lang="cs-CZ" altLang="en-US" sz="2900" dirty="0" err="1">
                <a:solidFill>
                  <a:srgbClr val="002060"/>
                </a:solidFill>
              </a:rPr>
              <a:t>endosomálních</a:t>
            </a:r>
            <a:r>
              <a:rPr lang="cs-CZ" altLang="en-US" sz="2900" dirty="0">
                <a:solidFill>
                  <a:srgbClr val="002060"/>
                </a:solidFill>
              </a:rPr>
              <a:t> a </a:t>
            </a:r>
            <a:r>
              <a:rPr lang="cs-CZ" altLang="en-US" sz="2900" dirty="0" err="1">
                <a:solidFill>
                  <a:srgbClr val="002060"/>
                </a:solidFill>
              </a:rPr>
              <a:t>lysosomálních</a:t>
            </a:r>
            <a:r>
              <a:rPr lang="cs-CZ" altLang="en-US" sz="2900" dirty="0">
                <a:solidFill>
                  <a:srgbClr val="002060"/>
                </a:solidFill>
              </a:rPr>
              <a:t> proteáz, např. katepsinem.</a:t>
            </a:r>
          </a:p>
          <a:p>
            <a:pPr>
              <a:spcBef>
                <a:spcPts val="500"/>
              </a:spcBef>
              <a:spcAft>
                <a:spcPts val="500"/>
              </a:spcAft>
            </a:pPr>
            <a:r>
              <a:rPr lang="cs-CZ" altLang="en-US" sz="2900" dirty="0">
                <a:solidFill>
                  <a:srgbClr val="002060"/>
                </a:solidFill>
              </a:rPr>
              <a:t>HLA molekula II. třídy je tvořena v endoplasmatickém retikulu</a:t>
            </a:r>
          </a:p>
          <a:p>
            <a:pPr>
              <a:spcBef>
                <a:spcPts val="500"/>
              </a:spcBef>
              <a:spcAft>
                <a:spcPts val="500"/>
              </a:spcAft>
            </a:pPr>
            <a:r>
              <a:rPr lang="cs-CZ" altLang="en-US" sz="2900" dirty="0">
                <a:solidFill>
                  <a:srgbClr val="002060"/>
                </a:solidFill>
              </a:rPr>
              <a:t>Skládá se ze 2 řetězců (</a:t>
            </a:r>
            <a:r>
              <a:rPr lang="el-GR" altLang="en-US" sz="2900" dirty="0">
                <a:solidFill>
                  <a:srgbClr val="002060"/>
                </a:solidFill>
              </a:rPr>
              <a:t>α</a:t>
            </a:r>
            <a:r>
              <a:rPr lang="cs-CZ" altLang="en-US" sz="2900" dirty="0">
                <a:solidFill>
                  <a:srgbClr val="002060"/>
                </a:solidFill>
              </a:rPr>
              <a:t> a </a:t>
            </a:r>
            <a:r>
              <a:rPr lang="el-GR" altLang="en-US" sz="2900" dirty="0">
                <a:solidFill>
                  <a:srgbClr val="002060"/>
                </a:solidFill>
              </a:rPr>
              <a:t>β</a:t>
            </a:r>
            <a:r>
              <a:rPr lang="cs-CZ" altLang="en-US" sz="2900" dirty="0">
                <a:solidFill>
                  <a:srgbClr val="002060"/>
                </a:solidFill>
              </a:rPr>
              <a:t>) a je stabilizována </a:t>
            </a:r>
            <a:r>
              <a:rPr lang="cs-CZ" altLang="en-US" sz="2900" dirty="0" err="1">
                <a:solidFill>
                  <a:srgbClr val="002060"/>
                </a:solidFill>
              </a:rPr>
              <a:t>invariatním</a:t>
            </a:r>
            <a:r>
              <a:rPr lang="cs-CZ" altLang="en-US" sz="2900" dirty="0">
                <a:solidFill>
                  <a:srgbClr val="002060"/>
                </a:solidFill>
              </a:rPr>
              <a:t> řetězcem</a:t>
            </a:r>
          </a:p>
          <a:p>
            <a:pPr>
              <a:spcBef>
                <a:spcPts val="500"/>
              </a:spcBef>
              <a:spcAft>
                <a:spcPts val="500"/>
              </a:spcAft>
            </a:pPr>
            <a:r>
              <a:rPr lang="cs-CZ" altLang="en-US" sz="2900" dirty="0">
                <a:solidFill>
                  <a:srgbClr val="002060"/>
                </a:solidFill>
              </a:rPr>
              <a:t>Takto připravená molekula HLA II. třídy putuje do Golgi aparátu a do </a:t>
            </a:r>
            <a:r>
              <a:rPr lang="cs-CZ" altLang="en-US" sz="2900" dirty="0" err="1">
                <a:solidFill>
                  <a:srgbClr val="002060"/>
                </a:solidFill>
              </a:rPr>
              <a:t>endosomů</a:t>
            </a:r>
            <a:endParaRPr lang="cs-CZ" altLang="en-US" sz="2900" dirty="0">
              <a:solidFill>
                <a:srgbClr val="002060"/>
              </a:solidFill>
            </a:endParaRPr>
          </a:p>
          <a:p>
            <a:pPr>
              <a:spcBef>
                <a:spcPts val="500"/>
              </a:spcBef>
              <a:spcAft>
                <a:spcPts val="500"/>
              </a:spcAft>
            </a:pPr>
            <a:r>
              <a:rPr lang="cs-CZ" altLang="en-US" sz="2900" dirty="0">
                <a:solidFill>
                  <a:srgbClr val="002060"/>
                </a:solidFill>
              </a:rPr>
              <a:t>zde je </a:t>
            </a:r>
            <a:r>
              <a:rPr lang="cs-CZ" altLang="en-US" sz="2900" dirty="0" err="1">
                <a:solidFill>
                  <a:srgbClr val="002060"/>
                </a:solidFill>
              </a:rPr>
              <a:t>invariatní</a:t>
            </a:r>
            <a:r>
              <a:rPr lang="cs-CZ" altLang="en-US" sz="2900" dirty="0">
                <a:solidFill>
                  <a:srgbClr val="002060"/>
                </a:solidFill>
              </a:rPr>
              <a:t> řetězec aktivně odstraněn a do vazebného místa je vložen připravený </a:t>
            </a:r>
            <a:r>
              <a:rPr lang="cs-CZ" altLang="en-US" sz="2900" dirty="0" err="1">
                <a:solidFill>
                  <a:srgbClr val="002060"/>
                </a:solidFill>
              </a:rPr>
              <a:t>Ag</a:t>
            </a:r>
            <a:endParaRPr lang="cs-CZ" altLang="en-US" sz="2900" dirty="0">
              <a:solidFill>
                <a:srgbClr val="002060"/>
              </a:solidFill>
            </a:endParaRPr>
          </a:p>
          <a:p>
            <a:pPr>
              <a:spcBef>
                <a:spcPts val="500"/>
              </a:spcBef>
              <a:spcAft>
                <a:spcPts val="500"/>
              </a:spcAft>
            </a:pPr>
            <a:r>
              <a:rPr lang="cs-CZ" altLang="en-US" sz="2900" dirty="0">
                <a:solidFill>
                  <a:srgbClr val="002060"/>
                </a:solidFill>
              </a:rPr>
              <a:t>komplex HLA </a:t>
            </a:r>
            <a:r>
              <a:rPr lang="cs-CZ" altLang="en-US" sz="2900" dirty="0" err="1">
                <a:solidFill>
                  <a:srgbClr val="002060"/>
                </a:solidFill>
              </a:rPr>
              <a:t>II.třídy</a:t>
            </a:r>
            <a:r>
              <a:rPr lang="cs-CZ" altLang="en-US" sz="2900" dirty="0">
                <a:solidFill>
                  <a:srgbClr val="002060"/>
                </a:solidFill>
              </a:rPr>
              <a:t> s antigenem putuje na povrch buňky </a:t>
            </a:r>
          </a:p>
          <a:p>
            <a:pPr>
              <a:spcBef>
                <a:spcPts val="500"/>
              </a:spcBef>
              <a:spcAft>
                <a:spcPts val="500"/>
              </a:spcAft>
            </a:pPr>
            <a:r>
              <a:rPr lang="cs-CZ" altLang="en-US" sz="2900" dirty="0">
                <a:solidFill>
                  <a:srgbClr val="002060"/>
                </a:solidFill>
              </a:rPr>
              <a:t>Kde je připraven pro rozpoznání CD4+ T- lymfocytem </a:t>
            </a:r>
          </a:p>
          <a:p>
            <a:pPr>
              <a:spcBef>
                <a:spcPts val="500"/>
              </a:spcBef>
              <a:spcAft>
                <a:spcPts val="500"/>
              </a:spcAft>
            </a:pPr>
            <a:endParaRPr lang="cs-CZ" altLang="en-US" sz="2900" dirty="0">
              <a:solidFill>
                <a:srgbClr val="002060"/>
              </a:solidFill>
            </a:endParaRPr>
          </a:p>
          <a:p>
            <a:endParaRPr lang="cs-CZ" altLang="en-US" dirty="0"/>
          </a:p>
        </p:txBody>
      </p:sp>
    </p:spTree>
    <p:extLst>
      <p:ext uri="{BB962C8B-B14F-4D97-AF65-F5344CB8AC3E}">
        <p14:creationId xmlns:p14="http://schemas.microsoft.com/office/powerpoint/2010/main" val="323497338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295400" y="228600"/>
            <a:ext cx="7772400" cy="1143000"/>
          </a:xfrm>
        </p:spPr>
        <p:txBody>
          <a:bodyPr/>
          <a:lstStyle/>
          <a:p>
            <a:r>
              <a:rPr lang="cs-CZ" altLang="en-US" b="1" dirty="0">
                <a:solidFill>
                  <a:srgbClr val="C00000"/>
                </a:solidFill>
              </a:rPr>
              <a:t>Endogenní antigeny</a:t>
            </a:r>
            <a:endParaRPr lang="cs-CZ" altLang="en-US" sz="3600" b="1" dirty="0">
              <a:solidFill>
                <a:srgbClr val="C00000"/>
              </a:solidFill>
            </a:endParaRPr>
          </a:p>
        </p:txBody>
      </p:sp>
      <p:sp>
        <p:nvSpPr>
          <p:cNvPr id="17411" name="Rectangle 3"/>
          <p:cNvSpPr>
            <a:spLocks noGrp="1" noChangeArrowheads="1"/>
          </p:cNvSpPr>
          <p:nvPr>
            <p:ph idx="1"/>
          </p:nvPr>
        </p:nvSpPr>
        <p:spPr>
          <a:xfrm>
            <a:off x="2123728" y="1124744"/>
            <a:ext cx="6552728" cy="5638800"/>
          </a:xfrm>
        </p:spPr>
        <p:txBody>
          <a:bodyPr>
            <a:normAutofit fontScale="85000" lnSpcReduction="20000"/>
          </a:bodyPr>
          <a:lstStyle/>
          <a:p>
            <a:pPr lvl="2">
              <a:spcBef>
                <a:spcPts val="500"/>
              </a:spcBef>
              <a:spcAft>
                <a:spcPts val="500"/>
              </a:spcAft>
            </a:pPr>
            <a:endParaRPr lang="cs-CZ" altLang="en-US" sz="2600" b="1" dirty="0"/>
          </a:p>
          <a:p>
            <a:pPr algn="just">
              <a:spcBef>
                <a:spcPts val="500"/>
              </a:spcBef>
              <a:spcAft>
                <a:spcPts val="500"/>
              </a:spcAft>
            </a:pPr>
            <a:r>
              <a:rPr lang="cs-CZ" altLang="en-US" sz="2600" dirty="0">
                <a:solidFill>
                  <a:srgbClr val="002060"/>
                </a:solidFill>
              </a:rPr>
              <a:t>Endogenní antigeny jsou proteiny vznikající uvnitř buněk.</a:t>
            </a:r>
          </a:p>
          <a:p>
            <a:pPr algn="just">
              <a:spcBef>
                <a:spcPts val="500"/>
              </a:spcBef>
              <a:spcAft>
                <a:spcPts val="500"/>
              </a:spcAft>
            </a:pPr>
            <a:r>
              <a:rPr lang="cs-CZ" altLang="en-US" sz="2600" dirty="0">
                <a:solidFill>
                  <a:srgbClr val="002060"/>
                </a:solidFill>
              </a:rPr>
              <a:t>Antigeny jsou hydrolyzovány a degradovány na peptidy v cytoplasmě za pomoci </a:t>
            </a:r>
            <a:r>
              <a:rPr lang="cs-CZ" altLang="en-US" sz="2600" dirty="0" err="1">
                <a:solidFill>
                  <a:srgbClr val="002060"/>
                </a:solidFill>
              </a:rPr>
              <a:t>proteazomu</a:t>
            </a:r>
            <a:r>
              <a:rPr lang="cs-CZ" altLang="en-US" sz="2600" dirty="0">
                <a:solidFill>
                  <a:srgbClr val="002060"/>
                </a:solidFill>
              </a:rPr>
              <a:t>.</a:t>
            </a:r>
          </a:p>
          <a:p>
            <a:pPr algn="just">
              <a:spcBef>
                <a:spcPts val="500"/>
              </a:spcBef>
              <a:spcAft>
                <a:spcPts val="500"/>
              </a:spcAft>
            </a:pPr>
            <a:r>
              <a:rPr lang="cs-CZ" altLang="en-US" sz="2600" dirty="0">
                <a:solidFill>
                  <a:srgbClr val="002060"/>
                </a:solidFill>
              </a:rPr>
              <a:t>Vybrané peptidy jsou aktivně transportovány do endoplasmatického retikula pomocí TAP (transport </a:t>
            </a:r>
            <a:r>
              <a:rPr lang="cs-CZ" altLang="en-US" sz="2600" dirty="0" err="1">
                <a:solidFill>
                  <a:srgbClr val="002060"/>
                </a:solidFill>
              </a:rPr>
              <a:t>associated</a:t>
            </a:r>
            <a:r>
              <a:rPr lang="cs-CZ" altLang="en-US" sz="2600" dirty="0">
                <a:solidFill>
                  <a:srgbClr val="002060"/>
                </a:solidFill>
              </a:rPr>
              <a:t> protein).</a:t>
            </a:r>
          </a:p>
          <a:p>
            <a:pPr algn="just">
              <a:spcBef>
                <a:spcPts val="500"/>
              </a:spcBef>
              <a:spcAft>
                <a:spcPts val="500"/>
              </a:spcAft>
            </a:pPr>
            <a:r>
              <a:rPr lang="cs-CZ" altLang="en-US" sz="2600" dirty="0">
                <a:solidFill>
                  <a:srgbClr val="002060"/>
                </a:solidFill>
              </a:rPr>
              <a:t>V endoplasmatickém retikulu se formuje komplex HLA a řetězce, </a:t>
            </a:r>
            <a:r>
              <a:rPr lang="cs-CZ" altLang="en-US" sz="2400" dirty="0">
                <a:solidFill>
                  <a:srgbClr val="002060"/>
                </a:solidFill>
                <a:latin typeface="Symbol" pitchFamily="18" charset="2"/>
              </a:rPr>
              <a:t>b</a:t>
            </a:r>
            <a:r>
              <a:rPr lang="cs-CZ" altLang="en-US" sz="2400" dirty="0">
                <a:solidFill>
                  <a:srgbClr val="002060"/>
                </a:solidFill>
                <a:latin typeface="Arial Narrow" pitchFamily="34" charset="0"/>
              </a:rPr>
              <a:t>2 </a:t>
            </a:r>
            <a:r>
              <a:rPr lang="cs-CZ" altLang="en-US" sz="2600" dirty="0">
                <a:solidFill>
                  <a:srgbClr val="002060"/>
                </a:solidFill>
                <a:latin typeface="+mj-lt"/>
              </a:rPr>
              <a:t>mikroglobulinu a antigenu.</a:t>
            </a:r>
          </a:p>
          <a:p>
            <a:pPr algn="just">
              <a:spcBef>
                <a:spcPts val="500"/>
              </a:spcBef>
              <a:spcAft>
                <a:spcPts val="500"/>
              </a:spcAft>
            </a:pPr>
            <a:r>
              <a:rPr lang="cs-CZ" altLang="en-US" sz="2600" dirty="0">
                <a:solidFill>
                  <a:srgbClr val="002060"/>
                </a:solidFill>
                <a:latin typeface="+mj-lt"/>
              </a:rPr>
              <a:t>Tento komplex HLA </a:t>
            </a:r>
            <a:r>
              <a:rPr lang="cs-CZ" altLang="en-US" sz="2600" dirty="0" err="1">
                <a:solidFill>
                  <a:srgbClr val="002060"/>
                </a:solidFill>
                <a:latin typeface="+mj-lt"/>
              </a:rPr>
              <a:t>I.třídy</a:t>
            </a:r>
            <a:r>
              <a:rPr lang="cs-CZ" altLang="en-US" sz="2600" dirty="0">
                <a:solidFill>
                  <a:srgbClr val="002060"/>
                </a:solidFill>
                <a:latin typeface="+mj-lt"/>
              </a:rPr>
              <a:t> a antigenu putuje buňkou přes Golgiho aparát na povrch.</a:t>
            </a:r>
          </a:p>
          <a:p>
            <a:pPr algn="just">
              <a:spcBef>
                <a:spcPts val="500"/>
              </a:spcBef>
              <a:spcAft>
                <a:spcPts val="500"/>
              </a:spcAft>
            </a:pPr>
            <a:r>
              <a:rPr lang="cs-CZ" altLang="en-US" sz="2600" dirty="0">
                <a:solidFill>
                  <a:srgbClr val="002060"/>
                </a:solidFill>
                <a:latin typeface="+mj-lt"/>
              </a:rPr>
              <a:t>Zde je připraven na kontakt s CD8+ T-lymfocytem.</a:t>
            </a:r>
          </a:p>
          <a:p>
            <a:pPr algn="just">
              <a:spcBef>
                <a:spcPts val="500"/>
              </a:spcBef>
              <a:spcAft>
                <a:spcPts val="500"/>
              </a:spcAft>
            </a:pPr>
            <a:r>
              <a:rPr lang="cs-CZ" altLang="en-US" sz="2600" dirty="0">
                <a:solidFill>
                  <a:srgbClr val="002060"/>
                </a:solidFill>
                <a:latin typeface="+mj-lt"/>
              </a:rPr>
              <a:t>Buňka </a:t>
            </a:r>
            <a:r>
              <a:rPr lang="cs-CZ" altLang="en-US" sz="2600" dirty="0" err="1">
                <a:solidFill>
                  <a:srgbClr val="002060"/>
                </a:solidFill>
                <a:latin typeface="+mj-lt"/>
              </a:rPr>
              <a:t>exprimující</a:t>
            </a:r>
            <a:r>
              <a:rPr lang="cs-CZ" altLang="en-US" sz="2600" dirty="0">
                <a:solidFill>
                  <a:srgbClr val="002060"/>
                </a:solidFill>
                <a:latin typeface="+mj-lt"/>
              </a:rPr>
              <a:t> </a:t>
            </a:r>
            <a:r>
              <a:rPr lang="cs-CZ" altLang="en-US" sz="2600" dirty="0" err="1">
                <a:solidFill>
                  <a:srgbClr val="002060"/>
                </a:solidFill>
                <a:latin typeface="+mj-lt"/>
              </a:rPr>
              <a:t>Ag</a:t>
            </a:r>
            <a:r>
              <a:rPr lang="cs-CZ" altLang="en-US" sz="2600" dirty="0">
                <a:solidFill>
                  <a:srgbClr val="002060"/>
                </a:solidFill>
                <a:latin typeface="+mj-lt"/>
              </a:rPr>
              <a:t>, který je rozeznán CD8+ T-lymfocytem je zničena – virem napadené nebo maligně </a:t>
            </a:r>
            <a:r>
              <a:rPr lang="cs-CZ" altLang="en-US" sz="2600" dirty="0" err="1">
                <a:solidFill>
                  <a:srgbClr val="002060"/>
                </a:solidFill>
                <a:latin typeface="+mj-lt"/>
              </a:rPr>
              <a:t>transformavané</a:t>
            </a:r>
            <a:r>
              <a:rPr lang="cs-CZ" altLang="en-US" sz="2600" dirty="0">
                <a:solidFill>
                  <a:srgbClr val="002060"/>
                </a:solidFill>
                <a:latin typeface="+mj-lt"/>
              </a:rPr>
              <a:t> buňky.</a:t>
            </a:r>
          </a:p>
          <a:p>
            <a:pPr>
              <a:spcBef>
                <a:spcPts val="500"/>
              </a:spcBef>
              <a:spcAft>
                <a:spcPts val="500"/>
              </a:spcAft>
              <a:buFontTx/>
              <a:buNone/>
            </a:pPr>
            <a:r>
              <a:rPr lang="cs-CZ" altLang="en-US" sz="1800" dirty="0"/>
              <a:t> </a:t>
            </a:r>
          </a:p>
        </p:txBody>
      </p:sp>
      <p:sp>
        <p:nvSpPr>
          <p:cNvPr id="17412" name="Freeform 4"/>
          <p:cNvSpPr>
            <a:spLocks/>
          </p:cNvSpPr>
          <p:nvPr/>
        </p:nvSpPr>
        <p:spPr bwMode="auto">
          <a:xfrm>
            <a:off x="63500" y="514350"/>
            <a:ext cx="2301522" cy="4210050"/>
          </a:xfrm>
          <a:custGeom>
            <a:avLst/>
            <a:gdLst>
              <a:gd name="T0" fmla="*/ 1028 w 1450"/>
              <a:gd name="T1" fmla="*/ 60 h 2652"/>
              <a:gd name="T2" fmla="*/ 920 w 1450"/>
              <a:gd name="T3" fmla="*/ 12 h 2652"/>
              <a:gd name="T4" fmla="*/ 680 w 1450"/>
              <a:gd name="T5" fmla="*/ 36 h 2652"/>
              <a:gd name="T6" fmla="*/ 632 w 1450"/>
              <a:gd name="T7" fmla="*/ 72 h 2652"/>
              <a:gd name="T8" fmla="*/ 596 w 1450"/>
              <a:gd name="T9" fmla="*/ 84 h 2652"/>
              <a:gd name="T10" fmla="*/ 548 w 1450"/>
              <a:gd name="T11" fmla="*/ 108 h 2652"/>
              <a:gd name="T12" fmla="*/ 476 w 1450"/>
              <a:gd name="T13" fmla="*/ 156 h 2652"/>
              <a:gd name="T14" fmla="*/ 224 w 1450"/>
              <a:gd name="T15" fmla="*/ 408 h 2652"/>
              <a:gd name="T16" fmla="*/ 104 w 1450"/>
              <a:gd name="T17" fmla="*/ 756 h 2652"/>
              <a:gd name="T18" fmla="*/ 20 w 1450"/>
              <a:gd name="T19" fmla="*/ 1092 h 2652"/>
              <a:gd name="T20" fmla="*/ 20 w 1450"/>
              <a:gd name="T21" fmla="*/ 1764 h 2652"/>
              <a:gd name="T22" fmla="*/ 56 w 1450"/>
              <a:gd name="T23" fmla="*/ 1932 h 2652"/>
              <a:gd name="T24" fmla="*/ 152 w 1450"/>
              <a:gd name="T25" fmla="*/ 2124 h 2652"/>
              <a:gd name="T26" fmla="*/ 212 w 1450"/>
              <a:gd name="T27" fmla="*/ 2268 h 2652"/>
              <a:gd name="T28" fmla="*/ 344 w 1450"/>
              <a:gd name="T29" fmla="*/ 2424 h 2652"/>
              <a:gd name="T30" fmla="*/ 716 w 1450"/>
              <a:gd name="T31" fmla="*/ 2616 h 2652"/>
              <a:gd name="T32" fmla="*/ 932 w 1450"/>
              <a:gd name="T33" fmla="*/ 2652 h 2652"/>
              <a:gd name="T34" fmla="*/ 1208 w 1450"/>
              <a:gd name="T35" fmla="*/ 2412 h 2652"/>
              <a:gd name="T36" fmla="*/ 1244 w 1450"/>
              <a:gd name="T37" fmla="*/ 2280 h 2652"/>
              <a:gd name="T38" fmla="*/ 1256 w 1450"/>
              <a:gd name="T39" fmla="*/ 828 h 2652"/>
              <a:gd name="T40" fmla="*/ 1304 w 1450"/>
              <a:gd name="T41" fmla="*/ 516 h 2652"/>
              <a:gd name="T42" fmla="*/ 1436 w 1450"/>
              <a:gd name="T43" fmla="*/ 324 h 2652"/>
              <a:gd name="T44" fmla="*/ 1400 w 1450"/>
              <a:gd name="T45" fmla="*/ 132 h 2652"/>
              <a:gd name="T46" fmla="*/ 1328 w 1450"/>
              <a:gd name="T47" fmla="*/ 84 h 2652"/>
              <a:gd name="T48" fmla="*/ 1256 w 1450"/>
              <a:gd name="T49" fmla="*/ 60 h 2652"/>
              <a:gd name="T50" fmla="*/ 920 w 1450"/>
              <a:gd name="T51" fmla="*/ 72 h 2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0" h="2652">
                <a:moveTo>
                  <a:pt x="1028" y="60"/>
                </a:moveTo>
                <a:cubicBezTo>
                  <a:pt x="942" y="31"/>
                  <a:pt x="977" y="50"/>
                  <a:pt x="920" y="12"/>
                </a:cubicBezTo>
                <a:cubicBezTo>
                  <a:pt x="840" y="17"/>
                  <a:pt x="752" y="0"/>
                  <a:pt x="680" y="36"/>
                </a:cubicBezTo>
                <a:cubicBezTo>
                  <a:pt x="662" y="45"/>
                  <a:pt x="649" y="62"/>
                  <a:pt x="632" y="72"/>
                </a:cubicBezTo>
                <a:cubicBezTo>
                  <a:pt x="621" y="78"/>
                  <a:pt x="608" y="79"/>
                  <a:pt x="596" y="84"/>
                </a:cubicBezTo>
                <a:cubicBezTo>
                  <a:pt x="580" y="91"/>
                  <a:pt x="563" y="99"/>
                  <a:pt x="548" y="108"/>
                </a:cubicBezTo>
                <a:cubicBezTo>
                  <a:pt x="523" y="123"/>
                  <a:pt x="476" y="156"/>
                  <a:pt x="476" y="156"/>
                </a:cubicBezTo>
                <a:cubicBezTo>
                  <a:pt x="409" y="256"/>
                  <a:pt x="289" y="304"/>
                  <a:pt x="224" y="408"/>
                </a:cubicBezTo>
                <a:cubicBezTo>
                  <a:pt x="157" y="516"/>
                  <a:pt x="135" y="633"/>
                  <a:pt x="104" y="756"/>
                </a:cubicBezTo>
                <a:cubicBezTo>
                  <a:pt x="75" y="872"/>
                  <a:pt x="35" y="973"/>
                  <a:pt x="20" y="1092"/>
                </a:cubicBezTo>
                <a:cubicBezTo>
                  <a:pt x="7" y="1430"/>
                  <a:pt x="0" y="1418"/>
                  <a:pt x="20" y="1764"/>
                </a:cubicBezTo>
                <a:cubicBezTo>
                  <a:pt x="22" y="1793"/>
                  <a:pt x="47" y="1915"/>
                  <a:pt x="56" y="1932"/>
                </a:cubicBezTo>
                <a:cubicBezTo>
                  <a:pt x="88" y="1996"/>
                  <a:pt x="120" y="2060"/>
                  <a:pt x="152" y="2124"/>
                </a:cubicBezTo>
                <a:cubicBezTo>
                  <a:pt x="267" y="2355"/>
                  <a:pt x="104" y="2124"/>
                  <a:pt x="212" y="2268"/>
                </a:cubicBezTo>
                <a:cubicBezTo>
                  <a:pt x="234" y="2335"/>
                  <a:pt x="295" y="2375"/>
                  <a:pt x="344" y="2424"/>
                </a:cubicBezTo>
                <a:cubicBezTo>
                  <a:pt x="448" y="2528"/>
                  <a:pt x="571" y="2585"/>
                  <a:pt x="716" y="2616"/>
                </a:cubicBezTo>
                <a:cubicBezTo>
                  <a:pt x="788" y="2631"/>
                  <a:pt x="861" y="2634"/>
                  <a:pt x="932" y="2652"/>
                </a:cubicBezTo>
                <a:cubicBezTo>
                  <a:pt x="1050" y="2623"/>
                  <a:pt x="1138" y="2506"/>
                  <a:pt x="1208" y="2412"/>
                </a:cubicBezTo>
                <a:cubicBezTo>
                  <a:pt x="1219" y="2368"/>
                  <a:pt x="1233" y="2324"/>
                  <a:pt x="1244" y="2280"/>
                </a:cubicBezTo>
                <a:cubicBezTo>
                  <a:pt x="1248" y="1796"/>
                  <a:pt x="1249" y="1312"/>
                  <a:pt x="1256" y="828"/>
                </a:cubicBezTo>
                <a:cubicBezTo>
                  <a:pt x="1257" y="739"/>
                  <a:pt x="1268" y="602"/>
                  <a:pt x="1304" y="516"/>
                </a:cubicBezTo>
                <a:cubicBezTo>
                  <a:pt x="1334" y="444"/>
                  <a:pt x="1410" y="403"/>
                  <a:pt x="1436" y="324"/>
                </a:cubicBezTo>
                <a:cubicBezTo>
                  <a:pt x="1433" y="282"/>
                  <a:pt x="1450" y="176"/>
                  <a:pt x="1400" y="132"/>
                </a:cubicBezTo>
                <a:cubicBezTo>
                  <a:pt x="1378" y="113"/>
                  <a:pt x="1352" y="100"/>
                  <a:pt x="1328" y="84"/>
                </a:cubicBezTo>
                <a:cubicBezTo>
                  <a:pt x="1307" y="70"/>
                  <a:pt x="1256" y="60"/>
                  <a:pt x="1256" y="60"/>
                </a:cubicBezTo>
                <a:cubicBezTo>
                  <a:pt x="928" y="72"/>
                  <a:pt x="1040" y="72"/>
                  <a:pt x="920" y="72"/>
                </a:cubicBezTo>
              </a:path>
            </a:pathLst>
          </a:custGeom>
          <a:solidFill>
            <a:schemeClr val="accent1"/>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7413" name="Freeform 5"/>
          <p:cNvSpPr>
            <a:spLocks/>
          </p:cNvSpPr>
          <p:nvPr/>
        </p:nvSpPr>
        <p:spPr bwMode="auto">
          <a:xfrm>
            <a:off x="702734" y="3052764"/>
            <a:ext cx="1126067" cy="1284287"/>
          </a:xfrm>
          <a:custGeom>
            <a:avLst/>
            <a:gdLst>
              <a:gd name="T0" fmla="*/ 325 w 709"/>
              <a:gd name="T1" fmla="*/ 33 h 809"/>
              <a:gd name="T2" fmla="*/ 169 w 709"/>
              <a:gd name="T3" fmla="*/ 21 h 809"/>
              <a:gd name="T4" fmla="*/ 85 w 709"/>
              <a:gd name="T5" fmla="*/ 177 h 809"/>
              <a:gd name="T6" fmla="*/ 85 w 709"/>
              <a:gd name="T7" fmla="*/ 573 h 809"/>
              <a:gd name="T8" fmla="*/ 229 w 709"/>
              <a:gd name="T9" fmla="*/ 717 h 809"/>
              <a:gd name="T10" fmla="*/ 517 w 709"/>
              <a:gd name="T11" fmla="*/ 801 h 809"/>
              <a:gd name="T12" fmla="*/ 637 w 709"/>
              <a:gd name="T13" fmla="*/ 789 h 809"/>
              <a:gd name="T14" fmla="*/ 673 w 709"/>
              <a:gd name="T15" fmla="*/ 669 h 809"/>
              <a:gd name="T16" fmla="*/ 577 w 709"/>
              <a:gd name="T17" fmla="*/ 141 h 809"/>
              <a:gd name="T18" fmla="*/ 505 w 709"/>
              <a:gd name="T19" fmla="*/ 69 h 809"/>
              <a:gd name="T20" fmla="*/ 349 w 709"/>
              <a:gd name="T21" fmla="*/ 21 h 809"/>
              <a:gd name="T22" fmla="*/ 25 w 709"/>
              <a:gd name="T23" fmla="*/ 33 h 809"/>
              <a:gd name="T24" fmla="*/ 97 w 709"/>
              <a:gd name="T25" fmla="*/ 57 h 809"/>
              <a:gd name="T26" fmla="*/ 229 w 709"/>
              <a:gd name="T27" fmla="*/ 81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9" h="809">
                <a:moveTo>
                  <a:pt x="325" y="33"/>
                </a:moveTo>
                <a:cubicBezTo>
                  <a:pt x="226" y="0"/>
                  <a:pt x="278" y="5"/>
                  <a:pt x="169" y="21"/>
                </a:cubicBezTo>
                <a:cubicBezTo>
                  <a:pt x="137" y="69"/>
                  <a:pt x="103" y="122"/>
                  <a:pt x="85" y="177"/>
                </a:cubicBezTo>
                <a:cubicBezTo>
                  <a:pt x="63" y="355"/>
                  <a:pt x="65" y="294"/>
                  <a:pt x="85" y="573"/>
                </a:cubicBezTo>
                <a:cubicBezTo>
                  <a:pt x="90" y="646"/>
                  <a:pt x="170" y="695"/>
                  <a:pt x="229" y="717"/>
                </a:cubicBezTo>
                <a:cubicBezTo>
                  <a:pt x="334" y="755"/>
                  <a:pt x="405" y="787"/>
                  <a:pt x="517" y="801"/>
                </a:cubicBezTo>
                <a:cubicBezTo>
                  <a:pt x="557" y="797"/>
                  <a:pt x="602" y="809"/>
                  <a:pt x="637" y="789"/>
                </a:cubicBezTo>
                <a:cubicBezTo>
                  <a:pt x="646" y="784"/>
                  <a:pt x="668" y="688"/>
                  <a:pt x="673" y="669"/>
                </a:cubicBezTo>
                <a:cubicBezTo>
                  <a:pt x="663" y="361"/>
                  <a:pt x="709" y="339"/>
                  <a:pt x="577" y="141"/>
                </a:cubicBezTo>
                <a:cubicBezTo>
                  <a:pt x="558" y="113"/>
                  <a:pt x="537" y="80"/>
                  <a:pt x="505" y="69"/>
                </a:cubicBezTo>
                <a:cubicBezTo>
                  <a:pt x="453" y="52"/>
                  <a:pt x="401" y="38"/>
                  <a:pt x="349" y="21"/>
                </a:cubicBezTo>
                <a:cubicBezTo>
                  <a:pt x="241" y="25"/>
                  <a:pt x="132" y="18"/>
                  <a:pt x="25" y="33"/>
                </a:cubicBezTo>
                <a:cubicBezTo>
                  <a:pt x="0" y="37"/>
                  <a:pt x="73" y="49"/>
                  <a:pt x="97" y="57"/>
                </a:cubicBezTo>
                <a:cubicBezTo>
                  <a:pt x="138" y="71"/>
                  <a:pt x="187" y="81"/>
                  <a:pt x="229" y="81"/>
                </a:cubicBezTo>
              </a:path>
            </a:pathLst>
          </a:custGeom>
          <a:solidFill>
            <a:schemeClr val="hlink"/>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7414" name="Line 6"/>
          <p:cNvSpPr>
            <a:spLocks noChangeShapeType="1"/>
          </p:cNvSpPr>
          <p:nvPr/>
        </p:nvSpPr>
        <p:spPr bwMode="auto">
          <a:xfrm>
            <a:off x="1066800" y="3657600"/>
            <a:ext cx="381000" cy="0"/>
          </a:xfrm>
          <a:prstGeom prst="line">
            <a:avLst/>
          </a:prstGeom>
          <a:noFill/>
          <a:ln w="5715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7415" name="Freeform 7"/>
          <p:cNvSpPr>
            <a:spLocks/>
          </p:cNvSpPr>
          <p:nvPr/>
        </p:nvSpPr>
        <p:spPr bwMode="auto">
          <a:xfrm>
            <a:off x="381000" y="2514600"/>
            <a:ext cx="1387123" cy="1003300"/>
          </a:xfrm>
          <a:custGeom>
            <a:avLst/>
            <a:gdLst>
              <a:gd name="T0" fmla="*/ 685 w 874"/>
              <a:gd name="T1" fmla="*/ 257 h 632"/>
              <a:gd name="T2" fmla="*/ 829 w 874"/>
              <a:gd name="T3" fmla="*/ 245 h 632"/>
              <a:gd name="T4" fmla="*/ 841 w 874"/>
              <a:gd name="T5" fmla="*/ 125 h 632"/>
              <a:gd name="T6" fmla="*/ 769 w 874"/>
              <a:gd name="T7" fmla="*/ 89 h 632"/>
              <a:gd name="T8" fmla="*/ 457 w 874"/>
              <a:gd name="T9" fmla="*/ 53 h 632"/>
              <a:gd name="T10" fmla="*/ 313 w 874"/>
              <a:gd name="T11" fmla="*/ 77 h 632"/>
              <a:gd name="T12" fmla="*/ 265 w 874"/>
              <a:gd name="T13" fmla="*/ 101 h 632"/>
              <a:gd name="T14" fmla="*/ 193 w 874"/>
              <a:gd name="T15" fmla="*/ 113 h 632"/>
              <a:gd name="T16" fmla="*/ 73 w 874"/>
              <a:gd name="T17" fmla="*/ 281 h 632"/>
              <a:gd name="T18" fmla="*/ 49 w 874"/>
              <a:gd name="T19" fmla="*/ 317 h 632"/>
              <a:gd name="T20" fmla="*/ 25 w 874"/>
              <a:gd name="T21" fmla="*/ 389 h 632"/>
              <a:gd name="T22" fmla="*/ 25 w 874"/>
              <a:gd name="T23" fmla="*/ 617 h 632"/>
              <a:gd name="T24" fmla="*/ 61 w 874"/>
              <a:gd name="T25" fmla="*/ 629 h 632"/>
              <a:gd name="T26" fmla="*/ 145 w 874"/>
              <a:gd name="T27" fmla="*/ 617 h 632"/>
              <a:gd name="T28" fmla="*/ 265 w 874"/>
              <a:gd name="T29" fmla="*/ 413 h 632"/>
              <a:gd name="T30" fmla="*/ 361 w 874"/>
              <a:gd name="T31" fmla="*/ 401 h 632"/>
              <a:gd name="T32" fmla="*/ 517 w 874"/>
              <a:gd name="T33" fmla="*/ 353 h 632"/>
              <a:gd name="T34" fmla="*/ 625 w 874"/>
              <a:gd name="T35" fmla="*/ 317 h 632"/>
              <a:gd name="T36" fmla="*/ 661 w 874"/>
              <a:gd name="T37" fmla="*/ 305 h 632"/>
              <a:gd name="T38" fmla="*/ 685 w 874"/>
              <a:gd name="T39" fmla="*/ 257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74" h="632">
                <a:moveTo>
                  <a:pt x="685" y="257"/>
                </a:moveTo>
                <a:cubicBezTo>
                  <a:pt x="733" y="253"/>
                  <a:pt x="783" y="258"/>
                  <a:pt x="829" y="245"/>
                </a:cubicBezTo>
                <a:cubicBezTo>
                  <a:pt x="874" y="232"/>
                  <a:pt x="844" y="132"/>
                  <a:pt x="841" y="125"/>
                </a:cubicBezTo>
                <a:cubicBezTo>
                  <a:pt x="833" y="107"/>
                  <a:pt x="785" y="94"/>
                  <a:pt x="769" y="89"/>
                </a:cubicBezTo>
                <a:cubicBezTo>
                  <a:pt x="680" y="0"/>
                  <a:pt x="593" y="46"/>
                  <a:pt x="457" y="53"/>
                </a:cubicBezTo>
                <a:cubicBezTo>
                  <a:pt x="410" y="65"/>
                  <a:pt x="360" y="65"/>
                  <a:pt x="313" y="77"/>
                </a:cubicBezTo>
                <a:cubicBezTo>
                  <a:pt x="296" y="81"/>
                  <a:pt x="282" y="96"/>
                  <a:pt x="265" y="101"/>
                </a:cubicBezTo>
                <a:cubicBezTo>
                  <a:pt x="242" y="108"/>
                  <a:pt x="217" y="109"/>
                  <a:pt x="193" y="113"/>
                </a:cubicBezTo>
                <a:cubicBezTo>
                  <a:pt x="132" y="154"/>
                  <a:pt x="113" y="220"/>
                  <a:pt x="73" y="281"/>
                </a:cubicBezTo>
                <a:cubicBezTo>
                  <a:pt x="65" y="293"/>
                  <a:pt x="54" y="303"/>
                  <a:pt x="49" y="317"/>
                </a:cubicBezTo>
                <a:cubicBezTo>
                  <a:pt x="41" y="341"/>
                  <a:pt x="25" y="389"/>
                  <a:pt x="25" y="389"/>
                </a:cubicBezTo>
                <a:cubicBezTo>
                  <a:pt x="17" y="459"/>
                  <a:pt x="0" y="548"/>
                  <a:pt x="25" y="617"/>
                </a:cubicBezTo>
                <a:cubicBezTo>
                  <a:pt x="29" y="629"/>
                  <a:pt x="49" y="625"/>
                  <a:pt x="61" y="629"/>
                </a:cubicBezTo>
                <a:cubicBezTo>
                  <a:pt x="89" y="625"/>
                  <a:pt x="121" y="632"/>
                  <a:pt x="145" y="617"/>
                </a:cubicBezTo>
                <a:cubicBezTo>
                  <a:pt x="218" y="571"/>
                  <a:pt x="187" y="434"/>
                  <a:pt x="265" y="413"/>
                </a:cubicBezTo>
                <a:cubicBezTo>
                  <a:pt x="296" y="405"/>
                  <a:pt x="329" y="406"/>
                  <a:pt x="361" y="401"/>
                </a:cubicBezTo>
                <a:cubicBezTo>
                  <a:pt x="415" y="392"/>
                  <a:pt x="466" y="370"/>
                  <a:pt x="517" y="353"/>
                </a:cubicBezTo>
                <a:cubicBezTo>
                  <a:pt x="553" y="341"/>
                  <a:pt x="589" y="329"/>
                  <a:pt x="625" y="317"/>
                </a:cubicBezTo>
                <a:cubicBezTo>
                  <a:pt x="637" y="313"/>
                  <a:pt x="661" y="305"/>
                  <a:pt x="661" y="305"/>
                </a:cubicBezTo>
                <a:cubicBezTo>
                  <a:pt x="701" y="265"/>
                  <a:pt x="709" y="281"/>
                  <a:pt x="685" y="257"/>
                </a:cubicBezTo>
                <a:close/>
              </a:path>
            </a:pathLst>
          </a:custGeom>
          <a:solidFill>
            <a:srgbClr val="969696"/>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7416" name="Freeform 8"/>
          <p:cNvSpPr>
            <a:spLocks/>
          </p:cNvSpPr>
          <p:nvPr/>
        </p:nvSpPr>
        <p:spPr bwMode="auto">
          <a:xfrm>
            <a:off x="172156" y="1924051"/>
            <a:ext cx="1409700" cy="866775"/>
          </a:xfrm>
          <a:custGeom>
            <a:avLst/>
            <a:gdLst>
              <a:gd name="T0" fmla="*/ 540 w 888"/>
              <a:gd name="T1" fmla="*/ 264 h 546"/>
              <a:gd name="T2" fmla="*/ 696 w 888"/>
              <a:gd name="T3" fmla="*/ 264 h 546"/>
              <a:gd name="T4" fmla="*/ 768 w 888"/>
              <a:gd name="T5" fmla="*/ 288 h 546"/>
              <a:gd name="T6" fmla="*/ 804 w 888"/>
              <a:gd name="T7" fmla="*/ 300 h 546"/>
              <a:gd name="T8" fmla="*/ 888 w 888"/>
              <a:gd name="T9" fmla="*/ 192 h 546"/>
              <a:gd name="T10" fmla="*/ 864 w 888"/>
              <a:gd name="T11" fmla="*/ 96 h 546"/>
              <a:gd name="T12" fmla="*/ 744 w 888"/>
              <a:gd name="T13" fmla="*/ 48 h 546"/>
              <a:gd name="T14" fmla="*/ 588 w 888"/>
              <a:gd name="T15" fmla="*/ 0 h 546"/>
              <a:gd name="T16" fmla="*/ 264 w 888"/>
              <a:gd name="T17" fmla="*/ 48 h 546"/>
              <a:gd name="T18" fmla="*/ 144 w 888"/>
              <a:gd name="T19" fmla="*/ 132 h 546"/>
              <a:gd name="T20" fmla="*/ 72 w 888"/>
              <a:gd name="T21" fmla="*/ 192 h 546"/>
              <a:gd name="T22" fmla="*/ 0 w 888"/>
              <a:gd name="T23" fmla="*/ 336 h 546"/>
              <a:gd name="T24" fmla="*/ 12 w 888"/>
              <a:gd name="T25" fmla="*/ 504 h 546"/>
              <a:gd name="T26" fmla="*/ 36 w 888"/>
              <a:gd name="T27" fmla="*/ 540 h 546"/>
              <a:gd name="T28" fmla="*/ 120 w 888"/>
              <a:gd name="T29" fmla="*/ 528 h 546"/>
              <a:gd name="T30" fmla="*/ 180 w 888"/>
              <a:gd name="T31" fmla="*/ 396 h 546"/>
              <a:gd name="T32" fmla="*/ 204 w 888"/>
              <a:gd name="T33" fmla="*/ 264 h 546"/>
              <a:gd name="T34" fmla="*/ 360 w 888"/>
              <a:gd name="T35" fmla="*/ 192 h 546"/>
              <a:gd name="T36" fmla="*/ 480 w 888"/>
              <a:gd name="T37" fmla="*/ 216 h 546"/>
              <a:gd name="T38" fmla="*/ 540 w 888"/>
              <a:gd name="T39" fmla="*/ 264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88" h="546">
                <a:moveTo>
                  <a:pt x="540" y="264"/>
                </a:moveTo>
                <a:cubicBezTo>
                  <a:pt x="612" y="246"/>
                  <a:pt x="596" y="244"/>
                  <a:pt x="696" y="264"/>
                </a:cubicBezTo>
                <a:cubicBezTo>
                  <a:pt x="721" y="269"/>
                  <a:pt x="744" y="280"/>
                  <a:pt x="768" y="288"/>
                </a:cubicBezTo>
                <a:cubicBezTo>
                  <a:pt x="780" y="292"/>
                  <a:pt x="804" y="300"/>
                  <a:pt x="804" y="300"/>
                </a:cubicBezTo>
                <a:cubicBezTo>
                  <a:pt x="851" y="265"/>
                  <a:pt x="870" y="247"/>
                  <a:pt x="888" y="192"/>
                </a:cubicBezTo>
                <a:cubicBezTo>
                  <a:pt x="888" y="190"/>
                  <a:pt x="874" y="108"/>
                  <a:pt x="864" y="96"/>
                </a:cubicBezTo>
                <a:cubicBezTo>
                  <a:pt x="822" y="45"/>
                  <a:pt x="805" y="63"/>
                  <a:pt x="744" y="48"/>
                </a:cubicBezTo>
                <a:cubicBezTo>
                  <a:pt x="691" y="35"/>
                  <a:pt x="641" y="13"/>
                  <a:pt x="588" y="0"/>
                </a:cubicBezTo>
                <a:cubicBezTo>
                  <a:pt x="480" y="8"/>
                  <a:pt x="367" y="14"/>
                  <a:pt x="264" y="48"/>
                </a:cubicBezTo>
                <a:cubicBezTo>
                  <a:pt x="222" y="79"/>
                  <a:pt x="193" y="116"/>
                  <a:pt x="144" y="132"/>
                </a:cubicBezTo>
                <a:cubicBezTo>
                  <a:pt x="122" y="154"/>
                  <a:pt x="94" y="170"/>
                  <a:pt x="72" y="192"/>
                </a:cubicBezTo>
                <a:cubicBezTo>
                  <a:pt x="34" y="230"/>
                  <a:pt x="30" y="291"/>
                  <a:pt x="0" y="336"/>
                </a:cubicBezTo>
                <a:cubicBezTo>
                  <a:pt x="4" y="392"/>
                  <a:pt x="2" y="449"/>
                  <a:pt x="12" y="504"/>
                </a:cubicBezTo>
                <a:cubicBezTo>
                  <a:pt x="15" y="518"/>
                  <a:pt x="22" y="537"/>
                  <a:pt x="36" y="540"/>
                </a:cubicBezTo>
                <a:cubicBezTo>
                  <a:pt x="64" y="546"/>
                  <a:pt x="92" y="532"/>
                  <a:pt x="120" y="528"/>
                </a:cubicBezTo>
                <a:cubicBezTo>
                  <a:pt x="149" y="485"/>
                  <a:pt x="169" y="447"/>
                  <a:pt x="180" y="396"/>
                </a:cubicBezTo>
                <a:cubicBezTo>
                  <a:pt x="190" y="352"/>
                  <a:pt x="186" y="305"/>
                  <a:pt x="204" y="264"/>
                </a:cubicBezTo>
                <a:cubicBezTo>
                  <a:pt x="231" y="204"/>
                  <a:pt x="309" y="199"/>
                  <a:pt x="360" y="192"/>
                </a:cubicBezTo>
                <a:cubicBezTo>
                  <a:pt x="381" y="195"/>
                  <a:pt x="451" y="200"/>
                  <a:pt x="480" y="216"/>
                </a:cubicBezTo>
                <a:cubicBezTo>
                  <a:pt x="570" y="266"/>
                  <a:pt x="579" y="264"/>
                  <a:pt x="540" y="264"/>
                </a:cubicBezTo>
                <a:close/>
              </a:path>
            </a:pathLst>
          </a:custGeom>
          <a:solidFill>
            <a:srgbClr val="969696"/>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7417" name="Freeform 9"/>
          <p:cNvSpPr>
            <a:spLocks/>
          </p:cNvSpPr>
          <p:nvPr/>
        </p:nvSpPr>
        <p:spPr bwMode="auto">
          <a:xfrm>
            <a:off x="467078" y="2722564"/>
            <a:ext cx="428978" cy="496887"/>
          </a:xfrm>
          <a:custGeom>
            <a:avLst/>
            <a:gdLst>
              <a:gd name="T0" fmla="*/ 150 w 270"/>
              <a:gd name="T1" fmla="*/ 109 h 313"/>
              <a:gd name="T2" fmla="*/ 114 w 270"/>
              <a:gd name="T3" fmla="*/ 13 h 313"/>
              <a:gd name="T4" fmla="*/ 90 w 270"/>
              <a:gd name="T5" fmla="*/ 85 h 313"/>
              <a:gd name="T6" fmla="*/ 138 w 270"/>
              <a:gd name="T7" fmla="*/ 73 h 313"/>
              <a:gd name="T8" fmla="*/ 114 w 270"/>
              <a:gd name="T9" fmla="*/ 25 h 313"/>
              <a:gd name="T10" fmla="*/ 90 w 270"/>
              <a:gd name="T11" fmla="*/ 61 h 313"/>
              <a:gd name="T12" fmla="*/ 102 w 270"/>
              <a:gd name="T13" fmla="*/ 109 h 313"/>
              <a:gd name="T14" fmla="*/ 138 w 270"/>
              <a:gd name="T15" fmla="*/ 121 h 313"/>
              <a:gd name="T16" fmla="*/ 90 w 270"/>
              <a:gd name="T17" fmla="*/ 97 h 313"/>
              <a:gd name="T18" fmla="*/ 30 w 270"/>
              <a:gd name="T19" fmla="*/ 217 h 313"/>
              <a:gd name="T20" fmla="*/ 90 w 270"/>
              <a:gd name="T21" fmla="*/ 205 h 313"/>
              <a:gd name="T22" fmla="*/ 78 w 270"/>
              <a:gd name="T23" fmla="*/ 157 h 313"/>
              <a:gd name="T24" fmla="*/ 18 w 270"/>
              <a:gd name="T25" fmla="*/ 169 h 313"/>
              <a:gd name="T26" fmla="*/ 102 w 270"/>
              <a:gd name="T27" fmla="*/ 241 h 313"/>
              <a:gd name="T28" fmla="*/ 186 w 270"/>
              <a:gd name="T29" fmla="*/ 181 h 313"/>
              <a:gd name="T30" fmla="*/ 198 w 270"/>
              <a:gd name="T31" fmla="*/ 217 h 313"/>
              <a:gd name="T32" fmla="*/ 174 w 270"/>
              <a:gd name="T33" fmla="*/ 181 h 313"/>
              <a:gd name="T34" fmla="*/ 222 w 270"/>
              <a:gd name="T35" fmla="*/ 193 h 313"/>
              <a:gd name="T36" fmla="*/ 270 w 270"/>
              <a:gd name="T37" fmla="*/ 31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0" h="313">
                <a:moveTo>
                  <a:pt x="150" y="109"/>
                </a:moveTo>
                <a:cubicBezTo>
                  <a:pt x="169" y="53"/>
                  <a:pt x="175" y="33"/>
                  <a:pt x="114" y="13"/>
                </a:cubicBezTo>
                <a:cubicBezTo>
                  <a:pt x="101" y="22"/>
                  <a:pt x="33" y="51"/>
                  <a:pt x="90" y="85"/>
                </a:cubicBezTo>
                <a:cubicBezTo>
                  <a:pt x="104" y="93"/>
                  <a:pt x="122" y="77"/>
                  <a:pt x="138" y="73"/>
                </a:cubicBezTo>
                <a:cubicBezTo>
                  <a:pt x="140" y="66"/>
                  <a:pt x="176" y="0"/>
                  <a:pt x="114" y="25"/>
                </a:cubicBezTo>
                <a:cubicBezTo>
                  <a:pt x="101" y="30"/>
                  <a:pt x="98" y="49"/>
                  <a:pt x="90" y="61"/>
                </a:cubicBezTo>
                <a:cubicBezTo>
                  <a:pt x="94" y="77"/>
                  <a:pt x="92" y="96"/>
                  <a:pt x="102" y="109"/>
                </a:cubicBezTo>
                <a:cubicBezTo>
                  <a:pt x="110" y="119"/>
                  <a:pt x="147" y="130"/>
                  <a:pt x="138" y="121"/>
                </a:cubicBezTo>
                <a:cubicBezTo>
                  <a:pt x="125" y="108"/>
                  <a:pt x="106" y="105"/>
                  <a:pt x="90" y="97"/>
                </a:cubicBezTo>
                <a:cubicBezTo>
                  <a:pt x="0" y="127"/>
                  <a:pt x="15" y="115"/>
                  <a:pt x="30" y="217"/>
                </a:cubicBezTo>
                <a:cubicBezTo>
                  <a:pt x="50" y="213"/>
                  <a:pt x="77" y="221"/>
                  <a:pt x="90" y="205"/>
                </a:cubicBezTo>
                <a:cubicBezTo>
                  <a:pt x="100" y="192"/>
                  <a:pt x="93" y="164"/>
                  <a:pt x="78" y="157"/>
                </a:cubicBezTo>
                <a:cubicBezTo>
                  <a:pt x="60" y="148"/>
                  <a:pt x="38" y="165"/>
                  <a:pt x="18" y="169"/>
                </a:cubicBezTo>
                <a:cubicBezTo>
                  <a:pt x="31" y="249"/>
                  <a:pt x="20" y="268"/>
                  <a:pt x="102" y="241"/>
                </a:cubicBezTo>
                <a:cubicBezTo>
                  <a:pt x="132" y="150"/>
                  <a:pt x="101" y="164"/>
                  <a:pt x="186" y="181"/>
                </a:cubicBezTo>
                <a:cubicBezTo>
                  <a:pt x="190" y="193"/>
                  <a:pt x="211" y="217"/>
                  <a:pt x="198" y="217"/>
                </a:cubicBezTo>
                <a:cubicBezTo>
                  <a:pt x="184" y="217"/>
                  <a:pt x="164" y="191"/>
                  <a:pt x="174" y="181"/>
                </a:cubicBezTo>
                <a:cubicBezTo>
                  <a:pt x="186" y="169"/>
                  <a:pt x="206" y="189"/>
                  <a:pt x="222" y="193"/>
                </a:cubicBezTo>
                <a:cubicBezTo>
                  <a:pt x="246" y="229"/>
                  <a:pt x="270" y="267"/>
                  <a:pt x="270" y="313"/>
                </a:cubicBezTo>
              </a:path>
            </a:pathLst>
          </a:custGeom>
          <a:noFill/>
          <a:ln w="38100" cap="flat" cmpd="sng">
            <a:solidFill>
              <a:srgbClr val="33CCCC"/>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7418" name="Oval 10"/>
          <p:cNvSpPr>
            <a:spLocks noChangeArrowheads="1"/>
          </p:cNvSpPr>
          <p:nvPr/>
        </p:nvSpPr>
        <p:spPr bwMode="auto">
          <a:xfrm>
            <a:off x="990600" y="2895600"/>
            <a:ext cx="76200" cy="152400"/>
          </a:xfrm>
          <a:prstGeom prst="ellipse">
            <a:avLst/>
          </a:prstGeom>
          <a:solidFill>
            <a:srgbClr val="33CCCC"/>
          </a:solidFill>
          <a:ln w="9525">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7419" name="Oval 11"/>
          <p:cNvSpPr>
            <a:spLocks noChangeArrowheads="1"/>
          </p:cNvSpPr>
          <p:nvPr/>
        </p:nvSpPr>
        <p:spPr bwMode="auto">
          <a:xfrm>
            <a:off x="990600" y="2667000"/>
            <a:ext cx="152400" cy="15240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7420" name="Freeform 12"/>
          <p:cNvSpPr>
            <a:spLocks/>
          </p:cNvSpPr>
          <p:nvPr/>
        </p:nvSpPr>
        <p:spPr bwMode="auto">
          <a:xfrm>
            <a:off x="709790" y="1879600"/>
            <a:ext cx="452966" cy="546100"/>
          </a:xfrm>
          <a:custGeom>
            <a:avLst/>
            <a:gdLst>
              <a:gd name="T0" fmla="*/ 165 w 285"/>
              <a:gd name="T1" fmla="*/ 124 h 344"/>
              <a:gd name="T2" fmla="*/ 237 w 285"/>
              <a:gd name="T3" fmla="*/ 64 h 344"/>
              <a:gd name="T4" fmla="*/ 213 w 285"/>
              <a:gd name="T5" fmla="*/ 28 h 344"/>
              <a:gd name="T6" fmla="*/ 225 w 285"/>
              <a:gd name="T7" fmla="*/ 100 h 344"/>
              <a:gd name="T8" fmla="*/ 285 w 285"/>
              <a:gd name="T9" fmla="*/ 88 h 344"/>
              <a:gd name="T10" fmla="*/ 201 w 285"/>
              <a:gd name="T11" fmla="*/ 40 h 344"/>
              <a:gd name="T12" fmla="*/ 141 w 285"/>
              <a:gd name="T13" fmla="*/ 136 h 344"/>
              <a:gd name="T14" fmla="*/ 81 w 285"/>
              <a:gd name="T15" fmla="*/ 16 h 344"/>
              <a:gd name="T16" fmla="*/ 21 w 285"/>
              <a:gd name="T17" fmla="*/ 64 h 344"/>
              <a:gd name="T18" fmla="*/ 57 w 285"/>
              <a:gd name="T19" fmla="*/ 76 h 344"/>
              <a:gd name="T20" fmla="*/ 69 w 285"/>
              <a:gd name="T21" fmla="*/ 4 h 344"/>
              <a:gd name="T22" fmla="*/ 33 w 285"/>
              <a:gd name="T23" fmla="*/ 76 h 344"/>
              <a:gd name="T24" fmla="*/ 117 w 285"/>
              <a:gd name="T25" fmla="*/ 160 h 344"/>
              <a:gd name="T26" fmla="*/ 189 w 285"/>
              <a:gd name="T27" fmla="*/ 184 h 344"/>
              <a:gd name="T28" fmla="*/ 189 w 285"/>
              <a:gd name="T29" fmla="*/ 268 h 344"/>
              <a:gd name="T30" fmla="*/ 165 w 285"/>
              <a:gd name="T31" fmla="*/ 232 h 344"/>
              <a:gd name="T32" fmla="*/ 189 w 285"/>
              <a:gd name="T33" fmla="*/ 196 h 344"/>
              <a:gd name="T34" fmla="*/ 201 w 285"/>
              <a:gd name="T35" fmla="*/ 268 h 344"/>
              <a:gd name="T36" fmla="*/ 81 w 285"/>
              <a:gd name="T37" fmla="*/ 256 h 344"/>
              <a:gd name="T38" fmla="*/ 105 w 285"/>
              <a:gd name="T39" fmla="*/ 208 h 344"/>
              <a:gd name="T40" fmla="*/ 189 w 285"/>
              <a:gd name="T41" fmla="*/ 220 h 344"/>
              <a:gd name="T42" fmla="*/ 225 w 285"/>
              <a:gd name="T43" fmla="*/ 304 h 344"/>
              <a:gd name="T44" fmla="*/ 225 w 285"/>
              <a:gd name="T45" fmla="*/ 340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5" h="344">
                <a:moveTo>
                  <a:pt x="165" y="124"/>
                </a:moveTo>
                <a:cubicBezTo>
                  <a:pt x="178" y="115"/>
                  <a:pt x="234" y="81"/>
                  <a:pt x="237" y="64"/>
                </a:cubicBezTo>
                <a:cubicBezTo>
                  <a:pt x="239" y="50"/>
                  <a:pt x="221" y="40"/>
                  <a:pt x="213" y="28"/>
                </a:cubicBezTo>
                <a:cubicBezTo>
                  <a:pt x="206" y="48"/>
                  <a:pt x="183" y="88"/>
                  <a:pt x="225" y="100"/>
                </a:cubicBezTo>
                <a:cubicBezTo>
                  <a:pt x="245" y="106"/>
                  <a:pt x="265" y="92"/>
                  <a:pt x="285" y="88"/>
                </a:cubicBezTo>
                <a:cubicBezTo>
                  <a:pt x="269" y="22"/>
                  <a:pt x="266" y="18"/>
                  <a:pt x="201" y="40"/>
                </a:cubicBezTo>
                <a:cubicBezTo>
                  <a:pt x="172" y="126"/>
                  <a:pt x="198" y="98"/>
                  <a:pt x="141" y="136"/>
                </a:cubicBezTo>
                <a:cubicBezTo>
                  <a:pt x="96" y="91"/>
                  <a:pt x="100" y="74"/>
                  <a:pt x="81" y="16"/>
                </a:cubicBezTo>
                <a:cubicBezTo>
                  <a:pt x="71" y="19"/>
                  <a:pt x="0" y="22"/>
                  <a:pt x="21" y="64"/>
                </a:cubicBezTo>
                <a:cubicBezTo>
                  <a:pt x="27" y="75"/>
                  <a:pt x="45" y="72"/>
                  <a:pt x="57" y="76"/>
                </a:cubicBezTo>
                <a:cubicBezTo>
                  <a:pt x="61" y="73"/>
                  <a:pt x="158" y="26"/>
                  <a:pt x="69" y="4"/>
                </a:cubicBezTo>
                <a:cubicBezTo>
                  <a:pt x="55" y="0"/>
                  <a:pt x="35" y="70"/>
                  <a:pt x="33" y="76"/>
                </a:cubicBezTo>
                <a:cubicBezTo>
                  <a:pt x="50" y="126"/>
                  <a:pt x="45" y="136"/>
                  <a:pt x="117" y="160"/>
                </a:cubicBezTo>
                <a:cubicBezTo>
                  <a:pt x="141" y="168"/>
                  <a:pt x="189" y="184"/>
                  <a:pt x="189" y="184"/>
                </a:cubicBezTo>
                <a:cubicBezTo>
                  <a:pt x="194" y="198"/>
                  <a:pt x="221" y="257"/>
                  <a:pt x="189" y="268"/>
                </a:cubicBezTo>
                <a:cubicBezTo>
                  <a:pt x="175" y="273"/>
                  <a:pt x="173" y="244"/>
                  <a:pt x="165" y="232"/>
                </a:cubicBezTo>
                <a:cubicBezTo>
                  <a:pt x="173" y="220"/>
                  <a:pt x="175" y="196"/>
                  <a:pt x="189" y="196"/>
                </a:cubicBezTo>
                <a:cubicBezTo>
                  <a:pt x="236" y="196"/>
                  <a:pt x="204" y="259"/>
                  <a:pt x="201" y="268"/>
                </a:cubicBezTo>
                <a:cubicBezTo>
                  <a:pt x="161" y="264"/>
                  <a:pt x="115" y="277"/>
                  <a:pt x="81" y="256"/>
                </a:cubicBezTo>
                <a:cubicBezTo>
                  <a:pt x="66" y="247"/>
                  <a:pt x="88" y="214"/>
                  <a:pt x="105" y="208"/>
                </a:cubicBezTo>
                <a:cubicBezTo>
                  <a:pt x="132" y="199"/>
                  <a:pt x="161" y="216"/>
                  <a:pt x="189" y="220"/>
                </a:cubicBezTo>
                <a:cubicBezTo>
                  <a:pt x="226" y="275"/>
                  <a:pt x="206" y="236"/>
                  <a:pt x="225" y="304"/>
                </a:cubicBezTo>
                <a:cubicBezTo>
                  <a:pt x="236" y="344"/>
                  <a:pt x="250" y="340"/>
                  <a:pt x="225" y="340"/>
                </a:cubicBezTo>
              </a:path>
            </a:pathLst>
          </a:custGeom>
          <a:noFill/>
          <a:ln w="38100" cap="flat" cmpd="sng">
            <a:solidFill>
              <a:srgbClr val="33CCCC"/>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7421" name="Oval 13"/>
          <p:cNvSpPr>
            <a:spLocks noChangeArrowheads="1"/>
          </p:cNvSpPr>
          <p:nvPr/>
        </p:nvSpPr>
        <p:spPr bwMode="auto">
          <a:xfrm>
            <a:off x="1066800" y="2133600"/>
            <a:ext cx="152400" cy="152400"/>
          </a:xfrm>
          <a:prstGeom prst="ellipse">
            <a:avLst/>
          </a:prstGeom>
          <a:solidFill>
            <a:srgbClr val="33CCCC"/>
          </a:soli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7423" name="Oval 15"/>
          <p:cNvSpPr>
            <a:spLocks noChangeArrowheads="1"/>
          </p:cNvSpPr>
          <p:nvPr/>
        </p:nvSpPr>
        <p:spPr bwMode="auto">
          <a:xfrm>
            <a:off x="838200" y="1828800"/>
            <a:ext cx="152400" cy="15240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7427" name="Group 19"/>
          <p:cNvGrpSpPr>
            <a:grpSpLocks/>
          </p:cNvGrpSpPr>
          <p:nvPr/>
        </p:nvGrpSpPr>
        <p:grpSpPr bwMode="auto">
          <a:xfrm>
            <a:off x="509412" y="514350"/>
            <a:ext cx="481188" cy="509588"/>
            <a:chOff x="321" y="324"/>
            <a:chExt cx="303" cy="321"/>
          </a:xfrm>
        </p:grpSpPr>
        <p:sp>
          <p:nvSpPr>
            <p:cNvPr id="17424" name="Freeform 16"/>
            <p:cNvSpPr>
              <a:spLocks/>
            </p:cNvSpPr>
            <p:nvPr/>
          </p:nvSpPr>
          <p:spPr bwMode="auto">
            <a:xfrm>
              <a:off x="321" y="324"/>
              <a:ext cx="219" cy="321"/>
            </a:xfrm>
            <a:custGeom>
              <a:avLst/>
              <a:gdLst>
                <a:gd name="T0" fmla="*/ 123 w 219"/>
                <a:gd name="T1" fmla="*/ 132 h 321"/>
                <a:gd name="T2" fmla="*/ 159 w 219"/>
                <a:gd name="T3" fmla="*/ 144 h 321"/>
                <a:gd name="T4" fmla="*/ 171 w 219"/>
                <a:gd name="T5" fmla="*/ 48 h 321"/>
                <a:gd name="T6" fmla="*/ 111 w 219"/>
                <a:gd name="T7" fmla="*/ 60 h 321"/>
                <a:gd name="T8" fmla="*/ 159 w 219"/>
                <a:gd name="T9" fmla="*/ 120 h 321"/>
                <a:gd name="T10" fmla="*/ 147 w 219"/>
                <a:gd name="T11" fmla="*/ 36 h 321"/>
                <a:gd name="T12" fmla="*/ 99 w 219"/>
                <a:gd name="T13" fmla="*/ 156 h 321"/>
                <a:gd name="T14" fmla="*/ 27 w 219"/>
                <a:gd name="T15" fmla="*/ 192 h 321"/>
                <a:gd name="T16" fmla="*/ 3 w 219"/>
                <a:gd name="T17" fmla="*/ 156 h 321"/>
                <a:gd name="T18" fmla="*/ 39 w 219"/>
                <a:gd name="T19" fmla="*/ 132 h 321"/>
                <a:gd name="T20" fmla="*/ 63 w 219"/>
                <a:gd name="T21" fmla="*/ 204 h 321"/>
                <a:gd name="T22" fmla="*/ 51 w 219"/>
                <a:gd name="T23" fmla="*/ 240 h 321"/>
                <a:gd name="T24" fmla="*/ 3 w 219"/>
                <a:gd name="T25" fmla="*/ 192 h 321"/>
                <a:gd name="T26" fmla="*/ 75 w 219"/>
                <a:gd name="T27" fmla="*/ 180 h 321"/>
                <a:gd name="T28" fmla="*/ 123 w 219"/>
                <a:gd name="T29" fmla="*/ 252 h 321"/>
                <a:gd name="T30" fmla="*/ 111 w 219"/>
                <a:gd name="T31" fmla="*/ 312 h 321"/>
                <a:gd name="T32" fmla="*/ 99 w 219"/>
                <a:gd name="T33" fmla="*/ 276 h 321"/>
                <a:gd name="T34" fmla="*/ 111 w 219"/>
                <a:gd name="T35" fmla="*/ 228 h 321"/>
                <a:gd name="T36" fmla="*/ 147 w 219"/>
                <a:gd name="T37" fmla="*/ 216 h 321"/>
                <a:gd name="T38" fmla="*/ 207 w 219"/>
                <a:gd name="T39" fmla="*/ 276 h 321"/>
                <a:gd name="T40" fmla="*/ 219 w 219"/>
                <a:gd name="T41" fmla="*/ 31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9" h="321">
                  <a:moveTo>
                    <a:pt x="123" y="132"/>
                  </a:moveTo>
                  <a:cubicBezTo>
                    <a:pt x="135" y="136"/>
                    <a:pt x="147" y="149"/>
                    <a:pt x="159" y="144"/>
                  </a:cubicBezTo>
                  <a:cubicBezTo>
                    <a:pt x="202" y="127"/>
                    <a:pt x="176" y="71"/>
                    <a:pt x="171" y="48"/>
                  </a:cubicBezTo>
                  <a:cubicBezTo>
                    <a:pt x="151" y="52"/>
                    <a:pt x="124" y="44"/>
                    <a:pt x="111" y="60"/>
                  </a:cubicBezTo>
                  <a:cubicBezTo>
                    <a:pt x="76" y="104"/>
                    <a:pt x="146" y="116"/>
                    <a:pt x="159" y="120"/>
                  </a:cubicBezTo>
                  <a:cubicBezTo>
                    <a:pt x="206" y="73"/>
                    <a:pt x="217" y="59"/>
                    <a:pt x="147" y="36"/>
                  </a:cubicBezTo>
                  <a:cubicBezTo>
                    <a:pt x="58" y="125"/>
                    <a:pt x="168" y="0"/>
                    <a:pt x="99" y="156"/>
                  </a:cubicBezTo>
                  <a:cubicBezTo>
                    <a:pt x="91" y="174"/>
                    <a:pt x="43" y="187"/>
                    <a:pt x="27" y="192"/>
                  </a:cubicBezTo>
                  <a:cubicBezTo>
                    <a:pt x="19" y="180"/>
                    <a:pt x="0" y="170"/>
                    <a:pt x="3" y="156"/>
                  </a:cubicBezTo>
                  <a:cubicBezTo>
                    <a:pt x="6" y="142"/>
                    <a:pt x="28" y="123"/>
                    <a:pt x="39" y="132"/>
                  </a:cubicBezTo>
                  <a:cubicBezTo>
                    <a:pt x="59" y="148"/>
                    <a:pt x="63" y="204"/>
                    <a:pt x="63" y="204"/>
                  </a:cubicBezTo>
                  <a:cubicBezTo>
                    <a:pt x="59" y="216"/>
                    <a:pt x="62" y="234"/>
                    <a:pt x="51" y="240"/>
                  </a:cubicBezTo>
                  <a:cubicBezTo>
                    <a:pt x="14" y="258"/>
                    <a:pt x="8" y="206"/>
                    <a:pt x="3" y="192"/>
                  </a:cubicBezTo>
                  <a:cubicBezTo>
                    <a:pt x="27" y="176"/>
                    <a:pt x="45" y="150"/>
                    <a:pt x="75" y="180"/>
                  </a:cubicBezTo>
                  <a:cubicBezTo>
                    <a:pt x="95" y="200"/>
                    <a:pt x="123" y="252"/>
                    <a:pt x="123" y="252"/>
                  </a:cubicBezTo>
                  <a:cubicBezTo>
                    <a:pt x="119" y="272"/>
                    <a:pt x="125" y="298"/>
                    <a:pt x="111" y="312"/>
                  </a:cubicBezTo>
                  <a:cubicBezTo>
                    <a:pt x="102" y="321"/>
                    <a:pt x="99" y="289"/>
                    <a:pt x="99" y="276"/>
                  </a:cubicBezTo>
                  <a:cubicBezTo>
                    <a:pt x="99" y="260"/>
                    <a:pt x="101" y="241"/>
                    <a:pt x="111" y="228"/>
                  </a:cubicBezTo>
                  <a:cubicBezTo>
                    <a:pt x="119" y="218"/>
                    <a:pt x="135" y="220"/>
                    <a:pt x="147" y="216"/>
                  </a:cubicBezTo>
                  <a:cubicBezTo>
                    <a:pt x="183" y="240"/>
                    <a:pt x="187" y="236"/>
                    <a:pt x="207" y="276"/>
                  </a:cubicBezTo>
                  <a:cubicBezTo>
                    <a:pt x="213" y="287"/>
                    <a:pt x="219" y="312"/>
                    <a:pt x="219" y="312"/>
                  </a:cubicBezTo>
                </a:path>
              </a:pathLst>
            </a:custGeom>
            <a:noFill/>
            <a:ln w="38100" cap="flat" cmpd="sng">
              <a:solidFill>
                <a:srgbClr val="33CCCC"/>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7425" name="Oval 17"/>
            <p:cNvSpPr>
              <a:spLocks noChangeArrowheads="1"/>
            </p:cNvSpPr>
            <p:nvPr/>
          </p:nvSpPr>
          <p:spPr bwMode="auto">
            <a:xfrm>
              <a:off x="480" y="480"/>
              <a:ext cx="144" cy="96"/>
            </a:xfrm>
            <a:prstGeom prst="ellipse">
              <a:avLst/>
            </a:prstGeom>
            <a:solidFill>
              <a:srgbClr val="33CCCC"/>
            </a:soli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7426" name="Oval 18"/>
            <p:cNvSpPr>
              <a:spLocks noChangeArrowheads="1"/>
            </p:cNvSpPr>
            <p:nvPr/>
          </p:nvSpPr>
          <p:spPr bwMode="auto">
            <a:xfrm>
              <a:off x="336" y="384"/>
              <a:ext cx="96" cy="96"/>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Tree>
    <p:extLst>
      <p:ext uri="{BB962C8B-B14F-4D97-AF65-F5344CB8AC3E}">
        <p14:creationId xmlns:p14="http://schemas.microsoft.com/office/powerpoint/2010/main" val="321460778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0241X-003-f0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1052513"/>
            <a:ext cx="6916738" cy="5322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3"/>
          <p:cNvSpPr txBox="1">
            <a:spLocks noChangeArrowheads="1"/>
          </p:cNvSpPr>
          <p:nvPr/>
        </p:nvSpPr>
        <p:spPr bwMode="auto">
          <a:xfrm>
            <a:off x="611188" y="5876925"/>
            <a:ext cx="7848600" cy="215900"/>
          </a:xfrm>
          <a:prstGeom prst="rect">
            <a:avLst/>
          </a:prstGeom>
          <a:solidFill>
            <a:schemeClr val="bg1">
              <a:alpha val="38039"/>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eaLnBrk="0" hangingPunct="0">
              <a:defRPr sz="4400">
                <a:solidFill>
                  <a:schemeClr val="tx2"/>
                </a:solidFill>
                <a:latin typeface="Arial" charset="0"/>
              </a:defRPr>
            </a:lvl1pPr>
            <a:lvl2pPr marL="742950" indent="-285750" eaLnBrk="0" hangingPunct="0">
              <a:defRPr sz="4400">
                <a:solidFill>
                  <a:schemeClr val="tx2"/>
                </a:solidFill>
                <a:latin typeface="Arial" charset="0"/>
              </a:defRPr>
            </a:lvl2pPr>
            <a:lvl3pPr marL="1143000" indent="-228600" eaLnBrk="0" hangingPunct="0">
              <a:defRPr sz="4400">
                <a:solidFill>
                  <a:schemeClr val="tx2"/>
                </a:solidFill>
                <a:latin typeface="Arial" charset="0"/>
              </a:defRPr>
            </a:lvl3pPr>
            <a:lvl4pPr marL="1600200" indent="-228600" eaLnBrk="0" hangingPunct="0">
              <a:defRPr sz="4400">
                <a:solidFill>
                  <a:schemeClr val="tx2"/>
                </a:solidFill>
                <a:latin typeface="Arial" charset="0"/>
              </a:defRPr>
            </a:lvl4pPr>
            <a:lvl5pPr marL="2057400" indent="-228600" eaLnBrk="0" hangingPunct="0">
              <a:defRPr sz="4400">
                <a:solidFill>
                  <a:schemeClr val="tx2"/>
                </a:solidFill>
                <a:latin typeface="Arial" charset="0"/>
              </a:defRPr>
            </a:lvl5pPr>
            <a:lvl6pPr marL="2514600" indent="-228600" algn="ctr" eaLnBrk="0" fontAlgn="base" hangingPunct="0">
              <a:spcBef>
                <a:spcPct val="0"/>
              </a:spcBef>
              <a:spcAft>
                <a:spcPct val="0"/>
              </a:spcAft>
              <a:defRPr sz="4400">
                <a:solidFill>
                  <a:schemeClr val="tx2"/>
                </a:solidFill>
                <a:latin typeface="Arial" charset="0"/>
              </a:defRPr>
            </a:lvl6pPr>
            <a:lvl7pPr marL="2971800" indent="-228600" algn="ctr" eaLnBrk="0" fontAlgn="base" hangingPunct="0">
              <a:spcBef>
                <a:spcPct val="0"/>
              </a:spcBef>
              <a:spcAft>
                <a:spcPct val="0"/>
              </a:spcAft>
              <a:defRPr sz="4400">
                <a:solidFill>
                  <a:schemeClr val="tx2"/>
                </a:solidFill>
                <a:latin typeface="Arial" charset="0"/>
              </a:defRPr>
            </a:lvl7pPr>
            <a:lvl8pPr marL="3429000" indent="-228600" algn="ctr" eaLnBrk="0" fontAlgn="base" hangingPunct="0">
              <a:spcBef>
                <a:spcPct val="0"/>
              </a:spcBef>
              <a:spcAft>
                <a:spcPct val="0"/>
              </a:spcAft>
              <a:defRPr sz="4400">
                <a:solidFill>
                  <a:schemeClr val="tx2"/>
                </a:solidFill>
                <a:latin typeface="Arial" charset="0"/>
              </a:defRPr>
            </a:lvl8pPr>
            <a:lvl9pPr marL="3886200" indent="-228600" algn="ctr" eaLnBrk="0" fontAlgn="base" hangingPunct="0">
              <a:spcBef>
                <a:spcPct val="0"/>
              </a:spcBef>
              <a:spcAft>
                <a:spcPct val="0"/>
              </a:spcAft>
              <a:defRPr sz="4400">
                <a:solidFill>
                  <a:schemeClr val="tx2"/>
                </a:solidFill>
                <a:latin typeface="Arial" charset="0"/>
              </a:defRPr>
            </a:lvl9pPr>
          </a:lstStyle>
          <a:p>
            <a:endParaRPr lang="cs-CZ" altLang="cs-CZ" sz="800">
              <a:solidFill>
                <a:schemeClr val="tx1"/>
              </a:solidFill>
            </a:endParaRPr>
          </a:p>
        </p:txBody>
      </p:sp>
      <p:sp>
        <p:nvSpPr>
          <p:cNvPr id="6" name="Text Box 4"/>
          <p:cNvSpPr txBox="1">
            <a:spLocks noChangeArrowheads="1"/>
          </p:cNvSpPr>
          <p:nvPr/>
        </p:nvSpPr>
        <p:spPr bwMode="auto">
          <a:xfrm>
            <a:off x="4005263" y="6516688"/>
            <a:ext cx="446405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4400">
                <a:solidFill>
                  <a:schemeClr val="tx2"/>
                </a:solidFill>
                <a:latin typeface="Arial" charset="0"/>
              </a:defRPr>
            </a:lvl1pPr>
            <a:lvl2pPr marL="742950" indent="-285750" eaLnBrk="0" hangingPunct="0">
              <a:defRPr sz="4400">
                <a:solidFill>
                  <a:schemeClr val="tx2"/>
                </a:solidFill>
                <a:latin typeface="Arial" charset="0"/>
              </a:defRPr>
            </a:lvl2pPr>
            <a:lvl3pPr marL="1143000" indent="-228600" eaLnBrk="0" hangingPunct="0">
              <a:defRPr sz="4400">
                <a:solidFill>
                  <a:schemeClr val="tx2"/>
                </a:solidFill>
                <a:latin typeface="Arial" charset="0"/>
              </a:defRPr>
            </a:lvl3pPr>
            <a:lvl4pPr marL="1600200" indent="-228600" eaLnBrk="0" hangingPunct="0">
              <a:defRPr sz="4400">
                <a:solidFill>
                  <a:schemeClr val="tx2"/>
                </a:solidFill>
                <a:latin typeface="Arial" charset="0"/>
              </a:defRPr>
            </a:lvl4pPr>
            <a:lvl5pPr marL="2057400" indent="-228600" eaLnBrk="0" hangingPunct="0">
              <a:defRPr sz="4400">
                <a:solidFill>
                  <a:schemeClr val="tx2"/>
                </a:solidFill>
                <a:latin typeface="Arial" charset="0"/>
              </a:defRPr>
            </a:lvl5pPr>
            <a:lvl6pPr marL="2514600" indent="-228600" algn="ctr" eaLnBrk="0" fontAlgn="base" hangingPunct="0">
              <a:spcBef>
                <a:spcPct val="0"/>
              </a:spcBef>
              <a:spcAft>
                <a:spcPct val="0"/>
              </a:spcAft>
              <a:defRPr sz="4400">
                <a:solidFill>
                  <a:schemeClr val="tx2"/>
                </a:solidFill>
                <a:latin typeface="Arial" charset="0"/>
              </a:defRPr>
            </a:lvl6pPr>
            <a:lvl7pPr marL="2971800" indent="-228600" algn="ctr" eaLnBrk="0" fontAlgn="base" hangingPunct="0">
              <a:spcBef>
                <a:spcPct val="0"/>
              </a:spcBef>
              <a:spcAft>
                <a:spcPct val="0"/>
              </a:spcAft>
              <a:defRPr sz="4400">
                <a:solidFill>
                  <a:schemeClr val="tx2"/>
                </a:solidFill>
                <a:latin typeface="Arial" charset="0"/>
              </a:defRPr>
            </a:lvl7pPr>
            <a:lvl8pPr marL="3429000" indent="-228600" algn="ctr" eaLnBrk="0" fontAlgn="base" hangingPunct="0">
              <a:spcBef>
                <a:spcPct val="0"/>
              </a:spcBef>
              <a:spcAft>
                <a:spcPct val="0"/>
              </a:spcAft>
              <a:defRPr sz="4400">
                <a:solidFill>
                  <a:schemeClr val="tx2"/>
                </a:solidFill>
                <a:latin typeface="Arial" charset="0"/>
              </a:defRPr>
            </a:lvl8pPr>
            <a:lvl9pPr marL="3886200" indent="-228600" algn="ctr" eaLnBrk="0" fontAlgn="base" hangingPunct="0">
              <a:spcBef>
                <a:spcPct val="0"/>
              </a:spcBef>
              <a:spcAft>
                <a:spcPct val="0"/>
              </a:spcAft>
              <a:defRPr sz="4400">
                <a:solidFill>
                  <a:schemeClr val="tx2"/>
                </a:solidFill>
                <a:latin typeface="Arial" charset="0"/>
              </a:defRPr>
            </a:lvl9pPr>
          </a:lstStyle>
          <a:p>
            <a:pPr algn="r">
              <a:spcBef>
                <a:spcPct val="50000"/>
              </a:spcBef>
            </a:pPr>
            <a:r>
              <a:rPr lang="en-US" altLang="cs-CZ" sz="700" i="1">
                <a:solidFill>
                  <a:schemeClr val="tx1"/>
                </a:solidFill>
              </a:rPr>
              <a:t>Downloaded from: StudentConsult (on 18 July 2006 08:13 AM)</a:t>
            </a:r>
          </a:p>
        </p:txBody>
      </p:sp>
      <p:sp>
        <p:nvSpPr>
          <p:cNvPr id="7" name="Text Box 5"/>
          <p:cNvSpPr txBox="1">
            <a:spLocks noChangeArrowheads="1"/>
          </p:cNvSpPr>
          <p:nvPr/>
        </p:nvSpPr>
        <p:spPr bwMode="auto">
          <a:xfrm>
            <a:off x="4000500" y="6645275"/>
            <a:ext cx="44640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4400">
                <a:solidFill>
                  <a:schemeClr val="tx2"/>
                </a:solidFill>
                <a:latin typeface="Arial" charset="0"/>
              </a:defRPr>
            </a:lvl1pPr>
            <a:lvl2pPr marL="742950" indent="-285750" eaLnBrk="0" hangingPunct="0">
              <a:defRPr sz="4400">
                <a:solidFill>
                  <a:schemeClr val="tx2"/>
                </a:solidFill>
                <a:latin typeface="Arial" charset="0"/>
              </a:defRPr>
            </a:lvl2pPr>
            <a:lvl3pPr marL="1143000" indent="-228600" eaLnBrk="0" hangingPunct="0">
              <a:defRPr sz="4400">
                <a:solidFill>
                  <a:schemeClr val="tx2"/>
                </a:solidFill>
                <a:latin typeface="Arial" charset="0"/>
              </a:defRPr>
            </a:lvl3pPr>
            <a:lvl4pPr marL="1600200" indent="-228600" eaLnBrk="0" hangingPunct="0">
              <a:defRPr sz="4400">
                <a:solidFill>
                  <a:schemeClr val="tx2"/>
                </a:solidFill>
                <a:latin typeface="Arial" charset="0"/>
              </a:defRPr>
            </a:lvl4pPr>
            <a:lvl5pPr marL="2057400" indent="-228600" eaLnBrk="0" hangingPunct="0">
              <a:defRPr sz="4400">
                <a:solidFill>
                  <a:schemeClr val="tx2"/>
                </a:solidFill>
                <a:latin typeface="Arial" charset="0"/>
              </a:defRPr>
            </a:lvl5pPr>
            <a:lvl6pPr marL="2514600" indent="-228600" algn="ctr" eaLnBrk="0" fontAlgn="base" hangingPunct="0">
              <a:spcBef>
                <a:spcPct val="0"/>
              </a:spcBef>
              <a:spcAft>
                <a:spcPct val="0"/>
              </a:spcAft>
              <a:defRPr sz="4400">
                <a:solidFill>
                  <a:schemeClr val="tx2"/>
                </a:solidFill>
                <a:latin typeface="Arial" charset="0"/>
              </a:defRPr>
            </a:lvl6pPr>
            <a:lvl7pPr marL="2971800" indent="-228600" algn="ctr" eaLnBrk="0" fontAlgn="base" hangingPunct="0">
              <a:spcBef>
                <a:spcPct val="0"/>
              </a:spcBef>
              <a:spcAft>
                <a:spcPct val="0"/>
              </a:spcAft>
              <a:defRPr sz="4400">
                <a:solidFill>
                  <a:schemeClr val="tx2"/>
                </a:solidFill>
                <a:latin typeface="Arial" charset="0"/>
              </a:defRPr>
            </a:lvl7pPr>
            <a:lvl8pPr marL="3429000" indent="-228600" algn="ctr" eaLnBrk="0" fontAlgn="base" hangingPunct="0">
              <a:spcBef>
                <a:spcPct val="0"/>
              </a:spcBef>
              <a:spcAft>
                <a:spcPct val="0"/>
              </a:spcAft>
              <a:defRPr sz="4400">
                <a:solidFill>
                  <a:schemeClr val="tx2"/>
                </a:solidFill>
                <a:latin typeface="Arial" charset="0"/>
              </a:defRPr>
            </a:lvl8pPr>
            <a:lvl9pPr marL="3886200" indent="-228600" algn="ctr" eaLnBrk="0" fontAlgn="base" hangingPunct="0">
              <a:spcBef>
                <a:spcPct val="0"/>
              </a:spcBef>
              <a:spcAft>
                <a:spcPct val="0"/>
              </a:spcAft>
              <a:defRPr sz="4400">
                <a:solidFill>
                  <a:schemeClr val="tx2"/>
                </a:solidFill>
                <a:latin typeface="Arial" charset="0"/>
              </a:defRPr>
            </a:lvl9pPr>
          </a:lstStyle>
          <a:p>
            <a:pPr algn="r">
              <a:spcBef>
                <a:spcPct val="50000"/>
              </a:spcBef>
            </a:pPr>
            <a:r>
              <a:rPr lang="en-US" altLang="cs-CZ" sz="700" i="1">
                <a:solidFill>
                  <a:schemeClr val="tx1"/>
                </a:solidFill>
              </a:rPr>
              <a:t>© 2005 Elsevier </a:t>
            </a:r>
          </a:p>
        </p:txBody>
      </p:sp>
      <p:pic>
        <p:nvPicPr>
          <p:cNvPr id="8" name="Picture 6" descr="top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9525"/>
            <a:ext cx="30194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ovéPole 8"/>
          <p:cNvSpPr txBox="1">
            <a:spLocks noChangeArrowheads="1"/>
          </p:cNvSpPr>
          <p:nvPr/>
        </p:nvSpPr>
        <p:spPr bwMode="auto">
          <a:xfrm>
            <a:off x="1571625" y="476250"/>
            <a:ext cx="53815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2"/>
                </a:solidFill>
                <a:latin typeface="Arial" charset="0"/>
              </a:defRPr>
            </a:lvl1pPr>
            <a:lvl2pPr marL="742950" indent="-285750" eaLnBrk="0" hangingPunct="0">
              <a:defRPr sz="4400">
                <a:solidFill>
                  <a:schemeClr val="tx2"/>
                </a:solidFill>
                <a:latin typeface="Arial" charset="0"/>
              </a:defRPr>
            </a:lvl2pPr>
            <a:lvl3pPr marL="1143000" indent="-228600" eaLnBrk="0" hangingPunct="0">
              <a:defRPr sz="4400">
                <a:solidFill>
                  <a:schemeClr val="tx2"/>
                </a:solidFill>
                <a:latin typeface="Arial" charset="0"/>
              </a:defRPr>
            </a:lvl3pPr>
            <a:lvl4pPr marL="1600200" indent="-228600" eaLnBrk="0" hangingPunct="0">
              <a:defRPr sz="4400">
                <a:solidFill>
                  <a:schemeClr val="tx2"/>
                </a:solidFill>
                <a:latin typeface="Arial" charset="0"/>
              </a:defRPr>
            </a:lvl4pPr>
            <a:lvl5pPr marL="2057400" indent="-228600" eaLnBrk="0" hangingPunct="0">
              <a:defRPr sz="4400">
                <a:solidFill>
                  <a:schemeClr val="tx2"/>
                </a:solidFill>
                <a:latin typeface="Arial" charset="0"/>
              </a:defRPr>
            </a:lvl5pPr>
            <a:lvl6pPr marL="2514600" indent="-228600" algn="ctr" eaLnBrk="0" fontAlgn="base" hangingPunct="0">
              <a:spcBef>
                <a:spcPct val="0"/>
              </a:spcBef>
              <a:spcAft>
                <a:spcPct val="0"/>
              </a:spcAft>
              <a:defRPr sz="4400">
                <a:solidFill>
                  <a:schemeClr val="tx2"/>
                </a:solidFill>
                <a:latin typeface="Arial" charset="0"/>
              </a:defRPr>
            </a:lvl6pPr>
            <a:lvl7pPr marL="2971800" indent="-228600" algn="ctr" eaLnBrk="0" fontAlgn="base" hangingPunct="0">
              <a:spcBef>
                <a:spcPct val="0"/>
              </a:spcBef>
              <a:spcAft>
                <a:spcPct val="0"/>
              </a:spcAft>
              <a:defRPr sz="4400">
                <a:solidFill>
                  <a:schemeClr val="tx2"/>
                </a:solidFill>
                <a:latin typeface="Arial" charset="0"/>
              </a:defRPr>
            </a:lvl7pPr>
            <a:lvl8pPr marL="3429000" indent="-228600" algn="ctr" eaLnBrk="0" fontAlgn="base" hangingPunct="0">
              <a:spcBef>
                <a:spcPct val="0"/>
              </a:spcBef>
              <a:spcAft>
                <a:spcPct val="0"/>
              </a:spcAft>
              <a:defRPr sz="4400">
                <a:solidFill>
                  <a:schemeClr val="tx2"/>
                </a:solidFill>
                <a:latin typeface="Arial" charset="0"/>
              </a:defRPr>
            </a:lvl8pPr>
            <a:lvl9pPr marL="3886200" indent="-228600" algn="ctr" eaLnBrk="0" fontAlgn="base" hangingPunct="0">
              <a:spcBef>
                <a:spcPct val="0"/>
              </a:spcBef>
              <a:spcAft>
                <a:spcPct val="0"/>
              </a:spcAft>
              <a:defRPr sz="4400">
                <a:solidFill>
                  <a:schemeClr val="tx2"/>
                </a:solidFill>
                <a:latin typeface="Arial" charset="0"/>
              </a:defRPr>
            </a:lvl9pPr>
          </a:lstStyle>
          <a:p>
            <a:pPr eaLnBrk="1" hangingPunct="1"/>
            <a:r>
              <a:rPr lang="cs-CZ" altLang="cs-CZ" sz="2400" dirty="0">
                <a:solidFill>
                  <a:srgbClr val="C00000"/>
                </a:solidFill>
                <a:latin typeface="+mj-lt"/>
              </a:rPr>
              <a:t>Vazba antigenu na HLA-I a HLA-II antigeny</a:t>
            </a:r>
          </a:p>
        </p:txBody>
      </p:sp>
    </p:spTree>
    <p:extLst>
      <p:ext uri="{BB962C8B-B14F-4D97-AF65-F5344CB8AC3E}">
        <p14:creationId xmlns:p14="http://schemas.microsoft.com/office/powerpoint/2010/main" val="129684895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640"/>
            <a:ext cx="9143999" cy="6192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ovéPole 2"/>
          <p:cNvSpPr txBox="1"/>
          <p:nvPr/>
        </p:nvSpPr>
        <p:spPr>
          <a:xfrm>
            <a:off x="22860" y="6401073"/>
            <a:ext cx="7861508" cy="307777"/>
          </a:xfrm>
          <a:prstGeom prst="rect">
            <a:avLst/>
          </a:prstGeom>
          <a:noFill/>
        </p:spPr>
        <p:txBody>
          <a:bodyPr wrap="square" rtlCol="0">
            <a:spAutoFit/>
          </a:bodyPr>
          <a:lstStyle/>
          <a:p>
            <a:r>
              <a:rPr lang="en-GB" sz="1400" dirty="0"/>
              <a:t>©</a:t>
            </a:r>
            <a:r>
              <a:rPr lang="cs-CZ" sz="1400" dirty="0"/>
              <a:t> </a:t>
            </a:r>
            <a:r>
              <a:rPr lang="cs-CZ" sz="1400" dirty="0" err="1"/>
              <a:t>Elsevier</a:t>
            </a:r>
            <a:r>
              <a:rPr lang="cs-CZ" sz="1400" dirty="0"/>
              <a:t> 2012. </a:t>
            </a:r>
            <a:r>
              <a:rPr lang="cs-CZ" sz="1400" dirty="0" err="1"/>
              <a:t>Abbas</a:t>
            </a:r>
            <a:r>
              <a:rPr lang="cs-CZ" sz="1400" dirty="0"/>
              <a:t> </a:t>
            </a:r>
            <a:r>
              <a:rPr lang="en-GB" sz="1400" dirty="0"/>
              <a:t>&amp;</a:t>
            </a:r>
            <a:r>
              <a:rPr lang="cs-CZ" sz="1400" dirty="0"/>
              <a:t> </a:t>
            </a:r>
            <a:r>
              <a:rPr lang="cs-CZ" sz="1400" dirty="0" err="1"/>
              <a:t>Lichtman</a:t>
            </a:r>
            <a:r>
              <a:rPr lang="cs-CZ" sz="1400" dirty="0"/>
              <a:t>: </a:t>
            </a:r>
            <a:r>
              <a:rPr lang="cs-CZ" sz="1400" dirty="0" err="1"/>
              <a:t>Cellular</a:t>
            </a:r>
            <a:r>
              <a:rPr lang="cs-CZ" sz="1400" dirty="0"/>
              <a:t> and </a:t>
            </a:r>
            <a:r>
              <a:rPr lang="cs-CZ" sz="1400" dirty="0" err="1"/>
              <a:t>Molecular</a:t>
            </a:r>
            <a:r>
              <a:rPr lang="cs-CZ" sz="1400" dirty="0"/>
              <a:t> </a:t>
            </a:r>
            <a:r>
              <a:rPr lang="cs-CZ" sz="1400" dirty="0" err="1"/>
              <a:t>Immunology</a:t>
            </a:r>
            <a:r>
              <a:rPr lang="cs-CZ" sz="1400" dirty="0"/>
              <a:t> 7e www.studentconsult.com</a:t>
            </a:r>
          </a:p>
        </p:txBody>
      </p:sp>
    </p:spTree>
    <p:extLst>
      <p:ext uri="{BB962C8B-B14F-4D97-AF65-F5344CB8AC3E}">
        <p14:creationId xmlns:p14="http://schemas.microsoft.com/office/powerpoint/2010/main" val="2365869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88640"/>
            <a:ext cx="8229600" cy="792088"/>
          </a:xfrm>
        </p:spPr>
        <p:txBody>
          <a:bodyPr>
            <a:noAutofit/>
          </a:bodyPr>
          <a:lstStyle/>
          <a:p>
            <a:r>
              <a:rPr lang="cs-CZ" sz="4000" b="1" dirty="0">
                <a:solidFill>
                  <a:srgbClr val="C00000"/>
                </a:solidFill>
              </a:rPr>
              <a:t>PRR- </a:t>
            </a:r>
            <a:r>
              <a:rPr lang="cs-CZ" sz="4000" b="1" dirty="0" err="1">
                <a:solidFill>
                  <a:srgbClr val="C00000"/>
                </a:solidFill>
              </a:rPr>
              <a:t>Pattern</a:t>
            </a:r>
            <a:r>
              <a:rPr lang="cs-CZ" sz="4000" b="1" dirty="0">
                <a:solidFill>
                  <a:srgbClr val="C00000"/>
                </a:solidFill>
              </a:rPr>
              <a:t> </a:t>
            </a:r>
            <a:r>
              <a:rPr lang="cs-CZ" sz="4000" b="1" dirty="0" err="1">
                <a:solidFill>
                  <a:srgbClr val="C00000"/>
                </a:solidFill>
              </a:rPr>
              <a:t>Recognition</a:t>
            </a:r>
            <a:r>
              <a:rPr lang="cs-CZ" sz="4000" b="1" dirty="0">
                <a:solidFill>
                  <a:srgbClr val="C00000"/>
                </a:solidFill>
              </a:rPr>
              <a:t> </a:t>
            </a:r>
            <a:r>
              <a:rPr lang="cs-CZ" sz="4000" b="1" dirty="0" err="1">
                <a:solidFill>
                  <a:srgbClr val="C00000"/>
                </a:solidFill>
              </a:rPr>
              <a:t>Receptors</a:t>
            </a:r>
            <a:r>
              <a:rPr lang="cs-CZ" sz="4000" b="1" dirty="0">
                <a:solidFill>
                  <a:srgbClr val="C00000"/>
                </a:solidFill>
              </a:rPr>
              <a:t> </a:t>
            </a:r>
          </a:p>
        </p:txBody>
      </p:sp>
      <p:sp>
        <p:nvSpPr>
          <p:cNvPr id="3" name="Zástupný symbol pro obsah 2"/>
          <p:cNvSpPr>
            <a:spLocks noGrp="1"/>
          </p:cNvSpPr>
          <p:nvPr>
            <p:ph idx="1"/>
          </p:nvPr>
        </p:nvSpPr>
        <p:spPr/>
        <p:txBody>
          <a:bodyPr/>
          <a:lstStyle/>
          <a:p>
            <a:endParaRPr lang="cs-CZ"/>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052736"/>
            <a:ext cx="8496944" cy="5472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ovéPole 6"/>
          <p:cNvSpPr txBox="1"/>
          <p:nvPr/>
        </p:nvSpPr>
        <p:spPr>
          <a:xfrm>
            <a:off x="22860" y="6401073"/>
            <a:ext cx="7861508" cy="307777"/>
          </a:xfrm>
          <a:prstGeom prst="rect">
            <a:avLst/>
          </a:prstGeom>
          <a:noFill/>
        </p:spPr>
        <p:txBody>
          <a:bodyPr wrap="square" rtlCol="0">
            <a:spAutoFit/>
          </a:bodyPr>
          <a:lstStyle/>
          <a:p>
            <a:r>
              <a:rPr lang="en-GB" sz="1400" dirty="0"/>
              <a:t>©</a:t>
            </a:r>
            <a:r>
              <a:rPr lang="cs-CZ" sz="1400" dirty="0"/>
              <a:t> </a:t>
            </a:r>
            <a:r>
              <a:rPr lang="cs-CZ" sz="1400" dirty="0" err="1"/>
              <a:t>Elsevier</a:t>
            </a:r>
            <a:r>
              <a:rPr lang="cs-CZ" sz="1400" dirty="0"/>
              <a:t> 2012. </a:t>
            </a:r>
            <a:r>
              <a:rPr lang="cs-CZ" sz="1400" dirty="0" err="1"/>
              <a:t>Abbas</a:t>
            </a:r>
            <a:r>
              <a:rPr lang="cs-CZ" sz="1400" dirty="0"/>
              <a:t> </a:t>
            </a:r>
            <a:r>
              <a:rPr lang="en-GB" sz="1400" dirty="0"/>
              <a:t>&amp;</a:t>
            </a:r>
            <a:r>
              <a:rPr lang="cs-CZ" sz="1400" dirty="0"/>
              <a:t> </a:t>
            </a:r>
            <a:r>
              <a:rPr lang="cs-CZ" sz="1400" dirty="0" err="1"/>
              <a:t>Lichtman</a:t>
            </a:r>
            <a:r>
              <a:rPr lang="cs-CZ" sz="1400" dirty="0"/>
              <a:t>: </a:t>
            </a:r>
            <a:r>
              <a:rPr lang="cs-CZ" sz="1400" dirty="0" err="1"/>
              <a:t>Cellular</a:t>
            </a:r>
            <a:r>
              <a:rPr lang="cs-CZ" sz="1400" dirty="0"/>
              <a:t> and </a:t>
            </a:r>
            <a:r>
              <a:rPr lang="cs-CZ" sz="1400" dirty="0" err="1"/>
              <a:t>Molecular</a:t>
            </a:r>
            <a:r>
              <a:rPr lang="cs-CZ" sz="1400" dirty="0"/>
              <a:t> </a:t>
            </a:r>
            <a:r>
              <a:rPr lang="cs-CZ" sz="1400" dirty="0" err="1"/>
              <a:t>Immunology</a:t>
            </a:r>
            <a:r>
              <a:rPr lang="cs-CZ" sz="1400" dirty="0"/>
              <a:t> 7e www.studentconsult.com</a:t>
            </a:r>
          </a:p>
        </p:txBody>
      </p:sp>
    </p:spTree>
    <p:extLst>
      <p:ext uri="{BB962C8B-B14F-4D97-AF65-F5344CB8AC3E}">
        <p14:creationId xmlns:p14="http://schemas.microsoft.com/office/powerpoint/2010/main" val="224017275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en-GB" b="1" dirty="0">
                <a:solidFill>
                  <a:srgbClr val="C00000"/>
                </a:solidFill>
              </a:rPr>
              <a:t>F</a:t>
            </a:r>
            <a:r>
              <a:rPr lang="cs-CZ" b="1" dirty="0" err="1">
                <a:solidFill>
                  <a:srgbClr val="C00000"/>
                </a:solidFill>
              </a:rPr>
              <a:t>aktory</a:t>
            </a:r>
            <a:r>
              <a:rPr lang="cs-CZ" b="1" dirty="0">
                <a:solidFill>
                  <a:srgbClr val="C00000"/>
                </a:solidFill>
              </a:rPr>
              <a:t> správné prezentace </a:t>
            </a:r>
            <a:r>
              <a:rPr lang="cs-CZ" b="1" dirty="0" err="1">
                <a:solidFill>
                  <a:srgbClr val="C00000"/>
                </a:solidFill>
              </a:rPr>
              <a:t>Ag</a:t>
            </a:r>
            <a:r>
              <a:rPr lang="cs-CZ" b="1" dirty="0">
                <a:solidFill>
                  <a:srgbClr val="C00000"/>
                </a:solidFill>
              </a:rPr>
              <a:t> a spuštění imunitní </a:t>
            </a:r>
            <a:r>
              <a:rPr lang="cs-CZ" b="1" dirty="0" err="1">
                <a:solidFill>
                  <a:srgbClr val="C00000"/>
                </a:solidFill>
              </a:rPr>
              <a:t>rekace</a:t>
            </a:r>
            <a:endParaRPr lang="en-GB" dirty="0"/>
          </a:p>
        </p:txBody>
      </p:sp>
      <p:sp>
        <p:nvSpPr>
          <p:cNvPr id="3" name="Zástupný symbol pro obsah 2"/>
          <p:cNvSpPr>
            <a:spLocks noGrp="1"/>
          </p:cNvSpPr>
          <p:nvPr>
            <p:ph idx="1"/>
          </p:nvPr>
        </p:nvSpPr>
        <p:spPr>
          <a:xfrm>
            <a:off x="457200" y="1600200"/>
            <a:ext cx="8229600" cy="4997152"/>
          </a:xfrm>
        </p:spPr>
        <p:txBody>
          <a:bodyPr>
            <a:normAutofit fontScale="70000" lnSpcReduction="20000"/>
          </a:bodyPr>
          <a:lstStyle/>
          <a:p>
            <a:r>
              <a:rPr lang="en-GB" dirty="0">
                <a:solidFill>
                  <a:srgbClr val="002060"/>
                </a:solidFill>
              </a:rPr>
              <a:t>1) </a:t>
            </a:r>
            <a:r>
              <a:rPr lang="cs-CZ" dirty="0">
                <a:solidFill>
                  <a:srgbClr val="002060"/>
                </a:solidFill>
              </a:rPr>
              <a:t>G</a:t>
            </a:r>
            <a:r>
              <a:rPr lang="en-GB" dirty="0" err="1">
                <a:solidFill>
                  <a:srgbClr val="002060"/>
                </a:solidFill>
              </a:rPr>
              <a:t>eneticky</a:t>
            </a:r>
            <a:r>
              <a:rPr lang="en-GB" dirty="0">
                <a:solidFill>
                  <a:srgbClr val="002060"/>
                </a:solidFill>
              </a:rPr>
              <a:t> </a:t>
            </a:r>
            <a:r>
              <a:rPr lang="en-GB" dirty="0" err="1">
                <a:solidFill>
                  <a:srgbClr val="002060"/>
                </a:solidFill>
              </a:rPr>
              <a:t>ur</a:t>
            </a:r>
            <a:r>
              <a:rPr lang="cs-CZ" dirty="0">
                <a:solidFill>
                  <a:srgbClr val="002060"/>
                </a:solidFill>
              </a:rPr>
              <a:t>č</a:t>
            </a:r>
            <a:r>
              <a:rPr lang="en-GB" dirty="0" err="1">
                <a:solidFill>
                  <a:srgbClr val="002060"/>
                </a:solidFill>
              </a:rPr>
              <a:t>ený</a:t>
            </a:r>
            <a:r>
              <a:rPr lang="en-GB" dirty="0">
                <a:solidFill>
                  <a:srgbClr val="002060"/>
                </a:solidFill>
              </a:rPr>
              <a:t> </a:t>
            </a:r>
            <a:r>
              <a:rPr lang="en-GB" dirty="0" err="1">
                <a:solidFill>
                  <a:srgbClr val="002060"/>
                </a:solidFill>
              </a:rPr>
              <a:t>typ</a:t>
            </a:r>
            <a:r>
              <a:rPr lang="en-GB" dirty="0">
                <a:solidFill>
                  <a:srgbClr val="002060"/>
                </a:solidFill>
              </a:rPr>
              <a:t> MHC </a:t>
            </a:r>
            <a:r>
              <a:rPr lang="en-GB" dirty="0" err="1">
                <a:solidFill>
                  <a:srgbClr val="002060"/>
                </a:solidFill>
              </a:rPr>
              <a:t>gp</a:t>
            </a:r>
            <a:r>
              <a:rPr lang="en-GB" dirty="0">
                <a:solidFill>
                  <a:srgbClr val="002060"/>
                </a:solidFill>
              </a:rPr>
              <a:t> m</a:t>
            </a:r>
            <a:r>
              <a:rPr lang="cs-CZ" dirty="0">
                <a:solidFill>
                  <a:srgbClr val="002060"/>
                </a:solidFill>
              </a:rPr>
              <a:t>ů</a:t>
            </a:r>
            <a:r>
              <a:rPr lang="en-GB" dirty="0" err="1">
                <a:solidFill>
                  <a:srgbClr val="002060"/>
                </a:solidFill>
              </a:rPr>
              <a:t>že</a:t>
            </a:r>
            <a:r>
              <a:rPr lang="en-GB" dirty="0">
                <a:solidFill>
                  <a:srgbClr val="002060"/>
                </a:solidFill>
              </a:rPr>
              <a:t> </a:t>
            </a:r>
            <a:r>
              <a:rPr lang="en-GB" dirty="0" err="1">
                <a:solidFill>
                  <a:srgbClr val="002060"/>
                </a:solidFill>
              </a:rPr>
              <a:t>vázat</a:t>
            </a:r>
            <a:r>
              <a:rPr lang="en-GB" dirty="0">
                <a:solidFill>
                  <a:srgbClr val="002060"/>
                </a:solidFill>
              </a:rPr>
              <a:t> </a:t>
            </a:r>
            <a:r>
              <a:rPr lang="en-GB" dirty="0" err="1">
                <a:solidFill>
                  <a:srgbClr val="002060"/>
                </a:solidFill>
              </a:rPr>
              <a:t>ur</a:t>
            </a:r>
            <a:r>
              <a:rPr lang="cs-CZ" dirty="0">
                <a:solidFill>
                  <a:srgbClr val="002060"/>
                </a:solidFill>
              </a:rPr>
              <a:t>č</a:t>
            </a:r>
            <a:r>
              <a:rPr lang="en-GB" dirty="0" err="1">
                <a:solidFill>
                  <a:srgbClr val="002060"/>
                </a:solidFill>
              </a:rPr>
              <a:t>itý</a:t>
            </a:r>
            <a:r>
              <a:rPr lang="en-GB" dirty="0">
                <a:solidFill>
                  <a:srgbClr val="002060"/>
                </a:solidFill>
              </a:rPr>
              <a:t> </a:t>
            </a:r>
            <a:r>
              <a:rPr lang="en-GB" dirty="0" err="1">
                <a:solidFill>
                  <a:srgbClr val="002060"/>
                </a:solidFill>
              </a:rPr>
              <a:t>okruh</a:t>
            </a:r>
            <a:r>
              <a:rPr lang="en-GB" dirty="0">
                <a:solidFill>
                  <a:srgbClr val="002060"/>
                </a:solidFill>
              </a:rPr>
              <a:t> </a:t>
            </a:r>
            <a:r>
              <a:rPr lang="en-GB" dirty="0" err="1">
                <a:solidFill>
                  <a:srgbClr val="002060"/>
                </a:solidFill>
              </a:rPr>
              <a:t>peptid</a:t>
            </a:r>
            <a:r>
              <a:rPr lang="cs-CZ" dirty="0">
                <a:solidFill>
                  <a:srgbClr val="002060"/>
                </a:solidFill>
              </a:rPr>
              <a:t>ů</a:t>
            </a:r>
            <a:endParaRPr lang="en-GB" dirty="0">
              <a:solidFill>
                <a:srgbClr val="002060"/>
              </a:solidFill>
            </a:endParaRPr>
          </a:p>
          <a:p>
            <a:pPr marL="0" indent="0">
              <a:buNone/>
            </a:pPr>
            <a:r>
              <a:rPr lang="cs-CZ" dirty="0">
                <a:solidFill>
                  <a:srgbClr val="002060"/>
                </a:solidFill>
              </a:rPr>
              <a:t>	</a:t>
            </a:r>
            <a:r>
              <a:rPr lang="en-GB" dirty="0">
                <a:solidFill>
                  <a:srgbClr val="002060"/>
                </a:solidFill>
              </a:rPr>
              <a:t>(</a:t>
            </a:r>
            <a:r>
              <a:rPr lang="en-GB" dirty="0" err="1">
                <a:solidFill>
                  <a:srgbClr val="002060"/>
                </a:solidFill>
              </a:rPr>
              <a:t>kotvící</a:t>
            </a:r>
            <a:r>
              <a:rPr lang="en-GB" dirty="0">
                <a:solidFill>
                  <a:srgbClr val="002060"/>
                </a:solidFill>
              </a:rPr>
              <a:t> AK </a:t>
            </a:r>
            <a:r>
              <a:rPr lang="en-GB" dirty="0" err="1">
                <a:solidFill>
                  <a:srgbClr val="002060"/>
                </a:solidFill>
              </a:rPr>
              <a:t>zbytky</a:t>
            </a:r>
            <a:r>
              <a:rPr lang="en-GB" dirty="0">
                <a:solidFill>
                  <a:srgbClr val="002060"/>
                </a:solidFill>
              </a:rPr>
              <a:t> </a:t>
            </a:r>
            <a:r>
              <a:rPr lang="en-GB" dirty="0" err="1">
                <a:solidFill>
                  <a:srgbClr val="002060"/>
                </a:solidFill>
              </a:rPr>
              <a:t>vazebné</a:t>
            </a:r>
            <a:r>
              <a:rPr lang="en-GB" dirty="0">
                <a:solidFill>
                  <a:srgbClr val="002060"/>
                </a:solidFill>
              </a:rPr>
              <a:t> </a:t>
            </a:r>
            <a:r>
              <a:rPr lang="en-GB" dirty="0" err="1">
                <a:solidFill>
                  <a:srgbClr val="002060"/>
                </a:solidFill>
              </a:rPr>
              <a:t>št</a:t>
            </a:r>
            <a:r>
              <a:rPr lang="cs-CZ" dirty="0">
                <a:solidFill>
                  <a:srgbClr val="002060"/>
                </a:solidFill>
              </a:rPr>
              <a:t>ě</a:t>
            </a:r>
            <a:r>
              <a:rPr lang="en-GB" dirty="0" err="1">
                <a:solidFill>
                  <a:srgbClr val="002060"/>
                </a:solidFill>
              </a:rPr>
              <a:t>rbiny</a:t>
            </a:r>
            <a:r>
              <a:rPr lang="en-GB" dirty="0">
                <a:solidFill>
                  <a:srgbClr val="002060"/>
                </a:solidFill>
              </a:rPr>
              <a:t> </a:t>
            </a:r>
            <a:r>
              <a:rPr lang="en-GB" dirty="0" err="1">
                <a:solidFill>
                  <a:srgbClr val="002060"/>
                </a:solidFill>
              </a:rPr>
              <a:t>ovlivují</a:t>
            </a:r>
            <a:r>
              <a:rPr lang="en-GB" dirty="0">
                <a:solidFill>
                  <a:srgbClr val="002060"/>
                </a:solidFill>
              </a:rPr>
              <a:t>, </a:t>
            </a:r>
            <a:r>
              <a:rPr lang="en-GB" dirty="0" err="1">
                <a:solidFill>
                  <a:srgbClr val="002060"/>
                </a:solidFill>
              </a:rPr>
              <a:t>která</a:t>
            </a:r>
            <a:r>
              <a:rPr lang="en-GB" dirty="0">
                <a:solidFill>
                  <a:srgbClr val="002060"/>
                </a:solidFill>
              </a:rPr>
              <a:t> </a:t>
            </a:r>
            <a:r>
              <a:rPr lang="en-GB" dirty="0" err="1">
                <a:solidFill>
                  <a:srgbClr val="002060"/>
                </a:solidFill>
              </a:rPr>
              <a:t>sekvence</a:t>
            </a:r>
            <a:r>
              <a:rPr lang="en-GB" dirty="0">
                <a:solidFill>
                  <a:srgbClr val="002060"/>
                </a:solidFill>
              </a:rPr>
              <a:t> </a:t>
            </a:r>
            <a:r>
              <a:rPr lang="cs-CZ" dirty="0">
                <a:solidFill>
                  <a:srgbClr val="002060"/>
                </a:solidFill>
              </a:rPr>
              <a:t>	</a:t>
            </a:r>
            <a:r>
              <a:rPr lang="en-GB" dirty="0" err="1">
                <a:solidFill>
                  <a:srgbClr val="002060"/>
                </a:solidFill>
              </a:rPr>
              <a:t>vázaných</a:t>
            </a:r>
            <a:r>
              <a:rPr lang="en-GB" dirty="0">
                <a:solidFill>
                  <a:srgbClr val="002060"/>
                </a:solidFill>
              </a:rPr>
              <a:t> </a:t>
            </a:r>
            <a:r>
              <a:rPr lang="en-GB" dirty="0" err="1">
                <a:solidFill>
                  <a:srgbClr val="002060"/>
                </a:solidFill>
              </a:rPr>
              <a:t>peptid</a:t>
            </a:r>
            <a:r>
              <a:rPr lang="cs-CZ" dirty="0">
                <a:solidFill>
                  <a:srgbClr val="002060"/>
                </a:solidFill>
              </a:rPr>
              <a:t>ů</a:t>
            </a:r>
            <a:r>
              <a:rPr lang="en-GB" dirty="0">
                <a:solidFill>
                  <a:srgbClr val="002060"/>
                </a:solidFill>
              </a:rPr>
              <a:t> </a:t>
            </a:r>
            <a:r>
              <a:rPr lang="en-GB" dirty="0" err="1">
                <a:solidFill>
                  <a:srgbClr val="002060"/>
                </a:solidFill>
              </a:rPr>
              <a:t>bude</a:t>
            </a:r>
            <a:r>
              <a:rPr lang="cs-CZ" dirty="0">
                <a:solidFill>
                  <a:srgbClr val="002060"/>
                </a:solidFill>
              </a:rPr>
              <a:t> </a:t>
            </a:r>
            <a:r>
              <a:rPr lang="en-GB" dirty="0" err="1">
                <a:solidFill>
                  <a:srgbClr val="002060"/>
                </a:solidFill>
              </a:rPr>
              <a:t>vhodná</a:t>
            </a:r>
            <a:r>
              <a:rPr lang="en-GB" dirty="0">
                <a:solidFill>
                  <a:srgbClr val="002060"/>
                </a:solidFill>
              </a:rPr>
              <a:t> pro </a:t>
            </a:r>
            <a:r>
              <a:rPr lang="en-GB" dirty="0" err="1">
                <a:solidFill>
                  <a:srgbClr val="002060"/>
                </a:solidFill>
              </a:rPr>
              <a:t>vazbu</a:t>
            </a:r>
            <a:r>
              <a:rPr lang="en-GB" dirty="0">
                <a:solidFill>
                  <a:srgbClr val="002060"/>
                </a:solidFill>
              </a:rPr>
              <a:t>, </a:t>
            </a:r>
            <a:r>
              <a:rPr lang="en-GB" dirty="0" err="1">
                <a:solidFill>
                  <a:srgbClr val="002060"/>
                </a:solidFill>
              </a:rPr>
              <a:t>zachována</a:t>
            </a:r>
            <a:r>
              <a:rPr lang="en-GB" dirty="0">
                <a:solidFill>
                  <a:srgbClr val="002060"/>
                </a:solidFill>
              </a:rPr>
              <a:t> </a:t>
            </a:r>
            <a:r>
              <a:rPr lang="en-GB" dirty="0" err="1">
                <a:solidFill>
                  <a:srgbClr val="002060"/>
                </a:solidFill>
              </a:rPr>
              <a:t>ur</a:t>
            </a:r>
            <a:r>
              <a:rPr lang="cs-CZ" dirty="0">
                <a:solidFill>
                  <a:srgbClr val="002060"/>
                </a:solidFill>
              </a:rPr>
              <a:t>č</a:t>
            </a:r>
            <a:r>
              <a:rPr lang="en-GB" dirty="0" err="1">
                <a:solidFill>
                  <a:srgbClr val="002060"/>
                </a:solidFill>
              </a:rPr>
              <a:t>itá</a:t>
            </a:r>
            <a:r>
              <a:rPr lang="en-GB" dirty="0">
                <a:solidFill>
                  <a:srgbClr val="002060"/>
                </a:solidFill>
              </a:rPr>
              <a:t> </a:t>
            </a:r>
            <a:r>
              <a:rPr lang="cs-CZ" dirty="0">
                <a:solidFill>
                  <a:srgbClr val="002060"/>
                </a:solidFill>
              </a:rPr>
              <a:t>	</a:t>
            </a:r>
            <a:r>
              <a:rPr lang="en-GB" dirty="0" err="1">
                <a:solidFill>
                  <a:srgbClr val="002060"/>
                </a:solidFill>
              </a:rPr>
              <a:t>variabilita</a:t>
            </a:r>
            <a:r>
              <a:rPr lang="en-GB" dirty="0">
                <a:solidFill>
                  <a:srgbClr val="002060"/>
                </a:solidFill>
              </a:rPr>
              <a:t>)</a:t>
            </a:r>
            <a:r>
              <a:rPr lang="cs-CZ" dirty="0">
                <a:solidFill>
                  <a:srgbClr val="002060"/>
                </a:solidFill>
              </a:rPr>
              <a:t>.</a:t>
            </a:r>
          </a:p>
          <a:p>
            <a:pPr marL="0" indent="0">
              <a:buNone/>
            </a:pPr>
            <a:endParaRPr lang="en-GB" dirty="0">
              <a:solidFill>
                <a:srgbClr val="002060"/>
              </a:solidFill>
            </a:endParaRPr>
          </a:p>
          <a:p>
            <a:r>
              <a:rPr lang="en-GB" dirty="0">
                <a:solidFill>
                  <a:srgbClr val="002060"/>
                </a:solidFill>
              </a:rPr>
              <a:t>2) </a:t>
            </a:r>
            <a:r>
              <a:rPr lang="cs-CZ" dirty="0">
                <a:solidFill>
                  <a:srgbClr val="002060"/>
                </a:solidFill>
              </a:rPr>
              <a:t>P</a:t>
            </a:r>
            <a:r>
              <a:rPr lang="en-GB" dirty="0" err="1">
                <a:solidFill>
                  <a:srgbClr val="002060"/>
                </a:solidFill>
              </a:rPr>
              <a:t>otenciál</a:t>
            </a:r>
            <a:r>
              <a:rPr lang="en-GB" dirty="0">
                <a:solidFill>
                  <a:srgbClr val="002060"/>
                </a:solidFill>
              </a:rPr>
              <a:t> </a:t>
            </a:r>
            <a:r>
              <a:rPr lang="en-GB" dirty="0" err="1">
                <a:solidFill>
                  <a:srgbClr val="002060"/>
                </a:solidFill>
              </a:rPr>
              <a:t>vázaných</a:t>
            </a:r>
            <a:r>
              <a:rPr lang="en-GB" dirty="0">
                <a:solidFill>
                  <a:srgbClr val="002060"/>
                </a:solidFill>
              </a:rPr>
              <a:t> </a:t>
            </a:r>
            <a:r>
              <a:rPr lang="en-GB" dirty="0" err="1">
                <a:solidFill>
                  <a:srgbClr val="002060"/>
                </a:solidFill>
              </a:rPr>
              <a:t>peptid</a:t>
            </a:r>
            <a:r>
              <a:rPr lang="en-GB" dirty="0">
                <a:solidFill>
                  <a:srgbClr val="002060"/>
                </a:solidFill>
              </a:rPr>
              <a:t> se </a:t>
            </a:r>
            <a:r>
              <a:rPr lang="en-GB" dirty="0" err="1">
                <a:solidFill>
                  <a:srgbClr val="002060"/>
                </a:solidFill>
              </a:rPr>
              <a:t>zv</a:t>
            </a:r>
            <a:r>
              <a:rPr lang="cs-CZ" dirty="0">
                <a:solidFill>
                  <a:srgbClr val="002060"/>
                </a:solidFill>
              </a:rPr>
              <a:t>ě</a:t>
            </a:r>
            <a:r>
              <a:rPr lang="en-GB" dirty="0" err="1">
                <a:solidFill>
                  <a:srgbClr val="002060"/>
                </a:solidFill>
              </a:rPr>
              <a:t>tšuje</a:t>
            </a:r>
            <a:r>
              <a:rPr lang="en-GB" dirty="0">
                <a:solidFill>
                  <a:srgbClr val="002060"/>
                </a:solidFill>
              </a:rPr>
              <a:t> </a:t>
            </a:r>
            <a:r>
              <a:rPr lang="en-GB" dirty="0" err="1">
                <a:solidFill>
                  <a:srgbClr val="002060"/>
                </a:solidFill>
              </a:rPr>
              <a:t>díky</a:t>
            </a:r>
            <a:r>
              <a:rPr lang="en-GB" dirty="0">
                <a:solidFill>
                  <a:srgbClr val="002060"/>
                </a:solidFill>
              </a:rPr>
              <a:t> </a:t>
            </a:r>
            <a:r>
              <a:rPr lang="cs-CZ" dirty="0">
                <a:solidFill>
                  <a:srgbClr val="002060"/>
                </a:solidFill>
              </a:rPr>
              <a:t>ř</a:t>
            </a:r>
            <a:r>
              <a:rPr lang="en-GB" dirty="0">
                <a:solidFill>
                  <a:srgbClr val="002060"/>
                </a:solidFill>
              </a:rPr>
              <a:t>ad</a:t>
            </a:r>
            <a:r>
              <a:rPr lang="cs-CZ" dirty="0">
                <a:solidFill>
                  <a:srgbClr val="002060"/>
                </a:solidFill>
              </a:rPr>
              <a:t>ě</a:t>
            </a:r>
            <a:r>
              <a:rPr lang="en-GB" dirty="0">
                <a:solidFill>
                  <a:srgbClr val="002060"/>
                </a:solidFill>
              </a:rPr>
              <a:t> </a:t>
            </a:r>
            <a:r>
              <a:rPr lang="en-GB" dirty="0" err="1">
                <a:solidFill>
                  <a:srgbClr val="002060"/>
                </a:solidFill>
              </a:rPr>
              <a:t>lokus</a:t>
            </a:r>
            <a:r>
              <a:rPr lang="cs-CZ" dirty="0">
                <a:solidFill>
                  <a:srgbClr val="002060"/>
                </a:solidFill>
              </a:rPr>
              <a:t>ů</a:t>
            </a:r>
            <a:endParaRPr lang="en-GB" dirty="0">
              <a:solidFill>
                <a:srgbClr val="002060"/>
              </a:solidFill>
            </a:endParaRPr>
          </a:p>
          <a:p>
            <a:pPr marL="0" indent="0">
              <a:buNone/>
            </a:pPr>
            <a:r>
              <a:rPr lang="cs-CZ" dirty="0">
                <a:solidFill>
                  <a:srgbClr val="002060"/>
                </a:solidFill>
              </a:rPr>
              <a:t>	</a:t>
            </a:r>
            <a:r>
              <a:rPr lang="en-GB" dirty="0">
                <a:solidFill>
                  <a:srgbClr val="002060"/>
                </a:solidFill>
              </a:rPr>
              <a:t>(HLA-A, -B, -C, -DR, -DQ, -DP).</a:t>
            </a:r>
            <a:endParaRPr lang="cs-CZ" dirty="0">
              <a:solidFill>
                <a:srgbClr val="002060"/>
              </a:solidFill>
            </a:endParaRPr>
          </a:p>
          <a:p>
            <a:pPr marL="0" indent="0">
              <a:buNone/>
            </a:pPr>
            <a:endParaRPr lang="en-GB" dirty="0">
              <a:solidFill>
                <a:srgbClr val="002060"/>
              </a:solidFill>
            </a:endParaRPr>
          </a:p>
          <a:p>
            <a:r>
              <a:rPr lang="en-GB" dirty="0">
                <a:solidFill>
                  <a:srgbClr val="002060"/>
                </a:solidFill>
              </a:rPr>
              <a:t>3) MHC </a:t>
            </a:r>
            <a:r>
              <a:rPr lang="en-GB" dirty="0" err="1">
                <a:solidFill>
                  <a:srgbClr val="002060"/>
                </a:solidFill>
              </a:rPr>
              <a:t>polymorfismus</a:t>
            </a:r>
            <a:r>
              <a:rPr lang="en-GB" dirty="0">
                <a:solidFill>
                  <a:srgbClr val="002060"/>
                </a:solidFill>
              </a:rPr>
              <a:t> </a:t>
            </a:r>
            <a:r>
              <a:rPr lang="en-GB" dirty="0" err="1">
                <a:solidFill>
                  <a:srgbClr val="002060"/>
                </a:solidFill>
              </a:rPr>
              <a:t>zajiš</a:t>
            </a:r>
            <a:r>
              <a:rPr lang="cs-CZ" dirty="0">
                <a:solidFill>
                  <a:srgbClr val="002060"/>
                </a:solidFill>
              </a:rPr>
              <a:t>ť</a:t>
            </a:r>
            <a:r>
              <a:rPr lang="en-GB" dirty="0" err="1">
                <a:solidFill>
                  <a:srgbClr val="002060"/>
                </a:solidFill>
              </a:rPr>
              <a:t>uje</a:t>
            </a:r>
            <a:r>
              <a:rPr lang="en-GB" dirty="0">
                <a:solidFill>
                  <a:srgbClr val="002060"/>
                </a:solidFill>
              </a:rPr>
              <a:t> </a:t>
            </a:r>
            <a:r>
              <a:rPr lang="en-GB" dirty="0" err="1">
                <a:solidFill>
                  <a:srgbClr val="002060"/>
                </a:solidFill>
              </a:rPr>
              <a:t>velké</a:t>
            </a:r>
            <a:r>
              <a:rPr lang="en-GB" dirty="0">
                <a:solidFill>
                  <a:srgbClr val="002060"/>
                </a:solidFill>
              </a:rPr>
              <a:t> </a:t>
            </a:r>
            <a:r>
              <a:rPr lang="en-GB" dirty="0" err="1">
                <a:solidFill>
                  <a:srgbClr val="002060"/>
                </a:solidFill>
              </a:rPr>
              <a:t>množství</a:t>
            </a:r>
            <a:r>
              <a:rPr lang="en-GB" dirty="0">
                <a:solidFill>
                  <a:srgbClr val="002060"/>
                </a:solidFill>
              </a:rPr>
              <a:t> </a:t>
            </a:r>
            <a:r>
              <a:rPr lang="en-GB" dirty="0" err="1">
                <a:solidFill>
                  <a:srgbClr val="002060"/>
                </a:solidFill>
              </a:rPr>
              <a:t>alel</a:t>
            </a:r>
            <a:r>
              <a:rPr lang="en-GB" dirty="0">
                <a:solidFill>
                  <a:srgbClr val="002060"/>
                </a:solidFill>
              </a:rPr>
              <a:t> v </a:t>
            </a:r>
            <a:r>
              <a:rPr lang="en-GB" dirty="0" err="1">
                <a:solidFill>
                  <a:srgbClr val="002060"/>
                </a:solidFill>
              </a:rPr>
              <a:t>populaci</a:t>
            </a:r>
            <a:endParaRPr lang="en-GB" dirty="0">
              <a:solidFill>
                <a:srgbClr val="002060"/>
              </a:solidFill>
            </a:endParaRPr>
          </a:p>
          <a:p>
            <a:pPr marL="0" indent="0">
              <a:buNone/>
            </a:pPr>
            <a:r>
              <a:rPr lang="cs-CZ" dirty="0">
                <a:solidFill>
                  <a:srgbClr val="002060"/>
                </a:solidFill>
              </a:rPr>
              <a:t>	</a:t>
            </a:r>
            <a:r>
              <a:rPr lang="en-GB" dirty="0">
                <a:solidFill>
                  <a:srgbClr val="002060"/>
                </a:solidFill>
              </a:rPr>
              <a:t>(p. HLA-B1 </a:t>
            </a:r>
            <a:r>
              <a:rPr lang="en-GB" dirty="0" err="1">
                <a:solidFill>
                  <a:srgbClr val="002060"/>
                </a:solidFill>
              </a:rPr>
              <a:t>studie</a:t>
            </a:r>
            <a:r>
              <a:rPr lang="en-GB" dirty="0">
                <a:solidFill>
                  <a:srgbClr val="002060"/>
                </a:solidFill>
              </a:rPr>
              <a:t> </a:t>
            </a:r>
            <a:r>
              <a:rPr lang="en-GB" dirty="0" err="1">
                <a:solidFill>
                  <a:srgbClr val="002060"/>
                </a:solidFill>
              </a:rPr>
              <a:t>zjistila</a:t>
            </a:r>
            <a:r>
              <a:rPr lang="en-GB" dirty="0">
                <a:solidFill>
                  <a:srgbClr val="002060"/>
                </a:solidFill>
              </a:rPr>
              <a:t> 100 </a:t>
            </a:r>
            <a:r>
              <a:rPr lang="en-GB" dirty="0" err="1">
                <a:solidFill>
                  <a:srgbClr val="002060"/>
                </a:solidFill>
              </a:rPr>
              <a:t>alel</a:t>
            </a:r>
            <a:r>
              <a:rPr lang="en-GB" dirty="0">
                <a:solidFill>
                  <a:srgbClr val="002060"/>
                </a:solidFill>
              </a:rPr>
              <a:t> </a:t>
            </a:r>
            <a:r>
              <a:rPr lang="en-GB" dirty="0" err="1">
                <a:solidFill>
                  <a:srgbClr val="002060"/>
                </a:solidFill>
              </a:rPr>
              <a:t>daného</a:t>
            </a:r>
            <a:r>
              <a:rPr lang="en-GB" dirty="0">
                <a:solidFill>
                  <a:srgbClr val="002060"/>
                </a:solidFill>
              </a:rPr>
              <a:t> </a:t>
            </a:r>
            <a:r>
              <a:rPr lang="en-GB" dirty="0" err="1">
                <a:solidFill>
                  <a:srgbClr val="002060"/>
                </a:solidFill>
              </a:rPr>
              <a:t>lokusu</a:t>
            </a:r>
            <a:r>
              <a:rPr lang="en-GB" dirty="0">
                <a:solidFill>
                  <a:srgbClr val="002060"/>
                </a:solidFill>
              </a:rPr>
              <a:t> v </a:t>
            </a:r>
            <a:r>
              <a:rPr lang="en-GB" dirty="0" err="1">
                <a:solidFill>
                  <a:srgbClr val="002060"/>
                </a:solidFill>
              </a:rPr>
              <a:t>populaci</a:t>
            </a:r>
            <a:r>
              <a:rPr lang="en-GB" dirty="0">
                <a:solidFill>
                  <a:srgbClr val="002060"/>
                </a:solidFill>
              </a:rPr>
              <a:t>)</a:t>
            </a:r>
          </a:p>
          <a:p>
            <a:pPr marL="0" indent="0">
              <a:buNone/>
            </a:pPr>
            <a:r>
              <a:rPr lang="cs-CZ" dirty="0">
                <a:solidFill>
                  <a:srgbClr val="002060"/>
                </a:solidFill>
              </a:rPr>
              <a:t>	</a:t>
            </a:r>
            <a:r>
              <a:rPr lang="en-GB" dirty="0">
                <a:solidFill>
                  <a:srgbClr val="002060"/>
                </a:solidFill>
              </a:rPr>
              <a:t> v</a:t>
            </a:r>
            <a:r>
              <a:rPr lang="cs-CZ" dirty="0">
                <a:solidFill>
                  <a:srgbClr val="002060"/>
                </a:solidFill>
              </a:rPr>
              <a:t>ě</a:t>
            </a:r>
            <a:r>
              <a:rPr lang="en-GB" dirty="0" err="1">
                <a:solidFill>
                  <a:srgbClr val="002060"/>
                </a:solidFill>
              </a:rPr>
              <a:t>tšina</a:t>
            </a:r>
            <a:r>
              <a:rPr lang="en-GB" dirty="0">
                <a:solidFill>
                  <a:srgbClr val="002060"/>
                </a:solidFill>
              </a:rPr>
              <a:t> </a:t>
            </a:r>
            <a:r>
              <a:rPr lang="en-GB" dirty="0" err="1">
                <a:solidFill>
                  <a:srgbClr val="002060"/>
                </a:solidFill>
              </a:rPr>
              <a:t>jedinc</a:t>
            </a:r>
            <a:r>
              <a:rPr lang="cs-CZ" dirty="0">
                <a:solidFill>
                  <a:srgbClr val="002060"/>
                </a:solidFill>
              </a:rPr>
              <a:t>ů</a:t>
            </a:r>
            <a:r>
              <a:rPr lang="en-GB" dirty="0">
                <a:solidFill>
                  <a:srgbClr val="002060"/>
                </a:solidFill>
              </a:rPr>
              <a:t> v </a:t>
            </a:r>
            <a:r>
              <a:rPr lang="en-GB" dirty="0" err="1">
                <a:solidFill>
                  <a:srgbClr val="002060"/>
                </a:solidFill>
              </a:rPr>
              <a:t>populaci</a:t>
            </a:r>
            <a:r>
              <a:rPr lang="en-GB" dirty="0">
                <a:solidFill>
                  <a:srgbClr val="002060"/>
                </a:solidFill>
              </a:rPr>
              <a:t>: </a:t>
            </a:r>
            <a:r>
              <a:rPr lang="en-GB" dirty="0" err="1">
                <a:solidFill>
                  <a:srgbClr val="002060"/>
                </a:solidFill>
              </a:rPr>
              <a:t>heterozygoti</a:t>
            </a:r>
            <a:r>
              <a:rPr lang="cs-CZ" dirty="0">
                <a:solidFill>
                  <a:srgbClr val="002060"/>
                </a:solidFill>
              </a:rPr>
              <a:t>.</a:t>
            </a:r>
          </a:p>
          <a:p>
            <a:pPr marL="0" indent="0">
              <a:buNone/>
            </a:pPr>
            <a:endParaRPr lang="en-GB" dirty="0">
              <a:solidFill>
                <a:srgbClr val="002060"/>
              </a:solidFill>
            </a:endParaRPr>
          </a:p>
          <a:p>
            <a:r>
              <a:rPr lang="cs-CZ" dirty="0" err="1">
                <a:solidFill>
                  <a:srgbClr val="002060"/>
                </a:solidFill>
              </a:rPr>
              <a:t>P</a:t>
            </a:r>
            <a:r>
              <a:rPr lang="en-GB" dirty="0" err="1">
                <a:solidFill>
                  <a:srgbClr val="002060"/>
                </a:solidFill>
              </a:rPr>
              <a:t>olymorfismus</a:t>
            </a:r>
            <a:r>
              <a:rPr lang="en-GB" dirty="0">
                <a:solidFill>
                  <a:srgbClr val="002060"/>
                </a:solidFill>
              </a:rPr>
              <a:t>: </a:t>
            </a:r>
            <a:r>
              <a:rPr lang="en-GB" dirty="0" err="1">
                <a:solidFill>
                  <a:srgbClr val="002060"/>
                </a:solidFill>
              </a:rPr>
              <a:t>efektivní</a:t>
            </a:r>
            <a:r>
              <a:rPr lang="en-GB" dirty="0">
                <a:solidFill>
                  <a:srgbClr val="002060"/>
                </a:solidFill>
              </a:rPr>
              <a:t> </a:t>
            </a:r>
            <a:r>
              <a:rPr lang="en-GB" dirty="0" err="1">
                <a:solidFill>
                  <a:srgbClr val="002060"/>
                </a:solidFill>
              </a:rPr>
              <a:t>obrana</a:t>
            </a:r>
            <a:r>
              <a:rPr lang="en-GB" dirty="0">
                <a:solidFill>
                  <a:srgbClr val="002060"/>
                </a:solidFill>
              </a:rPr>
              <a:t> </a:t>
            </a:r>
            <a:r>
              <a:rPr lang="en-GB" dirty="0" err="1">
                <a:solidFill>
                  <a:srgbClr val="002060"/>
                </a:solidFill>
              </a:rPr>
              <a:t>proti</a:t>
            </a:r>
            <a:r>
              <a:rPr lang="en-GB" dirty="0">
                <a:solidFill>
                  <a:srgbClr val="002060"/>
                </a:solidFill>
              </a:rPr>
              <a:t> </a:t>
            </a:r>
            <a:r>
              <a:rPr lang="en-GB" dirty="0" err="1">
                <a:solidFill>
                  <a:srgbClr val="002060"/>
                </a:solidFill>
              </a:rPr>
              <a:t>mikrobiálním</a:t>
            </a:r>
            <a:r>
              <a:rPr lang="en-GB" dirty="0">
                <a:solidFill>
                  <a:srgbClr val="002060"/>
                </a:solidFill>
              </a:rPr>
              <a:t> </a:t>
            </a:r>
            <a:r>
              <a:rPr lang="en-GB" dirty="0" err="1">
                <a:solidFill>
                  <a:srgbClr val="002060"/>
                </a:solidFill>
              </a:rPr>
              <a:t>patogen</a:t>
            </a:r>
            <a:r>
              <a:rPr lang="cs-CZ" dirty="0">
                <a:solidFill>
                  <a:srgbClr val="002060"/>
                </a:solidFill>
              </a:rPr>
              <a:t>ů</a:t>
            </a:r>
            <a:r>
              <a:rPr lang="en-GB" dirty="0">
                <a:solidFill>
                  <a:srgbClr val="002060"/>
                </a:solidFill>
              </a:rPr>
              <a:t>m</a:t>
            </a:r>
          </a:p>
          <a:p>
            <a:pPr marL="0" indent="0">
              <a:buNone/>
            </a:pPr>
            <a:r>
              <a:rPr lang="cs-CZ" dirty="0">
                <a:solidFill>
                  <a:srgbClr val="002060"/>
                </a:solidFill>
              </a:rPr>
              <a:t>	 x </a:t>
            </a:r>
            <a:r>
              <a:rPr lang="en-GB" dirty="0" err="1">
                <a:solidFill>
                  <a:srgbClr val="002060"/>
                </a:solidFill>
              </a:rPr>
              <a:t>problémy</a:t>
            </a:r>
            <a:r>
              <a:rPr lang="en-GB" dirty="0">
                <a:solidFill>
                  <a:srgbClr val="002060"/>
                </a:solidFill>
              </a:rPr>
              <a:t> p</a:t>
            </a:r>
            <a:r>
              <a:rPr lang="cs-CZ" dirty="0">
                <a:solidFill>
                  <a:srgbClr val="002060"/>
                </a:solidFill>
              </a:rPr>
              <a:t>ř</a:t>
            </a:r>
            <a:r>
              <a:rPr lang="en-GB" dirty="0" err="1">
                <a:solidFill>
                  <a:srgbClr val="002060"/>
                </a:solidFill>
              </a:rPr>
              <a:t>i</a:t>
            </a:r>
            <a:r>
              <a:rPr lang="en-GB" dirty="0">
                <a:solidFill>
                  <a:srgbClr val="002060"/>
                </a:solidFill>
              </a:rPr>
              <a:t> </a:t>
            </a:r>
            <a:r>
              <a:rPr lang="en-GB" dirty="0" err="1">
                <a:solidFill>
                  <a:srgbClr val="002060"/>
                </a:solidFill>
              </a:rPr>
              <a:t>transplantacích</a:t>
            </a:r>
            <a:r>
              <a:rPr lang="cs-CZ" dirty="0">
                <a:solidFill>
                  <a:srgbClr val="002060"/>
                </a:solidFill>
              </a:rPr>
              <a:t>.</a:t>
            </a:r>
            <a:endParaRPr lang="en-GB" dirty="0">
              <a:solidFill>
                <a:srgbClr val="002060"/>
              </a:solidFill>
            </a:endParaRPr>
          </a:p>
        </p:txBody>
      </p:sp>
    </p:spTree>
    <p:extLst>
      <p:ext uri="{BB962C8B-B14F-4D97-AF65-F5344CB8AC3E}">
        <p14:creationId xmlns:p14="http://schemas.microsoft.com/office/powerpoint/2010/main" val="114106353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noAutofit/>
          </a:bodyPr>
          <a:lstStyle/>
          <a:p>
            <a:r>
              <a:rPr lang="cs-CZ" b="1" dirty="0">
                <a:solidFill>
                  <a:srgbClr val="C00000"/>
                </a:solidFill>
                <a:latin typeface="+mn-lt"/>
              </a:rPr>
              <a:t>Vztah antigenů HLA k chorobám</a:t>
            </a:r>
          </a:p>
        </p:txBody>
      </p:sp>
      <p:sp>
        <p:nvSpPr>
          <p:cNvPr id="60419" name="Rectangle 3"/>
          <p:cNvSpPr>
            <a:spLocks noGrp="1" noChangeArrowheads="1"/>
          </p:cNvSpPr>
          <p:nvPr>
            <p:ph idx="1"/>
          </p:nvPr>
        </p:nvSpPr>
        <p:spPr/>
        <p:txBody>
          <a:bodyPr>
            <a:normAutofit lnSpcReduction="10000"/>
          </a:bodyPr>
          <a:lstStyle/>
          <a:p>
            <a:r>
              <a:rPr lang="cs-CZ" sz="2400" dirty="0">
                <a:solidFill>
                  <a:srgbClr val="002060"/>
                </a:solidFill>
                <a:latin typeface="+mj-lt"/>
              </a:rPr>
              <a:t>Choroby s imunologickou patogenezí (např. autoimunitní, jako revmatoidní </a:t>
            </a:r>
            <a:r>
              <a:rPr lang="cs-CZ" sz="2400" dirty="0" err="1">
                <a:solidFill>
                  <a:srgbClr val="002060"/>
                </a:solidFill>
                <a:latin typeface="+mj-lt"/>
              </a:rPr>
              <a:t>arthritida</a:t>
            </a:r>
            <a:r>
              <a:rPr lang="cs-CZ" sz="2400" dirty="0">
                <a:solidFill>
                  <a:srgbClr val="002060"/>
                </a:solidFill>
                <a:latin typeface="+mj-lt"/>
              </a:rPr>
              <a:t>, juvenilní diabetes, </a:t>
            </a:r>
            <a:r>
              <a:rPr lang="cs-CZ" sz="2400" dirty="0" err="1">
                <a:solidFill>
                  <a:srgbClr val="002060"/>
                </a:solidFill>
                <a:latin typeface="+mj-lt"/>
              </a:rPr>
              <a:t>celiakie</a:t>
            </a:r>
            <a:r>
              <a:rPr lang="cs-CZ" sz="2400" dirty="0">
                <a:solidFill>
                  <a:srgbClr val="002060"/>
                </a:solidFill>
                <a:latin typeface="+mj-lt"/>
              </a:rPr>
              <a:t>..).</a:t>
            </a:r>
          </a:p>
          <a:p>
            <a:r>
              <a:rPr lang="cs-CZ" sz="2400" dirty="0">
                <a:solidFill>
                  <a:srgbClr val="002060"/>
                </a:solidFill>
                <a:latin typeface="+mj-lt"/>
              </a:rPr>
              <a:t>Choroby s etiopatogenezí nejasnou (psoriasis </a:t>
            </a:r>
            <a:r>
              <a:rPr lang="cs-CZ" sz="2400" dirty="0" err="1">
                <a:solidFill>
                  <a:srgbClr val="002060"/>
                </a:solidFill>
                <a:latin typeface="+mj-lt"/>
              </a:rPr>
              <a:t>vulgaris</a:t>
            </a:r>
            <a:r>
              <a:rPr lang="cs-CZ" sz="2400" dirty="0">
                <a:solidFill>
                  <a:srgbClr val="002060"/>
                </a:solidFill>
                <a:latin typeface="+mj-lt"/>
              </a:rPr>
              <a:t>, m. </a:t>
            </a:r>
            <a:r>
              <a:rPr lang="cs-CZ" sz="2400" dirty="0" err="1">
                <a:solidFill>
                  <a:srgbClr val="002060"/>
                </a:solidFill>
                <a:latin typeface="+mj-lt"/>
              </a:rPr>
              <a:t>Bechterev</a:t>
            </a:r>
            <a:r>
              <a:rPr lang="cs-CZ" sz="2400" dirty="0">
                <a:solidFill>
                  <a:srgbClr val="002060"/>
                </a:solidFill>
                <a:latin typeface="+mj-lt"/>
              </a:rPr>
              <a:t>).</a:t>
            </a:r>
          </a:p>
          <a:p>
            <a:r>
              <a:rPr lang="cs-CZ" sz="2400" dirty="0">
                <a:solidFill>
                  <a:srgbClr val="002060"/>
                </a:solidFill>
                <a:latin typeface="+mj-lt"/>
              </a:rPr>
              <a:t>Choroby, u nichž se </a:t>
            </a:r>
            <a:r>
              <a:rPr lang="cs-CZ" sz="2400" dirty="0" err="1">
                <a:solidFill>
                  <a:srgbClr val="002060"/>
                </a:solidFill>
                <a:latin typeface="+mj-lt"/>
              </a:rPr>
              <a:t>imunopatogenetický</a:t>
            </a:r>
            <a:r>
              <a:rPr lang="cs-CZ" sz="2400" dirty="0">
                <a:solidFill>
                  <a:srgbClr val="002060"/>
                </a:solidFill>
                <a:latin typeface="+mj-lt"/>
              </a:rPr>
              <a:t> mechanismus neuplatňuje (narkolepsie, idiopatická hemochromatóza, </a:t>
            </a:r>
            <a:r>
              <a:rPr lang="cs-CZ" sz="2400" dirty="0" err="1">
                <a:solidFill>
                  <a:srgbClr val="002060"/>
                </a:solidFill>
                <a:latin typeface="+mj-lt"/>
              </a:rPr>
              <a:t>adrenogenitální</a:t>
            </a:r>
            <a:r>
              <a:rPr lang="cs-CZ" sz="2400" dirty="0">
                <a:solidFill>
                  <a:srgbClr val="002060"/>
                </a:solidFill>
                <a:latin typeface="+mj-lt"/>
              </a:rPr>
              <a:t> syndrom).</a:t>
            </a:r>
          </a:p>
          <a:p>
            <a:pPr>
              <a:buFontTx/>
              <a:buNone/>
            </a:pPr>
            <a:r>
              <a:rPr lang="cs-CZ" sz="2400" i="1" dirty="0">
                <a:solidFill>
                  <a:srgbClr val="002060"/>
                </a:solidFill>
                <a:latin typeface="+mj-lt"/>
              </a:rPr>
              <a:t>Možné příčiny: 	</a:t>
            </a:r>
          </a:p>
          <a:p>
            <a:pPr>
              <a:buFontTx/>
              <a:buNone/>
            </a:pPr>
            <a:r>
              <a:rPr lang="cs-CZ" sz="2400" i="1" dirty="0">
                <a:solidFill>
                  <a:srgbClr val="002060"/>
                </a:solidFill>
                <a:latin typeface="+mj-lt"/>
              </a:rPr>
              <a:t>	HLA antigen je znakem přítomnosti </a:t>
            </a:r>
            <a:r>
              <a:rPr lang="cs-CZ" sz="2400" i="1" dirty="0" err="1">
                <a:solidFill>
                  <a:srgbClr val="002060"/>
                </a:solidFill>
                <a:latin typeface="+mj-lt"/>
              </a:rPr>
              <a:t>patognostického</a:t>
            </a:r>
            <a:r>
              <a:rPr lang="cs-CZ" sz="2400" i="1" dirty="0">
                <a:solidFill>
                  <a:srgbClr val="002060"/>
                </a:solidFill>
                <a:latin typeface="+mj-lt"/>
              </a:rPr>
              <a:t> genu</a:t>
            </a:r>
          </a:p>
          <a:p>
            <a:pPr>
              <a:buFontTx/>
              <a:buNone/>
            </a:pPr>
            <a:r>
              <a:rPr lang="cs-CZ" sz="2400" i="1" dirty="0">
                <a:solidFill>
                  <a:srgbClr val="002060"/>
                </a:solidFill>
                <a:latin typeface="+mj-lt"/>
              </a:rPr>
              <a:t>	HLA antigeny jsou receptory pro mikroby, </a:t>
            </a:r>
          </a:p>
          <a:p>
            <a:pPr>
              <a:buFontTx/>
              <a:buNone/>
            </a:pPr>
            <a:r>
              <a:rPr lang="cs-CZ" sz="2400" i="1" dirty="0">
                <a:solidFill>
                  <a:srgbClr val="002060"/>
                </a:solidFill>
                <a:latin typeface="+mj-lt"/>
              </a:rPr>
              <a:t>	</a:t>
            </a:r>
            <a:r>
              <a:rPr lang="cs-CZ" sz="2400" i="1" dirty="0" err="1">
                <a:solidFill>
                  <a:srgbClr val="002060"/>
                </a:solidFill>
                <a:latin typeface="+mj-lt"/>
              </a:rPr>
              <a:t>fenomen</a:t>
            </a:r>
            <a:r>
              <a:rPr lang="cs-CZ" sz="2400" i="1" dirty="0">
                <a:solidFill>
                  <a:srgbClr val="002060"/>
                </a:solidFill>
                <a:latin typeface="+mj-lt"/>
              </a:rPr>
              <a:t> molekulárních </a:t>
            </a:r>
            <a:r>
              <a:rPr lang="cs-CZ" sz="2400" i="1" dirty="0" err="1">
                <a:solidFill>
                  <a:srgbClr val="002060"/>
                </a:solidFill>
                <a:latin typeface="+mj-lt"/>
              </a:rPr>
              <a:t>mimiker</a:t>
            </a:r>
            <a:r>
              <a:rPr lang="cs-CZ" sz="2400" i="1" dirty="0">
                <a:solidFill>
                  <a:srgbClr val="002060"/>
                </a:solidFill>
                <a:latin typeface="+mj-lt"/>
              </a:rPr>
              <a:t> a zkřížená reaktivita.</a:t>
            </a:r>
          </a:p>
        </p:txBody>
      </p:sp>
    </p:spTree>
    <p:extLst>
      <p:ext uri="{BB962C8B-B14F-4D97-AF65-F5344CB8AC3E}">
        <p14:creationId xmlns:p14="http://schemas.microsoft.com/office/powerpoint/2010/main" val="209035252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250825" y="260350"/>
            <a:ext cx="8447088" cy="1368425"/>
          </a:xfrm>
        </p:spPr>
        <p:txBody>
          <a:bodyPr>
            <a:noAutofit/>
          </a:bodyPr>
          <a:lstStyle/>
          <a:p>
            <a:br>
              <a:rPr lang="cs-CZ" sz="3600" b="1" dirty="0">
                <a:solidFill>
                  <a:schemeClr val="accent2"/>
                </a:solidFill>
              </a:rPr>
            </a:br>
            <a:r>
              <a:rPr lang="cs-CZ" sz="4000" b="1" dirty="0">
                <a:solidFill>
                  <a:srgbClr val="C00000"/>
                </a:solidFill>
              </a:rPr>
              <a:t>Vztah antigenů HLA k chorobám</a:t>
            </a:r>
            <a:br>
              <a:rPr lang="cs-CZ" sz="4000" b="1" dirty="0">
                <a:solidFill>
                  <a:srgbClr val="C00000"/>
                </a:solidFill>
              </a:rPr>
            </a:br>
            <a:r>
              <a:rPr lang="cs-CZ" sz="2800" b="1" dirty="0">
                <a:solidFill>
                  <a:schemeClr val="accent2"/>
                </a:solidFill>
              </a:rPr>
              <a:t>(pacienti v %, kontroly v %, relativní riziko)</a:t>
            </a:r>
            <a:br>
              <a:rPr lang="cs-CZ" sz="2800" b="1" dirty="0">
                <a:solidFill>
                  <a:schemeClr val="accent2"/>
                </a:solidFill>
              </a:rPr>
            </a:br>
            <a:r>
              <a:rPr lang="cs-CZ" sz="2800" b="1" i="1" dirty="0">
                <a:solidFill>
                  <a:schemeClr val="accent2"/>
                </a:solidFill>
              </a:rPr>
              <a:t>M. </a:t>
            </a:r>
            <a:r>
              <a:rPr lang="cs-CZ" sz="2800" b="1" i="1" dirty="0" err="1">
                <a:solidFill>
                  <a:schemeClr val="accent2"/>
                </a:solidFill>
              </a:rPr>
              <a:t>Buc</a:t>
            </a:r>
            <a:r>
              <a:rPr lang="cs-CZ" sz="2800" b="1" i="1" dirty="0">
                <a:solidFill>
                  <a:schemeClr val="accent2"/>
                </a:solidFill>
              </a:rPr>
              <a:t>, 1997</a:t>
            </a:r>
            <a:endParaRPr lang="cs-CZ" sz="2800" b="1" dirty="0">
              <a:solidFill>
                <a:schemeClr val="accent2"/>
              </a:solidFill>
            </a:endParaRPr>
          </a:p>
        </p:txBody>
      </p:sp>
      <p:sp>
        <p:nvSpPr>
          <p:cNvPr id="61443" name="Rectangle 3"/>
          <p:cNvSpPr>
            <a:spLocks noGrp="1" noChangeArrowheads="1"/>
          </p:cNvSpPr>
          <p:nvPr>
            <p:ph idx="1"/>
          </p:nvPr>
        </p:nvSpPr>
        <p:spPr/>
        <p:txBody>
          <a:bodyPr>
            <a:normAutofit/>
          </a:bodyPr>
          <a:lstStyle/>
          <a:p>
            <a:endParaRPr lang="cs-CZ" sz="2400" dirty="0">
              <a:solidFill>
                <a:srgbClr val="002060"/>
              </a:solidFill>
            </a:endParaRPr>
          </a:p>
          <a:p>
            <a:endParaRPr lang="cs-CZ" sz="2400" dirty="0">
              <a:solidFill>
                <a:srgbClr val="002060"/>
              </a:solidFill>
            </a:endParaRPr>
          </a:p>
          <a:p>
            <a:r>
              <a:rPr lang="cs-CZ" sz="2400" dirty="0">
                <a:solidFill>
                  <a:srgbClr val="002060"/>
                </a:solidFill>
              </a:rPr>
              <a:t>Narkolepsie:   HLA-DQ6   (100 – 25 -  297,0)</a:t>
            </a:r>
          </a:p>
          <a:p>
            <a:r>
              <a:rPr lang="cs-CZ" sz="2400" dirty="0">
                <a:solidFill>
                  <a:srgbClr val="002060"/>
                </a:solidFill>
              </a:rPr>
              <a:t>M. </a:t>
            </a:r>
            <a:r>
              <a:rPr lang="cs-CZ" sz="2400" dirty="0" err="1">
                <a:solidFill>
                  <a:srgbClr val="002060"/>
                </a:solidFill>
              </a:rPr>
              <a:t>Bechterev</a:t>
            </a:r>
            <a:r>
              <a:rPr lang="cs-CZ" sz="2400" dirty="0">
                <a:solidFill>
                  <a:srgbClr val="002060"/>
                </a:solidFill>
              </a:rPr>
              <a:t>: HLA-B27   (96 – 9 – 87,4)</a:t>
            </a:r>
          </a:p>
          <a:p>
            <a:r>
              <a:rPr lang="cs-CZ" sz="2400" dirty="0" err="1">
                <a:solidFill>
                  <a:srgbClr val="002060"/>
                </a:solidFill>
              </a:rPr>
              <a:t>Celiakie</a:t>
            </a:r>
            <a:r>
              <a:rPr lang="cs-CZ" sz="2400" dirty="0">
                <a:solidFill>
                  <a:srgbClr val="002060"/>
                </a:solidFill>
              </a:rPr>
              <a:t>: HLA-DR7/DR3  (34 – 1 -  60,0)</a:t>
            </a:r>
          </a:p>
          <a:p>
            <a:pPr>
              <a:buFontTx/>
              <a:buNone/>
            </a:pPr>
            <a:r>
              <a:rPr lang="cs-CZ" sz="2400" dirty="0">
                <a:solidFill>
                  <a:srgbClr val="002060"/>
                </a:solidFill>
              </a:rPr>
              <a:t>                HLA-DQ2  (100 – 72 – 38,5)            </a:t>
            </a:r>
          </a:p>
          <a:p>
            <a:r>
              <a:rPr lang="cs-CZ" sz="2400" dirty="0">
                <a:solidFill>
                  <a:srgbClr val="002060"/>
                </a:solidFill>
              </a:rPr>
              <a:t>Juvenilní diabetes </a:t>
            </a:r>
            <a:r>
              <a:rPr lang="cs-CZ" sz="2400" dirty="0" err="1">
                <a:solidFill>
                  <a:srgbClr val="002060"/>
                </a:solidFill>
              </a:rPr>
              <a:t>mellitus</a:t>
            </a:r>
            <a:r>
              <a:rPr lang="cs-CZ" sz="2400" dirty="0">
                <a:solidFill>
                  <a:srgbClr val="002060"/>
                </a:solidFill>
              </a:rPr>
              <a:t>: HLA-DR3/4 (32 – 1 – 47,0)</a:t>
            </a:r>
          </a:p>
          <a:p>
            <a:r>
              <a:rPr lang="cs-CZ" sz="2400" dirty="0">
                <a:solidFill>
                  <a:srgbClr val="002060"/>
                </a:solidFill>
              </a:rPr>
              <a:t>Revmatoidní </a:t>
            </a:r>
            <a:r>
              <a:rPr lang="cs-CZ" sz="2400" dirty="0" err="1">
                <a:solidFill>
                  <a:srgbClr val="002060"/>
                </a:solidFill>
              </a:rPr>
              <a:t>arthritida</a:t>
            </a:r>
            <a:r>
              <a:rPr lang="cs-CZ" sz="2400" dirty="0">
                <a:solidFill>
                  <a:srgbClr val="002060"/>
                </a:solidFill>
              </a:rPr>
              <a:t>:  HLA-DR4  (50 – 19 – 4)</a:t>
            </a:r>
          </a:p>
        </p:txBody>
      </p:sp>
    </p:spTree>
    <p:extLst>
      <p:ext uri="{BB962C8B-B14F-4D97-AF65-F5344CB8AC3E}">
        <p14:creationId xmlns:p14="http://schemas.microsoft.com/office/powerpoint/2010/main" val="251249053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C00000"/>
                </a:solidFill>
              </a:rPr>
              <a:t>Antigen prezentující buňky</a:t>
            </a:r>
          </a:p>
        </p:txBody>
      </p:sp>
      <p:sp>
        <p:nvSpPr>
          <p:cNvPr id="3" name="Zástupný symbol pro obsah 2"/>
          <p:cNvSpPr>
            <a:spLocks noGrp="1"/>
          </p:cNvSpPr>
          <p:nvPr>
            <p:ph idx="1"/>
          </p:nvPr>
        </p:nvSpPr>
        <p:spPr/>
        <p:txBody>
          <a:bodyPr/>
          <a:lstStyle/>
          <a:p>
            <a:endParaRPr lang="cs-CZ" dirty="0">
              <a:solidFill>
                <a:srgbClr val="002060"/>
              </a:solidFill>
            </a:endParaRPr>
          </a:p>
          <a:p>
            <a:r>
              <a:rPr lang="cs-CZ" dirty="0">
                <a:solidFill>
                  <a:srgbClr val="002060"/>
                </a:solidFill>
              </a:rPr>
              <a:t>Dendritické buňky</a:t>
            </a:r>
          </a:p>
          <a:p>
            <a:r>
              <a:rPr lang="cs-CZ" dirty="0">
                <a:solidFill>
                  <a:srgbClr val="002060"/>
                </a:solidFill>
              </a:rPr>
              <a:t>Monocyty, makrofágy</a:t>
            </a:r>
          </a:p>
          <a:p>
            <a:r>
              <a:rPr lang="cs-CZ" dirty="0">
                <a:solidFill>
                  <a:srgbClr val="002060"/>
                </a:solidFill>
              </a:rPr>
              <a:t>B-lymfocyty</a:t>
            </a:r>
          </a:p>
        </p:txBody>
      </p:sp>
    </p:spTree>
    <p:extLst>
      <p:ext uri="{BB962C8B-B14F-4D97-AF65-F5344CB8AC3E}">
        <p14:creationId xmlns:p14="http://schemas.microsoft.com/office/powerpoint/2010/main" val="53865372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C00000"/>
                </a:solidFill>
              </a:rPr>
              <a:t>APC</a:t>
            </a:r>
          </a:p>
        </p:txBody>
      </p:sp>
      <p:sp>
        <p:nvSpPr>
          <p:cNvPr id="3" name="Zástupný symbol pro obsah 2"/>
          <p:cNvSpPr>
            <a:spLocks noGrp="1"/>
          </p:cNvSpPr>
          <p:nvPr>
            <p:ph idx="1"/>
          </p:nvPr>
        </p:nvSpPr>
        <p:spPr/>
        <p:txBody>
          <a:bodyPr/>
          <a:lstStyle/>
          <a:p>
            <a:endParaRPr lang="cs-CZ"/>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556792"/>
            <a:ext cx="8496943"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ovéPole 4"/>
          <p:cNvSpPr txBox="1"/>
          <p:nvPr/>
        </p:nvSpPr>
        <p:spPr>
          <a:xfrm>
            <a:off x="22860" y="6401073"/>
            <a:ext cx="7861508" cy="307777"/>
          </a:xfrm>
          <a:prstGeom prst="rect">
            <a:avLst/>
          </a:prstGeom>
          <a:noFill/>
        </p:spPr>
        <p:txBody>
          <a:bodyPr wrap="square" rtlCol="0">
            <a:spAutoFit/>
          </a:bodyPr>
          <a:lstStyle/>
          <a:p>
            <a:r>
              <a:rPr lang="en-GB" sz="1400" dirty="0"/>
              <a:t>©</a:t>
            </a:r>
            <a:r>
              <a:rPr lang="cs-CZ" sz="1400" dirty="0"/>
              <a:t> </a:t>
            </a:r>
            <a:r>
              <a:rPr lang="cs-CZ" sz="1400" dirty="0" err="1"/>
              <a:t>Elsevier</a:t>
            </a:r>
            <a:r>
              <a:rPr lang="cs-CZ" sz="1400" dirty="0"/>
              <a:t> 2012. </a:t>
            </a:r>
            <a:r>
              <a:rPr lang="cs-CZ" sz="1400" dirty="0" err="1"/>
              <a:t>Abbas</a:t>
            </a:r>
            <a:r>
              <a:rPr lang="cs-CZ" sz="1400" dirty="0"/>
              <a:t> </a:t>
            </a:r>
            <a:r>
              <a:rPr lang="en-GB" sz="1400" dirty="0"/>
              <a:t>&amp;</a:t>
            </a:r>
            <a:r>
              <a:rPr lang="cs-CZ" sz="1400" dirty="0"/>
              <a:t> </a:t>
            </a:r>
            <a:r>
              <a:rPr lang="cs-CZ" sz="1400" dirty="0" err="1"/>
              <a:t>Lichtman</a:t>
            </a:r>
            <a:r>
              <a:rPr lang="cs-CZ" sz="1400" dirty="0"/>
              <a:t>: </a:t>
            </a:r>
            <a:r>
              <a:rPr lang="cs-CZ" sz="1400" dirty="0" err="1"/>
              <a:t>Cellular</a:t>
            </a:r>
            <a:r>
              <a:rPr lang="cs-CZ" sz="1400" dirty="0"/>
              <a:t> and </a:t>
            </a:r>
            <a:r>
              <a:rPr lang="cs-CZ" sz="1400" dirty="0" err="1"/>
              <a:t>Molecular</a:t>
            </a:r>
            <a:r>
              <a:rPr lang="cs-CZ" sz="1400" dirty="0"/>
              <a:t> </a:t>
            </a:r>
            <a:r>
              <a:rPr lang="cs-CZ" sz="1400" dirty="0" err="1"/>
              <a:t>Immunology</a:t>
            </a:r>
            <a:r>
              <a:rPr lang="cs-CZ" sz="1400" dirty="0"/>
              <a:t> 7e www.studentconsult.com</a:t>
            </a:r>
          </a:p>
        </p:txBody>
      </p:sp>
    </p:spTree>
    <p:extLst>
      <p:ext uri="{BB962C8B-B14F-4D97-AF65-F5344CB8AC3E}">
        <p14:creationId xmlns:p14="http://schemas.microsoft.com/office/powerpoint/2010/main" val="343313988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lstStyle/>
          <a:p>
            <a:endParaRPr lang="cs-CZ"/>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66" y="1"/>
            <a:ext cx="913413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22860" y="6649615"/>
            <a:ext cx="7861508" cy="307777"/>
          </a:xfrm>
          <a:prstGeom prst="rect">
            <a:avLst/>
          </a:prstGeom>
          <a:noFill/>
        </p:spPr>
        <p:txBody>
          <a:bodyPr wrap="square" rtlCol="0">
            <a:spAutoFit/>
          </a:bodyPr>
          <a:lstStyle/>
          <a:p>
            <a:r>
              <a:rPr lang="en-GB" sz="1400" dirty="0"/>
              <a:t>©</a:t>
            </a:r>
            <a:r>
              <a:rPr lang="cs-CZ" sz="1400" dirty="0"/>
              <a:t> </a:t>
            </a:r>
            <a:r>
              <a:rPr lang="cs-CZ" sz="1400" dirty="0" err="1"/>
              <a:t>Elsevier</a:t>
            </a:r>
            <a:r>
              <a:rPr lang="cs-CZ" sz="1400" dirty="0"/>
              <a:t> 2012. </a:t>
            </a:r>
            <a:r>
              <a:rPr lang="cs-CZ" sz="1400" dirty="0" err="1"/>
              <a:t>Abbas</a:t>
            </a:r>
            <a:r>
              <a:rPr lang="cs-CZ" sz="1400" dirty="0"/>
              <a:t> </a:t>
            </a:r>
            <a:r>
              <a:rPr lang="en-GB" sz="1400" dirty="0"/>
              <a:t>&amp;</a:t>
            </a:r>
            <a:r>
              <a:rPr lang="cs-CZ" sz="1400" dirty="0"/>
              <a:t> </a:t>
            </a:r>
            <a:r>
              <a:rPr lang="cs-CZ" sz="1400" dirty="0" err="1"/>
              <a:t>Lichtman</a:t>
            </a:r>
            <a:r>
              <a:rPr lang="cs-CZ" sz="1400" dirty="0"/>
              <a:t>: </a:t>
            </a:r>
            <a:r>
              <a:rPr lang="cs-CZ" sz="1400" dirty="0" err="1"/>
              <a:t>Cellular</a:t>
            </a:r>
            <a:r>
              <a:rPr lang="cs-CZ" sz="1400" dirty="0"/>
              <a:t> and </a:t>
            </a:r>
            <a:r>
              <a:rPr lang="cs-CZ" sz="1400" dirty="0" err="1"/>
              <a:t>Molecular</a:t>
            </a:r>
            <a:r>
              <a:rPr lang="cs-CZ" sz="1400" dirty="0"/>
              <a:t> </a:t>
            </a:r>
            <a:r>
              <a:rPr lang="cs-CZ" sz="1400" dirty="0" err="1"/>
              <a:t>Immunology</a:t>
            </a:r>
            <a:r>
              <a:rPr lang="cs-CZ" sz="1400" dirty="0"/>
              <a:t> 7e www.studentconsult.com</a:t>
            </a:r>
          </a:p>
        </p:txBody>
      </p:sp>
    </p:spTree>
    <p:extLst>
      <p:ext uri="{BB962C8B-B14F-4D97-AF65-F5344CB8AC3E}">
        <p14:creationId xmlns:p14="http://schemas.microsoft.com/office/powerpoint/2010/main" val="29292894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68759"/>
            <a:ext cx="9144000" cy="575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ovéPole 1"/>
          <p:cNvSpPr txBox="1"/>
          <p:nvPr/>
        </p:nvSpPr>
        <p:spPr>
          <a:xfrm>
            <a:off x="611560" y="44624"/>
            <a:ext cx="7704856" cy="1323439"/>
          </a:xfrm>
          <a:prstGeom prst="rect">
            <a:avLst/>
          </a:prstGeom>
          <a:noFill/>
        </p:spPr>
        <p:txBody>
          <a:bodyPr wrap="square" rtlCol="0">
            <a:spAutoFit/>
          </a:bodyPr>
          <a:lstStyle/>
          <a:p>
            <a:pPr algn="ctr"/>
            <a:r>
              <a:rPr lang="cs-CZ" sz="4000" b="1" dirty="0">
                <a:solidFill>
                  <a:srgbClr val="C00000"/>
                </a:solidFill>
              </a:rPr>
              <a:t>Dendritická buňka jako antigen prezentující buňka</a:t>
            </a:r>
          </a:p>
        </p:txBody>
      </p:sp>
    </p:spTree>
    <p:extLst>
      <p:ext uri="{BB962C8B-B14F-4D97-AF65-F5344CB8AC3E}">
        <p14:creationId xmlns:p14="http://schemas.microsoft.com/office/powerpoint/2010/main" val="393066311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C00000"/>
                </a:solidFill>
              </a:rPr>
              <a:t>Dendritické buňky</a:t>
            </a:r>
          </a:p>
        </p:txBody>
      </p:sp>
      <p:sp>
        <p:nvSpPr>
          <p:cNvPr id="3" name="Zástupný symbol pro obsah 2"/>
          <p:cNvSpPr>
            <a:spLocks noGrp="1"/>
          </p:cNvSpPr>
          <p:nvPr>
            <p:ph idx="1"/>
          </p:nvPr>
        </p:nvSpPr>
        <p:spPr/>
        <p:txBody>
          <a:bodyPr/>
          <a:lstStyle/>
          <a:p>
            <a:r>
              <a:rPr lang="cs-CZ" dirty="0">
                <a:solidFill>
                  <a:srgbClr val="002060"/>
                </a:solidFill>
              </a:rPr>
              <a:t>Jsou mostem mezi přirozenou a adaptivní imunitou.</a:t>
            </a:r>
          </a:p>
          <a:p>
            <a:r>
              <a:rPr lang="cs-CZ" dirty="0">
                <a:solidFill>
                  <a:srgbClr val="002060"/>
                </a:solidFill>
              </a:rPr>
              <a:t>Presentace antigenů  T lymfocytům – adaptivní imunitní reakce.</a:t>
            </a:r>
          </a:p>
          <a:p>
            <a:r>
              <a:rPr lang="cs-CZ" dirty="0">
                <a:solidFill>
                  <a:srgbClr val="002060"/>
                </a:solidFill>
              </a:rPr>
              <a:t>Zdroj </a:t>
            </a:r>
            <a:r>
              <a:rPr lang="cs-CZ" dirty="0" err="1">
                <a:solidFill>
                  <a:srgbClr val="002060"/>
                </a:solidFill>
              </a:rPr>
              <a:t>kostimulačních</a:t>
            </a:r>
            <a:r>
              <a:rPr lang="cs-CZ" dirty="0">
                <a:solidFill>
                  <a:srgbClr val="002060"/>
                </a:solidFill>
              </a:rPr>
              <a:t> signálů.</a:t>
            </a:r>
          </a:p>
          <a:p>
            <a:r>
              <a:rPr lang="cs-CZ" dirty="0">
                <a:solidFill>
                  <a:srgbClr val="002060"/>
                </a:solidFill>
              </a:rPr>
              <a:t>Podpora vrozené imunity (interakce s NK, NKT, T-lymfocyty </a:t>
            </a:r>
            <a:r>
              <a:rPr lang="el-GR" dirty="0">
                <a:solidFill>
                  <a:srgbClr val="002060"/>
                </a:solidFill>
              </a:rPr>
              <a:t>γ</a:t>
            </a:r>
            <a:r>
              <a:rPr lang="cs-CZ" dirty="0">
                <a:solidFill>
                  <a:srgbClr val="002060"/>
                </a:solidFill>
              </a:rPr>
              <a:t>,</a:t>
            </a:r>
            <a:r>
              <a:rPr lang="el-GR" dirty="0">
                <a:solidFill>
                  <a:srgbClr val="002060"/>
                </a:solidFill>
              </a:rPr>
              <a:t>δ</a:t>
            </a:r>
            <a:r>
              <a:rPr lang="cs-CZ" dirty="0">
                <a:solidFill>
                  <a:srgbClr val="002060"/>
                </a:solidFill>
              </a:rPr>
              <a:t>).</a:t>
            </a:r>
          </a:p>
          <a:p>
            <a:endParaRPr lang="cs-CZ" dirty="0"/>
          </a:p>
          <a:p>
            <a:endParaRPr lang="cs-CZ" dirty="0"/>
          </a:p>
        </p:txBody>
      </p:sp>
    </p:spTree>
    <p:extLst>
      <p:ext uri="{BB962C8B-B14F-4D97-AF65-F5344CB8AC3E}">
        <p14:creationId xmlns:p14="http://schemas.microsoft.com/office/powerpoint/2010/main" val="325731224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idx="4294967295"/>
          </p:nvPr>
        </p:nvSpPr>
        <p:spPr>
          <a:xfrm>
            <a:off x="0" y="274638"/>
            <a:ext cx="8642350" cy="1143000"/>
          </a:xfrm>
        </p:spPr>
        <p:txBody>
          <a:bodyPr>
            <a:noAutofit/>
          </a:bodyPr>
          <a:lstStyle/>
          <a:p>
            <a:br>
              <a:rPr lang="cs-CZ" b="1" dirty="0">
                <a:solidFill>
                  <a:srgbClr val="C00000"/>
                </a:solidFill>
              </a:rPr>
            </a:br>
            <a:r>
              <a:rPr lang="cs-CZ" b="1" dirty="0">
                <a:solidFill>
                  <a:srgbClr val="C00000"/>
                </a:solidFill>
              </a:rPr>
              <a:t>Populace lidských dendritických buněk</a:t>
            </a:r>
          </a:p>
        </p:txBody>
      </p:sp>
      <p:sp>
        <p:nvSpPr>
          <p:cNvPr id="128003" name="Rectangle 3"/>
          <p:cNvSpPr>
            <a:spLocks noGrp="1" noChangeArrowheads="1"/>
          </p:cNvSpPr>
          <p:nvPr>
            <p:ph type="body" idx="4294967295"/>
          </p:nvPr>
        </p:nvSpPr>
        <p:spPr>
          <a:xfrm>
            <a:off x="467544" y="1556792"/>
            <a:ext cx="7834064" cy="5068888"/>
          </a:xfrm>
        </p:spPr>
        <p:txBody>
          <a:bodyPr/>
          <a:lstStyle/>
          <a:p>
            <a:endParaRPr lang="cs-CZ" sz="2800" u="sng" dirty="0">
              <a:solidFill>
                <a:srgbClr val="000066"/>
              </a:solidFill>
              <a:latin typeface="Tahoma" pitchFamily="34" charset="0"/>
            </a:endParaRPr>
          </a:p>
          <a:p>
            <a:endParaRPr lang="cs-CZ" sz="2800" dirty="0">
              <a:solidFill>
                <a:srgbClr val="000066"/>
              </a:solidFill>
            </a:endParaRPr>
          </a:p>
          <a:p>
            <a:r>
              <a:rPr lang="cs-CZ" dirty="0">
                <a:solidFill>
                  <a:srgbClr val="000066"/>
                </a:solidFill>
              </a:rPr>
              <a:t>Myeloidní  (</a:t>
            </a:r>
            <a:r>
              <a:rPr lang="cs-CZ" dirty="0">
                <a:solidFill>
                  <a:srgbClr val="002060"/>
                </a:solidFill>
              </a:rPr>
              <a:t>dermis</a:t>
            </a:r>
            <a:r>
              <a:rPr lang="cs-CZ" dirty="0">
                <a:solidFill>
                  <a:srgbClr val="000066"/>
                </a:solidFill>
              </a:rPr>
              <a:t>, dýchací cesty, střevo, </a:t>
            </a:r>
            <a:r>
              <a:rPr lang="cs-CZ" dirty="0" err="1">
                <a:solidFill>
                  <a:srgbClr val="000066"/>
                </a:solidFill>
              </a:rPr>
              <a:t>thymus</a:t>
            </a:r>
            <a:r>
              <a:rPr lang="cs-CZ" dirty="0">
                <a:solidFill>
                  <a:srgbClr val="000066"/>
                </a:solidFill>
              </a:rPr>
              <a:t>, slezina, játra, lymfoidní tkáně).</a:t>
            </a:r>
          </a:p>
          <a:p>
            <a:r>
              <a:rPr lang="cs-CZ" dirty="0" err="1">
                <a:solidFill>
                  <a:srgbClr val="000066"/>
                </a:solidFill>
              </a:rPr>
              <a:t>Plasmacytoidní</a:t>
            </a:r>
            <a:r>
              <a:rPr lang="cs-CZ" dirty="0">
                <a:solidFill>
                  <a:srgbClr val="000066"/>
                </a:solidFill>
              </a:rPr>
              <a:t> (lymfoidní orgány, játra, plíce, </a:t>
            </a:r>
            <a:r>
              <a:rPr lang="cs-CZ" dirty="0">
                <a:solidFill>
                  <a:srgbClr val="002060"/>
                </a:solidFill>
              </a:rPr>
              <a:t>kůže).</a:t>
            </a:r>
          </a:p>
          <a:p>
            <a:r>
              <a:rPr lang="cs-CZ" dirty="0">
                <a:solidFill>
                  <a:srgbClr val="000066"/>
                </a:solidFill>
              </a:rPr>
              <a:t>Langerhansovy  (</a:t>
            </a:r>
            <a:r>
              <a:rPr lang="cs-CZ" dirty="0">
                <a:solidFill>
                  <a:srgbClr val="002060"/>
                </a:solidFill>
              </a:rPr>
              <a:t>epidermis</a:t>
            </a:r>
            <a:r>
              <a:rPr lang="cs-CZ" dirty="0">
                <a:solidFill>
                  <a:srgbClr val="000066"/>
                </a:solidFill>
              </a:rPr>
              <a:t>, slizniční epitel).</a:t>
            </a:r>
          </a:p>
          <a:p>
            <a:pPr marL="0" indent="0">
              <a:buNone/>
            </a:pPr>
            <a:endParaRPr lang="cs-CZ" sz="2800" i="1" dirty="0">
              <a:solidFill>
                <a:schemeClr val="accent2"/>
              </a:solidFill>
              <a:latin typeface="Tahoma" pitchFamily="34" charset="0"/>
            </a:endParaRPr>
          </a:p>
          <a:p>
            <a:pPr>
              <a:buFontTx/>
              <a:buNone/>
            </a:pPr>
            <a:r>
              <a:rPr lang="cs-CZ" sz="2400" i="1" dirty="0">
                <a:solidFill>
                  <a:schemeClr val="accent2"/>
                </a:solidFill>
                <a:latin typeface="Tahoma" pitchFamily="34" charset="0"/>
              </a:rPr>
              <a:t> </a:t>
            </a:r>
          </a:p>
        </p:txBody>
      </p:sp>
    </p:spTree>
    <p:extLst>
      <p:ext uri="{BB962C8B-B14F-4D97-AF65-F5344CB8AC3E}">
        <p14:creationId xmlns:p14="http://schemas.microsoft.com/office/powerpoint/2010/main" val="212261720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268760"/>
            <a:ext cx="8784976" cy="5589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1187624" y="116632"/>
            <a:ext cx="5832648" cy="769441"/>
          </a:xfrm>
          <a:prstGeom prst="rect">
            <a:avLst/>
          </a:prstGeom>
          <a:noFill/>
        </p:spPr>
        <p:txBody>
          <a:bodyPr wrap="square" rtlCol="0">
            <a:spAutoFit/>
          </a:bodyPr>
          <a:lstStyle/>
          <a:p>
            <a:pPr algn="ctr"/>
            <a:r>
              <a:rPr lang="cs-CZ" sz="4400" b="1" dirty="0">
                <a:solidFill>
                  <a:srgbClr val="C00000"/>
                </a:solidFill>
              </a:rPr>
              <a:t>Cesty antigenů</a:t>
            </a:r>
          </a:p>
        </p:txBody>
      </p:sp>
      <p:sp>
        <p:nvSpPr>
          <p:cNvPr id="4" name="TextovéPole 3"/>
          <p:cNvSpPr txBox="1"/>
          <p:nvPr/>
        </p:nvSpPr>
        <p:spPr>
          <a:xfrm>
            <a:off x="22860" y="6577607"/>
            <a:ext cx="7861508" cy="307777"/>
          </a:xfrm>
          <a:prstGeom prst="rect">
            <a:avLst/>
          </a:prstGeom>
          <a:noFill/>
        </p:spPr>
        <p:txBody>
          <a:bodyPr wrap="square" rtlCol="0">
            <a:spAutoFit/>
          </a:bodyPr>
          <a:lstStyle/>
          <a:p>
            <a:r>
              <a:rPr lang="en-GB" sz="1400" dirty="0"/>
              <a:t>©</a:t>
            </a:r>
            <a:r>
              <a:rPr lang="cs-CZ" sz="1400" dirty="0"/>
              <a:t> </a:t>
            </a:r>
            <a:r>
              <a:rPr lang="cs-CZ" sz="1400" dirty="0" err="1"/>
              <a:t>Elsevier</a:t>
            </a:r>
            <a:r>
              <a:rPr lang="cs-CZ" sz="1400" dirty="0"/>
              <a:t> 2012. </a:t>
            </a:r>
            <a:r>
              <a:rPr lang="cs-CZ" sz="1400" dirty="0" err="1"/>
              <a:t>Abbas</a:t>
            </a:r>
            <a:r>
              <a:rPr lang="cs-CZ" sz="1400" dirty="0"/>
              <a:t> </a:t>
            </a:r>
            <a:r>
              <a:rPr lang="en-GB" sz="1400" dirty="0"/>
              <a:t>&amp;</a:t>
            </a:r>
            <a:r>
              <a:rPr lang="cs-CZ" sz="1400" dirty="0"/>
              <a:t> </a:t>
            </a:r>
            <a:r>
              <a:rPr lang="cs-CZ" sz="1400" dirty="0" err="1"/>
              <a:t>Lichtman</a:t>
            </a:r>
            <a:r>
              <a:rPr lang="cs-CZ" sz="1400" dirty="0"/>
              <a:t>: </a:t>
            </a:r>
            <a:r>
              <a:rPr lang="cs-CZ" sz="1400" dirty="0" err="1"/>
              <a:t>Cellular</a:t>
            </a:r>
            <a:r>
              <a:rPr lang="cs-CZ" sz="1400" dirty="0"/>
              <a:t> and </a:t>
            </a:r>
            <a:r>
              <a:rPr lang="cs-CZ" sz="1400" dirty="0" err="1"/>
              <a:t>Molecular</a:t>
            </a:r>
            <a:r>
              <a:rPr lang="cs-CZ" sz="1400" dirty="0"/>
              <a:t> </a:t>
            </a:r>
            <a:r>
              <a:rPr lang="cs-CZ" sz="1400" dirty="0" err="1"/>
              <a:t>Immunology</a:t>
            </a:r>
            <a:r>
              <a:rPr lang="cs-CZ" sz="1400" dirty="0"/>
              <a:t> 7e www.studentconsult.com</a:t>
            </a:r>
          </a:p>
        </p:txBody>
      </p:sp>
    </p:spTree>
    <p:extLst>
      <p:ext uri="{BB962C8B-B14F-4D97-AF65-F5344CB8AC3E}">
        <p14:creationId xmlns:p14="http://schemas.microsoft.com/office/powerpoint/2010/main" val="17949577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1" y="5815"/>
            <a:ext cx="8229600" cy="902905"/>
          </a:xfrm>
        </p:spPr>
        <p:txBody>
          <a:bodyPr/>
          <a:lstStyle/>
          <a:p>
            <a:r>
              <a:rPr lang="cs-CZ" b="1" dirty="0">
                <a:solidFill>
                  <a:srgbClr val="C00000"/>
                </a:solidFill>
              </a:rPr>
              <a:t>Cell </a:t>
            </a:r>
            <a:r>
              <a:rPr lang="cs-CZ" b="1" dirty="0" err="1">
                <a:solidFill>
                  <a:srgbClr val="C00000"/>
                </a:solidFill>
              </a:rPr>
              <a:t>associated</a:t>
            </a:r>
            <a:r>
              <a:rPr lang="cs-CZ" b="1" dirty="0">
                <a:solidFill>
                  <a:srgbClr val="C00000"/>
                </a:solidFill>
              </a:rPr>
              <a:t> PRR</a:t>
            </a:r>
          </a:p>
        </p:txBody>
      </p:sp>
      <p:sp>
        <p:nvSpPr>
          <p:cNvPr id="3" name="Zástupný symbol pro obsah 2"/>
          <p:cNvSpPr>
            <a:spLocks noGrp="1"/>
          </p:cNvSpPr>
          <p:nvPr>
            <p:ph idx="1"/>
          </p:nvPr>
        </p:nvSpPr>
        <p:spPr/>
        <p:txBody>
          <a:bodyPr/>
          <a:lstStyle/>
          <a:p>
            <a:endParaRPr lang="cs-CZ"/>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38225"/>
            <a:ext cx="9144000" cy="5819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ovéPole 6"/>
          <p:cNvSpPr txBox="1"/>
          <p:nvPr/>
        </p:nvSpPr>
        <p:spPr>
          <a:xfrm>
            <a:off x="742940" y="6401073"/>
            <a:ext cx="7861508" cy="307777"/>
          </a:xfrm>
          <a:prstGeom prst="rect">
            <a:avLst/>
          </a:prstGeom>
          <a:noFill/>
        </p:spPr>
        <p:txBody>
          <a:bodyPr wrap="square" rtlCol="0">
            <a:spAutoFit/>
          </a:bodyPr>
          <a:lstStyle/>
          <a:p>
            <a:r>
              <a:rPr lang="en-GB" sz="1400" dirty="0"/>
              <a:t>©</a:t>
            </a:r>
            <a:r>
              <a:rPr lang="cs-CZ" sz="1400" dirty="0"/>
              <a:t> </a:t>
            </a:r>
            <a:r>
              <a:rPr lang="cs-CZ" sz="1400" dirty="0" err="1"/>
              <a:t>Elsevier</a:t>
            </a:r>
            <a:r>
              <a:rPr lang="cs-CZ" sz="1400" dirty="0"/>
              <a:t> 2012. </a:t>
            </a:r>
            <a:r>
              <a:rPr lang="cs-CZ" sz="1400" dirty="0" err="1"/>
              <a:t>Abbas</a:t>
            </a:r>
            <a:r>
              <a:rPr lang="cs-CZ" sz="1400" dirty="0"/>
              <a:t> </a:t>
            </a:r>
            <a:r>
              <a:rPr lang="en-GB" sz="1400" dirty="0"/>
              <a:t>&amp;</a:t>
            </a:r>
            <a:r>
              <a:rPr lang="cs-CZ" sz="1400" dirty="0"/>
              <a:t> </a:t>
            </a:r>
            <a:r>
              <a:rPr lang="cs-CZ" sz="1400" dirty="0" err="1"/>
              <a:t>Lichtman</a:t>
            </a:r>
            <a:r>
              <a:rPr lang="cs-CZ" sz="1400" dirty="0"/>
              <a:t>: </a:t>
            </a:r>
            <a:r>
              <a:rPr lang="cs-CZ" sz="1400" dirty="0" err="1"/>
              <a:t>Cellular</a:t>
            </a:r>
            <a:r>
              <a:rPr lang="cs-CZ" sz="1400" dirty="0"/>
              <a:t> and </a:t>
            </a:r>
            <a:r>
              <a:rPr lang="cs-CZ" sz="1400" dirty="0" err="1"/>
              <a:t>Molecular</a:t>
            </a:r>
            <a:r>
              <a:rPr lang="cs-CZ" sz="1400" dirty="0"/>
              <a:t> </a:t>
            </a:r>
            <a:r>
              <a:rPr lang="cs-CZ" sz="1400" dirty="0" err="1"/>
              <a:t>Immunology</a:t>
            </a:r>
            <a:r>
              <a:rPr lang="cs-CZ" sz="1400" dirty="0"/>
              <a:t> 7e www.studentconsult.com</a:t>
            </a:r>
          </a:p>
        </p:txBody>
      </p:sp>
    </p:spTree>
    <p:extLst>
      <p:ext uri="{BB962C8B-B14F-4D97-AF65-F5344CB8AC3E}">
        <p14:creationId xmlns:p14="http://schemas.microsoft.com/office/powerpoint/2010/main" val="404604134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484783"/>
            <a:ext cx="5267325" cy="5039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ovéPole 2"/>
          <p:cNvSpPr txBox="1"/>
          <p:nvPr/>
        </p:nvSpPr>
        <p:spPr>
          <a:xfrm>
            <a:off x="1187624" y="116632"/>
            <a:ext cx="5832648" cy="769441"/>
          </a:xfrm>
          <a:prstGeom prst="rect">
            <a:avLst/>
          </a:prstGeom>
          <a:noFill/>
        </p:spPr>
        <p:txBody>
          <a:bodyPr wrap="square" rtlCol="0">
            <a:spAutoFit/>
          </a:bodyPr>
          <a:lstStyle/>
          <a:p>
            <a:pPr algn="ctr"/>
            <a:r>
              <a:rPr lang="cs-CZ" sz="4400" b="1" dirty="0">
                <a:solidFill>
                  <a:srgbClr val="C00000"/>
                </a:solidFill>
              </a:rPr>
              <a:t>Cesty antigenů</a:t>
            </a:r>
          </a:p>
        </p:txBody>
      </p:sp>
      <p:sp>
        <p:nvSpPr>
          <p:cNvPr id="4" name="TextovéPole 3"/>
          <p:cNvSpPr txBox="1"/>
          <p:nvPr/>
        </p:nvSpPr>
        <p:spPr>
          <a:xfrm>
            <a:off x="22860" y="6577607"/>
            <a:ext cx="7861508" cy="307777"/>
          </a:xfrm>
          <a:prstGeom prst="rect">
            <a:avLst/>
          </a:prstGeom>
          <a:noFill/>
        </p:spPr>
        <p:txBody>
          <a:bodyPr wrap="square" rtlCol="0">
            <a:spAutoFit/>
          </a:bodyPr>
          <a:lstStyle/>
          <a:p>
            <a:r>
              <a:rPr lang="en-GB" sz="1400" dirty="0"/>
              <a:t>©</a:t>
            </a:r>
            <a:r>
              <a:rPr lang="cs-CZ" sz="1400" dirty="0"/>
              <a:t> </a:t>
            </a:r>
            <a:r>
              <a:rPr lang="cs-CZ" sz="1400" dirty="0" err="1"/>
              <a:t>Elsevier</a:t>
            </a:r>
            <a:r>
              <a:rPr lang="cs-CZ" sz="1400" dirty="0"/>
              <a:t> 2012. </a:t>
            </a:r>
            <a:r>
              <a:rPr lang="cs-CZ" sz="1400" dirty="0" err="1"/>
              <a:t>Abbas</a:t>
            </a:r>
            <a:r>
              <a:rPr lang="cs-CZ" sz="1400" dirty="0"/>
              <a:t> </a:t>
            </a:r>
            <a:r>
              <a:rPr lang="en-GB" sz="1400" dirty="0"/>
              <a:t>&amp;</a:t>
            </a:r>
            <a:r>
              <a:rPr lang="cs-CZ" sz="1400" dirty="0"/>
              <a:t> </a:t>
            </a:r>
            <a:r>
              <a:rPr lang="cs-CZ" sz="1400" dirty="0" err="1"/>
              <a:t>Lichtman</a:t>
            </a:r>
            <a:r>
              <a:rPr lang="cs-CZ" sz="1400" dirty="0"/>
              <a:t>: </a:t>
            </a:r>
            <a:r>
              <a:rPr lang="cs-CZ" sz="1400" dirty="0" err="1"/>
              <a:t>Cellular</a:t>
            </a:r>
            <a:r>
              <a:rPr lang="cs-CZ" sz="1400" dirty="0"/>
              <a:t> and </a:t>
            </a:r>
            <a:r>
              <a:rPr lang="cs-CZ" sz="1400" dirty="0" err="1"/>
              <a:t>Molecular</a:t>
            </a:r>
            <a:r>
              <a:rPr lang="cs-CZ" sz="1400" dirty="0"/>
              <a:t> </a:t>
            </a:r>
            <a:r>
              <a:rPr lang="cs-CZ" sz="1400" dirty="0" err="1"/>
              <a:t>Immunology</a:t>
            </a:r>
            <a:r>
              <a:rPr lang="cs-CZ" sz="1400" dirty="0"/>
              <a:t> 7e www.studentconsult.com</a:t>
            </a:r>
          </a:p>
        </p:txBody>
      </p:sp>
    </p:spTree>
    <p:extLst>
      <p:ext uri="{BB962C8B-B14F-4D97-AF65-F5344CB8AC3E}">
        <p14:creationId xmlns:p14="http://schemas.microsoft.com/office/powerpoint/2010/main" val="255718290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0241X-003-f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125538"/>
            <a:ext cx="8640763" cy="48466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Text Box 3"/>
          <p:cNvSpPr txBox="1">
            <a:spLocks noChangeArrowheads="1"/>
          </p:cNvSpPr>
          <p:nvPr/>
        </p:nvSpPr>
        <p:spPr bwMode="auto">
          <a:xfrm>
            <a:off x="611188" y="5876925"/>
            <a:ext cx="7848600" cy="215900"/>
          </a:xfrm>
          <a:prstGeom prst="rect">
            <a:avLst/>
          </a:prstGeom>
          <a:solidFill>
            <a:schemeClr val="bg1">
              <a:alpha val="38039"/>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eaLnBrk="0" hangingPunct="0">
              <a:defRPr sz="4400">
                <a:solidFill>
                  <a:schemeClr val="tx2"/>
                </a:solidFill>
                <a:latin typeface="Arial" charset="0"/>
              </a:defRPr>
            </a:lvl1pPr>
            <a:lvl2pPr marL="742950" indent="-285750" eaLnBrk="0" hangingPunct="0">
              <a:defRPr sz="4400">
                <a:solidFill>
                  <a:schemeClr val="tx2"/>
                </a:solidFill>
                <a:latin typeface="Arial" charset="0"/>
              </a:defRPr>
            </a:lvl2pPr>
            <a:lvl3pPr marL="1143000" indent="-228600" eaLnBrk="0" hangingPunct="0">
              <a:defRPr sz="4400">
                <a:solidFill>
                  <a:schemeClr val="tx2"/>
                </a:solidFill>
                <a:latin typeface="Arial" charset="0"/>
              </a:defRPr>
            </a:lvl3pPr>
            <a:lvl4pPr marL="1600200" indent="-228600" eaLnBrk="0" hangingPunct="0">
              <a:defRPr sz="4400">
                <a:solidFill>
                  <a:schemeClr val="tx2"/>
                </a:solidFill>
                <a:latin typeface="Arial" charset="0"/>
              </a:defRPr>
            </a:lvl4pPr>
            <a:lvl5pPr marL="2057400" indent="-228600" eaLnBrk="0" hangingPunct="0">
              <a:defRPr sz="4400">
                <a:solidFill>
                  <a:schemeClr val="tx2"/>
                </a:solidFill>
                <a:latin typeface="Arial" charset="0"/>
              </a:defRPr>
            </a:lvl5pPr>
            <a:lvl6pPr marL="2514600" indent="-228600" algn="ctr" eaLnBrk="0" fontAlgn="base" hangingPunct="0">
              <a:spcBef>
                <a:spcPct val="0"/>
              </a:spcBef>
              <a:spcAft>
                <a:spcPct val="0"/>
              </a:spcAft>
              <a:defRPr sz="4400">
                <a:solidFill>
                  <a:schemeClr val="tx2"/>
                </a:solidFill>
                <a:latin typeface="Arial" charset="0"/>
              </a:defRPr>
            </a:lvl6pPr>
            <a:lvl7pPr marL="2971800" indent="-228600" algn="ctr" eaLnBrk="0" fontAlgn="base" hangingPunct="0">
              <a:spcBef>
                <a:spcPct val="0"/>
              </a:spcBef>
              <a:spcAft>
                <a:spcPct val="0"/>
              </a:spcAft>
              <a:defRPr sz="4400">
                <a:solidFill>
                  <a:schemeClr val="tx2"/>
                </a:solidFill>
                <a:latin typeface="Arial" charset="0"/>
              </a:defRPr>
            </a:lvl7pPr>
            <a:lvl8pPr marL="3429000" indent="-228600" algn="ctr" eaLnBrk="0" fontAlgn="base" hangingPunct="0">
              <a:spcBef>
                <a:spcPct val="0"/>
              </a:spcBef>
              <a:spcAft>
                <a:spcPct val="0"/>
              </a:spcAft>
              <a:defRPr sz="4400">
                <a:solidFill>
                  <a:schemeClr val="tx2"/>
                </a:solidFill>
                <a:latin typeface="Arial" charset="0"/>
              </a:defRPr>
            </a:lvl8pPr>
            <a:lvl9pPr marL="3886200" indent="-228600" algn="ctr" eaLnBrk="0" fontAlgn="base" hangingPunct="0">
              <a:spcBef>
                <a:spcPct val="0"/>
              </a:spcBef>
              <a:spcAft>
                <a:spcPct val="0"/>
              </a:spcAft>
              <a:defRPr sz="4400">
                <a:solidFill>
                  <a:schemeClr val="tx2"/>
                </a:solidFill>
                <a:latin typeface="Arial" charset="0"/>
              </a:defRPr>
            </a:lvl9pPr>
          </a:lstStyle>
          <a:p>
            <a:endParaRPr lang="cs-CZ" altLang="cs-CZ" sz="800">
              <a:solidFill>
                <a:schemeClr val="tx1"/>
              </a:solidFill>
            </a:endParaRPr>
          </a:p>
        </p:txBody>
      </p:sp>
      <p:sp>
        <p:nvSpPr>
          <p:cNvPr id="4" name="Text Box 4"/>
          <p:cNvSpPr txBox="1">
            <a:spLocks noChangeArrowheads="1"/>
          </p:cNvSpPr>
          <p:nvPr/>
        </p:nvSpPr>
        <p:spPr bwMode="auto">
          <a:xfrm>
            <a:off x="4005263" y="6516688"/>
            <a:ext cx="446405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4400">
                <a:solidFill>
                  <a:schemeClr val="tx2"/>
                </a:solidFill>
                <a:latin typeface="Arial" charset="0"/>
              </a:defRPr>
            </a:lvl1pPr>
            <a:lvl2pPr marL="742950" indent="-285750" eaLnBrk="0" hangingPunct="0">
              <a:defRPr sz="4400">
                <a:solidFill>
                  <a:schemeClr val="tx2"/>
                </a:solidFill>
                <a:latin typeface="Arial" charset="0"/>
              </a:defRPr>
            </a:lvl2pPr>
            <a:lvl3pPr marL="1143000" indent="-228600" eaLnBrk="0" hangingPunct="0">
              <a:defRPr sz="4400">
                <a:solidFill>
                  <a:schemeClr val="tx2"/>
                </a:solidFill>
                <a:latin typeface="Arial" charset="0"/>
              </a:defRPr>
            </a:lvl3pPr>
            <a:lvl4pPr marL="1600200" indent="-228600" eaLnBrk="0" hangingPunct="0">
              <a:defRPr sz="4400">
                <a:solidFill>
                  <a:schemeClr val="tx2"/>
                </a:solidFill>
                <a:latin typeface="Arial" charset="0"/>
              </a:defRPr>
            </a:lvl4pPr>
            <a:lvl5pPr marL="2057400" indent="-228600" eaLnBrk="0" hangingPunct="0">
              <a:defRPr sz="4400">
                <a:solidFill>
                  <a:schemeClr val="tx2"/>
                </a:solidFill>
                <a:latin typeface="Arial" charset="0"/>
              </a:defRPr>
            </a:lvl5pPr>
            <a:lvl6pPr marL="2514600" indent="-228600" algn="ctr" eaLnBrk="0" fontAlgn="base" hangingPunct="0">
              <a:spcBef>
                <a:spcPct val="0"/>
              </a:spcBef>
              <a:spcAft>
                <a:spcPct val="0"/>
              </a:spcAft>
              <a:defRPr sz="4400">
                <a:solidFill>
                  <a:schemeClr val="tx2"/>
                </a:solidFill>
                <a:latin typeface="Arial" charset="0"/>
              </a:defRPr>
            </a:lvl6pPr>
            <a:lvl7pPr marL="2971800" indent="-228600" algn="ctr" eaLnBrk="0" fontAlgn="base" hangingPunct="0">
              <a:spcBef>
                <a:spcPct val="0"/>
              </a:spcBef>
              <a:spcAft>
                <a:spcPct val="0"/>
              </a:spcAft>
              <a:defRPr sz="4400">
                <a:solidFill>
                  <a:schemeClr val="tx2"/>
                </a:solidFill>
                <a:latin typeface="Arial" charset="0"/>
              </a:defRPr>
            </a:lvl7pPr>
            <a:lvl8pPr marL="3429000" indent="-228600" algn="ctr" eaLnBrk="0" fontAlgn="base" hangingPunct="0">
              <a:spcBef>
                <a:spcPct val="0"/>
              </a:spcBef>
              <a:spcAft>
                <a:spcPct val="0"/>
              </a:spcAft>
              <a:defRPr sz="4400">
                <a:solidFill>
                  <a:schemeClr val="tx2"/>
                </a:solidFill>
                <a:latin typeface="Arial" charset="0"/>
              </a:defRPr>
            </a:lvl8pPr>
            <a:lvl9pPr marL="3886200" indent="-228600" algn="ctr" eaLnBrk="0" fontAlgn="base" hangingPunct="0">
              <a:spcBef>
                <a:spcPct val="0"/>
              </a:spcBef>
              <a:spcAft>
                <a:spcPct val="0"/>
              </a:spcAft>
              <a:defRPr sz="4400">
                <a:solidFill>
                  <a:schemeClr val="tx2"/>
                </a:solidFill>
                <a:latin typeface="Arial" charset="0"/>
              </a:defRPr>
            </a:lvl9pPr>
          </a:lstStyle>
          <a:p>
            <a:pPr algn="r">
              <a:spcBef>
                <a:spcPct val="50000"/>
              </a:spcBef>
            </a:pPr>
            <a:r>
              <a:rPr lang="en-US" altLang="cs-CZ" sz="700" i="1">
                <a:solidFill>
                  <a:schemeClr val="tx1"/>
                </a:solidFill>
              </a:rPr>
              <a:t>Downloaded from: StudentConsult (on 18 July 2006 08:13 AM)</a:t>
            </a:r>
          </a:p>
        </p:txBody>
      </p:sp>
      <p:sp>
        <p:nvSpPr>
          <p:cNvPr id="5" name="Text Box 5"/>
          <p:cNvSpPr txBox="1">
            <a:spLocks noChangeArrowheads="1"/>
          </p:cNvSpPr>
          <p:nvPr/>
        </p:nvSpPr>
        <p:spPr bwMode="auto">
          <a:xfrm>
            <a:off x="4000500" y="6645275"/>
            <a:ext cx="44640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4400">
                <a:solidFill>
                  <a:schemeClr val="tx2"/>
                </a:solidFill>
                <a:latin typeface="Arial" charset="0"/>
              </a:defRPr>
            </a:lvl1pPr>
            <a:lvl2pPr marL="742950" indent="-285750" eaLnBrk="0" hangingPunct="0">
              <a:defRPr sz="4400">
                <a:solidFill>
                  <a:schemeClr val="tx2"/>
                </a:solidFill>
                <a:latin typeface="Arial" charset="0"/>
              </a:defRPr>
            </a:lvl2pPr>
            <a:lvl3pPr marL="1143000" indent="-228600" eaLnBrk="0" hangingPunct="0">
              <a:defRPr sz="4400">
                <a:solidFill>
                  <a:schemeClr val="tx2"/>
                </a:solidFill>
                <a:latin typeface="Arial" charset="0"/>
              </a:defRPr>
            </a:lvl3pPr>
            <a:lvl4pPr marL="1600200" indent="-228600" eaLnBrk="0" hangingPunct="0">
              <a:defRPr sz="4400">
                <a:solidFill>
                  <a:schemeClr val="tx2"/>
                </a:solidFill>
                <a:latin typeface="Arial" charset="0"/>
              </a:defRPr>
            </a:lvl4pPr>
            <a:lvl5pPr marL="2057400" indent="-228600" eaLnBrk="0" hangingPunct="0">
              <a:defRPr sz="4400">
                <a:solidFill>
                  <a:schemeClr val="tx2"/>
                </a:solidFill>
                <a:latin typeface="Arial" charset="0"/>
              </a:defRPr>
            </a:lvl5pPr>
            <a:lvl6pPr marL="2514600" indent="-228600" algn="ctr" eaLnBrk="0" fontAlgn="base" hangingPunct="0">
              <a:spcBef>
                <a:spcPct val="0"/>
              </a:spcBef>
              <a:spcAft>
                <a:spcPct val="0"/>
              </a:spcAft>
              <a:defRPr sz="4400">
                <a:solidFill>
                  <a:schemeClr val="tx2"/>
                </a:solidFill>
                <a:latin typeface="Arial" charset="0"/>
              </a:defRPr>
            </a:lvl6pPr>
            <a:lvl7pPr marL="2971800" indent="-228600" algn="ctr" eaLnBrk="0" fontAlgn="base" hangingPunct="0">
              <a:spcBef>
                <a:spcPct val="0"/>
              </a:spcBef>
              <a:spcAft>
                <a:spcPct val="0"/>
              </a:spcAft>
              <a:defRPr sz="4400">
                <a:solidFill>
                  <a:schemeClr val="tx2"/>
                </a:solidFill>
                <a:latin typeface="Arial" charset="0"/>
              </a:defRPr>
            </a:lvl7pPr>
            <a:lvl8pPr marL="3429000" indent="-228600" algn="ctr" eaLnBrk="0" fontAlgn="base" hangingPunct="0">
              <a:spcBef>
                <a:spcPct val="0"/>
              </a:spcBef>
              <a:spcAft>
                <a:spcPct val="0"/>
              </a:spcAft>
              <a:defRPr sz="4400">
                <a:solidFill>
                  <a:schemeClr val="tx2"/>
                </a:solidFill>
                <a:latin typeface="Arial" charset="0"/>
              </a:defRPr>
            </a:lvl8pPr>
            <a:lvl9pPr marL="3886200" indent="-228600" algn="ctr" eaLnBrk="0" fontAlgn="base" hangingPunct="0">
              <a:spcBef>
                <a:spcPct val="0"/>
              </a:spcBef>
              <a:spcAft>
                <a:spcPct val="0"/>
              </a:spcAft>
              <a:defRPr sz="4400">
                <a:solidFill>
                  <a:schemeClr val="tx2"/>
                </a:solidFill>
                <a:latin typeface="Arial" charset="0"/>
              </a:defRPr>
            </a:lvl9pPr>
          </a:lstStyle>
          <a:p>
            <a:pPr algn="r">
              <a:spcBef>
                <a:spcPct val="50000"/>
              </a:spcBef>
            </a:pPr>
            <a:r>
              <a:rPr lang="en-US" altLang="cs-CZ" sz="700" i="1">
                <a:solidFill>
                  <a:schemeClr val="tx1"/>
                </a:solidFill>
              </a:rPr>
              <a:t>© 2005 Elsevier </a:t>
            </a:r>
          </a:p>
        </p:txBody>
      </p:sp>
      <p:pic>
        <p:nvPicPr>
          <p:cNvPr id="6" name="Picture 6" descr="top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9525"/>
            <a:ext cx="30194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7"/>
          <p:cNvSpPr txBox="1">
            <a:spLocks noChangeArrowheads="1"/>
          </p:cNvSpPr>
          <p:nvPr/>
        </p:nvSpPr>
        <p:spPr bwMode="auto">
          <a:xfrm>
            <a:off x="1331913" y="404813"/>
            <a:ext cx="59558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4400">
                <a:solidFill>
                  <a:schemeClr val="tx2"/>
                </a:solidFill>
                <a:latin typeface="Arial" charset="0"/>
              </a:defRPr>
            </a:lvl1pPr>
            <a:lvl2pPr marL="742950" indent="-285750" eaLnBrk="0" hangingPunct="0">
              <a:defRPr sz="4400">
                <a:solidFill>
                  <a:schemeClr val="tx2"/>
                </a:solidFill>
                <a:latin typeface="Arial" charset="0"/>
              </a:defRPr>
            </a:lvl2pPr>
            <a:lvl3pPr marL="1143000" indent="-228600" eaLnBrk="0" hangingPunct="0">
              <a:defRPr sz="4400">
                <a:solidFill>
                  <a:schemeClr val="tx2"/>
                </a:solidFill>
                <a:latin typeface="Arial" charset="0"/>
              </a:defRPr>
            </a:lvl3pPr>
            <a:lvl4pPr marL="1600200" indent="-228600" eaLnBrk="0" hangingPunct="0">
              <a:defRPr sz="4400">
                <a:solidFill>
                  <a:schemeClr val="tx2"/>
                </a:solidFill>
                <a:latin typeface="Arial" charset="0"/>
              </a:defRPr>
            </a:lvl4pPr>
            <a:lvl5pPr marL="2057400" indent="-228600" eaLnBrk="0" hangingPunct="0">
              <a:defRPr sz="4400">
                <a:solidFill>
                  <a:schemeClr val="tx2"/>
                </a:solidFill>
                <a:latin typeface="Arial" charset="0"/>
              </a:defRPr>
            </a:lvl5pPr>
            <a:lvl6pPr marL="2514600" indent="-228600" algn="ctr" eaLnBrk="0" fontAlgn="base" hangingPunct="0">
              <a:spcBef>
                <a:spcPct val="0"/>
              </a:spcBef>
              <a:spcAft>
                <a:spcPct val="0"/>
              </a:spcAft>
              <a:defRPr sz="4400">
                <a:solidFill>
                  <a:schemeClr val="tx2"/>
                </a:solidFill>
                <a:latin typeface="Arial" charset="0"/>
              </a:defRPr>
            </a:lvl6pPr>
            <a:lvl7pPr marL="2971800" indent="-228600" algn="ctr" eaLnBrk="0" fontAlgn="base" hangingPunct="0">
              <a:spcBef>
                <a:spcPct val="0"/>
              </a:spcBef>
              <a:spcAft>
                <a:spcPct val="0"/>
              </a:spcAft>
              <a:defRPr sz="4400">
                <a:solidFill>
                  <a:schemeClr val="tx2"/>
                </a:solidFill>
                <a:latin typeface="Arial" charset="0"/>
              </a:defRPr>
            </a:lvl7pPr>
            <a:lvl8pPr marL="3429000" indent="-228600" algn="ctr" eaLnBrk="0" fontAlgn="base" hangingPunct="0">
              <a:spcBef>
                <a:spcPct val="0"/>
              </a:spcBef>
              <a:spcAft>
                <a:spcPct val="0"/>
              </a:spcAft>
              <a:defRPr sz="4400">
                <a:solidFill>
                  <a:schemeClr val="tx2"/>
                </a:solidFill>
                <a:latin typeface="Arial" charset="0"/>
              </a:defRPr>
            </a:lvl8pPr>
            <a:lvl9pPr marL="3886200" indent="-228600" algn="ctr" eaLnBrk="0" fontAlgn="base" hangingPunct="0">
              <a:spcBef>
                <a:spcPct val="0"/>
              </a:spcBef>
              <a:spcAft>
                <a:spcPct val="0"/>
              </a:spcAft>
              <a:defRPr sz="4400">
                <a:solidFill>
                  <a:schemeClr val="tx2"/>
                </a:solidFill>
                <a:latin typeface="Arial" charset="0"/>
              </a:defRPr>
            </a:lvl9pPr>
          </a:lstStyle>
          <a:p>
            <a:pPr eaLnBrk="1" hangingPunct="1"/>
            <a:r>
              <a:rPr lang="cs-CZ" altLang="cs-CZ" sz="2800" dirty="0">
                <a:solidFill>
                  <a:srgbClr val="C00000"/>
                </a:solidFill>
                <a:latin typeface="+mj-lt"/>
              </a:rPr>
              <a:t>Interakce TCR-polypeptid-HLA molekula</a:t>
            </a:r>
            <a:endParaRPr lang="en-US" altLang="cs-CZ" sz="2800" dirty="0">
              <a:solidFill>
                <a:srgbClr val="C00000"/>
              </a:solidFill>
              <a:latin typeface="+mj-lt"/>
            </a:endParaRPr>
          </a:p>
        </p:txBody>
      </p:sp>
    </p:spTree>
    <p:extLst>
      <p:ext uri="{BB962C8B-B14F-4D97-AF65-F5344CB8AC3E}">
        <p14:creationId xmlns:p14="http://schemas.microsoft.com/office/powerpoint/2010/main" val="298768984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solidFill>
                  <a:srgbClr val="C00000"/>
                </a:solidFill>
              </a:rPr>
              <a:t>T-lymfocyty rozpoznávají</a:t>
            </a:r>
            <a:endParaRPr lang="en-GB" dirty="0">
              <a:solidFill>
                <a:srgbClr val="C00000"/>
              </a:solidFill>
            </a:endParaRPr>
          </a:p>
        </p:txBody>
      </p:sp>
      <p:sp>
        <p:nvSpPr>
          <p:cNvPr id="3" name="Zástupný symbol pro obsah 2"/>
          <p:cNvSpPr>
            <a:spLocks noGrp="1"/>
          </p:cNvSpPr>
          <p:nvPr>
            <p:ph idx="1"/>
          </p:nvPr>
        </p:nvSpPr>
        <p:spPr/>
        <p:txBody>
          <a:bodyPr/>
          <a:lstStyle/>
          <a:p>
            <a:r>
              <a:rPr lang="en-GB" dirty="0" err="1">
                <a:solidFill>
                  <a:schemeClr val="accent1">
                    <a:lumMod val="50000"/>
                  </a:schemeClr>
                </a:solidFill>
              </a:rPr>
              <a:t>cizí</a:t>
            </a:r>
            <a:r>
              <a:rPr lang="en-GB" dirty="0">
                <a:solidFill>
                  <a:schemeClr val="accent1">
                    <a:lumMod val="50000"/>
                  </a:schemeClr>
                </a:solidFill>
              </a:rPr>
              <a:t> </a:t>
            </a:r>
            <a:r>
              <a:rPr lang="en-GB" dirty="0" err="1">
                <a:solidFill>
                  <a:schemeClr val="accent1">
                    <a:lumMod val="50000"/>
                  </a:schemeClr>
                </a:solidFill>
              </a:rPr>
              <a:t>antigeny</a:t>
            </a:r>
            <a:r>
              <a:rPr lang="en-GB" dirty="0">
                <a:solidFill>
                  <a:schemeClr val="accent1">
                    <a:lumMod val="50000"/>
                  </a:schemeClr>
                </a:solidFill>
              </a:rPr>
              <a:t> v </a:t>
            </a:r>
            <a:r>
              <a:rPr lang="en-GB" dirty="0" err="1">
                <a:solidFill>
                  <a:schemeClr val="accent1">
                    <a:lumMod val="50000"/>
                  </a:schemeClr>
                </a:solidFill>
              </a:rPr>
              <a:t>komplexu</a:t>
            </a:r>
            <a:r>
              <a:rPr lang="en-GB" dirty="0">
                <a:solidFill>
                  <a:schemeClr val="accent1">
                    <a:lumMod val="50000"/>
                  </a:schemeClr>
                </a:solidFill>
              </a:rPr>
              <a:t> s </a:t>
            </a:r>
            <a:r>
              <a:rPr lang="en-GB" dirty="0" err="1">
                <a:solidFill>
                  <a:schemeClr val="accent1">
                    <a:lumMod val="50000"/>
                  </a:schemeClr>
                </a:solidFill>
              </a:rPr>
              <a:t>vlastními</a:t>
            </a:r>
            <a:r>
              <a:rPr lang="en-GB" dirty="0">
                <a:solidFill>
                  <a:schemeClr val="accent1">
                    <a:lumMod val="50000"/>
                  </a:schemeClr>
                </a:solidFill>
              </a:rPr>
              <a:t> </a:t>
            </a:r>
            <a:r>
              <a:rPr lang="en-GB" dirty="0" err="1">
                <a:solidFill>
                  <a:schemeClr val="accent1">
                    <a:lumMod val="50000"/>
                  </a:schemeClr>
                </a:solidFill>
              </a:rPr>
              <a:t>molekulami</a:t>
            </a:r>
            <a:r>
              <a:rPr lang="en-GB" dirty="0">
                <a:solidFill>
                  <a:schemeClr val="accent1">
                    <a:lumMod val="50000"/>
                  </a:schemeClr>
                </a:solidFill>
              </a:rPr>
              <a:t> MHC, </a:t>
            </a:r>
            <a:r>
              <a:rPr lang="en-GB" dirty="0" err="1">
                <a:solidFill>
                  <a:schemeClr val="accent1">
                    <a:lumMod val="50000"/>
                  </a:schemeClr>
                </a:solidFill>
              </a:rPr>
              <a:t>což</a:t>
            </a:r>
            <a:r>
              <a:rPr lang="en-GB" dirty="0">
                <a:solidFill>
                  <a:schemeClr val="accent1">
                    <a:lumMod val="50000"/>
                  </a:schemeClr>
                </a:solidFill>
              </a:rPr>
              <a:t> </a:t>
            </a:r>
            <a:r>
              <a:rPr lang="en-GB" dirty="0" err="1">
                <a:solidFill>
                  <a:schemeClr val="accent1">
                    <a:lumMod val="50000"/>
                  </a:schemeClr>
                </a:solidFill>
              </a:rPr>
              <a:t>vede</a:t>
            </a:r>
            <a:r>
              <a:rPr lang="en-GB" dirty="0">
                <a:solidFill>
                  <a:schemeClr val="accent1">
                    <a:lumMod val="50000"/>
                  </a:schemeClr>
                </a:solidFill>
              </a:rPr>
              <a:t> k </a:t>
            </a:r>
            <a:r>
              <a:rPr lang="en-GB" dirty="0" err="1">
                <a:solidFill>
                  <a:schemeClr val="accent1">
                    <a:lumMod val="50000"/>
                  </a:schemeClr>
                </a:solidFill>
              </a:rPr>
              <a:t>imunitní</a:t>
            </a:r>
            <a:r>
              <a:rPr lang="en-GB" dirty="0">
                <a:solidFill>
                  <a:schemeClr val="accent1">
                    <a:lumMod val="50000"/>
                  </a:schemeClr>
                </a:solidFill>
              </a:rPr>
              <a:t> </a:t>
            </a:r>
            <a:r>
              <a:rPr lang="en-GB" dirty="0" err="1">
                <a:solidFill>
                  <a:schemeClr val="accent1">
                    <a:lumMod val="50000"/>
                  </a:schemeClr>
                </a:solidFill>
              </a:rPr>
              <a:t>reakci</a:t>
            </a:r>
            <a:endParaRPr lang="cs-CZ" dirty="0">
              <a:solidFill>
                <a:schemeClr val="accent1">
                  <a:lumMod val="50000"/>
                </a:schemeClr>
              </a:solidFill>
            </a:endParaRPr>
          </a:p>
          <a:p>
            <a:endParaRPr lang="cs-CZ" dirty="0">
              <a:solidFill>
                <a:schemeClr val="accent1">
                  <a:lumMod val="50000"/>
                </a:schemeClr>
              </a:solidFill>
            </a:endParaRPr>
          </a:p>
          <a:p>
            <a:r>
              <a:rPr lang="en-GB" dirty="0">
                <a:solidFill>
                  <a:schemeClr val="accent1">
                    <a:lumMod val="50000"/>
                  </a:schemeClr>
                </a:solidFill>
              </a:rPr>
              <a:t> </a:t>
            </a:r>
            <a:r>
              <a:rPr lang="en-GB" dirty="0" err="1">
                <a:solidFill>
                  <a:schemeClr val="accent1">
                    <a:lumMod val="50000"/>
                  </a:schemeClr>
                </a:solidFill>
              </a:rPr>
              <a:t>vlastní</a:t>
            </a:r>
            <a:r>
              <a:rPr lang="en-GB" dirty="0">
                <a:solidFill>
                  <a:schemeClr val="accent1">
                    <a:lumMod val="50000"/>
                  </a:schemeClr>
                </a:solidFill>
              </a:rPr>
              <a:t> </a:t>
            </a:r>
            <a:r>
              <a:rPr lang="en-GB" dirty="0" err="1">
                <a:solidFill>
                  <a:schemeClr val="accent1">
                    <a:lumMod val="50000"/>
                  </a:schemeClr>
                </a:solidFill>
              </a:rPr>
              <a:t>antigeny</a:t>
            </a:r>
            <a:r>
              <a:rPr lang="en-GB" dirty="0">
                <a:solidFill>
                  <a:schemeClr val="accent1">
                    <a:lumMod val="50000"/>
                  </a:schemeClr>
                </a:solidFill>
              </a:rPr>
              <a:t> v </a:t>
            </a:r>
            <a:r>
              <a:rPr lang="en-GB" dirty="0" err="1">
                <a:solidFill>
                  <a:schemeClr val="accent1">
                    <a:lumMod val="50000"/>
                  </a:schemeClr>
                </a:solidFill>
              </a:rPr>
              <a:t>komplexu</a:t>
            </a:r>
            <a:r>
              <a:rPr lang="en-GB" dirty="0">
                <a:solidFill>
                  <a:schemeClr val="accent1">
                    <a:lumMod val="50000"/>
                  </a:schemeClr>
                </a:solidFill>
              </a:rPr>
              <a:t> s </a:t>
            </a:r>
            <a:r>
              <a:rPr lang="en-GB" dirty="0" err="1">
                <a:solidFill>
                  <a:schemeClr val="accent1">
                    <a:lumMod val="50000"/>
                  </a:schemeClr>
                </a:solidFill>
              </a:rPr>
              <a:t>vlastními</a:t>
            </a:r>
            <a:r>
              <a:rPr lang="en-GB" dirty="0">
                <a:solidFill>
                  <a:schemeClr val="accent1">
                    <a:lumMod val="50000"/>
                  </a:schemeClr>
                </a:solidFill>
              </a:rPr>
              <a:t> </a:t>
            </a:r>
            <a:r>
              <a:rPr lang="en-GB" dirty="0" err="1">
                <a:solidFill>
                  <a:schemeClr val="accent1">
                    <a:lumMod val="50000"/>
                  </a:schemeClr>
                </a:solidFill>
              </a:rPr>
              <a:t>molekulami</a:t>
            </a:r>
            <a:r>
              <a:rPr lang="en-GB" dirty="0">
                <a:solidFill>
                  <a:schemeClr val="accent1">
                    <a:lumMod val="50000"/>
                  </a:schemeClr>
                </a:solidFill>
              </a:rPr>
              <a:t> MHC, </a:t>
            </a:r>
            <a:r>
              <a:rPr lang="en-GB" dirty="0" err="1">
                <a:solidFill>
                  <a:schemeClr val="accent1">
                    <a:lumMod val="50000"/>
                  </a:schemeClr>
                </a:solidFill>
              </a:rPr>
              <a:t>což</a:t>
            </a:r>
            <a:r>
              <a:rPr lang="en-GB" dirty="0">
                <a:solidFill>
                  <a:schemeClr val="accent1">
                    <a:lumMod val="50000"/>
                  </a:schemeClr>
                </a:solidFill>
              </a:rPr>
              <a:t> </a:t>
            </a:r>
            <a:r>
              <a:rPr lang="en-GB" dirty="0" err="1">
                <a:solidFill>
                  <a:schemeClr val="accent1">
                    <a:lumMod val="50000"/>
                  </a:schemeClr>
                </a:solidFill>
              </a:rPr>
              <a:t>vede</a:t>
            </a:r>
            <a:r>
              <a:rPr lang="en-GB" dirty="0">
                <a:solidFill>
                  <a:schemeClr val="accent1">
                    <a:lumMod val="50000"/>
                  </a:schemeClr>
                </a:solidFill>
              </a:rPr>
              <a:t> k </a:t>
            </a:r>
            <a:r>
              <a:rPr lang="en-GB" dirty="0" err="1">
                <a:solidFill>
                  <a:schemeClr val="accent1">
                    <a:lumMod val="50000"/>
                  </a:schemeClr>
                </a:solidFill>
              </a:rPr>
              <a:t>toleranci</a:t>
            </a:r>
            <a:endParaRPr lang="cs-CZ" dirty="0">
              <a:solidFill>
                <a:schemeClr val="accent1">
                  <a:lumMod val="50000"/>
                </a:schemeClr>
              </a:solidFill>
            </a:endParaRPr>
          </a:p>
          <a:p>
            <a:endParaRPr lang="en-GB" dirty="0">
              <a:solidFill>
                <a:schemeClr val="accent1">
                  <a:lumMod val="50000"/>
                </a:schemeClr>
              </a:solidFill>
            </a:endParaRPr>
          </a:p>
          <a:p>
            <a:r>
              <a:rPr lang="en-GB" dirty="0" err="1">
                <a:solidFill>
                  <a:schemeClr val="accent1">
                    <a:lumMod val="50000"/>
                  </a:schemeClr>
                </a:solidFill>
              </a:rPr>
              <a:t>cizí</a:t>
            </a:r>
            <a:r>
              <a:rPr lang="en-GB" dirty="0">
                <a:solidFill>
                  <a:schemeClr val="accent1">
                    <a:lumMod val="50000"/>
                  </a:schemeClr>
                </a:solidFill>
              </a:rPr>
              <a:t> </a:t>
            </a:r>
            <a:r>
              <a:rPr lang="en-GB" dirty="0" err="1">
                <a:solidFill>
                  <a:schemeClr val="accent1">
                    <a:lumMod val="50000"/>
                  </a:schemeClr>
                </a:solidFill>
              </a:rPr>
              <a:t>molekuly</a:t>
            </a:r>
            <a:r>
              <a:rPr lang="en-GB" dirty="0">
                <a:solidFill>
                  <a:schemeClr val="accent1">
                    <a:lumMod val="50000"/>
                  </a:schemeClr>
                </a:solidFill>
              </a:rPr>
              <a:t> MHC (</a:t>
            </a:r>
            <a:r>
              <a:rPr lang="en-GB" dirty="0" err="1">
                <a:solidFill>
                  <a:schemeClr val="accent1">
                    <a:lumMod val="50000"/>
                  </a:schemeClr>
                </a:solidFill>
              </a:rPr>
              <a:t>transplantační</a:t>
            </a:r>
            <a:r>
              <a:rPr lang="en-GB" dirty="0">
                <a:solidFill>
                  <a:schemeClr val="accent1">
                    <a:lumMod val="50000"/>
                  </a:schemeClr>
                </a:solidFill>
              </a:rPr>
              <a:t> </a:t>
            </a:r>
            <a:r>
              <a:rPr lang="en-GB" dirty="0" err="1">
                <a:solidFill>
                  <a:schemeClr val="accent1">
                    <a:lumMod val="50000"/>
                  </a:schemeClr>
                </a:solidFill>
              </a:rPr>
              <a:t>reakce</a:t>
            </a:r>
            <a:r>
              <a:rPr lang="en-GB" dirty="0">
                <a:solidFill>
                  <a:schemeClr val="accent1">
                    <a:lumMod val="50000"/>
                  </a:schemeClr>
                </a:solidFill>
              </a:rPr>
              <a:t>)</a:t>
            </a:r>
          </a:p>
        </p:txBody>
      </p:sp>
    </p:spTree>
    <p:extLst>
      <p:ext uri="{BB962C8B-B14F-4D97-AF65-F5344CB8AC3E}">
        <p14:creationId xmlns:p14="http://schemas.microsoft.com/office/powerpoint/2010/main" val="30060717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p:cNvSpPr>
          <p:nvPr>
            <p:ph type="title"/>
          </p:nvPr>
        </p:nvSpPr>
        <p:spPr/>
        <p:txBody>
          <a:bodyPr>
            <a:noAutofit/>
          </a:bodyPr>
          <a:lstStyle/>
          <a:p>
            <a:pPr eaLnBrk="1" hangingPunct="1"/>
            <a:r>
              <a:rPr lang="cs-CZ" b="1" dirty="0">
                <a:solidFill>
                  <a:srgbClr val="A50021"/>
                </a:solidFill>
              </a:rPr>
              <a:t>PRR- </a:t>
            </a:r>
            <a:r>
              <a:rPr lang="cs-CZ" b="1" dirty="0" err="1">
                <a:solidFill>
                  <a:srgbClr val="A50021"/>
                </a:solidFill>
              </a:rPr>
              <a:t>Pattern</a:t>
            </a:r>
            <a:r>
              <a:rPr lang="cs-CZ" b="1" dirty="0">
                <a:solidFill>
                  <a:srgbClr val="A50021"/>
                </a:solidFill>
              </a:rPr>
              <a:t> </a:t>
            </a:r>
            <a:r>
              <a:rPr lang="cs-CZ" b="1" dirty="0" err="1">
                <a:solidFill>
                  <a:srgbClr val="A50021"/>
                </a:solidFill>
              </a:rPr>
              <a:t>Recognition</a:t>
            </a:r>
            <a:r>
              <a:rPr lang="cs-CZ" b="1" dirty="0">
                <a:solidFill>
                  <a:srgbClr val="A50021"/>
                </a:solidFill>
              </a:rPr>
              <a:t> </a:t>
            </a:r>
            <a:r>
              <a:rPr lang="cs-CZ" b="1" dirty="0" err="1">
                <a:solidFill>
                  <a:srgbClr val="A50021"/>
                </a:solidFill>
              </a:rPr>
              <a:t>Receptors</a:t>
            </a:r>
            <a:r>
              <a:rPr lang="cs-CZ" b="1" dirty="0">
                <a:solidFill>
                  <a:srgbClr val="A50021"/>
                </a:solidFill>
              </a:rPr>
              <a:t> </a:t>
            </a:r>
          </a:p>
        </p:txBody>
      </p:sp>
      <p:sp>
        <p:nvSpPr>
          <p:cNvPr id="30723" name="Rectangle 3"/>
          <p:cNvSpPr>
            <a:spLocks noGrp="1"/>
          </p:cNvSpPr>
          <p:nvPr>
            <p:ph idx="1"/>
          </p:nvPr>
        </p:nvSpPr>
        <p:spPr/>
        <p:txBody>
          <a:bodyPr>
            <a:normAutofit lnSpcReduction="10000"/>
          </a:bodyPr>
          <a:lstStyle/>
          <a:p>
            <a:pPr eaLnBrk="1" hangingPunct="1">
              <a:lnSpc>
                <a:spcPct val="90000"/>
              </a:lnSpc>
            </a:pPr>
            <a:endParaRPr lang="cs-CZ" sz="2800" dirty="0">
              <a:solidFill>
                <a:srgbClr val="A50021"/>
              </a:solidFill>
            </a:endParaRPr>
          </a:p>
          <a:p>
            <a:pPr eaLnBrk="1" hangingPunct="1">
              <a:lnSpc>
                <a:spcPct val="90000"/>
              </a:lnSpc>
            </a:pPr>
            <a:r>
              <a:rPr lang="cs-CZ" sz="2800" dirty="0">
                <a:solidFill>
                  <a:srgbClr val="A50021"/>
                </a:solidFill>
              </a:rPr>
              <a:t>TLR </a:t>
            </a:r>
            <a:r>
              <a:rPr lang="cs-CZ" sz="2800" dirty="0">
                <a:solidFill>
                  <a:srgbClr val="000066"/>
                </a:solidFill>
              </a:rPr>
              <a:t>(</a:t>
            </a:r>
            <a:r>
              <a:rPr lang="cs-CZ" sz="2800" dirty="0" err="1">
                <a:solidFill>
                  <a:srgbClr val="000066"/>
                </a:solidFill>
              </a:rPr>
              <a:t>Toll-like</a:t>
            </a:r>
            <a:r>
              <a:rPr lang="cs-CZ" sz="2800" dirty="0">
                <a:solidFill>
                  <a:srgbClr val="000066"/>
                </a:solidFill>
              </a:rPr>
              <a:t> receptor): TLR 1 -11</a:t>
            </a:r>
          </a:p>
          <a:p>
            <a:pPr eaLnBrk="1" hangingPunct="1">
              <a:lnSpc>
                <a:spcPct val="90000"/>
              </a:lnSpc>
              <a:buFontTx/>
              <a:buNone/>
            </a:pPr>
            <a:r>
              <a:rPr lang="cs-CZ" sz="2800" dirty="0">
                <a:solidFill>
                  <a:srgbClr val="000066"/>
                </a:solidFill>
              </a:rPr>
              <a:t>       v buněčné membráně (např. TLR 2, 4)</a:t>
            </a:r>
          </a:p>
          <a:p>
            <a:pPr eaLnBrk="1" hangingPunct="1">
              <a:lnSpc>
                <a:spcPct val="90000"/>
              </a:lnSpc>
              <a:buFontTx/>
              <a:buNone/>
            </a:pPr>
            <a:r>
              <a:rPr lang="cs-CZ" sz="2800" dirty="0">
                <a:solidFill>
                  <a:srgbClr val="000066"/>
                </a:solidFill>
              </a:rPr>
              <a:t>       v </a:t>
            </a:r>
            <a:r>
              <a:rPr lang="cs-CZ" sz="2800" dirty="0" err="1">
                <a:solidFill>
                  <a:srgbClr val="000066"/>
                </a:solidFill>
              </a:rPr>
              <a:t>endosomech</a:t>
            </a:r>
            <a:r>
              <a:rPr lang="cs-CZ" sz="2800" dirty="0">
                <a:solidFill>
                  <a:srgbClr val="000066"/>
                </a:solidFill>
              </a:rPr>
              <a:t> ( TLR 3, 7, 9).</a:t>
            </a:r>
          </a:p>
          <a:p>
            <a:pPr eaLnBrk="1" hangingPunct="1">
              <a:lnSpc>
                <a:spcPct val="90000"/>
              </a:lnSpc>
            </a:pPr>
            <a:r>
              <a:rPr lang="cs-CZ" sz="2800" dirty="0">
                <a:solidFill>
                  <a:srgbClr val="A50021"/>
                </a:solidFill>
              </a:rPr>
              <a:t>RLR </a:t>
            </a:r>
            <a:r>
              <a:rPr lang="cs-CZ" sz="2800" dirty="0">
                <a:solidFill>
                  <a:srgbClr val="000066"/>
                </a:solidFill>
              </a:rPr>
              <a:t>(RIG-I-</a:t>
            </a:r>
            <a:r>
              <a:rPr lang="cs-CZ" sz="2800" dirty="0" err="1">
                <a:solidFill>
                  <a:srgbClr val="000066"/>
                </a:solidFill>
              </a:rPr>
              <a:t>like</a:t>
            </a:r>
            <a:r>
              <a:rPr lang="cs-CZ" sz="2800" dirty="0">
                <a:solidFill>
                  <a:srgbClr val="000066"/>
                </a:solidFill>
              </a:rPr>
              <a:t> receptor): </a:t>
            </a:r>
          </a:p>
          <a:p>
            <a:pPr eaLnBrk="1" hangingPunct="1">
              <a:lnSpc>
                <a:spcPct val="90000"/>
              </a:lnSpc>
              <a:buFontTx/>
              <a:buNone/>
            </a:pPr>
            <a:r>
              <a:rPr lang="cs-CZ" sz="2800" dirty="0">
                <a:solidFill>
                  <a:srgbClr val="000066"/>
                </a:solidFill>
              </a:rPr>
              <a:t>        intracelulární (reakce s viry, tvorba </a:t>
            </a:r>
            <a:r>
              <a:rPr lang="cs-CZ" sz="2800" dirty="0" err="1">
                <a:solidFill>
                  <a:srgbClr val="000066"/>
                </a:solidFill>
              </a:rPr>
              <a:t>IFN</a:t>
            </a:r>
            <a:r>
              <a:rPr lang="cs-CZ" sz="2800" dirty="0" err="1">
                <a:solidFill>
                  <a:srgbClr val="000066"/>
                </a:solidFill>
                <a:latin typeface="Symbol" pitchFamily="18" charset="2"/>
              </a:rPr>
              <a:t>a</a:t>
            </a:r>
            <a:r>
              <a:rPr lang="cs-CZ" sz="2800" dirty="0">
                <a:solidFill>
                  <a:srgbClr val="000066"/>
                </a:solidFill>
                <a:latin typeface="Symbol" pitchFamily="18" charset="2"/>
              </a:rPr>
              <a:t>).</a:t>
            </a:r>
          </a:p>
          <a:p>
            <a:pPr eaLnBrk="1" hangingPunct="1">
              <a:lnSpc>
                <a:spcPct val="90000"/>
              </a:lnSpc>
            </a:pPr>
            <a:r>
              <a:rPr lang="cs-CZ" sz="2800" dirty="0">
                <a:solidFill>
                  <a:srgbClr val="A50021"/>
                </a:solidFill>
              </a:rPr>
              <a:t>NLR </a:t>
            </a:r>
            <a:r>
              <a:rPr lang="cs-CZ" sz="2800" dirty="0">
                <a:solidFill>
                  <a:srgbClr val="000066"/>
                </a:solidFill>
              </a:rPr>
              <a:t>(Nod-</a:t>
            </a:r>
            <a:r>
              <a:rPr lang="cs-CZ" sz="2800" dirty="0" err="1">
                <a:solidFill>
                  <a:srgbClr val="000066"/>
                </a:solidFill>
              </a:rPr>
              <a:t>like</a:t>
            </a:r>
            <a:r>
              <a:rPr lang="cs-CZ" sz="2800" dirty="0">
                <a:solidFill>
                  <a:srgbClr val="000066"/>
                </a:solidFill>
              </a:rPr>
              <a:t> </a:t>
            </a:r>
            <a:r>
              <a:rPr lang="cs-CZ" sz="2800" dirty="0" err="1">
                <a:solidFill>
                  <a:srgbClr val="000066"/>
                </a:solidFill>
              </a:rPr>
              <a:t>receptors</a:t>
            </a:r>
            <a:r>
              <a:rPr lang="cs-CZ" sz="2800" dirty="0">
                <a:solidFill>
                  <a:srgbClr val="000066"/>
                </a:solidFill>
              </a:rPr>
              <a:t>): např. NOD2,NALP3</a:t>
            </a:r>
          </a:p>
          <a:p>
            <a:pPr eaLnBrk="1" hangingPunct="1">
              <a:lnSpc>
                <a:spcPct val="90000"/>
              </a:lnSpc>
              <a:buFontTx/>
              <a:buNone/>
            </a:pPr>
            <a:r>
              <a:rPr lang="cs-CZ" sz="2800" dirty="0">
                <a:solidFill>
                  <a:srgbClr val="A50021"/>
                </a:solidFill>
              </a:rPr>
              <a:t>        </a:t>
            </a:r>
            <a:r>
              <a:rPr lang="cs-CZ" sz="2800" dirty="0">
                <a:solidFill>
                  <a:srgbClr val="000066"/>
                </a:solidFill>
              </a:rPr>
              <a:t>v cytoplasmě, složky </a:t>
            </a:r>
            <a:r>
              <a:rPr lang="cs-CZ" sz="2800" dirty="0" err="1">
                <a:solidFill>
                  <a:srgbClr val="000066"/>
                </a:solidFill>
              </a:rPr>
              <a:t>inflamasomů</a:t>
            </a:r>
            <a:r>
              <a:rPr lang="cs-CZ" sz="2800" dirty="0">
                <a:solidFill>
                  <a:srgbClr val="000066"/>
                </a:solidFill>
              </a:rPr>
              <a:t>.</a:t>
            </a:r>
          </a:p>
          <a:p>
            <a:pPr eaLnBrk="1" hangingPunct="1">
              <a:lnSpc>
                <a:spcPct val="90000"/>
              </a:lnSpc>
            </a:pPr>
            <a:r>
              <a:rPr lang="cs-CZ" sz="2800" dirty="0">
                <a:solidFill>
                  <a:srgbClr val="A50021"/>
                </a:solidFill>
              </a:rPr>
              <a:t>CLR </a:t>
            </a:r>
            <a:r>
              <a:rPr lang="cs-CZ" sz="2800" dirty="0">
                <a:solidFill>
                  <a:srgbClr val="000066"/>
                </a:solidFill>
              </a:rPr>
              <a:t>(C-type </a:t>
            </a:r>
            <a:r>
              <a:rPr lang="cs-CZ" sz="2800" dirty="0" err="1">
                <a:solidFill>
                  <a:srgbClr val="000066"/>
                </a:solidFill>
              </a:rPr>
              <a:t>lectin</a:t>
            </a:r>
            <a:r>
              <a:rPr lang="cs-CZ" sz="2800" dirty="0">
                <a:solidFill>
                  <a:srgbClr val="000066"/>
                </a:solidFill>
              </a:rPr>
              <a:t> receptor)</a:t>
            </a:r>
          </a:p>
          <a:p>
            <a:pPr eaLnBrk="1" hangingPunct="1">
              <a:lnSpc>
                <a:spcPct val="90000"/>
              </a:lnSpc>
              <a:buFontTx/>
              <a:buNone/>
            </a:pPr>
            <a:r>
              <a:rPr lang="cs-CZ" sz="2800" dirty="0">
                <a:solidFill>
                  <a:srgbClr val="A50021"/>
                </a:solidFill>
              </a:rPr>
              <a:t>         </a:t>
            </a:r>
            <a:r>
              <a:rPr lang="cs-CZ" sz="2800" dirty="0">
                <a:solidFill>
                  <a:srgbClr val="000066"/>
                </a:solidFill>
              </a:rPr>
              <a:t>poznávají nekrotické buňky, </a:t>
            </a:r>
            <a:r>
              <a:rPr lang="cs-CZ" sz="2800" dirty="0" err="1">
                <a:solidFill>
                  <a:srgbClr val="000066"/>
                </a:solidFill>
              </a:rPr>
              <a:t>manosové</a:t>
            </a:r>
            <a:r>
              <a:rPr lang="cs-CZ" sz="2800" dirty="0">
                <a:solidFill>
                  <a:srgbClr val="000066"/>
                </a:solidFill>
              </a:rPr>
              <a:t> zbytky.</a:t>
            </a:r>
          </a:p>
        </p:txBody>
      </p:sp>
    </p:spTree>
    <p:extLst>
      <p:ext uri="{BB962C8B-B14F-4D97-AF65-F5344CB8AC3E}">
        <p14:creationId xmlns:p14="http://schemas.microsoft.com/office/powerpoint/2010/main" val="7576281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C00000"/>
                </a:solidFill>
              </a:rPr>
              <a:t>Solubilní PRR</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88" y="1412776"/>
            <a:ext cx="9172208" cy="5335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ovéPole 5"/>
          <p:cNvSpPr txBox="1"/>
          <p:nvPr/>
        </p:nvSpPr>
        <p:spPr>
          <a:xfrm>
            <a:off x="742940" y="6577607"/>
            <a:ext cx="7861508" cy="307777"/>
          </a:xfrm>
          <a:prstGeom prst="rect">
            <a:avLst/>
          </a:prstGeom>
          <a:noFill/>
        </p:spPr>
        <p:txBody>
          <a:bodyPr wrap="square" rtlCol="0">
            <a:spAutoFit/>
          </a:bodyPr>
          <a:lstStyle/>
          <a:p>
            <a:r>
              <a:rPr lang="en-GB" sz="1400" dirty="0"/>
              <a:t>©</a:t>
            </a:r>
            <a:r>
              <a:rPr lang="cs-CZ" sz="1400" dirty="0"/>
              <a:t> </a:t>
            </a:r>
            <a:r>
              <a:rPr lang="cs-CZ" sz="1400" dirty="0" err="1"/>
              <a:t>Elsevier</a:t>
            </a:r>
            <a:r>
              <a:rPr lang="cs-CZ" sz="1400" dirty="0"/>
              <a:t> 2012. </a:t>
            </a:r>
            <a:r>
              <a:rPr lang="cs-CZ" sz="1400" dirty="0" err="1"/>
              <a:t>Abbas</a:t>
            </a:r>
            <a:r>
              <a:rPr lang="cs-CZ" sz="1400" dirty="0"/>
              <a:t> </a:t>
            </a:r>
            <a:r>
              <a:rPr lang="en-GB" sz="1400" dirty="0"/>
              <a:t>&amp;</a:t>
            </a:r>
            <a:r>
              <a:rPr lang="cs-CZ" sz="1400" dirty="0"/>
              <a:t> </a:t>
            </a:r>
            <a:r>
              <a:rPr lang="cs-CZ" sz="1400" dirty="0" err="1"/>
              <a:t>Lichtman</a:t>
            </a:r>
            <a:r>
              <a:rPr lang="cs-CZ" sz="1400" dirty="0"/>
              <a:t>: </a:t>
            </a:r>
            <a:r>
              <a:rPr lang="cs-CZ" sz="1400" dirty="0" err="1"/>
              <a:t>Cellular</a:t>
            </a:r>
            <a:r>
              <a:rPr lang="cs-CZ" sz="1400" dirty="0"/>
              <a:t> and </a:t>
            </a:r>
            <a:r>
              <a:rPr lang="cs-CZ" sz="1400" dirty="0" err="1"/>
              <a:t>Molecular</a:t>
            </a:r>
            <a:r>
              <a:rPr lang="cs-CZ" sz="1400" dirty="0"/>
              <a:t> </a:t>
            </a:r>
            <a:r>
              <a:rPr lang="cs-CZ" sz="1400" dirty="0" err="1"/>
              <a:t>Immunology</a:t>
            </a:r>
            <a:r>
              <a:rPr lang="cs-CZ" sz="1400" dirty="0"/>
              <a:t> 7e www.studentconsult.com</a:t>
            </a:r>
          </a:p>
        </p:txBody>
      </p:sp>
    </p:spTree>
    <p:extLst>
      <p:ext uri="{BB962C8B-B14F-4D97-AF65-F5344CB8AC3E}">
        <p14:creationId xmlns:p14="http://schemas.microsoft.com/office/powerpoint/2010/main" val="32271818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274638"/>
            <a:ext cx="8229600" cy="7715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b="1" dirty="0">
                <a:solidFill>
                  <a:srgbClr val="A50021"/>
                </a:solidFill>
              </a:rPr>
              <a:t>Vrozená imunita</a:t>
            </a:r>
          </a:p>
        </p:txBody>
      </p:sp>
      <p:sp>
        <p:nvSpPr>
          <p:cNvPr id="4" name="Rectangle 3"/>
          <p:cNvSpPr txBox="1">
            <a:spLocks noChangeArrowheads="1"/>
          </p:cNvSpPr>
          <p:nvPr/>
        </p:nvSpPr>
        <p:spPr>
          <a:xfrm>
            <a:off x="323850" y="1268413"/>
            <a:ext cx="8569325" cy="4751387"/>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69900" indent="-469900">
              <a:lnSpc>
                <a:spcPct val="90000"/>
              </a:lnSpc>
              <a:buFontTx/>
              <a:buNone/>
            </a:pPr>
            <a:endParaRPr lang="cs-CZ" sz="2800" u="sng" dirty="0">
              <a:solidFill>
                <a:srgbClr val="A50021"/>
              </a:solidFill>
            </a:endParaRPr>
          </a:p>
          <a:p>
            <a:pPr marL="469900" indent="-469900">
              <a:lnSpc>
                <a:spcPct val="90000"/>
              </a:lnSpc>
              <a:buFontTx/>
              <a:buNone/>
            </a:pPr>
            <a:r>
              <a:rPr lang="cs-CZ" sz="2800" dirty="0">
                <a:solidFill>
                  <a:srgbClr val="A50021"/>
                </a:solidFill>
              </a:rPr>
              <a:t>Humorální složky:</a:t>
            </a:r>
          </a:p>
          <a:p>
            <a:pPr marL="469900" indent="-469900">
              <a:lnSpc>
                <a:spcPct val="90000"/>
              </a:lnSpc>
              <a:buFontTx/>
              <a:buNone/>
            </a:pPr>
            <a:r>
              <a:rPr lang="cs-CZ" sz="2800" b="1" dirty="0" err="1">
                <a:solidFill>
                  <a:srgbClr val="000066"/>
                </a:solidFill>
              </a:rPr>
              <a:t>Pentraxiny</a:t>
            </a:r>
            <a:r>
              <a:rPr lang="cs-CZ" sz="2800" b="1" dirty="0">
                <a:solidFill>
                  <a:srgbClr val="000066"/>
                </a:solidFill>
              </a:rPr>
              <a:t> (CRP, SAP – sérový amyloid P, PTX3)</a:t>
            </a:r>
          </a:p>
          <a:p>
            <a:pPr marL="469900" indent="-469900">
              <a:lnSpc>
                <a:spcPct val="90000"/>
              </a:lnSpc>
              <a:buFontTx/>
              <a:buNone/>
            </a:pPr>
            <a:r>
              <a:rPr lang="cs-CZ" sz="2800" dirty="0">
                <a:solidFill>
                  <a:srgbClr val="000066"/>
                </a:solidFill>
              </a:rPr>
              <a:t>CRP a SAP – produkovány buňkami jater.</a:t>
            </a:r>
          </a:p>
          <a:p>
            <a:pPr marL="469900" indent="-469900">
              <a:lnSpc>
                <a:spcPct val="90000"/>
              </a:lnSpc>
              <a:buFontTx/>
              <a:buNone/>
            </a:pPr>
            <a:r>
              <a:rPr lang="cs-CZ" sz="2800" dirty="0">
                <a:solidFill>
                  <a:srgbClr val="000066"/>
                </a:solidFill>
              </a:rPr>
              <a:t>PTX3 produkován dendritickými buňkami, makrofágy a endotelem v odpovědi na vazbu na TLR a </a:t>
            </a:r>
            <a:r>
              <a:rPr lang="cs-CZ" sz="2800" dirty="0" err="1">
                <a:solidFill>
                  <a:srgbClr val="000066"/>
                </a:solidFill>
              </a:rPr>
              <a:t>cytokiny</a:t>
            </a:r>
            <a:r>
              <a:rPr lang="cs-CZ" sz="2800" dirty="0">
                <a:solidFill>
                  <a:srgbClr val="000066"/>
                </a:solidFill>
              </a:rPr>
              <a:t>.</a:t>
            </a:r>
          </a:p>
          <a:p>
            <a:pPr marL="469900" indent="-469900">
              <a:lnSpc>
                <a:spcPct val="90000"/>
              </a:lnSpc>
              <a:buFontTx/>
              <a:buNone/>
            </a:pPr>
            <a:r>
              <a:rPr lang="cs-CZ" sz="2800" dirty="0">
                <a:solidFill>
                  <a:srgbClr val="000066"/>
                </a:solidFill>
              </a:rPr>
              <a:t>CRP a SAP se váží na různá místa buněčných stěn bakterií, plísní a </a:t>
            </a:r>
            <a:r>
              <a:rPr lang="cs-CZ" sz="2800" dirty="0" err="1">
                <a:solidFill>
                  <a:srgbClr val="000066"/>
                </a:solidFill>
              </a:rPr>
              <a:t>apoptotických</a:t>
            </a:r>
            <a:r>
              <a:rPr lang="cs-CZ" sz="2800" dirty="0">
                <a:solidFill>
                  <a:srgbClr val="000066"/>
                </a:solidFill>
              </a:rPr>
              <a:t> buněk obsahujících </a:t>
            </a:r>
            <a:r>
              <a:rPr lang="cs-CZ" sz="2800" dirty="0" err="1">
                <a:solidFill>
                  <a:srgbClr val="000066"/>
                </a:solidFill>
              </a:rPr>
              <a:t>fosfatidylcholin</a:t>
            </a:r>
            <a:r>
              <a:rPr lang="cs-CZ" sz="2800" dirty="0">
                <a:solidFill>
                  <a:srgbClr val="000066"/>
                </a:solidFill>
              </a:rPr>
              <a:t> a </a:t>
            </a:r>
            <a:r>
              <a:rPr lang="cs-CZ" sz="2800" dirty="0" err="1">
                <a:solidFill>
                  <a:srgbClr val="000066"/>
                </a:solidFill>
              </a:rPr>
              <a:t>fosfatidylmetanolamin</a:t>
            </a:r>
            <a:r>
              <a:rPr lang="cs-CZ" sz="2800" dirty="0">
                <a:solidFill>
                  <a:srgbClr val="000066"/>
                </a:solidFill>
              </a:rPr>
              <a:t>.</a:t>
            </a:r>
          </a:p>
          <a:p>
            <a:pPr marL="469900" indent="-469900">
              <a:lnSpc>
                <a:spcPct val="90000"/>
              </a:lnSpc>
              <a:buFontTx/>
              <a:buNone/>
            </a:pPr>
            <a:r>
              <a:rPr lang="cs-CZ" sz="2800" dirty="0">
                <a:solidFill>
                  <a:srgbClr val="000066"/>
                </a:solidFill>
              </a:rPr>
              <a:t>PTX – vazba na vybrané typy gram-positivních i negativních bakterií, viry a plísně, </a:t>
            </a:r>
            <a:r>
              <a:rPr lang="cs-CZ" sz="2800" dirty="0" err="1">
                <a:solidFill>
                  <a:srgbClr val="000066"/>
                </a:solidFill>
              </a:rPr>
              <a:t>apoptotické</a:t>
            </a:r>
            <a:r>
              <a:rPr lang="cs-CZ" sz="2800" dirty="0">
                <a:solidFill>
                  <a:srgbClr val="000066"/>
                </a:solidFill>
              </a:rPr>
              <a:t> buňky.</a:t>
            </a:r>
          </a:p>
          <a:p>
            <a:pPr marL="469900" indent="-469900">
              <a:lnSpc>
                <a:spcPct val="90000"/>
              </a:lnSpc>
              <a:buFontTx/>
              <a:buNone/>
            </a:pPr>
            <a:r>
              <a:rPr lang="cs-CZ" sz="2800" dirty="0">
                <a:solidFill>
                  <a:srgbClr val="000066"/>
                </a:solidFill>
              </a:rPr>
              <a:t>Všechny tři aktivují komplement vazbou na složku C1q.</a:t>
            </a:r>
          </a:p>
          <a:p>
            <a:pPr marL="469900" indent="-469900">
              <a:lnSpc>
                <a:spcPct val="90000"/>
              </a:lnSpc>
              <a:buFontTx/>
              <a:buNone/>
            </a:pPr>
            <a:endParaRPr lang="cs-CZ" sz="2800" dirty="0">
              <a:solidFill>
                <a:srgbClr val="000066"/>
              </a:solidFill>
            </a:endParaRPr>
          </a:p>
        </p:txBody>
      </p:sp>
    </p:spTree>
    <p:extLst>
      <p:ext uri="{BB962C8B-B14F-4D97-AF65-F5344CB8AC3E}">
        <p14:creationId xmlns:p14="http://schemas.microsoft.com/office/powerpoint/2010/main" val="41779694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274638"/>
            <a:ext cx="8229600" cy="7715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b="1" dirty="0">
                <a:solidFill>
                  <a:srgbClr val="A50021"/>
                </a:solidFill>
              </a:rPr>
              <a:t>Vrozená imunita</a:t>
            </a:r>
          </a:p>
        </p:txBody>
      </p:sp>
      <p:sp>
        <p:nvSpPr>
          <p:cNvPr id="3" name="Rectangle 3"/>
          <p:cNvSpPr txBox="1">
            <a:spLocks noChangeArrowheads="1"/>
          </p:cNvSpPr>
          <p:nvPr/>
        </p:nvSpPr>
        <p:spPr>
          <a:xfrm>
            <a:off x="323850" y="1268413"/>
            <a:ext cx="8569325" cy="4751387"/>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69900" indent="-469900">
              <a:lnSpc>
                <a:spcPct val="90000"/>
              </a:lnSpc>
              <a:buFontTx/>
              <a:buNone/>
            </a:pPr>
            <a:r>
              <a:rPr lang="cs-CZ" sz="2800" dirty="0">
                <a:solidFill>
                  <a:srgbClr val="A50021"/>
                </a:solidFill>
              </a:rPr>
              <a:t>Humorální složky:</a:t>
            </a:r>
          </a:p>
          <a:p>
            <a:pPr marL="469900" indent="-469900">
              <a:lnSpc>
                <a:spcPct val="90000"/>
              </a:lnSpc>
              <a:buFontTx/>
              <a:buNone/>
            </a:pPr>
            <a:r>
              <a:rPr lang="cs-CZ" sz="2800" b="1" dirty="0" err="1">
                <a:solidFill>
                  <a:srgbClr val="000066"/>
                </a:solidFill>
              </a:rPr>
              <a:t>Kolektiny</a:t>
            </a:r>
            <a:r>
              <a:rPr lang="cs-CZ" sz="2800" b="1" dirty="0">
                <a:solidFill>
                  <a:srgbClr val="000066"/>
                </a:solidFill>
              </a:rPr>
              <a:t> (MBL, SP-A, SP-D)</a:t>
            </a:r>
          </a:p>
          <a:p>
            <a:pPr marL="469900" indent="-469900">
              <a:lnSpc>
                <a:spcPct val="90000"/>
              </a:lnSpc>
              <a:buFontTx/>
              <a:buNone/>
            </a:pPr>
            <a:r>
              <a:rPr lang="cs-CZ" sz="2800" dirty="0">
                <a:solidFill>
                  <a:srgbClr val="000066"/>
                </a:solidFill>
              </a:rPr>
              <a:t>MBL = </a:t>
            </a:r>
            <a:r>
              <a:rPr lang="cs-CZ" sz="2800" dirty="0" err="1">
                <a:solidFill>
                  <a:srgbClr val="000066"/>
                </a:solidFill>
              </a:rPr>
              <a:t>Mannose</a:t>
            </a:r>
            <a:r>
              <a:rPr lang="cs-CZ" sz="2800" dirty="0">
                <a:solidFill>
                  <a:srgbClr val="000066"/>
                </a:solidFill>
              </a:rPr>
              <a:t> </a:t>
            </a:r>
            <a:r>
              <a:rPr lang="cs-CZ" sz="2800" dirty="0" err="1">
                <a:solidFill>
                  <a:srgbClr val="000066"/>
                </a:solidFill>
              </a:rPr>
              <a:t>Binding</a:t>
            </a:r>
            <a:r>
              <a:rPr lang="cs-CZ" sz="2800" dirty="0">
                <a:solidFill>
                  <a:srgbClr val="000066"/>
                </a:solidFill>
              </a:rPr>
              <a:t> </a:t>
            </a:r>
            <a:r>
              <a:rPr lang="cs-CZ" sz="2800" dirty="0" err="1">
                <a:solidFill>
                  <a:srgbClr val="000066"/>
                </a:solidFill>
              </a:rPr>
              <a:t>Lectin</a:t>
            </a:r>
            <a:r>
              <a:rPr lang="cs-CZ" sz="2800" dirty="0">
                <a:solidFill>
                  <a:srgbClr val="000066"/>
                </a:solidFill>
              </a:rPr>
              <a:t> - vazba </a:t>
            </a:r>
            <a:r>
              <a:rPr lang="cs-CZ" sz="2800" dirty="0" err="1">
                <a:solidFill>
                  <a:srgbClr val="000066"/>
                </a:solidFill>
              </a:rPr>
              <a:t>manozových</a:t>
            </a:r>
            <a:r>
              <a:rPr lang="cs-CZ" sz="2800" dirty="0">
                <a:solidFill>
                  <a:srgbClr val="000066"/>
                </a:solidFill>
              </a:rPr>
              <a:t> zbytků ve stěnách </a:t>
            </a:r>
            <a:r>
              <a:rPr lang="cs-CZ" sz="2800" dirty="0" err="1">
                <a:solidFill>
                  <a:srgbClr val="000066"/>
                </a:solidFill>
              </a:rPr>
              <a:t>bakterí</a:t>
            </a:r>
            <a:r>
              <a:rPr lang="cs-CZ" sz="2800" dirty="0">
                <a:solidFill>
                  <a:srgbClr val="000066"/>
                </a:solidFill>
              </a:rPr>
              <a:t>.</a:t>
            </a:r>
          </a:p>
          <a:p>
            <a:pPr marL="469900" indent="-469900">
              <a:lnSpc>
                <a:spcPct val="90000"/>
              </a:lnSpc>
              <a:buFontTx/>
              <a:buNone/>
            </a:pPr>
            <a:r>
              <a:rPr lang="cs-CZ" sz="2800" dirty="0">
                <a:solidFill>
                  <a:srgbClr val="000066"/>
                </a:solidFill>
              </a:rPr>
              <a:t>SP-A, SP-D =  </a:t>
            </a:r>
            <a:r>
              <a:rPr lang="cs-CZ" sz="2800" dirty="0" err="1">
                <a:solidFill>
                  <a:srgbClr val="000066"/>
                </a:solidFill>
              </a:rPr>
              <a:t>Surfactant</a:t>
            </a:r>
            <a:r>
              <a:rPr lang="cs-CZ" sz="2800" dirty="0">
                <a:solidFill>
                  <a:srgbClr val="000066"/>
                </a:solidFill>
              </a:rPr>
              <a:t> protein A, </a:t>
            </a:r>
            <a:r>
              <a:rPr lang="cs-CZ" sz="2800" dirty="0" err="1">
                <a:solidFill>
                  <a:srgbClr val="000066"/>
                </a:solidFill>
              </a:rPr>
              <a:t>Surfactant</a:t>
            </a:r>
            <a:r>
              <a:rPr lang="cs-CZ" sz="2800" dirty="0">
                <a:solidFill>
                  <a:srgbClr val="000066"/>
                </a:solidFill>
              </a:rPr>
              <a:t> protein D – opsoniny, nacházejí se v plicních sklípcích. </a:t>
            </a:r>
          </a:p>
          <a:p>
            <a:pPr marL="469900" indent="-469900">
              <a:lnSpc>
                <a:spcPct val="90000"/>
              </a:lnSpc>
              <a:buFontTx/>
              <a:buNone/>
            </a:pPr>
            <a:r>
              <a:rPr lang="cs-CZ" sz="2800" dirty="0">
                <a:solidFill>
                  <a:srgbClr val="000066"/>
                </a:solidFill>
              </a:rPr>
              <a:t>Funkce – inhibice růstu bakterií, spolupráce s alveolárními makrofágy.</a:t>
            </a:r>
          </a:p>
          <a:p>
            <a:pPr marL="469900" indent="-469900">
              <a:lnSpc>
                <a:spcPct val="90000"/>
              </a:lnSpc>
              <a:buFontTx/>
              <a:buNone/>
            </a:pPr>
            <a:r>
              <a:rPr lang="cs-CZ" sz="2800" b="1" dirty="0" err="1">
                <a:solidFill>
                  <a:srgbClr val="000066"/>
                </a:solidFill>
              </a:rPr>
              <a:t>Fikoliny</a:t>
            </a:r>
            <a:r>
              <a:rPr lang="cs-CZ" sz="2800" b="1" dirty="0">
                <a:solidFill>
                  <a:srgbClr val="000066"/>
                </a:solidFill>
              </a:rPr>
              <a:t> </a:t>
            </a:r>
            <a:r>
              <a:rPr lang="cs-CZ" sz="2800" dirty="0">
                <a:solidFill>
                  <a:srgbClr val="000066"/>
                </a:solidFill>
              </a:rPr>
              <a:t>– N-</a:t>
            </a:r>
            <a:r>
              <a:rPr lang="cs-CZ" sz="2800" dirty="0" err="1">
                <a:solidFill>
                  <a:srgbClr val="000066"/>
                </a:solidFill>
              </a:rPr>
              <a:t>acetylglukosoamin</a:t>
            </a:r>
            <a:r>
              <a:rPr lang="cs-CZ" sz="2800" dirty="0">
                <a:solidFill>
                  <a:srgbClr val="000066"/>
                </a:solidFill>
              </a:rPr>
              <a:t> a </a:t>
            </a:r>
            <a:r>
              <a:rPr lang="cs-CZ" sz="2800" dirty="0" err="1">
                <a:solidFill>
                  <a:srgbClr val="000066"/>
                </a:solidFill>
              </a:rPr>
              <a:t>lipoteichová</a:t>
            </a:r>
            <a:r>
              <a:rPr lang="cs-CZ" sz="2800" dirty="0">
                <a:solidFill>
                  <a:srgbClr val="000066"/>
                </a:solidFill>
              </a:rPr>
              <a:t> kyselina – součást buněčné stěny </a:t>
            </a:r>
            <a:r>
              <a:rPr lang="cs-CZ" sz="2800" dirty="0" err="1">
                <a:solidFill>
                  <a:srgbClr val="000066"/>
                </a:solidFill>
              </a:rPr>
              <a:t>grampozitivních</a:t>
            </a:r>
            <a:r>
              <a:rPr lang="cs-CZ" sz="2800" dirty="0">
                <a:solidFill>
                  <a:srgbClr val="000066"/>
                </a:solidFill>
              </a:rPr>
              <a:t> bakterií.</a:t>
            </a:r>
          </a:p>
          <a:p>
            <a:pPr marL="469900" indent="-469900">
              <a:lnSpc>
                <a:spcPct val="90000"/>
              </a:lnSpc>
              <a:buFontTx/>
              <a:buNone/>
            </a:pPr>
            <a:r>
              <a:rPr lang="cs-CZ" sz="2800" dirty="0" err="1">
                <a:solidFill>
                  <a:srgbClr val="000066"/>
                </a:solidFill>
              </a:rPr>
              <a:t>Cytokiny</a:t>
            </a:r>
            <a:r>
              <a:rPr lang="cs-CZ" sz="2800" dirty="0">
                <a:solidFill>
                  <a:srgbClr val="000066"/>
                </a:solidFill>
              </a:rPr>
              <a:t> (Interferony </a:t>
            </a:r>
            <a:r>
              <a:rPr lang="cs-CZ" sz="2800" dirty="0" err="1">
                <a:solidFill>
                  <a:srgbClr val="000066"/>
                </a:solidFill>
                <a:latin typeface="Symbol" pitchFamily="18" charset="2"/>
              </a:rPr>
              <a:t>a,b</a:t>
            </a:r>
            <a:r>
              <a:rPr lang="cs-CZ" sz="2800" dirty="0">
                <a:solidFill>
                  <a:srgbClr val="000066"/>
                </a:solidFill>
                <a:latin typeface="Symbol" pitchFamily="18" charset="2"/>
              </a:rPr>
              <a:t>, g, </a:t>
            </a:r>
            <a:r>
              <a:rPr lang="cs-CZ" sz="2800" dirty="0" err="1">
                <a:solidFill>
                  <a:srgbClr val="000066"/>
                </a:solidFill>
              </a:rPr>
              <a:t>TNF</a:t>
            </a:r>
            <a:r>
              <a:rPr lang="cs-CZ" sz="2800" dirty="0" err="1">
                <a:solidFill>
                  <a:srgbClr val="000066"/>
                </a:solidFill>
                <a:latin typeface="Symbol" pitchFamily="18" charset="2"/>
              </a:rPr>
              <a:t>a</a:t>
            </a:r>
            <a:r>
              <a:rPr lang="cs-CZ" sz="2800" dirty="0">
                <a:solidFill>
                  <a:srgbClr val="000066"/>
                </a:solidFill>
                <a:latin typeface="Symbol" pitchFamily="18" charset="2"/>
              </a:rPr>
              <a:t>, </a:t>
            </a:r>
            <a:r>
              <a:rPr lang="cs-CZ" sz="2800" dirty="0">
                <a:solidFill>
                  <a:srgbClr val="000066"/>
                </a:solidFill>
              </a:rPr>
              <a:t>IL-1, IL-6,</a:t>
            </a:r>
          </a:p>
          <a:p>
            <a:pPr marL="469900" indent="-469900">
              <a:lnSpc>
                <a:spcPct val="90000"/>
              </a:lnSpc>
              <a:buFontTx/>
              <a:buNone/>
            </a:pPr>
            <a:r>
              <a:rPr lang="cs-CZ" sz="2800" dirty="0">
                <a:solidFill>
                  <a:srgbClr val="000066"/>
                </a:solidFill>
                <a:latin typeface="Symbol" pitchFamily="18" charset="2"/>
              </a:rPr>
              <a:t>    </a:t>
            </a:r>
            <a:r>
              <a:rPr lang="cs-CZ" sz="2800" dirty="0" err="1">
                <a:solidFill>
                  <a:srgbClr val="000066"/>
                </a:solidFill>
              </a:rPr>
              <a:t>chemokiny</a:t>
            </a:r>
            <a:r>
              <a:rPr lang="cs-CZ" sz="2800" dirty="0">
                <a:solidFill>
                  <a:srgbClr val="000066"/>
                </a:solidFill>
              </a:rPr>
              <a:t>)</a:t>
            </a:r>
            <a:endParaRPr lang="cs-CZ" sz="2800" dirty="0">
              <a:solidFill>
                <a:srgbClr val="000066"/>
              </a:solidFill>
              <a:latin typeface="Symbol" pitchFamily="18" charset="2"/>
            </a:endParaRPr>
          </a:p>
          <a:p>
            <a:pPr marL="469900" indent="-469900">
              <a:lnSpc>
                <a:spcPct val="90000"/>
              </a:lnSpc>
              <a:buFontTx/>
              <a:buNone/>
            </a:pPr>
            <a:endParaRPr lang="cs-CZ" sz="2800" dirty="0">
              <a:solidFill>
                <a:srgbClr val="000066"/>
              </a:solidFill>
            </a:endParaRPr>
          </a:p>
        </p:txBody>
      </p:sp>
    </p:spTree>
    <p:extLst>
      <p:ext uri="{BB962C8B-B14F-4D97-AF65-F5344CB8AC3E}">
        <p14:creationId xmlns:p14="http://schemas.microsoft.com/office/powerpoint/2010/main" val="1183020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Výřez obrazovk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548680"/>
            <a:ext cx="8942909" cy="5660672"/>
          </a:xfrm>
          <a:prstGeom prst="rect">
            <a:avLst/>
          </a:prstGeom>
        </p:spPr>
      </p:pic>
    </p:spTree>
    <p:extLst>
      <p:ext uri="{BB962C8B-B14F-4D97-AF65-F5344CB8AC3E}">
        <p14:creationId xmlns:p14="http://schemas.microsoft.com/office/powerpoint/2010/main" val="3538023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395536" y="1340768"/>
            <a:ext cx="7772400" cy="525658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r>
              <a:rPr lang="cs-CZ" altLang="cs-CZ" sz="2400" dirty="0">
                <a:solidFill>
                  <a:srgbClr val="002060"/>
                </a:solidFill>
              </a:rPr>
              <a:t>Soustava asi 30 sérových a membránových proteinů, některé z nich jsou latentní enzymy.</a:t>
            </a:r>
          </a:p>
          <a:p>
            <a:pPr>
              <a:lnSpc>
                <a:spcPct val="90000"/>
              </a:lnSpc>
            </a:pPr>
            <a:r>
              <a:rPr lang="cs-CZ" altLang="cs-CZ" sz="2400" dirty="0">
                <a:solidFill>
                  <a:srgbClr val="002060"/>
                </a:solidFill>
              </a:rPr>
              <a:t>Po zakotvení některých složek na povrchu buňky dochází ke štěpení navázaných složek  a získání enzymatické aktivity – </a:t>
            </a:r>
            <a:r>
              <a:rPr lang="cs-CZ" altLang="cs-CZ" sz="2400" dirty="0" err="1">
                <a:solidFill>
                  <a:srgbClr val="002060"/>
                </a:solidFill>
              </a:rPr>
              <a:t>konvertázy</a:t>
            </a:r>
            <a:r>
              <a:rPr lang="cs-CZ" altLang="cs-CZ" sz="2400" dirty="0">
                <a:solidFill>
                  <a:srgbClr val="002060"/>
                </a:solidFill>
              </a:rPr>
              <a:t>.</a:t>
            </a:r>
          </a:p>
          <a:p>
            <a:pPr>
              <a:lnSpc>
                <a:spcPct val="90000"/>
              </a:lnSpc>
            </a:pPr>
            <a:r>
              <a:rPr lang="cs-CZ" altLang="cs-CZ" sz="2400" dirty="0">
                <a:solidFill>
                  <a:srgbClr val="002060"/>
                </a:solidFill>
              </a:rPr>
              <a:t>Kaskádovitě štěpí další složky a posouvají reakci k vtvoření </a:t>
            </a:r>
            <a:r>
              <a:rPr lang="cs-CZ" altLang="cs-CZ" sz="2400" dirty="0" err="1">
                <a:solidFill>
                  <a:srgbClr val="002060"/>
                </a:solidFill>
              </a:rPr>
              <a:t>membranolytického</a:t>
            </a:r>
            <a:r>
              <a:rPr lang="cs-CZ" altLang="cs-CZ" sz="2400" dirty="0">
                <a:solidFill>
                  <a:srgbClr val="002060"/>
                </a:solidFill>
              </a:rPr>
              <a:t> komplexu.</a:t>
            </a:r>
          </a:p>
          <a:p>
            <a:pPr>
              <a:lnSpc>
                <a:spcPct val="90000"/>
              </a:lnSpc>
            </a:pPr>
            <a:r>
              <a:rPr lang="cs-CZ" altLang="cs-CZ" sz="2400" dirty="0">
                <a:solidFill>
                  <a:srgbClr val="002060"/>
                </a:solidFill>
              </a:rPr>
              <a:t>Odštěpené části složek, které nemají enzymatickou aktivitu, slouží především k </a:t>
            </a:r>
            <a:r>
              <a:rPr lang="cs-CZ" altLang="cs-CZ" sz="2400" dirty="0" err="1">
                <a:solidFill>
                  <a:srgbClr val="002060"/>
                </a:solidFill>
              </a:rPr>
              <a:t>opsonizaci</a:t>
            </a:r>
            <a:r>
              <a:rPr lang="cs-CZ" altLang="cs-CZ" sz="2400" dirty="0">
                <a:solidFill>
                  <a:srgbClr val="002060"/>
                </a:solidFill>
              </a:rPr>
              <a:t>.</a:t>
            </a:r>
          </a:p>
          <a:p>
            <a:pPr>
              <a:lnSpc>
                <a:spcPct val="90000"/>
              </a:lnSpc>
            </a:pPr>
            <a:r>
              <a:rPr lang="cs-CZ" altLang="cs-CZ" sz="2400" dirty="0">
                <a:solidFill>
                  <a:srgbClr val="002060"/>
                </a:solidFill>
              </a:rPr>
              <a:t>Hlavní složky 9 sérových proteinů C1-C9.</a:t>
            </a:r>
          </a:p>
          <a:p>
            <a:pPr>
              <a:lnSpc>
                <a:spcPct val="90000"/>
              </a:lnSpc>
            </a:pPr>
            <a:r>
              <a:rPr lang="cs-CZ" altLang="cs-CZ" sz="2400" dirty="0">
                <a:solidFill>
                  <a:srgbClr val="002060"/>
                </a:solidFill>
              </a:rPr>
              <a:t>C3 ústřední složka, C3b vazba na mikrobiální povrch. </a:t>
            </a:r>
          </a:p>
          <a:p>
            <a:pPr>
              <a:lnSpc>
                <a:spcPct val="90000"/>
              </a:lnSpc>
            </a:pPr>
            <a:r>
              <a:rPr lang="cs-CZ" altLang="cs-CZ" sz="2400" dirty="0">
                <a:solidFill>
                  <a:srgbClr val="002060"/>
                </a:solidFill>
              </a:rPr>
              <a:t>Terminální produkt komplementové kaskády C5b, C6, C7, C8 a C9 (MAC </a:t>
            </a:r>
            <a:r>
              <a:rPr lang="cs-CZ" altLang="cs-CZ" sz="2400" dirty="0" err="1">
                <a:solidFill>
                  <a:srgbClr val="002060"/>
                </a:solidFill>
              </a:rPr>
              <a:t>membrane</a:t>
            </a:r>
            <a:r>
              <a:rPr lang="cs-CZ" altLang="cs-CZ" sz="2400" dirty="0">
                <a:solidFill>
                  <a:srgbClr val="002060"/>
                </a:solidFill>
              </a:rPr>
              <a:t> </a:t>
            </a:r>
            <a:r>
              <a:rPr lang="cs-CZ" altLang="cs-CZ" sz="2400" dirty="0" err="1">
                <a:solidFill>
                  <a:srgbClr val="002060"/>
                </a:solidFill>
              </a:rPr>
              <a:t>attack</a:t>
            </a:r>
            <a:r>
              <a:rPr lang="cs-CZ" altLang="cs-CZ" sz="2400" dirty="0">
                <a:solidFill>
                  <a:srgbClr val="002060"/>
                </a:solidFill>
              </a:rPr>
              <a:t> </a:t>
            </a:r>
            <a:r>
              <a:rPr lang="cs-CZ" altLang="cs-CZ" sz="2400" dirty="0" err="1">
                <a:solidFill>
                  <a:srgbClr val="002060"/>
                </a:solidFill>
              </a:rPr>
              <a:t>complex</a:t>
            </a:r>
            <a:r>
              <a:rPr lang="cs-CZ" altLang="cs-CZ" sz="2400" dirty="0">
                <a:solidFill>
                  <a:srgbClr val="002060"/>
                </a:solidFill>
              </a:rPr>
              <a:t>). </a:t>
            </a:r>
          </a:p>
        </p:txBody>
      </p:sp>
      <p:sp>
        <p:nvSpPr>
          <p:cNvPr id="4" name="Rectangle 4"/>
          <p:cNvSpPr txBox="1">
            <a:spLocks noChangeArrowheads="1"/>
          </p:cNvSpPr>
          <p:nvPr/>
        </p:nvSpPr>
        <p:spPr>
          <a:xfrm>
            <a:off x="250825" y="-27384"/>
            <a:ext cx="864235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3600" dirty="0">
                <a:solidFill>
                  <a:srgbClr val="FF0000"/>
                </a:solidFill>
                <a:latin typeface="Verdana" pitchFamily="34" charset="0"/>
              </a:rPr>
              <a:t>Komplementový systém</a:t>
            </a:r>
          </a:p>
        </p:txBody>
      </p:sp>
    </p:spTree>
    <p:extLst>
      <p:ext uri="{BB962C8B-B14F-4D97-AF65-F5344CB8AC3E}">
        <p14:creationId xmlns:p14="http://schemas.microsoft.com/office/powerpoint/2010/main" val="622752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55576" y="1628800"/>
            <a:ext cx="8195320" cy="468052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FF0000"/>
              </a:buClr>
              <a:buNone/>
            </a:pPr>
            <a:r>
              <a:rPr lang="cs-CZ" altLang="cs-CZ" sz="2400" b="1" dirty="0">
                <a:solidFill>
                  <a:srgbClr val="002060"/>
                </a:solidFill>
                <a:latin typeface="+mj-lt"/>
                <a:cs typeface="Times New Roman" panose="02020603050405020304" pitchFamily="18" charset="0"/>
              </a:rPr>
              <a:t>Klasická</a:t>
            </a:r>
            <a:r>
              <a:rPr lang="cs-CZ" altLang="cs-CZ" sz="2400" dirty="0">
                <a:solidFill>
                  <a:srgbClr val="002060"/>
                </a:solidFill>
                <a:latin typeface="+mj-lt"/>
                <a:cs typeface="Times New Roman" panose="02020603050405020304" pitchFamily="18" charset="0"/>
              </a:rPr>
              <a:t> - spouštěna vazbou C1q na </a:t>
            </a:r>
            <a:r>
              <a:rPr lang="cs-CZ" altLang="cs-CZ" sz="2400" dirty="0" err="1">
                <a:solidFill>
                  <a:srgbClr val="002060"/>
                </a:solidFill>
                <a:latin typeface="+mj-lt"/>
                <a:cs typeface="Times New Roman" panose="02020603050405020304" pitchFamily="18" charset="0"/>
              </a:rPr>
              <a:t>Fc</a:t>
            </a:r>
            <a:r>
              <a:rPr lang="cs-CZ" altLang="cs-CZ" sz="2400" dirty="0">
                <a:solidFill>
                  <a:srgbClr val="002060"/>
                </a:solidFill>
                <a:latin typeface="+mj-lt"/>
                <a:cs typeface="Times New Roman" panose="02020603050405020304" pitchFamily="18" charset="0"/>
              </a:rPr>
              <a:t> úsek molekuly </a:t>
            </a:r>
          </a:p>
          <a:p>
            <a:pPr>
              <a:buClr>
                <a:srgbClr val="FF0000"/>
              </a:buClr>
              <a:buFont typeface="Monotype Sorts" pitchFamily="2" charset="2"/>
              <a:buNone/>
            </a:pPr>
            <a:r>
              <a:rPr lang="cs-CZ" altLang="cs-CZ" sz="2400" dirty="0">
                <a:solidFill>
                  <a:srgbClr val="002060"/>
                </a:solidFill>
                <a:latin typeface="+mj-lt"/>
                <a:cs typeface="Times New Roman" panose="02020603050405020304" pitchFamily="18" charset="0"/>
              </a:rPr>
              <a:t>       </a:t>
            </a:r>
            <a:r>
              <a:rPr lang="cs-CZ" altLang="cs-CZ" sz="2400" dirty="0" err="1">
                <a:solidFill>
                  <a:srgbClr val="002060"/>
                </a:solidFill>
                <a:latin typeface="+mj-lt"/>
                <a:cs typeface="Times New Roman" panose="02020603050405020304" pitchFamily="18" charset="0"/>
              </a:rPr>
              <a:t>IgG</a:t>
            </a:r>
            <a:r>
              <a:rPr lang="cs-CZ" altLang="cs-CZ" sz="2400" dirty="0">
                <a:solidFill>
                  <a:srgbClr val="002060"/>
                </a:solidFill>
                <a:latin typeface="+mj-lt"/>
                <a:cs typeface="Times New Roman" panose="02020603050405020304" pitchFamily="18" charset="0"/>
              </a:rPr>
              <a:t> nebo </a:t>
            </a:r>
            <a:r>
              <a:rPr lang="cs-CZ" altLang="cs-CZ" sz="2400" dirty="0" err="1">
                <a:solidFill>
                  <a:srgbClr val="002060"/>
                </a:solidFill>
                <a:latin typeface="+mj-lt"/>
                <a:cs typeface="Times New Roman" panose="02020603050405020304" pitchFamily="18" charset="0"/>
              </a:rPr>
              <a:t>IgM</a:t>
            </a:r>
            <a:r>
              <a:rPr lang="cs-CZ" altLang="cs-CZ" sz="2400" dirty="0">
                <a:solidFill>
                  <a:srgbClr val="002060"/>
                </a:solidFill>
                <a:latin typeface="+mj-lt"/>
                <a:cs typeface="Times New Roman" panose="02020603050405020304" pitchFamily="18" charset="0"/>
              </a:rPr>
              <a:t>, nebo C-reaktivní protein.</a:t>
            </a:r>
          </a:p>
          <a:p>
            <a:pPr marL="0" indent="0">
              <a:buClr>
                <a:srgbClr val="FF0000"/>
              </a:buClr>
              <a:buNone/>
            </a:pPr>
            <a:r>
              <a:rPr lang="cs-CZ" altLang="cs-CZ" sz="2400" b="1" dirty="0">
                <a:solidFill>
                  <a:srgbClr val="002060"/>
                </a:solidFill>
                <a:latin typeface="+mj-lt"/>
                <a:cs typeface="Times New Roman" panose="02020603050405020304" pitchFamily="18" charset="0"/>
              </a:rPr>
              <a:t>Alternativní </a:t>
            </a:r>
            <a:r>
              <a:rPr lang="cs-CZ" altLang="cs-CZ" sz="2400" dirty="0">
                <a:solidFill>
                  <a:srgbClr val="002060"/>
                </a:solidFill>
                <a:latin typeface="+mj-lt"/>
                <a:cs typeface="Times New Roman" panose="02020603050405020304" pitchFamily="18" charset="0"/>
              </a:rPr>
              <a:t>- spouštěna bakteriálními produkty nebo </a:t>
            </a:r>
          </a:p>
          <a:p>
            <a:pPr>
              <a:buClr>
                <a:srgbClr val="FF0000"/>
              </a:buClr>
              <a:buFont typeface="Monotype Sorts" pitchFamily="2" charset="2"/>
              <a:buNone/>
            </a:pPr>
            <a:r>
              <a:rPr lang="cs-CZ" altLang="cs-CZ" sz="2400" dirty="0">
                <a:solidFill>
                  <a:srgbClr val="002060"/>
                </a:solidFill>
                <a:latin typeface="+mj-lt"/>
                <a:cs typeface="Times New Roman" panose="02020603050405020304" pitchFamily="18" charset="0"/>
              </a:rPr>
              <a:t>       jako následek spontánní hydrolýzy C3 složky komplementu</a:t>
            </a:r>
          </a:p>
          <a:p>
            <a:pPr>
              <a:buClr>
                <a:srgbClr val="FF0000"/>
              </a:buClr>
              <a:buFont typeface="Monotype Sorts" pitchFamily="2" charset="2"/>
              <a:buNone/>
            </a:pPr>
            <a:r>
              <a:rPr lang="cs-CZ" altLang="cs-CZ" sz="2400" dirty="0">
                <a:solidFill>
                  <a:srgbClr val="002060"/>
                </a:solidFill>
                <a:latin typeface="+mj-lt"/>
                <a:cs typeface="Times New Roman" panose="02020603050405020304" pitchFamily="18" charset="0"/>
              </a:rPr>
              <a:t>       regulačními faktory I a H.</a:t>
            </a:r>
          </a:p>
          <a:p>
            <a:pPr marL="0" indent="0">
              <a:buClr>
                <a:srgbClr val="FF0000"/>
              </a:buClr>
              <a:buNone/>
            </a:pPr>
            <a:r>
              <a:rPr lang="cs-CZ" altLang="cs-CZ" sz="2400" b="1" dirty="0" err="1">
                <a:solidFill>
                  <a:srgbClr val="002060"/>
                </a:solidFill>
                <a:latin typeface="+mj-lt"/>
                <a:cs typeface="Times New Roman" panose="02020603050405020304" pitchFamily="18" charset="0"/>
              </a:rPr>
              <a:t>Lektinová</a:t>
            </a:r>
            <a:r>
              <a:rPr lang="cs-CZ" altLang="cs-CZ" sz="2400" b="1" dirty="0">
                <a:solidFill>
                  <a:srgbClr val="002060"/>
                </a:solidFill>
                <a:latin typeface="+mj-lt"/>
                <a:cs typeface="Times New Roman" panose="02020603050405020304" pitchFamily="18" charset="0"/>
              </a:rPr>
              <a:t> </a:t>
            </a:r>
            <a:r>
              <a:rPr lang="cs-CZ" altLang="cs-CZ" sz="2400" dirty="0">
                <a:solidFill>
                  <a:srgbClr val="002060"/>
                </a:solidFill>
                <a:latin typeface="+mj-lt"/>
                <a:cs typeface="Times New Roman" panose="02020603050405020304" pitchFamily="18" charset="0"/>
              </a:rPr>
              <a:t>- na C1q a na protilátce nezávislá,</a:t>
            </a:r>
          </a:p>
          <a:p>
            <a:pPr>
              <a:buClr>
                <a:srgbClr val="FF0000"/>
              </a:buClr>
              <a:buFont typeface="Monotype Sorts" pitchFamily="2" charset="2"/>
              <a:buNone/>
            </a:pPr>
            <a:r>
              <a:rPr lang="cs-CZ" altLang="cs-CZ" sz="2400" dirty="0">
                <a:solidFill>
                  <a:srgbClr val="002060"/>
                </a:solidFill>
                <a:latin typeface="+mj-lt"/>
                <a:cs typeface="Times New Roman" panose="02020603050405020304" pitchFamily="18" charset="0"/>
              </a:rPr>
              <a:t>       spouštěna vazbou MBL-</a:t>
            </a:r>
            <a:r>
              <a:rPr lang="cs-CZ" altLang="cs-CZ" sz="2400" dirty="0" err="1">
                <a:solidFill>
                  <a:srgbClr val="002060"/>
                </a:solidFill>
                <a:latin typeface="+mj-lt"/>
                <a:cs typeface="Times New Roman" panose="02020603050405020304" pitchFamily="18" charset="0"/>
              </a:rPr>
              <a:t>mannan</a:t>
            </a:r>
            <a:r>
              <a:rPr lang="cs-CZ" altLang="cs-CZ" sz="2400" dirty="0">
                <a:solidFill>
                  <a:srgbClr val="002060"/>
                </a:solidFill>
                <a:latin typeface="+mj-lt"/>
                <a:cs typeface="Times New Roman" panose="02020603050405020304" pitchFamily="18" charset="0"/>
              </a:rPr>
              <a:t>.</a:t>
            </a:r>
          </a:p>
          <a:p>
            <a:pPr>
              <a:buClr>
                <a:srgbClr val="FF0000"/>
              </a:buClr>
              <a:buFont typeface="Monotype Sorts" pitchFamily="2" charset="2"/>
              <a:buNone/>
            </a:pPr>
            <a:endParaRPr lang="cs-CZ" altLang="cs-CZ" sz="2400" dirty="0">
              <a:solidFill>
                <a:srgbClr val="002060"/>
              </a:solidFill>
              <a:latin typeface="+mj-lt"/>
              <a:cs typeface="Times New Roman" panose="02020603050405020304" pitchFamily="18" charset="0"/>
            </a:endParaRPr>
          </a:p>
          <a:p>
            <a:pPr marL="0" indent="0">
              <a:buClr>
                <a:srgbClr val="FF0000"/>
              </a:buClr>
              <a:buNone/>
            </a:pPr>
            <a:r>
              <a:rPr lang="cs-CZ" altLang="cs-CZ" sz="2400" dirty="0">
                <a:solidFill>
                  <a:srgbClr val="002060"/>
                </a:solidFill>
                <a:latin typeface="+mj-lt"/>
              </a:rPr>
              <a:t>Různorodost aktivačních drah je výsledkem evolučního procesu.</a:t>
            </a:r>
          </a:p>
          <a:p>
            <a:pPr marL="0" indent="0">
              <a:buClr>
                <a:srgbClr val="FF0000"/>
              </a:buClr>
              <a:buNone/>
            </a:pPr>
            <a:r>
              <a:rPr lang="cs-CZ" altLang="cs-CZ" sz="2400" dirty="0">
                <a:solidFill>
                  <a:srgbClr val="002060"/>
                </a:solidFill>
                <a:latin typeface="+mj-lt"/>
              </a:rPr>
              <a:t>Zajištění obranného potenciálu komplementového sytému na přítomnost biologicky rozmanitých mikroorganismů.</a:t>
            </a:r>
          </a:p>
          <a:p>
            <a:pPr>
              <a:buClr>
                <a:srgbClr val="FF0000"/>
              </a:buClr>
              <a:buFont typeface="Monotype Sorts" pitchFamily="2" charset="2"/>
              <a:buNone/>
            </a:pPr>
            <a:endParaRPr lang="cs-CZ" altLang="cs-CZ" sz="2400" dirty="0">
              <a:latin typeface="+mj-lt"/>
            </a:endParaRPr>
          </a:p>
          <a:p>
            <a:endParaRPr lang="cs-CZ" altLang="cs-CZ" dirty="0">
              <a:latin typeface="+mj-lt"/>
            </a:endParaRPr>
          </a:p>
        </p:txBody>
      </p:sp>
      <p:sp>
        <p:nvSpPr>
          <p:cNvPr id="3" name="Rectangle 4"/>
          <p:cNvSpPr txBox="1">
            <a:spLocks noChangeArrowheads="1"/>
          </p:cNvSpPr>
          <p:nvPr/>
        </p:nvSpPr>
        <p:spPr>
          <a:xfrm>
            <a:off x="250825" y="277813"/>
            <a:ext cx="864235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a:solidFill>
                  <a:srgbClr val="FF0000"/>
                </a:solidFill>
                <a:latin typeface="+mn-lt"/>
              </a:rPr>
              <a:t>Aktivace aneb cesty komplementového systému</a:t>
            </a:r>
          </a:p>
        </p:txBody>
      </p:sp>
    </p:spTree>
    <p:extLst>
      <p:ext uri="{BB962C8B-B14F-4D97-AF65-F5344CB8AC3E}">
        <p14:creationId xmlns:p14="http://schemas.microsoft.com/office/powerpoint/2010/main" val="32448790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7"/>
          <p:cNvSpPr txBox="1">
            <a:spLocks noChangeArrowheads="1"/>
          </p:cNvSpPr>
          <p:nvPr/>
        </p:nvSpPr>
        <p:spPr bwMode="auto">
          <a:xfrm>
            <a:off x="1889125" y="4984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Times New Roman" pitchFamily="18" charset="0"/>
              </a:defRPr>
            </a:lvl1pPr>
            <a:lvl2pPr marL="742950" indent="-285750">
              <a:defRPr sz="3200">
                <a:solidFill>
                  <a:srgbClr val="FFFF00"/>
                </a:solidFill>
                <a:latin typeface="Times New Roman" pitchFamily="18" charset="0"/>
              </a:defRPr>
            </a:lvl2pPr>
            <a:lvl3pPr marL="1143000" indent="-228600">
              <a:defRPr sz="3200">
                <a:solidFill>
                  <a:srgbClr val="FFFF00"/>
                </a:solidFill>
                <a:latin typeface="Times New Roman" pitchFamily="18" charset="0"/>
              </a:defRPr>
            </a:lvl3pPr>
            <a:lvl4pPr marL="1600200" indent="-228600">
              <a:defRPr sz="3200">
                <a:solidFill>
                  <a:srgbClr val="FFFF00"/>
                </a:solidFill>
                <a:latin typeface="Times New Roman" pitchFamily="18" charset="0"/>
              </a:defRPr>
            </a:lvl4pPr>
            <a:lvl5pPr marL="2057400" indent="-228600">
              <a:defRPr sz="3200">
                <a:solidFill>
                  <a:srgbClr val="FFFF00"/>
                </a:solidFill>
                <a:latin typeface="Times New Roman" pitchFamily="18" charset="0"/>
              </a:defRPr>
            </a:lvl5pPr>
            <a:lvl6pPr marL="2514600" indent="-228600" eaLnBrk="0" fontAlgn="base" hangingPunct="0">
              <a:spcBef>
                <a:spcPct val="0"/>
              </a:spcBef>
              <a:spcAft>
                <a:spcPct val="0"/>
              </a:spcAft>
              <a:defRPr sz="3200">
                <a:solidFill>
                  <a:srgbClr val="FFFF00"/>
                </a:solidFill>
                <a:latin typeface="Times New Roman" pitchFamily="18" charset="0"/>
              </a:defRPr>
            </a:lvl6pPr>
            <a:lvl7pPr marL="2971800" indent="-228600" eaLnBrk="0" fontAlgn="base" hangingPunct="0">
              <a:spcBef>
                <a:spcPct val="0"/>
              </a:spcBef>
              <a:spcAft>
                <a:spcPct val="0"/>
              </a:spcAft>
              <a:defRPr sz="3200">
                <a:solidFill>
                  <a:srgbClr val="FFFF00"/>
                </a:solidFill>
                <a:latin typeface="Times New Roman" pitchFamily="18" charset="0"/>
              </a:defRPr>
            </a:lvl7pPr>
            <a:lvl8pPr marL="3429000" indent="-228600" eaLnBrk="0" fontAlgn="base" hangingPunct="0">
              <a:spcBef>
                <a:spcPct val="0"/>
              </a:spcBef>
              <a:spcAft>
                <a:spcPct val="0"/>
              </a:spcAft>
              <a:defRPr sz="3200">
                <a:solidFill>
                  <a:srgbClr val="FFFF00"/>
                </a:solidFill>
                <a:latin typeface="Times New Roman" pitchFamily="18" charset="0"/>
              </a:defRPr>
            </a:lvl8pPr>
            <a:lvl9pPr marL="3886200" indent="-228600" eaLnBrk="0" fontAlgn="base" hangingPunct="0">
              <a:spcBef>
                <a:spcPct val="0"/>
              </a:spcBef>
              <a:spcAft>
                <a:spcPct val="0"/>
              </a:spcAft>
              <a:defRPr sz="3200">
                <a:solidFill>
                  <a:srgbClr val="FFFF00"/>
                </a:solidFill>
                <a:latin typeface="Times New Roman" pitchFamily="18" charset="0"/>
              </a:defRPr>
            </a:lvl9pPr>
          </a:lstStyle>
          <a:p>
            <a:endParaRPr lang="en-GB" altLang="cs-CZ" sz="2400">
              <a:solidFill>
                <a:schemeClr val="tx1"/>
              </a:solidFill>
            </a:endParaRPr>
          </a:p>
        </p:txBody>
      </p:sp>
      <p:sp>
        <p:nvSpPr>
          <p:cNvPr id="9" name="Text Box 28"/>
          <p:cNvSpPr txBox="1">
            <a:spLocks noChangeArrowheads="1"/>
          </p:cNvSpPr>
          <p:nvPr/>
        </p:nvSpPr>
        <p:spPr bwMode="auto">
          <a:xfrm>
            <a:off x="1403648" y="203855"/>
            <a:ext cx="68644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rgbClr val="FFFF00"/>
                </a:solidFill>
                <a:latin typeface="Times New Roman" pitchFamily="18" charset="0"/>
              </a:defRPr>
            </a:lvl1pPr>
            <a:lvl2pPr marL="742950" indent="-285750">
              <a:defRPr sz="3200">
                <a:solidFill>
                  <a:srgbClr val="FFFF00"/>
                </a:solidFill>
                <a:latin typeface="Times New Roman" pitchFamily="18" charset="0"/>
              </a:defRPr>
            </a:lvl2pPr>
            <a:lvl3pPr marL="1143000" indent="-228600">
              <a:defRPr sz="3200">
                <a:solidFill>
                  <a:srgbClr val="FFFF00"/>
                </a:solidFill>
                <a:latin typeface="Times New Roman" pitchFamily="18" charset="0"/>
              </a:defRPr>
            </a:lvl3pPr>
            <a:lvl4pPr marL="1600200" indent="-228600">
              <a:defRPr sz="3200">
                <a:solidFill>
                  <a:srgbClr val="FFFF00"/>
                </a:solidFill>
                <a:latin typeface="Times New Roman" pitchFamily="18" charset="0"/>
              </a:defRPr>
            </a:lvl4pPr>
            <a:lvl5pPr marL="2057400" indent="-228600">
              <a:defRPr sz="3200">
                <a:solidFill>
                  <a:srgbClr val="FFFF00"/>
                </a:solidFill>
                <a:latin typeface="Times New Roman" pitchFamily="18" charset="0"/>
              </a:defRPr>
            </a:lvl5pPr>
            <a:lvl6pPr marL="2514600" indent="-228600" eaLnBrk="0" fontAlgn="base" hangingPunct="0">
              <a:spcBef>
                <a:spcPct val="0"/>
              </a:spcBef>
              <a:spcAft>
                <a:spcPct val="0"/>
              </a:spcAft>
              <a:defRPr sz="3200">
                <a:solidFill>
                  <a:srgbClr val="FFFF00"/>
                </a:solidFill>
                <a:latin typeface="Times New Roman" pitchFamily="18" charset="0"/>
              </a:defRPr>
            </a:lvl6pPr>
            <a:lvl7pPr marL="2971800" indent="-228600" eaLnBrk="0" fontAlgn="base" hangingPunct="0">
              <a:spcBef>
                <a:spcPct val="0"/>
              </a:spcBef>
              <a:spcAft>
                <a:spcPct val="0"/>
              </a:spcAft>
              <a:defRPr sz="3200">
                <a:solidFill>
                  <a:srgbClr val="FFFF00"/>
                </a:solidFill>
                <a:latin typeface="Times New Roman" pitchFamily="18" charset="0"/>
              </a:defRPr>
            </a:lvl7pPr>
            <a:lvl8pPr marL="3429000" indent="-228600" eaLnBrk="0" fontAlgn="base" hangingPunct="0">
              <a:spcBef>
                <a:spcPct val="0"/>
              </a:spcBef>
              <a:spcAft>
                <a:spcPct val="0"/>
              </a:spcAft>
              <a:defRPr sz="3200">
                <a:solidFill>
                  <a:srgbClr val="FFFF00"/>
                </a:solidFill>
                <a:latin typeface="Times New Roman" pitchFamily="18" charset="0"/>
              </a:defRPr>
            </a:lvl8pPr>
            <a:lvl9pPr marL="3886200" indent="-228600" eaLnBrk="0" fontAlgn="base" hangingPunct="0">
              <a:spcBef>
                <a:spcPct val="0"/>
              </a:spcBef>
              <a:spcAft>
                <a:spcPct val="0"/>
              </a:spcAft>
              <a:defRPr sz="3200">
                <a:solidFill>
                  <a:srgbClr val="FFFF00"/>
                </a:solidFill>
                <a:latin typeface="Times New Roman" pitchFamily="18" charset="0"/>
              </a:defRPr>
            </a:lvl9pPr>
          </a:lstStyle>
          <a:p>
            <a:pPr algn="ctr"/>
            <a:r>
              <a:rPr lang="cs-CZ" altLang="cs-CZ" sz="2800" dirty="0">
                <a:solidFill>
                  <a:srgbClr val="FF0000"/>
                </a:solidFill>
                <a:latin typeface="+mj-lt"/>
              </a:rPr>
              <a:t>Aktivace komplementového systému</a:t>
            </a:r>
            <a:endParaRPr lang="cs-CZ" altLang="cs-CZ" dirty="0">
              <a:solidFill>
                <a:srgbClr val="FF0000"/>
              </a:solidFill>
              <a:latin typeface="+mj-lt"/>
            </a:endParaRPr>
          </a:p>
        </p:txBody>
      </p:sp>
      <p:sp>
        <p:nvSpPr>
          <p:cNvPr id="10" name="Text Box 29"/>
          <p:cNvSpPr txBox="1">
            <a:spLocks noChangeArrowheads="1"/>
          </p:cNvSpPr>
          <p:nvPr/>
        </p:nvSpPr>
        <p:spPr bwMode="auto">
          <a:xfrm>
            <a:off x="1979613" y="5373688"/>
            <a:ext cx="3402012"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3200">
                <a:solidFill>
                  <a:srgbClr val="FFFF00"/>
                </a:solidFill>
                <a:latin typeface="Times New Roman" pitchFamily="18" charset="0"/>
              </a:defRPr>
            </a:lvl1pPr>
            <a:lvl2pPr marL="742950" indent="-285750">
              <a:defRPr sz="3200">
                <a:solidFill>
                  <a:srgbClr val="FFFF00"/>
                </a:solidFill>
                <a:latin typeface="Times New Roman" pitchFamily="18" charset="0"/>
              </a:defRPr>
            </a:lvl2pPr>
            <a:lvl3pPr marL="1143000" indent="-228600">
              <a:defRPr sz="3200">
                <a:solidFill>
                  <a:srgbClr val="FFFF00"/>
                </a:solidFill>
                <a:latin typeface="Times New Roman" pitchFamily="18" charset="0"/>
              </a:defRPr>
            </a:lvl3pPr>
            <a:lvl4pPr marL="1600200" indent="-228600">
              <a:defRPr sz="3200">
                <a:solidFill>
                  <a:srgbClr val="FFFF00"/>
                </a:solidFill>
                <a:latin typeface="Times New Roman" pitchFamily="18" charset="0"/>
              </a:defRPr>
            </a:lvl4pPr>
            <a:lvl5pPr marL="2057400" indent="-228600">
              <a:defRPr sz="3200">
                <a:solidFill>
                  <a:srgbClr val="FFFF00"/>
                </a:solidFill>
                <a:latin typeface="Times New Roman" pitchFamily="18" charset="0"/>
              </a:defRPr>
            </a:lvl5pPr>
            <a:lvl6pPr marL="2514600" indent="-228600" eaLnBrk="0" fontAlgn="base" hangingPunct="0">
              <a:spcBef>
                <a:spcPct val="0"/>
              </a:spcBef>
              <a:spcAft>
                <a:spcPct val="0"/>
              </a:spcAft>
              <a:defRPr sz="3200">
                <a:solidFill>
                  <a:srgbClr val="FFFF00"/>
                </a:solidFill>
                <a:latin typeface="Times New Roman" pitchFamily="18" charset="0"/>
              </a:defRPr>
            </a:lvl6pPr>
            <a:lvl7pPr marL="2971800" indent="-228600" eaLnBrk="0" fontAlgn="base" hangingPunct="0">
              <a:spcBef>
                <a:spcPct val="0"/>
              </a:spcBef>
              <a:spcAft>
                <a:spcPct val="0"/>
              </a:spcAft>
              <a:defRPr sz="3200">
                <a:solidFill>
                  <a:srgbClr val="FFFF00"/>
                </a:solidFill>
                <a:latin typeface="Times New Roman" pitchFamily="18" charset="0"/>
              </a:defRPr>
            </a:lvl7pPr>
            <a:lvl8pPr marL="3429000" indent="-228600" eaLnBrk="0" fontAlgn="base" hangingPunct="0">
              <a:spcBef>
                <a:spcPct val="0"/>
              </a:spcBef>
              <a:spcAft>
                <a:spcPct val="0"/>
              </a:spcAft>
              <a:defRPr sz="3200">
                <a:solidFill>
                  <a:srgbClr val="FFFF00"/>
                </a:solidFill>
                <a:latin typeface="Times New Roman" pitchFamily="18" charset="0"/>
              </a:defRPr>
            </a:lvl8pPr>
            <a:lvl9pPr marL="3886200" indent="-228600" eaLnBrk="0" fontAlgn="base" hangingPunct="0">
              <a:spcBef>
                <a:spcPct val="0"/>
              </a:spcBef>
              <a:spcAft>
                <a:spcPct val="0"/>
              </a:spcAft>
              <a:defRPr sz="3200">
                <a:solidFill>
                  <a:srgbClr val="FFFF00"/>
                </a:solidFill>
                <a:latin typeface="Times New Roman" pitchFamily="18" charset="0"/>
              </a:defRPr>
            </a:lvl9pPr>
          </a:lstStyle>
          <a:p>
            <a:r>
              <a:rPr lang="cs-CZ" altLang="cs-CZ" sz="2200">
                <a:solidFill>
                  <a:schemeClr val="tx1"/>
                </a:solidFill>
                <a:latin typeface="Arial" charset="0"/>
              </a:rPr>
              <a:t>membranolytický komplex</a:t>
            </a:r>
            <a:endParaRPr lang="cs-CZ" altLang="cs-CZ" sz="2400">
              <a:solidFill>
                <a:schemeClr val="tx1"/>
              </a:solidFill>
              <a:latin typeface="Arial" charset="0"/>
            </a:endParaRP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463" y="751820"/>
            <a:ext cx="8549010" cy="5845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ovéPole 5"/>
          <p:cNvSpPr txBox="1"/>
          <p:nvPr/>
        </p:nvSpPr>
        <p:spPr>
          <a:xfrm>
            <a:off x="22860" y="6577607"/>
            <a:ext cx="7861508" cy="307777"/>
          </a:xfrm>
          <a:prstGeom prst="rect">
            <a:avLst/>
          </a:prstGeom>
          <a:noFill/>
        </p:spPr>
        <p:txBody>
          <a:bodyPr wrap="square" rtlCol="0">
            <a:spAutoFit/>
          </a:bodyPr>
          <a:lstStyle/>
          <a:p>
            <a:r>
              <a:rPr lang="en-GB" sz="1400" dirty="0"/>
              <a:t>©</a:t>
            </a:r>
            <a:r>
              <a:rPr lang="cs-CZ" sz="1400" dirty="0"/>
              <a:t> </a:t>
            </a:r>
            <a:r>
              <a:rPr lang="cs-CZ" sz="1400" dirty="0" err="1"/>
              <a:t>Elsevier</a:t>
            </a:r>
            <a:r>
              <a:rPr lang="cs-CZ" sz="1400" dirty="0"/>
              <a:t> 2012. </a:t>
            </a:r>
            <a:r>
              <a:rPr lang="cs-CZ" sz="1400" dirty="0" err="1"/>
              <a:t>Abbas</a:t>
            </a:r>
            <a:r>
              <a:rPr lang="cs-CZ" sz="1400" dirty="0"/>
              <a:t> </a:t>
            </a:r>
            <a:r>
              <a:rPr lang="en-GB" sz="1400" dirty="0"/>
              <a:t>&amp;</a:t>
            </a:r>
            <a:r>
              <a:rPr lang="cs-CZ" sz="1400" dirty="0"/>
              <a:t> </a:t>
            </a:r>
            <a:r>
              <a:rPr lang="cs-CZ" sz="1400" dirty="0" err="1"/>
              <a:t>Lichtman</a:t>
            </a:r>
            <a:r>
              <a:rPr lang="cs-CZ" sz="1400" dirty="0"/>
              <a:t>: </a:t>
            </a:r>
            <a:r>
              <a:rPr lang="cs-CZ" sz="1400" dirty="0" err="1"/>
              <a:t>Cellular</a:t>
            </a:r>
            <a:r>
              <a:rPr lang="cs-CZ" sz="1400" dirty="0"/>
              <a:t> and </a:t>
            </a:r>
            <a:r>
              <a:rPr lang="cs-CZ" sz="1400" dirty="0" err="1"/>
              <a:t>Molecular</a:t>
            </a:r>
            <a:r>
              <a:rPr lang="cs-CZ" sz="1400" dirty="0"/>
              <a:t> </a:t>
            </a:r>
            <a:r>
              <a:rPr lang="cs-CZ" sz="1400" dirty="0" err="1"/>
              <a:t>Immunology</a:t>
            </a:r>
            <a:r>
              <a:rPr lang="cs-CZ" sz="1400" dirty="0"/>
              <a:t> 7e www.studentconsult.com</a:t>
            </a:r>
          </a:p>
        </p:txBody>
      </p:sp>
    </p:spTree>
    <p:extLst>
      <p:ext uri="{BB962C8B-B14F-4D97-AF65-F5344CB8AC3E}">
        <p14:creationId xmlns:p14="http://schemas.microsoft.com/office/powerpoint/2010/main" val="2243582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noAutofit/>
          </a:bodyPr>
          <a:lstStyle/>
          <a:p>
            <a:br>
              <a:rPr lang="cs-CZ" dirty="0">
                <a:solidFill>
                  <a:srgbClr val="FF0000"/>
                </a:solidFill>
              </a:rPr>
            </a:br>
            <a:r>
              <a:rPr lang="cs-CZ" dirty="0">
                <a:solidFill>
                  <a:srgbClr val="FF0000"/>
                </a:solidFill>
              </a:rPr>
              <a:t>Aktivace komplementového systému</a:t>
            </a:r>
            <a:endParaRPr lang="en-GB" dirty="0">
              <a:solidFill>
                <a:srgbClr val="FF0000"/>
              </a:solidFill>
            </a:endParaRPr>
          </a:p>
        </p:txBody>
      </p:sp>
      <p:sp>
        <p:nvSpPr>
          <p:cNvPr id="4" name="Zástupný symbol pro obsah 3"/>
          <p:cNvSpPr>
            <a:spLocks noGrp="1"/>
          </p:cNvSpPr>
          <p:nvPr>
            <p:ph idx="1"/>
          </p:nvPr>
        </p:nvSpPr>
        <p:spPr>
          <a:xfrm>
            <a:off x="457200" y="2060848"/>
            <a:ext cx="8229600" cy="4065315"/>
          </a:xfrm>
        </p:spPr>
        <p:txBody>
          <a:bodyPr/>
          <a:lstStyle/>
          <a:p>
            <a:r>
              <a:rPr lang="cs-CZ" dirty="0">
                <a:solidFill>
                  <a:srgbClr val="002060"/>
                </a:solidFill>
              </a:rPr>
              <a:t>Do úrovně složky C5b probíhá cestou enzymatické kaskády.</a:t>
            </a:r>
          </a:p>
          <a:p>
            <a:r>
              <a:rPr lang="cs-CZ" dirty="0">
                <a:solidFill>
                  <a:srgbClr val="002060"/>
                </a:solidFill>
              </a:rPr>
              <a:t>Od aktivované složky C5b dochází k neenzymatickému sestavení  komplexu napadajícího membránu - MAC = </a:t>
            </a:r>
            <a:r>
              <a:rPr lang="cs-CZ" u="sng" dirty="0" err="1">
                <a:solidFill>
                  <a:srgbClr val="002060"/>
                </a:solidFill>
              </a:rPr>
              <a:t>M</a:t>
            </a:r>
            <a:r>
              <a:rPr lang="cs-CZ" dirty="0" err="1">
                <a:solidFill>
                  <a:srgbClr val="002060"/>
                </a:solidFill>
              </a:rPr>
              <a:t>embrane</a:t>
            </a:r>
            <a:r>
              <a:rPr lang="cs-CZ" dirty="0">
                <a:solidFill>
                  <a:srgbClr val="002060"/>
                </a:solidFill>
              </a:rPr>
              <a:t> </a:t>
            </a:r>
            <a:r>
              <a:rPr lang="cs-CZ" u="sng" dirty="0" err="1">
                <a:solidFill>
                  <a:srgbClr val="002060"/>
                </a:solidFill>
              </a:rPr>
              <a:t>A</a:t>
            </a:r>
            <a:r>
              <a:rPr lang="cs-CZ" dirty="0" err="1">
                <a:solidFill>
                  <a:srgbClr val="002060"/>
                </a:solidFill>
              </a:rPr>
              <a:t>ttact</a:t>
            </a:r>
            <a:r>
              <a:rPr lang="cs-CZ" dirty="0">
                <a:solidFill>
                  <a:srgbClr val="002060"/>
                </a:solidFill>
              </a:rPr>
              <a:t> </a:t>
            </a:r>
            <a:r>
              <a:rPr lang="cs-CZ" u="sng" dirty="0" err="1">
                <a:solidFill>
                  <a:srgbClr val="002060"/>
                </a:solidFill>
              </a:rPr>
              <a:t>C</a:t>
            </a:r>
            <a:r>
              <a:rPr lang="cs-CZ" dirty="0" err="1">
                <a:solidFill>
                  <a:srgbClr val="002060"/>
                </a:solidFill>
              </a:rPr>
              <a:t>omplex</a:t>
            </a:r>
            <a:r>
              <a:rPr lang="cs-CZ" dirty="0">
                <a:solidFill>
                  <a:srgbClr val="002060"/>
                </a:solidFill>
              </a:rPr>
              <a:t>.</a:t>
            </a:r>
          </a:p>
          <a:p>
            <a:r>
              <a:rPr lang="cs-CZ" dirty="0">
                <a:solidFill>
                  <a:srgbClr val="002060"/>
                </a:solidFill>
              </a:rPr>
              <a:t>Výsledkem je </a:t>
            </a:r>
            <a:r>
              <a:rPr lang="cs-CZ" dirty="0" err="1">
                <a:solidFill>
                  <a:srgbClr val="002060"/>
                </a:solidFill>
              </a:rPr>
              <a:t>lýza</a:t>
            </a:r>
            <a:r>
              <a:rPr lang="cs-CZ" dirty="0">
                <a:solidFill>
                  <a:srgbClr val="002060"/>
                </a:solidFill>
              </a:rPr>
              <a:t> buňky.</a:t>
            </a:r>
            <a:endParaRPr lang="en-GB" dirty="0">
              <a:solidFill>
                <a:srgbClr val="002060"/>
              </a:solidFill>
            </a:endParaRPr>
          </a:p>
        </p:txBody>
      </p:sp>
    </p:spTree>
    <p:extLst>
      <p:ext uri="{BB962C8B-B14F-4D97-AF65-F5344CB8AC3E}">
        <p14:creationId xmlns:p14="http://schemas.microsoft.com/office/powerpoint/2010/main" val="18992635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solidFill>
                  <a:srgbClr val="FF0000"/>
                </a:solidFill>
              </a:rPr>
              <a:t>Membranolytický</a:t>
            </a:r>
            <a:r>
              <a:rPr lang="cs-CZ" dirty="0">
                <a:solidFill>
                  <a:srgbClr val="FF0000"/>
                </a:solidFill>
              </a:rPr>
              <a:t> komplex</a:t>
            </a:r>
            <a:endParaRPr lang="cs-CZ" dirty="0"/>
          </a:p>
        </p:txBody>
      </p:sp>
      <p:pic>
        <p:nvPicPr>
          <p:cNvPr id="3" name="Obrázek 2"/>
          <p:cNvPicPr>
            <a:picLocks noChangeAspect="1"/>
          </p:cNvPicPr>
          <p:nvPr/>
        </p:nvPicPr>
        <p:blipFill>
          <a:blip r:embed="rId3"/>
          <a:stretch>
            <a:fillRect/>
          </a:stretch>
        </p:blipFill>
        <p:spPr>
          <a:xfrm>
            <a:off x="1115616" y="1916832"/>
            <a:ext cx="7487841" cy="4084277"/>
          </a:xfrm>
          <a:prstGeom prst="rect">
            <a:avLst/>
          </a:prstGeom>
        </p:spPr>
      </p:pic>
    </p:spTree>
    <p:extLst>
      <p:ext uri="{BB962C8B-B14F-4D97-AF65-F5344CB8AC3E}">
        <p14:creationId xmlns:p14="http://schemas.microsoft.com/office/powerpoint/2010/main" val="31373996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solidFill>
                  <a:srgbClr val="FF0000"/>
                </a:solidFill>
              </a:rPr>
              <a:t>Membranolytický</a:t>
            </a:r>
            <a:r>
              <a:rPr lang="cs-CZ" dirty="0">
                <a:solidFill>
                  <a:srgbClr val="FF0000"/>
                </a:solidFill>
              </a:rPr>
              <a:t> komplex</a:t>
            </a:r>
            <a:endParaRPr lang="cs-CZ" dirty="0"/>
          </a:p>
        </p:txBody>
      </p:sp>
      <p:pic>
        <p:nvPicPr>
          <p:cNvPr id="3" name="Obrázek 2"/>
          <p:cNvPicPr>
            <a:picLocks noChangeAspect="1"/>
          </p:cNvPicPr>
          <p:nvPr/>
        </p:nvPicPr>
        <p:blipFill>
          <a:blip r:embed="rId2"/>
          <a:stretch>
            <a:fillRect/>
          </a:stretch>
        </p:blipFill>
        <p:spPr>
          <a:xfrm>
            <a:off x="1403648" y="2132856"/>
            <a:ext cx="6582694" cy="4267796"/>
          </a:xfrm>
          <a:prstGeom prst="rect">
            <a:avLst/>
          </a:prstGeom>
        </p:spPr>
      </p:pic>
    </p:spTree>
    <p:extLst>
      <p:ext uri="{BB962C8B-B14F-4D97-AF65-F5344CB8AC3E}">
        <p14:creationId xmlns:p14="http://schemas.microsoft.com/office/powerpoint/2010/main" val="39655362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772816"/>
            <a:ext cx="7162800" cy="4945484"/>
          </a:xfrm>
          <a:prstGeom prst="rect">
            <a:avLst/>
          </a:prstGeom>
        </p:spPr>
      </p:pic>
      <p:sp>
        <p:nvSpPr>
          <p:cNvPr id="3" name="Nadpis 2"/>
          <p:cNvSpPr>
            <a:spLocks noGrp="1"/>
          </p:cNvSpPr>
          <p:nvPr>
            <p:ph type="title"/>
          </p:nvPr>
        </p:nvSpPr>
        <p:spPr/>
        <p:txBody>
          <a:bodyPr/>
          <a:lstStyle/>
          <a:p>
            <a:r>
              <a:rPr lang="cs-CZ" dirty="0" err="1">
                <a:solidFill>
                  <a:srgbClr val="FF0000"/>
                </a:solidFill>
              </a:rPr>
              <a:t>Membranolytický</a:t>
            </a:r>
            <a:r>
              <a:rPr lang="cs-CZ" dirty="0">
                <a:solidFill>
                  <a:srgbClr val="FF0000"/>
                </a:solidFill>
              </a:rPr>
              <a:t> komplex</a:t>
            </a:r>
            <a:endParaRPr lang="en-GB" dirty="0">
              <a:solidFill>
                <a:srgbClr val="FF0000"/>
              </a:solidFill>
            </a:endParaRPr>
          </a:p>
        </p:txBody>
      </p:sp>
    </p:spTree>
    <p:extLst>
      <p:ext uri="{BB962C8B-B14F-4D97-AF65-F5344CB8AC3E}">
        <p14:creationId xmlns:p14="http://schemas.microsoft.com/office/powerpoint/2010/main" val="6799807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solidFill>
                  <a:srgbClr val="FF0000"/>
                </a:solidFill>
              </a:rPr>
              <a:t>Alternativní dráha KS</a:t>
            </a:r>
            <a:endParaRPr lang="en-GB" dirty="0">
              <a:solidFill>
                <a:srgbClr val="FF0000"/>
              </a:solidFill>
            </a:endParaRPr>
          </a:p>
        </p:txBody>
      </p:sp>
      <p:sp>
        <p:nvSpPr>
          <p:cNvPr id="3" name="Zástupný symbol pro obsah 2"/>
          <p:cNvSpPr>
            <a:spLocks noGrp="1"/>
          </p:cNvSpPr>
          <p:nvPr>
            <p:ph idx="1"/>
          </p:nvPr>
        </p:nvSpPr>
        <p:spPr/>
        <p:txBody>
          <a:bodyPr>
            <a:normAutofit fontScale="92500" lnSpcReduction="20000"/>
          </a:bodyPr>
          <a:lstStyle/>
          <a:p>
            <a:r>
              <a:rPr lang="cs-CZ" dirty="0">
                <a:solidFill>
                  <a:srgbClr val="002060"/>
                </a:solidFill>
              </a:rPr>
              <a:t>Fylogeneticky nejstarší</a:t>
            </a:r>
          </a:p>
          <a:p>
            <a:r>
              <a:rPr lang="cs-CZ" dirty="0">
                <a:solidFill>
                  <a:srgbClr val="002060"/>
                </a:solidFill>
              </a:rPr>
              <a:t>Aktivována složka B komplementu</a:t>
            </a:r>
          </a:p>
          <a:p>
            <a:r>
              <a:rPr lang="cs-CZ" dirty="0">
                <a:solidFill>
                  <a:srgbClr val="002060"/>
                </a:solidFill>
              </a:rPr>
              <a:t>Aktivace na základě přítomnosti molekul na povrchu mikroorganismu</a:t>
            </a:r>
          </a:p>
          <a:p>
            <a:pPr lvl="1">
              <a:lnSpc>
                <a:spcPct val="90000"/>
              </a:lnSpc>
            </a:pPr>
            <a:r>
              <a:rPr lang="en-GB" altLang="en-US" sz="2400" dirty="0" err="1">
                <a:solidFill>
                  <a:srgbClr val="002060"/>
                </a:solidFill>
              </a:rPr>
              <a:t>Lipopolysacharid</a:t>
            </a:r>
            <a:r>
              <a:rPr lang="en-GB" altLang="en-US" sz="2400" dirty="0">
                <a:solidFill>
                  <a:srgbClr val="002060"/>
                </a:solidFill>
              </a:rPr>
              <a:t>  G- </a:t>
            </a:r>
            <a:r>
              <a:rPr lang="en-GB" altLang="en-US" sz="2400" dirty="0" err="1">
                <a:solidFill>
                  <a:srgbClr val="002060"/>
                </a:solidFill>
              </a:rPr>
              <a:t>bacteri</a:t>
            </a:r>
            <a:r>
              <a:rPr lang="cs-CZ" altLang="en-US" sz="2400" dirty="0">
                <a:solidFill>
                  <a:srgbClr val="002060"/>
                </a:solidFill>
              </a:rPr>
              <a:t>í</a:t>
            </a:r>
            <a:endParaRPr lang="en-GB" altLang="en-US" sz="2400" dirty="0">
              <a:solidFill>
                <a:srgbClr val="002060"/>
              </a:solidFill>
            </a:endParaRPr>
          </a:p>
          <a:p>
            <a:pPr lvl="1">
              <a:lnSpc>
                <a:spcPct val="90000"/>
              </a:lnSpc>
            </a:pPr>
            <a:r>
              <a:rPr lang="cs-CZ" altLang="en-US" sz="2400" dirty="0">
                <a:solidFill>
                  <a:srgbClr val="002060"/>
                </a:solidFill>
              </a:rPr>
              <a:t>Buněčná stěna některých bakterií</a:t>
            </a:r>
            <a:endParaRPr lang="en-GB" altLang="en-US" sz="2400" dirty="0">
              <a:solidFill>
                <a:srgbClr val="002060"/>
              </a:solidFill>
            </a:endParaRPr>
          </a:p>
          <a:p>
            <a:pPr lvl="1">
              <a:lnSpc>
                <a:spcPct val="90000"/>
              </a:lnSpc>
            </a:pPr>
            <a:r>
              <a:rPr lang="cs-CZ" altLang="en-US" sz="2400" dirty="0">
                <a:solidFill>
                  <a:srgbClr val="002060"/>
                </a:solidFill>
              </a:rPr>
              <a:t>Buněčná stěna kvasinek</a:t>
            </a:r>
            <a:r>
              <a:rPr lang="en-GB" altLang="en-US" sz="2400" dirty="0">
                <a:solidFill>
                  <a:srgbClr val="002060"/>
                </a:solidFill>
              </a:rPr>
              <a:t> (</a:t>
            </a:r>
            <a:r>
              <a:rPr lang="en-GB" altLang="en-US" sz="2400" dirty="0" err="1">
                <a:solidFill>
                  <a:srgbClr val="002060"/>
                </a:solidFill>
              </a:rPr>
              <a:t>zymozan</a:t>
            </a:r>
            <a:r>
              <a:rPr lang="en-GB" altLang="en-US" sz="2400" dirty="0">
                <a:solidFill>
                  <a:srgbClr val="002060"/>
                </a:solidFill>
              </a:rPr>
              <a:t>)</a:t>
            </a:r>
          </a:p>
          <a:p>
            <a:pPr lvl="1">
              <a:lnSpc>
                <a:spcPct val="90000"/>
              </a:lnSpc>
            </a:pPr>
            <a:r>
              <a:rPr lang="en-GB" altLang="en-US" sz="2400" dirty="0" err="1">
                <a:solidFill>
                  <a:srgbClr val="002060"/>
                </a:solidFill>
              </a:rPr>
              <a:t>Agreg</a:t>
            </a:r>
            <a:r>
              <a:rPr lang="cs-CZ" altLang="en-US" sz="2400" dirty="0" err="1">
                <a:solidFill>
                  <a:srgbClr val="002060"/>
                </a:solidFill>
              </a:rPr>
              <a:t>ovaný</a:t>
            </a:r>
            <a:r>
              <a:rPr lang="cs-CZ" altLang="en-US" sz="2400" dirty="0">
                <a:solidFill>
                  <a:srgbClr val="002060"/>
                </a:solidFill>
              </a:rPr>
              <a:t> </a:t>
            </a:r>
            <a:r>
              <a:rPr lang="cs-CZ" altLang="en-US" sz="2400" dirty="0" err="1">
                <a:solidFill>
                  <a:srgbClr val="002060"/>
                </a:solidFill>
              </a:rPr>
              <a:t>IgA</a:t>
            </a:r>
            <a:endParaRPr lang="cs-CZ" altLang="en-US" sz="2400" dirty="0">
              <a:solidFill>
                <a:srgbClr val="002060"/>
              </a:solidFill>
            </a:endParaRPr>
          </a:p>
          <a:p>
            <a:r>
              <a:rPr lang="cs-CZ" altLang="en-US" dirty="0">
                <a:solidFill>
                  <a:srgbClr val="002060"/>
                </a:solidFill>
              </a:rPr>
              <a:t>Stabilizace komplexu se účastní složky D a P (properdin)</a:t>
            </a:r>
          </a:p>
          <a:p>
            <a:r>
              <a:rPr lang="cs-CZ" altLang="en-US" dirty="0">
                <a:solidFill>
                  <a:srgbClr val="002060"/>
                </a:solidFill>
              </a:rPr>
              <a:t>Vzniká alternativní C3 </a:t>
            </a:r>
            <a:r>
              <a:rPr lang="cs-CZ" altLang="en-US" dirty="0" err="1">
                <a:solidFill>
                  <a:srgbClr val="002060"/>
                </a:solidFill>
              </a:rPr>
              <a:t>konvertáza</a:t>
            </a:r>
            <a:r>
              <a:rPr lang="cs-CZ" altLang="en-US" dirty="0">
                <a:solidFill>
                  <a:srgbClr val="002060"/>
                </a:solidFill>
              </a:rPr>
              <a:t> (C3bBb) </a:t>
            </a:r>
          </a:p>
          <a:p>
            <a:endParaRPr lang="cs-CZ" dirty="0"/>
          </a:p>
          <a:p>
            <a:pPr marL="457200" lvl="1" indent="0">
              <a:lnSpc>
                <a:spcPct val="90000"/>
              </a:lnSpc>
              <a:buNone/>
            </a:pPr>
            <a:endParaRPr lang="cs-CZ" altLang="en-US" sz="2400" dirty="0"/>
          </a:p>
          <a:p>
            <a:endParaRPr lang="cs-CZ" dirty="0"/>
          </a:p>
        </p:txBody>
      </p:sp>
    </p:spTree>
    <p:extLst>
      <p:ext uri="{BB962C8B-B14F-4D97-AF65-F5344CB8AC3E}">
        <p14:creationId xmlns:p14="http://schemas.microsoft.com/office/powerpoint/2010/main" val="25642648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pPr>
              <a:defRPr/>
            </a:pPr>
            <a:r>
              <a:rPr lang="cs-CZ" dirty="0">
                <a:solidFill>
                  <a:srgbClr val="FF0000"/>
                </a:solidFill>
              </a:rPr>
              <a:t>Aktivace alternativní dráhy komplementového systému</a:t>
            </a:r>
          </a:p>
        </p:txBody>
      </p:sp>
      <p:grpSp>
        <p:nvGrpSpPr>
          <p:cNvPr id="23555" name="Skupina 22"/>
          <p:cNvGrpSpPr>
            <a:grpSpLocks/>
          </p:cNvGrpSpPr>
          <p:nvPr/>
        </p:nvGrpSpPr>
        <p:grpSpPr bwMode="auto">
          <a:xfrm>
            <a:off x="293512" y="1916114"/>
            <a:ext cx="8527345" cy="3959225"/>
            <a:chOff x="293391" y="1916832"/>
            <a:chExt cx="8527081" cy="3959002"/>
          </a:xfrm>
        </p:grpSpPr>
        <p:pic>
          <p:nvPicPr>
            <p:cNvPr id="2355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391" y="1916832"/>
              <a:ext cx="8527081" cy="395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ovéPole 3"/>
            <p:cNvSpPr txBox="1"/>
            <p:nvPr/>
          </p:nvSpPr>
          <p:spPr>
            <a:xfrm>
              <a:off x="972115" y="3356613"/>
              <a:ext cx="410620" cy="353993"/>
            </a:xfrm>
            <a:prstGeom prst="rect">
              <a:avLst/>
            </a:prstGeom>
            <a:noFill/>
            <a:effectLst>
              <a:outerShdw blurRad="50800" dist="38100" dir="8100000" algn="tr" rotWithShape="0">
                <a:prstClr val="black">
                  <a:alpha val="40000"/>
                </a:prstClr>
              </a:outerShdw>
            </a:effectLst>
          </p:spPr>
          <p:txBody>
            <a:bodyPr wrap="none">
              <a:spAutoFit/>
            </a:bodyPr>
            <a:lstStyle/>
            <a:p>
              <a:pPr algn="ctr">
                <a:defRPr/>
              </a:pPr>
              <a:r>
                <a:rPr lang="cs-CZ" sz="1700" b="1" dirty="0"/>
                <a:t>C3</a:t>
              </a:r>
            </a:p>
          </p:txBody>
        </p:sp>
        <p:sp>
          <p:nvSpPr>
            <p:cNvPr id="5" name="TextovéPole 4"/>
            <p:cNvSpPr txBox="1"/>
            <p:nvPr/>
          </p:nvSpPr>
          <p:spPr>
            <a:xfrm>
              <a:off x="5652625" y="2210502"/>
              <a:ext cx="410621" cy="353993"/>
            </a:xfrm>
            <a:prstGeom prst="rect">
              <a:avLst/>
            </a:prstGeom>
            <a:noFill/>
            <a:effectLst>
              <a:outerShdw blurRad="50800" dist="38100" dir="8100000" algn="tr" rotWithShape="0">
                <a:prstClr val="black">
                  <a:alpha val="40000"/>
                </a:prstClr>
              </a:outerShdw>
            </a:effectLst>
          </p:spPr>
          <p:txBody>
            <a:bodyPr wrap="none">
              <a:spAutoFit/>
            </a:bodyPr>
            <a:lstStyle/>
            <a:p>
              <a:pPr algn="ctr">
                <a:defRPr/>
              </a:pPr>
              <a:r>
                <a:rPr lang="cs-CZ" sz="1700" b="1" dirty="0"/>
                <a:t>C3</a:t>
              </a:r>
            </a:p>
          </p:txBody>
        </p:sp>
        <p:sp>
          <p:nvSpPr>
            <p:cNvPr id="6" name="TextovéPole 5"/>
            <p:cNvSpPr txBox="1"/>
            <p:nvPr/>
          </p:nvSpPr>
          <p:spPr>
            <a:xfrm>
              <a:off x="6430124" y="2210502"/>
              <a:ext cx="517861" cy="353993"/>
            </a:xfrm>
            <a:prstGeom prst="rect">
              <a:avLst/>
            </a:prstGeom>
            <a:noFill/>
            <a:effectLst>
              <a:outerShdw blurRad="50800" dist="38100" dir="8100000" algn="tr" rotWithShape="0">
                <a:prstClr val="black">
                  <a:alpha val="40000"/>
                </a:prstClr>
              </a:outerShdw>
            </a:effectLst>
          </p:spPr>
          <p:txBody>
            <a:bodyPr wrap="none">
              <a:spAutoFit/>
            </a:bodyPr>
            <a:lstStyle/>
            <a:p>
              <a:pPr algn="ctr">
                <a:defRPr/>
              </a:pPr>
              <a:r>
                <a:rPr lang="cs-CZ" sz="1700" b="1" dirty="0"/>
                <a:t>C3a</a:t>
              </a:r>
            </a:p>
          </p:txBody>
        </p:sp>
        <p:sp>
          <p:nvSpPr>
            <p:cNvPr id="7" name="TextovéPole 6"/>
            <p:cNvSpPr txBox="1"/>
            <p:nvPr/>
          </p:nvSpPr>
          <p:spPr>
            <a:xfrm>
              <a:off x="1821577" y="2210502"/>
              <a:ext cx="517861" cy="353993"/>
            </a:xfrm>
            <a:prstGeom prst="rect">
              <a:avLst/>
            </a:prstGeom>
            <a:noFill/>
            <a:effectLst>
              <a:outerShdw blurRad="50800" dist="38100" dir="8100000" algn="tr" rotWithShape="0">
                <a:prstClr val="black">
                  <a:alpha val="40000"/>
                </a:prstClr>
              </a:outerShdw>
            </a:effectLst>
          </p:spPr>
          <p:txBody>
            <a:bodyPr wrap="none">
              <a:spAutoFit/>
            </a:bodyPr>
            <a:lstStyle/>
            <a:p>
              <a:pPr algn="ctr">
                <a:defRPr/>
              </a:pPr>
              <a:r>
                <a:rPr lang="cs-CZ" sz="1700" b="1" dirty="0"/>
                <a:t>C3a</a:t>
              </a:r>
            </a:p>
          </p:txBody>
        </p:sp>
        <p:sp>
          <p:nvSpPr>
            <p:cNvPr id="8" name="TextovéPole 7"/>
            <p:cNvSpPr txBox="1"/>
            <p:nvPr/>
          </p:nvSpPr>
          <p:spPr>
            <a:xfrm>
              <a:off x="3708174" y="2204153"/>
              <a:ext cx="306202" cy="353993"/>
            </a:xfrm>
            <a:prstGeom prst="rect">
              <a:avLst/>
            </a:prstGeom>
            <a:noFill/>
            <a:effectLst>
              <a:outerShdw blurRad="50800" dist="38100" dir="8100000" algn="tr" rotWithShape="0">
                <a:prstClr val="black">
                  <a:alpha val="40000"/>
                </a:prstClr>
              </a:outerShdw>
            </a:effectLst>
          </p:spPr>
          <p:txBody>
            <a:bodyPr wrap="none">
              <a:spAutoFit/>
            </a:bodyPr>
            <a:lstStyle/>
            <a:p>
              <a:pPr algn="ctr">
                <a:defRPr/>
              </a:pPr>
              <a:r>
                <a:rPr lang="cs-CZ" sz="1700" b="1" dirty="0"/>
                <a:t>B</a:t>
              </a:r>
            </a:p>
          </p:txBody>
        </p:sp>
        <p:sp>
          <p:nvSpPr>
            <p:cNvPr id="9" name="TextovéPole 8"/>
            <p:cNvSpPr txBox="1"/>
            <p:nvPr/>
          </p:nvSpPr>
          <p:spPr>
            <a:xfrm>
              <a:off x="4571747" y="2204153"/>
              <a:ext cx="413443" cy="353993"/>
            </a:xfrm>
            <a:prstGeom prst="rect">
              <a:avLst/>
            </a:prstGeom>
            <a:noFill/>
            <a:effectLst>
              <a:outerShdw blurRad="50800" dist="38100" dir="8100000" algn="tr" rotWithShape="0">
                <a:prstClr val="black">
                  <a:alpha val="40000"/>
                </a:prstClr>
              </a:outerShdw>
            </a:effectLst>
          </p:spPr>
          <p:txBody>
            <a:bodyPr wrap="none">
              <a:spAutoFit/>
            </a:bodyPr>
            <a:lstStyle/>
            <a:p>
              <a:pPr algn="ctr">
                <a:defRPr/>
              </a:pPr>
              <a:r>
                <a:rPr lang="cs-CZ" sz="1700" b="1" dirty="0"/>
                <a:t>Ba</a:t>
              </a:r>
            </a:p>
          </p:txBody>
        </p:sp>
        <p:sp>
          <p:nvSpPr>
            <p:cNvPr id="10" name="TextovéPole 9"/>
            <p:cNvSpPr txBox="1"/>
            <p:nvPr/>
          </p:nvSpPr>
          <p:spPr>
            <a:xfrm>
              <a:off x="539878" y="5013870"/>
              <a:ext cx="2120322" cy="615518"/>
            </a:xfrm>
            <a:prstGeom prst="rect">
              <a:avLst/>
            </a:prstGeom>
            <a:noFill/>
            <a:effectLst>
              <a:outerShdw blurRad="50800" dist="38100" dir="8100000" algn="tr" rotWithShape="0">
                <a:prstClr val="black">
                  <a:alpha val="40000"/>
                </a:prstClr>
              </a:outerShdw>
            </a:effectLst>
          </p:spPr>
          <p:txBody>
            <a:bodyPr wrap="none">
              <a:spAutoFit/>
            </a:bodyPr>
            <a:lstStyle/>
            <a:p>
              <a:pPr algn="ctr">
                <a:defRPr/>
              </a:pPr>
              <a:r>
                <a:rPr lang="cs-CZ" sz="1700" b="1" dirty="0" err="1"/>
                <a:t>Activating</a:t>
              </a:r>
              <a:endParaRPr lang="cs-CZ" sz="1700" b="1" dirty="0"/>
            </a:p>
            <a:p>
              <a:pPr algn="ctr">
                <a:defRPr/>
              </a:pPr>
              <a:r>
                <a:rPr lang="cs-CZ" sz="1700" b="1" dirty="0" err="1"/>
                <a:t>surfaces</a:t>
              </a:r>
              <a:r>
                <a:rPr lang="cs-CZ" sz="1700" b="1" dirty="0"/>
                <a:t> + </a:t>
              </a:r>
              <a:r>
                <a:rPr lang="cs-CZ" sz="1700" b="1" dirty="0" err="1"/>
                <a:t>proteolysis</a:t>
              </a:r>
              <a:endParaRPr lang="cs-CZ" sz="1700" b="1" dirty="0"/>
            </a:p>
          </p:txBody>
        </p:sp>
        <p:sp>
          <p:nvSpPr>
            <p:cNvPr id="11" name="TextovéPole 10"/>
            <p:cNvSpPr txBox="1"/>
            <p:nvPr/>
          </p:nvSpPr>
          <p:spPr>
            <a:xfrm>
              <a:off x="3385040" y="4796395"/>
              <a:ext cx="539028" cy="353992"/>
            </a:xfrm>
            <a:prstGeom prst="rect">
              <a:avLst/>
            </a:prstGeom>
            <a:noFill/>
            <a:effectLst>
              <a:outerShdw blurRad="50800" dist="38100" dir="8100000" algn="tr" rotWithShape="0">
                <a:prstClr val="black">
                  <a:alpha val="40000"/>
                </a:prstClr>
              </a:outerShdw>
            </a:effectLst>
          </p:spPr>
          <p:txBody>
            <a:bodyPr wrap="none">
              <a:spAutoFit/>
            </a:bodyPr>
            <a:lstStyle/>
            <a:p>
              <a:pPr algn="ctr">
                <a:defRPr/>
              </a:pPr>
              <a:r>
                <a:rPr lang="cs-CZ" sz="1700" b="1" dirty="0"/>
                <a:t>D, P</a:t>
              </a:r>
            </a:p>
          </p:txBody>
        </p:sp>
        <p:sp>
          <p:nvSpPr>
            <p:cNvPr id="12" name="TextovéPole 11"/>
            <p:cNvSpPr txBox="1"/>
            <p:nvPr/>
          </p:nvSpPr>
          <p:spPr>
            <a:xfrm>
              <a:off x="2699261" y="3356613"/>
              <a:ext cx="527739" cy="353993"/>
            </a:xfrm>
            <a:prstGeom prst="rect">
              <a:avLst/>
            </a:prstGeom>
            <a:noFill/>
            <a:effectLst>
              <a:outerShdw blurRad="50800" dist="38100" dir="8100000" algn="tr" rotWithShape="0">
                <a:prstClr val="black">
                  <a:alpha val="40000"/>
                </a:prstClr>
              </a:outerShdw>
            </a:effectLst>
          </p:spPr>
          <p:txBody>
            <a:bodyPr wrap="none">
              <a:spAutoFit/>
            </a:bodyPr>
            <a:lstStyle/>
            <a:p>
              <a:pPr algn="ctr">
                <a:defRPr/>
              </a:pPr>
              <a:r>
                <a:rPr lang="cs-CZ" sz="1700" b="1" dirty="0"/>
                <a:t>C3b</a:t>
              </a:r>
            </a:p>
          </p:txBody>
        </p:sp>
        <p:sp>
          <p:nvSpPr>
            <p:cNvPr id="13" name="TextovéPole 12"/>
            <p:cNvSpPr txBox="1"/>
            <p:nvPr/>
          </p:nvSpPr>
          <p:spPr>
            <a:xfrm>
              <a:off x="4329044" y="4869416"/>
              <a:ext cx="1523953" cy="353992"/>
            </a:xfrm>
            <a:prstGeom prst="rect">
              <a:avLst/>
            </a:prstGeom>
            <a:noFill/>
            <a:effectLst>
              <a:outerShdw blurRad="50800" dist="38100" dir="8100000" algn="tr" rotWithShape="0">
                <a:prstClr val="black">
                  <a:alpha val="40000"/>
                </a:prstClr>
              </a:outerShdw>
            </a:effectLst>
          </p:spPr>
          <p:txBody>
            <a:bodyPr wrap="none">
              <a:spAutoFit/>
            </a:bodyPr>
            <a:lstStyle/>
            <a:p>
              <a:pPr algn="ctr">
                <a:defRPr/>
              </a:pPr>
              <a:r>
                <a:rPr lang="cs-CZ" sz="1700" b="1" dirty="0"/>
                <a:t>C3 </a:t>
              </a:r>
              <a:r>
                <a:rPr lang="cs-CZ" sz="1700" b="1" dirty="0" err="1"/>
                <a:t>Convertase</a:t>
              </a:r>
              <a:endParaRPr lang="cs-CZ" sz="1700" b="1" dirty="0"/>
            </a:p>
          </p:txBody>
        </p:sp>
        <p:sp>
          <p:nvSpPr>
            <p:cNvPr id="16" name="TextovéPole 15"/>
            <p:cNvSpPr txBox="1"/>
            <p:nvPr/>
          </p:nvSpPr>
          <p:spPr>
            <a:xfrm>
              <a:off x="6675649" y="4869416"/>
              <a:ext cx="1523953" cy="353992"/>
            </a:xfrm>
            <a:prstGeom prst="rect">
              <a:avLst/>
            </a:prstGeom>
            <a:noFill/>
            <a:effectLst>
              <a:outerShdw blurRad="50800" dist="38100" dir="8100000" algn="tr" rotWithShape="0">
                <a:prstClr val="black">
                  <a:alpha val="40000"/>
                </a:prstClr>
              </a:outerShdw>
            </a:effectLst>
          </p:spPr>
          <p:txBody>
            <a:bodyPr wrap="none">
              <a:spAutoFit/>
            </a:bodyPr>
            <a:lstStyle/>
            <a:p>
              <a:pPr algn="ctr">
                <a:defRPr/>
              </a:pPr>
              <a:r>
                <a:rPr lang="cs-CZ" sz="1700" b="1" dirty="0"/>
                <a:t>C5 </a:t>
              </a:r>
              <a:r>
                <a:rPr lang="cs-CZ" sz="1700" b="1" dirty="0" err="1"/>
                <a:t>Convertase</a:t>
              </a:r>
              <a:endParaRPr lang="cs-CZ" sz="1700" b="1" dirty="0"/>
            </a:p>
          </p:txBody>
        </p:sp>
        <p:grpSp>
          <p:nvGrpSpPr>
            <p:cNvPr id="23568" name="Skupina 20"/>
            <p:cNvGrpSpPr>
              <a:grpSpLocks/>
            </p:cNvGrpSpPr>
            <p:nvPr/>
          </p:nvGrpSpPr>
          <p:grpSpPr bwMode="auto">
            <a:xfrm>
              <a:off x="6707323" y="4221088"/>
              <a:ext cx="1371032" cy="353943"/>
              <a:chOff x="3322947" y="1268760"/>
              <a:chExt cx="1371032" cy="353943"/>
            </a:xfrm>
          </p:grpSpPr>
          <p:sp>
            <p:nvSpPr>
              <p:cNvPr id="15" name="TextovéPole 14"/>
              <p:cNvSpPr txBox="1"/>
              <p:nvPr/>
            </p:nvSpPr>
            <p:spPr>
              <a:xfrm>
                <a:off x="3322317" y="1269424"/>
                <a:ext cx="1371557" cy="353992"/>
              </a:xfrm>
              <a:prstGeom prst="rect">
                <a:avLst/>
              </a:prstGeom>
              <a:noFill/>
              <a:effectLst>
                <a:outerShdw blurRad="50800" dist="38100" dir="8100000" algn="tr" rotWithShape="0">
                  <a:prstClr val="black">
                    <a:alpha val="40000"/>
                  </a:prstClr>
                </a:outerShdw>
              </a:effectLst>
            </p:spPr>
            <p:txBody>
              <a:bodyPr wrap="none">
                <a:spAutoFit/>
              </a:bodyPr>
              <a:lstStyle/>
              <a:p>
                <a:pPr algn="ctr">
                  <a:defRPr/>
                </a:pPr>
                <a:r>
                  <a:rPr lang="cs-CZ" sz="1700" b="1" dirty="0"/>
                  <a:t>C3b, </a:t>
                </a:r>
                <a:r>
                  <a:rPr lang="cs-CZ" sz="1700" b="1" dirty="0" err="1"/>
                  <a:t>Bb</a:t>
                </a:r>
                <a:r>
                  <a:rPr lang="cs-CZ" sz="1700" b="1" dirty="0"/>
                  <a:t>, C3b</a:t>
                </a:r>
              </a:p>
            </p:txBody>
          </p:sp>
          <p:cxnSp>
            <p:nvCxnSpPr>
              <p:cNvPr id="18" name="Přímá spojovací čára 17"/>
              <p:cNvCxnSpPr/>
              <p:nvPr/>
            </p:nvCxnSpPr>
            <p:spPr>
              <a:xfrm>
                <a:off x="3563609" y="1340857"/>
                <a:ext cx="1008913" cy="0"/>
              </a:xfrm>
              <a:prstGeom prst="line">
                <a:avLst/>
              </a:prstGeom>
              <a:ln>
                <a:solidFill>
                  <a:schemeClr val="tx1"/>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3569" name="Skupina 21"/>
            <p:cNvGrpSpPr>
              <a:grpSpLocks/>
            </p:cNvGrpSpPr>
            <p:nvPr/>
          </p:nvGrpSpPr>
          <p:grpSpPr bwMode="auto">
            <a:xfrm>
              <a:off x="4631915" y="4221088"/>
              <a:ext cx="896543" cy="353943"/>
              <a:chOff x="2039627" y="1268760"/>
              <a:chExt cx="896543" cy="353943"/>
            </a:xfrm>
          </p:grpSpPr>
          <p:sp>
            <p:nvSpPr>
              <p:cNvPr id="14" name="TextovéPole 13"/>
              <p:cNvSpPr txBox="1"/>
              <p:nvPr/>
            </p:nvSpPr>
            <p:spPr>
              <a:xfrm>
                <a:off x="2040135" y="1269424"/>
                <a:ext cx="896027" cy="353992"/>
              </a:xfrm>
              <a:prstGeom prst="rect">
                <a:avLst/>
              </a:prstGeom>
              <a:noFill/>
              <a:effectLst>
                <a:outerShdw blurRad="50800" dist="38100" dir="8100000" algn="tr" rotWithShape="0">
                  <a:prstClr val="black">
                    <a:alpha val="40000"/>
                  </a:prstClr>
                </a:outerShdw>
              </a:effectLst>
            </p:spPr>
            <p:txBody>
              <a:bodyPr wrap="none">
                <a:spAutoFit/>
              </a:bodyPr>
              <a:lstStyle/>
              <a:p>
                <a:pPr algn="ctr">
                  <a:defRPr/>
                </a:pPr>
                <a:r>
                  <a:rPr lang="cs-CZ" sz="1700" b="1" dirty="0"/>
                  <a:t>C3b, </a:t>
                </a:r>
                <a:r>
                  <a:rPr lang="cs-CZ" sz="1700" b="1" dirty="0" err="1"/>
                  <a:t>Bb</a:t>
                </a:r>
                <a:endParaRPr lang="cs-CZ" sz="1700" b="1" dirty="0"/>
              </a:p>
            </p:txBody>
          </p:sp>
          <p:cxnSp>
            <p:nvCxnSpPr>
              <p:cNvPr id="20" name="Přímá spojovací čára 19"/>
              <p:cNvCxnSpPr/>
              <p:nvPr/>
            </p:nvCxnSpPr>
            <p:spPr>
              <a:xfrm>
                <a:off x="2268728" y="1340857"/>
                <a:ext cx="503751" cy="0"/>
              </a:xfrm>
              <a:prstGeom prst="line">
                <a:avLst/>
              </a:prstGeom>
              <a:ln>
                <a:solidFill>
                  <a:schemeClr val="tx1"/>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5433641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noAutofit/>
          </a:bodyPr>
          <a:lstStyle/>
          <a:p>
            <a:r>
              <a:rPr lang="cs-CZ" dirty="0">
                <a:solidFill>
                  <a:srgbClr val="FF0000"/>
                </a:solidFill>
              </a:rPr>
              <a:t>Klasická dráha komplementového systému</a:t>
            </a:r>
            <a:endParaRPr lang="en-GB" dirty="0">
              <a:solidFill>
                <a:srgbClr val="FF0000"/>
              </a:solidFill>
            </a:endParaRPr>
          </a:p>
        </p:txBody>
      </p:sp>
      <p:sp>
        <p:nvSpPr>
          <p:cNvPr id="4" name="Zástupný symbol pro obsah 3"/>
          <p:cNvSpPr>
            <a:spLocks noGrp="1"/>
          </p:cNvSpPr>
          <p:nvPr>
            <p:ph idx="1"/>
          </p:nvPr>
        </p:nvSpPr>
        <p:spPr/>
        <p:txBody>
          <a:bodyPr>
            <a:normAutofit lnSpcReduction="10000"/>
          </a:bodyPr>
          <a:lstStyle/>
          <a:p>
            <a:r>
              <a:rPr lang="cs-CZ" dirty="0">
                <a:solidFill>
                  <a:srgbClr val="002060"/>
                </a:solidFill>
              </a:rPr>
              <a:t>Fylogeneticky nejmladší – závislá na působení protilátek</a:t>
            </a:r>
          </a:p>
          <a:p>
            <a:r>
              <a:rPr lang="cs-CZ" dirty="0">
                <a:solidFill>
                  <a:srgbClr val="002060"/>
                </a:solidFill>
              </a:rPr>
              <a:t>Zahrnuje působení složek C1, C2, C4</a:t>
            </a:r>
          </a:p>
          <a:p>
            <a:r>
              <a:rPr lang="cs-CZ" dirty="0">
                <a:solidFill>
                  <a:srgbClr val="002060"/>
                </a:solidFill>
              </a:rPr>
              <a:t>Vazba C1Q části molekuly na </a:t>
            </a:r>
            <a:r>
              <a:rPr lang="cs-CZ" dirty="0" err="1">
                <a:solidFill>
                  <a:srgbClr val="002060"/>
                </a:solidFill>
              </a:rPr>
              <a:t>Fc</a:t>
            </a:r>
            <a:r>
              <a:rPr lang="cs-CZ" dirty="0">
                <a:solidFill>
                  <a:srgbClr val="002060"/>
                </a:solidFill>
              </a:rPr>
              <a:t> řetězec protilátek</a:t>
            </a:r>
          </a:p>
          <a:p>
            <a:r>
              <a:rPr lang="cs-CZ" dirty="0">
                <a:solidFill>
                  <a:srgbClr val="002060"/>
                </a:solidFill>
              </a:rPr>
              <a:t>Na podjednotku C1q jsou </a:t>
            </a:r>
            <a:r>
              <a:rPr lang="cs-CZ" dirty="0" err="1">
                <a:solidFill>
                  <a:srgbClr val="002060"/>
                </a:solidFill>
              </a:rPr>
              <a:t>navázany</a:t>
            </a:r>
            <a:r>
              <a:rPr lang="cs-CZ" dirty="0">
                <a:solidFill>
                  <a:srgbClr val="002060"/>
                </a:solidFill>
              </a:rPr>
              <a:t>  C1s a C1r, které se po vazbě C1q na molekulu protilátky aktivují</a:t>
            </a:r>
          </a:p>
          <a:p>
            <a:r>
              <a:rPr lang="cs-CZ" dirty="0">
                <a:solidFill>
                  <a:srgbClr val="002060"/>
                </a:solidFill>
              </a:rPr>
              <a:t>C1r štěpí C1s, a tato pak štěpí složky C2 a C4</a:t>
            </a:r>
          </a:p>
          <a:p>
            <a:endParaRPr lang="cs-CZ" dirty="0"/>
          </a:p>
          <a:p>
            <a:pPr marL="0" indent="0">
              <a:buNone/>
            </a:pPr>
            <a:endParaRPr lang="cs-CZ" dirty="0"/>
          </a:p>
          <a:p>
            <a:endParaRPr lang="en-GB" dirty="0"/>
          </a:p>
        </p:txBody>
      </p:sp>
    </p:spTree>
    <p:extLst>
      <p:ext uri="{BB962C8B-B14F-4D97-AF65-F5344CB8AC3E}">
        <p14:creationId xmlns:p14="http://schemas.microsoft.com/office/powerpoint/2010/main" val="241971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48323" y="188640"/>
            <a:ext cx="8229600" cy="1143000"/>
          </a:xfrm>
        </p:spPr>
        <p:txBody>
          <a:bodyPr/>
          <a:lstStyle/>
          <a:p>
            <a:pPr eaLnBrk="1" hangingPunct="1"/>
            <a:r>
              <a:rPr lang="cs-CZ" b="1" dirty="0">
                <a:solidFill>
                  <a:srgbClr val="A50021"/>
                </a:solidFill>
              </a:rPr>
              <a:t>Vrozená imunita</a:t>
            </a:r>
          </a:p>
        </p:txBody>
      </p:sp>
      <p:sp>
        <p:nvSpPr>
          <p:cNvPr id="5" name="TextovéPole 4"/>
          <p:cNvSpPr txBox="1"/>
          <p:nvPr/>
        </p:nvSpPr>
        <p:spPr>
          <a:xfrm>
            <a:off x="1979712" y="2060848"/>
            <a:ext cx="2520280" cy="2862322"/>
          </a:xfrm>
          <a:prstGeom prst="rect">
            <a:avLst/>
          </a:prstGeom>
          <a:noFill/>
        </p:spPr>
        <p:txBody>
          <a:bodyPr wrap="square" rtlCol="0">
            <a:spAutoFit/>
          </a:bodyPr>
          <a:lstStyle/>
          <a:p>
            <a:pPr marL="469900" indent="-469900"/>
            <a:endParaRPr lang="cs-CZ" dirty="0"/>
          </a:p>
          <a:p>
            <a:pPr marL="469900" indent="-469900"/>
            <a:r>
              <a:rPr lang="cs-CZ" u="sng" dirty="0">
                <a:solidFill>
                  <a:srgbClr val="A50021"/>
                </a:solidFill>
              </a:rPr>
              <a:t>Chemické bariéry</a:t>
            </a:r>
          </a:p>
          <a:p>
            <a:pPr marL="469900" indent="-469900"/>
            <a:endParaRPr lang="cs-CZ" dirty="0"/>
          </a:p>
          <a:p>
            <a:pPr marL="469900" indent="-469900"/>
            <a:r>
              <a:rPr lang="cs-CZ" dirty="0"/>
              <a:t> </a:t>
            </a:r>
            <a:r>
              <a:rPr lang="cs-CZ" dirty="0">
                <a:solidFill>
                  <a:srgbClr val="000066"/>
                </a:solidFill>
              </a:rPr>
              <a:t>pH (kůže 5,5, žaludek </a:t>
            </a:r>
          </a:p>
          <a:p>
            <a:pPr marL="469900" indent="-469900"/>
            <a:r>
              <a:rPr lang="cs-CZ" dirty="0">
                <a:solidFill>
                  <a:srgbClr val="000066"/>
                </a:solidFill>
              </a:rPr>
              <a:t> </a:t>
            </a:r>
            <a:r>
              <a:rPr lang="cs-CZ" dirty="0">
                <a:solidFill>
                  <a:schemeClr val="accent1">
                    <a:lumMod val="50000"/>
                  </a:schemeClr>
                </a:solidFill>
              </a:rPr>
              <a:t>1</a:t>
            </a:r>
            <a:r>
              <a:rPr lang="cs-CZ" dirty="0">
                <a:solidFill>
                  <a:srgbClr val="000066"/>
                </a:solidFill>
              </a:rPr>
              <a:t>-3, vagina 4,5)</a:t>
            </a:r>
          </a:p>
          <a:p>
            <a:pPr marL="469900" indent="-469900"/>
            <a:r>
              <a:rPr lang="cs-CZ" dirty="0">
                <a:solidFill>
                  <a:srgbClr val="000066"/>
                </a:solidFill>
              </a:rPr>
              <a:t> sekrece</a:t>
            </a:r>
          </a:p>
          <a:p>
            <a:pPr marL="469900" indent="-469900"/>
            <a:r>
              <a:rPr lang="cs-CZ" dirty="0">
                <a:solidFill>
                  <a:srgbClr val="000066"/>
                </a:solidFill>
              </a:rPr>
              <a:t> antimikrobiální</a:t>
            </a:r>
          </a:p>
          <a:p>
            <a:pPr marL="469900" indent="-469900"/>
            <a:r>
              <a:rPr lang="cs-CZ" dirty="0">
                <a:solidFill>
                  <a:srgbClr val="000066"/>
                </a:solidFill>
              </a:rPr>
              <a:t> peptidů</a:t>
            </a:r>
          </a:p>
          <a:p>
            <a:pPr marL="469900" indent="-469900"/>
            <a:r>
              <a:rPr lang="cs-CZ" dirty="0">
                <a:solidFill>
                  <a:srgbClr val="000066"/>
                </a:solidFill>
              </a:rPr>
              <a:t> (lysozym, </a:t>
            </a:r>
            <a:r>
              <a:rPr lang="cs-CZ" dirty="0" err="1">
                <a:solidFill>
                  <a:srgbClr val="000066"/>
                </a:solidFill>
              </a:rPr>
              <a:t>defensiny</a:t>
            </a:r>
            <a:r>
              <a:rPr lang="cs-CZ" dirty="0">
                <a:solidFill>
                  <a:srgbClr val="000066"/>
                </a:solidFill>
              </a:rPr>
              <a:t>,</a:t>
            </a:r>
          </a:p>
          <a:p>
            <a:pPr marL="469900" indent="-469900"/>
            <a:r>
              <a:rPr lang="cs-CZ" dirty="0">
                <a:solidFill>
                  <a:srgbClr val="000066"/>
                </a:solidFill>
              </a:rPr>
              <a:t> </a:t>
            </a:r>
            <a:r>
              <a:rPr lang="cs-CZ" dirty="0" err="1">
                <a:solidFill>
                  <a:srgbClr val="000066"/>
                </a:solidFill>
              </a:rPr>
              <a:t>cathelicidiny</a:t>
            </a:r>
            <a:r>
              <a:rPr lang="cs-CZ" dirty="0">
                <a:solidFill>
                  <a:srgbClr val="000066"/>
                </a:solidFill>
              </a:rPr>
              <a:t>…)</a:t>
            </a:r>
            <a:endParaRPr lang="en-GB" dirty="0"/>
          </a:p>
        </p:txBody>
      </p:sp>
      <p:sp>
        <p:nvSpPr>
          <p:cNvPr id="9" name="TextovéPole 8"/>
          <p:cNvSpPr txBox="1"/>
          <p:nvPr/>
        </p:nvSpPr>
        <p:spPr>
          <a:xfrm>
            <a:off x="179512" y="2348880"/>
            <a:ext cx="1728192" cy="1754326"/>
          </a:xfrm>
          <a:prstGeom prst="rect">
            <a:avLst/>
          </a:prstGeom>
          <a:noFill/>
        </p:spPr>
        <p:txBody>
          <a:bodyPr wrap="square" rtlCol="0">
            <a:spAutoFit/>
          </a:bodyPr>
          <a:lstStyle/>
          <a:p>
            <a:pPr marL="469900" indent="-469900"/>
            <a:r>
              <a:rPr lang="cs-CZ" u="sng" dirty="0">
                <a:solidFill>
                  <a:srgbClr val="A50021"/>
                </a:solidFill>
              </a:rPr>
              <a:t>Fyzikální bariéry</a:t>
            </a:r>
          </a:p>
          <a:p>
            <a:pPr marL="469900" indent="-469900"/>
            <a:endParaRPr lang="cs-CZ" dirty="0"/>
          </a:p>
          <a:p>
            <a:pPr marL="469900" indent="-469900"/>
            <a:r>
              <a:rPr lang="cs-CZ" dirty="0">
                <a:solidFill>
                  <a:srgbClr val="000066"/>
                </a:solidFill>
              </a:rPr>
              <a:t>Kůže</a:t>
            </a:r>
          </a:p>
          <a:p>
            <a:pPr marL="469900" indent="-469900"/>
            <a:r>
              <a:rPr lang="cs-CZ" dirty="0">
                <a:solidFill>
                  <a:srgbClr val="000066"/>
                </a:solidFill>
              </a:rPr>
              <a:t>Sliznice</a:t>
            </a:r>
          </a:p>
          <a:p>
            <a:pPr marL="469900" indent="-469900"/>
            <a:r>
              <a:rPr lang="cs-CZ" dirty="0">
                <a:solidFill>
                  <a:srgbClr val="000066"/>
                </a:solidFill>
              </a:rPr>
              <a:t>Respirační trakt</a:t>
            </a:r>
          </a:p>
          <a:p>
            <a:pPr marL="469900" indent="-469900"/>
            <a:r>
              <a:rPr lang="cs-CZ" dirty="0">
                <a:solidFill>
                  <a:srgbClr val="000066"/>
                </a:solidFill>
              </a:rPr>
              <a:t>Močový trakt</a:t>
            </a:r>
            <a:endParaRPr lang="en-GB" dirty="0"/>
          </a:p>
        </p:txBody>
      </p:sp>
      <p:sp>
        <p:nvSpPr>
          <p:cNvPr id="11" name="TextovéPole 10"/>
          <p:cNvSpPr txBox="1"/>
          <p:nvPr/>
        </p:nvSpPr>
        <p:spPr>
          <a:xfrm>
            <a:off x="4572000" y="2333779"/>
            <a:ext cx="2232248" cy="2031325"/>
          </a:xfrm>
          <a:prstGeom prst="rect">
            <a:avLst/>
          </a:prstGeom>
          <a:noFill/>
        </p:spPr>
        <p:txBody>
          <a:bodyPr wrap="square" rtlCol="0">
            <a:spAutoFit/>
          </a:bodyPr>
          <a:lstStyle/>
          <a:p>
            <a:pPr marL="469900" indent="-469900"/>
            <a:r>
              <a:rPr lang="cs-CZ" u="sng" dirty="0">
                <a:solidFill>
                  <a:srgbClr val="A50021"/>
                </a:solidFill>
              </a:rPr>
              <a:t>Biologické bariéry</a:t>
            </a:r>
          </a:p>
          <a:p>
            <a:pPr marL="469900" indent="-469900"/>
            <a:endParaRPr lang="cs-CZ" dirty="0"/>
          </a:p>
          <a:p>
            <a:pPr marL="469900" indent="-469900"/>
            <a:r>
              <a:rPr lang="cs-CZ" dirty="0">
                <a:solidFill>
                  <a:srgbClr val="000066"/>
                </a:solidFill>
              </a:rPr>
              <a:t>Mikroorganismy</a:t>
            </a:r>
          </a:p>
          <a:p>
            <a:pPr marL="469900" indent="-469900"/>
            <a:r>
              <a:rPr lang="cs-CZ" dirty="0">
                <a:solidFill>
                  <a:srgbClr val="000066"/>
                </a:solidFill>
              </a:rPr>
              <a:t>fyziologické</a:t>
            </a:r>
          </a:p>
          <a:p>
            <a:pPr marL="469900" indent="-469900"/>
            <a:r>
              <a:rPr lang="cs-CZ" dirty="0">
                <a:solidFill>
                  <a:srgbClr val="000066"/>
                </a:solidFill>
              </a:rPr>
              <a:t>mikroflóry</a:t>
            </a:r>
          </a:p>
          <a:p>
            <a:pPr marL="469900" indent="-469900"/>
            <a:r>
              <a:rPr lang="cs-CZ" dirty="0">
                <a:solidFill>
                  <a:srgbClr val="000066"/>
                </a:solidFill>
              </a:rPr>
              <a:t>(komensální</a:t>
            </a:r>
          </a:p>
          <a:p>
            <a:pPr marL="469900" indent="-469900"/>
            <a:r>
              <a:rPr lang="cs-CZ" dirty="0">
                <a:solidFill>
                  <a:srgbClr val="000066"/>
                </a:solidFill>
              </a:rPr>
              <a:t>mikroorganismy)</a:t>
            </a:r>
            <a:endParaRPr lang="en-GB" dirty="0"/>
          </a:p>
        </p:txBody>
      </p:sp>
      <p:sp>
        <p:nvSpPr>
          <p:cNvPr id="12" name="TextovéPole 11"/>
          <p:cNvSpPr txBox="1"/>
          <p:nvPr/>
        </p:nvSpPr>
        <p:spPr>
          <a:xfrm>
            <a:off x="6732240" y="2348880"/>
            <a:ext cx="2232248" cy="2862322"/>
          </a:xfrm>
          <a:prstGeom prst="rect">
            <a:avLst/>
          </a:prstGeom>
          <a:noFill/>
        </p:spPr>
        <p:txBody>
          <a:bodyPr wrap="square" rtlCol="0">
            <a:spAutoFit/>
          </a:bodyPr>
          <a:lstStyle/>
          <a:p>
            <a:pPr marL="469900" indent="-469900"/>
            <a:r>
              <a:rPr lang="cs-CZ" u="sng" dirty="0">
                <a:solidFill>
                  <a:srgbClr val="A50021"/>
                </a:solidFill>
              </a:rPr>
              <a:t>Celulární složky</a:t>
            </a:r>
          </a:p>
          <a:p>
            <a:pPr marL="469900" indent="-469900"/>
            <a:endParaRPr lang="cs-CZ" dirty="0"/>
          </a:p>
          <a:p>
            <a:pPr marL="469900" indent="-469900"/>
            <a:r>
              <a:rPr lang="cs-CZ" dirty="0">
                <a:solidFill>
                  <a:srgbClr val="000066"/>
                </a:solidFill>
              </a:rPr>
              <a:t>Makrofágy, </a:t>
            </a:r>
            <a:r>
              <a:rPr lang="cs-CZ" dirty="0" err="1">
                <a:solidFill>
                  <a:srgbClr val="000066"/>
                </a:solidFill>
              </a:rPr>
              <a:t>neutrofily</a:t>
            </a:r>
            <a:endParaRPr lang="cs-CZ" dirty="0">
              <a:solidFill>
                <a:srgbClr val="000066"/>
              </a:solidFill>
            </a:endParaRPr>
          </a:p>
          <a:p>
            <a:pPr marL="469900" indent="-469900"/>
            <a:r>
              <a:rPr lang="cs-CZ" dirty="0">
                <a:solidFill>
                  <a:srgbClr val="000066"/>
                </a:solidFill>
              </a:rPr>
              <a:t>Mastocyty, </a:t>
            </a:r>
            <a:r>
              <a:rPr lang="cs-CZ" dirty="0" err="1">
                <a:solidFill>
                  <a:srgbClr val="000066"/>
                </a:solidFill>
              </a:rPr>
              <a:t>eosinofily</a:t>
            </a:r>
            <a:r>
              <a:rPr lang="cs-CZ" dirty="0">
                <a:solidFill>
                  <a:srgbClr val="000066"/>
                </a:solidFill>
              </a:rPr>
              <a:t>,</a:t>
            </a:r>
          </a:p>
          <a:p>
            <a:pPr marL="469900" indent="-469900"/>
            <a:r>
              <a:rPr lang="cs-CZ" dirty="0" err="1">
                <a:solidFill>
                  <a:srgbClr val="000066"/>
                </a:solidFill>
              </a:rPr>
              <a:t>bazofily</a:t>
            </a:r>
            <a:endParaRPr lang="cs-CZ" dirty="0">
              <a:solidFill>
                <a:srgbClr val="000066"/>
              </a:solidFill>
            </a:endParaRPr>
          </a:p>
          <a:p>
            <a:pPr marL="469900" indent="-469900"/>
            <a:r>
              <a:rPr lang="cs-CZ" dirty="0">
                <a:solidFill>
                  <a:srgbClr val="000066"/>
                </a:solidFill>
              </a:rPr>
              <a:t>Epitelové a</a:t>
            </a:r>
          </a:p>
          <a:p>
            <a:pPr marL="469900" indent="-469900"/>
            <a:r>
              <a:rPr lang="cs-CZ" dirty="0">
                <a:solidFill>
                  <a:srgbClr val="000066"/>
                </a:solidFill>
              </a:rPr>
              <a:t>endotelové buňky,</a:t>
            </a:r>
          </a:p>
          <a:p>
            <a:pPr marL="469900" indent="-469900"/>
            <a:r>
              <a:rPr lang="cs-CZ" dirty="0">
                <a:solidFill>
                  <a:srgbClr val="000066"/>
                </a:solidFill>
              </a:rPr>
              <a:t>erytrocyty, destičky</a:t>
            </a:r>
          </a:p>
          <a:p>
            <a:pPr marL="469900" indent="-469900"/>
            <a:r>
              <a:rPr lang="cs-CZ" dirty="0">
                <a:solidFill>
                  <a:srgbClr val="000066"/>
                </a:solidFill>
              </a:rPr>
              <a:t>NK-buňky</a:t>
            </a:r>
          </a:p>
          <a:p>
            <a:pPr marL="469900" indent="-469900"/>
            <a:r>
              <a:rPr lang="cs-CZ" dirty="0">
                <a:solidFill>
                  <a:srgbClr val="000066"/>
                </a:solidFill>
              </a:rPr>
              <a:t>Dendritické buňky</a:t>
            </a:r>
          </a:p>
        </p:txBody>
      </p:sp>
    </p:spTree>
    <p:extLst>
      <p:ext uri="{BB962C8B-B14F-4D97-AF65-F5344CB8AC3E}">
        <p14:creationId xmlns:p14="http://schemas.microsoft.com/office/powerpoint/2010/main" val="23096543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dirty="0">
                <a:solidFill>
                  <a:srgbClr val="FF0000"/>
                </a:solidFill>
              </a:rPr>
              <a:t>Klasická dráha aktivace komplementu</a:t>
            </a:r>
            <a:endParaRPr lang="en-GB" dirty="0">
              <a:solidFill>
                <a:srgbClr val="FF0000"/>
              </a:solidFill>
            </a:endParaRPr>
          </a:p>
        </p:txBody>
      </p:sp>
      <p:pic>
        <p:nvPicPr>
          <p:cNvPr id="7" name="Zástupný symbol pro obsah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95237" y="1600200"/>
            <a:ext cx="4753525" cy="4525963"/>
          </a:xfrm>
        </p:spPr>
      </p:pic>
    </p:spTree>
    <p:extLst>
      <p:ext uri="{BB962C8B-B14F-4D97-AF65-F5344CB8AC3E}">
        <p14:creationId xmlns:p14="http://schemas.microsoft.com/office/powerpoint/2010/main" val="39131277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solidFill>
                  <a:srgbClr val="FF0000"/>
                </a:solidFill>
              </a:rPr>
              <a:t>Jednotka C1</a:t>
            </a:r>
            <a:endParaRPr lang="en-GB" dirty="0">
              <a:solidFill>
                <a:srgbClr val="FF0000"/>
              </a:solidFill>
            </a:endParaRP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0600" y="1799431"/>
            <a:ext cx="7162800" cy="4127500"/>
          </a:xfrm>
        </p:spPr>
      </p:pic>
    </p:spTree>
    <p:extLst>
      <p:ext uri="{BB962C8B-B14F-4D97-AF65-F5344CB8AC3E}">
        <p14:creationId xmlns:p14="http://schemas.microsoft.com/office/powerpoint/2010/main" val="31690102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Skupina 25"/>
          <p:cNvGrpSpPr>
            <a:grpSpLocks/>
          </p:cNvGrpSpPr>
          <p:nvPr/>
        </p:nvGrpSpPr>
        <p:grpSpPr bwMode="auto">
          <a:xfrm>
            <a:off x="539552" y="1628800"/>
            <a:ext cx="8137877" cy="4896544"/>
            <a:chOff x="467544" y="980728"/>
            <a:chExt cx="8136904" cy="5812075"/>
          </a:xfrm>
        </p:grpSpPr>
        <p:pic>
          <p:nvPicPr>
            <p:cNvPr id="2048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980728"/>
              <a:ext cx="8136904" cy="581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ovéPole 6"/>
            <p:cNvSpPr txBox="1"/>
            <p:nvPr/>
          </p:nvSpPr>
          <p:spPr>
            <a:xfrm>
              <a:off x="704582" y="2133300"/>
              <a:ext cx="410584" cy="354026"/>
            </a:xfrm>
            <a:prstGeom prst="rect">
              <a:avLst/>
            </a:prstGeom>
            <a:noFill/>
            <a:effectLst>
              <a:outerShdw blurRad="50800" dist="38100" dir="8100000" algn="tr" rotWithShape="0">
                <a:prstClr val="black">
                  <a:alpha val="40000"/>
                </a:prstClr>
              </a:outerShdw>
            </a:effectLst>
          </p:spPr>
          <p:txBody>
            <a:bodyPr wrap="none">
              <a:spAutoFit/>
            </a:bodyPr>
            <a:lstStyle/>
            <a:p>
              <a:pPr algn="ctr">
                <a:defRPr/>
              </a:pPr>
              <a:r>
                <a:rPr lang="cs-CZ" sz="1700" b="1" dirty="0"/>
                <a:t>C1</a:t>
              </a:r>
            </a:p>
          </p:txBody>
        </p:sp>
        <p:sp>
          <p:nvSpPr>
            <p:cNvPr id="8" name="TextovéPole 7"/>
            <p:cNvSpPr txBox="1"/>
            <p:nvPr/>
          </p:nvSpPr>
          <p:spPr>
            <a:xfrm>
              <a:off x="2123990" y="1850714"/>
              <a:ext cx="410584" cy="354026"/>
            </a:xfrm>
            <a:prstGeom prst="rect">
              <a:avLst/>
            </a:prstGeom>
            <a:noFill/>
            <a:effectLst>
              <a:outerShdw blurRad="50800" dist="38100" dir="8100000" algn="tr" rotWithShape="0">
                <a:prstClr val="black">
                  <a:alpha val="40000"/>
                </a:prstClr>
              </a:outerShdw>
            </a:effectLst>
          </p:spPr>
          <p:txBody>
            <a:bodyPr wrap="none">
              <a:spAutoFit/>
            </a:bodyPr>
            <a:lstStyle/>
            <a:p>
              <a:pPr algn="ctr">
                <a:defRPr/>
              </a:pPr>
              <a:r>
                <a:rPr lang="cs-CZ" sz="1700" b="1" dirty="0"/>
                <a:t>C2</a:t>
              </a:r>
            </a:p>
          </p:txBody>
        </p:sp>
        <p:sp>
          <p:nvSpPr>
            <p:cNvPr id="9" name="TextovéPole 8"/>
            <p:cNvSpPr txBox="1"/>
            <p:nvPr/>
          </p:nvSpPr>
          <p:spPr>
            <a:xfrm>
              <a:off x="1980074" y="3074726"/>
              <a:ext cx="410584" cy="354027"/>
            </a:xfrm>
            <a:prstGeom prst="rect">
              <a:avLst/>
            </a:prstGeom>
            <a:noFill/>
            <a:effectLst>
              <a:outerShdw blurRad="50800" dist="38100" dir="8100000" algn="tr" rotWithShape="0">
                <a:prstClr val="black">
                  <a:alpha val="40000"/>
                </a:prstClr>
              </a:outerShdw>
            </a:effectLst>
          </p:spPr>
          <p:txBody>
            <a:bodyPr wrap="none">
              <a:spAutoFit/>
            </a:bodyPr>
            <a:lstStyle/>
            <a:p>
              <a:pPr algn="ctr">
                <a:defRPr/>
              </a:pPr>
              <a:r>
                <a:rPr lang="cs-CZ" sz="1700" b="1" dirty="0"/>
                <a:t>C4</a:t>
              </a:r>
            </a:p>
          </p:txBody>
        </p:sp>
        <p:sp>
          <p:nvSpPr>
            <p:cNvPr id="10" name="TextovéPole 9"/>
            <p:cNvSpPr txBox="1"/>
            <p:nvPr/>
          </p:nvSpPr>
          <p:spPr>
            <a:xfrm>
              <a:off x="2557149" y="4082830"/>
              <a:ext cx="886072" cy="354026"/>
            </a:xfrm>
            <a:prstGeom prst="rect">
              <a:avLst/>
            </a:prstGeom>
            <a:noFill/>
            <a:effectLst>
              <a:outerShdw blurRad="50800" dist="38100" dir="8100000" algn="tr" rotWithShape="0">
                <a:prstClr val="black">
                  <a:alpha val="40000"/>
                </a:prstClr>
              </a:outerShdw>
            </a:effectLst>
          </p:spPr>
          <p:txBody>
            <a:bodyPr wrap="none">
              <a:spAutoFit/>
            </a:bodyPr>
            <a:lstStyle/>
            <a:p>
              <a:pPr algn="ctr">
                <a:defRPr/>
              </a:pPr>
              <a:r>
                <a:rPr lang="cs-CZ" sz="1700" b="1" dirty="0"/>
                <a:t>C2aC4b</a:t>
              </a:r>
            </a:p>
          </p:txBody>
        </p:sp>
        <p:sp>
          <p:nvSpPr>
            <p:cNvPr id="11" name="TextovéPole 10"/>
            <p:cNvSpPr txBox="1"/>
            <p:nvPr/>
          </p:nvSpPr>
          <p:spPr>
            <a:xfrm>
              <a:off x="3152567" y="1917391"/>
              <a:ext cx="411995" cy="354026"/>
            </a:xfrm>
            <a:prstGeom prst="rect">
              <a:avLst/>
            </a:prstGeom>
            <a:noFill/>
            <a:effectLst>
              <a:outerShdw blurRad="50800" dist="38100" dir="8100000" algn="tr" rotWithShape="0">
                <a:prstClr val="black">
                  <a:alpha val="40000"/>
                </a:prstClr>
              </a:outerShdw>
            </a:effectLst>
          </p:spPr>
          <p:txBody>
            <a:bodyPr wrap="none">
              <a:spAutoFit/>
            </a:bodyPr>
            <a:lstStyle/>
            <a:p>
              <a:pPr algn="ctr">
                <a:defRPr/>
              </a:pPr>
              <a:r>
                <a:rPr lang="cs-CZ" sz="1700" b="1" dirty="0"/>
                <a:t>C3</a:t>
              </a:r>
            </a:p>
          </p:txBody>
        </p:sp>
        <p:sp>
          <p:nvSpPr>
            <p:cNvPr id="12" name="TextovéPole 11"/>
            <p:cNvSpPr txBox="1"/>
            <p:nvPr/>
          </p:nvSpPr>
          <p:spPr>
            <a:xfrm>
              <a:off x="3636520" y="1052168"/>
              <a:ext cx="517815" cy="354027"/>
            </a:xfrm>
            <a:prstGeom prst="rect">
              <a:avLst/>
            </a:prstGeom>
            <a:noFill/>
            <a:effectLst>
              <a:outerShdw blurRad="50800" dist="38100" dir="8100000" algn="tr" rotWithShape="0">
                <a:prstClr val="black">
                  <a:alpha val="40000"/>
                </a:prstClr>
              </a:outerShdw>
            </a:effectLst>
          </p:spPr>
          <p:txBody>
            <a:bodyPr wrap="none">
              <a:spAutoFit/>
            </a:bodyPr>
            <a:lstStyle/>
            <a:p>
              <a:pPr algn="ctr">
                <a:defRPr/>
              </a:pPr>
              <a:r>
                <a:rPr lang="cs-CZ" sz="1700" b="1" dirty="0"/>
                <a:t>C3a</a:t>
              </a:r>
            </a:p>
          </p:txBody>
        </p:sp>
        <p:sp>
          <p:nvSpPr>
            <p:cNvPr id="13" name="TextovéPole 12"/>
            <p:cNvSpPr txBox="1"/>
            <p:nvPr/>
          </p:nvSpPr>
          <p:spPr>
            <a:xfrm>
              <a:off x="3924353" y="3717690"/>
              <a:ext cx="527692" cy="354026"/>
            </a:xfrm>
            <a:prstGeom prst="rect">
              <a:avLst/>
            </a:prstGeom>
            <a:noFill/>
            <a:effectLst>
              <a:outerShdw blurRad="50800" dist="38100" dir="8100000" algn="tr" rotWithShape="0">
                <a:prstClr val="black">
                  <a:alpha val="40000"/>
                </a:prstClr>
              </a:outerShdw>
            </a:effectLst>
          </p:spPr>
          <p:txBody>
            <a:bodyPr wrap="none">
              <a:spAutoFit/>
            </a:bodyPr>
            <a:lstStyle/>
            <a:p>
              <a:pPr algn="ctr">
                <a:defRPr/>
              </a:pPr>
              <a:r>
                <a:rPr lang="cs-CZ" sz="1700" b="1" dirty="0"/>
                <a:t>C3b</a:t>
              </a:r>
            </a:p>
          </p:txBody>
        </p:sp>
        <p:sp>
          <p:nvSpPr>
            <p:cNvPr id="14" name="TextovéPole 13"/>
            <p:cNvSpPr txBox="1"/>
            <p:nvPr/>
          </p:nvSpPr>
          <p:spPr>
            <a:xfrm>
              <a:off x="4305307" y="1917391"/>
              <a:ext cx="410584" cy="354026"/>
            </a:xfrm>
            <a:prstGeom prst="rect">
              <a:avLst/>
            </a:prstGeom>
            <a:noFill/>
            <a:effectLst>
              <a:outerShdw blurRad="50800" dist="38100" dir="8100000" algn="tr" rotWithShape="0">
                <a:prstClr val="black">
                  <a:alpha val="40000"/>
                </a:prstClr>
              </a:outerShdw>
            </a:effectLst>
          </p:spPr>
          <p:txBody>
            <a:bodyPr wrap="none">
              <a:spAutoFit/>
            </a:bodyPr>
            <a:lstStyle/>
            <a:p>
              <a:pPr algn="ctr">
                <a:defRPr/>
              </a:pPr>
              <a:r>
                <a:rPr lang="cs-CZ" sz="1700" b="1" dirty="0"/>
                <a:t>C5</a:t>
              </a:r>
            </a:p>
          </p:txBody>
        </p:sp>
        <p:sp>
          <p:nvSpPr>
            <p:cNvPr id="15" name="TextovéPole 14"/>
            <p:cNvSpPr txBox="1"/>
            <p:nvPr/>
          </p:nvSpPr>
          <p:spPr>
            <a:xfrm>
              <a:off x="5075682" y="1131546"/>
              <a:ext cx="517815" cy="354027"/>
            </a:xfrm>
            <a:prstGeom prst="rect">
              <a:avLst/>
            </a:prstGeom>
            <a:noFill/>
            <a:effectLst>
              <a:outerShdw blurRad="50800" dist="38100" dir="8100000" algn="tr" rotWithShape="0">
                <a:prstClr val="black">
                  <a:alpha val="40000"/>
                </a:prstClr>
              </a:outerShdw>
            </a:effectLst>
          </p:spPr>
          <p:txBody>
            <a:bodyPr wrap="none">
              <a:spAutoFit/>
            </a:bodyPr>
            <a:lstStyle/>
            <a:p>
              <a:pPr algn="ctr">
                <a:defRPr/>
              </a:pPr>
              <a:r>
                <a:rPr lang="cs-CZ" sz="1700" b="1" dirty="0"/>
                <a:t>C5a</a:t>
              </a:r>
            </a:p>
          </p:txBody>
        </p:sp>
        <p:sp>
          <p:nvSpPr>
            <p:cNvPr id="16" name="TextovéPole 15"/>
            <p:cNvSpPr txBox="1"/>
            <p:nvPr/>
          </p:nvSpPr>
          <p:spPr>
            <a:xfrm>
              <a:off x="4931766" y="3501781"/>
              <a:ext cx="527692" cy="352439"/>
            </a:xfrm>
            <a:prstGeom prst="rect">
              <a:avLst/>
            </a:prstGeom>
            <a:noFill/>
            <a:effectLst>
              <a:outerShdw blurRad="50800" dist="38100" dir="8100000" algn="tr" rotWithShape="0">
                <a:prstClr val="black">
                  <a:alpha val="40000"/>
                </a:prstClr>
              </a:outerShdw>
            </a:effectLst>
          </p:spPr>
          <p:txBody>
            <a:bodyPr wrap="none">
              <a:spAutoFit/>
            </a:bodyPr>
            <a:lstStyle/>
            <a:p>
              <a:pPr algn="ctr">
                <a:defRPr/>
              </a:pPr>
              <a:r>
                <a:rPr lang="cs-CZ" sz="1700" b="1" dirty="0"/>
                <a:t>C5b</a:t>
              </a:r>
            </a:p>
          </p:txBody>
        </p:sp>
        <p:sp>
          <p:nvSpPr>
            <p:cNvPr id="17" name="TextovéPole 16"/>
            <p:cNvSpPr txBox="1"/>
            <p:nvPr/>
          </p:nvSpPr>
          <p:spPr>
            <a:xfrm>
              <a:off x="5951876" y="3644662"/>
              <a:ext cx="941099" cy="615975"/>
            </a:xfrm>
            <a:prstGeom prst="rect">
              <a:avLst/>
            </a:prstGeom>
            <a:noFill/>
            <a:effectLst>
              <a:outerShdw blurRad="50800" dist="38100" dir="8100000" algn="tr" rotWithShape="0">
                <a:prstClr val="black">
                  <a:alpha val="40000"/>
                </a:prstClr>
              </a:outerShdw>
            </a:effectLst>
          </p:spPr>
          <p:txBody>
            <a:bodyPr wrap="none">
              <a:spAutoFit/>
            </a:bodyPr>
            <a:lstStyle/>
            <a:p>
              <a:pPr algn="ctr">
                <a:defRPr/>
              </a:pPr>
              <a:r>
                <a:rPr lang="cs-CZ" sz="1700" b="1" dirty="0"/>
                <a:t>C5b, C6,</a:t>
              </a:r>
            </a:p>
            <a:p>
              <a:pPr algn="ctr">
                <a:defRPr/>
              </a:pPr>
              <a:r>
                <a:rPr lang="cs-CZ" sz="1700" b="1" dirty="0"/>
                <a:t>C7, C8</a:t>
              </a:r>
            </a:p>
          </p:txBody>
        </p:sp>
        <p:sp>
          <p:nvSpPr>
            <p:cNvPr id="18" name="TextovéPole 17"/>
            <p:cNvSpPr txBox="1"/>
            <p:nvPr/>
          </p:nvSpPr>
          <p:spPr>
            <a:xfrm rot="20736867">
              <a:off x="1074249" y="4051079"/>
              <a:ext cx="884660" cy="354026"/>
            </a:xfrm>
            <a:prstGeom prst="rect">
              <a:avLst/>
            </a:prstGeom>
            <a:noFill/>
            <a:effectLst>
              <a:outerShdw blurRad="50800" dist="38100" dir="8100000" algn="tr" rotWithShape="0">
                <a:prstClr val="black">
                  <a:alpha val="40000"/>
                </a:prstClr>
              </a:outerShdw>
            </a:effectLst>
          </p:spPr>
          <p:txBody>
            <a:bodyPr wrap="none">
              <a:spAutoFit/>
            </a:bodyPr>
            <a:lstStyle/>
            <a:p>
              <a:pPr algn="ctr">
                <a:defRPr/>
              </a:pPr>
              <a:r>
                <a:rPr lang="cs-CZ" sz="1700" b="1" dirty="0"/>
                <a:t>Antigen</a:t>
              </a:r>
            </a:p>
          </p:txBody>
        </p:sp>
        <p:sp>
          <p:nvSpPr>
            <p:cNvPr id="19" name="TextovéPole 18"/>
            <p:cNvSpPr txBox="1"/>
            <p:nvPr/>
          </p:nvSpPr>
          <p:spPr>
            <a:xfrm>
              <a:off x="467544" y="3506543"/>
              <a:ext cx="483953" cy="354027"/>
            </a:xfrm>
            <a:prstGeom prst="rect">
              <a:avLst/>
            </a:prstGeom>
            <a:noFill/>
            <a:effectLst>
              <a:outerShdw blurRad="50800" dist="38100" dir="8100000" algn="tr" rotWithShape="0">
                <a:prstClr val="black">
                  <a:alpha val="40000"/>
                </a:prstClr>
              </a:outerShdw>
            </a:effectLst>
          </p:spPr>
          <p:txBody>
            <a:bodyPr wrap="none">
              <a:spAutoFit/>
            </a:bodyPr>
            <a:lstStyle/>
            <a:p>
              <a:pPr algn="ctr">
                <a:defRPr/>
              </a:pPr>
              <a:r>
                <a:rPr lang="cs-CZ" sz="1700" b="1" dirty="0" err="1"/>
                <a:t>IgG</a:t>
              </a:r>
              <a:endParaRPr lang="cs-CZ" sz="1700" b="1" dirty="0"/>
            </a:p>
          </p:txBody>
        </p:sp>
        <p:sp>
          <p:nvSpPr>
            <p:cNvPr id="24" name="TextovéPole 23"/>
            <p:cNvSpPr txBox="1"/>
            <p:nvPr/>
          </p:nvSpPr>
          <p:spPr>
            <a:xfrm>
              <a:off x="7640775" y="3938361"/>
              <a:ext cx="410584" cy="354027"/>
            </a:xfrm>
            <a:prstGeom prst="rect">
              <a:avLst/>
            </a:prstGeom>
            <a:noFill/>
            <a:effectLst>
              <a:outerShdw blurRad="50800" dist="38100" dir="8100000" algn="tr" rotWithShape="0">
                <a:prstClr val="black">
                  <a:alpha val="40000"/>
                </a:prstClr>
              </a:outerShdw>
            </a:effectLst>
          </p:spPr>
          <p:txBody>
            <a:bodyPr wrap="none">
              <a:spAutoFit/>
            </a:bodyPr>
            <a:lstStyle/>
            <a:p>
              <a:pPr algn="ctr">
                <a:defRPr/>
              </a:pPr>
              <a:r>
                <a:rPr lang="cs-CZ" sz="1700" b="1" dirty="0"/>
                <a:t>C9</a:t>
              </a:r>
            </a:p>
          </p:txBody>
        </p:sp>
        <p:sp>
          <p:nvSpPr>
            <p:cNvPr id="27" name="Pravá složená závorka 26"/>
            <p:cNvSpPr/>
            <p:nvPr/>
          </p:nvSpPr>
          <p:spPr>
            <a:xfrm rot="5400000">
              <a:off x="7728236" y="3393190"/>
              <a:ext cx="215909" cy="864907"/>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grpSp>
      <p:sp>
        <p:nvSpPr>
          <p:cNvPr id="20483" name="Nadpis 19"/>
          <p:cNvSpPr>
            <a:spLocks noGrp="1"/>
          </p:cNvSpPr>
          <p:nvPr>
            <p:ph type="title"/>
          </p:nvPr>
        </p:nvSpPr>
        <p:spPr>
          <a:xfrm>
            <a:off x="0" y="274638"/>
            <a:ext cx="8988778" cy="1143000"/>
          </a:xfrm>
        </p:spPr>
        <p:txBody>
          <a:bodyPr>
            <a:noAutofit/>
          </a:bodyPr>
          <a:lstStyle/>
          <a:p>
            <a:r>
              <a:rPr lang="cs-CZ" altLang="en-US" dirty="0">
                <a:solidFill>
                  <a:srgbClr val="FF0000"/>
                </a:solidFill>
              </a:rPr>
              <a:t>Aktivace klasické cesty komplementového systému</a:t>
            </a:r>
          </a:p>
        </p:txBody>
      </p:sp>
    </p:spTree>
    <p:extLst>
      <p:ext uri="{BB962C8B-B14F-4D97-AF65-F5344CB8AC3E}">
        <p14:creationId xmlns:p14="http://schemas.microsoft.com/office/powerpoint/2010/main" val="40071307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err="1">
                <a:solidFill>
                  <a:srgbClr val="FF0000"/>
                </a:solidFill>
              </a:rPr>
              <a:t>Lektinová</a:t>
            </a:r>
            <a:r>
              <a:rPr lang="cs-CZ" b="1" dirty="0">
                <a:solidFill>
                  <a:srgbClr val="FF0000"/>
                </a:solidFill>
              </a:rPr>
              <a:t> cesta aktivace komplementu</a:t>
            </a:r>
          </a:p>
        </p:txBody>
      </p:sp>
      <p:pic>
        <p:nvPicPr>
          <p:cNvPr id="3" name="Obrázek 2"/>
          <p:cNvPicPr>
            <a:picLocks noChangeAspect="1"/>
          </p:cNvPicPr>
          <p:nvPr/>
        </p:nvPicPr>
        <p:blipFill>
          <a:blip r:embed="rId2"/>
          <a:stretch>
            <a:fillRect/>
          </a:stretch>
        </p:blipFill>
        <p:spPr>
          <a:xfrm>
            <a:off x="1475943" y="2996952"/>
            <a:ext cx="6192114" cy="2553056"/>
          </a:xfrm>
          <a:prstGeom prst="rect">
            <a:avLst/>
          </a:prstGeom>
        </p:spPr>
      </p:pic>
    </p:spTree>
    <p:extLst>
      <p:ext uri="{BB962C8B-B14F-4D97-AF65-F5344CB8AC3E}">
        <p14:creationId xmlns:p14="http://schemas.microsoft.com/office/powerpoint/2010/main" val="40383023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47934"/>
            <a:ext cx="9252520" cy="598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4"/>
          <p:cNvSpPr txBox="1">
            <a:spLocks noChangeArrowheads="1"/>
          </p:cNvSpPr>
          <p:nvPr/>
        </p:nvSpPr>
        <p:spPr>
          <a:xfrm>
            <a:off x="250825" y="-27384"/>
            <a:ext cx="864235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a:solidFill>
                  <a:srgbClr val="FF0000"/>
                </a:solidFill>
              </a:rPr>
              <a:t>Aktivace komplementového systému</a:t>
            </a:r>
          </a:p>
        </p:txBody>
      </p:sp>
      <p:sp>
        <p:nvSpPr>
          <p:cNvPr id="5" name="TextovéPole 4"/>
          <p:cNvSpPr txBox="1"/>
          <p:nvPr/>
        </p:nvSpPr>
        <p:spPr>
          <a:xfrm>
            <a:off x="22860" y="6577607"/>
            <a:ext cx="7861508" cy="307777"/>
          </a:xfrm>
          <a:prstGeom prst="rect">
            <a:avLst/>
          </a:prstGeom>
          <a:noFill/>
        </p:spPr>
        <p:txBody>
          <a:bodyPr wrap="square" rtlCol="0">
            <a:spAutoFit/>
          </a:bodyPr>
          <a:lstStyle/>
          <a:p>
            <a:r>
              <a:rPr lang="en-GB" sz="1400" dirty="0"/>
              <a:t>©</a:t>
            </a:r>
            <a:r>
              <a:rPr lang="cs-CZ" sz="1400" dirty="0"/>
              <a:t> </a:t>
            </a:r>
            <a:r>
              <a:rPr lang="cs-CZ" sz="1400" dirty="0" err="1"/>
              <a:t>Elsevier</a:t>
            </a:r>
            <a:r>
              <a:rPr lang="cs-CZ" sz="1400" dirty="0"/>
              <a:t> 2012. </a:t>
            </a:r>
            <a:r>
              <a:rPr lang="cs-CZ" sz="1400" dirty="0" err="1"/>
              <a:t>Abbas</a:t>
            </a:r>
            <a:r>
              <a:rPr lang="cs-CZ" sz="1400" dirty="0"/>
              <a:t> </a:t>
            </a:r>
            <a:r>
              <a:rPr lang="en-GB" sz="1400" dirty="0"/>
              <a:t>&amp;</a:t>
            </a:r>
            <a:r>
              <a:rPr lang="cs-CZ" sz="1400" dirty="0"/>
              <a:t> </a:t>
            </a:r>
            <a:r>
              <a:rPr lang="cs-CZ" sz="1400" dirty="0" err="1"/>
              <a:t>Lichtman</a:t>
            </a:r>
            <a:r>
              <a:rPr lang="cs-CZ" sz="1400" dirty="0"/>
              <a:t>: </a:t>
            </a:r>
            <a:r>
              <a:rPr lang="cs-CZ" sz="1400" dirty="0" err="1"/>
              <a:t>Cellular</a:t>
            </a:r>
            <a:r>
              <a:rPr lang="cs-CZ" sz="1400" dirty="0"/>
              <a:t> and </a:t>
            </a:r>
            <a:r>
              <a:rPr lang="cs-CZ" sz="1400" dirty="0" err="1"/>
              <a:t>Molecular</a:t>
            </a:r>
            <a:r>
              <a:rPr lang="cs-CZ" sz="1400" dirty="0"/>
              <a:t> </a:t>
            </a:r>
            <a:r>
              <a:rPr lang="cs-CZ" sz="1400" dirty="0" err="1"/>
              <a:t>Immunology</a:t>
            </a:r>
            <a:r>
              <a:rPr lang="cs-CZ" sz="1400" dirty="0"/>
              <a:t> 7e www.studentconsult.com</a:t>
            </a:r>
          </a:p>
        </p:txBody>
      </p:sp>
    </p:spTree>
    <p:extLst>
      <p:ext uri="{BB962C8B-B14F-4D97-AF65-F5344CB8AC3E}">
        <p14:creationId xmlns:p14="http://schemas.microsoft.com/office/powerpoint/2010/main" val="17663224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p:txBody>
          <a:bodyPr>
            <a:noAutofit/>
          </a:bodyPr>
          <a:lstStyle/>
          <a:p>
            <a:pPr eaLnBrk="1" hangingPunct="1"/>
            <a:r>
              <a:rPr lang="cs-CZ" dirty="0">
                <a:solidFill>
                  <a:srgbClr val="FF0000"/>
                </a:solidFill>
                <a:latin typeface="+mn-lt"/>
              </a:rPr>
              <a:t>Biologicky aktivní produkty aktivace C</a:t>
            </a:r>
          </a:p>
        </p:txBody>
      </p:sp>
      <p:sp>
        <p:nvSpPr>
          <p:cNvPr id="34819" name="Rectangle 3"/>
          <p:cNvSpPr>
            <a:spLocks noGrp="1" noChangeArrowheads="1"/>
          </p:cNvSpPr>
          <p:nvPr>
            <p:ph type="body" idx="4294967295"/>
          </p:nvPr>
        </p:nvSpPr>
        <p:spPr>
          <a:xfrm>
            <a:off x="251520" y="1988840"/>
            <a:ext cx="8642350" cy="5068888"/>
          </a:xfrm>
        </p:spPr>
        <p:txBody>
          <a:bodyPr/>
          <a:lstStyle/>
          <a:p>
            <a:pPr eaLnBrk="1" hangingPunct="1">
              <a:lnSpc>
                <a:spcPct val="90000"/>
              </a:lnSpc>
            </a:pPr>
            <a:r>
              <a:rPr lang="cs-CZ" sz="2800" dirty="0">
                <a:solidFill>
                  <a:srgbClr val="002060"/>
                </a:solidFill>
                <a:latin typeface="+mj-lt"/>
              </a:rPr>
              <a:t>C2b, C2a </a:t>
            </a:r>
          </a:p>
          <a:p>
            <a:pPr eaLnBrk="1" hangingPunct="1">
              <a:lnSpc>
                <a:spcPct val="90000"/>
              </a:lnSpc>
            </a:pPr>
            <a:r>
              <a:rPr lang="cs-CZ" sz="2800" dirty="0">
                <a:solidFill>
                  <a:srgbClr val="002060"/>
                </a:solidFill>
                <a:latin typeface="+mj-lt"/>
              </a:rPr>
              <a:t>C3a, C3b </a:t>
            </a:r>
          </a:p>
          <a:p>
            <a:pPr eaLnBrk="1" hangingPunct="1">
              <a:lnSpc>
                <a:spcPct val="90000"/>
              </a:lnSpc>
            </a:pPr>
            <a:r>
              <a:rPr lang="cs-CZ" sz="2800" dirty="0">
                <a:solidFill>
                  <a:srgbClr val="002060"/>
                </a:solidFill>
                <a:latin typeface="+mj-lt"/>
              </a:rPr>
              <a:t>C4a, C4b</a:t>
            </a:r>
          </a:p>
          <a:p>
            <a:pPr eaLnBrk="1" hangingPunct="1">
              <a:lnSpc>
                <a:spcPct val="90000"/>
              </a:lnSpc>
            </a:pPr>
            <a:r>
              <a:rPr lang="cs-CZ" sz="2800" dirty="0">
                <a:solidFill>
                  <a:srgbClr val="002060"/>
                </a:solidFill>
                <a:latin typeface="+mj-lt"/>
              </a:rPr>
              <a:t>C5a, C5b </a:t>
            </a:r>
          </a:p>
          <a:p>
            <a:pPr eaLnBrk="1" hangingPunct="1">
              <a:lnSpc>
                <a:spcPct val="90000"/>
              </a:lnSpc>
            </a:pPr>
            <a:r>
              <a:rPr lang="cs-CZ" sz="2800" dirty="0">
                <a:solidFill>
                  <a:srgbClr val="002060"/>
                </a:solidFill>
                <a:latin typeface="+mj-lt"/>
              </a:rPr>
              <a:t>C5b679(n)</a:t>
            </a:r>
          </a:p>
          <a:p>
            <a:pPr eaLnBrk="1" hangingPunct="1">
              <a:lnSpc>
                <a:spcPct val="90000"/>
              </a:lnSpc>
            </a:pPr>
            <a:r>
              <a:rPr lang="cs-CZ" sz="2800" dirty="0">
                <a:solidFill>
                  <a:srgbClr val="002060"/>
                </a:solidFill>
                <a:latin typeface="+mj-lt"/>
              </a:rPr>
              <a:t>Ba, </a:t>
            </a:r>
            <a:r>
              <a:rPr lang="cs-CZ" sz="2800" dirty="0" err="1">
                <a:solidFill>
                  <a:srgbClr val="002060"/>
                </a:solidFill>
                <a:latin typeface="+mj-lt"/>
              </a:rPr>
              <a:t>Bb</a:t>
            </a:r>
            <a:endParaRPr lang="cs-CZ" sz="2800" dirty="0">
              <a:solidFill>
                <a:srgbClr val="002060"/>
              </a:solidFill>
              <a:latin typeface="+mj-lt"/>
            </a:endParaRPr>
          </a:p>
          <a:p>
            <a:pPr eaLnBrk="1" hangingPunct="1">
              <a:lnSpc>
                <a:spcPct val="90000"/>
              </a:lnSpc>
              <a:buFont typeface="Wingdings" pitchFamily="2" charset="2"/>
              <a:buNone/>
            </a:pPr>
            <a:endParaRPr lang="cs-CZ" sz="2800" dirty="0">
              <a:solidFill>
                <a:srgbClr val="002060"/>
              </a:solidFill>
              <a:latin typeface="+mj-lt"/>
            </a:endParaRPr>
          </a:p>
          <a:p>
            <a:pPr eaLnBrk="1" hangingPunct="1">
              <a:lnSpc>
                <a:spcPct val="90000"/>
              </a:lnSpc>
              <a:buFont typeface="Wingdings" pitchFamily="2" charset="2"/>
              <a:buNone/>
            </a:pPr>
            <a:r>
              <a:rPr lang="cs-CZ" sz="2800" dirty="0">
                <a:solidFill>
                  <a:srgbClr val="002060"/>
                </a:solidFill>
                <a:latin typeface="+mj-lt"/>
              </a:rPr>
              <a:t>adhese, chemotaxe, aktivace buněk, </a:t>
            </a:r>
            <a:r>
              <a:rPr lang="cs-CZ" sz="2800" dirty="0" err="1">
                <a:solidFill>
                  <a:srgbClr val="002060"/>
                </a:solidFill>
                <a:latin typeface="+mj-lt"/>
              </a:rPr>
              <a:t>lýza</a:t>
            </a:r>
            <a:r>
              <a:rPr lang="cs-CZ" sz="2800" dirty="0">
                <a:solidFill>
                  <a:srgbClr val="002060"/>
                </a:solidFill>
                <a:latin typeface="+mj-lt"/>
              </a:rPr>
              <a:t> buněk, </a:t>
            </a:r>
          </a:p>
          <a:p>
            <a:pPr eaLnBrk="1" hangingPunct="1">
              <a:lnSpc>
                <a:spcPct val="90000"/>
              </a:lnSpc>
              <a:buFont typeface="Wingdings" pitchFamily="2" charset="2"/>
              <a:buNone/>
            </a:pPr>
            <a:r>
              <a:rPr lang="cs-CZ" sz="2800" dirty="0">
                <a:solidFill>
                  <a:srgbClr val="002060"/>
                </a:solidFill>
                <a:latin typeface="+mj-lt"/>
              </a:rPr>
              <a:t>odstraňování </a:t>
            </a:r>
            <a:r>
              <a:rPr lang="cs-CZ" sz="2800" dirty="0" err="1">
                <a:solidFill>
                  <a:srgbClr val="002060"/>
                </a:solidFill>
                <a:latin typeface="+mj-lt"/>
              </a:rPr>
              <a:t>imunokomplexů</a:t>
            </a:r>
            <a:r>
              <a:rPr lang="cs-CZ" sz="2800" dirty="0">
                <a:solidFill>
                  <a:srgbClr val="002060"/>
                </a:solidFill>
                <a:latin typeface="+mj-lt"/>
              </a:rPr>
              <a:t> a buněčných odpadů, </a:t>
            </a:r>
          </a:p>
          <a:p>
            <a:pPr eaLnBrk="1" hangingPunct="1">
              <a:lnSpc>
                <a:spcPct val="90000"/>
              </a:lnSpc>
              <a:buFont typeface="Wingdings" pitchFamily="2" charset="2"/>
              <a:buNone/>
            </a:pPr>
            <a:r>
              <a:rPr lang="cs-CZ" sz="2800" dirty="0">
                <a:solidFill>
                  <a:srgbClr val="002060"/>
                </a:solidFill>
                <a:latin typeface="+mj-lt"/>
              </a:rPr>
              <a:t>modulace aktivity APC, B - i T-lymfocytů</a:t>
            </a:r>
          </a:p>
          <a:p>
            <a:pPr eaLnBrk="1" hangingPunct="1">
              <a:lnSpc>
                <a:spcPct val="90000"/>
              </a:lnSpc>
              <a:buFont typeface="Wingdings" pitchFamily="2" charset="2"/>
              <a:buNone/>
            </a:pPr>
            <a:endParaRPr lang="cs-CZ" sz="2800" dirty="0">
              <a:latin typeface="Tahoma" pitchFamily="34" charset="0"/>
            </a:endParaRPr>
          </a:p>
        </p:txBody>
      </p:sp>
    </p:spTree>
    <p:extLst>
      <p:ext uri="{BB962C8B-B14F-4D97-AF65-F5344CB8AC3E}">
        <p14:creationId xmlns:p14="http://schemas.microsoft.com/office/powerpoint/2010/main" val="10790689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noAutofit/>
          </a:bodyPr>
          <a:lstStyle/>
          <a:p>
            <a:pPr eaLnBrk="1" hangingPunct="1"/>
            <a:r>
              <a:rPr lang="cs-CZ" sz="4000" dirty="0">
                <a:solidFill>
                  <a:srgbClr val="FF0000"/>
                </a:solidFill>
              </a:rPr>
              <a:t>Imunochemické vyšetření jednotlivých složek komplementového systému</a:t>
            </a:r>
          </a:p>
        </p:txBody>
      </p:sp>
      <p:sp>
        <p:nvSpPr>
          <p:cNvPr id="45059" name="Rectangle 3"/>
          <p:cNvSpPr>
            <a:spLocks noGrp="1" noChangeArrowheads="1"/>
          </p:cNvSpPr>
          <p:nvPr>
            <p:ph type="body" idx="1"/>
          </p:nvPr>
        </p:nvSpPr>
        <p:spPr>
          <a:xfrm>
            <a:off x="467544" y="2132856"/>
            <a:ext cx="8229600" cy="4525963"/>
          </a:xfrm>
        </p:spPr>
        <p:txBody>
          <a:bodyPr/>
          <a:lstStyle/>
          <a:p>
            <a:pPr eaLnBrk="1" hangingPunct="1">
              <a:lnSpc>
                <a:spcPct val="90000"/>
              </a:lnSpc>
            </a:pPr>
            <a:r>
              <a:rPr lang="cs-CZ" b="1" dirty="0">
                <a:solidFill>
                  <a:srgbClr val="002060"/>
                </a:solidFill>
              </a:rPr>
              <a:t>C3</a:t>
            </a:r>
            <a:r>
              <a:rPr lang="cs-CZ" dirty="0">
                <a:solidFill>
                  <a:srgbClr val="002060"/>
                </a:solidFill>
              </a:rPr>
              <a:t> (0,7 – 1,5 g/L)</a:t>
            </a:r>
          </a:p>
          <a:p>
            <a:pPr eaLnBrk="1" hangingPunct="1">
              <a:lnSpc>
                <a:spcPct val="90000"/>
              </a:lnSpc>
            </a:pPr>
            <a:r>
              <a:rPr lang="cs-CZ" b="1" dirty="0">
                <a:solidFill>
                  <a:srgbClr val="002060"/>
                </a:solidFill>
              </a:rPr>
              <a:t>C4</a:t>
            </a:r>
            <a:r>
              <a:rPr lang="cs-CZ" dirty="0">
                <a:solidFill>
                  <a:srgbClr val="002060"/>
                </a:solidFill>
              </a:rPr>
              <a:t> (0,1 – 0,4 g/L)</a:t>
            </a:r>
          </a:p>
          <a:p>
            <a:pPr eaLnBrk="1" hangingPunct="1">
              <a:lnSpc>
                <a:spcPct val="90000"/>
              </a:lnSpc>
            </a:pPr>
            <a:r>
              <a:rPr lang="cs-CZ" b="1" dirty="0">
                <a:solidFill>
                  <a:srgbClr val="002060"/>
                </a:solidFill>
              </a:rPr>
              <a:t>C1-INH</a:t>
            </a:r>
            <a:r>
              <a:rPr lang="cs-CZ" dirty="0">
                <a:solidFill>
                  <a:srgbClr val="002060"/>
                </a:solidFill>
              </a:rPr>
              <a:t> (210-390 mg/L); + funkční test</a:t>
            </a:r>
          </a:p>
          <a:p>
            <a:pPr eaLnBrk="1" hangingPunct="1">
              <a:lnSpc>
                <a:spcPct val="90000"/>
              </a:lnSpc>
            </a:pPr>
            <a:r>
              <a:rPr lang="cs-CZ" b="1" dirty="0">
                <a:solidFill>
                  <a:srgbClr val="002060"/>
                </a:solidFill>
              </a:rPr>
              <a:t>C1q</a:t>
            </a:r>
            <a:r>
              <a:rPr lang="cs-CZ" dirty="0">
                <a:solidFill>
                  <a:srgbClr val="002060"/>
                </a:solidFill>
              </a:rPr>
              <a:t> (100-250 mg/L), </a:t>
            </a:r>
            <a:r>
              <a:rPr lang="cs-CZ" b="1" dirty="0">
                <a:solidFill>
                  <a:srgbClr val="002060"/>
                </a:solidFill>
              </a:rPr>
              <a:t>C2</a:t>
            </a:r>
            <a:r>
              <a:rPr lang="cs-CZ" dirty="0">
                <a:solidFill>
                  <a:srgbClr val="002060"/>
                </a:solidFill>
              </a:rPr>
              <a:t> (10 – 30 mg/L), </a:t>
            </a:r>
            <a:r>
              <a:rPr lang="cs-CZ" b="1" dirty="0">
                <a:solidFill>
                  <a:srgbClr val="002060"/>
                </a:solidFill>
              </a:rPr>
              <a:t>C5</a:t>
            </a:r>
            <a:r>
              <a:rPr lang="cs-CZ" dirty="0">
                <a:solidFill>
                  <a:srgbClr val="002060"/>
                </a:solidFill>
              </a:rPr>
              <a:t> (80 – 170 mg/L)</a:t>
            </a:r>
          </a:p>
          <a:p>
            <a:pPr eaLnBrk="1" hangingPunct="1">
              <a:lnSpc>
                <a:spcPct val="90000"/>
              </a:lnSpc>
            </a:pPr>
            <a:r>
              <a:rPr lang="cs-CZ" b="1" dirty="0">
                <a:solidFill>
                  <a:srgbClr val="002060"/>
                </a:solidFill>
              </a:rPr>
              <a:t>MBL</a:t>
            </a:r>
            <a:r>
              <a:rPr lang="cs-CZ" dirty="0">
                <a:solidFill>
                  <a:srgbClr val="002060"/>
                </a:solidFill>
              </a:rPr>
              <a:t> (0,3 – 3,5 mg/L)</a:t>
            </a:r>
          </a:p>
        </p:txBody>
      </p:sp>
    </p:spTree>
    <p:extLst>
      <p:ext uri="{BB962C8B-B14F-4D97-AF65-F5344CB8AC3E}">
        <p14:creationId xmlns:p14="http://schemas.microsoft.com/office/powerpoint/2010/main" val="25955077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cs-CZ" dirty="0">
                <a:solidFill>
                  <a:srgbClr val="FF0000"/>
                </a:solidFill>
              </a:rPr>
              <a:t>L</a:t>
            </a:r>
            <a:r>
              <a:rPr lang="en-GB" dirty="0" err="1">
                <a:solidFill>
                  <a:srgbClr val="FF0000"/>
                </a:solidFill>
              </a:rPr>
              <a:t>ektin</a:t>
            </a:r>
            <a:r>
              <a:rPr lang="cs-CZ" dirty="0">
                <a:solidFill>
                  <a:srgbClr val="FF0000"/>
                </a:solidFill>
              </a:rPr>
              <a:t> vázající m</a:t>
            </a:r>
            <a:r>
              <a:rPr lang="en-GB" dirty="0" err="1">
                <a:solidFill>
                  <a:srgbClr val="FF0000"/>
                </a:solidFill>
              </a:rPr>
              <a:t>anózu</a:t>
            </a:r>
            <a:r>
              <a:rPr lang="cs-CZ" dirty="0">
                <a:solidFill>
                  <a:srgbClr val="FF0000"/>
                </a:solidFill>
              </a:rPr>
              <a:t> (MBL)</a:t>
            </a:r>
            <a:endParaRPr lang="en-GB" dirty="0">
              <a:solidFill>
                <a:srgbClr val="FF0000"/>
              </a:solidFill>
            </a:endParaRPr>
          </a:p>
        </p:txBody>
      </p:sp>
      <p:sp>
        <p:nvSpPr>
          <p:cNvPr id="46083" name="Rectangle 3"/>
          <p:cNvSpPr>
            <a:spLocks noGrp="1" noChangeArrowheads="1"/>
          </p:cNvSpPr>
          <p:nvPr>
            <p:ph type="body" idx="1"/>
          </p:nvPr>
        </p:nvSpPr>
        <p:spPr/>
        <p:txBody>
          <a:bodyPr/>
          <a:lstStyle/>
          <a:p>
            <a:pPr eaLnBrk="1" hangingPunct="1"/>
            <a:r>
              <a:rPr lang="cs-CZ" dirty="0">
                <a:solidFill>
                  <a:srgbClr val="002060"/>
                </a:solidFill>
              </a:rPr>
              <a:t>Po vazbě na </a:t>
            </a:r>
            <a:r>
              <a:rPr lang="cs-CZ" dirty="0" err="1">
                <a:solidFill>
                  <a:srgbClr val="002060"/>
                </a:solidFill>
              </a:rPr>
              <a:t>manózové</a:t>
            </a:r>
            <a:r>
              <a:rPr lang="cs-CZ" dirty="0">
                <a:solidFill>
                  <a:srgbClr val="002060"/>
                </a:solidFill>
              </a:rPr>
              <a:t> zbytky na povrchu baktérií aktivuje C2 a C4.</a:t>
            </a:r>
          </a:p>
          <a:p>
            <a:pPr eaLnBrk="1" hangingPunct="1"/>
            <a:r>
              <a:rPr lang="cs-CZ" dirty="0">
                <a:solidFill>
                  <a:srgbClr val="002060"/>
                </a:solidFill>
              </a:rPr>
              <a:t>Asi u 25% populace lze prokázat </a:t>
            </a:r>
            <a:r>
              <a:rPr lang="cs-CZ" dirty="0" err="1">
                <a:solidFill>
                  <a:srgbClr val="002060"/>
                </a:solidFill>
              </a:rPr>
              <a:t>heterozygótní</a:t>
            </a:r>
            <a:r>
              <a:rPr lang="cs-CZ" dirty="0">
                <a:solidFill>
                  <a:srgbClr val="002060"/>
                </a:solidFill>
              </a:rPr>
              <a:t> deficit.</a:t>
            </a:r>
          </a:p>
          <a:p>
            <a:pPr eaLnBrk="1" hangingPunct="1"/>
            <a:r>
              <a:rPr lang="cs-CZ" dirty="0">
                <a:solidFill>
                  <a:srgbClr val="002060"/>
                </a:solidFill>
              </a:rPr>
              <a:t>Deficit MBP je asociován s vyšší frekvencí banálních infekcí a komplikací při cytostatické léčbě. </a:t>
            </a:r>
          </a:p>
        </p:txBody>
      </p:sp>
    </p:spTree>
    <p:extLst>
      <p:ext uri="{BB962C8B-B14F-4D97-AF65-F5344CB8AC3E}">
        <p14:creationId xmlns:p14="http://schemas.microsoft.com/office/powerpoint/2010/main" val="3190268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68313" y="685800"/>
            <a:ext cx="8135937" cy="1176338"/>
          </a:xfrm>
        </p:spPr>
        <p:txBody>
          <a:bodyPr>
            <a:noAutofit/>
          </a:bodyPr>
          <a:lstStyle/>
          <a:p>
            <a:pPr eaLnBrk="1" hangingPunct="1"/>
            <a:r>
              <a:rPr lang="en-GB" dirty="0" err="1">
                <a:solidFill>
                  <a:srgbClr val="FF0000"/>
                </a:solidFill>
              </a:rPr>
              <a:t>Deficience</a:t>
            </a:r>
            <a:r>
              <a:rPr lang="en-GB" dirty="0">
                <a:solidFill>
                  <a:srgbClr val="FF0000"/>
                </a:solidFill>
              </a:rPr>
              <a:t>  </a:t>
            </a:r>
            <a:r>
              <a:rPr lang="en-GB" dirty="0" err="1">
                <a:solidFill>
                  <a:srgbClr val="FF0000"/>
                </a:solidFill>
              </a:rPr>
              <a:t>komplementového</a:t>
            </a:r>
            <a:r>
              <a:rPr lang="en-GB" dirty="0">
                <a:solidFill>
                  <a:srgbClr val="FF0000"/>
                </a:solidFill>
              </a:rPr>
              <a:t> </a:t>
            </a:r>
            <a:r>
              <a:rPr lang="en-GB" dirty="0" err="1">
                <a:solidFill>
                  <a:srgbClr val="FF0000"/>
                </a:solidFill>
              </a:rPr>
              <a:t>systému</a:t>
            </a:r>
            <a:endParaRPr lang="en-GB" dirty="0">
              <a:solidFill>
                <a:srgbClr val="FF0000"/>
              </a:solidFill>
            </a:endParaRPr>
          </a:p>
        </p:txBody>
      </p:sp>
      <p:sp>
        <p:nvSpPr>
          <p:cNvPr id="37891" name="Rectangle 3"/>
          <p:cNvSpPr>
            <a:spLocks noGrp="1" noChangeArrowheads="1"/>
          </p:cNvSpPr>
          <p:nvPr>
            <p:ph type="body" idx="1"/>
          </p:nvPr>
        </p:nvSpPr>
        <p:spPr>
          <a:xfrm>
            <a:off x="533400" y="2205038"/>
            <a:ext cx="7924800" cy="4652962"/>
          </a:xfrm>
        </p:spPr>
        <p:txBody>
          <a:bodyPr/>
          <a:lstStyle/>
          <a:p>
            <a:pPr eaLnBrk="1" hangingPunct="1"/>
            <a:r>
              <a:rPr lang="cs-CZ" dirty="0">
                <a:solidFill>
                  <a:srgbClr val="002060"/>
                </a:solidFill>
              </a:rPr>
              <a:t>C1-C4 : častý vývoj systémových </a:t>
            </a:r>
            <a:r>
              <a:rPr lang="cs-CZ" dirty="0" err="1">
                <a:solidFill>
                  <a:srgbClr val="002060"/>
                </a:solidFill>
              </a:rPr>
              <a:t>imunokoplexových</a:t>
            </a:r>
            <a:r>
              <a:rPr lang="cs-CZ" dirty="0">
                <a:solidFill>
                  <a:srgbClr val="002060"/>
                </a:solidFill>
              </a:rPr>
              <a:t> chorob (SLE-</a:t>
            </a:r>
            <a:r>
              <a:rPr lang="cs-CZ" dirty="0" err="1">
                <a:solidFill>
                  <a:srgbClr val="002060"/>
                </a:solidFill>
              </a:rPr>
              <a:t>like</a:t>
            </a:r>
            <a:r>
              <a:rPr lang="cs-CZ" dirty="0">
                <a:solidFill>
                  <a:srgbClr val="002060"/>
                </a:solidFill>
              </a:rPr>
              <a:t>), náchylnost k pyogenním infekcím.</a:t>
            </a:r>
          </a:p>
          <a:p>
            <a:pPr eaLnBrk="1" hangingPunct="1"/>
            <a:r>
              <a:rPr lang="cs-CZ" dirty="0">
                <a:solidFill>
                  <a:srgbClr val="002060"/>
                </a:solidFill>
              </a:rPr>
              <a:t>C3-C9: zejména náchylnost k pyogenním infekcím. U deficitu C9 jsou typické opakované </a:t>
            </a:r>
            <a:r>
              <a:rPr lang="cs-CZ" dirty="0" err="1">
                <a:solidFill>
                  <a:srgbClr val="002060"/>
                </a:solidFill>
              </a:rPr>
              <a:t>meningokové</a:t>
            </a:r>
            <a:r>
              <a:rPr lang="cs-CZ" dirty="0">
                <a:solidFill>
                  <a:srgbClr val="002060"/>
                </a:solidFill>
              </a:rPr>
              <a:t> meningitidy.</a:t>
            </a:r>
          </a:p>
          <a:p>
            <a:pPr eaLnBrk="1" hangingPunct="1"/>
            <a:r>
              <a:rPr lang="cs-CZ" dirty="0">
                <a:solidFill>
                  <a:srgbClr val="002060"/>
                </a:solidFill>
              </a:rPr>
              <a:t>C1 INH: hereditární </a:t>
            </a:r>
            <a:r>
              <a:rPr lang="cs-CZ" dirty="0" err="1">
                <a:solidFill>
                  <a:srgbClr val="002060"/>
                </a:solidFill>
              </a:rPr>
              <a:t>angioedém</a:t>
            </a:r>
            <a:r>
              <a:rPr lang="cs-CZ" dirty="0">
                <a:solidFill>
                  <a:srgbClr val="002060"/>
                </a:solidFill>
              </a:rPr>
              <a:t>.</a:t>
            </a:r>
          </a:p>
        </p:txBody>
      </p:sp>
    </p:spTree>
    <p:extLst>
      <p:ext uri="{BB962C8B-B14F-4D97-AF65-F5344CB8AC3E}">
        <p14:creationId xmlns:p14="http://schemas.microsoft.com/office/powerpoint/2010/main" val="39282651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noAutofit/>
          </a:bodyPr>
          <a:lstStyle/>
          <a:p>
            <a:pPr eaLnBrk="1" hangingPunct="1"/>
            <a:r>
              <a:rPr lang="cs-CZ" dirty="0">
                <a:solidFill>
                  <a:srgbClr val="FF0000"/>
                </a:solidFill>
              </a:rPr>
              <a:t>Základní indikace vyšetření složek komplementového systému</a:t>
            </a:r>
            <a:endParaRPr lang="en-US" dirty="0">
              <a:solidFill>
                <a:srgbClr val="FF0000"/>
              </a:solidFill>
            </a:endParaRPr>
          </a:p>
        </p:txBody>
      </p:sp>
      <p:sp>
        <p:nvSpPr>
          <p:cNvPr id="43011" name="Rectangle 3"/>
          <p:cNvSpPr>
            <a:spLocks noGrp="1" noChangeArrowheads="1"/>
          </p:cNvSpPr>
          <p:nvPr>
            <p:ph type="body" idx="1"/>
          </p:nvPr>
        </p:nvSpPr>
        <p:spPr>
          <a:xfrm>
            <a:off x="323850" y="1981200"/>
            <a:ext cx="8134350" cy="4688160"/>
          </a:xfrm>
        </p:spPr>
        <p:txBody>
          <a:bodyPr>
            <a:normAutofit/>
          </a:bodyPr>
          <a:lstStyle/>
          <a:p>
            <a:pPr marL="0" indent="0" eaLnBrk="1" hangingPunct="1">
              <a:lnSpc>
                <a:spcPct val="90000"/>
              </a:lnSpc>
              <a:buNone/>
            </a:pPr>
            <a:r>
              <a:rPr lang="cs-CZ" sz="2400" b="1" dirty="0">
                <a:solidFill>
                  <a:srgbClr val="002060"/>
                </a:solidFill>
              </a:rPr>
              <a:t>Podezření na deficit některé složky aktivačních drah:</a:t>
            </a:r>
          </a:p>
          <a:p>
            <a:pPr lvl="1" eaLnBrk="1" hangingPunct="1">
              <a:lnSpc>
                <a:spcPct val="90000"/>
              </a:lnSpc>
            </a:pPr>
            <a:r>
              <a:rPr lang="cs-CZ" sz="2400" dirty="0">
                <a:solidFill>
                  <a:srgbClr val="002060"/>
                </a:solidFill>
              </a:rPr>
              <a:t>Funkční vyšetření klasické (CH 50)  nebo alternativní (AH 50) dráhy</a:t>
            </a:r>
          </a:p>
          <a:p>
            <a:pPr lvl="1" eaLnBrk="1" hangingPunct="1">
              <a:lnSpc>
                <a:spcPct val="90000"/>
              </a:lnSpc>
            </a:pPr>
            <a:r>
              <a:rPr lang="cs-CZ" sz="2400" dirty="0">
                <a:solidFill>
                  <a:srgbClr val="002060"/>
                </a:solidFill>
              </a:rPr>
              <a:t>V případě patologického nálezu vyšetření hladiny jednotlivých složek komplementu.</a:t>
            </a:r>
          </a:p>
          <a:p>
            <a:pPr marL="0" indent="0" eaLnBrk="1" hangingPunct="1">
              <a:lnSpc>
                <a:spcPct val="90000"/>
              </a:lnSpc>
              <a:buNone/>
            </a:pPr>
            <a:r>
              <a:rPr lang="cs-CZ" sz="2400" b="1" dirty="0">
                <a:solidFill>
                  <a:srgbClr val="002060"/>
                </a:solidFill>
              </a:rPr>
              <a:t>Monitorování zánětlivého procesu: </a:t>
            </a:r>
          </a:p>
          <a:p>
            <a:pPr lvl="1" eaLnBrk="1" hangingPunct="1">
              <a:lnSpc>
                <a:spcPct val="90000"/>
              </a:lnSpc>
            </a:pPr>
            <a:r>
              <a:rPr lang="cs-CZ" sz="2400" dirty="0">
                <a:solidFill>
                  <a:srgbClr val="002060"/>
                </a:solidFill>
              </a:rPr>
              <a:t>Složky komplementu se chovají jako proteiny akutní fáze.</a:t>
            </a:r>
          </a:p>
          <a:p>
            <a:pPr lvl="1" eaLnBrk="1" hangingPunct="1">
              <a:lnSpc>
                <a:spcPct val="90000"/>
              </a:lnSpc>
            </a:pPr>
            <a:r>
              <a:rPr lang="cs-CZ" sz="2400" dirty="0">
                <a:solidFill>
                  <a:srgbClr val="002060"/>
                </a:solidFill>
              </a:rPr>
              <a:t>Při silné aktivaci komplementu při </a:t>
            </a:r>
            <a:r>
              <a:rPr lang="cs-CZ" sz="2400" dirty="0" err="1">
                <a:solidFill>
                  <a:srgbClr val="002060"/>
                </a:solidFill>
              </a:rPr>
              <a:t>imunokomplexových</a:t>
            </a:r>
            <a:r>
              <a:rPr lang="cs-CZ" sz="2400" dirty="0">
                <a:solidFill>
                  <a:srgbClr val="002060"/>
                </a:solidFill>
              </a:rPr>
              <a:t> chorobách ale dochází k výrazné konsumpci.</a:t>
            </a:r>
          </a:p>
          <a:p>
            <a:pPr marL="0" indent="0" eaLnBrk="1" hangingPunct="1">
              <a:lnSpc>
                <a:spcPct val="90000"/>
              </a:lnSpc>
              <a:buNone/>
            </a:pPr>
            <a:r>
              <a:rPr lang="cs-CZ" sz="2400" b="1" dirty="0">
                <a:solidFill>
                  <a:srgbClr val="002060"/>
                </a:solidFill>
              </a:rPr>
              <a:t>Podezření na poruchu regulačních složek </a:t>
            </a:r>
            <a:r>
              <a:rPr lang="cs-CZ" sz="2400" dirty="0">
                <a:solidFill>
                  <a:srgbClr val="002060"/>
                </a:solidFill>
              </a:rPr>
              <a:t>komplementové       	kaskády (hereditární </a:t>
            </a:r>
            <a:r>
              <a:rPr lang="cs-CZ" sz="2400" dirty="0" err="1">
                <a:solidFill>
                  <a:srgbClr val="002060"/>
                </a:solidFill>
              </a:rPr>
              <a:t>angioedém</a:t>
            </a:r>
            <a:r>
              <a:rPr lang="cs-CZ" sz="2400" dirty="0">
                <a:solidFill>
                  <a:srgbClr val="002060"/>
                </a:solidFill>
              </a:rPr>
              <a:t>): </a:t>
            </a:r>
          </a:p>
          <a:p>
            <a:pPr lvl="1" eaLnBrk="1" hangingPunct="1">
              <a:lnSpc>
                <a:spcPct val="90000"/>
              </a:lnSpc>
            </a:pPr>
            <a:r>
              <a:rPr lang="cs-CZ" sz="2400" dirty="0">
                <a:solidFill>
                  <a:srgbClr val="002060"/>
                </a:solidFill>
              </a:rPr>
              <a:t>Vyšetření C1 INH a hladiny složek C3 a C4.</a:t>
            </a:r>
          </a:p>
          <a:p>
            <a:pPr eaLnBrk="1" hangingPunct="1">
              <a:lnSpc>
                <a:spcPct val="90000"/>
              </a:lnSpc>
            </a:pPr>
            <a:endParaRPr lang="en-US" sz="2400" dirty="0"/>
          </a:p>
        </p:txBody>
      </p:sp>
    </p:spTree>
    <p:extLst>
      <p:ext uri="{BB962C8B-B14F-4D97-AF65-F5344CB8AC3E}">
        <p14:creationId xmlns:p14="http://schemas.microsoft.com/office/powerpoint/2010/main" val="40110296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cs-CZ" b="1" dirty="0">
                <a:solidFill>
                  <a:srgbClr val="C00000"/>
                </a:solidFill>
                <a:latin typeface="+mn-lt"/>
              </a:rPr>
              <a:t>Antimikrobiální</a:t>
            </a:r>
            <a:r>
              <a:rPr lang="cs-CZ" sz="3200" b="1" dirty="0">
                <a:solidFill>
                  <a:srgbClr val="C00000"/>
                </a:solidFill>
                <a:latin typeface="+mn-lt"/>
              </a:rPr>
              <a:t> </a:t>
            </a:r>
            <a:r>
              <a:rPr lang="cs-CZ" b="1" dirty="0">
                <a:solidFill>
                  <a:srgbClr val="C00000"/>
                </a:solidFill>
                <a:latin typeface="+mn-lt"/>
              </a:rPr>
              <a:t>peptidy</a:t>
            </a:r>
          </a:p>
        </p:txBody>
      </p:sp>
      <p:sp>
        <p:nvSpPr>
          <p:cNvPr id="20483" name="Rectangle 3"/>
          <p:cNvSpPr>
            <a:spLocks noGrp="1" noChangeArrowheads="1"/>
          </p:cNvSpPr>
          <p:nvPr>
            <p:ph idx="1"/>
          </p:nvPr>
        </p:nvSpPr>
        <p:spPr>
          <a:xfrm>
            <a:off x="468313" y="1600200"/>
            <a:ext cx="8496300" cy="5068888"/>
          </a:xfrm>
        </p:spPr>
        <p:txBody>
          <a:bodyPr/>
          <a:lstStyle/>
          <a:p>
            <a:pPr eaLnBrk="1" hangingPunct="1"/>
            <a:r>
              <a:rPr lang="cs-CZ" sz="2800" dirty="0">
                <a:solidFill>
                  <a:srgbClr val="000066"/>
                </a:solidFill>
              </a:rPr>
              <a:t>Endogenní </a:t>
            </a:r>
            <a:r>
              <a:rPr lang="cs-CZ" sz="2800" dirty="0">
                <a:solidFill>
                  <a:srgbClr val="A50021"/>
                </a:solidFill>
              </a:rPr>
              <a:t>antibiotika</a:t>
            </a:r>
            <a:r>
              <a:rPr lang="cs-CZ" sz="2800" dirty="0">
                <a:solidFill>
                  <a:srgbClr val="000066"/>
                </a:solidFill>
              </a:rPr>
              <a:t>.</a:t>
            </a:r>
          </a:p>
          <a:p>
            <a:pPr eaLnBrk="1" hangingPunct="1"/>
            <a:r>
              <a:rPr lang="cs-CZ" sz="2800" dirty="0">
                <a:solidFill>
                  <a:srgbClr val="000066"/>
                </a:solidFill>
              </a:rPr>
              <a:t>Charakterizováno asi 20 různých proteinů.</a:t>
            </a:r>
          </a:p>
          <a:p>
            <a:pPr eaLnBrk="1" hangingPunct="1"/>
            <a:r>
              <a:rPr lang="cs-CZ" sz="2800" dirty="0">
                <a:solidFill>
                  <a:srgbClr val="000066"/>
                </a:solidFill>
              </a:rPr>
              <a:t>Tvořeny </a:t>
            </a:r>
            <a:r>
              <a:rPr lang="cs-CZ" sz="2800" dirty="0" err="1">
                <a:solidFill>
                  <a:srgbClr val="000066"/>
                </a:solidFill>
              </a:rPr>
              <a:t>keratinocyty</a:t>
            </a:r>
            <a:r>
              <a:rPr lang="cs-CZ" sz="2800" dirty="0">
                <a:solidFill>
                  <a:srgbClr val="000066"/>
                </a:solidFill>
              </a:rPr>
              <a:t>, mastocyty, buňkami </a:t>
            </a:r>
            <a:r>
              <a:rPr lang="cs-CZ" sz="2800" dirty="0" err="1">
                <a:solidFill>
                  <a:srgbClr val="000066"/>
                </a:solidFill>
              </a:rPr>
              <a:t>ekkrinních</a:t>
            </a:r>
            <a:r>
              <a:rPr lang="cs-CZ" sz="2800" dirty="0">
                <a:solidFill>
                  <a:srgbClr val="000066"/>
                </a:solidFill>
              </a:rPr>
              <a:t> žláz, ale též neutrofilními granulocyty a buňkami</a:t>
            </a:r>
            <a:r>
              <a:rPr lang="en-US" sz="2800" dirty="0">
                <a:solidFill>
                  <a:srgbClr val="000066"/>
                </a:solidFill>
              </a:rPr>
              <a:t> NK</a:t>
            </a:r>
            <a:r>
              <a:rPr lang="cs-CZ" sz="2800" dirty="0">
                <a:solidFill>
                  <a:srgbClr val="000066"/>
                </a:solidFill>
              </a:rPr>
              <a:t>.</a:t>
            </a:r>
          </a:p>
          <a:p>
            <a:pPr eaLnBrk="1" hangingPunct="1"/>
            <a:r>
              <a:rPr lang="cs-CZ" sz="2800" dirty="0">
                <a:solidFill>
                  <a:srgbClr val="000066"/>
                </a:solidFill>
              </a:rPr>
              <a:t>Spouštějí a koordinují aktivitu řady složek vrozeného a adaptivního imunitního systému </a:t>
            </a:r>
            <a:r>
              <a:rPr lang="cs-CZ" sz="2800" dirty="0">
                <a:solidFill>
                  <a:srgbClr val="A50021"/>
                </a:solidFill>
              </a:rPr>
              <a:t>(„</a:t>
            </a:r>
            <a:r>
              <a:rPr lang="cs-CZ" sz="2800" dirty="0" err="1">
                <a:solidFill>
                  <a:srgbClr val="A50021"/>
                </a:solidFill>
              </a:rPr>
              <a:t>alarminy</a:t>
            </a:r>
            <a:r>
              <a:rPr lang="cs-CZ" sz="2800" dirty="0">
                <a:solidFill>
                  <a:srgbClr val="A50021"/>
                </a:solidFill>
              </a:rPr>
              <a:t>“)</a:t>
            </a:r>
            <a:r>
              <a:rPr lang="cs-CZ" sz="2800" dirty="0">
                <a:solidFill>
                  <a:srgbClr val="000066"/>
                </a:solidFill>
              </a:rPr>
              <a:t>.</a:t>
            </a:r>
          </a:p>
          <a:p>
            <a:pPr eaLnBrk="1" hangingPunct="1"/>
            <a:r>
              <a:rPr lang="cs-CZ" sz="2800" dirty="0">
                <a:solidFill>
                  <a:srgbClr val="000066"/>
                </a:solidFill>
              </a:rPr>
              <a:t>Zajišťují integritu a růst epitelu, podporují </a:t>
            </a:r>
            <a:r>
              <a:rPr lang="cs-CZ" sz="2800" dirty="0" err="1">
                <a:solidFill>
                  <a:srgbClr val="000066"/>
                </a:solidFill>
              </a:rPr>
              <a:t>angiogenézi</a:t>
            </a:r>
            <a:r>
              <a:rPr lang="cs-CZ" sz="2800" dirty="0">
                <a:solidFill>
                  <a:srgbClr val="000066"/>
                </a:solidFill>
              </a:rPr>
              <a:t>.</a:t>
            </a:r>
          </a:p>
          <a:p>
            <a:pPr eaLnBrk="1" hangingPunct="1"/>
            <a:endParaRPr lang="cs-CZ" sz="2800" dirty="0">
              <a:solidFill>
                <a:srgbClr val="000066"/>
              </a:solidFill>
              <a:latin typeface="Tahoma" pitchFamily="34" charset="0"/>
            </a:endParaRPr>
          </a:p>
        </p:txBody>
      </p:sp>
    </p:spTree>
    <p:extLst>
      <p:ext uri="{BB962C8B-B14F-4D97-AF65-F5344CB8AC3E}">
        <p14:creationId xmlns:p14="http://schemas.microsoft.com/office/powerpoint/2010/main" val="25892893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533400" y="304800"/>
            <a:ext cx="7924800" cy="1828800"/>
          </a:xfrm>
        </p:spPr>
        <p:txBody>
          <a:bodyPr>
            <a:normAutofit/>
          </a:bodyPr>
          <a:lstStyle/>
          <a:p>
            <a:pPr eaLnBrk="1" hangingPunct="1"/>
            <a:r>
              <a:rPr lang="cs-CZ" dirty="0">
                <a:solidFill>
                  <a:srgbClr val="FF0000"/>
                </a:solidFill>
              </a:rPr>
              <a:t>Funkční vyšetření klasické dráhy </a:t>
            </a:r>
            <a:br>
              <a:rPr lang="cs-CZ" b="1" dirty="0">
                <a:solidFill>
                  <a:schemeClr val="accent2"/>
                </a:solidFill>
              </a:rPr>
            </a:br>
            <a:endParaRPr lang="cs-CZ" b="1" dirty="0">
              <a:solidFill>
                <a:schemeClr val="accent2"/>
              </a:solidFill>
            </a:endParaRPr>
          </a:p>
        </p:txBody>
      </p:sp>
      <p:sp>
        <p:nvSpPr>
          <p:cNvPr id="44035" name="Rectangle 3"/>
          <p:cNvSpPr>
            <a:spLocks noGrp="1" noChangeArrowheads="1"/>
          </p:cNvSpPr>
          <p:nvPr>
            <p:ph type="body" idx="1"/>
          </p:nvPr>
        </p:nvSpPr>
        <p:spPr>
          <a:xfrm>
            <a:off x="-381000" y="1524000"/>
            <a:ext cx="9525000" cy="4876800"/>
          </a:xfrm>
        </p:spPr>
        <p:txBody>
          <a:bodyPr/>
          <a:lstStyle/>
          <a:p>
            <a:pPr algn="ctr" eaLnBrk="1" hangingPunct="1">
              <a:buFontTx/>
              <a:buNone/>
            </a:pPr>
            <a:r>
              <a:rPr lang="cs-CZ" sz="2800" b="1" dirty="0"/>
              <a:t>Hemolytický test CH50</a:t>
            </a:r>
            <a:endParaRPr lang="cs-CZ" sz="2800" dirty="0"/>
          </a:p>
          <a:p>
            <a:pPr eaLnBrk="1" hangingPunct="1">
              <a:buFontTx/>
              <a:buNone/>
            </a:pPr>
            <a:r>
              <a:rPr lang="cs-CZ" sz="1800" dirty="0">
                <a:solidFill>
                  <a:srgbClr val="A50021"/>
                </a:solidFill>
              </a:rPr>
              <a:t>               !</a:t>
            </a:r>
            <a:r>
              <a:rPr lang="cs-CZ" sz="1800" b="1" dirty="0">
                <a:solidFill>
                  <a:srgbClr val="A50021"/>
                </a:solidFill>
              </a:rPr>
              <a:t>Odběr sražené krve do skleněné zkumavky, nutno zpracovat do 1 hodiny!</a:t>
            </a:r>
          </a:p>
          <a:p>
            <a:pPr eaLnBrk="1" hangingPunct="1">
              <a:buFontTx/>
              <a:buNone/>
            </a:pPr>
            <a:endParaRPr lang="cs-CZ" sz="1800" b="1" dirty="0">
              <a:solidFill>
                <a:srgbClr val="A50021"/>
              </a:solidFill>
            </a:endParaRPr>
          </a:p>
          <a:p>
            <a:pPr lvl="2" eaLnBrk="1" hangingPunct="1">
              <a:buFont typeface="Symbol" pitchFamily="18" charset="2"/>
              <a:buChar char="·"/>
            </a:pPr>
            <a:r>
              <a:rPr lang="cs-CZ" sz="2600" dirty="0">
                <a:solidFill>
                  <a:srgbClr val="002060"/>
                </a:solidFill>
              </a:rPr>
              <a:t>erytrocyty po inkubaci s protilátkami (</a:t>
            </a:r>
            <a:r>
              <a:rPr lang="cs-CZ" sz="2600" dirty="0" err="1">
                <a:solidFill>
                  <a:srgbClr val="002060"/>
                </a:solidFill>
              </a:rPr>
              <a:t>amboceptorem</a:t>
            </a:r>
            <a:r>
              <a:rPr lang="cs-CZ" sz="2600" dirty="0">
                <a:solidFill>
                  <a:srgbClr val="002060"/>
                </a:solidFill>
              </a:rPr>
              <a:t>)    vytvoří komplex antigen – protilátka</a:t>
            </a:r>
          </a:p>
          <a:p>
            <a:pPr lvl="2" eaLnBrk="1" hangingPunct="1">
              <a:buFont typeface="Symbol" pitchFamily="18" charset="2"/>
              <a:buChar char="·"/>
            </a:pPr>
            <a:endParaRPr lang="cs-CZ" sz="1800" dirty="0">
              <a:solidFill>
                <a:srgbClr val="002060"/>
              </a:solidFill>
            </a:endParaRPr>
          </a:p>
          <a:p>
            <a:pPr lvl="2" eaLnBrk="1" hangingPunct="1">
              <a:buFont typeface="Symbol" pitchFamily="18" charset="2"/>
              <a:buChar char="·"/>
            </a:pPr>
            <a:r>
              <a:rPr lang="cs-CZ" sz="2600" dirty="0">
                <a:solidFill>
                  <a:srgbClr val="002060"/>
                </a:solidFill>
              </a:rPr>
              <a:t>přidání vyšetřovaného séra (obsahuje komplement)</a:t>
            </a:r>
          </a:p>
          <a:p>
            <a:pPr lvl="2" eaLnBrk="1" hangingPunct="1">
              <a:buFont typeface="Symbol" pitchFamily="18" charset="2"/>
              <a:buNone/>
            </a:pPr>
            <a:endParaRPr lang="cs-CZ" sz="1800" dirty="0">
              <a:solidFill>
                <a:srgbClr val="002060"/>
              </a:solidFill>
            </a:endParaRPr>
          </a:p>
          <a:p>
            <a:pPr lvl="2" eaLnBrk="1" hangingPunct="1">
              <a:buFont typeface="Symbol" pitchFamily="18" charset="2"/>
              <a:buChar char="·"/>
            </a:pPr>
            <a:r>
              <a:rPr lang="cs-CZ" sz="2600" dirty="0" err="1">
                <a:solidFill>
                  <a:srgbClr val="002060"/>
                </a:solidFill>
              </a:rPr>
              <a:t>lýza</a:t>
            </a:r>
            <a:r>
              <a:rPr lang="cs-CZ" sz="2600" dirty="0">
                <a:solidFill>
                  <a:srgbClr val="002060"/>
                </a:solidFill>
              </a:rPr>
              <a:t> erytrocytů se projeví uvolněním hemoglobinu; detegujeme spektrofotometricky </a:t>
            </a:r>
            <a:br>
              <a:rPr lang="cs-CZ" sz="2600" dirty="0"/>
            </a:br>
            <a:br>
              <a:rPr lang="cs-CZ" dirty="0"/>
            </a:br>
            <a:endParaRPr lang="cs-CZ" sz="2000" dirty="0"/>
          </a:p>
        </p:txBody>
      </p:sp>
    </p:spTree>
    <p:extLst>
      <p:ext uri="{BB962C8B-B14F-4D97-AF65-F5344CB8AC3E}">
        <p14:creationId xmlns:p14="http://schemas.microsoft.com/office/powerpoint/2010/main" val="17619484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solidFill>
                  <a:srgbClr val="FF0000"/>
                </a:solidFill>
              </a:rPr>
              <a:t>Funkce C1-INH</a:t>
            </a:r>
          </a:p>
        </p:txBody>
      </p:sp>
      <p:pic>
        <p:nvPicPr>
          <p:cNvPr id="296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772816"/>
            <a:ext cx="6264696" cy="4013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22860" y="6401073"/>
            <a:ext cx="7861508" cy="307777"/>
          </a:xfrm>
          <a:prstGeom prst="rect">
            <a:avLst/>
          </a:prstGeom>
          <a:noFill/>
        </p:spPr>
        <p:txBody>
          <a:bodyPr wrap="square" rtlCol="0">
            <a:spAutoFit/>
          </a:bodyPr>
          <a:lstStyle/>
          <a:p>
            <a:r>
              <a:rPr lang="en-GB" sz="1400" dirty="0"/>
              <a:t>©</a:t>
            </a:r>
            <a:r>
              <a:rPr lang="cs-CZ" sz="1400" dirty="0"/>
              <a:t> </a:t>
            </a:r>
            <a:r>
              <a:rPr lang="cs-CZ" sz="1400" dirty="0" err="1"/>
              <a:t>Elsevier</a:t>
            </a:r>
            <a:r>
              <a:rPr lang="cs-CZ" sz="1400" dirty="0"/>
              <a:t> 2012. </a:t>
            </a:r>
            <a:r>
              <a:rPr lang="cs-CZ" sz="1400" dirty="0" err="1"/>
              <a:t>Abbas</a:t>
            </a:r>
            <a:r>
              <a:rPr lang="cs-CZ" sz="1400" dirty="0"/>
              <a:t> </a:t>
            </a:r>
            <a:r>
              <a:rPr lang="en-GB" sz="1400" dirty="0"/>
              <a:t>&amp;</a:t>
            </a:r>
            <a:r>
              <a:rPr lang="cs-CZ" sz="1400" dirty="0"/>
              <a:t> </a:t>
            </a:r>
            <a:r>
              <a:rPr lang="cs-CZ" sz="1400" dirty="0" err="1"/>
              <a:t>Lichtman</a:t>
            </a:r>
            <a:r>
              <a:rPr lang="cs-CZ" sz="1400" dirty="0"/>
              <a:t>: </a:t>
            </a:r>
            <a:r>
              <a:rPr lang="cs-CZ" sz="1400" dirty="0" err="1"/>
              <a:t>Cellular</a:t>
            </a:r>
            <a:r>
              <a:rPr lang="cs-CZ" sz="1400" dirty="0"/>
              <a:t> and </a:t>
            </a:r>
            <a:r>
              <a:rPr lang="cs-CZ" sz="1400" dirty="0" err="1"/>
              <a:t>Molecular</a:t>
            </a:r>
            <a:r>
              <a:rPr lang="cs-CZ" sz="1400" dirty="0"/>
              <a:t> </a:t>
            </a:r>
            <a:r>
              <a:rPr lang="cs-CZ" sz="1400" dirty="0" err="1"/>
              <a:t>Immunology</a:t>
            </a:r>
            <a:r>
              <a:rPr lang="cs-CZ" sz="1400" dirty="0"/>
              <a:t> 7e www.studentconsult.com</a:t>
            </a:r>
          </a:p>
        </p:txBody>
      </p:sp>
    </p:spTree>
    <p:extLst>
      <p:ext uri="{BB962C8B-B14F-4D97-AF65-F5344CB8AC3E}">
        <p14:creationId xmlns:p14="http://schemas.microsoft.com/office/powerpoint/2010/main" val="24334027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066800" y="0"/>
            <a:ext cx="6911975" cy="1176338"/>
          </a:xfrm>
        </p:spPr>
        <p:txBody>
          <a:bodyPr/>
          <a:lstStyle/>
          <a:p>
            <a:pPr eaLnBrk="1" hangingPunct="1"/>
            <a:r>
              <a:rPr lang="en-GB" dirty="0" err="1">
                <a:solidFill>
                  <a:srgbClr val="FF0000"/>
                </a:solidFill>
              </a:rPr>
              <a:t>Hereditární</a:t>
            </a:r>
            <a:r>
              <a:rPr lang="en-GB" dirty="0">
                <a:solidFill>
                  <a:srgbClr val="FF0000"/>
                </a:solidFill>
              </a:rPr>
              <a:t> </a:t>
            </a:r>
            <a:r>
              <a:rPr lang="en-GB" dirty="0" err="1">
                <a:solidFill>
                  <a:srgbClr val="FF0000"/>
                </a:solidFill>
              </a:rPr>
              <a:t>angioedém</a:t>
            </a:r>
            <a:endParaRPr lang="en-GB" dirty="0">
              <a:solidFill>
                <a:srgbClr val="FF0000"/>
              </a:solidFill>
            </a:endParaRPr>
          </a:p>
        </p:txBody>
      </p:sp>
      <p:sp>
        <p:nvSpPr>
          <p:cNvPr id="36867" name="Rectangle 3"/>
          <p:cNvSpPr>
            <a:spLocks noGrp="1" noChangeArrowheads="1"/>
          </p:cNvSpPr>
          <p:nvPr>
            <p:ph type="body" idx="1"/>
          </p:nvPr>
        </p:nvSpPr>
        <p:spPr>
          <a:xfrm>
            <a:off x="467544" y="1484784"/>
            <a:ext cx="8279904" cy="5202560"/>
          </a:xfrm>
        </p:spPr>
        <p:txBody>
          <a:bodyPr>
            <a:normAutofit/>
          </a:bodyPr>
          <a:lstStyle/>
          <a:p>
            <a:pPr eaLnBrk="1" hangingPunct="1"/>
            <a:r>
              <a:rPr lang="cs-CZ" sz="2800" dirty="0">
                <a:solidFill>
                  <a:srgbClr val="002060"/>
                </a:solidFill>
              </a:rPr>
              <a:t>Způsoben deficitem C1 INH, dominantně dědičný.</a:t>
            </a:r>
          </a:p>
          <a:p>
            <a:pPr eaLnBrk="1" hangingPunct="1"/>
            <a:r>
              <a:rPr lang="cs-CZ" sz="2800" dirty="0">
                <a:solidFill>
                  <a:srgbClr val="002060"/>
                </a:solidFill>
              </a:rPr>
              <a:t>Při traumatech, stomatologických výkonech, infekcích, menstruaci dochází k nekontrolované aktivaci komplementového systému. </a:t>
            </a:r>
          </a:p>
          <a:p>
            <a:pPr eaLnBrk="1" hangingPunct="1"/>
            <a:r>
              <a:rPr lang="cs-CZ" sz="2800" dirty="0" err="1">
                <a:solidFill>
                  <a:srgbClr val="002060"/>
                </a:solidFill>
              </a:rPr>
              <a:t>Vazoaktivní</a:t>
            </a:r>
            <a:r>
              <a:rPr lang="cs-CZ" sz="2800" dirty="0">
                <a:solidFill>
                  <a:srgbClr val="002060"/>
                </a:solidFill>
              </a:rPr>
              <a:t> peptidy způsobují zvýšenou vaskulární permeabilitu se vznikem edémem; terčem terapie může být bradykinin.</a:t>
            </a:r>
          </a:p>
          <a:p>
            <a:pPr eaLnBrk="1" hangingPunct="1"/>
            <a:r>
              <a:rPr lang="cs-CZ" sz="2800" dirty="0">
                <a:solidFill>
                  <a:srgbClr val="002060"/>
                </a:solidFill>
              </a:rPr>
              <a:t>Klinické příznaky- nesvědivé kožní otoky, dechové obtíže, průjmy, křeče v břiše.</a:t>
            </a:r>
            <a:endParaRPr lang="en-GB" sz="2800" dirty="0">
              <a:solidFill>
                <a:srgbClr val="002060"/>
              </a:solidFill>
            </a:endParaRPr>
          </a:p>
        </p:txBody>
      </p:sp>
    </p:spTree>
    <p:extLst>
      <p:ext uri="{BB962C8B-B14F-4D97-AF65-F5344CB8AC3E}">
        <p14:creationId xmlns:p14="http://schemas.microsoft.com/office/powerpoint/2010/main" val="9456628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solidFill>
                  <a:srgbClr val="FF0000"/>
                </a:solidFill>
              </a:rPr>
              <a:t>CRP aktivuje komplement klasickou cestou</a:t>
            </a:r>
          </a:p>
        </p:txBody>
      </p:sp>
      <p:pic>
        <p:nvPicPr>
          <p:cNvPr id="3" name="Obrázek 2"/>
          <p:cNvPicPr>
            <a:picLocks noChangeAspect="1"/>
          </p:cNvPicPr>
          <p:nvPr/>
        </p:nvPicPr>
        <p:blipFill>
          <a:blip r:embed="rId2"/>
          <a:stretch>
            <a:fillRect/>
          </a:stretch>
        </p:blipFill>
        <p:spPr>
          <a:xfrm>
            <a:off x="1259632" y="1988840"/>
            <a:ext cx="6529159" cy="4104456"/>
          </a:xfrm>
          <a:prstGeom prst="rect">
            <a:avLst/>
          </a:prstGeom>
        </p:spPr>
      </p:pic>
    </p:spTree>
    <p:extLst>
      <p:ext uri="{BB962C8B-B14F-4D97-AF65-F5344CB8AC3E}">
        <p14:creationId xmlns:p14="http://schemas.microsoft.com/office/powerpoint/2010/main" val="40958907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229600" cy="1143000"/>
          </a:xfrm>
        </p:spPr>
        <p:txBody>
          <a:bodyPr>
            <a:noAutofit/>
          </a:bodyPr>
          <a:lstStyle/>
          <a:p>
            <a:r>
              <a:rPr lang="cs-CZ" b="1" dirty="0">
                <a:solidFill>
                  <a:srgbClr val="C00000"/>
                </a:solidFill>
              </a:rPr>
              <a:t>Úloha komplementového systému při likvidaci </a:t>
            </a:r>
            <a:r>
              <a:rPr lang="cs-CZ" b="1" dirty="0" err="1">
                <a:solidFill>
                  <a:srgbClr val="C00000"/>
                </a:solidFill>
              </a:rPr>
              <a:t>apoptotických</a:t>
            </a:r>
            <a:r>
              <a:rPr lang="cs-CZ" b="1" dirty="0">
                <a:solidFill>
                  <a:srgbClr val="C00000"/>
                </a:solidFill>
              </a:rPr>
              <a:t> tělísek</a:t>
            </a:r>
            <a:endParaRPr lang="en-US" b="1" dirty="0">
              <a:solidFill>
                <a:srgbClr val="C00000"/>
              </a:solidFill>
            </a:endParaRPr>
          </a:p>
        </p:txBody>
      </p:sp>
      <p:sp>
        <p:nvSpPr>
          <p:cNvPr id="3" name="Zástupný symbol pro obsah 2"/>
          <p:cNvSpPr>
            <a:spLocks noGrp="1"/>
          </p:cNvSpPr>
          <p:nvPr>
            <p:ph idx="1"/>
          </p:nvPr>
        </p:nvSpPr>
        <p:spPr>
          <a:xfrm>
            <a:off x="457200" y="1600200"/>
            <a:ext cx="8219256" cy="4525963"/>
          </a:xfrm>
        </p:spPr>
        <p:txBody>
          <a:bodyPr>
            <a:normAutofit fontScale="70000" lnSpcReduction="20000"/>
          </a:bodyPr>
          <a:lstStyle/>
          <a:p>
            <a:endParaRPr lang="cs-CZ" dirty="0"/>
          </a:p>
          <a:p>
            <a:endParaRPr lang="cs-CZ" sz="3600" dirty="0">
              <a:solidFill>
                <a:srgbClr val="002060"/>
              </a:solidFill>
            </a:endParaRPr>
          </a:p>
          <a:p>
            <a:r>
              <a:rPr lang="cs-CZ" sz="3600" dirty="0">
                <a:solidFill>
                  <a:srgbClr val="002060"/>
                </a:solidFill>
              </a:rPr>
              <a:t>Makrofágy a dendritické buňky lokálně produkují C1q – vazba na </a:t>
            </a:r>
            <a:r>
              <a:rPr lang="cs-CZ" sz="3600" dirty="0" err="1">
                <a:solidFill>
                  <a:srgbClr val="002060"/>
                </a:solidFill>
              </a:rPr>
              <a:t>dsDNA</a:t>
            </a:r>
            <a:r>
              <a:rPr lang="cs-CZ" sz="3600" dirty="0">
                <a:solidFill>
                  <a:srgbClr val="002060"/>
                </a:solidFill>
              </a:rPr>
              <a:t>, </a:t>
            </a:r>
            <a:r>
              <a:rPr lang="cs-CZ" sz="3600" dirty="0" err="1">
                <a:solidFill>
                  <a:srgbClr val="002060"/>
                </a:solidFill>
              </a:rPr>
              <a:t>Hsp</a:t>
            </a:r>
            <a:r>
              <a:rPr lang="cs-CZ" sz="3600" dirty="0">
                <a:solidFill>
                  <a:srgbClr val="002060"/>
                </a:solidFill>
              </a:rPr>
              <a:t>, </a:t>
            </a:r>
            <a:r>
              <a:rPr lang="cs-CZ" sz="3600" dirty="0" err="1">
                <a:solidFill>
                  <a:srgbClr val="002060"/>
                </a:solidFill>
              </a:rPr>
              <a:t>annexin</a:t>
            </a:r>
            <a:r>
              <a:rPr lang="cs-CZ" sz="3600" dirty="0">
                <a:solidFill>
                  <a:srgbClr val="002060"/>
                </a:solidFill>
              </a:rPr>
              <a:t> </a:t>
            </a:r>
            <a:r>
              <a:rPr lang="cs-CZ" sz="3600" dirty="0" err="1">
                <a:solidFill>
                  <a:srgbClr val="002060"/>
                </a:solidFill>
              </a:rPr>
              <a:t>kalretikulin</a:t>
            </a:r>
            <a:r>
              <a:rPr lang="cs-CZ" sz="3600" dirty="0">
                <a:solidFill>
                  <a:srgbClr val="002060"/>
                </a:solidFill>
              </a:rPr>
              <a:t>.</a:t>
            </a:r>
          </a:p>
          <a:p>
            <a:r>
              <a:rPr lang="cs-CZ" sz="3600" dirty="0">
                <a:solidFill>
                  <a:srgbClr val="002060"/>
                </a:solidFill>
              </a:rPr>
              <a:t>Podobně se váže MBL a </a:t>
            </a:r>
            <a:r>
              <a:rPr lang="cs-CZ" sz="3600" dirty="0" err="1">
                <a:solidFill>
                  <a:srgbClr val="002060"/>
                </a:solidFill>
              </a:rPr>
              <a:t>fikoliny</a:t>
            </a:r>
            <a:r>
              <a:rPr lang="cs-CZ" sz="3600" dirty="0">
                <a:solidFill>
                  <a:srgbClr val="002060"/>
                </a:solidFill>
              </a:rPr>
              <a:t>.</a:t>
            </a:r>
          </a:p>
          <a:p>
            <a:r>
              <a:rPr lang="cs-CZ" sz="3600" dirty="0">
                <a:solidFill>
                  <a:srgbClr val="002060"/>
                </a:solidFill>
              </a:rPr>
              <a:t>Označená </a:t>
            </a:r>
            <a:r>
              <a:rPr lang="cs-CZ" sz="3600" dirty="0" err="1">
                <a:solidFill>
                  <a:srgbClr val="002060"/>
                </a:solidFill>
              </a:rPr>
              <a:t>apoptotická</a:t>
            </a:r>
            <a:r>
              <a:rPr lang="cs-CZ" sz="3600" dirty="0">
                <a:solidFill>
                  <a:srgbClr val="002060"/>
                </a:solidFill>
              </a:rPr>
              <a:t> tělíska jsou </a:t>
            </a:r>
            <a:r>
              <a:rPr lang="cs-CZ" sz="3600" dirty="0" err="1">
                <a:solidFill>
                  <a:srgbClr val="002060"/>
                </a:solidFill>
              </a:rPr>
              <a:t>internalizována</a:t>
            </a:r>
            <a:r>
              <a:rPr lang="cs-CZ" sz="3600" dirty="0">
                <a:solidFill>
                  <a:srgbClr val="002060"/>
                </a:solidFill>
              </a:rPr>
              <a:t> fagocytem x nevyvolává zánětlivou reakci.</a:t>
            </a:r>
          </a:p>
          <a:p>
            <a:r>
              <a:rPr lang="cs-CZ" sz="3600" dirty="0">
                <a:solidFill>
                  <a:srgbClr val="002060"/>
                </a:solidFill>
              </a:rPr>
              <a:t>Je inhibována tvorba </a:t>
            </a:r>
            <a:r>
              <a:rPr lang="cs-CZ" sz="3600" dirty="0" err="1">
                <a:solidFill>
                  <a:srgbClr val="002060"/>
                </a:solidFill>
              </a:rPr>
              <a:t>inflamasomu</a:t>
            </a:r>
            <a:r>
              <a:rPr lang="cs-CZ" sz="3600" dirty="0">
                <a:solidFill>
                  <a:srgbClr val="002060"/>
                </a:solidFill>
              </a:rPr>
              <a:t>.</a:t>
            </a:r>
          </a:p>
          <a:p>
            <a:r>
              <a:rPr lang="cs-CZ" sz="3600" dirty="0">
                <a:solidFill>
                  <a:srgbClr val="002060"/>
                </a:solidFill>
              </a:rPr>
              <a:t>Produkce protizánětlivých </a:t>
            </a:r>
            <a:r>
              <a:rPr lang="cs-CZ" sz="3600" dirty="0" err="1">
                <a:solidFill>
                  <a:srgbClr val="002060"/>
                </a:solidFill>
              </a:rPr>
              <a:t>cytokinů</a:t>
            </a:r>
            <a:r>
              <a:rPr lang="cs-CZ" sz="3600" dirty="0">
                <a:solidFill>
                  <a:srgbClr val="002060"/>
                </a:solidFill>
              </a:rPr>
              <a:t>, např. IL-10.</a:t>
            </a:r>
          </a:p>
          <a:p>
            <a:r>
              <a:rPr lang="cs-CZ" sz="3600" dirty="0">
                <a:solidFill>
                  <a:srgbClr val="002060"/>
                </a:solidFill>
              </a:rPr>
              <a:t>APC po pohlcení a při prezentaci </a:t>
            </a:r>
            <a:r>
              <a:rPr lang="cs-CZ" sz="3600" dirty="0" err="1">
                <a:solidFill>
                  <a:srgbClr val="002060"/>
                </a:solidFill>
              </a:rPr>
              <a:t>Ag</a:t>
            </a:r>
            <a:r>
              <a:rPr lang="cs-CZ" sz="3600" dirty="0">
                <a:solidFill>
                  <a:srgbClr val="002060"/>
                </a:solidFill>
              </a:rPr>
              <a:t> z </a:t>
            </a:r>
            <a:r>
              <a:rPr lang="cs-CZ" sz="3600" dirty="0" err="1">
                <a:solidFill>
                  <a:srgbClr val="002060"/>
                </a:solidFill>
              </a:rPr>
              <a:t>apoptotických</a:t>
            </a:r>
            <a:r>
              <a:rPr lang="cs-CZ" sz="3600" dirty="0">
                <a:solidFill>
                  <a:srgbClr val="002060"/>
                </a:solidFill>
              </a:rPr>
              <a:t> tělísek </a:t>
            </a:r>
          </a:p>
          <a:p>
            <a:pPr marL="0" indent="0">
              <a:buNone/>
            </a:pPr>
            <a:r>
              <a:rPr lang="cs-CZ" sz="3600" dirty="0">
                <a:solidFill>
                  <a:srgbClr val="002060"/>
                </a:solidFill>
              </a:rPr>
              <a:t>     exprese </a:t>
            </a:r>
            <a:r>
              <a:rPr lang="cs-CZ" sz="3600" dirty="0" err="1">
                <a:solidFill>
                  <a:srgbClr val="002060"/>
                </a:solidFill>
              </a:rPr>
              <a:t>kostimulačních</a:t>
            </a:r>
            <a:r>
              <a:rPr lang="cs-CZ" sz="3600" dirty="0">
                <a:solidFill>
                  <a:srgbClr val="002060"/>
                </a:solidFill>
              </a:rPr>
              <a:t> molekul PD-L1,2 bránící aktivaci</a:t>
            </a:r>
          </a:p>
          <a:p>
            <a:pPr marL="0" indent="0">
              <a:buNone/>
            </a:pPr>
            <a:r>
              <a:rPr lang="cs-CZ" sz="3600" dirty="0">
                <a:solidFill>
                  <a:srgbClr val="002060"/>
                </a:solidFill>
              </a:rPr>
              <a:t>     T-lymfocytů a napomáhají diferenciaci Th0 do T-</a:t>
            </a:r>
            <a:r>
              <a:rPr lang="cs-CZ" sz="3600" dirty="0" err="1">
                <a:solidFill>
                  <a:srgbClr val="002060"/>
                </a:solidFill>
              </a:rPr>
              <a:t>reg</a:t>
            </a:r>
            <a:r>
              <a:rPr lang="cs-CZ" sz="3600" dirty="0">
                <a:solidFill>
                  <a:srgbClr val="002060"/>
                </a:solidFill>
              </a:rPr>
              <a:t>.</a:t>
            </a:r>
            <a:endParaRPr lang="en-US" sz="3600" dirty="0">
              <a:solidFill>
                <a:srgbClr val="002060"/>
              </a:solidFill>
            </a:endParaRPr>
          </a:p>
        </p:txBody>
      </p:sp>
    </p:spTree>
    <p:extLst>
      <p:ext uri="{BB962C8B-B14F-4D97-AF65-F5344CB8AC3E}">
        <p14:creationId xmlns:p14="http://schemas.microsoft.com/office/powerpoint/2010/main" val="33871931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b="1" dirty="0">
                <a:solidFill>
                  <a:srgbClr val="C00000"/>
                </a:solidFill>
              </a:rPr>
              <a:t>Receptory pro složky komplementu</a:t>
            </a:r>
            <a:endParaRPr lang="en-US" b="1" dirty="0">
              <a:solidFill>
                <a:srgbClr val="C00000"/>
              </a:solidFill>
            </a:endParaRPr>
          </a:p>
        </p:txBody>
      </p:sp>
      <p:sp>
        <p:nvSpPr>
          <p:cNvPr id="3" name="Zástupný symbol pro obsah 2"/>
          <p:cNvSpPr>
            <a:spLocks noGrp="1"/>
          </p:cNvSpPr>
          <p:nvPr>
            <p:ph idx="1"/>
          </p:nvPr>
        </p:nvSpPr>
        <p:spPr>
          <a:xfrm>
            <a:off x="457200" y="1600200"/>
            <a:ext cx="8363272" cy="4525963"/>
          </a:xfrm>
        </p:spPr>
        <p:txBody>
          <a:bodyPr>
            <a:noAutofit/>
          </a:bodyPr>
          <a:lstStyle/>
          <a:p>
            <a:r>
              <a:rPr lang="cs-CZ" sz="2800" dirty="0">
                <a:solidFill>
                  <a:srgbClr val="002060"/>
                </a:solidFill>
              </a:rPr>
              <a:t>CR1- ( CD35) – na erytrocytech, leukocytech, folikulárních dendritických buňkách.</a:t>
            </a:r>
          </a:p>
          <a:p>
            <a:r>
              <a:rPr lang="cs-CZ" sz="2800" dirty="0">
                <a:solidFill>
                  <a:srgbClr val="002060"/>
                </a:solidFill>
              </a:rPr>
              <a:t>Podílí se na mechanismech likvidace patogenů a imunitních komplexů </a:t>
            </a:r>
            <a:r>
              <a:rPr lang="cs-CZ" sz="2800" dirty="0" err="1">
                <a:solidFill>
                  <a:srgbClr val="002060"/>
                </a:solidFill>
              </a:rPr>
              <a:t>opsonizovaných</a:t>
            </a:r>
            <a:r>
              <a:rPr lang="cs-CZ" sz="2800" dirty="0">
                <a:solidFill>
                  <a:srgbClr val="002060"/>
                </a:solidFill>
              </a:rPr>
              <a:t> složkou C3b.</a:t>
            </a:r>
          </a:p>
          <a:p>
            <a:r>
              <a:rPr lang="cs-CZ" sz="2800" dirty="0" err="1">
                <a:solidFill>
                  <a:srgbClr val="002060"/>
                </a:solidFill>
              </a:rPr>
              <a:t>Imunokomplexy</a:t>
            </a:r>
            <a:r>
              <a:rPr lang="cs-CZ" sz="2800" dirty="0">
                <a:solidFill>
                  <a:srgbClr val="002060"/>
                </a:solidFill>
              </a:rPr>
              <a:t> jsou označeny složkou C3b, která je navázána na </a:t>
            </a:r>
            <a:r>
              <a:rPr lang="cs-CZ" sz="2800" dirty="0" err="1">
                <a:solidFill>
                  <a:srgbClr val="002060"/>
                </a:solidFill>
              </a:rPr>
              <a:t>Fc</a:t>
            </a:r>
            <a:r>
              <a:rPr lang="cs-CZ" sz="2800" dirty="0">
                <a:solidFill>
                  <a:srgbClr val="002060"/>
                </a:solidFill>
              </a:rPr>
              <a:t> fragment </a:t>
            </a:r>
            <a:r>
              <a:rPr lang="cs-CZ" sz="2800" dirty="0" err="1">
                <a:solidFill>
                  <a:srgbClr val="002060"/>
                </a:solidFill>
              </a:rPr>
              <a:t>IgG</a:t>
            </a:r>
            <a:r>
              <a:rPr lang="cs-CZ" sz="2800" dirty="0">
                <a:solidFill>
                  <a:srgbClr val="002060"/>
                </a:solidFill>
              </a:rPr>
              <a:t> – přes CR1 jsou tyto IK vychytávány erytrocyty z tělních tekutin.</a:t>
            </a:r>
          </a:p>
          <a:p>
            <a:r>
              <a:rPr lang="cs-CZ" sz="2800" dirty="0">
                <a:solidFill>
                  <a:srgbClr val="002060"/>
                </a:solidFill>
              </a:rPr>
              <a:t>Staré erytrocyty migrují do červené pupy sleziny, kde jsou odstraňovány specializovanými makrofágy.</a:t>
            </a:r>
            <a:endParaRPr lang="en-US" sz="2800" dirty="0">
              <a:solidFill>
                <a:srgbClr val="002060"/>
              </a:solidFill>
            </a:endParaRPr>
          </a:p>
        </p:txBody>
      </p:sp>
    </p:spTree>
    <p:extLst>
      <p:ext uri="{BB962C8B-B14F-4D97-AF65-F5344CB8AC3E}">
        <p14:creationId xmlns:p14="http://schemas.microsoft.com/office/powerpoint/2010/main" val="30607531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C00000"/>
                </a:solidFill>
              </a:rPr>
              <a:t>Funkce CR1 receptoru</a:t>
            </a:r>
            <a:endParaRPr lang="en-US" b="1" dirty="0">
              <a:solidFill>
                <a:srgbClr val="C00000"/>
              </a:solidFill>
            </a:endParaRPr>
          </a:p>
        </p:txBody>
      </p:sp>
      <p:pic>
        <p:nvPicPr>
          <p:cNvPr id="8194" name="Picture 2" descr="Výsledek obrázku pro C3b and erythrocy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412776"/>
            <a:ext cx="7048500" cy="5517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7769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p:cNvSpPr txBox="1"/>
          <p:nvPr/>
        </p:nvSpPr>
        <p:spPr>
          <a:xfrm>
            <a:off x="539552" y="434774"/>
            <a:ext cx="7632848" cy="1077218"/>
          </a:xfrm>
          <a:prstGeom prst="rect">
            <a:avLst/>
          </a:prstGeom>
          <a:noFill/>
        </p:spPr>
        <p:txBody>
          <a:bodyPr wrap="square" rtlCol="0">
            <a:spAutoFit/>
          </a:bodyPr>
          <a:lstStyle/>
          <a:p>
            <a:pPr algn="ctr"/>
            <a:r>
              <a:rPr lang="cs-CZ" sz="3200" b="1" dirty="0">
                <a:solidFill>
                  <a:srgbClr val="C00000"/>
                </a:solidFill>
              </a:rPr>
              <a:t>CD21/CR2 komplementární receptor jako Co-receptor pro B buňky </a:t>
            </a:r>
          </a:p>
        </p:txBody>
      </p:sp>
      <p:pic>
        <p:nvPicPr>
          <p:cNvPr id="3" name="Obrázek 2" descr="Výřez obrazovk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3530" y="1423544"/>
            <a:ext cx="4780722" cy="4813768"/>
          </a:xfrm>
          <a:prstGeom prst="rect">
            <a:avLst/>
          </a:prstGeom>
        </p:spPr>
      </p:pic>
    </p:spTree>
    <p:extLst>
      <p:ext uri="{BB962C8B-B14F-4D97-AF65-F5344CB8AC3E}">
        <p14:creationId xmlns:p14="http://schemas.microsoft.com/office/powerpoint/2010/main" val="10105714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C00000"/>
                </a:solidFill>
              </a:rPr>
              <a:t>CR3, CR4</a:t>
            </a:r>
            <a:endParaRPr lang="en-US" b="1" dirty="0">
              <a:solidFill>
                <a:srgbClr val="C00000"/>
              </a:solidFill>
            </a:endParaRPr>
          </a:p>
        </p:txBody>
      </p:sp>
      <p:sp>
        <p:nvSpPr>
          <p:cNvPr id="3" name="Zástupný symbol pro obsah 2"/>
          <p:cNvSpPr>
            <a:spLocks noGrp="1"/>
          </p:cNvSpPr>
          <p:nvPr>
            <p:ph idx="1"/>
          </p:nvPr>
        </p:nvSpPr>
        <p:spPr/>
        <p:txBody>
          <a:bodyPr/>
          <a:lstStyle/>
          <a:p>
            <a:endParaRPr lang="cs-CZ" dirty="0"/>
          </a:p>
          <a:p>
            <a:r>
              <a:rPr lang="cs-CZ" dirty="0">
                <a:solidFill>
                  <a:srgbClr val="002060"/>
                </a:solidFill>
              </a:rPr>
              <a:t>CR3 (CD11b/CD18)</a:t>
            </a:r>
          </a:p>
          <a:p>
            <a:r>
              <a:rPr lang="cs-CZ" dirty="0">
                <a:solidFill>
                  <a:srgbClr val="002060"/>
                </a:solidFill>
              </a:rPr>
              <a:t>CR4 (CD11c/CD18) </a:t>
            </a:r>
          </a:p>
          <a:p>
            <a:r>
              <a:rPr lang="cs-CZ" dirty="0">
                <a:solidFill>
                  <a:srgbClr val="002060"/>
                </a:solidFill>
              </a:rPr>
              <a:t>Obě adhezivní molekuly </a:t>
            </a:r>
            <a:r>
              <a:rPr lang="cs-CZ" dirty="0" err="1">
                <a:solidFill>
                  <a:srgbClr val="002060"/>
                </a:solidFill>
              </a:rPr>
              <a:t>integrinové</a:t>
            </a:r>
            <a:r>
              <a:rPr lang="cs-CZ" dirty="0">
                <a:solidFill>
                  <a:srgbClr val="002060"/>
                </a:solidFill>
              </a:rPr>
              <a:t> rodiny</a:t>
            </a:r>
          </a:p>
          <a:p>
            <a:r>
              <a:rPr lang="cs-CZ" dirty="0">
                <a:solidFill>
                  <a:srgbClr val="002060"/>
                </a:solidFill>
              </a:rPr>
              <a:t>Adherence a ingesce fagocytujících buněk</a:t>
            </a:r>
          </a:p>
          <a:p>
            <a:pPr marL="0" indent="0">
              <a:buNone/>
            </a:pPr>
            <a:endParaRPr lang="en-US" dirty="0"/>
          </a:p>
        </p:txBody>
      </p:sp>
    </p:spTree>
    <p:extLst>
      <p:ext uri="{BB962C8B-B14F-4D97-AF65-F5344CB8AC3E}">
        <p14:creationId xmlns:p14="http://schemas.microsoft.com/office/powerpoint/2010/main" val="4121529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solidFill>
                  <a:srgbClr val="FF0000"/>
                </a:solidFill>
              </a:rPr>
              <a:t>Komplementový systém</a:t>
            </a:r>
            <a:endParaRPr lang="en-GB" dirty="0">
              <a:solidFill>
                <a:srgbClr val="FF0000"/>
              </a:solidFill>
            </a:endParaRPr>
          </a:p>
        </p:txBody>
      </p:sp>
      <p:sp>
        <p:nvSpPr>
          <p:cNvPr id="3" name="Zástupný symbol pro obsah 2"/>
          <p:cNvSpPr>
            <a:spLocks noGrp="1"/>
          </p:cNvSpPr>
          <p:nvPr>
            <p:ph idx="1"/>
          </p:nvPr>
        </p:nvSpPr>
        <p:spPr>
          <a:xfrm>
            <a:off x="457200" y="1600200"/>
            <a:ext cx="8229600" cy="4925144"/>
          </a:xfrm>
        </p:spPr>
        <p:txBody>
          <a:bodyPr>
            <a:normAutofit fontScale="92500" lnSpcReduction="20000"/>
          </a:bodyPr>
          <a:lstStyle/>
          <a:p>
            <a:r>
              <a:rPr lang="cs-CZ" dirty="0">
                <a:solidFill>
                  <a:srgbClr val="002060"/>
                </a:solidFill>
              </a:rPr>
              <a:t>Nejdůležitější humorální součást imunity.</a:t>
            </a:r>
          </a:p>
          <a:p>
            <a:r>
              <a:rPr lang="cs-CZ" dirty="0">
                <a:solidFill>
                  <a:srgbClr val="002060"/>
                </a:solidFill>
              </a:rPr>
              <a:t>Podílí se na identifikaci nebezpečných vzorů mikroorganismů.</a:t>
            </a:r>
          </a:p>
          <a:p>
            <a:r>
              <a:rPr lang="cs-CZ" dirty="0">
                <a:solidFill>
                  <a:srgbClr val="002060"/>
                </a:solidFill>
              </a:rPr>
              <a:t>Na některé z nich se vážou složky komplementu.</a:t>
            </a:r>
          </a:p>
          <a:p>
            <a:r>
              <a:rPr lang="cs-CZ" dirty="0">
                <a:solidFill>
                  <a:srgbClr val="002060"/>
                </a:solidFill>
              </a:rPr>
              <a:t>Označené mikroby jsou pak identifikovány povrchovými receptory buněk imunitního systému, např. fagocyty.</a:t>
            </a:r>
          </a:p>
          <a:p>
            <a:r>
              <a:rPr lang="cs-CZ" dirty="0">
                <a:solidFill>
                  <a:srgbClr val="002060"/>
                </a:solidFill>
              </a:rPr>
              <a:t>Plně aktivovaný komplement je schopen usmrcovat především Gram-negativní bakterie, neutralizovat viry a </a:t>
            </a:r>
            <a:r>
              <a:rPr lang="cs-CZ" dirty="0" err="1">
                <a:solidFill>
                  <a:srgbClr val="002060"/>
                </a:solidFill>
              </a:rPr>
              <a:t>opsonizovat</a:t>
            </a:r>
            <a:r>
              <a:rPr lang="cs-CZ" dirty="0">
                <a:solidFill>
                  <a:srgbClr val="002060"/>
                </a:solidFill>
              </a:rPr>
              <a:t>.</a:t>
            </a:r>
          </a:p>
          <a:p>
            <a:r>
              <a:rPr lang="cs-CZ" dirty="0">
                <a:solidFill>
                  <a:srgbClr val="002060"/>
                </a:solidFill>
              </a:rPr>
              <a:t>Vztah k zánětu</a:t>
            </a:r>
          </a:p>
          <a:p>
            <a:endParaRPr lang="en-GB" dirty="0"/>
          </a:p>
        </p:txBody>
      </p:sp>
    </p:spTree>
    <p:extLst>
      <p:ext uri="{BB962C8B-B14F-4D97-AF65-F5344CB8AC3E}">
        <p14:creationId xmlns:p14="http://schemas.microsoft.com/office/powerpoint/2010/main" val="14712235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457200" y="274638"/>
            <a:ext cx="8229600" cy="1642194"/>
          </a:xfrm>
        </p:spPr>
        <p:txBody>
          <a:bodyPr rtlCol="0">
            <a:noAutofit/>
          </a:bodyPr>
          <a:lstStyle/>
          <a:p>
            <a:pPr eaLnBrk="1" fontAlgn="auto" hangingPunct="1">
              <a:spcAft>
                <a:spcPts val="0"/>
              </a:spcAft>
              <a:defRPr/>
            </a:pPr>
            <a:r>
              <a:rPr lang="cs-CZ" b="1" dirty="0">
                <a:solidFill>
                  <a:srgbClr val="C00000"/>
                </a:solidFill>
                <a:effectLst>
                  <a:outerShdw blurRad="38100" dist="38100" dir="2700000" algn="tl">
                    <a:srgbClr val="C0C0C0"/>
                  </a:outerShdw>
                </a:effectLst>
                <a:latin typeface="+mn-lt"/>
              </a:rPr>
              <a:t>Antimikrobiální peptidy </a:t>
            </a:r>
            <a:br>
              <a:rPr lang="cs-CZ" b="1" dirty="0">
                <a:solidFill>
                  <a:srgbClr val="C00000"/>
                </a:solidFill>
                <a:effectLst>
                  <a:outerShdw blurRad="38100" dist="38100" dir="2700000" algn="tl">
                    <a:srgbClr val="C0C0C0"/>
                  </a:outerShdw>
                </a:effectLst>
                <a:latin typeface="+mn-lt"/>
              </a:rPr>
            </a:br>
            <a:r>
              <a:rPr lang="cs-CZ" b="1" dirty="0">
                <a:solidFill>
                  <a:srgbClr val="C00000"/>
                </a:solidFill>
                <a:effectLst>
                  <a:outerShdw blurRad="38100" dist="38100" dir="2700000" algn="tl">
                    <a:srgbClr val="C0C0C0"/>
                  </a:outerShdw>
                </a:effectLst>
                <a:latin typeface="+mn-lt"/>
              </a:rPr>
              <a:t>v </a:t>
            </a:r>
            <a:r>
              <a:rPr lang="cs-CZ" b="1" dirty="0" err="1">
                <a:solidFill>
                  <a:srgbClr val="C00000"/>
                </a:solidFill>
                <a:effectLst>
                  <a:outerShdw blurRad="38100" dist="38100" dir="2700000" algn="tl">
                    <a:srgbClr val="C0C0C0"/>
                  </a:outerShdw>
                </a:effectLst>
                <a:latin typeface="+mn-lt"/>
              </a:rPr>
              <a:t>residentních</a:t>
            </a:r>
            <a:r>
              <a:rPr lang="cs-CZ" b="1" dirty="0">
                <a:solidFill>
                  <a:srgbClr val="C00000"/>
                </a:solidFill>
                <a:effectLst>
                  <a:outerShdw blurRad="38100" dist="38100" dir="2700000" algn="tl">
                    <a:srgbClr val="C0C0C0"/>
                  </a:outerShdw>
                </a:effectLst>
                <a:latin typeface="+mn-lt"/>
              </a:rPr>
              <a:t> kožních buňkách </a:t>
            </a:r>
          </a:p>
        </p:txBody>
      </p:sp>
      <p:sp>
        <p:nvSpPr>
          <p:cNvPr id="21507" name="Rectangle 3"/>
          <p:cNvSpPr>
            <a:spLocks noGrp="1" noChangeArrowheads="1"/>
          </p:cNvSpPr>
          <p:nvPr>
            <p:ph idx="1"/>
          </p:nvPr>
        </p:nvSpPr>
        <p:spPr>
          <a:xfrm>
            <a:off x="250825" y="1916832"/>
            <a:ext cx="8353425" cy="4104556"/>
          </a:xfrm>
          <a:solidFill>
            <a:schemeClr val="bg1"/>
          </a:solidFill>
        </p:spPr>
        <p:txBody>
          <a:bodyPr>
            <a:normAutofit fontScale="92500" lnSpcReduction="20000"/>
          </a:bodyPr>
          <a:lstStyle/>
          <a:p>
            <a:pPr eaLnBrk="1" hangingPunct="1">
              <a:lnSpc>
                <a:spcPct val="80000"/>
              </a:lnSpc>
              <a:buFontTx/>
              <a:buNone/>
            </a:pPr>
            <a:r>
              <a:rPr lang="cs-CZ" sz="800" dirty="0">
                <a:solidFill>
                  <a:srgbClr val="000066"/>
                </a:solidFill>
                <a:latin typeface="Symbol" pitchFamily="18" charset="2"/>
              </a:rPr>
              <a:t>    </a:t>
            </a:r>
          </a:p>
          <a:p>
            <a:pPr eaLnBrk="1" hangingPunct="1">
              <a:lnSpc>
                <a:spcPct val="80000"/>
              </a:lnSpc>
              <a:buFontTx/>
              <a:buNone/>
            </a:pPr>
            <a:endParaRPr lang="cs-CZ" sz="1600" u="sng" dirty="0">
              <a:solidFill>
                <a:srgbClr val="000066"/>
              </a:solidFill>
              <a:latin typeface="Tahoma" pitchFamily="34" charset="0"/>
            </a:endParaRPr>
          </a:p>
          <a:p>
            <a:pPr eaLnBrk="1" hangingPunct="1">
              <a:lnSpc>
                <a:spcPct val="80000"/>
              </a:lnSpc>
              <a:buFontTx/>
              <a:buNone/>
            </a:pPr>
            <a:endParaRPr lang="cs-CZ" u="sng" dirty="0">
              <a:solidFill>
                <a:srgbClr val="000066"/>
              </a:solidFill>
            </a:endParaRPr>
          </a:p>
          <a:p>
            <a:pPr eaLnBrk="1" hangingPunct="1">
              <a:lnSpc>
                <a:spcPct val="80000"/>
              </a:lnSpc>
              <a:buFontTx/>
              <a:buNone/>
            </a:pPr>
            <a:r>
              <a:rPr lang="cs-CZ" dirty="0" err="1">
                <a:solidFill>
                  <a:srgbClr val="000066"/>
                </a:solidFill>
              </a:rPr>
              <a:t>cathelicidiny</a:t>
            </a:r>
            <a:r>
              <a:rPr lang="cs-CZ" dirty="0">
                <a:solidFill>
                  <a:srgbClr val="000066"/>
                </a:solidFill>
              </a:rPr>
              <a:t> (hCAP18/LL 37)           </a:t>
            </a:r>
            <a:r>
              <a:rPr lang="cs-CZ" i="1" dirty="0" err="1">
                <a:solidFill>
                  <a:srgbClr val="000066"/>
                </a:solidFill>
              </a:rPr>
              <a:t>keratinocyty</a:t>
            </a:r>
            <a:endParaRPr lang="cs-CZ" i="1" dirty="0">
              <a:solidFill>
                <a:srgbClr val="000066"/>
              </a:solidFill>
            </a:endParaRPr>
          </a:p>
          <a:p>
            <a:pPr eaLnBrk="1" hangingPunct="1">
              <a:lnSpc>
                <a:spcPct val="80000"/>
              </a:lnSpc>
              <a:buFontTx/>
              <a:buNone/>
            </a:pPr>
            <a:endParaRPr lang="cs-CZ" u="sng" dirty="0">
              <a:solidFill>
                <a:srgbClr val="000066"/>
              </a:solidFill>
            </a:endParaRPr>
          </a:p>
          <a:p>
            <a:pPr eaLnBrk="1" hangingPunct="1">
              <a:lnSpc>
                <a:spcPct val="80000"/>
              </a:lnSpc>
              <a:buFontTx/>
              <a:buNone/>
            </a:pPr>
            <a:r>
              <a:rPr lang="en-US" dirty="0">
                <a:solidFill>
                  <a:srgbClr val="000066"/>
                </a:solidFill>
              </a:rPr>
              <a:t>b </a:t>
            </a:r>
            <a:r>
              <a:rPr lang="cs-CZ" dirty="0">
                <a:solidFill>
                  <a:srgbClr val="000066"/>
                </a:solidFill>
              </a:rPr>
              <a:t>-</a:t>
            </a:r>
            <a:r>
              <a:rPr lang="en-US" dirty="0">
                <a:solidFill>
                  <a:srgbClr val="000066"/>
                </a:solidFill>
              </a:rPr>
              <a:t> </a:t>
            </a:r>
            <a:r>
              <a:rPr lang="cs-CZ" dirty="0" err="1">
                <a:solidFill>
                  <a:srgbClr val="000066"/>
                </a:solidFill>
              </a:rPr>
              <a:t>defensiny</a:t>
            </a:r>
            <a:r>
              <a:rPr lang="cs-CZ" dirty="0">
                <a:solidFill>
                  <a:srgbClr val="000066"/>
                </a:solidFill>
              </a:rPr>
              <a:t> (HBD</a:t>
            </a:r>
            <a:r>
              <a:rPr lang="en-US" dirty="0">
                <a:solidFill>
                  <a:srgbClr val="000066"/>
                </a:solidFill>
              </a:rPr>
              <a:t> </a:t>
            </a:r>
            <a:r>
              <a:rPr lang="cs-CZ" dirty="0">
                <a:solidFill>
                  <a:srgbClr val="000066"/>
                </a:solidFill>
              </a:rPr>
              <a:t>-</a:t>
            </a:r>
            <a:r>
              <a:rPr lang="en-US" dirty="0">
                <a:solidFill>
                  <a:srgbClr val="000066"/>
                </a:solidFill>
              </a:rPr>
              <a:t> </a:t>
            </a:r>
            <a:r>
              <a:rPr lang="cs-CZ" dirty="0">
                <a:solidFill>
                  <a:srgbClr val="000066"/>
                </a:solidFill>
              </a:rPr>
              <a:t>2, HBD</a:t>
            </a:r>
            <a:r>
              <a:rPr lang="en-US" dirty="0">
                <a:solidFill>
                  <a:srgbClr val="000066"/>
                </a:solidFill>
              </a:rPr>
              <a:t> </a:t>
            </a:r>
            <a:r>
              <a:rPr lang="cs-CZ" dirty="0">
                <a:solidFill>
                  <a:srgbClr val="000066"/>
                </a:solidFill>
              </a:rPr>
              <a:t>-</a:t>
            </a:r>
            <a:r>
              <a:rPr lang="en-US" dirty="0">
                <a:solidFill>
                  <a:srgbClr val="000066"/>
                </a:solidFill>
              </a:rPr>
              <a:t> </a:t>
            </a:r>
            <a:r>
              <a:rPr lang="cs-CZ" dirty="0">
                <a:solidFill>
                  <a:srgbClr val="000066"/>
                </a:solidFill>
              </a:rPr>
              <a:t>3)      </a:t>
            </a:r>
            <a:r>
              <a:rPr lang="cs-CZ" i="1" dirty="0" err="1">
                <a:solidFill>
                  <a:srgbClr val="000066"/>
                </a:solidFill>
              </a:rPr>
              <a:t>keratinocyty</a:t>
            </a:r>
            <a:endParaRPr lang="cs-CZ" i="1" dirty="0">
              <a:solidFill>
                <a:srgbClr val="000066"/>
              </a:solidFill>
            </a:endParaRPr>
          </a:p>
          <a:p>
            <a:pPr eaLnBrk="1" hangingPunct="1">
              <a:lnSpc>
                <a:spcPct val="80000"/>
              </a:lnSpc>
            </a:pPr>
            <a:endParaRPr lang="cs-CZ" i="1" dirty="0">
              <a:solidFill>
                <a:srgbClr val="000066"/>
              </a:solidFill>
            </a:endParaRPr>
          </a:p>
          <a:p>
            <a:pPr eaLnBrk="1" hangingPunct="1">
              <a:lnSpc>
                <a:spcPct val="80000"/>
              </a:lnSpc>
              <a:buFontTx/>
              <a:buNone/>
            </a:pPr>
            <a:r>
              <a:rPr lang="cs-CZ" dirty="0" err="1">
                <a:solidFill>
                  <a:srgbClr val="000066"/>
                </a:solidFill>
              </a:rPr>
              <a:t>dermcidiny</a:t>
            </a:r>
            <a:r>
              <a:rPr lang="cs-CZ" dirty="0">
                <a:solidFill>
                  <a:srgbClr val="000066"/>
                </a:solidFill>
              </a:rPr>
              <a:t> (DCD)                   </a:t>
            </a:r>
            <a:r>
              <a:rPr lang="cs-CZ" i="1" dirty="0" err="1">
                <a:solidFill>
                  <a:srgbClr val="000066"/>
                </a:solidFill>
              </a:rPr>
              <a:t>ekkrinní</a:t>
            </a:r>
            <a:r>
              <a:rPr lang="cs-CZ" i="1" dirty="0">
                <a:solidFill>
                  <a:srgbClr val="000066"/>
                </a:solidFill>
              </a:rPr>
              <a:t> potní žlázy</a:t>
            </a:r>
          </a:p>
          <a:p>
            <a:pPr eaLnBrk="1" hangingPunct="1">
              <a:lnSpc>
                <a:spcPct val="80000"/>
              </a:lnSpc>
              <a:buFontTx/>
              <a:buNone/>
            </a:pPr>
            <a:endParaRPr lang="cs-CZ" i="1" dirty="0">
              <a:solidFill>
                <a:srgbClr val="000066"/>
              </a:solidFill>
            </a:endParaRPr>
          </a:p>
          <a:p>
            <a:pPr eaLnBrk="1" hangingPunct="1">
              <a:lnSpc>
                <a:spcPct val="80000"/>
              </a:lnSpc>
              <a:buFontTx/>
              <a:buNone/>
            </a:pPr>
            <a:r>
              <a:rPr lang="cs-CZ" sz="2800" dirty="0">
                <a:solidFill>
                  <a:srgbClr val="000066"/>
                </a:solidFill>
                <a:latin typeface="Tahoma" pitchFamily="34" charset="0"/>
              </a:rPr>
              <a:t> </a:t>
            </a:r>
          </a:p>
          <a:p>
            <a:pPr eaLnBrk="1" hangingPunct="1">
              <a:lnSpc>
                <a:spcPct val="80000"/>
              </a:lnSpc>
              <a:buFontTx/>
              <a:buNone/>
            </a:pPr>
            <a:endParaRPr lang="cs-CZ" sz="2800" dirty="0">
              <a:solidFill>
                <a:srgbClr val="000066"/>
              </a:solidFill>
              <a:latin typeface="Tahoma" pitchFamily="34" charset="0"/>
            </a:endParaRPr>
          </a:p>
          <a:p>
            <a:pPr eaLnBrk="1" hangingPunct="1">
              <a:lnSpc>
                <a:spcPct val="80000"/>
              </a:lnSpc>
              <a:buFontTx/>
              <a:buNone/>
            </a:pPr>
            <a:r>
              <a:rPr lang="cs-CZ" sz="2800" i="1" dirty="0">
                <a:solidFill>
                  <a:srgbClr val="000066"/>
                </a:solidFill>
                <a:latin typeface="Tahoma" pitchFamily="34" charset="0"/>
              </a:rPr>
              <a:t>   </a:t>
            </a:r>
            <a:endParaRPr lang="cs-CZ" sz="2800" b="1" i="1" dirty="0">
              <a:solidFill>
                <a:srgbClr val="000066"/>
              </a:solidFill>
              <a:latin typeface="Tahoma" pitchFamily="34" charset="0"/>
            </a:endParaRPr>
          </a:p>
        </p:txBody>
      </p:sp>
    </p:spTree>
    <p:extLst>
      <p:ext uri="{BB962C8B-B14F-4D97-AF65-F5344CB8AC3E}">
        <p14:creationId xmlns:p14="http://schemas.microsoft.com/office/powerpoint/2010/main" val="40393272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ledovec v moři"/>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0" y="847725"/>
            <a:ext cx="9144000" cy="6019800"/>
          </a:xfrm>
          <a:noFill/>
        </p:spPr>
      </p:pic>
      <p:sp>
        <p:nvSpPr>
          <p:cNvPr id="47107" name="Text Box 3"/>
          <p:cNvSpPr txBox="1">
            <a:spLocks noChangeArrowheads="1"/>
          </p:cNvSpPr>
          <p:nvPr/>
        </p:nvSpPr>
        <p:spPr bwMode="auto">
          <a:xfrm>
            <a:off x="0" y="26035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sz="3200" dirty="0">
                <a:solidFill>
                  <a:srgbClr val="FF0000"/>
                </a:solidFill>
                <a:latin typeface="Verdana" pitchFamily="34" charset="0"/>
              </a:rPr>
              <a:t>Komplementový systém je pilířem imunity</a:t>
            </a:r>
          </a:p>
        </p:txBody>
      </p:sp>
      <p:sp>
        <p:nvSpPr>
          <p:cNvPr id="47108" name="Text Box 4"/>
          <p:cNvSpPr txBox="1">
            <a:spLocks noChangeArrowheads="1"/>
          </p:cNvSpPr>
          <p:nvPr/>
        </p:nvSpPr>
        <p:spPr bwMode="auto">
          <a:xfrm>
            <a:off x="323850" y="1366838"/>
            <a:ext cx="3384550" cy="488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sz="2600">
                <a:latin typeface="Verdana" pitchFamily="34" charset="0"/>
              </a:rPr>
              <a:t>mikrobicidní účinky</a:t>
            </a:r>
          </a:p>
        </p:txBody>
      </p:sp>
      <p:sp>
        <p:nvSpPr>
          <p:cNvPr id="47109" name="Text Box 5"/>
          <p:cNvSpPr txBox="1">
            <a:spLocks noChangeArrowheads="1"/>
          </p:cNvSpPr>
          <p:nvPr/>
        </p:nvSpPr>
        <p:spPr bwMode="auto">
          <a:xfrm>
            <a:off x="323850" y="2276475"/>
            <a:ext cx="3971925" cy="488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sz="2600">
                <a:latin typeface="Verdana" pitchFamily="34" charset="0"/>
              </a:rPr>
              <a:t>zánětotvorné působení</a:t>
            </a:r>
          </a:p>
        </p:txBody>
      </p:sp>
      <p:sp>
        <p:nvSpPr>
          <p:cNvPr id="47110" name="Text Box 6"/>
          <p:cNvSpPr txBox="1">
            <a:spLocks noChangeArrowheads="1"/>
          </p:cNvSpPr>
          <p:nvPr/>
        </p:nvSpPr>
        <p:spPr bwMode="auto">
          <a:xfrm>
            <a:off x="323850" y="3284538"/>
            <a:ext cx="4598988" cy="488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sz="2600">
                <a:latin typeface="Verdana" pitchFamily="34" charset="0"/>
              </a:rPr>
              <a:t>regulace adaptivní imunity</a:t>
            </a:r>
          </a:p>
        </p:txBody>
      </p:sp>
      <p:sp>
        <p:nvSpPr>
          <p:cNvPr id="47111" name="Text Box 7"/>
          <p:cNvSpPr txBox="1">
            <a:spLocks noChangeArrowheads="1"/>
          </p:cNvSpPr>
          <p:nvPr/>
        </p:nvSpPr>
        <p:spPr bwMode="auto">
          <a:xfrm>
            <a:off x="323850" y="4508500"/>
            <a:ext cx="6419850" cy="488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sz="2600">
                <a:latin typeface="Verdana" pitchFamily="34" charset="0"/>
              </a:rPr>
              <a:t>ovlivňování buněk, orgánů a systémů</a:t>
            </a:r>
          </a:p>
        </p:txBody>
      </p:sp>
      <p:graphicFrame>
        <p:nvGraphicFramePr>
          <p:cNvPr id="47112" name="Object 2"/>
          <p:cNvGraphicFramePr>
            <a:graphicFrameLocks noGrp="1" noChangeAspect="1"/>
          </p:cNvGraphicFramePr>
          <p:nvPr>
            <p:ph sz="half" idx="4294967295"/>
          </p:nvPr>
        </p:nvGraphicFramePr>
        <p:xfrm>
          <a:off x="323850" y="908050"/>
          <a:ext cx="1000125" cy="276225"/>
        </p:xfrm>
        <a:graphic>
          <a:graphicData uri="http://schemas.openxmlformats.org/presentationml/2006/ole">
            <mc:AlternateContent xmlns:mc="http://schemas.openxmlformats.org/markup-compatibility/2006">
              <mc:Choice xmlns:v="urn:schemas-microsoft-com:vml" Requires="v">
                <p:oleObj spid="_x0000_s3116" name="Fotografie" r:id="rId4" imgW="1000000" imgH="276117" progId="MSPhotoEd.3">
                  <p:embed/>
                </p:oleObj>
              </mc:Choice>
              <mc:Fallback>
                <p:oleObj name="Fotografie" r:id="rId4" imgW="1000000" imgH="276117" progId="MSPhotoEd.3">
                  <p:embed/>
                  <p:pic>
                    <p:nvPicPr>
                      <p:cNvPr id="47112"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908050"/>
                        <a:ext cx="100012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7516560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1359073" y="1484784"/>
            <a:ext cx="7640911" cy="5016758"/>
          </a:xfrm>
          <a:prstGeom prst="rect">
            <a:avLst/>
          </a:prstGeom>
          <a:noFill/>
        </p:spPr>
        <p:txBody>
          <a:bodyPr wrap="square" rtlCol="0">
            <a:spAutoFit/>
          </a:bodyPr>
          <a:lstStyle/>
          <a:p>
            <a:r>
              <a:rPr lang="cs-CZ" sz="2000" dirty="0">
                <a:solidFill>
                  <a:srgbClr val="002060"/>
                </a:solidFill>
              </a:rPr>
              <a:t>Neutralizace </a:t>
            </a:r>
            <a:r>
              <a:rPr lang="cs-CZ" sz="2000" dirty="0" err="1">
                <a:solidFill>
                  <a:srgbClr val="002060"/>
                </a:solidFill>
              </a:rPr>
              <a:t>chemokinů</a:t>
            </a:r>
            <a:r>
              <a:rPr lang="cs-CZ" sz="2000" dirty="0">
                <a:solidFill>
                  <a:srgbClr val="002060"/>
                </a:solidFill>
              </a:rPr>
              <a:t>, odstraňování komplexů </a:t>
            </a:r>
            <a:r>
              <a:rPr lang="cs-CZ" sz="2000" dirty="0" err="1">
                <a:solidFill>
                  <a:srgbClr val="002060"/>
                </a:solidFill>
              </a:rPr>
              <a:t>Ag</a:t>
            </a:r>
            <a:r>
              <a:rPr lang="cs-CZ" sz="2000" dirty="0">
                <a:solidFill>
                  <a:srgbClr val="002060"/>
                </a:solidFill>
              </a:rPr>
              <a:t>-Ab, zpomalení pohybu leukocytů v kapilárách zvyšují adhezi na endotel, krevní skupiny, </a:t>
            </a:r>
            <a:r>
              <a:rPr lang="cs-CZ" sz="2000" dirty="0" err="1">
                <a:solidFill>
                  <a:srgbClr val="002060"/>
                </a:solidFill>
              </a:rPr>
              <a:t>Rh</a:t>
            </a:r>
            <a:r>
              <a:rPr lang="cs-CZ" sz="2000" dirty="0">
                <a:solidFill>
                  <a:srgbClr val="002060"/>
                </a:solidFill>
              </a:rPr>
              <a:t>- faktor.</a:t>
            </a:r>
          </a:p>
          <a:p>
            <a:endParaRPr lang="cs-CZ" sz="2000" dirty="0">
              <a:solidFill>
                <a:srgbClr val="002060"/>
              </a:solidFill>
            </a:endParaRPr>
          </a:p>
          <a:p>
            <a:r>
              <a:rPr lang="cs-CZ" sz="2000" dirty="0">
                <a:solidFill>
                  <a:srgbClr val="002060"/>
                </a:solidFill>
              </a:rPr>
              <a:t>Obsahují </a:t>
            </a:r>
            <a:r>
              <a:rPr lang="cs-CZ" sz="2000" dirty="0" err="1">
                <a:solidFill>
                  <a:srgbClr val="002060"/>
                </a:solidFill>
              </a:rPr>
              <a:t>denzní</a:t>
            </a:r>
            <a:r>
              <a:rPr lang="cs-CZ" sz="2000" dirty="0">
                <a:solidFill>
                  <a:srgbClr val="002060"/>
                </a:solidFill>
              </a:rPr>
              <a:t> tělíska (ADP, serotonin, histamin) a alfa granule (</a:t>
            </a:r>
            <a:r>
              <a:rPr lang="cs-CZ" sz="2000" dirty="0" err="1">
                <a:solidFill>
                  <a:srgbClr val="002060"/>
                </a:solidFill>
              </a:rPr>
              <a:t>cytokinů</a:t>
            </a:r>
            <a:r>
              <a:rPr lang="cs-CZ" sz="2000" dirty="0">
                <a:solidFill>
                  <a:srgbClr val="002060"/>
                </a:solidFill>
              </a:rPr>
              <a:t>, </a:t>
            </a:r>
            <a:r>
              <a:rPr lang="cs-CZ" sz="2000" dirty="0" err="1">
                <a:solidFill>
                  <a:srgbClr val="002060"/>
                </a:solidFill>
              </a:rPr>
              <a:t>chemokinů</a:t>
            </a:r>
            <a:r>
              <a:rPr lang="cs-CZ" sz="2000" dirty="0">
                <a:solidFill>
                  <a:srgbClr val="002060"/>
                </a:solidFill>
              </a:rPr>
              <a:t>, </a:t>
            </a:r>
            <a:r>
              <a:rPr lang="cs-CZ" sz="2000" dirty="0" err="1">
                <a:solidFill>
                  <a:srgbClr val="002060"/>
                </a:solidFill>
              </a:rPr>
              <a:t>růst.faktorů</a:t>
            </a:r>
            <a:r>
              <a:rPr lang="cs-CZ" sz="2000" dirty="0">
                <a:solidFill>
                  <a:srgbClr val="002060"/>
                </a:solidFill>
              </a:rPr>
              <a:t>) - modulace zánětové odpovědi.</a:t>
            </a:r>
          </a:p>
          <a:p>
            <a:endParaRPr lang="cs-CZ" sz="2000" dirty="0">
              <a:solidFill>
                <a:srgbClr val="002060"/>
              </a:solidFill>
            </a:endParaRPr>
          </a:p>
          <a:p>
            <a:r>
              <a:rPr lang="cs-CZ" sz="2000" dirty="0">
                <a:solidFill>
                  <a:srgbClr val="002060"/>
                </a:solidFill>
              </a:rPr>
              <a:t>Krátce žijící buňky, v cytoplazmě četná granula obsahující histamin, proteoglykany, </a:t>
            </a:r>
            <a:r>
              <a:rPr lang="cs-CZ" sz="2000" dirty="0" err="1">
                <a:solidFill>
                  <a:srgbClr val="002060"/>
                </a:solidFill>
              </a:rPr>
              <a:t>interleukiny</a:t>
            </a:r>
            <a:r>
              <a:rPr lang="cs-CZ" sz="2000" dirty="0">
                <a:solidFill>
                  <a:srgbClr val="002060"/>
                </a:solidFill>
              </a:rPr>
              <a:t> (IL-4, IL-13) – časná fáze zánětové reakce,</a:t>
            </a:r>
          </a:p>
          <a:p>
            <a:r>
              <a:rPr lang="cs-CZ" sz="2000" dirty="0">
                <a:solidFill>
                  <a:srgbClr val="002060"/>
                </a:solidFill>
              </a:rPr>
              <a:t>Váží </a:t>
            </a:r>
            <a:r>
              <a:rPr lang="cs-CZ" sz="2000" dirty="0" err="1">
                <a:solidFill>
                  <a:srgbClr val="002060"/>
                </a:solidFill>
              </a:rPr>
              <a:t>IgE</a:t>
            </a:r>
            <a:r>
              <a:rPr lang="cs-CZ" sz="2000" dirty="0">
                <a:solidFill>
                  <a:srgbClr val="002060"/>
                </a:solidFill>
              </a:rPr>
              <a:t> – </a:t>
            </a:r>
            <a:r>
              <a:rPr lang="cs-CZ" sz="2000" dirty="0" err="1">
                <a:solidFill>
                  <a:srgbClr val="002060"/>
                </a:solidFill>
              </a:rPr>
              <a:t>degranulace</a:t>
            </a:r>
            <a:r>
              <a:rPr lang="cs-CZ" sz="2000" dirty="0">
                <a:solidFill>
                  <a:srgbClr val="002060"/>
                </a:solidFill>
              </a:rPr>
              <a:t>  - rozvoj zánětu.</a:t>
            </a:r>
          </a:p>
          <a:p>
            <a:endParaRPr lang="cs-CZ" sz="2000" dirty="0">
              <a:solidFill>
                <a:srgbClr val="002060"/>
              </a:solidFill>
            </a:endParaRPr>
          </a:p>
          <a:p>
            <a:r>
              <a:rPr lang="cs-CZ" sz="2000" dirty="0">
                <a:solidFill>
                  <a:srgbClr val="002060"/>
                </a:solidFill>
              </a:rPr>
              <a:t>Krátce žijící buňky 10-20h – v periferní krvi, delší životnost v tkáních  - sliznice dýchacího, trávicího a močopohlavního ústrojí; </a:t>
            </a:r>
          </a:p>
          <a:p>
            <a:r>
              <a:rPr lang="cs-CZ" sz="2000" dirty="0">
                <a:solidFill>
                  <a:srgbClr val="002060"/>
                </a:solidFill>
              </a:rPr>
              <a:t>Receptory pro </a:t>
            </a:r>
            <a:r>
              <a:rPr lang="cs-CZ" sz="2000" dirty="0" err="1">
                <a:solidFill>
                  <a:srgbClr val="002060"/>
                </a:solidFill>
              </a:rPr>
              <a:t>Ig</a:t>
            </a:r>
            <a:r>
              <a:rPr lang="cs-CZ" sz="2000" dirty="0">
                <a:solidFill>
                  <a:srgbClr val="002060"/>
                </a:solidFill>
              </a:rPr>
              <a:t>, </a:t>
            </a:r>
            <a:r>
              <a:rPr lang="cs-CZ" sz="2000" dirty="0" err="1">
                <a:solidFill>
                  <a:srgbClr val="002060"/>
                </a:solidFill>
              </a:rPr>
              <a:t>chemokiny</a:t>
            </a:r>
            <a:r>
              <a:rPr lang="cs-CZ" sz="2000" dirty="0">
                <a:solidFill>
                  <a:srgbClr val="002060"/>
                </a:solidFill>
              </a:rPr>
              <a:t> </a:t>
            </a:r>
            <a:r>
              <a:rPr lang="cs-CZ" sz="2000" dirty="0" err="1">
                <a:solidFill>
                  <a:srgbClr val="002060"/>
                </a:solidFill>
              </a:rPr>
              <a:t>cytokiny</a:t>
            </a:r>
            <a:r>
              <a:rPr lang="cs-CZ" sz="2000" dirty="0">
                <a:solidFill>
                  <a:srgbClr val="002060"/>
                </a:solidFill>
              </a:rPr>
              <a:t> složky komplementu…</a:t>
            </a:r>
          </a:p>
          <a:p>
            <a:r>
              <a:rPr lang="cs-CZ" sz="2000" dirty="0">
                <a:solidFill>
                  <a:srgbClr val="002060"/>
                </a:solidFill>
              </a:rPr>
              <a:t>v cytoplazmě četná granula obsahující kationické proteiny (ECP), </a:t>
            </a:r>
            <a:r>
              <a:rPr lang="cs-CZ" sz="2000" dirty="0" err="1">
                <a:solidFill>
                  <a:srgbClr val="002060"/>
                </a:solidFill>
              </a:rPr>
              <a:t>cytokiny</a:t>
            </a:r>
            <a:r>
              <a:rPr lang="cs-CZ" sz="2000" dirty="0">
                <a:solidFill>
                  <a:srgbClr val="002060"/>
                </a:solidFill>
              </a:rPr>
              <a:t> (IL-3,IL-5, </a:t>
            </a:r>
            <a:r>
              <a:rPr lang="cs-CZ" sz="2000" dirty="0" err="1">
                <a:solidFill>
                  <a:srgbClr val="002060"/>
                </a:solidFill>
              </a:rPr>
              <a:t>TNFalfa</a:t>
            </a:r>
            <a:r>
              <a:rPr lang="cs-CZ" sz="2000" dirty="0">
                <a:solidFill>
                  <a:srgbClr val="002060"/>
                </a:solidFill>
              </a:rPr>
              <a:t>…) </a:t>
            </a:r>
            <a:r>
              <a:rPr lang="cs-CZ" sz="2000" dirty="0" err="1">
                <a:solidFill>
                  <a:srgbClr val="002060"/>
                </a:solidFill>
              </a:rPr>
              <a:t>chemokiny</a:t>
            </a:r>
            <a:r>
              <a:rPr lang="cs-CZ" sz="2000" dirty="0">
                <a:solidFill>
                  <a:srgbClr val="002060"/>
                </a:solidFill>
              </a:rPr>
              <a:t>, úloha v časné fázi zánětu.</a:t>
            </a:r>
          </a:p>
        </p:txBody>
      </p:sp>
      <p:pic>
        <p:nvPicPr>
          <p:cNvPr id="819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673" y="1556792"/>
            <a:ext cx="914400" cy="5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116" y="2459479"/>
            <a:ext cx="742950" cy="638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735" y="3551149"/>
            <a:ext cx="676275" cy="64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819" y="4725144"/>
            <a:ext cx="752475" cy="75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ovéPole 4"/>
          <p:cNvSpPr txBox="1"/>
          <p:nvPr/>
        </p:nvSpPr>
        <p:spPr>
          <a:xfrm>
            <a:off x="1043608" y="404664"/>
            <a:ext cx="7272808" cy="707886"/>
          </a:xfrm>
          <a:prstGeom prst="rect">
            <a:avLst/>
          </a:prstGeom>
          <a:noFill/>
        </p:spPr>
        <p:txBody>
          <a:bodyPr wrap="square" rtlCol="0">
            <a:spAutoFit/>
          </a:bodyPr>
          <a:lstStyle/>
          <a:p>
            <a:r>
              <a:rPr lang="cs-CZ" sz="4000" b="1" dirty="0">
                <a:solidFill>
                  <a:srgbClr val="C00000"/>
                </a:solidFill>
              </a:rPr>
              <a:t>Celulární složky vrozené imunity</a:t>
            </a:r>
          </a:p>
        </p:txBody>
      </p:sp>
    </p:spTree>
    <p:extLst>
      <p:ext uri="{BB962C8B-B14F-4D97-AF65-F5344CB8AC3E}">
        <p14:creationId xmlns:p14="http://schemas.microsoft.com/office/powerpoint/2010/main" val="6876597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rtlCol="0">
            <a:normAutofit fontScale="90000"/>
          </a:bodyPr>
          <a:lstStyle/>
          <a:p>
            <a:pPr>
              <a:defRPr/>
            </a:pPr>
            <a:r>
              <a:rPr lang="cs-CZ" sz="3200" b="1" dirty="0">
                <a:solidFill>
                  <a:srgbClr val="000066"/>
                </a:solidFill>
                <a:effectLst>
                  <a:outerShdw blurRad="38100" dist="38100" dir="2700000" algn="tl">
                    <a:srgbClr val="C0C0C0"/>
                  </a:outerShdw>
                </a:effectLst>
              </a:rPr>
              <a:t> </a:t>
            </a:r>
            <a:r>
              <a:rPr lang="cs-CZ" sz="3600" b="1" dirty="0">
                <a:solidFill>
                  <a:srgbClr val="C00000"/>
                </a:solidFill>
              </a:rPr>
              <a:t>Celulární složky vrozené imunity</a:t>
            </a:r>
            <a:br>
              <a:rPr lang="cs-CZ" sz="3600" b="1" dirty="0">
                <a:solidFill>
                  <a:srgbClr val="C00000"/>
                </a:solidFill>
              </a:rPr>
            </a:br>
            <a:r>
              <a:rPr lang="cs-CZ" sz="3600" b="1" dirty="0">
                <a:solidFill>
                  <a:srgbClr val="C00000"/>
                </a:solidFill>
                <a:effectLst>
                  <a:outerShdw blurRad="38100" dist="38100" dir="2700000" algn="tl">
                    <a:srgbClr val="C0C0C0"/>
                  </a:outerShdw>
                </a:effectLst>
              </a:rPr>
              <a:t>Mastocyty </a:t>
            </a:r>
          </a:p>
        </p:txBody>
      </p:sp>
      <p:sp>
        <p:nvSpPr>
          <p:cNvPr id="23555" name="Rectangle 3"/>
          <p:cNvSpPr>
            <a:spLocks noGrp="1" noChangeArrowheads="1"/>
          </p:cNvSpPr>
          <p:nvPr>
            <p:ph idx="1"/>
          </p:nvPr>
        </p:nvSpPr>
        <p:spPr>
          <a:solidFill>
            <a:schemeClr val="bg1"/>
          </a:solidFill>
        </p:spPr>
        <p:txBody>
          <a:bodyPr>
            <a:normAutofit fontScale="62500" lnSpcReduction="20000"/>
          </a:bodyPr>
          <a:lstStyle/>
          <a:p>
            <a:r>
              <a:rPr lang="cs-CZ" sz="4000" dirty="0">
                <a:solidFill>
                  <a:srgbClr val="002060"/>
                </a:solidFill>
                <a:latin typeface="+mj-lt"/>
              </a:rPr>
              <a:t>Lokalizovány </a:t>
            </a:r>
            <a:r>
              <a:rPr lang="cs-CZ" sz="4000" dirty="0" err="1">
                <a:solidFill>
                  <a:srgbClr val="002060"/>
                </a:solidFill>
                <a:latin typeface="+mj-lt"/>
              </a:rPr>
              <a:t>perivaskulárně</a:t>
            </a:r>
            <a:r>
              <a:rPr lang="cs-CZ" sz="4000" dirty="0">
                <a:solidFill>
                  <a:srgbClr val="002060"/>
                </a:solidFill>
                <a:latin typeface="+mj-lt"/>
              </a:rPr>
              <a:t> a v blízkosti neuronů.</a:t>
            </a:r>
          </a:p>
          <a:p>
            <a:r>
              <a:rPr lang="cs-CZ" sz="4000" dirty="0" err="1">
                <a:solidFill>
                  <a:srgbClr val="002060"/>
                </a:solidFill>
                <a:latin typeface="+mj-lt"/>
              </a:rPr>
              <a:t>Dlouhožijící</a:t>
            </a:r>
            <a:r>
              <a:rPr lang="cs-CZ" sz="4000" dirty="0">
                <a:solidFill>
                  <a:srgbClr val="002060"/>
                </a:solidFill>
                <a:latin typeface="+mj-lt"/>
              </a:rPr>
              <a:t> buňky.</a:t>
            </a:r>
          </a:p>
          <a:p>
            <a:r>
              <a:rPr lang="cs-CZ" sz="4000" dirty="0">
                <a:solidFill>
                  <a:srgbClr val="002060"/>
                </a:solidFill>
                <a:latin typeface="+mj-lt"/>
              </a:rPr>
              <a:t>Jsou aktivovány </a:t>
            </a:r>
            <a:r>
              <a:rPr lang="cs-CZ" sz="4000" dirty="0" err="1">
                <a:solidFill>
                  <a:srgbClr val="002060"/>
                </a:solidFill>
                <a:latin typeface="+mj-lt"/>
              </a:rPr>
              <a:t>IgE</a:t>
            </a:r>
            <a:r>
              <a:rPr lang="cs-CZ" sz="4000" dirty="0">
                <a:solidFill>
                  <a:srgbClr val="002060"/>
                </a:solidFill>
                <a:latin typeface="+mj-lt"/>
              </a:rPr>
              <a:t> a antigeny,  </a:t>
            </a:r>
            <a:r>
              <a:rPr lang="cs-CZ" sz="4000" dirty="0" err="1">
                <a:solidFill>
                  <a:srgbClr val="002060"/>
                </a:solidFill>
                <a:latin typeface="+mj-lt"/>
              </a:rPr>
              <a:t>imunokomplexy</a:t>
            </a:r>
            <a:r>
              <a:rPr lang="cs-CZ" sz="4000" dirty="0">
                <a:solidFill>
                  <a:srgbClr val="002060"/>
                </a:solidFill>
                <a:latin typeface="+mj-lt"/>
              </a:rPr>
              <a:t>, </a:t>
            </a:r>
            <a:r>
              <a:rPr lang="cs-CZ" sz="4000" dirty="0" err="1">
                <a:solidFill>
                  <a:srgbClr val="002060"/>
                </a:solidFill>
                <a:latin typeface="+mj-lt"/>
              </a:rPr>
              <a:t>cytokiny</a:t>
            </a:r>
            <a:r>
              <a:rPr lang="cs-CZ" sz="4000" dirty="0">
                <a:solidFill>
                  <a:srgbClr val="002060"/>
                </a:solidFill>
                <a:latin typeface="+mj-lt"/>
              </a:rPr>
              <a:t>, </a:t>
            </a:r>
            <a:r>
              <a:rPr lang="cs-CZ" sz="4000" dirty="0" err="1">
                <a:solidFill>
                  <a:srgbClr val="002060"/>
                </a:solidFill>
                <a:latin typeface="+mj-lt"/>
              </a:rPr>
              <a:t>anafylatoxiny</a:t>
            </a:r>
            <a:r>
              <a:rPr lang="cs-CZ" sz="4000" dirty="0">
                <a:solidFill>
                  <a:srgbClr val="002060"/>
                </a:solidFill>
                <a:latin typeface="+mj-lt"/>
              </a:rPr>
              <a:t>, hormony, neurotransmitery.</a:t>
            </a:r>
          </a:p>
          <a:p>
            <a:pPr eaLnBrk="1" hangingPunct="1"/>
            <a:r>
              <a:rPr lang="cs-CZ" sz="4000" dirty="0" err="1">
                <a:solidFill>
                  <a:srgbClr val="002060"/>
                </a:solidFill>
                <a:latin typeface="+mj-lt"/>
              </a:rPr>
              <a:t>Sekretují</a:t>
            </a:r>
            <a:r>
              <a:rPr lang="cs-CZ" sz="4000" dirty="0">
                <a:solidFill>
                  <a:srgbClr val="002060"/>
                </a:solidFill>
                <a:latin typeface="+mj-lt"/>
              </a:rPr>
              <a:t> řadu vasodilatačních a prozánětlivých mediátorů – preformovaných (histamin, kininy, </a:t>
            </a:r>
            <a:r>
              <a:rPr lang="cs-CZ" sz="4000" dirty="0" err="1">
                <a:solidFill>
                  <a:srgbClr val="002060"/>
                </a:solidFill>
                <a:latin typeface="+mj-lt"/>
              </a:rPr>
              <a:t>proteasy</a:t>
            </a:r>
            <a:r>
              <a:rPr lang="cs-CZ" sz="4000" dirty="0">
                <a:solidFill>
                  <a:srgbClr val="002060"/>
                </a:solidFill>
                <a:latin typeface="+mj-lt"/>
              </a:rPr>
              <a:t>) i nově syntetizovaných (</a:t>
            </a:r>
            <a:r>
              <a:rPr lang="cs-CZ" sz="4000" dirty="0" err="1">
                <a:solidFill>
                  <a:srgbClr val="002060"/>
                </a:solidFill>
                <a:latin typeface="+mj-lt"/>
              </a:rPr>
              <a:t>leukotrieny</a:t>
            </a:r>
            <a:r>
              <a:rPr lang="cs-CZ" sz="4000" dirty="0">
                <a:solidFill>
                  <a:srgbClr val="002060"/>
                </a:solidFill>
                <a:latin typeface="+mj-lt"/>
              </a:rPr>
              <a:t>, prostaglandiny, NO, </a:t>
            </a:r>
            <a:r>
              <a:rPr lang="cs-CZ" sz="4000" dirty="0" err="1">
                <a:solidFill>
                  <a:srgbClr val="002060"/>
                </a:solidFill>
                <a:latin typeface="+mj-lt"/>
              </a:rPr>
              <a:t>cytokiny</a:t>
            </a:r>
            <a:r>
              <a:rPr lang="cs-CZ" sz="4000" dirty="0">
                <a:solidFill>
                  <a:srgbClr val="002060"/>
                </a:solidFill>
                <a:latin typeface="+mj-lt"/>
              </a:rPr>
              <a:t> –zejm. </a:t>
            </a:r>
            <a:r>
              <a:rPr lang="cs-CZ" sz="4000" dirty="0" err="1">
                <a:solidFill>
                  <a:srgbClr val="002060"/>
                </a:solidFill>
                <a:latin typeface="+mj-lt"/>
              </a:rPr>
              <a:t>TNFa</a:t>
            </a:r>
            <a:r>
              <a:rPr lang="cs-CZ" sz="4000" dirty="0">
                <a:solidFill>
                  <a:srgbClr val="002060"/>
                </a:solidFill>
                <a:latin typeface="+mj-lt"/>
              </a:rPr>
              <a:t>).</a:t>
            </a:r>
          </a:p>
          <a:p>
            <a:r>
              <a:rPr lang="cs-CZ" sz="4000" dirty="0">
                <a:solidFill>
                  <a:srgbClr val="002060"/>
                </a:solidFill>
                <a:latin typeface="+mj-lt"/>
              </a:rPr>
              <a:t>Důsledek – akumulace buněk přirozené imunity (</a:t>
            </a:r>
            <a:r>
              <a:rPr lang="cs-CZ" sz="4000" dirty="0" err="1">
                <a:solidFill>
                  <a:srgbClr val="002060"/>
                </a:solidFill>
                <a:latin typeface="+mj-lt"/>
              </a:rPr>
              <a:t>neutrofily</a:t>
            </a:r>
            <a:r>
              <a:rPr lang="cs-CZ" sz="4000" dirty="0">
                <a:solidFill>
                  <a:srgbClr val="002060"/>
                </a:solidFill>
                <a:latin typeface="+mj-lt"/>
              </a:rPr>
              <a:t>, </a:t>
            </a:r>
            <a:r>
              <a:rPr lang="cs-CZ" sz="4000" dirty="0" err="1">
                <a:solidFill>
                  <a:srgbClr val="002060"/>
                </a:solidFill>
                <a:latin typeface="+mj-lt"/>
              </a:rPr>
              <a:t>eosinofily</a:t>
            </a:r>
            <a:r>
              <a:rPr lang="cs-CZ" sz="4000" dirty="0">
                <a:solidFill>
                  <a:srgbClr val="002060"/>
                </a:solidFill>
                <a:latin typeface="+mj-lt"/>
              </a:rPr>
              <a:t>, monocyty-makrofágy a lymfocyty.</a:t>
            </a:r>
          </a:p>
          <a:p>
            <a:r>
              <a:rPr lang="cs-CZ" sz="4000" dirty="0">
                <a:solidFill>
                  <a:srgbClr val="002060"/>
                </a:solidFill>
                <a:latin typeface="+mj-lt"/>
              </a:rPr>
              <a:t>Účast v reparačních  procesech.</a:t>
            </a:r>
          </a:p>
          <a:p>
            <a:pPr eaLnBrk="1" hangingPunct="1">
              <a:buFontTx/>
              <a:buNone/>
            </a:pPr>
            <a:endParaRPr lang="cs-CZ" sz="2400" dirty="0"/>
          </a:p>
          <a:p>
            <a:pPr eaLnBrk="1" hangingPunct="1">
              <a:buFontTx/>
              <a:buNone/>
            </a:pPr>
            <a:r>
              <a:rPr lang="cs-CZ" sz="2400" dirty="0"/>
              <a:t>    </a:t>
            </a:r>
            <a:r>
              <a:rPr lang="cs-CZ" sz="2400" b="1" dirty="0"/>
              <a:t>Jsou jednou z nejvýznamnějších součástí vrozených obranných imunitních mechanismů. </a:t>
            </a:r>
          </a:p>
          <a:p>
            <a:pPr eaLnBrk="1" hangingPunct="1">
              <a:buFontTx/>
              <a:buNone/>
            </a:pPr>
            <a:endParaRPr lang="cs-CZ" sz="2400" b="1" dirty="0">
              <a:solidFill>
                <a:srgbClr val="000066"/>
              </a:solidFill>
            </a:endParaRPr>
          </a:p>
          <a:p>
            <a:pPr eaLnBrk="1" hangingPunct="1">
              <a:buFontTx/>
              <a:buNone/>
            </a:pPr>
            <a:endParaRPr lang="cs-CZ" sz="2400" b="1" dirty="0">
              <a:solidFill>
                <a:srgbClr val="000066"/>
              </a:solidFill>
            </a:endParaRPr>
          </a:p>
        </p:txBody>
      </p:sp>
    </p:spTree>
    <p:extLst>
      <p:ext uri="{BB962C8B-B14F-4D97-AF65-F5344CB8AC3E}">
        <p14:creationId xmlns:p14="http://schemas.microsoft.com/office/powerpoint/2010/main" val="6027713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3600" b="1" dirty="0">
                <a:solidFill>
                  <a:srgbClr val="C00000"/>
                </a:solidFill>
              </a:rPr>
              <a:t>Buňky imunitního systému – monocyty, makrofágy, dendritické buňky</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3" y="1484784"/>
            <a:ext cx="7951986" cy="4911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ovéPole 4"/>
          <p:cNvSpPr txBox="1"/>
          <p:nvPr/>
        </p:nvSpPr>
        <p:spPr>
          <a:xfrm>
            <a:off x="22860" y="6401073"/>
            <a:ext cx="7861508" cy="307777"/>
          </a:xfrm>
          <a:prstGeom prst="rect">
            <a:avLst/>
          </a:prstGeom>
          <a:noFill/>
        </p:spPr>
        <p:txBody>
          <a:bodyPr wrap="square" rtlCol="0">
            <a:spAutoFit/>
          </a:bodyPr>
          <a:lstStyle/>
          <a:p>
            <a:r>
              <a:rPr lang="en-GB" sz="1400" dirty="0"/>
              <a:t>©</a:t>
            </a:r>
            <a:r>
              <a:rPr lang="cs-CZ" sz="1400" dirty="0"/>
              <a:t> </a:t>
            </a:r>
            <a:r>
              <a:rPr lang="cs-CZ" sz="1400" dirty="0" err="1"/>
              <a:t>Elsevier</a:t>
            </a:r>
            <a:r>
              <a:rPr lang="cs-CZ" sz="1400" dirty="0"/>
              <a:t> 2012. </a:t>
            </a:r>
            <a:r>
              <a:rPr lang="cs-CZ" sz="1400" dirty="0" err="1"/>
              <a:t>Abbas</a:t>
            </a:r>
            <a:r>
              <a:rPr lang="cs-CZ" sz="1400" dirty="0"/>
              <a:t> </a:t>
            </a:r>
            <a:r>
              <a:rPr lang="en-GB" sz="1400" dirty="0"/>
              <a:t>&amp;</a:t>
            </a:r>
            <a:r>
              <a:rPr lang="cs-CZ" sz="1400" dirty="0"/>
              <a:t> </a:t>
            </a:r>
            <a:r>
              <a:rPr lang="cs-CZ" sz="1400" dirty="0" err="1"/>
              <a:t>Lichtman</a:t>
            </a:r>
            <a:r>
              <a:rPr lang="cs-CZ" sz="1400" dirty="0"/>
              <a:t>: </a:t>
            </a:r>
            <a:r>
              <a:rPr lang="cs-CZ" sz="1400" dirty="0" err="1"/>
              <a:t>Cellular</a:t>
            </a:r>
            <a:r>
              <a:rPr lang="cs-CZ" sz="1400" dirty="0"/>
              <a:t> and </a:t>
            </a:r>
            <a:r>
              <a:rPr lang="cs-CZ" sz="1400" dirty="0" err="1"/>
              <a:t>Molecular</a:t>
            </a:r>
            <a:r>
              <a:rPr lang="cs-CZ" sz="1400" dirty="0"/>
              <a:t> </a:t>
            </a:r>
            <a:r>
              <a:rPr lang="cs-CZ" sz="1400" dirty="0" err="1"/>
              <a:t>Immunology</a:t>
            </a:r>
            <a:r>
              <a:rPr lang="cs-CZ" sz="1400" dirty="0"/>
              <a:t> 7e www.studentconsult.com</a:t>
            </a:r>
          </a:p>
        </p:txBody>
      </p:sp>
    </p:spTree>
    <p:extLst>
      <p:ext uri="{BB962C8B-B14F-4D97-AF65-F5344CB8AC3E}">
        <p14:creationId xmlns:p14="http://schemas.microsoft.com/office/powerpoint/2010/main" val="9379625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776313" y="922074"/>
            <a:ext cx="67881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cs-CZ" sz="4400" b="1" dirty="0">
                <a:solidFill>
                  <a:srgbClr val="C00000"/>
                </a:solidFill>
                <a:latin typeface="+mn-lt"/>
              </a:rPr>
              <a:t>Profesionální fagocyty</a:t>
            </a:r>
          </a:p>
        </p:txBody>
      </p:sp>
      <p:sp>
        <p:nvSpPr>
          <p:cNvPr id="12291" name="Text Box 3"/>
          <p:cNvSpPr txBox="1">
            <a:spLocks noChangeArrowheads="1"/>
          </p:cNvSpPr>
          <p:nvPr/>
        </p:nvSpPr>
        <p:spPr bwMode="auto">
          <a:xfrm>
            <a:off x="1023938" y="2420888"/>
            <a:ext cx="524714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sz="3200" dirty="0" err="1">
                <a:solidFill>
                  <a:srgbClr val="002060"/>
                </a:solidFill>
                <a:latin typeface="+mn-lt"/>
              </a:rPr>
              <a:t>Polymorfonukleární</a:t>
            </a:r>
            <a:r>
              <a:rPr lang="cs-CZ" sz="3200" dirty="0">
                <a:solidFill>
                  <a:srgbClr val="002060"/>
                </a:solidFill>
                <a:latin typeface="+mn-lt"/>
              </a:rPr>
              <a:t> leukocyty </a:t>
            </a:r>
          </a:p>
          <a:p>
            <a:pPr eaLnBrk="1" hangingPunct="1"/>
            <a:r>
              <a:rPr lang="cs-CZ" sz="3200" dirty="0">
                <a:solidFill>
                  <a:srgbClr val="002060"/>
                </a:solidFill>
                <a:latin typeface="+mn-lt"/>
              </a:rPr>
              <a:t>(neutrofilní granulocyty) </a:t>
            </a:r>
          </a:p>
          <a:p>
            <a:pPr eaLnBrk="1" hangingPunct="1"/>
            <a:r>
              <a:rPr lang="cs-CZ" sz="3200" dirty="0">
                <a:solidFill>
                  <a:srgbClr val="002060"/>
                </a:solidFill>
                <a:latin typeface="+mn-lt"/>
              </a:rPr>
              <a:t>„mikrofágy“ (I. </a:t>
            </a:r>
            <a:r>
              <a:rPr lang="cs-CZ" sz="3200" dirty="0" err="1">
                <a:solidFill>
                  <a:srgbClr val="002060"/>
                </a:solidFill>
                <a:latin typeface="+mn-lt"/>
              </a:rPr>
              <a:t>Mečnikov</a:t>
            </a:r>
            <a:r>
              <a:rPr lang="cs-CZ" sz="3200" dirty="0">
                <a:solidFill>
                  <a:srgbClr val="002060"/>
                </a:solidFill>
                <a:latin typeface="+mn-lt"/>
              </a:rPr>
              <a:t>)</a:t>
            </a:r>
          </a:p>
        </p:txBody>
      </p:sp>
      <p:sp>
        <p:nvSpPr>
          <p:cNvPr id="12292" name="Text Box 4"/>
          <p:cNvSpPr txBox="1">
            <a:spLocks noChangeArrowheads="1"/>
          </p:cNvSpPr>
          <p:nvPr/>
        </p:nvSpPr>
        <p:spPr bwMode="auto">
          <a:xfrm>
            <a:off x="1023938" y="4437063"/>
            <a:ext cx="454483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sz="3200" dirty="0">
                <a:solidFill>
                  <a:srgbClr val="002060"/>
                </a:solidFill>
                <a:latin typeface="+mj-lt"/>
              </a:rPr>
              <a:t>Mononukleární fagocyty</a:t>
            </a:r>
          </a:p>
          <a:p>
            <a:pPr eaLnBrk="1" hangingPunct="1"/>
            <a:r>
              <a:rPr lang="cs-CZ" sz="3200" dirty="0">
                <a:solidFill>
                  <a:srgbClr val="002060"/>
                </a:solidFill>
                <a:latin typeface="+mj-lt"/>
              </a:rPr>
              <a:t>(v krvi i ve tkáních)</a:t>
            </a:r>
          </a:p>
          <a:p>
            <a:pPr eaLnBrk="1" hangingPunct="1"/>
            <a:r>
              <a:rPr lang="cs-CZ" sz="3200" dirty="0">
                <a:solidFill>
                  <a:srgbClr val="002060"/>
                </a:solidFill>
                <a:latin typeface="+mj-lt"/>
              </a:rPr>
              <a:t>„makrofágy“ (I. </a:t>
            </a:r>
            <a:r>
              <a:rPr lang="cs-CZ" sz="3200" dirty="0" err="1">
                <a:solidFill>
                  <a:srgbClr val="002060"/>
                </a:solidFill>
                <a:latin typeface="+mj-lt"/>
              </a:rPr>
              <a:t>Mečnikov</a:t>
            </a:r>
            <a:r>
              <a:rPr lang="cs-CZ" sz="3200" dirty="0">
                <a:solidFill>
                  <a:srgbClr val="002060"/>
                </a:solidFill>
                <a:latin typeface="+mj-lt"/>
              </a:rPr>
              <a:t>)</a:t>
            </a:r>
          </a:p>
        </p:txBody>
      </p:sp>
    </p:spTree>
    <p:extLst>
      <p:ext uri="{BB962C8B-B14F-4D97-AF65-F5344CB8AC3E}">
        <p14:creationId xmlns:p14="http://schemas.microsoft.com/office/powerpoint/2010/main" val="7989266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51"/>
          <p:cNvSpPr txBox="1">
            <a:spLocks noChangeArrowheads="1"/>
          </p:cNvSpPr>
          <p:nvPr/>
        </p:nvSpPr>
        <p:spPr>
          <a:xfrm>
            <a:off x="1066800" y="1628800"/>
            <a:ext cx="7543800" cy="475252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cs-CZ" altLang="cs-CZ" sz="2800" dirty="0">
                <a:solidFill>
                  <a:srgbClr val="002060"/>
                </a:solidFill>
              </a:rPr>
              <a:t>Neutrofilní granulocyty a eosinofilní granulocyty</a:t>
            </a:r>
          </a:p>
          <a:p>
            <a:r>
              <a:rPr lang="cs-CZ" altLang="cs-CZ" sz="2800" dirty="0">
                <a:solidFill>
                  <a:srgbClr val="002060"/>
                </a:solidFill>
              </a:rPr>
              <a:t>Monocyty a makrofágy</a:t>
            </a:r>
          </a:p>
          <a:p>
            <a:r>
              <a:rPr lang="cs-CZ" altLang="cs-CZ" sz="2800" dirty="0">
                <a:solidFill>
                  <a:srgbClr val="002060"/>
                </a:solidFill>
              </a:rPr>
              <a:t>Fyziologická funkce:</a:t>
            </a:r>
          </a:p>
          <a:p>
            <a:pPr lvl="4">
              <a:buFont typeface="Arial" panose="020B0604020202020204" pitchFamily="34" charset="0"/>
              <a:buChar char="•"/>
            </a:pPr>
            <a:r>
              <a:rPr lang="cs-CZ" altLang="cs-CZ" sz="2800" dirty="0">
                <a:solidFill>
                  <a:srgbClr val="002060"/>
                </a:solidFill>
              </a:rPr>
              <a:t>1. pohlcení - ingesce  </a:t>
            </a:r>
          </a:p>
          <a:p>
            <a:pPr lvl="4">
              <a:buFont typeface="Arial" panose="020B0604020202020204" pitchFamily="34" charset="0"/>
              <a:buChar char="•"/>
            </a:pPr>
            <a:r>
              <a:rPr lang="cs-CZ" altLang="cs-CZ" sz="2800" dirty="0">
                <a:solidFill>
                  <a:srgbClr val="002060"/>
                </a:solidFill>
              </a:rPr>
              <a:t>2. nitrobuněčné zabití - </a:t>
            </a:r>
            <a:r>
              <a:rPr lang="cs-CZ" altLang="cs-CZ" sz="2800" dirty="0" err="1">
                <a:solidFill>
                  <a:srgbClr val="002060"/>
                </a:solidFill>
              </a:rPr>
              <a:t>cidie</a:t>
            </a:r>
            <a:r>
              <a:rPr lang="cs-CZ" altLang="cs-CZ" sz="2800" dirty="0">
                <a:solidFill>
                  <a:srgbClr val="002060"/>
                </a:solidFill>
              </a:rPr>
              <a:t>                           </a:t>
            </a:r>
          </a:p>
          <a:p>
            <a:pPr lvl="4">
              <a:buFont typeface="Arial" panose="020B0604020202020204" pitchFamily="34" charset="0"/>
              <a:buChar char="•"/>
            </a:pPr>
            <a:r>
              <a:rPr lang="cs-CZ" altLang="cs-CZ" sz="2800" dirty="0">
                <a:solidFill>
                  <a:srgbClr val="002060"/>
                </a:solidFill>
              </a:rPr>
              <a:t>3. odstranění - eliminace  </a:t>
            </a:r>
          </a:p>
          <a:p>
            <a:r>
              <a:rPr lang="cs-CZ" altLang="cs-CZ" sz="2800" dirty="0">
                <a:solidFill>
                  <a:srgbClr val="002060"/>
                </a:solidFill>
              </a:rPr>
              <a:t>Antimikrobiální systémy: 	</a:t>
            </a:r>
          </a:p>
          <a:p>
            <a:pPr lvl="4">
              <a:buFont typeface="Arial" panose="020B0604020202020204" pitchFamily="34" charset="0"/>
              <a:buChar char="•"/>
            </a:pPr>
            <a:r>
              <a:rPr lang="cs-CZ" altLang="cs-CZ" sz="2800" dirty="0">
                <a:solidFill>
                  <a:srgbClr val="002060"/>
                </a:solidFill>
              </a:rPr>
              <a:t>1. závislý na kyslíku</a:t>
            </a:r>
          </a:p>
          <a:p>
            <a:pPr lvl="4">
              <a:buFont typeface="Arial" panose="020B0604020202020204" pitchFamily="34" charset="0"/>
              <a:buChar char="•"/>
            </a:pPr>
            <a:r>
              <a:rPr lang="cs-CZ" altLang="cs-CZ" sz="2800" dirty="0">
                <a:solidFill>
                  <a:srgbClr val="002060"/>
                </a:solidFill>
              </a:rPr>
              <a:t>2. nezávislý na kyslíku</a:t>
            </a:r>
          </a:p>
          <a:p>
            <a:endParaRPr lang="cs-CZ" altLang="cs-CZ" sz="2400" dirty="0"/>
          </a:p>
          <a:p>
            <a:endParaRPr lang="cs-CZ" altLang="cs-CZ" sz="2000" dirty="0"/>
          </a:p>
          <a:p>
            <a:endParaRPr lang="cs-CZ" altLang="cs-CZ" dirty="0"/>
          </a:p>
        </p:txBody>
      </p:sp>
      <p:sp>
        <p:nvSpPr>
          <p:cNvPr id="2" name="Obdélník 1"/>
          <p:cNvSpPr/>
          <p:nvPr/>
        </p:nvSpPr>
        <p:spPr>
          <a:xfrm>
            <a:off x="1547664" y="476672"/>
            <a:ext cx="4752528" cy="769441"/>
          </a:xfrm>
          <a:prstGeom prst="rect">
            <a:avLst/>
          </a:prstGeom>
        </p:spPr>
        <p:txBody>
          <a:bodyPr wrap="square">
            <a:spAutoFit/>
          </a:bodyPr>
          <a:lstStyle/>
          <a:p>
            <a:r>
              <a:rPr lang="cs-CZ" sz="4000" b="1" dirty="0">
                <a:solidFill>
                  <a:srgbClr val="C00000"/>
                </a:solidFill>
              </a:rPr>
              <a:t>       </a:t>
            </a:r>
            <a:r>
              <a:rPr lang="cs-CZ" sz="4400" b="1" dirty="0">
                <a:solidFill>
                  <a:srgbClr val="C00000"/>
                </a:solidFill>
              </a:rPr>
              <a:t>Fagocytóza</a:t>
            </a:r>
          </a:p>
        </p:txBody>
      </p:sp>
    </p:spTree>
    <p:extLst>
      <p:ext uri="{BB962C8B-B14F-4D97-AF65-F5344CB8AC3E}">
        <p14:creationId xmlns:p14="http://schemas.microsoft.com/office/powerpoint/2010/main" val="22883888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210146"/>
          </a:xfrm>
        </p:spPr>
        <p:txBody>
          <a:bodyPr>
            <a:noAutofit/>
          </a:bodyPr>
          <a:lstStyle/>
          <a:p>
            <a:br>
              <a:rPr lang="cs-CZ" sz="4000" b="1" dirty="0">
                <a:solidFill>
                  <a:srgbClr val="C00000"/>
                </a:solidFill>
              </a:rPr>
            </a:br>
            <a:r>
              <a:rPr lang="cs-CZ" sz="4000" b="1" dirty="0">
                <a:solidFill>
                  <a:srgbClr val="C00000"/>
                </a:solidFill>
              </a:rPr>
              <a:t>Mechanizmy nitrobuněčného zabití nezávislé na kyslíku</a:t>
            </a:r>
          </a:p>
        </p:txBody>
      </p:sp>
      <p:sp>
        <p:nvSpPr>
          <p:cNvPr id="3" name="Zástupný symbol pro obsah 2"/>
          <p:cNvSpPr>
            <a:spLocks noGrp="1"/>
          </p:cNvSpPr>
          <p:nvPr>
            <p:ph idx="1"/>
          </p:nvPr>
        </p:nvSpPr>
        <p:spPr/>
        <p:txBody>
          <a:bodyPr/>
          <a:lstStyle/>
          <a:p>
            <a:endParaRPr lang="cs-CZ" dirty="0"/>
          </a:p>
          <a:p>
            <a:r>
              <a:rPr lang="cs-CZ" dirty="0">
                <a:solidFill>
                  <a:srgbClr val="002060"/>
                </a:solidFill>
              </a:rPr>
              <a:t>Proteolytické enzymy:  serinové, cysteinové a </a:t>
            </a:r>
            <a:r>
              <a:rPr lang="cs-CZ" dirty="0" err="1">
                <a:solidFill>
                  <a:srgbClr val="002060"/>
                </a:solidFill>
              </a:rPr>
              <a:t>aspartátové</a:t>
            </a:r>
            <a:r>
              <a:rPr lang="cs-CZ" dirty="0">
                <a:solidFill>
                  <a:srgbClr val="002060"/>
                </a:solidFill>
              </a:rPr>
              <a:t> proteinázy a </a:t>
            </a:r>
            <a:r>
              <a:rPr lang="cs-CZ" dirty="0" err="1">
                <a:solidFill>
                  <a:srgbClr val="002060"/>
                </a:solidFill>
              </a:rPr>
              <a:t>metaloproteinázy</a:t>
            </a:r>
            <a:r>
              <a:rPr lang="cs-CZ" dirty="0">
                <a:solidFill>
                  <a:srgbClr val="002060"/>
                </a:solidFill>
              </a:rPr>
              <a:t> – narušení proteinového obalu mikroorganismů a degradace bílkovin.</a:t>
            </a:r>
          </a:p>
          <a:p>
            <a:r>
              <a:rPr lang="cs-CZ" dirty="0">
                <a:solidFill>
                  <a:srgbClr val="002060"/>
                </a:solidFill>
              </a:rPr>
              <a:t>Katepsin G,  neutrofilní </a:t>
            </a:r>
            <a:r>
              <a:rPr lang="cs-CZ" dirty="0" err="1">
                <a:solidFill>
                  <a:srgbClr val="002060"/>
                </a:solidFill>
              </a:rPr>
              <a:t>elastáza</a:t>
            </a:r>
            <a:r>
              <a:rPr lang="cs-CZ" dirty="0">
                <a:solidFill>
                  <a:srgbClr val="002060"/>
                </a:solidFill>
              </a:rPr>
              <a:t>…</a:t>
            </a:r>
          </a:p>
          <a:p>
            <a:r>
              <a:rPr lang="cs-CZ" dirty="0">
                <a:solidFill>
                  <a:srgbClr val="002060"/>
                </a:solidFill>
              </a:rPr>
              <a:t>Optimální prostředí – nízké pH.</a:t>
            </a:r>
          </a:p>
        </p:txBody>
      </p:sp>
    </p:spTree>
    <p:extLst>
      <p:ext uri="{BB962C8B-B14F-4D97-AF65-F5344CB8AC3E}">
        <p14:creationId xmlns:p14="http://schemas.microsoft.com/office/powerpoint/2010/main" val="37160936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solidFill>
                  <a:srgbClr val="C00000"/>
                </a:solidFill>
              </a:rPr>
              <a:t>Mechanizmy nitrobuněčného zabití nezávislé na kyslíku</a:t>
            </a: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a:solidFill>
                  <a:srgbClr val="002060"/>
                </a:solidFill>
              </a:rPr>
              <a:t>Antimikrobiální protein </a:t>
            </a:r>
            <a:r>
              <a:rPr lang="cs-CZ" dirty="0" err="1">
                <a:solidFill>
                  <a:srgbClr val="002060"/>
                </a:solidFill>
              </a:rPr>
              <a:t>azurocidin</a:t>
            </a:r>
            <a:r>
              <a:rPr lang="cs-CZ" dirty="0">
                <a:solidFill>
                  <a:srgbClr val="002060"/>
                </a:solidFill>
              </a:rPr>
              <a:t> – chemotaktické, prozánětlivé a baktericidní vlastnosti.</a:t>
            </a:r>
          </a:p>
          <a:p>
            <a:r>
              <a:rPr lang="cs-CZ" dirty="0" err="1">
                <a:solidFill>
                  <a:srgbClr val="002060"/>
                </a:solidFill>
              </a:rPr>
              <a:t>Bactericidia</a:t>
            </a:r>
            <a:r>
              <a:rPr lang="cs-CZ" dirty="0">
                <a:solidFill>
                  <a:srgbClr val="002060"/>
                </a:solidFill>
              </a:rPr>
              <a:t> Permeability </a:t>
            </a:r>
            <a:r>
              <a:rPr lang="cs-CZ" dirty="0" err="1">
                <a:solidFill>
                  <a:srgbClr val="002060"/>
                </a:solidFill>
              </a:rPr>
              <a:t>Increasing</a:t>
            </a:r>
            <a:r>
              <a:rPr lang="cs-CZ" dirty="0">
                <a:solidFill>
                  <a:srgbClr val="002060"/>
                </a:solidFill>
              </a:rPr>
              <a:t> Protein (BPI)– vazba na lipopolysacharidy buněčné stěny bakterií, inhibice růstu a zvyšování permeability bakteriálních obalů.</a:t>
            </a:r>
          </a:p>
          <a:p>
            <a:r>
              <a:rPr lang="cs-CZ" dirty="0">
                <a:solidFill>
                  <a:srgbClr val="002060"/>
                </a:solidFill>
              </a:rPr>
              <a:t>Fosfolipázy – narušení </a:t>
            </a:r>
            <a:r>
              <a:rPr lang="cs-CZ" dirty="0" err="1">
                <a:solidFill>
                  <a:srgbClr val="002060"/>
                </a:solidFill>
              </a:rPr>
              <a:t>fosfolipidové</a:t>
            </a:r>
            <a:r>
              <a:rPr lang="cs-CZ" dirty="0">
                <a:solidFill>
                  <a:srgbClr val="002060"/>
                </a:solidFill>
              </a:rPr>
              <a:t> membrány mikroorganismů.</a:t>
            </a:r>
          </a:p>
          <a:p>
            <a:r>
              <a:rPr lang="cs-CZ" dirty="0" err="1">
                <a:solidFill>
                  <a:srgbClr val="002060"/>
                </a:solidFill>
              </a:rPr>
              <a:t>Lysozam</a:t>
            </a:r>
            <a:r>
              <a:rPr lang="cs-CZ" dirty="0">
                <a:solidFill>
                  <a:srgbClr val="002060"/>
                </a:solidFill>
              </a:rPr>
              <a:t> – </a:t>
            </a:r>
            <a:r>
              <a:rPr lang="cs-CZ" dirty="0" err="1">
                <a:solidFill>
                  <a:srgbClr val="002060"/>
                </a:solidFill>
              </a:rPr>
              <a:t>muraminidáza</a:t>
            </a:r>
            <a:r>
              <a:rPr lang="cs-CZ" dirty="0">
                <a:solidFill>
                  <a:srgbClr val="002060"/>
                </a:solidFill>
              </a:rPr>
              <a:t> – štěpení glykosidických vazeb v bakteriálních </a:t>
            </a:r>
            <a:r>
              <a:rPr lang="cs-CZ" dirty="0" err="1">
                <a:solidFill>
                  <a:srgbClr val="002060"/>
                </a:solidFill>
              </a:rPr>
              <a:t>peptidoglykanech</a:t>
            </a:r>
            <a:r>
              <a:rPr lang="cs-CZ" dirty="0">
                <a:solidFill>
                  <a:srgbClr val="002060"/>
                </a:solidFill>
              </a:rPr>
              <a:t>.</a:t>
            </a:r>
          </a:p>
          <a:p>
            <a:r>
              <a:rPr lang="cs-CZ" dirty="0" err="1">
                <a:solidFill>
                  <a:srgbClr val="002060"/>
                </a:solidFill>
              </a:rPr>
              <a:t>Laktoferin</a:t>
            </a:r>
            <a:r>
              <a:rPr lang="cs-CZ" dirty="0">
                <a:solidFill>
                  <a:srgbClr val="002060"/>
                </a:solidFill>
              </a:rPr>
              <a:t> – vazba železa, které bakterie potřebují pro svůj růst.</a:t>
            </a:r>
          </a:p>
        </p:txBody>
      </p:sp>
    </p:spTree>
    <p:extLst>
      <p:ext uri="{BB962C8B-B14F-4D97-AF65-F5344CB8AC3E}">
        <p14:creationId xmlns:p14="http://schemas.microsoft.com/office/powerpoint/2010/main" val="19330896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solidFill>
                  <a:srgbClr val="C00000"/>
                </a:solidFill>
              </a:rPr>
              <a:t>Mechanizmy nitrobuněčného zabití nezávislé na kyslíku</a:t>
            </a:r>
            <a:endParaRPr lang="cs-CZ" dirty="0"/>
          </a:p>
        </p:txBody>
      </p:sp>
      <p:sp>
        <p:nvSpPr>
          <p:cNvPr id="3" name="Zástupný symbol pro obsah 2"/>
          <p:cNvSpPr>
            <a:spLocks noGrp="1"/>
          </p:cNvSpPr>
          <p:nvPr>
            <p:ph idx="1"/>
          </p:nvPr>
        </p:nvSpPr>
        <p:spPr/>
        <p:txBody>
          <a:bodyPr/>
          <a:lstStyle/>
          <a:p>
            <a:r>
              <a:rPr lang="cs-CZ" dirty="0" err="1">
                <a:solidFill>
                  <a:srgbClr val="002060"/>
                </a:solidFill>
              </a:rPr>
              <a:t>Katelcidiny</a:t>
            </a:r>
            <a:r>
              <a:rPr lang="cs-CZ" dirty="0">
                <a:solidFill>
                  <a:srgbClr val="002060"/>
                </a:solidFill>
              </a:rPr>
              <a:t>  - neutralizace </a:t>
            </a:r>
            <a:r>
              <a:rPr lang="cs-CZ" dirty="0" err="1">
                <a:solidFill>
                  <a:srgbClr val="002060"/>
                </a:solidFill>
              </a:rPr>
              <a:t>lipoplysacharidů</a:t>
            </a:r>
            <a:r>
              <a:rPr lang="cs-CZ" dirty="0">
                <a:solidFill>
                  <a:srgbClr val="002060"/>
                </a:solidFill>
              </a:rPr>
              <a:t> buněčných obalů mikrobů.</a:t>
            </a:r>
          </a:p>
          <a:p>
            <a:r>
              <a:rPr lang="cs-CZ" dirty="0" err="1">
                <a:solidFill>
                  <a:srgbClr val="002060"/>
                </a:solidFill>
              </a:rPr>
              <a:t>Defenziny</a:t>
            </a:r>
            <a:r>
              <a:rPr lang="cs-CZ" dirty="0">
                <a:solidFill>
                  <a:srgbClr val="002060"/>
                </a:solidFill>
              </a:rPr>
              <a:t> – štěpení membrán Gram-negativních mikrobů.</a:t>
            </a:r>
          </a:p>
          <a:p>
            <a:r>
              <a:rPr lang="cs-CZ" dirty="0" err="1">
                <a:solidFill>
                  <a:srgbClr val="002060"/>
                </a:solidFill>
              </a:rPr>
              <a:t>Lysozam</a:t>
            </a:r>
            <a:r>
              <a:rPr lang="cs-CZ" dirty="0">
                <a:solidFill>
                  <a:srgbClr val="002060"/>
                </a:solidFill>
              </a:rPr>
              <a:t> – </a:t>
            </a:r>
            <a:r>
              <a:rPr lang="cs-CZ" dirty="0" err="1">
                <a:solidFill>
                  <a:srgbClr val="002060"/>
                </a:solidFill>
              </a:rPr>
              <a:t>muraminidáza</a:t>
            </a:r>
            <a:r>
              <a:rPr lang="cs-CZ" dirty="0">
                <a:solidFill>
                  <a:srgbClr val="002060"/>
                </a:solidFill>
              </a:rPr>
              <a:t> – štěpení glykosidických vazeb v bakteriálních </a:t>
            </a:r>
            <a:r>
              <a:rPr lang="cs-CZ" dirty="0" err="1">
                <a:solidFill>
                  <a:srgbClr val="002060"/>
                </a:solidFill>
              </a:rPr>
              <a:t>peptidoglykanech</a:t>
            </a:r>
            <a:r>
              <a:rPr lang="cs-CZ" dirty="0">
                <a:solidFill>
                  <a:srgbClr val="002060"/>
                </a:solidFill>
              </a:rPr>
              <a:t> u Gram pozitivních bakterií.</a:t>
            </a:r>
          </a:p>
          <a:p>
            <a:endParaRPr lang="cs-CZ" dirty="0"/>
          </a:p>
        </p:txBody>
      </p:sp>
    </p:spTree>
    <p:extLst>
      <p:ext uri="{BB962C8B-B14F-4D97-AF65-F5344CB8AC3E}">
        <p14:creationId xmlns:p14="http://schemas.microsoft.com/office/powerpoint/2010/main" val="17813027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C00000"/>
                </a:solidFill>
              </a:rPr>
              <a:t>Funkce </a:t>
            </a:r>
            <a:r>
              <a:rPr lang="cs-CZ" b="1" dirty="0" err="1">
                <a:solidFill>
                  <a:srgbClr val="C00000"/>
                </a:solidFill>
              </a:rPr>
              <a:t>defensinů</a:t>
            </a:r>
            <a:endParaRPr lang="en-GB" b="1" dirty="0">
              <a:solidFill>
                <a:srgbClr val="C00000"/>
              </a:solidFill>
            </a:endParaRPr>
          </a:p>
        </p:txBody>
      </p:sp>
      <p:pic>
        <p:nvPicPr>
          <p:cNvPr id="5" name="Zástupný symbol pro obsah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1628800"/>
            <a:ext cx="4518432" cy="4525963"/>
          </a:xfrm>
        </p:spPr>
      </p:pic>
    </p:spTree>
    <p:extLst>
      <p:ext uri="{BB962C8B-B14F-4D97-AF65-F5344CB8AC3E}">
        <p14:creationId xmlns:p14="http://schemas.microsoft.com/office/powerpoint/2010/main" val="66596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229600" cy="1143000"/>
          </a:xfrm>
        </p:spPr>
        <p:txBody>
          <a:bodyPr>
            <a:noAutofit/>
          </a:bodyPr>
          <a:lstStyle/>
          <a:p>
            <a:br>
              <a:rPr lang="cs-CZ" b="1" dirty="0">
                <a:solidFill>
                  <a:srgbClr val="C00000"/>
                </a:solidFill>
              </a:rPr>
            </a:br>
            <a:r>
              <a:rPr lang="cs-CZ" b="1" dirty="0">
                <a:solidFill>
                  <a:srgbClr val="C00000"/>
                </a:solidFill>
              </a:rPr>
              <a:t>Vrozená imunita </a:t>
            </a:r>
            <a:br>
              <a:rPr lang="cs-CZ" b="1" dirty="0">
                <a:solidFill>
                  <a:srgbClr val="C00000"/>
                </a:solidFill>
              </a:rPr>
            </a:br>
            <a:r>
              <a:rPr lang="cs-CZ" b="1" dirty="0">
                <a:solidFill>
                  <a:srgbClr val="C00000"/>
                </a:solidFill>
              </a:rPr>
              <a:t> charakteristické rysy</a:t>
            </a:r>
            <a:endParaRPr lang="en-GB" b="1" dirty="0">
              <a:solidFill>
                <a:srgbClr val="C00000"/>
              </a:solidFill>
            </a:endParaRPr>
          </a:p>
        </p:txBody>
      </p:sp>
      <p:sp>
        <p:nvSpPr>
          <p:cNvPr id="3" name="Zástupný symbol pro obsah 2"/>
          <p:cNvSpPr>
            <a:spLocks noGrp="1"/>
          </p:cNvSpPr>
          <p:nvPr>
            <p:ph idx="1"/>
          </p:nvPr>
        </p:nvSpPr>
        <p:spPr/>
        <p:txBody>
          <a:bodyPr>
            <a:normAutofit/>
          </a:bodyPr>
          <a:lstStyle/>
          <a:p>
            <a:endParaRPr lang="cs-CZ" sz="2800" dirty="0"/>
          </a:p>
          <a:p>
            <a:r>
              <a:rPr lang="cs-CZ" sz="2800" dirty="0">
                <a:solidFill>
                  <a:srgbClr val="002060"/>
                </a:solidFill>
              </a:rPr>
              <a:t>Vytvořila se k rozpoznávání cizích mikroorganismů, nikoliv vlastních molekul.</a:t>
            </a:r>
          </a:p>
          <a:p>
            <a:r>
              <a:rPr lang="en-GB" sz="2800" dirty="0" err="1">
                <a:solidFill>
                  <a:srgbClr val="002060"/>
                </a:solidFill>
              </a:rPr>
              <a:t>Aktivace</a:t>
            </a:r>
            <a:r>
              <a:rPr lang="en-GB" sz="2800" dirty="0">
                <a:solidFill>
                  <a:srgbClr val="002060"/>
                </a:solidFill>
              </a:rPr>
              <a:t> </a:t>
            </a:r>
            <a:r>
              <a:rPr lang="en-GB" sz="2800" dirty="0" err="1">
                <a:solidFill>
                  <a:srgbClr val="002060"/>
                </a:solidFill>
              </a:rPr>
              <a:t>reakce</a:t>
            </a:r>
            <a:r>
              <a:rPr lang="en-GB" sz="2800" dirty="0">
                <a:solidFill>
                  <a:srgbClr val="002060"/>
                </a:solidFill>
              </a:rPr>
              <a:t> </a:t>
            </a:r>
            <a:r>
              <a:rPr lang="en-GB" sz="2800" dirty="0" err="1">
                <a:solidFill>
                  <a:srgbClr val="002060"/>
                </a:solidFill>
              </a:rPr>
              <a:t>nastává</a:t>
            </a:r>
            <a:r>
              <a:rPr lang="en-GB" sz="2800" dirty="0">
                <a:solidFill>
                  <a:srgbClr val="002060"/>
                </a:solidFill>
              </a:rPr>
              <a:t> </a:t>
            </a:r>
            <a:r>
              <a:rPr lang="en-GB" sz="2800" dirty="0" err="1">
                <a:solidFill>
                  <a:srgbClr val="002060"/>
                </a:solidFill>
              </a:rPr>
              <a:t>během</a:t>
            </a:r>
            <a:r>
              <a:rPr lang="en-GB" sz="2800" dirty="0">
                <a:solidFill>
                  <a:srgbClr val="002060"/>
                </a:solidFill>
              </a:rPr>
              <a:t> </a:t>
            </a:r>
            <a:r>
              <a:rPr lang="en-GB" sz="2800" dirty="0" err="1">
                <a:solidFill>
                  <a:srgbClr val="002060"/>
                </a:solidFill>
              </a:rPr>
              <a:t>několika</a:t>
            </a:r>
            <a:r>
              <a:rPr lang="en-GB" sz="2800" dirty="0">
                <a:solidFill>
                  <a:srgbClr val="002060"/>
                </a:solidFill>
              </a:rPr>
              <a:t> </a:t>
            </a:r>
            <a:r>
              <a:rPr lang="en-GB" sz="2800" dirty="0" err="1">
                <a:solidFill>
                  <a:srgbClr val="002060"/>
                </a:solidFill>
              </a:rPr>
              <a:t>minut</a:t>
            </a:r>
            <a:r>
              <a:rPr lang="en-GB" sz="2800" dirty="0">
                <a:solidFill>
                  <a:srgbClr val="002060"/>
                </a:solidFill>
              </a:rPr>
              <a:t> </a:t>
            </a:r>
            <a:r>
              <a:rPr lang="en-GB" sz="2800" dirty="0" err="1">
                <a:solidFill>
                  <a:srgbClr val="002060"/>
                </a:solidFill>
              </a:rPr>
              <a:t>po</a:t>
            </a:r>
            <a:r>
              <a:rPr lang="en-GB" sz="2800" dirty="0">
                <a:solidFill>
                  <a:srgbClr val="002060"/>
                </a:solidFill>
              </a:rPr>
              <a:t> </a:t>
            </a:r>
            <a:r>
              <a:rPr lang="en-GB" sz="2800" dirty="0" err="1">
                <a:solidFill>
                  <a:srgbClr val="002060"/>
                </a:solidFill>
              </a:rPr>
              <a:t>rozpoznání</a:t>
            </a:r>
            <a:r>
              <a:rPr lang="en-GB" sz="2800" dirty="0">
                <a:solidFill>
                  <a:srgbClr val="002060"/>
                </a:solidFill>
              </a:rPr>
              <a:t> </a:t>
            </a:r>
            <a:r>
              <a:rPr lang="en-GB" sz="2800" dirty="0" err="1">
                <a:solidFill>
                  <a:srgbClr val="002060"/>
                </a:solidFill>
              </a:rPr>
              <a:t>patogenu</a:t>
            </a:r>
            <a:r>
              <a:rPr lang="cs-CZ" sz="2800" dirty="0">
                <a:solidFill>
                  <a:srgbClr val="002060"/>
                </a:solidFill>
              </a:rPr>
              <a:t>.</a:t>
            </a:r>
          </a:p>
          <a:p>
            <a:r>
              <a:rPr lang="cs-CZ" sz="2800" dirty="0">
                <a:solidFill>
                  <a:srgbClr val="002060"/>
                </a:solidFill>
              </a:rPr>
              <a:t>Nevytváří imunologickou paměť.</a:t>
            </a:r>
          </a:p>
          <a:p>
            <a:r>
              <a:rPr lang="cs-CZ" sz="2800" dirty="0">
                <a:solidFill>
                  <a:srgbClr val="002060"/>
                </a:solidFill>
              </a:rPr>
              <a:t>Je</a:t>
            </a:r>
            <a:r>
              <a:rPr lang="en-GB" sz="2800" dirty="0">
                <a:solidFill>
                  <a:srgbClr val="002060"/>
                </a:solidFill>
              </a:rPr>
              <a:t> </a:t>
            </a:r>
            <a:r>
              <a:rPr lang="en-GB" sz="2800" dirty="0" err="1">
                <a:solidFill>
                  <a:srgbClr val="002060"/>
                </a:solidFill>
              </a:rPr>
              <a:t>závisl</a:t>
            </a:r>
            <a:r>
              <a:rPr lang="cs-CZ" sz="2800" dirty="0">
                <a:solidFill>
                  <a:srgbClr val="002060"/>
                </a:solidFill>
              </a:rPr>
              <a:t>á</a:t>
            </a:r>
            <a:r>
              <a:rPr lang="en-GB" sz="2800" dirty="0">
                <a:solidFill>
                  <a:srgbClr val="002060"/>
                </a:solidFill>
              </a:rPr>
              <a:t> </a:t>
            </a:r>
            <a:r>
              <a:rPr lang="en-GB" sz="2800" dirty="0" err="1">
                <a:solidFill>
                  <a:srgbClr val="002060"/>
                </a:solidFill>
              </a:rPr>
              <a:t>na</a:t>
            </a:r>
            <a:r>
              <a:rPr lang="en-GB" sz="2800" dirty="0">
                <a:solidFill>
                  <a:srgbClr val="002060"/>
                </a:solidFill>
              </a:rPr>
              <a:t> </a:t>
            </a:r>
            <a:r>
              <a:rPr lang="en-GB" sz="2800" dirty="0" err="1">
                <a:solidFill>
                  <a:srgbClr val="002060"/>
                </a:solidFill>
              </a:rPr>
              <a:t>zárodeč</a:t>
            </a:r>
            <a:r>
              <a:rPr lang="cs-CZ" sz="2800" dirty="0">
                <a:solidFill>
                  <a:srgbClr val="002060"/>
                </a:solidFill>
              </a:rPr>
              <a:t>ně</a:t>
            </a:r>
            <a:r>
              <a:rPr lang="en-GB" sz="2800" dirty="0">
                <a:solidFill>
                  <a:srgbClr val="002060"/>
                </a:solidFill>
              </a:rPr>
              <a:t> </a:t>
            </a:r>
            <a:r>
              <a:rPr lang="en-GB" sz="2800" dirty="0" err="1">
                <a:solidFill>
                  <a:srgbClr val="002060"/>
                </a:solidFill>
              </a:rPr>
              <a:t>kódovan</a:t>
            </a:r>
            <a:r>
              <a:rPr lang="cs-CZ" sz="2800" dirty="0" err="1">
                <a:solidFill>
                  <a:srgbClr val="002060"/>
                </a:solidFill>
              </a:rPr>
              <a:t>ých</a:t>
            </a:r>
            <a:r>
              <a:rPr lang="en-GB" sz="2800" dirty="0">
                <a:solidFill>
                  <a:srgbClr val="002060"/>
                </a:solidFill>
              </a:rPr>
              <a:t> receptor</a:t>
            </a:r>
            <a:r>
              <a:rPr lang="cs-CZ" sz="2800" dirty="0">
                <a:solidFill>
                  <a:srgbClr val="002060"/>
                </a:solidFill>
              </a:rPr>
              <a:t>ech (PRR) rozeznávajících struktury společné mnoha patogenům (PAMP)</a:t>
            </a:r>
            <a:r>
              <a:rPr lang="cs-CZ" sz="2800" dirty="0"/>
              <a:t>.</a:t>
            </a:r>
            <a:endParaRPr lang="en-GB" sz="2800" dirty="0"/>
          </a:p>
        </p:txBody>
      </p:sp>
    </p:spTree>
    <p:extLst>
      <p:ext uri="{BB962C8B-B14F-4D97-AF65-F5344CB8AC3E}">
        <p14:creationId xmlns:p14="http://schemas.microsoft.com/office/powerpoint/2010/main" val="37494925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a:xfrm>
            <a:off x="179512" y="271463"/>
            <a:ext cx="8964489" cy="1176337"/>
          </a:xfrm>
        </p:spPr>
        <p:txBody>
          <a:bodyPr>
            <a:noAutofit/>
          </a:bodyPr>
          <a:lstStyle/>
          <a:p>
            <a:pPr eaLnBrk="1" hangingPunct="1">
              <a:defRPr/>
            </a:pPr>
            <a:br>
              <a:rPr lang="cs-CZ" sz="4000" b="1" dirty="0">
                <a:solidFill>
                  <a:srgbClr val="C00000"/>
                </a:solidFill>
              </a:rPr>
            </a:br>
            <a:r>
              <a:rPr lang="cs-CZ" sz="4000" b="1" dirty="0">
                <a:solidFill>
                  <a:srgbClr val="C00000"/>
                </a:solidFill>
              </a:rPr>
              <a:t>Zabíjecí mechanismy fagocytujících buněk</a:t>
            </a:r>
            <a:endParaRPr lang="en-GB" sz="4000" b="1" dirty="0">
              <a:solidFill>
                <a:srgbClr val="C00000"/>
              </a:solidFill>
            </a:endParaRPr>
          </a:p>
        </p:txBody>
      </p:sp>
      <p:sp>
        <p:nvSpPr>
          <p:cNvPr id="15363" name="Rectangle 3"/>
          <p:cNvSpPr>
            <a:spLocks noGrp="1" noChangeArrowheads="1"/>
          </p:cNvSpPr>
          <p:nvPr>
            <p:ph type="body" idx="4294967295"/>
          </p:nvPr>
        </p:nvSpPr>
        <p:spPr>
          <a:xfrm>
            <a:off x="1115616" y="1752600"/>
            <a:ext cx="7632848" cy="4484688"/>
          </a:xfrm>
        </p:spPr>
        <p:txBody>
          <a:bodyPr>
            <a:normAutofit fontScale="92500" lnSpcReduction="10000"/>
          </a:bodyPr>
          <a:lstStyle/>
          <a:p>
            <a:pPr marL="342900" lvl="4" indent="-342900">
              <a:buNone/>
            </a:pPr>
            <a:r>
              <a:rPr lang="cs-CZ" altLang="cs-CZ" sz="2600" b="1" dirty="0">
                <a:solidFill>
                  <a:srgbClr val="002060"/>
                </a:solidFill>
              </a:rPr>
              <a:t>1. závislý na kyslíku</a:t>
            </a:r>
            <a:endParaRPr lang="cs-CZ" sz="2600" b="1" dirty="0">
              <a:solidFill>
                <a:srgbClr val="002060"/>
              </a:solidFill>
            </a:endParaRPr>
          </a:p>
          <a:p>
            <a:pPr eaLnBrk="1" hangingPunct="1">
              <a:buFontTx/>
              <a:buNone/>
            </a:pPr>
            <a:r>
              <a:rPr lang="cs-CZ" sz="2800" dirty="0">
                <a:solidFill>
                  <a:srgbClr val="002060"/>
                </a:solidFill>
              </a:rPr>
              <a:t>Reaktivní metabolity kyslíku</a:t>
            </a:r>
            <a:r>
              <a:rPr lang="en-GB" sz="2800" dirty="0">
                <a:solidFill>
                  <a:srgbClr val="002060"/>
                </a:solidFill>
              </a:rPr>
              <a:t> (H</a:t>
            </a:r>
            <a:r>
              <a:rPr lang="en-GB" sz="2800" baseline="-25000" dirty="0">
                <a:solidFill>
                  <a:srgbClr val="002060"/>
                </a:solidFill>
              </a:rPr>
              <a:t>2</a:t>
            </a:r>
            <a:r>
              <a:rPr lang="en-GB" sz="2800" dirty="0">
                <a:solidFill>
                  <a:srgbClr val="002060"/>
                </a:solidFill>
              </a:rPr>
              <a:t>O</a:t>
            </a:r>
            <a:r>
              <a:rPr lang="en-GB" sz="2800" baseline="-25000" dirty="0">
                <a:solidFill>
                  <a:srgbClr val="002060"/>
                </a:solidFill>
              </a:rPr>
              <a:t>2</a:t>
            </a:r>
            <a:r>
              <a:rPr lang="en-GB" sz="2800" dirty="0">
                <a:solidFill>
                  <a:srgbClr val="002060"/>
                </a:solidFill>
              </a:rPr>
              <a:t>,</a:t>
            </a:r>
            <a:r>
              <a:rPr lang="cs-CZ" sz="2800" dirty="0">
                <a:solidFill>
                  <a:srgbClr val="002060"/>
                </a:solidFill>
              </a:rPr>
              <a:t> </a:t>
            </a:r>
            <a:r>
              <a:rPr lang="cs-CZ" sz="2800" dirty="0" err="1">
                <a:solidFill>
                  <a:srgbClr val="002060"/>
                </a:solidFill>
              </a:rPr>
              <a:t>HOCl</a:t>
            </a:r>
            <a:r>
              <a:rPr lang="cs-CZ" sz="2800" baseline="30000" dirty="0">
                <a:solidFill>
                  <a:srgbClr val="002060"/>
                </a:solidFill>
              </a:rPr>
              <a:t>-</a:t>
            </a:r>
            <a:r>
              <a:rPr lang="en-GB" sz="2800" dirty="0">
                <a:solidFill>
                  <a:srgbClr val="002060"/>
                </a:solidFill>
              </a:rPr>
              <a:t>hydroxyl</a:t>
            </a:r>
            <a:r>
              <a:rPr lang="cs-CZ" sz="2800" dirty="0" err="1">
                <a:solidFill>
                  <a:srgbClr val="002060"/>
                </a:solidFill>
              </a:rPr>
              <a:t>ový</a:t>
            </a:r>
            <a:r>
              <a:rPr lang="en-GB" sz="2800" dirty="0">
                <a:solidFill>
                  <a:srgbClr val="002060"/>
                </a:solidFill>
              </a:rPr>
              <a:t> </a:t>
            </a:r>
            <a:r>
              <a:rPr lang="en-GB" sz="2800" dirty="0" err="1">
                <a:solidFill>
                  <a:srgbClr val="002060"/>
                </a:solidFill>
              </a:rPr>
              <a:t>radi</a:t>
            </a:r>
            <a:r>
              <a:rPr lang="cs-CZ" sz="2800" dirty="0">
                <a:solidFill>
                  <a:srgbClr val="002060"/>
                </a:solidFill>
              </a:rPr>
              <a:t>kál</a:t>
            </a:r>
            <a:r>
              <a:rPr lang="en-GB" sz="2800" dirty="0">
                <a:solidFill>
                  <a:srgbClr val="002060"/>
                </a:solidFill>
              </a:rPr>
              <a:t>, </a:t>
            </a:r>
            <a:r>
              <a:rPr lang="en-GB" sz="2800" dirty="0" err="1">
                <a:solidFill>
                  <a:srgbClr val="002060"/>
                </a:solidFill>
              </a:rPr>
              <a:t>superoxid</a:t>
            </a:r>
            <a:r>
              <a:rPr lang="cs-CZ" sz="2800" dirty="0" err="1">
                <a:solidFill>
                  <a:srgbClr val="002060"/>
                </a:solidFill>
              </a:rPr>
              <a:t>ový</a:t>
            </a:r>
            <a:r>
              <a:rPr lang="cs-CZ" sz="2800" dirty="0">
                <a:solidFill>
                  <a:srgbClr val="002060"/>
                </a:solidFill>
              </a:rPr>
              <a:t> </a:t>
            </a:r>
            <a:r>
              <a:rPr lang="en-GB" sz="2800" dirty="0" err="1">
                <a:solidFill>
                  <a:srgbClr val="002060"/>
                </a:solidFill>
              </a:rPr>
              <a:t>aniont</a:t>
            </a:r>
            <a:r>
              <a:rPr lang="en-GB" sz="2800" dirty="0">
                <a:solidFill>
                  <a:srgbClr val="002060"/>
                </a:solidFill>
              </a:rPr>
              <a:t>, </a:t>
            </a:r>
            <a:r>
              <a:rPr lang="cs-CZ" sz="2800" dirty="0">
                <a:solidFill>
                  <a:srgbClr val="002060"/>
                </a:solidFill>
              </a:rPr>
              <a:t>singletový kyslík</a:t>
            </a:r>
            <a:r>
              <a:rPr lang="en-GB" sz="2800" dirty="0">
                <a:solidFill>
                  <a:srgbClr val="002060"/>
                </a:solidFill>
              </a:rPr>
              <a:t>(O</a:t>
            </a:r>
            <a:r>
              <a:rPr lang="en-GB" sz="2800" baseline="-25000" dirty="0">
                <a:solidFill>
                  <a:srgbClr val="002060"/>
                </a:solidFill>
              </a:rPr>
              <a:t>2</a:t>
            </a:r>
            <a:r>
              <a:rPr lang="en-GB" sz="2800" dirty="0">
                <a:solidFill>
                  <a:srgbClr val="002060"/>
                </a:solidFill>
              </a:rPr>
              <a:t>)</a:t>
            </a:r>
          </a:p>
          <a:p>
            <a:pPr eaLnBrk="1" hangingPunct="1">
              <a:buFontTx/>
              <a:buNone/>
            </a:pPr>
            <a:r>
              <a:rPr lang="cs-CZ" sz="2800" dirty="0">
                <a:solidFill>
                  <a:srgbClr val="002060"/>
                </a:solidFill>
              </a:rPr>
              <a:t>Reaktivní dusíkové metabolity (NO, NO</a:t>
            </a:r>
            <a:r>
              <a:rPr lang="cs-CZ" sz="2800" baseline="-25000" dirty="0">
                <a:solidFill>
                  <a:srgbClr val="002060"/>
                </a:solidFill>
              </a:rPr>
              <a:t>2</a:t>
            </a:r>
            <a:r>
              <a:rPr lang="cs-CZ" sz="2800" dirty="0">
                <a:solidFill>
                  <a:srgbClr val="002060"/>
                </a:solidFill>
              </a:rPr>
              <a:t>)</a:t>
            </a:r>
          </a:p>
          <a:p>
            <a:pPr eaLnBrk="1" hangingPunct="1">
              <a:buFontTx/>
              <a:buNone/>
            </a:pPr>
            <a:r>
              <a:rPr lang="en-GB" sz="2800" dirty="0" err="1">
                <a:solidFill>
                  <a:srgbClr val="002060"/>
                </a:solidFill>
              </a:rPr>
              <a:t>Hydrol</a:t>
            </a:r>
            <a:r>
              <a:rPr lang="cs-CZ" sz="2800" dirty="0" err="1">
                <a:solidFill>
                  <a:srgbClr val="002060"/>
                </a:solidFill>
              </a:rPr>
              <a:t>ázy</a:t>
            </a:r>
            <a:r>
              <a:rPr lang="en-GB" sz="2800" dirty="0">
                <a:solidFill>
                  <a:srgbClr val="002060"/>
                </a:solidFill>
              </a:rPr>
              <a:t>: </a:t>
            </a:r>
            <a:r>
              <a:rPr lang="en-GB" sz="2800" dirty="0" err="1">
                <a:solidFill>
                  <a:srgbClr val="002060"/>
                </a:solidFill>
              </a:rPr>
              <a:t>prote</a:t>
            </a:r>
            <a:r>
              <a:rPr lang="cs-CZ" sz="2800" dirty="0" err="1">
                <a:solidFill>
                  <a:srgbClr val="002060"/>
                </a:solidFill>
              </a:rPr>
              <a:t>ázy</a:t>
            </a:r>
            <a:r>
              <a:rPr lang="en-GB" sz="2800" dirty="0">
                <a:solidFill>
                  <a:srgbClr val="002060"/>
                </a:solidFill>
              </a:rPr>
              <a:t>,</a:t>
            </a:r>
            <a:r>
              <a:rPr lang="cs-CZ" sz="2800" dirty="0">
                <a:solidFill>
                  <a:srgbClr val="002060"/>
                </a:solidFill>
              </a:rPr>
              <a:t> </a:t>
            </a:r>
            <a:r>
              <a:rPr lang="en-GB" sz="2800" dirty="0">
                <a:solidFill>
                  <a:srgbClr val="002060"/>
                </a:solidFill>
              </a:rPr>
              <a:t>lip</a:t>
            </a:r>
            <a:r>
              <a:rPr lang="cs-CZ" sz="2800" dirty="0" err="1">
                <a:solidFill>
                  <a:srgbClr val="002060"/>
                </a:solidFill>
              </a:rPr>
              <a:t>ázy</a:t>
            </a:r>
            <a:r>
              <a:rPr lang="en-GB" sz="2800" dirty="0">
                <a:solidFill>
                  <a:srgbClr val="002060"/>
                </a:solidFill>
              </a:rPr>
              <a:t>, DNAs</a:t>
            </a:r>
            <a:r>
              <a:rPr lang="cs-CZ" sz="2800" dirty="0">
                <a:solidFill>
                  <a:srgbClr val="002060"/>
                </a:solidFill>
              </a:rPr>
              <a:t>y, </a:t>
            </a:r>
            <a:r>
              <a:rPr lang="cs-CZ" sz="2800" dirty="0" err="1">
                <a:solidFill>
                  <a:srgbClr val="002060"/>
                </a:solidFill>
              </a:rPr>
              <a:t>RNAsy</a:t>
            </a:r>
            <a:endParaRPr lang="en-GB" sz="2800" dirty="0">
              <a:solidFill>
                <a:srgbClr val="002060"/>
              </a:solidFill>
            </a:endParaRPr>
          </a:p>
          <a:p>
            <a:pPr marL="342900" lvl="4" indent="-342900">
              <a:buNone/>
            </a:pPr>
            <a:r>
              <a:rPr lang="cs-CZ" altLang="cs-CZ" sz="2400" b="1" dirty="0">
                <a:solidFill>
                  <a:srgbClr val="002060"/>
                </a:solidFill>
              </a:rPr>
              <a:t>2. nezávislý na kyslíku</a:t>
            </a:r>
            <a:endParaRPr lang="cs-CZ" sz="2800" b="1" dirty="0">
              <a:solidFill>
                <a:srgbClr val="002060"/>
              </a:solidFill>
            </a:endParaRPr>
          </a:p>
          <a:p>
            <a:pPr eaLnBrk="1" hangingPunct="1">
              <a:buFontTx/>
              <a:buNone/>
            </a:pPr>
            <a:r>
              <a:rPr lang="cs-CZ" sz="2800" dirty="0">
                <a:solidFill>
                  <a:srgbClr val="002060"/>
                </a:solidFill>
              </a:rPr>
              <a:t>Nízké</a:t>
            </a:r>
            <a:r>
              <a:rPr lang="en-GB" sz="2800" dirty="0">
                <a:solidFill>
                  <a:srgbClr val="002060"/>
                </a:solidFill>
              </a:rPr>
              <a:t> pH</a:t>
            </a:r>
          </a:p>
          <a:p>
            <a:pPr eaLnBrk="1" hangingPunct="1">
              <a:buFontTx/>
              <a:buNone/>
            </a:pPr>
            <a:r>
              <a:rPr lang="en-GB" sz="2800" dirty="0" err="1">
                <a:solidFill>
                  <a:srgbClr val="002060"/>
                </a:solidFill>
              </a:rPr>
              <a:t>Lysozym</a:t>
            </a:r>
            <a:endParaRPr lang="en-GB" sz="2800" dirty="0">
              <a:solidFill>
                <a:srgbClr val="002060"/>
              </a:solidFill>
            </a:endParaRPr>
          </a:p>
          <a:p>
            <a:pPr eaLnBrk="1" hangingPunct="1">
              <a:buFontTx/>
              <a:buNone/>
            </a:pPr>
            <a:r>
              <a:rPr lang="cs-CZ" sz="2800" dirty="0" err="1">
                <a:solidFill>
                  <a:srgbClr val="002060"/>
                </a:solidFill>
              </a:rPr>
              <a:t>Lactoferin</a:t>
            </a:r>
            <a:endParaRPr lang="cs-CZ" sz="2800" dirty="0">
              <a:solidFill>
                <a:srgbClr val="002060"/>
              </a:solidFill>
            </a:endParaRPr>
          </a:p>
          <a:p>
            <a:pPr eaLnBrk="1" hangingPunct="1">
              <a:buFontTx/>
              <a:buNone/>
            </a:pPr>
            <a:r>
              <a:rPr lang="cs-CZ" sz="2800" dirty="0" err="1">
                <a:solidFill>
                  <a:srgbClr val="002060"/>
                </a:solidFill>
              </a:rPr>
              <a:t>Defenziny</a:t>
            </a:r>
            <a:r>
              <a:rPr lang="cs-CZ" sz="2800" dirty="0">
                <a:solidFill>
                  <a:srgbClr val="002060"/>
                </a:solidFill>
              </a:rPr>
              <a:t> – antimikrobiální polypeptidy</a:t>
            </a:r>
          </a:p>
          <a:p>
            <a:pPr eaLnBrk="1" hangingPunct="1">
              <a:buFontTx/>
              <a:buNone/>
            </a:pPr>
            <a:endParaRPr lang="en-GB" sz="2800" dirty="0"/>
          </a:p>
        </p:txBody>
      </p:sp>
    </p:spTree>
    <p:extLst>
      <p:ext uri="{BB962C8B-B14F-4D97-AF65-F5344CB8AC3E}">
        <p14:creationId xmlns:p14="http://schemas.microsoft.com/office/powerpoint/2010/main" val="25004811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4427" y="980729"/>
            <a:ext cx="8020836" cy="5616622"/>
          </a:xfrm>
          <a:prstGeom prst="rect">
            <a:avLst/>
          </a:prstGeom>
        </p:spPr>
      </p:pic>
      <p:cxnSp>
        <p:nvCxnSpPr>
          <p:cNvPr id="3" name="Přímá spojovací šipka 20"/>
          <p:cNvCxnSpPr>
            <a:stCxn id="4" idx="2"/>
          </p:cNvCxnSpPr>
          <p:nvPr/>
        </p:nvCxnSpPr>
        <p:spPr>
          <a:xfrm flipH="1">
            <a:off x="1979712" y="1569458"/>
            <a:ext cx="2016224" cy="41938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 name="TextovéPole 11"/>
          <p:cNvSpPr txBox="1"/>
          <p:nvPr/>
        </p:nvSpPr>
        <p:spPr>
          <a:xfrm>
            <a:off x="1835696" y="1124744"/>
            <a:ext cx="4320480" cy="444714"/>
          </a:xfrm>
          <a:prstGeom prst="rect">
            <a:avLst/>
          </a:prstGeom>
          <a:solidFill>
            <a:srgbClr val="957D6F"/>
          </a:solidFill>
        </p:spPr>
        <p:style>
          <a:lnRef idx="3">
            <a:schemeClr val="lt1"/>
          </a:lnRef>
          <a:fillRef idx="1">
            <a:schemeClr val="accent2"/>
          </a:fillRef>
          <a:effectRef idx="1">
            <a:schemeClr val="accent2"/>
          </a:effectRef>
          <a:fontRef idx="minor">
            <a:schemeClr val="lt1"/>
          </a:fontRef>
        </p:style>
        <p:txBody>
          <a:bodyPr wrap="square" tIns="86400" rtlCol="0">
            <a:spAutoFit/>
          </a:bodyPr>
          <a:lstStyle>
            <a:defPPr>
              <a:defRPr lang="cs-CZ"/>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70000"/>
              </a:lnSpc>
            </a:pPr>
            <a:r>
              <a:rPr lang="cs-CZ" sz="1400" dirty="0"/>
              <a:t>Adherence fagocytované </a:t>
            </a:r>
            <a:r>
              <a:rPr lang="cs-CZ" sz="1400" dirty="0" err="1"/>
              <a:t>čáetice</a:t>
            </a:r>
            <a:r>
              <a:rPr lang="cs-CZ" sz="1400" dirty="0"/>
              <a:t> k membráně fagocytující buňky</a:t>
            </a:r>
            <a:endParaRPr lang="cs-CZ" sz="1500" dirty="0"/>
          </a:p>
        </p:txBody>
      </p:sp>
      <p:cxnSp>
        <p:nvCxnSpPr>
          <p:cNvPr id="5" name="Přímá spojovací šipka 20"/>
          <p:cNvCxnSpPr>
            <a:stCxn id="6" idx="1"/>
          </p:cNvCxnSpPr>
          <p:nvPr/>
        </p:nvCxnSpPr>
        <p:spPr>
          <a:xfrm flipH="1">
            <a:off x="2284222" y="2063784"/>
            <a:ext cx="631594" cy="34824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TextovéPole 11"/>
          <p:cNvSpPr txBox="1"/>
          <p:nvPr/>
        </p:nvSpPr>
        <p:spPr>
          <a:xfrm>
            <a:off x="2915816" y="1916832"/>
            <a:ext cx="5516475" cy="293903"/>
          </a:xfrm>
          <a:prstGeom prst="rect">
            <a:avLst/>
          </a:prstGeom>
          <a:solidFill>
            <a:schemeClr val="accent6">
              <a:lumMod val="20000"/>
              <a:lumOff val="80000"/>
              <a:alpha val="71000"/>
            </a:schemeClr>
          </a:solidFill>
          <a:ln>
            <a:noFill/>
          </a:ln>
        </p:spPr>
        <p:style>
          <a:lnRef idx="3">
            <a:schemeClr val="lt1"/>
          </a:lnRef>
          <a:fillRef idx="1">
            <a:schemeClr val="accent2"/>
          </a:fillRef>
          <a:effectRef idx="1">
            <a:schemeClr val="accent2"/>
          </a:effectRef>
          <a:fontRef idx="minor">
            <a:schemeClr val="lt1"/>
          </a:fontRef>
        </p:style>
        <p:txBody>
          <a:bodyPr wrap="square" tIns="86400" rtlCol="0">
            <a:spAutoFit/>
          </a:bodyPr>
          <a:lstStyle>
            <a:defPPr>
              <a:defRPr lang="cs-CZ"/>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70000"/>
              </a:lnSpc>
            </a:pPr>
            <a:r>
              <a:rPr lang="cs-CZ" sz="1400" dirty="0">
                <a:solidFill>
                  <a:schemeClr val="tx1"/>
                </a:solidFill>
              </a:rPr>
              <a:t>Tvorba </a:t>
            </a:r>
            <a:r>
              <a:rPr lang="cs-CZ" sz="1400" dirty="0" err="1">
                <a:solidFill>
                  <a:schemeClr val="tx1"/>
                </a:solidFill>
              </a:rPr>
              <a:t>psudopodií</a:t>
            </a:r>
            <a:r>
              <a:rPr lang="cs-CZ" sz="1400" dirty="0">
                <a:solidFill>
                  <a:schemeClr val="tx1"/>
                </a:solidFill>
              </a:rPr>
              <a:t>, které postupně obalují fagocytovanou částici</a:t>
            </a:r>
          </a:p>
        </p:txBody>
      </p:sp>
      <p:cxnSp>
        <p:nvCxnSpPr>
          <p:cNvPr id="7" name="Přímá spojovací šipka 20"/>
          <p:cNvCxnSpPr>
            <a:stCxn id="8" idx="1"/>
          </p:cNvCxnSpPr>
          <p:nvPr/>
        </p:nvCxnSpPr>
        <p:spPr>
          <a:xfrm flipH="1">
            <a:off x="3170327" y="2645586"/>
            <a:ext cx="825608" cy="42337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ovéPole 11"/>
          <p:cNvSpPr txBox="1"/>
          <p:nvPr/>
        </p:nvSpPr>
        <p:spPr>
          <a:xfrm>
            <a:off x="3995935" y="2492896"/>
            <a:ext cx="4690863" cy="305380"/>
          </a:xfrm>
          <a:prstGeom prst="rect">
            <a:avLst/>
          </a:prstGeom>
          <a:solidFill>
            <a:schemeClr val="accent6">
              <a:lumMod val="20000"/>
              <a:lumOff val="80000"/>
              <a:alpha val="71000"/>
            </a:schemeClr>
          </a:solidFill>
          <a:ln>
            <a:noFill/>
          </a:ln>
        </p:spPr>
        <p:style>
          <a:lnRef idx="3">
            <a:schemeClr val="lt1"/>
          </a:lnRef>
          <a:fillRef idx="1">
            <a:schemeClr val="accent2"/>
          </a:fillRef>
          <a:effectRef idx="1">
            <a:schemeClr val="accent2"/>
          </a:effectRef>
          <a:fontRef idx="minor">
            <a:schemeClr val="lt1"/>
          </a:fontRef>
        </p:style>
        <p:txBody>
          <a:bodyPr wrap="square" tIns="86400" rtlCol="0">
            <a:spAutoFit/>
          </a:bodyPr>
          <a:lstStyle>
            <a:defPPr>
              <a:defRPr lang="cs-CZ"/>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70000"/>
              </a:lnSpc>
            </a:pPr>
            <a:r>
              <a:rPr lang="cs-CZ" sz="1500" dirty="0">
                <a:solidFill>
                  <a:schemeClr val="tx1"/>
                </a:solidFill>
              </a:rPr>
              <a:t>Tvorba </a:t>
            </a:r>
            <a:r>
              <a:rPr lang="cs-CZ" sz="1500" dirty="0" err="1">
                <a:solidFill>
                  <a:schemeClr val="tx1"/>
                </a:solidFill>
              </a:rPr>
              <a:t>fagosomu</a:t>
            </a:r>
            <a:endParaRPr lang="cs-CZ" sz="1500" dirty="0">
              <a:solidFill>
                <a:schemeClr val="tx1"/>
              </a:solidFill>
            </a:endParaRPr>
          </a:p>
        </p:txBody>
      </p:sp>
      <p:cxnSp>
        <p:nvCxnSpPr>
          <p:cNvPr id="9" name="Přímá spojovací šipka 20"/>
          <p:cNvCxnSpPr>
            <a:stCxn id="10" idx="1"/>
          </p:cNvCxnSpPr>
          <p:nvPr/>
        </p:nvCxnSpPr>
        <p:spPr>
          <a:xfrm flipH="1">
            <a:off x="3779912" y="3310542"/>
            <a:ext cx="792088" cy="69265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ovéPole 11"/>
          <p:cNvSpPr txBox="1"/>
          <p:nvPr/>
        </p:nvSpPr>
        <p:spPr>
          <a:xfrm>
            <a:off x="4572000" y="3168431"/>
            <a:ext cx="4114798" cy="284221"/>
          </a:xfrm>
          <a:prstGeom prst="rect">
            <a:avLst/>
          </a:prstGeom>
          <a:solidFill>
            <a:schemeClr val="accent6">
              <a:lumMod val="20000"/>
              <a:lumOff val="80000"/>
              <a:alpha val="71000"/>
            </a:schemeClr>
          </a:solidFill>
          <a:ln>
            <a:noFill/>
          </a:ln>
        </p:spPr>
        <p:style>
          <a:lnRef idx="3">
            <a:schemeClr val="lt1"/>
          </a:lnRef>
          <a:fillRef idx="1">
            <a:schemeClr val="accent2"/>
          </a:fillRef>
          <a:effectRef idx="1">
            <a:schemeClr val="accent2"/>
          </a:effectRef>
          <a:fontRef idx="minor">
            <a:schemeClr val="lt1"/>
          </a:fontRef>
        </p:style>
        <p:txBody>
          <a:bodyPr wrap="square" tIns="86400" rtlCol="0">
            <a:spAutoFit/>
          </a:bodyPr>
          <a:lstStyle>
            <a:defPPr>
              <a:defRPr lang="cs-CZ"/>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70000"/>
              </a:lnSpc>
            </a:pPr>
            <a:r>
              <a:rPr lang="cs-CZ" sz="1400" dirty="0">
                <a:solidFill>
                  <a:schemeClr val="tx1"/>
                </a:solidFill>
              </a:rPr>
              <a:t>Splynutím </a:t>
            </a:r>
            <a:r>
              <a:rPr lang="cs-CZ" sz="1400" dirty="0" err="1">
                <a:solidFill>
                  <a:schemeClr val="tx1"/>
                </a:solidFill>
              </a:rPr>
              <a:t>fagosomu</a:t>
            </a:r>
            <a:r>
              <a:rPr lang="cs-CZ" sz="1400" dirty="0">
                <a:solidFill>
                  <a:schemeClr val="tx1"/>
                </a:solidFill>
              </a:rPr>
              <a:t> a lysozomu vzniká </a:t>
            </a:r>
            <a:r>
              <a:rPr lang="cs-CZ" sz="1400" dirty="0" err="1">
                <a:solidFill>
                  <a:schemeClr val="tx1"/>
                </a:solidFill>
              </a:rPr>
              <a:t>fagolysosom</a:t>
            </a:r>
            <a:endParaRPr lang="cs-CZ" sz="1500" dirty="0">
              <a:solidFill>
                <a:schemeClr val="tx1"/>
              </a:solidFill>
            </a:endParaRPr>
          </a:p>
        </p:txBody>
      </p:sp>
      <p:cxnSp>
        <p:nvCxnSpPr>
          <p:cNvPr id="11" name="Přímá spojovací šipka 20"/>
          <p:cNvCxnSpPr>
            <a:stCxn id="12" idx="1"/>
          </p:cNvCxnSpPr>
          <p:nvPr/>
        </p:nvCxnSpPr>
        <p:spPr>
          <a:xfrm flipH="1">
            <a:off x="4572000" y="4480236"/>
            <a:ext cx="504056" cy="16925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ovéPole 11"/>
          <p:cNvSpPr txBox="1"/>
          <p:nvPr/>
        </p:nvSpPr>
        <p:spPr>
          <a:xfrm>
            <a:off x="5076056" y="4257879"/>
            <a:ext cx="3610742" cy="444714"/>
          </a:xfrm>
          <a:prstGeom prst="rect">
            <a:avLst/>
          </a:prstGeom>
          <a:solidFill>
            <a:schemeClr val="accent6">
              <a:lumMod val="20000"/>
              <a:lumOff val="80000"/>
              <a:alpha val="71000"/>
            </a:schemeClr>
          </a:solidFill>
          <a:ln>
            <a:noFill/>
          </a:ln>
        </p:spPr>
        <p:style>
          <a:lnRef idx="3">
            <a:schemeClr val="lt1"/>
          </a:lnRef>
          <a:fillRef idx="1">
            <a:schemeClr val="accent2"/>
          </a:fillRef>
          <a:effectRef idx="1">
            <a:schemeClr val="accent2"/>
          </a:effectRef>
          <a:fontRef idx="minor">
            <a:schemeClr val="lt1"/>
          </a:fontRef>
        </p:style>
        <p:txBody>
          <a:bodyPr wrap="square" tIns="86400" rtlCol="0">
            <a:spAutoFit/>
          </a:bodyPr>
          <a:lstStyle>
            <a:defPPr>
              <a:defRPr lang="cs-CZ"/>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70000"/>
              </a:lnSpc>
            </a:pPr>
            <a:r>
              <a:rPr lang="cs-CZ" sz="1400" dirty="0">
                <a:solidFill>
                  <a:schemeClr val="tx1"/>
                </a:solidFill>
              </a:rPr>
              <a:t>Uvnitř </a:t>
            </a:r>
            <a:r>
              <a:rPr lang="cs-CZ" sz="1400" dirty="0" err="1">
                <a:solidFill>
                  <a:schemeClr val="tx1"/>
                </a:solidFill>
              </a:rPr>
              <a:t>fagolysosomu</a:t>
            </a:r>
            <a:r>
              <a:rPr lang="cs-CZ" sz="1400" dirty="0">
                <a:solidFill>
                  <a:schemeClr val="tx1"/>
                </a:solidFill>
              </a:rPr>
              <a:t> dochází k usmrcení </a:t>
            </a:r>
            <a:br>
              <a:rPr lang="cs-CZ" sz="1400" dirty="0">
                <a:solidFill>
                  <a:schemeClr val="tx1"/>
                </a:solidFill>
              </a:rPr>
            </a:br>
            <a:r>
              <a:rPr lang="cs-CZ" sz="1400" dirty="0">
                <a:solidFill>
                  <a:schemeClr val="tx1"/>
                </a:solidFill>
              </a:rPr>
              <a:t>a degradaci fagocytovaného materiálu</a:t>
            </a:r>
          </a:p>
        </p:txBody>
      </p:sp>
      <p:cxnSp>
        <p:nvCxnSpPr>
          <p:cNvPr id="13" name="Přímá spojovací šipka 20"/>
          <p:cNvCxnSpPr>
            <a:stCxn id="14" idx="1"/>
          </p:cNvCxnSpPr>
          <p:nvPr/>
        </p:nvCxnSpPr>
        <p:spPr>
          <a:xfrm flipH="1">
            <a:off x="6012160" y="5042057"/>
            <a:ext cx="504056" cy="16925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ovéPole 11"/>
          <p:cNvSpPr txBox="1"/>
          <p:nvPr/>
        </p:nvSpPr>
        <p:spPr>
          <a:xfrm>
            <a:off x="6516216" y="4819700"/>
            <a:ext cx="2170582" cy="444714"/>
          </a:xfrm>
          <a:prstGeom prst="rect">
            <a:avLst/>
          </a:prstGeom>
          <a:solidFill>
            <a:schemeClr val="accent6">
              <a:lumMod val="20000"/>
              <a:lumOff val="80000"/>
              <a:alpha val="71000"/>
            </a:schemeClr>
          </a:solidFill>
          <a:ln>
            <a:noFill/>
          </a:ln>
        </p:spPr>
        <p:style>
          <a:lnRef idx="3">
            <a:schemeClr val="lt1"/>
          </a:lnRef>
          <a:fillRef idx="1">
            <a:schemeClr val="accent2"/>
          </a:fillRef>
          <a:effectRef idx="1">
            <a:schemeClr val="accent2"/>
          </a:effectRef>
          <a:fontRef idx="minor">
            <a:schemeClr val="lt1"/>
          </a:fontRef>
        </p:style>
        <p:txBody>
          <a:bodyPr wrap="square" tIns="86400" rtlCol="0">
            <a:spAutoFit/>
          </a:bodyPr>
          <a:lstStyle>
            <a:defPPr>
              <a:defRPr lang="cs-CZ"/>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70000"/>
              </a:lnSpc>
            </a:pPr>
            <a:r>
              <a:rPr lang="cs-CZ" sz="1400" dirty="0">
                <a:solidFill>
                  <a:schemeClr val="tx1"/>
                </a:solidFill>
              </a:rPr>
              <a:t>Nedegradovatelný materiál je uvolněn z buňky</a:t>
            </a:r>
          </a:p>
        </p:txBody>
      </p:sp>
      <p:cxnSp>
        <p:nvCxnSpPr>
          <p:cNvPr id="15" name="Přímá spojovací šipka 20"/>
          <p:cNvCxnSpPr>
            <a:stCxn id="16" idx="2"/>
          </p:cNvCxnSpPr>
          <p:nvPr/>
        </p:nvCxnSpPr>
        <p:spPr>
          <a:xfrm>
            <a:off x="1324489" y="3719408"/>
            <a:ext cx="727231" cy="34725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ovéPole 11"/>
          <p:cNvSpPr txBox="1"/>
          <p:nvPr/>
        </p:nvSpPr>
        <p:spPr>
          <a:xfrm>
            <a:off x="457200" y="3425505"/>
            <a:ext cx="1734577" cy="293903"/>
          </a:xfrm>
          <a:prstGeom prst="rect">
            <a:avLst/>
          </a:prstGeom>
          <a:solidFill>
            <a:schemeClr val="accent6">
              <a:lumMod val="20000"/>
              <a:lumOff val="80000"/>
              <a:alpha val="71000"/>
            </a:schemeClr>
          </a:solidFill>
          <a:ln>
            <a:noFill/>
          </a:ln>
        </p:spPr>
        <p:style>
          <a:lnRef idx="3">
            <a:schemeClr val="lt1"/>
          </a:lnRef>
          <a:fillRef idx="1">
            <a:schemeClr val="accent2"/>
          </a:fillRef>
          <a:effectRef idx="1">
            <a:schemeClr val="accent2"/>
          </a:effectRef>
          <a:fontRef idx="minor">
            <a:schemeClr val="lt1"/>
          </a:fontRef>
        </p:style>
        <p:txBody>
          <a:bodyPr wrap="square" tIns="86400" rtlCol="0">
            <a:spAutoFit/>
          </a:bodyPr>
          <a:lstStyle>
            <a:defPPr>
              <a:defRPr lang="cs-CZ"/>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70000"/>
              </a:lnSpc>
            </a:pPr>
            <a:r>
              <a:rPr lang="cs-CZ" sz="1400" dirty="0" err="1">
                <a:solidFill>
                  <a:schemeClr val="tx1"/>
                </a:solidFill>
              </a:rPr>
              <a:t>Lysosom</a:t>
            </a:r>
            <a:endParaRPr lang="cs-CZ" sz="1400" dirty="0">
              <a:solidFill>
                <a:schemeClr val="tx1"/>
              </a:solidFill>
            </a:endParaRPr>
          </a:p>
        </p:txBody>
      </p:sp>
      <p:sp>
        <p:nvSpPr>
          <p:cNvPr id="17" name="TextovéPole 16"/>
          <p:cNvSpPr txBox="1"/>
          <p:nvPr/>
        </p:nvSpPr>
        <p:spPr>
          <a:xfrm>
            <a:off x="2105613" y="272843"/>
            <a:ext cx="5112568" cy="707886"/>
          </a:xfrm>
          <a:prstGeom prst="rect">
            <a:avLst/>
          </a:prstGeom>
          <a:noFill/>
        </p:spPr>
        <p:txBody>
          <a:bodyPr wrap="square" rtlCol="0">
            <a:spAutoFit/>
          </a:bodyPr>
          <a:lstStyle/>
          <a:p>
            <a:r>
              <a:rPr lang="cs-CZ" sz="4000" b="1" dirty="0">
                <a:solidFill>
                  <a:srgbClr val="C00000"/>
                </a:solidFill>
              </a:rPr>
              <a:t>	Fagocytóza</a:t>
            </a:r>
          </a:p>
        </p:txBody>
      </p:sp>
    </p:spTree>
    <p:extLst>
      <p:ext uri="{BB962C8B-B14F-4D97-AF65-F5344CB8AC3E}">
        <p14:creationId xmlns:p14="http://schemas.microsoft.com/office/powerpoint/2010/main" val="35018050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fagocytóza a oxidační vzplanutí"/>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3" name="Obrázek 2"/>
          <p:cNvPicPr>
            <a:picLocks noChangeAspect="1"/>
          </p:cNvPicPr>
          <p:nvPr/>
        </p:nvPicPr>
        <p:blipFill>
          <a:blip r:embed="rId2"/>
          <a:stretch>
            <a:fillRect/>
          </a:stretch>
        </p:blipFill>
        <p:spPr>
          <a:xfrm>
            <a:off x="1619672" y="1268760"/>
            <a:ext cx="6120680" cy="4508747"/>
          </a:xfrm>
          <a:prstGeom prst="rect">
            <a:avLst/>
          </a:prstGeom>
        </p:spPr>
      </p:pic>
      <p:sp>
        <p:nvSpPr>
          <p:cNvPr id="4" name="Nadpis 3"/>
          <p:cNvSpPr>
            <a:spLocks noGrp="1"/>
          </p:cNvSpPr>
          <p:nvPr>
            <p:ph type="title"/>
          </p:nvPr>
        </p:nvSpPr>
        <p:spPr/>
        <p:txBody>
          <a:bodyPr>
            <a:normAutofit fontScale="90000"/>
          </a:bodyPr>
          <a:lstStyle/>
          <a:p>
            <a:r>
              <a:rPr lang="cs-CZ" dirty="0"/>
              <a:t>Oxidační vzplanutí – NADPH oxidáza</a:t>
            </a:r>
          </a:p>
        </p:txBody>
      </p:sp>
    </p:spTree>
    <p:extLst>
      <p:ext uri="{BB962C8B-B14F-4D97-AF65-F5344CB8AC3E}">
        <p14:creationId xmlns:p14="http://schemas.microsoft.com/office/powerpoint/2010/main" val="37456214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922456" y="1076784"/>
            <a:ext cx="7787208" cy="5760640"/>
          </a:xfrm>
          <a:prstGeom prst="rect">
            <a:avLst/>
          </a:prstGeom>
        </p:spPr>
      </p:pic>
      <p:sp>
        <p:nvSpPr>
          <p:cNvPr id="3" name="Nadpis 2"/>
          <p:cNvSpPr>
            <a:spLocks noGrp="1"/>
          </p:cNvSpPr>
          <p:nvPr>
            <p:ph type="title"/>
          </p:nvPr>
        </p:nvSpPr>
        <p:spPr>
          <a:xfrm>
            <a:off x="472048" y="10157"/>
            <a:ext cx="8229600" cy="1143000"/>
          </a:xfrm>
        </p:spPr>
        <p:txBody>
          <a:bodyPr/>
          <a:lstStyle/>
          <a:p>
            <a:r>
              <a:rPr lang="cs-CZ" dirty="0"/>
              <a:t>Oxidační vzplanutí</a:t>
            </a:r>
          </a:p>
        </p:txBody>
      </p:sp>
      <p:sp>
        <p:nvSpPr>
          <p:cNvPr id="5" name="TextovéPole 4"/>
          <p:cNvSpPr txBox="1"/>
          <p:nvPr/>
        </p:nvSpPr>
        <p:spPr>
          <a:xfrm>
            <a:off x="1586464" y="1352898"/>
            <a:ext cx="2232248" cy="369332"/>
          </a:xfrm>
          <a:prstGeom prst="rect">
            <a:avLst/>
          </a:prstGeom>
          <a:noFill/>
        </p:spPr>
        <p:txBody>
          <a:bodyPr wrap="square" rtlCol="0">
            <a:spAutoFit/>
          </a:bodyPr>
          <a:lstStyle/>
          <a:p>
            <a:r>
              <a:rPr lang="cs-CZ" dirty="0"/>
              <a:t>NADPH oxidáza</a:t>
            </a:r>
          </a:p>
        </p:txBody>
      </p:sp>
      <p:cxnSp>
        <p:nvCxnSpPr>
          <p:cNvPr id="7" name="Přímá spojnice se šipkou 6"/>
          <p:cNvCxnSpPr/>
          <p:nvPr/>
        </p:nvCxnSpPr>
        <p:spPr>
          <a:xfrm flipH="1">
            <a:off x="2915816" y="1633446"/>
            <a:ext cx="72008" cy="2160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ovéPole 7"/>
          <p:cNvSpPr txBox="1"/>
          <p:nvPr/>
        </p:nvSpPr>
        <p:spPr>
          <a:xfrm>
            <a:off x="1619004" y="2129484"/>
            <a:ext cx="1810544" cy="646331"/>
          </a:xfrm>
          <a:prstGeom prst="rect">
            <a:avLst/>
          </a:prstGeom>
          <a:noFill/>
        </p:spPr>
        <p:txBody>
          <a:bodyPr wrap="square" rtlCol="0">
            <a:spAutoFit/>
          </a:bodyPr>
          <a:lstStyle/>
          <a:p>
            <a:r>
              <a:rPr lang="cs-CZ" dirty="0" err="1"/>
              <a:t>inducible</a:t>
            </a:r>
            <a:r>
              <a:rPr lang="cs-CZ" dirty="0"/>
              <a:t> </a:t>
            </a:r>
            <a:r>
              <a:rPr lang="cs-CZ" dirty="0" err="1"/>
              <a:t>nitric</a:t>
            </a:r>
            <a:r>
              <a:rPr lang="cs-CZ" dirty="0"/>
              <a:t> oxide </a:t>
            </a:r>
            <a:r>
              <a:rPr lang="cs-CZ" dirty="0" err="1"/>
              <a:t>synthase</a:t>
            </a:r>
            <a:r>
              <a:rPr lang="cs-CZ" dirty="0"/>
              <a:t> </a:t>
            </a:r>
          </a:p>
        </p:txBody>
      </p:sp>
      <p:sp>
        <p:nvSpPr>
          <p:cNvPr id="9" name="Obdélník 8"/>
          <p:cNvSpPr/>
          <p:nvPr/>
        </p:nvSpPr>
        <p:spPr>
          <a:xfrm>
            <a:off x="3923928" y="1217440"/>
            <a:ext cx="2808312" cy="369332"/>
          </a:xfrm>
          <a:prstGeom prst="rect">
            <a:avLst/>
          </a:prstGeom>
        </p:spPr>
        <p:txBody>
          <a:bodyPr wrap="square">
            <a:spAutoFit/>
          </a:bodyPr>
          <a:lstStyle/>
          <a:p>
            <a:r>
              <a:rPr lang="cs-CZ" sz="1400" dirty="0" err="1">
                <a:latin typeface="Arial" panose="020B0604020202020204" pitchFamily="34" charset="0"/>
              </a:rPr>
              <a:t>Superoxide</a:t>
            </a:r>
            <a:r>
              <a:rPr lang="cs-CZ" sz="1400" dirty="0">
                <a:latin typeface="Arial" panose="020B0604020202020204" pitchFamily="34" charset="0"/>
              </a:rPr>
              <a:t> </a:t>
            </a:r>
            <a:r>
              <a:rPr lang="cs-CZ" sz="1400" dirty="0" err="1">
                <a:latin typeface="Arial" panose="020B0604020202020204" pitchFamily="34" charset="0"/>
              </a:rPr>
              <a:t>dismutase</a:t>
            </a:r>
            <a:r>
              <a:rPr lang="cs-CZ" dirty="0">
                <a:solidFill>
                  <a:srgbClr val="6B6B6B"/>
                </a:solidFill>
                <a:latin typeface="Arial" panose="020B0604020202020204" pitchFamily="34" charset="0"/>
              </a:rPr>
              <a:t> </a:t>
            </a:r>
            <a:endParaRPr lang="cs-CZ" dirty="0"/>
          </a:p>
        </p:txBody>
      </p:sp>
      <p:sp>
        <p:nvSpPr>
          <p:cNvPr id="10" name="TextovéPole 9"/>
          <p:cNvSpPr txBox="1"/>
          <p:nvPr/>
        </p:nvSpPr>
        <p:spPr>
          <a:xfrm>
            <a:off x="6150416" y="1394601"/>
            <a:ext cx="2454032" cy="369332"/>
          </a:xfrm>
          <a:prstGeom prst="rect">
            <a:avLst/>
          </a:prstGeom>
          <a:noFill/>
        </p:spPr>
        <p:txBody>
          <a:bodyPr wrap="square" rtlCol="0">
            <a:spAutoFit/>
          </a:bodyPr>
          <a:lstStyle/>
          <a:p>
            <a:r>
              <a:rPr lang="en-US" dirty="0"/>
              <a:t>Catalase</a:t>
            </a:r>
            <a:r>
              <a:rPr lang="cs-CZ" dirty="0"/>
              <a:t>,</a:t>
            </a:r>
            <a:r>
              <a:rPr lang="en-US" dirty="0"/>
              <a:t> </a:t>
            </a:r>
            <a:r>
              <a:rPr lang="en-US" dirty="0" err="1"/>
              <a:t>peroxiredoxins</a:t>
            </a:r>
            <a:r>
              <a:rPr lang="en-US" dirty="0"/>
              <a:t> </a:t>
            </a:r>
            <a:endParaRPr lang="cs-CZ" dirty="0"/>
          </a:p>
        </p:txBody>
      </p:sp>
      <p:sp>
        <p:nvSpPr>
          <p:cNvPr id="11" name="TextovéPole 10"/>
          <p:cNvSpPr txBox="1"/>
          <p:nvPr/>
        </p:nvSpPr>
        <p:spPr>
          <a:xfrm>
            <a:off x="6124096" y="2468733"/>
            <a:ext cx="1944216" cy="369332"/>
          </a:xfrm>
          <a:prstGeom prst="rect">
            <a:avLst/>
          </a:prstGeom>
          <a:noFill/>
        </p:spPr>
        <p:txBody>
          <a:bodyPr wrap="square" rtlCol="0">
            <a:spAutoFit/>
          </a:bodyPr>
          <a:lstStyle/>
          <a:p>
            <a:r>
              <a:rPr lang="cs-CZ" dirty="0"/>
              <a:t> </a:t>
            </a:r>
            <a:r>
              <a:rPr lang="cs-CZ" dirty="0" err="1"/>
              <a:t>flavohemoglobin</a:t>
            </a:r>
            <a:endParaRPr lang="cs-CZ" dirty="0"/>
          </a:p>
        </p:txBody>
      </p:sp>
      <p:sp>
        <p:nvSpPr>
          <p:cNvPr id="12" name="TextovéPole 11"/>
          <p:cNvSpPr txBox="1"/>
          <p:nvPr/>
        </p:nvSpPr>
        <p:spPr>
          <a:xfrm>
            <a:off x="6732240" y="3068960"/>
            <a:ext cx="1872208" cy="369332"/>
          </a:xfrm>
          <a:prstGeom prst="rect">
            <a:avLst/>
          </a:prstGeom>
          <a:noFill/>
        </p:spPr>
        <p:txBody>
          <a:bodyPr wrap="square" rtlCol="0">
            <a:spAutoFit/>
          </a:bodyPr>
          <a:lstStyle/>
          <a:p>
            <a:r>
              <a:rPr lang="cs-CZ" dirty="0" err="1"/>
              <a:t>flavorubredoxin</a:t>
            </a:r>
            <a:r>
              <a:rPr lang="cs-CZ" dirty="0"/>
              <a:t> </a:t>
            </a:r>
          </a:p>
        </p:txBody>
      </p:sp>
      <p:sp>
        <p:nvSpPr>
          <p:cNvPr id="13" name="TextovéPole 12"/>
          <p:cNvSpPr txBox="1"/>
          <p:nvPr/>
        </p:nvSpPr>
        <p:spPr>
          <a:xfrm>
            <a:off x="6516216" y="783825"/>
            <a:ext cx="2010464" cy="369332"/>
          </a:xfrm>
          <a:prstGeom prst="rect">
            <a:avLst/>
          </a:prstGeom>
          <a:noFill/>
        </p:spPr>
        <p:txBody>
          <a:bodyPr wrap="square" rtlCol="0">
            <a:spAutoFit/>
          </a:bodyPr>
          <a:lstStyle/>
          <a:p>
            <a:r>
              <a:rPr lang="cs-CZ" dirty="0" err="1"/>
              <a:t>Myeloperoxidase</a:t>
            </a:r>
            <a:r>
              <a:rPr lang="cs-CZ" dirty="0"/>
              <a:t> </a:t>
            </a:r>
          </a:p>
        </p:txBody>
      </p:sp>
      <p:sp>
        <p:nvSpPr>
          <p:cNvPr id="14" name="TextovéPole 13"/>
          <p:cNvSpPr txBox="1"/>
          <p:nvPr/>
        </p:nvSpPr>
        <p:spPr>
          <a:xfrm>
            <a:off x="-2232" y="4294804"/>
            <a:ext cx="1586464" cy="923330"/>
          </a:xfrm>
          <a:prstGeom prst="rect">
            <a:avLst/>
          </a:prstGeom>
          <a:noFill/>
        </p:spPr>
        <p:txBody>
          <a:bodyPr wrap="square" rtlCol="0">
            <a:spAutoFit/>
          </a:bodyPr>
          <a:lstStyle/>
          <a:p>
            <a:r>
              <a:rPr lang="cs-CZ" dirty="0"/>
              <a:t>Modré enzymy – vznik ROS, RNS</a:t>
            </a:r>
          </a:p>
        </p:txBody>
      </p:sp>
      <p:sp>
        <p:nvSpPr>
          <p:cNvPr id="15" name="TextovéPole 14"/>
          <p:cNvSpPr txBox="1"/>
          <p:nvPr/>
        </p:nvSpPr>
        <p:spPr>
          <a:xfrm>
            <a:off x="7908416" y="5637095"/>
            <a:ext cx="1586464" cy="1200329"/>
          </a:xfrm>
          <a:prstGeom prst="rect">
            <a:avLst/>
          </a:prstGeom>
          <a:noFill/>
        </p:spPr>
        <p:txBody>
          <a:bodyPr wrap="square" rtlCol="0">
            <a:spAutoFit/>
          </a:bodyPr>
          <a:lstStyle/>
          <a:p>
            <a:r>
              <a:rPr lang="cs-CZ" dirty="0"/>
              <a:t>Červené enzymy – detoxikace ROS, RNS</a:t>
            </a:r>
          </a:p>
        </p:txBody>
      </p:sp>
      <p:sp>
        <p:nvSpPr>
          <p:cNvPr id="16" name="TextovéPole 15"/>
          <p:cNvSpPr txBox="1"/>
          <p:nvPr/>
        </p:nvSpPr>
        <p:spPr>
          <a:xfrm>
            <a:off x="251520" y="5455797"/>
            <a:ext cx="1586464" cy="923330"/>
          </a:xfrm>
          <a:prstGeom prst="rect">
            <a:avLst/>
          </a:prstGeom>
          <a:noFill/>
        </p:spPr>
        <p:txBody>
          <a:bodyPr wrap="square" rtlCol="0">
            <a:spAutoFit/>
          </a:bodyPr>
          <a:lstStyle/>
          <a:p>
            <a:r>
              <a:rPr lang="cs-CZ" dirty="0" err="1"/>
              <a:t>vATPasa</a:t>
            </a:r>
            <a:r>
              <a:rPr lang="cs-CZ" dirty="0"/>
              <a:t>– protonová pumpa</a:t>
            </a:r>
          </a:p>
        </p:txBody>
      </p:sp>
    </p:spTree>
    <p:extLst>
      <p:ext uri="{BB962C8B-B14F-4D97-AF65-F5344CB8AC3E}">
        <p14:creationId xmlns:p14="http://schemas.microsoft.com/office/powerpoint/2010/main" val="2667864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Reaktivní metabolity oxidačního vzplanutí</a:t>
            </a:r>
          </a:p>
        </p:txBody>
      </p:sp>
      <p:pic>
        <p:nvPicPr>
          <p:cNvPr id="3" name="Obrázek 2"/>
          <p:cNvPicPr>
            <a:picLocks noChangeAspect="1"/>
          </p:cNvPicPr>
          <p:nvPr/>
        </p:nvPicPr>
        <p:blipFill>
          <a:blip r:embed="rId2"/>
          <a:stretch>
            <a:fillRect/>
          </a:stretch>
        </p:blipFill>
        <p:spPr>
          <a:xfrm>
            <a:off x="0" y="1429070"/>
            <a:ext cx="9144000" cy="5179714"/>
          </a:xfrm>
          <a:prstGeom prst="rect">
            <a:avLst/>
          </a:prstGeom>
        </p:spPr>
      </p:pic>
    </p:spTree>
    <p:extLst>
      <p:ext uri="{BB962C8B-B14F-4D97-AF65-F5344CB8AC3E}">
        <p14:creationId xmlns:p14="http://schemas.microsoft.com/office/powerpoint/2010/main" val="15907252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99392"/>
            <a:ext cx="8229600" cy="1143000"/>
          </a:xfrm>
        </p:spPr>
        <p:txBody>
          <a:bodyPr/>
          <a:lstStyle/>
          <a:p>
            <a:r>
              <a:rPr lang="cs-CZ" dirty="0"/>
              <a:t>Fagocytóza shrnutí</a:t>
            </a:r>
          </a:p>
        </p:txBody>
      </p:sp>
      <p:pic>
        <p:nvPicPr>
          <p:cNvPr id="3" name="Obrázek 2"/>
          <p:cNvPicPr>
            <a:picLocks noChangeAspect="1"/>
          </p:cNvPicPr>
          <p:nvPr/>
        </p:nvPicPr>
        <p:blipFill>
          <a:blip r:embed="rId2"/>
          <a:stretch>
            <a:fillRect/>
          </a:stretch>
        </p:blipFill>
        <p:spPr>
          <a:xfrm>
            <a:off x="683568" y="665312"/>
            <a:ext cx="8229600" cy="6192688"/>
          </a:xfrm>
          <a:prstGeom prst="rect">
            <a:avLst/>
          </a:prstGeom>
        </p:spPr>
      </p:pic>
    </p:spTree>
    <p:extLst>
      <p:ext uri="{BB962C8B-B14F-4D97-AF65-F5344CB8AC3E}">
        <p14:creationId xmlns:p14="http://schemas.microsoft.com/office/powerpoint/2010/main" val="5847697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b="1" dirty="0" err="1">
                <a:solidFill>
                  <a:srgbClr val="FF0000"/>
                </a:solidFill>
              </a:rPr>
              <a:t>Netóza</a:t>
            </a:r>
            <a:r>
              <a:rPr lang="cs-CZ" b="1" dirty="0">
                <a:solidFill>
                  <a:srgbClr val="FF0000"/>
                </a:solidFill>
              </a:rPr>
              <a:t> - NET</a:t>
            </a:r>
          </a:p>
        </p:txBody>
      </p:sp>
      <p:sp>
        <p:nvSpPr>
          <p:cNvPr id="4" name="Zástupný symbol pro obsah 3"/>
          <p:cNvSpPr>
            <a:spLocks noGrp="1"/>
          </p:cNvSpPr>
          <p:nvPr>
            <p:ph idx="1"/>
          </p:nvPr>
        </p:nvSpPr>
        <p:spPr>
          <a:xfrm>
            <a:off x="457200" y="1340768"/>
            <a:ext cx="8229600" cy="4785395"/>
          </a:xfrm>
        </p:spPr>
        <p:txBody>
          <a:bodyPr>
            <a:noAutofit/>
          </a:bodyPr>
          <a:lstStyle/>
          <a:p>
            <a:r>
              <a:rPr lang="cs-CZ" sz="2000" dirty="0"/>
              <a:t>Tvorba neutrofilních extracelulárních sítí (</a:t>
            </a:r>
            <a:r>
              <a:rPr lang="cs-CZ" sz="2000" u="sng" dirty="0" err="1"/>
              <a:t>N</a:t>
            </a:r>
            <a:r>
              <a:rPr lang="cs-CZ" sz="2000" dirty="0" err="1"/>
              <a:t>eutrophil</a:t>
            </a:r>
            <a:r>
              <a:rPr lang="cs-CZ" sz="2000" dirty="0"/>
              <a:t> </a:t>
            </a:r>
            <a:r>
              <a:rPr lang="cs-CZ" sz="2000" u="sng" dirty="0" err="1"/>
              <a:t>E</a:t>
            </a:r>
            <a:r>
              <a:rPr lang="cs-CZ" sz="2000" dirty="0" err="1"/>
              <a:t>xtracelular</a:t>
            </a:r>
            <a:r>
              <a:rPr lang="cs-CZ" sz="2000" dirty="0"/>
              <a:t> </a:t>
            </a:r>
            <a:r>
              <a:rPr lang="cs-CZ" sz="2000" u="sng" dirty="0" err="1"/>
              <a:t>T</a:t>
            </a:r>
            <a:r>
              <a:rPr lang="cs-CZ" sz="2000" dirty="0" err="1"/>
              <a:t>raps</a:t>
            </a:r>
            <a:r>
              <a:rPr lang="cs-CZ" sz="2000" dirty="0"/>
              <a:t> NET)</a:t>
            </a:r>
          </a:p>
          <a:p>
            <a:r>
              <a:rPr lang="cs-CZ" sz="2000" dirty="0"/>
              <a:t>Schopné zachytit a pomocí antimikrobiálních složek zneškodnit mikroorganismy. </a:t>
            </a:r>
          </a:p>
          <a:p>
            <a:r>
              <a:rPr lang="cs-CZ" sz="2000" dirty="0"/>
              <a:t>Zahájena cytokinovou aktivací , LPS nebo kyselinou </a:t>
            </a:r>
            <a:r>
              <a:rPr lang="cs-CZ" sz="2000" dirty="0" err="1"/>
              <a:t>phorbomystatovou</a:t>
            </a:r>
            <a:r>
              <a:rPr lang="cs-CZ" sz="2000" dirty="0"/>
              <a:t>.</a:t>
            </a:r>
          </a:p>
          <a:p>
            <a:r>
              <a:rPr lang="cs-CZ" sz="2000" dirty="0"/>
              <a:t>Aktivované </a:t>
            </a:r>
            <a:r>
              <a:rPr lang="cs-CZ" sz="2000" dirty="0" err="1"/>
              <a:t>neutrofily</a:t>
            </a:r>
            <a:r>
              <a:rPr lang="cs-CZ" sz="2000" dirty="0"/>
              <a:t> putují do místa zánětu </a:t>
            </a:r>
          </a:p>
          <a:p>
            <a:r>
              <a:rPr lang="cs-CZ" sz="2000" dirty="0"/>
              <a:t>Uvolnění sítě </a:t>
            </a:r>
            <a:r>
              <a:rPr lang="cs-CZ" sz="2000" dirty="0" err="1"/>
              <a:t>dekondenzovaného</a:t>
            </a:r>
            <a:r>
              <a:rPr lang="cs-CZ" sz="2000" dirty="0"/>
              <a:t> chromatinu  do extracelulárního prostoru. </a:t>
            </a:r>
          </a:p>
          <a:p>
            <a:r>
              <a:rPr lang="cs-CZ" sz="2000" dirty="0"/>
              <a:t>Součástí </a:t>
            </a:r>
            <a:r>
              <a:rPr lang="cs-CZ" sz="2000" dirty="0" err="1"/>
              <a:t>netózy</a:t>
            </a:r>
            <a:r>
              <a:rPr lang="cs-CZ" sz="2000" dirty="0"/>
              <a:t> je DNA = silným </a:t>
            </a:r>
            <a:r>
              <a:rPr lang="cs-CZ" sz="2000" dirty="0" err="1"/>
              <a:t>alarminem</a:t>
            </a:r>
            <a:r>
              <a:rPr lang="cs-CZ" sz="2000" dirty="0"/>
              <a:t> pro imunitní systém. </a:t>
            </a:r>
          </a:p>
          <a:p>
            <a:r>
              <a:rPr lang="cs-CZ" sz="2000" dirty="0"/>
              <a:t>Zvýšená tvorba </a:t>
            </a:r>
            <a:r>
              <a:rPr lang="cs-CZ" sz="2000" dirty="0" err="1"/>
              <a:t>NETs</a:t>
            </a:r>
            <a:r>
              <a:rPr lang="cs-CZ" sz="2000" dirty="0"/>
              <a:t>  nebo problémy s jejich odbouráváním a likvidací </a:t>
            </a:r>
          </a:p>
          <a:p>
            <a:pPr lvl="1"/>
            <a:r>
              <a:rPr lang="cs-CZ" sz="2000" dirty="0"/>
              <a:t> patogeneze některých autoimunitních onemocnění SLE, RA, diabetes </a:t>
            </a:r>
            <a:r>
              <a:rPr lang="cs-CZ" sz="2000" dirty="0" err="1"/>
              <a:t>mellitus</a:t>
            </a:r>
            <a:r>
              <a:rPr lang="cs-CZ" sz="2000" dirty="0"/>
              <a:t>…</a:t>
            </a:r>
          </a:p>
          <a:p>
            <a:r>
              <a:rPr lang="cs-CZ" sz="2000" dirty="0" err="1"/>
              <a:t>NETs</a:t>
            </a:r>
            <a:r>
              <a:rPr lang="cs-CZ" sz="2000" dirty="0"/>
              <a:t> či jejich komponenty</a:t>
            </a:r>
          </a:p>
          <a:p>
            <a:pPr lvl="1"/>
            <a:r>
              <a:rPr lang="cs-CZ" sz="2000" dirty="0"/>
              <a:t> ovlivňovat onemocnění či míru poškození okolní tkáně</a:t>
            </a:r>
          </a:p>
          <a:p>
            <a:pPr lvl="1"/>
            <a:r>
              <a:rPr lang="cs-CZ" sz="2000" dirty="0"/>
              <a:t>korelují se závažností onemocnění</a:t>
            </a:r>
          </a:p>
        </p:txBody>
      </p:sp>
    </p:spTree>
    <p:extLst>
      <p:ext uri="{BB962C8B-B14F-4D97-AF65-F5344CB8AC3E}">
        <p14:creationId xmlns:p14="http://schemas.microsoft.com/office/powerpoint/2010/main" val="1678131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NETs</a:t>
            </a:r>
            <a:endParaRPr lang="cs-CZ" dirty="0"/>
          </a:p>
        </p:txBody>
      </p:sp>
      <p:sp>
        <p:nvSpPr>
          <p:cNvPr id="3" name="Zástupný symbol pro obsah 2"/>
          <p:cNvSpPr>
            <a:spLocks noGrp="1"/>
          </p:cNvSpPr>
          <p:nvPr>
            <p:ph idx="1"/>
          </p:nvPr>
        </p:nvSpPr>
        <p:spPr/>
        <p:txBody>
          <a:bodyPr>
            <a:normAutofit fontScale="77500" lnSpcReduction="20000"/>
          </a:bodyPr>
          <a:lstStyle/>
          <a:p>
            <a:r>
              <a:rPr lang="cs-CZ" dirty="0"/>
              <a:t>zachytávají gram- pozitivní i negativní bakterie a houby </a:t>
            </a:r>
          </a:p>
          <a:p>
            <a:r>
              <a:rPr lang="cs-CZ" dirty="0"/>
              <a:t>lokálně </a:t>
            </a:r>
            <a:r>
              <a:rPr lang="cs-CZ" dirty="0" err="1"/>
              <a:t>NETs</a:t>
            </a:r>
            <a:r>
              <a:rPr lang="cs-CZ" dirty="0"/>
              <a:t> poskytují vysoké koncentrace baktericidních látek, které efektivně zabraňují šíření infekce </a:t>
            </a:r>
          </a:p>
          <a:p>
            <a:r>
              <a:rPr lang="cs-CZ" dirty="0"/>
              <a:t>při </a:t>
            </a:r>
            <a:r>
              <a:rPr lang="cs-CZ" dirty="0" err="1"/>
              <a:t>netóze</a:t>
            </a:r>
            <a:r>
              <a:rPr lang="cs-CZ" dirty="0"/>
              <a:t> nemusí nutně </a:t>
            </a:r>
            <a:r>
              <a:rPr lang="cs-CZ" dirty="0" err="1"/>
              <a:t>neutrofily</a:t>
            </a:r>
            <a:r>
              <a:rPr lang="cs-CZ" dirty="0"/>
              <a:t> umírat. </a:t>
            </a:r>
          </a:p>
          <a:p>
            <a:r>
              <a:rPr lang="cs-CZ" dirty="0"/>
              <a:t>malé procento </a:t>
            </a:r>
            <a:r>
              <a:rPr lang="cs-CZ" dirty="0" err="1"/>
              <a:t>neutrofilů</a:t>
            </a:r>
            <a:r>
              <a:rPr lang="cs-CZ" dirty="0"/>
              <a:t> během </a:t>
            </a:r>
            <a:r>
              <a:rPr lang="cs-CZ" dirty="0" err="1"/>
              <a:t>netózy</a:t>
            </a:r>
            <a:r>
              <a:rPr lang="cs-CZ" dirty="0"/>
              <a:t> zůstává životaschopné a schopné vykonávat své antimikrobiální funkce, jako jsou migrace, chemotaxe či fagocytóza. Tato tzv. „vitální“ </a:t>
            </a:r>
            <a:r>
              <a:rPr lang="cs-CZ" dirty="0" err="1"/>
              <a:t>netóza</a:t>
            </a:r>
            <a:r>
              <a:rPr lang="cs-CZ" dirty="0"/>
              <a:t> začíná 5–60 minut po stimulaci, proto má větší smysl při velmi rychle se šířících infekcích</a:t>
            </a:r>
          </a:p>
          <a:p>
            <a:r>
              <a:rPr lang="cs-CZ" dirty="0"/>
              <a:t>Patogeny se „nalepí“ na </a:t>
            </a:r>
            <a:r>
              <a:rPr lang="cs-CZ" dirty="0" err="1"/>
              <a:t>NETy</a:t>
            </a:r>
            <a:r>
              <a:rPr lang="cs-CZ" dirty="0"/>
              <a:t> na základě iontových interakcí</a:t>
            </a:r>
          </a:p>
          <a:p>
            <a:r>
              <a:rPr lang="cs-CZ" dirty="0"/>
              <a:t>Obrana proti bakteriím, kvasinkám – </a:t>
            </a:r>
            <a:r>
              <a:rPr lang="cs-CZ" dirty="0" err="1"/>
              <a:t>Candida</a:t>
            </a:r>
            <a:r>
              <a:rPr lang="cs-CZ" dirty="0"/>
              <a:t>, virům i parazitům</a:t>
            </a:r>
          </a:p>
        </p:txBody>
      </p:sp>
    </p:spTree>
    <p:extLst>
      <p:ext uri="{BB962C8B-B14F-4D97-AF65-F5344CB8AC3E}">
        <p14:creationId xmlns:p14="http://schemas.microsoft.com/office/powerpoint/2010/main" val="22040010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Netóza</a:t>
            </a:r>
            <a:endParaRPr lang="cs-CZ" dirty="0"/>
          </a:p>
        </p:txBody>
      </p:sp>
      <p:pic>
        <p:nvPicPr>
          <p:cNvPr id="4" name="Obrázek 3"/>
          <p:cNvPicPr>
            <a:picLocks noChangeAspect="1"/>
          </p:cNvPicPr>
          <p:nvPr/>
        </p:nvPicPr>
        <p:blipFill>
          <a:blip r:embed="rId3"/>
          <a:stretch>
            <a:fillRect/>
          </a:stretch>
        </p:blipFill>
        <p:spPr>
          <a:xfrm>
            <a:off x="1037732" y="1916832"/>
            <a:ext cx="7068536" cy="3734321"/>
          </a:xfrm>
          <a:prstGeom prst="rect">
            <a:avLst/>
          </a:prstGeom>
        </p:spPr>
      </p:pic>
    </p:spTree>
    <p:extLst>
      <p:ext uri="{BB962C8B-B14F-4D97-AF65-F5344CB8AC3E}">
        <p14:creationId xmlns:p14="http://schemas.microsoft.com/office/powerpoint/2010/main" val="1958612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475656" y="1268760"/>
            <a:ext cx="7332854" cy="4927890"/>
          </a:xfrm>
          <a:prstGeom prst="rect">
            <a:avLst/>
          </a:prstGeom>
        </p:spPr>
      </p:pic>
      <p:sp>
        <p:nvSpPr>
          <p:cNvPr id="3" name="Nadpis 2"/>
          <p:cNvSpPr>
            <a:spLocks noGrp="1"/>
          </p:cNvSpPr>
          <p:nvPr>
            <p:ph type="title"/>
          </p:nvPr>
        </p:nvSpPr>
        <p:spPr/>
        <p:txBody>
          <a:bodyPr>
            <a:normAutofit/>
          </a:bodyPr>
          <a:lstStyle/>
          <a:p>
            <a:r>
              <a:rPr lang="cs-CZ" b="1" dirty="0" err="1">
                <a:solidFill>
                  <a:srgbClr val="C00000"/>
                </a:solidFill>
              </a:rPr>
              <a:t>Netóza</a:t>
            </a:r>
            <a:endParaRPr lang="cs-CZ" b="1" dirty="0">
              <a:solidFill>
                <a:srgbClr val="C00000"/>
              </a:solidFill>
            </a:endParaRPr>
          </a:p>
        </p:txBody>
      </p:sp>
      <p:sp>
        <p:nvSpPr>
          <p:cNvPr id="4" name="TextovéPole 3"/>
          <p:cNvSpPr txBox="1"/>
          <p:nvPr/>
        </p:nvSpPr>
        <p:spPr>
          <a:xfrm>
            <a:off x="179512" y="4293096"/>
            <a:ext cx="2448272" cy="646331"/>
          </a:xfrm>
          <a:prstGeom prst="rect">
            <a:avLst/>
          </a:prstGeom>
          <a:noFill/>
        </p:spPr>
        <p:txBody>
          <a:bodyPr wrap="square" rtlCol="0">
            <a:spAutoFit/>
          </a:bodyPr>
          <a:lstStyle/>
          <a:p>
            <a:r>
              <a:rPr lang="cs-CZ" dirty="0" err="1"/>
              <a:t>Schistosoma</a:t>
            </a:r>
            <a:r>
              <a:rPr lang="cs-CZ" dirty="0"/>
              <a:t> </a:t>
            </a:r>
            <a:r>
              <a:rPr lang="cs-CZ" dirty="0" err="1"/>
              <a:t>Japonicum</a:t>
            </a:r>
            <a:r>
              <a:rPr lang="cs-CZ" dirty="0"/>
              <a:t> – krevnička jaterní</a:t>
            </a:r>
          </a:p>
        </p:txBody>
      </p:sp>
      <p:sp>
        <p:nvSpPr>
          <p:cNvPr id="5" name="TextovéPole 4"/>
          <p:cNvSpPr txBox="1"/>
          <p:nvPr/>
        </p:nvSpPr>
        <p:spPr>
          <a:xfrm>
            <a:off x="107504" y="2060848"/>
            <a:ext cx="1512168" cy="1200329"/>
          </a:xfrm>
          <a:prstGeom prst="rect">
            <a:avLst/>
          </a:prstGeom>
          <a:noFill/>
        </p:spPr>
        <p:txBody>
          <a:bodyPr wrap="square" rtlCol="0">
            <a:spAutoFit/>
          </a:bodyPr>
          <a:lstStyle/>
          <a:p>
            <a:r>
              <a:rPr lang="cs-CZ" dirty="0" err="1"/>
              <a:t>Plasmodium</a:t>
            </a:r>
            <a:r>
              <a:rPr lang="cs-CZ" dirty="0"/>
              <a:t> </a:t>
            </a:r>
            <a:r>
              <a:rPr lang="cs-CZ" dirty="0" err="1"/>
              <a:t>falciparum</a:t>
            </a:r>
            <a:r>
              <a:rPr lang="cs-CZ" dirty="0"/>
              <a:t> – zimnička tropická</a:t>
            </a:r>
          </a:p>
        </p:txBody>
      </p:sp>
    </p:spTree>
    <p:extLst>
      <p:ext uri="{BB962C8B-B14F-4D97-AF65-F5344CB8AC3E}">
        <p14:creationId xmlns:p14="http://schemas.microsoft.com/office/powerpoint/2010/main" val="2179132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noAutofit/>
          </a:bodyPr>
          <a:lstStyle/>
          <a:p>
            <a:pPr>
              <a:defRPr/>
            </a:pPr>
            <a:r>
              <a:rPr lang="cs-CZ" b="1" dirty="0">
                <a:solidFill>
                  <a:srgbClr val="C00000"/>
                </a:solidFill>
              </a:rPr>
              <a:t>Vrozená imunita </a:t>
            </a:r>
            <a:br>
              <a:rPr lang="cs-CZ" b="1" dirty="0">
                <a:solidFill>
                  <a:srgbClr val="C00000"/>
                </a:solidFill>
              </a:rPr>
            </a:br>
            <a:r>
              <a:rPr lang="cs-CZ" b="1" dirty="0">
                <a:solidFill>
                  <a:srgbClr val="C00000"/>
                </a:solidFill>
              </a:rPr>
              <a:t> charakteristické rysy</a:t>
            </a:r>
            <a:endParaRPr lang="cs-CZ" dirty="0">
              <a:solidFill>
                <a:srgbClr val="A50021"/>
              </a:solidFill>
            </a:endParaRPr>
          </a:p>
        </p:txBody>
      </p:sp>
      <p:sp>
        <p:nvSpPr>
          <p:cNvPr id="11267" name="Rectangle 3"/>
          <p:cNvSpPr>
            <a:spLocks noGrp="1" noChangeArrowheads="1"/>
          </p:cNvSpPr>
          <p:nvPr>
            <p:ph idx="1"/>
          </p:nvPr>
        </p:nvSpPr>
        <p:spPr>
          <a:xfrm>
            <a:off x="611560" y="1484313"/>
            <a:ext cx="8208590" cy="5184775"/>
          </a:xfrm>
        </p:spPr>
        <p:txBody>
          <a:bodyPr>
            <a:normAutofit/>
          </a:bodyPr>
          <a:lstStyle/>
          <a:p>
            <a:pPr marL="469900" indent="-469900" eaLnBrk="1" hangingPunct="1">
              <a:buFontTx/>
              <a:buNone/>
            </a:pPr>
            <a:endParaRPr lang="cs-CZ" u="sng" dirty="0">
              <a:solidFill>
                <a:srgbClr val="A50021"/>
              </a:solidFill>
            </a:endParaRPr>
          </a:p>
          <a:p>
            <a:pPr marL="469900" indent="-469900" eaLnBrk="1" hangingPunct="1">
              <a:buFontTx/>
              <a:buNone/>
            </a:pPr>
            <a:r>
              <a:rPr lang="cs-CZ" dirty="0">
                <a:solidFill>
                  <a:srgbClr val="A50021"/>
                </a:solidFill>
              </a:rPr>
              <a:t>Specifičnost:</a:t>
            </a:r>
          </a:p>
          <a:p>
            <a:pPr marL="469900" indent="-469900" eaLnBrk="1" hangingPunct="1">
              <a:buFontTx/>
              <a:buNone/>
            </a:pPr>
            <a:r>
              <a:rPr lang="cs-CZ" sz="2800" dirty="0">
                <a:solidFill>
                  <a:srgbClr val="000066"/>
                </a:solidFill>
              </a:rPr>
              <a:t>Jsou rozeznávány struktury, které jsou stejné</a:t>
            </a:r>
          </a:p>
          <a:p>
            <a:pPr marL="469900" indent="-469900" eaLnBrk="1" hangingPunct="1">
              <a:buFontTx/>
              <a:buNone/>
            </a:pPr>
            <a:r>
              <a:rPr lang="cs-CZ" sz="2800" dirty="0">
                <a:solidFill>
                  <a:srgbClr val="000066"/>
                </a:solidFill>
              </a:rPr>
              <a:t>u řady cizorodých agens (u mikroorganismů </a:t>
            </a:r>
          </a:p>
          <a:p>
            <a:pPr marL="469900" indent="-469900" eaLnBrk="1" hangingPunct="1">
              <a:buFontTx/>
              <a:buNone/>
            </a:pPr>
            <a:r>
              <a:rPr lang="cs-CZ" sz="2800" dirty="0">
                <a:solidFill>
                  <a:srgbClr val="000066"/>
                </a:solidFill>
              </a:rPr>
              <a:t>jsou to tzv. „</a:t>
            </a:r>
            <a:r>
              <a:rPr lang="cs-CZ" sz="2800" dirty="0" err="1">
                <a:solidFill>
                  <a:srgbClr val="000066"/>
                </a:solidFill>
              </a:rPr>
              <a:t>pathogen</a:t>
            </a:r>
            <a:r>
              <a:rPr lang="cs-CZ" sz="2800" dirty="0">
                <a:solidFill>
                  <a:srgbClr val="000066"/>
                </a:solidFill>
              </a:rPr>
              <a:t> </a:t>
            </a:r>
            <a:r>
              <a:rPr lang="cs-CZ" sz="2800" dirty="0" err="1">
                <a:solidFill>
                  <a:srgbClr val="000066"/>
                </a:solidFill>
              </a:rPr>
              <a:t>associated</a:t>
            </a:r>
            <a:r>
              <a:rPr lang="cs-CZ" sz="2800" dirty="0">
                <a:solidFill>
                  <a:srgbClr val="000066"/>
                </a:solidFill>
              </a:rPr>
              <a:t> </a:t>
            </a:r>
            <a:r>
              <a:rPr lang="cs-CZ" sz="2800" dirty="0" err="1">
                <a:solidFill>
                  <a:srgbClr val="000066"/>
                </a:solidFill>
              </a:rPr>
              <a:t>molecular</a:t>
            </a:r>
            <a:r>
              <a:rPr lang="cs-CZ" sz="2800" dirty="0">
                <a:solidFill>
                  <a:srgbClr val="000066"/>
                </a:solidFill>
              </a:rPr>
              <a:t> </a:t>
            </a:r>
          </a:p>
          <a:p>
            <a:pPr marL="469900" indent="-469900" eaLnBrk="1" hangingPunct="1">
              <a:buFontTx/>
              <a:buNone/>
            </a:pPr>
            <a:r>
              <a:rPr lang="cs-CZ" sz="2800" dirty="0" err="1">
                <a:solidFill>
                  <a:srgbClr val="000066"/>
                </a:solidFill>
              </a:rPr>
              <a:t>pattern</a:t>
            </a:r>
            <a:r>
              <a:rPr lang="cs-CZ" sz="2800" dirty="0">
                <a:solidFill>
                  <a:srgbClr val="000066"/>
                </a:solidFill>
              </a:rPr>
              <a:t>“, </a:t>
            </a:r>
            <a:r>
              <a:rPr lang="cs-CZ" sz="2800" b="1" dirty="0">
                <a:solidFill>
                  <a:srgbClr val="000066"/>
                </a:solidFill>
              </a:rPr>
              <a:t>PAMP</a:t>
            </a:r>
            <a:r>
              <a:rPr lang="cs-CZ" sz="2800" dirty="0">
                <a:solidFill>
                  <a:srgbClr val="000066"/>
                </a:solidFill>
              </a:rPr>
              <a:t>, např. v lipopolysacharidech </a:t>
            </a:r>
          </a:p>
          <a:p>
            <a:pPr marL="469900" indent="-469900" eaLnBrk="1" hangingPunct="1">
              <a:buFontTx/>
              <a:buNone/>
            </a:pPr>
            <a:r>
              <a:rPr lang="cs-CZ" sz="2800" dirty="0">
                <a:solidFill>
                  <a:srgbClr val="000066"/>
                </a:solidFill>
              </a:rPr>
              <a:t>nebo </a:t>
            </a:r>
            <a:r>
              <a:rPr lang="cs-CZ" sz="2800" dirty="0" err="1">
                <a:solidFill>
                  <a:srgbClr val="000066"/>
                </a:solidFill>
              </a:rPr>
              <a:t>peptidoglykanech</a:t>
            </a:r>
            <a:r>
              <a:rPr lang="cs-CZ" sz="2800" dirty="0">
                <a:solidFill>
                  <a:srgbClr val="000066"/>
                </a:solidFill>
              </a:rPr>
              <a:t>).</a:t>
            </a:r>
          </a:p>
          <a:p>
            <a:pPr marL="469900" indent="-469900">
              <a:buNone/>
            </a:pPr>
            <a:r>
              <a:rPr lang="cs-CZ" sz="2800" i="1" dirty="0">
                <a:solidFill>
                  <a:schemeClr val="accent1">
                    <a:lumMod val="50000"/>
                  </a:schemeClr>
                </a:solidFill>
              </a:rPr>
              <a:t>Adaptivní imunitní systém tvořený T-  a B-lymfocyty naproti tomu poznává a odlišuje svými receptory různé epitopy antigenů  </a:t>
            </a:r>
          </a:p>
          <a:p>
            <a:pPr marL="469900" indent="-469900" eaLnBrk="1" hangingPunct="1">
              <a:buFontTx/>
              <a:buNone/>
            </a:pPr>
            <a:endParaRPr lang="cs-CZ" dirty="0">
              <a:solidFill>
                <a:srgbClr val="000066"/>
              </a:solidFill>
            </a:endParaRPr>
          </a:p>
        </p:txBody>
      </p:sp>
    </p:spTree>
    <p:extLst>
      <p:ext uri="{BB962C8B-B14F-4D97-AF65-F5344CB8AC3E}">
        <p14:creationId xmlns:p14="http://schemas.microsoft.com/office/powerpoint/2010/main" val="24634796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C00000"/>
                </a:solidFill>
              </a:rPr>
              <a:t>Důsledky </a:t>
            </a:r>
            <a:r>
              <a:rPr lang="cs-CZ" b="1" dirty="0" err="1">
                <a:solidFill>
                  <a:srgbClr val="C00000"/>
                </a:solidFill>
              </a:rPr>
              <a:t>netózy</a:t>
            </a:r>
            <a:endParaRPr lang="cs-CZ" b="1" dirty="0">
              <a:solidFill>
                <a:srgbClr val="C00000"/>
              </a:solidFill>
            </a:endParaRPr>
          </a:p>
        </p:txBody>
      </p:sp>
      <p:pic>
        <p:nvPicPr>
          <p:cNvPr id="3" name="Obrázek 2"/>
          <p:cNvPicPr>
            <a:picLocks noChangeAspect="1"/>
          </p:cNvPicPr>
          <p:nvPr/>
        </p:nvPicPr>
        <p:blipFill>
          <a:blip r:embed="rId2"/>
          <a:stretch>
            <a:fillRect/>
          </a:stretch>
        </p:blipFill>
        <p:spPr>
          <a:xfrm>
            <a:off x="323528" y="1868514"/>
            <a:ext cx="8280920" cy="4121968"/>
          </a:xfrm>
          <a:prstGeom prst="rect">
            <a:avLst/>
          </a:prstGeom>
        </p:spPr>
      </p:pic>
    </p:spTree>
    <p:extLst>
      <p:ext uri="{BB962C8B-B14F-4D97-AF65-F5344CB8AC3E}">
        <p14:creationId xmlns:p14="http://schemas.microsoft.com/office/powerpoint/2010/main" val="14158752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a:xfrm>
            <a:off x="0" y="274638"/>
            <a:ext cx="8229600" cy="1143000"/>
          </a:xfrm>
        </p:spPr>
        <p:txBody>
          <a:bodyPr>
            <a:noAutofit/>
          </a:bodyPr>
          <a:lstStyle/>
          <a:p>
            <a:pPr eaLnBrk="1" hangingPunct="1"/>
            <a:r>
              <a:rPr lang="cs-CZ" sz="4000" b="1" dirty="0">
                <a:solidFill>
                  <a:srgbClr val="C00000"/>
                </a:solidFill>
              </a:rPr>
              <a:t>Možnosti vyšetření fagocytárních funkcí</a:t>
            </a:r>
            <a:endParaRPr lang="en-US" sz="4000" b="1" dirty="0">
              <a:solidFill>
                <a:srgbClr val="C00000"/>
              </a:solidFill>
            </a:endParaRPr>
          </a:p>
        </p:txBody>
      </p:sp>
      <p:sp>
        <p:nvSpPr>
          <p:cNvPr id="16387" name="Rectangle 3"/>
          <p:cNvSpPr>
            <a:spLocks noGrp="1" noChangeArrowheads="1"/>
          </p:cNvSpPr>
          <p:nvPr>
            <p:ph type="body" idx="4294967295"/>
          </p:nvPr>
        </p:nvSpPr>
        <p:spPr>
          <a:xfrm>
            <a:off x="827584" y="1600200"/>
            <a:ext cx="7992888" cy="4525963"/>
          </a:xfrm>
        </p:spPr>
        <p:txBody>
          <a:bodyPr>
            <a:normAutofit/>
          </a:bodyPr>
          <a:lstStyle/>
          <a:p>
            <a:pPr eaLnBrk="1" hangingPunct="1">
              <a:lnSpc>
                <a:spcPct val="90000"/>
              </a:lnSpc>
              <a:buFontTx/>
              <a:buNone/>
            </a:pPr>
            <a:endParaRPr lang="cs-CZ" dirty="0">
              <a:solidFill>
                <a:srgbClr val="002060"/>
              </a:solidFill>
            </a:endParaRPr>
          </a:p>
          <a:p>
            <a:pPr eaLnBrk="1" hangingPunct="1">
              <a:lnSpc>
                <a:spcPct val="90000"/>
              </a:lnSpc>
              <a:buFontTx/>
              <a:buNone/>
            </a:pPr>
            <a:r>
              <a:rPr lang="cs-CZ" dirty="0">
                <a:solidFill>
                  <a:srgbClr val="002060"/>
                </a:solidFill>
              </a:rPr>
              <a:t>Chemotaxe: vyšetření chemotaxe pod </a:t>
            </a:r>
            <a:r>
              <a:rPr lang="cs-CZ" dirty="0" err="1">
                <a:solidFill>
                  <a:srgbClr val="002060"/>
                </a:solidFill>
              </a:rPr>
              <a:t>agarózou</a:t>
            </a:r>
            <a:endParaRPr lang="cs-CZ" dirty="0">
              <a:solidFill>
                <a:srgbClr val="002060"/>
              </a:solidFill>
            </a:endParaRPr>
          </a:p>
          <a:p>
            <a:pPr eaLnBrk="1" hangingPunct="1">
              <a:lnSpc>
                <a:spcPct val="90000"/>
              </a:lnSpc>
              <a:buFontTx/>
              <a:buNone/>
            </a:pPr>
            <a:r>
              <a:rPr lang="cs-CZ" dirty="0">
                <a:solidFill>
                  <a:srgbClr val="002060"/>
                </a:solidFill>
              </a:rPr>
              <a:t>Ingesce: </a:t>
            </a:r>
            <a:r>
              <a:rPr lang="cs-CZ" dirty="0" err="1">
                <a:solidFill>
                  <a:srgbClr val="002060"/>
                </a:solidFill>
              </a:rPr>
              <a:t>ingresce</a:t>
            </a:r>
            <a:r>
              <a:rPr lang="cs-CZ" dirty="0">
                <a:solidFill>
                  <a:srgbClr val="002060"/>
                </a:solidFill>
              </a:rPr>
              <a:t> </a:t>
            </a:r>
            <a:r>
              <a:rPr lang="cs-CZ" dirty="0" err="1">
                <a:solidFill>
                  <a:srgbClr val="002060"/>
                </a:solidFill>
              </a:rPr>
              <a:t>metakrylávých</a:t>
            </a:r>
            <a:r>
              <a:rPr lang="cs-CZ" dirty="0">
                <a:solidFill>
                  <a:srgbClr val="002060"/>
                </a:solidFill>
              </a:rPr>
              <a:t> partikulí</a:t>
            </a:r>
          </a:p>
          <a:p>
            <a:pPr eaLnBrk="1" hangingPunct="1">
              <a:lnSpc>
                <a:spcPct val="90000"/>
              </a:lnSpc>
              <a:buFontTx/>
              <a:buNone/>
            </a:pPr>
            <a:r>
              <a:rPr lang="cs-CZ" u="sng" dirty="0">
                <a:solidFill>
                  <a:srgbClr val="002060"/>
                </a:solidFill>
              </a:rPr>
              <a:t>Tvorba reaktivních metabolitů kyslíku</a:t>
            </a:r>
            <a:r>
              <a:rPr lang="cs-CZ" dirty="0">
                <a:solidFill>
                  <a:srgbClr val="002060"/>
                </a:solidFill>
              </a:rPr>
              <a:t>: </a:t>
            </a:r>
          </a:p>
          <a:p>
            <a:pPr eaLnBrk="1" hangingPunct="1">
              <a:lnSpc>
                <a:spcPct val="90000"/>
              </a:lnSpc>
              <a:buFontTx/>
              <a:buNone/>
            </a:pPr>
            <a:r>
              <a:rPr lang="cs-CZ" dirty="0">
                <a:solidFill>
                  <a:srgbClr val="002060"/>
                </a:solidFill>
              </a:rPr>
              <a:t>NBT test, chemiluminiscence, redukce</a:t>
            </a:r>
          </a:p>
          <a:p>
            <a:pPr eaLnBrk="1" hangingPunct="1">
              <a:lnSpc>
                <a:spcPct val="90000"/>
              </a:lnSpc>
              <a:buFontTx/>
              <a:buNone/>
            </a:pPr>
            <a:r>
              <a:rPr lang="cs-CZ" dirty="0" err="1">
                <a:solidFill>
                  <a:srgbClr val="002060"/>
                </a:solidFill>
              </a:rPr>
              <a:t>tetrarhodamidu</a:t>
            </a:r>
            <a:r>
              <a:rPr lang="cs-CZ" dirty="0">
                <a:solidFill>
                  <a:srgbClr val="002060"/>
                </a:solidFill>
              </a:rPr>
              <a:t>.</a:t>
            </a:r>
          </a:p>
          <a:p>
            <a:pPr eaLnBrk="1" hangingPunct="1">
              <a:lnSpc>
                <a:spcPct val="90000"/>
              </a:lnSpc>
              <a:buFontTx/>
              <a:buNone/>
            </a:pPr>
            <a:r>
              <a:rPr lang="cs-CZ" dirty="0">
                <a:solidFill>
                  <a:srgbClr val="002060"/>
                </a:solidFill>
              </a:rPr>
              <a:t>Vyšetření exprese b2-integrinů</a:t>
            </a:r>
          </a:p>
          <a:p>
            <a:pPr eaLnBrk="1" hangingPunct="1">
              <a:lnSpc>
                <a:spcPct val="90000"/>
              </a:lnSpc>
              <a:buFontTx/>
              <a:buNone/>
            </a:pPr>
            <a:r>
              <a:rPr lang="cs-CZ" dirty="0">
                <a:solidFill>
                  <a:srgbClr val="002060"/>
                </a:solidFill>
              </a:rPr>
              <a:t>Komplexní vyšetření: </a:t>
            </a:r>
            <a:r>
              <a:rPr lang="cs-CZ" dirty="0" err="1">
                <a:solidFill>
                  <a:srgbClr val="002060"/>
                </a:solidFill>
              </a:rPr>
              <a:t>mikrobicidie</a:t>
            </a:r>
            <a:endParaRPr lang="en-US" dirty="0">
              <a:solidFill>
                <a:srgbClr val="002060"/>
              </a:solidFill>
            </a:endParaRPr>
          </a:p>
        </p:txBody>
      </p:sp>
    </p:spTree>
    <p:extLst>
      <p:ext uri="{BB962C8B-B14F-4D97-AF65-F5344CB8AC3E}">
        <p14:creationId xmlns:p14="http://schemas.microsoft.com/office/powerpoint/2010/main" val="254796719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0" y="274638"/>
            <a:ext cx="8229600" cy="1143000"/>
          </a:xfrm>
        </p:spPr>
        <p:txBody>
          <a:bodyPr>
            <a:normAutofit fontScale="90000"/>
          </a:bodyPr>
          <a:lstStyle/>
          <a:p>
            <a:pPr eaLnBrk="1" hangingPunct="1"/>
            <a:r>
              <a:rPr lang="cs-CZ" b="1" dirty="0">
                <a:solidFill>
                  <a:srgbClr val="C00000"/>
                </a:solidFill>
              </a:rPr>
              <a:t>     Chronická </a:t>
            </a:r>
            <a:r>
              <a:rPr lang="cs-CZ" b="1" dirty="0" err="1">
                <a:solidFill>
                  <a:srgbClr val="C00000"/>
                </a:solidFill>
              </a:rPr>
              <a:t>granulomatózní</a:t>
            </a:r>
            <a:r>
              <a:rPr lang="cs-CZ" b="1" dirty="0">
                <a:solidFill>
                  <a:srgbClr val="C00000"/>
                </a:solidFill>
              </a:rPr>
              <a:t> choroba</a:t>
            </a:r>
          </a:p>
        </p:txBody>
      </p:sp>
      <p:sp>
        <p:nvSpPr>
          <p:cNvPr id="19459" name="Rectangle 3"/>
          <p:cNvSpPr>
            <a:spLocks noGrp="1" noChangeArrowheads="1"/>
          </p:cNvSpPr>
          <p:nvPr>
            <p:ph type="body" idx="4294967295"/>
          </p:nvPr>
        </p:nvSpPr>
        <p:spPr>
          <a:xfrm>
            <a:off x="338138" y="2060575"/>
            <a:ext cx="8805862" cy="4181475"/>
          </a:xfrm>
        </p:spPr>
        <p:txBody>
          <a:bodyPr/>
          <a:lstStyle/>
          <a:p>
            <a:pPr eaLnBrk="1" hangingPunct="1"/>
            <a:r>
              <a:rPr lang="cs-CZ" sz="2800" dirty="0">
                <a:solidFill>
                  <a:srgbClr val="002060"/>
                </a:solidFill>
              </a:rPr>
              <a:t>Opakované abscesy nejčastěji postihující játra, </a:t>
            </a:r>
            <a:r>
              <a:rPr lang="cs-CZ" sz="2800" dirty="0" err="1">
                <a:solidFill>
                  <a:srgbClr val="002060"/>
                </a:solidFill>
              </a:rPr>
              <a:t>periproktální</a:t>
            </a:r>
            <a:r>
              <a:rPr lang="cs-CZ" sz="2800" dirty="0">
                <a:solidFill>
                  <a:srgbClr val="002060"/>
                </a:solidFill>
              </a:rPr>
              <a:t> oblast, plíce, objevují se hnisavé lymfadenitidy, osteomyelitidy.</a:t>
            </a:r>
          </a:p>
          <a:p>
            <a:pPr eaLnBrk="1" hangingPunct="1"/>
            <a:r>
              <a:rPr lang="cs-CZ" sz="2800" dirty="0">
                <a:solidFill>
                  <a:srgbClr val="002060"/>
                </a:solidFill>
              </a:rPr>
              <a:t>Granulomy mohou působit útlak, například žlučovodů.</a:t>
            </a:r>
          </a:p>
          <a:p>
            <a:pPr eaLnBrk="1" hangingPunct="1"/>
            <a:r>
              <a:rPr lang="cs-CZ" sz="2800" dirty="0">
                <a:solidFill>
                  <a:srgbClr val="002060"/>
                </a:solidFill>
              </a:rPr>
              <a:t>Většinou poměrně časný nástup obtíží, první příznaky se však vzácně mohou objevit i v dospělosti.</a:t>
            </a:r>
          </a:p>
          <a:p>
            <a:pPr eaLnBrk="1" hangingPunct="1"/>
            <a:r>
              <a:rPr lang="cs-CZ" sz="2800" dirty="0">
                <a:solidFill>
                  <a:srgbClr val="002060"/>
                </a:solidFill>
              </a:rPr>
              <a:t>Příčinou je </a:t>
            </a:r>
            <a:r>
              <a:rPr lang="cs-CZ" sz="2800" dirty="0">
                <a:solidFill>
                  <a:schemeClr val="accent2"/>
                </a:solidFill>
              </a:rPr>
              <a:t>porucha tvorby reaktivních metabolitů kyslíku.</a:t>
            </a:r>
          </a:p>
        </p:txBody>
      </p:sp>
    </p:spTree>
    <p:extLst>
      <p:ext uri="{BB962C8B-B14F-4D97-AF65-F5344CB8AC3E}">
        <p14:creationId xmlns:p14="http://schemas.microsoft.com/office/powerpoint/2010/main" val="3997528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6" name="Object 2"/>
          <p:cNvGraphicFramePr>
            <a:graphicFrameLocks noChangeAspect="1"/>
          </p:cNvGraphicFramePr>
          <p:nvPr/>
        </p:nvGraphicFramePr>
        <p:xfrm>
          <a:off x="609600" y="1600200"/>
          <a:ext cx="8001000" cy="4800600"/>
        </p:xfrm>
        <a:graphic>
          <a:graphicData uri="http://schemas.openxmlformats.org/presentationml/2006/ole">
            <mc:AlternateContent xmlns:mc="http://schemas.openxmlformats.org/markup-compatibility/2006">
              <mc:Choice xmlns:v="urn:schemas-microsoft-com:vml" Requires="v">
                <p:oleObj spid="_x0000_s1150" name="Photo Editor Photo" r:id="rId3" imgW="9783541" imgH="5649114" progId="MSPhotoEd.3">
                  <p:embed/>
                </p:oleObj>
              </mc:Choice>
              <mc:Fallback>
                <p:oleObj name="Photo Editor Photo" r:id="rId3" imgW="9783541" imgH="5649114"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600200"/>
                        <a:ext cx="80010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507" name="Rectangle 3"/>
          <p:cNvSpPr>
            <a:spLocks noChangeArrowheads="1"/>
          </p:cNvSpPr>
          <p:nvPr/>
        </p:nvSpPr>
        <p:spPr bwMode="auto">
          <a:xfrm>
            <a:off x="755576" y="381000"/>
            <a:ext cx="7560840" cy="914400"/>
          </a:xfrm>
          <a:prstGeom prst="rect">
            <a:avLst/>
          </a:prstGeom>
          <a:solidFill>
            <a:schemeClr val="bg1"/>
          </a:solidFill>
          <a:ln w="9525">
            <a:solidFill>
              <a:schemeClr val="tx1"/>
            </a:solidFill>
            <a:miter lim="800000"/>
            <a:headEnd/>
            <a:tailEnd/>
          </a:ln>
        </p:spPr>
        <p:txBody>
          <a:bodyPr wrap="none" anchor="ctr"/>
          <a:lstStyle/>
          <a:p>
            <a:pPr algn="ctr" eaLnBrk="0" hangingPunct="0"/>
            <a:r>
              <a:rPr lang="cs-CZ" sz="4000" b="1" dirty="0" err="1">
                <a:solidFill>
                  <a:srgbClr val="C00000"/>
                </a:solidFill>
              </a:rPr>
              <a:t>Chronic</a:t>
            </a:r>
            <a:r>
              <a:rPr lang="cs-CZ" sz="4000" b="1" dirty="0">
                <a:solidFill>
                  <a:srgbClr val="C00000"/>
                </a:solidFill>
              </a:rPr>
              <a:t> </a:t>
            </a:r>
            <a:r>
              <a:rPr lang="cs-CZ" sz="4000" b="1" dirty="0" err="1">
                <a:solidFill>
                  <a:srgbClr val="C00000"/>
                </a:solidFill>
              </a:rPr>
              <a:t>Granulomatous</a:t>
            </a:r>
            <a:r>
              <a:rPr lang="cs-CZ" sz="4000" b="1" dirty="0">
                <a:solidFill>
                  <a:srgbClr val="C00000"/>
                </a:solidFill>
              </a:rPr>
              <a:t> </a:t>
            </a:r>
            <a:r>
              <a:rPr lang="cs-CZ" sz="4000" b="1" dirty="0" err="1">
                <a:solidFill>
                  <a:srgbClr val="C00000"/>
                </a:solidFill>
              </a:rPr>
              <a:t>Disease</a:t>
            </a:r>
            <a:endParaRPr lang="cs-CZ" sz="4000" b="1" dirty="0">
              <a:solidFill>
                <a:srgbClr val="C00000"/>
              </a:solidFill>
            </a:endParaRPr>
          </a:p>
          <a:p>
            <a:pPr algn="ctr" eaLnBrk="0" hangingPunct="0"/>
            <a:r>
              <a:rPr lang="cs-CZ" sz="4000" b="1" dirty="0">
                <a:solidFill>
                  <a:srgbClr val="C00000"/>
                </a:solidFill>
              </a:rPr>
              <a:t>(X-</a:t>
            </a:r>
            <a:r>
              <a:rPr lang="cs-CZ" sz="4000" b="1" dirty="0" err="1">
                <a:solidFill>
                  <a:srgbClr val="C00000"/>
                </a:solidFill>
              </a:rPr>
              <a:t>linked</a:t>
            </a:r>
            <a:r>
              <a:rPr lang="cs-CZ" sz="4000" b="1" dirty="0">
                <a:solidFill>
                  <a:srgbClr val="C00000"/>
                </a:solidFill>
              </a:rPr>
              <a:t>)</a:t>
            </a:r>
          </a:p>
        </p:txBody>
      </p:sp>
    </p:spTree>
    <p:extLst>
      <p:ext uri="{BB962C8B-B14F-4D97-AF65-F5344CB8AC3E}">
        <p14:creationId xmlns:p14="http://schemas.microsoft.com/office/powerpoint/2010/main" val="9684483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idx="4294967295"/>
          </p:nvPr>
        </p:nvSpPr>
        <p:spPr>
          <a:xfrm>
            <a:off x="0" y="274638"/>
            <a:ext cx="8229600" cy="1143000"/>
          </a:xfrm>
        </p:spPr>
        <p:txBody>
          <a:bodyPr>
            <a:noAutofit/>
          </a:bodyPr>
          <a:lstStyle/>
          <a:p>
            <a:pPr eaLnBrk="1" hangingPunct="1">
              <a:defRPr/>
            </a:pPr>
            <a:r>
              <a:rPr lang="cs-CZ" sz="4000" b="1" dirty="0">
                <a:solidFill>
                  <a:srgbClr val="C00000"/>
                </a:solidFill>
              </a:rPr>
              <a:t>Indikace k vyšetření fagocytárních schopností granulocytů</a:t>
            </a:r>
            <a:endParaRPr lang="en-US" sz="4000" b="1" dirty="0">
              <a:solidFill>
                <a:srgbClr val="C00000"/>
              </a:solidFill>
            </a:endParaRPr>
          </a:p>
        </p:txBody>
      </p:sp>
      <p:sp>
        <p:nvSpPr>
          <p:cNvPr id="17411" name="Rectangle 3"/>
          <p:cNvSpPr>
            <a:spLocks noGrp="1" noChangeArrowheads="1"/>
          </p:cNvSpPr>
          <p:nvPr>
            <p:ph type="body" idx="4294967295"/>
          </p:nvPr>
        </p:nvSpPr>
        <p:spPr>
          <a:xfrm>
            <a:off x="539552" y="1772816"/>
            <a:ext cx="7416824" cy="4525963"/>
          </a:xfrm>
        </p:spPr>
        <p:txBody>
          <a:bodyPr>
            <a:normAutofit/>
          </a:bodyPr>
          <a:lstStyle/>
          <a:p>
            <a:pPr eaLnBrk="1" hangingPunct="1"/>
            <a:r>
              <a:rPr lang="cs-CZ" sz="2800" dirty="0">
                <a:solidFill>
                  <a:srgbClr val="002060"/>
                </a:solidFill>
              </a:rPr>
              <a:t>Především opakované hluboké abscesy, hnisavé lymfadenitidy, případně i první epizoda abscesu v neobvyklé lokalizaci (jaterní absces). Obtíže jsou vrozené, tj. objevují se obvykle od časného věku.</a:t>
            </a:r>
          </a:p>
          <a:p>
            <a:pPr eaLnBrk="1" hangingPunct="1"/>
            <a:r>
              <a:rPr lang="cs-CZ" sz="2800" dirty="0">
                <a:solidFill>
                  <a:srgbClr val="002060"/>
                </a:solidFill>
              </a:rPr>
              <a:t>Výskyt solitárních granulomů v časném věku.</a:t>
            </a:r>
          </a:p>
          <a:p>
            <a:pPr eaLnBrk="1" hangingPunct="1"/>
            <a:r>
              <a:rPr lang="cs-CZ" sz="2800" dirty="0">
                <a:solidFill>
                  <a:srgbClr val="002060"/>
                </a:solidFill>
              </a:rPr>
              <a:t>Poruchy </a:t>
            </a:r>
            <a:r>
              <a:rPr lang="cs-CZ" sz="2800" dirty="0" err="1">
                <a:solidFill>
                  <a:srgbClr val="002060"/>
                </a:solidFill>
              </a:rPr>
              <a:t>odhojování</a:t>
            </a:r>
            <a:r>
              <a:rPr lang="cs-CZ" sz="2800" dirty="0">
                <a:solidFill>
                  <a:srgbClr val="002060"/>
                </a:solidFill>
              </a:rPr>
              <a:t> pupečníku spojené s poruchou hojení ran a výraznou leukocytózou (LAD syndrom). </a:t>
            </a:r>
            <a:endParaRPr lang="en-US" sz="2800" dirty="0">
              <a:solidFill>
                <a:srgbClr val="002060"/>
              </a:solidFill>
            </a:endParaRPr>
          </a:p>
        </p:txBody>
      </p:sp>
    </p:spTree>
    <p:extLst>
      <p:ext uri="{BB962C8B-B14F-4D97-AF65-F5344CB8AC3E}">
        <p14:creationId xmlns:p14="http://schemas.microsoft.com/office/powerpoint/2010/main" val="45588623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395536" y="2060574"/>
            <a:ext cx="8466138" cy="380682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cs-CZ" altLang="cs-CZ" sz="2800" dirty="0">
                <a:solidFill>
                  <a:srgbClr val="002060"/>
                </a:solidFill>
              </a:rPr>
              <a:t>Příčinou syndromu je porucha syntézy CD18, nevytváří se komplex CD11/CD18 – </a:t>
            </a:r>
            <a:r>
              <a:rPr lang="cs-CZ" altLang="cs-CZ" sz="2800" dirty="0" err="1">
                <a:solidFill>
                  <a:srgbClr val="002060"/>
                </a:solidFill>
              </a:rPr>
              <a:t>integriny</a:t>
            </a:r>
            <a:r>
              <a:rPr lang="cs-CZ" altLang="cs-CZ" sz="2800" dirty="0">
                <a:solidFill>
                  <a:srgbClr val="002060"/>
                </a:solidFill>
              </a:rPr>
              <a:t> nutné k přechodu cév do místa zánětu.</a:t>
            </a:r>
          </a:p>
          <a:p>
            <a:r>
              <a:rPr lang="cs-CZ" altLang="cs-CZ" sz="2800" dirty="0">
                <a:solidFill>
                  <a:srgbClr val="002060"/>
                </a:solidFill>
              </a:rPr>
              <a:t>Opožděné </a:t>
            </a:r>
            <a:r>
              <a:rPr lang="cs-CZ" altLang="cs-CZ" sz="2800" dirty="0" err="1">
                <a:solidFill>
                  <a:srgbClr val="002060"/>
                </a:solidFill>
              </a:rPr>
              <a:t>odhojování</a:t>
            </a:r>
            <a:r>
              <a:rPr lang="cs-CZ" altLang="cs-CZ" sz="2800" dirty="0">
                <a:solidFill>
                  <a:srgbClr val="002060"/>
                </a:solidFill>
              </a:rPr>
              <a:t> pupečníku s </a:t>
            </a:r>
            <a:r>
              <a:rPr lang="cs-CZ" altLang="cs-CZ" sz="2800" dirty="0" err="1">
                <a:solidFill>
                  <a:srgbClr val="002060"/>
                </a:solidFill>
              </a:rPr>
              <a:t>omfalitidou</a:t>
            </a:r>
            <a:r>
              <a:rPr lang="cs-CZ" altLang="cs-CZ" sz="2800" dirty="0">
                <a:solidFill>
                  <a:srgbClr val="002060"/>
                </a:solidFill>
              </a:rPr>
              <a:t>.</a:t>
            </a:r>
          </a:p>
          <a:p>
            <a:r>
              <a:rPr lang="cs-CZ" altLang="cs-CZ" sz="2800" dirty="0">
                <a:solidFill>
                  <a:srgbClr val="002060"/>
                </a:solidFill>
              </a:rPr>
              <a:t>Abscesy s malou tvorbou hnisu.</a:t>
            </a:r>
          </a:p>
          <a:p>
            <a:r>
              <a:rPr lang="cs-CZ" altLang="cs-CZ" sz="2800" dirty="0">
                <a:solidFill>
                  <a:srgbClr val="002060"/>
                </a:solidFill>
              </a:rPr>
              <a:t>Často postižena </a:t>
            </a:r>
            <a:r>
              <a:rPr lang="cs-CZ" altLang="cs-CZ" sz="2800" dirty="0" err="1">
                <a:solidFill>
                  <a:srgbClr val="002060"/>
                </a:solidFill>
              </a:rPr>
              <a:t>periproktální</a:t>
            </a:r>
            <a:r>
              <a:rPr lang="cs-CZ" altLang="cs-CZ" sz="2800" dirty="0">
                <a:solidFill>
                  <a:srgbClr val="002060"/>
                </a:solidFill>
              </a:rPr>
              <a:t> oblast, objevují se gingivitidy, lymfadenitidy, kožní infekce.</a:t>
            </a:r>
          </a:p>
          <a:p>
            <a:r>
              <a:rPr lang="cs-CZ" altLang="cs-CZ" sz="2800" dirty="0">
                <a:solidFill>
                  <a:srgbClr val="002060"/>
                </a:solidFill>
              </a:rPr>
              <a:t>Porucha hojení ran.</a:t>
            </a:r>
          </a:p>
          <a:p>
            <a:r>
              <a:rPr lang="cs-CZ" altLang="cs-CZ" sz="2800" dirty="0">
                <a:solidFill>
                  <a:srgbClr val="002060"/>
                </a:solidFill>
              </a:rPr>
              <a:t>V krvi výrazná leukocytóza i mimo akutní infekci.</a:t>
            </a:r>
          </a:p>
        </p:txBody>
      </p:sp>
      <p:sp>
        <p:nvSpPr>
          <p:cNvPr id="3" name="Rectangle 2"/>
          <p:cNvSpPr txBox="1">
            <a:spLocks noChangeArrowheads="1"/>
          </p:cNvSpPr>
          <p:nvPr/>
        </p:nvSpPr>
        <p:spPr>
          <a:xfrm>
            <a:off x="685800" y="609600"/>
            <a:ext cx="77724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altLang="cs-CZ" sz="4000" b="1" dirty="0">
                <a:solidFill>
                  <a:srgbClr val="C00000"/>
                </a:solidFill>
              </a:rPr>
              <a:t>Deficit </a:t>
            </a:r>
            <a:r>
              <a:rPr lang="cs-CZ" altLang="cs-CZ" sz="4000" b="1" dirty="0" err="1">
                <a:solidFill>
                  <a:srgbClr val="C00000"/>
                </a:solidFill>
              </a:rPr>
              <a:t>leukocytárních</a:t>
            </a:r>
            <a:r>
              <a:rPr lang="cs-CZ" altLang="cs-CZ" sz="4000" b="1" dirty="0">
                <a:solidFill>
                  <a:srgbClr val="C00000"/>
                </a:solidFill>
              </a:rPr>
              <a:t> </a:t>
            </a:r>
            <a:r>
              <a:rPr lang="cs-CZ" altLang="cs-CZ" sz="4000" b="1" dirty="0" err="1">
                <a:solidFill>
                  <a:srgbClr val="C00000"/>
                </a:solidFill>
              </a:rPr>
              <a:t>integrinů</a:t>
            </a:r>
            <a:r>
              <a:rPr lang="cs-CZ" altLang="cs-CZ" sz="4000" b="1" dirty="0">
                <a:solidFill>
                  <a:srgbClr val="C00000"/>
                </a:solidFill>
              </a:rPr>
              <a:t> (LAD-I) </a:t>
            </a:r>
          </a:p>
        </p:txBody>
      </p:sp>
    </p:spTree>
    <p:extLst>
      <p:ext uri="{BB962C8B-B14F-4D97-AF65-F5344CB8AC3E}">
        <p14:creationId xmlns:p14="http://schemas.microsoft.com/office/powerpoint/2010/main" val="37889432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4744"/>
            <a:ext cx="9036496" cy="5350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654754" y="620688"/>
            <a:ext cx="7615803" cy="707886"/>
          </a:xfrm>
          <a:prstGeom prst="rect">
            <a:avLst/>
          </a:prstGeom>
        </p:spPr>
        <p:txBody>
          <a:bodyPr wrap="none">
            <a:spAutoFit/>
          </a:bodyPr>
          <a:lstStyle/>
          <a:p>
            <a:r>
              <a:rPr lang="cs-CZ" altLang="cs-CZ" sz="4000" b="1" dirty="0">
                <a:solidFill>
                  <a:srgbClr val="C00000"/>
                </a:solidFill>
              </a:rPr>
              <a:t>     Cesta leukocytů do místa zánětu</a:t>
            </a:r>
          </a:p>
        </p:txBody>
      </p:sp>
      <p:sp>
        <p:nvSpPr>
          <p:cNvPr id="5" name="TextovéPole 4"/>
          <p:cNvSpPr txBox="1"/>
          <p:nvPr/>
        </p:nvSpPr>
        <p:spPr>
          <a:xfrm>
            <a:off x="22860" y="6401073"/>
            <a:ext cx="7861508" cy="307777"/>
          </a:xfrm>
          <a:prstGeom prst="rect">
            <a:avLst/>
          </a:prstGeom>
          <a:noFill/>
        </p:spPr>
        <p:txBody>
          <a:bodyPr wrap="square" rtlCol="0">
            <a:spAutoFit/>
          </a:bodyPr>
          <a:lstStyle/>
          <a:p>
            <a:r>
              <a:rPr lang="en-GB" sz="1400" dirty="0"/>
              <a:t>©</a:t>
            </a:r>
            <a:r>
              <a:rPr lang="cs-CZ" sz="1400" dirty="0"/>
              <a:t> </a:t>
            </a:r>
            <a:r>
              <a:rPr lang="cs-CZ" sz="1400" dirty="0" err="1"/>
              <a:t>Elsevier</a:t>
            </a:r>
            <a:r>
              <a:rPr lang="cs-CZ" sz="1400" dirty="0"/>
              <a:t> 2012. </a:t>
            </a:r>
            <a:r>
              <a:rPr lang="cs-CZ" sz="1400" dirty="0" err="1"/>
              <a:t>Abbas</a:t>
            </a:r>
            <a:r>
              <a:rPr lang="cs-CZ" sz="1400" dirty="0"/>
              <a:t> </a:t>
            </a:r>
            <a:r>
              <a:rPr lang="en-GB" sz="1400" dirty="0"/>
              <a:t>&amp;</a:t>
            </a:r>
            <a:r>
              <a:rPr lang="cs-CZ" sz="1400" dirty="0"/>
              <a:t> </a:t>
            </a:r>
            <a:r>
              <a:rPr lang="cs-CZ" sz="1400" dirty="0" err="1"/>
              <a:t>Lichtman</a:t>
            </a:r>
            <a:r>
              <a:rPr lang="cs-CZ" sz="1400" dirty="0"/>
              <a:t>: </a:t>
            </a:r>
            <a:r>
              <a:rPr lang="cs-CZ" sz="1400" dirty="0" err="1"/>
              <a:t>Cellular</a:t>
            </a:r>
            <a:r>
              <a:rPr lang="cs-CZ" sz="1400" dirty="0"/>
              <a:t> and </a:t>
            </a:r>
            <a:r>
              <a:rPr lang="cs-CZ" sz="1400" dirty="0" err="1"/>
              <a:t>Molecular</a:t>
            </a:r>
            <a:r>
              <a:rPr lang="cs-CZ" sz="1400" dirty="0"/>
              <a:t> </a:t>
            </a:r>
            <a:r>
              <a:rPr lang="cs-CZ" sz="1400" dirty="0" err="1"/>
              <a:t>Immunology</a:t>
            </a:r>
            <a:r>
              <a:rPr lang="cs-CZ" sz="1400" dirty="0"/>
              <a:t> 7e www.studentconsult.com</a:t>
            </a:r>
          </a:p>
        </p:txBody>
      </p:sp>
    </p:spTree>
    <p:extLst>
      <p:ext uri="{BB962C8B-B14F-4D97-AF65-F5344CB8AC3E}">
        <p14:creationId xmlns:p14="http://schemas.microsoft.com/office/powerpoint/2010/main" val="38840696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ChangeArrowheads="1"/>
          </p:cNvSpPr>
          <p:nvPr/>
        </p:nvSpPr>
        <p:spPr bwMode="auto">
          <a:xfrm>
            <a:off x="395288" y="0"/>
            <a:ext cx="8066087" cy="69850"/>
          </a:xfrm>
          <a:prstGeom prst="rect">
            <a:avLst/>
          </a:prstGeom>
          <a:solidFill>
            <a:schemeClr val="bg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p>
            <a:endParaRPr lang="cs-CZ"/>
          </a:p>
        </p:txBody>
      </p:sp>
      <p:sp>
        <p:nvSpPr>
          <p:cNvPr id="145411" name="Rectangle 3"/>
          <p:cNvSpPr>
            <a:spLocks noGrp="1" noChangeArrowheads="1"/>
          </p:cNvSpPr>
          <p:nvPr>
            <p:ph type="ctrTitle" idx="4294967295"/>
          </p:nvPr>
        </p:nvSpPr>
        <p:spPr>
          <a:xfrm>
            <a:off x="179512" y="1484784"/>
            <a:ext cx="7991475" cy="5140325"/>
          </a:xfrm>
        </p:spPr>
        <p:txBody>
          <a:bodyPr>
            <a:noAutofit/>
          </a:bodyPr>
          <a:lstStyle/>
          <a:p>
            <a:pPr marL="342900" indent="-342900" algn="l" defTabSz="762000">
              <a:buFont typeface="Arial" panose="020B0604020202020204" pitchFamily="34" charset="0"/>
              <a:buChar char="•"/>
            </a:pPr>
            <a:r>
              <a:rPr lang="cs-CZ" sz="2000" dirty="0">
                <a:solidFill>
                  <a:srgbClr val="002060"/>
                </a:solidFill>
                <a:latin typeface="+mn-lt"/>
              </a:rPr>
              <a:t>Jsou morfologicky podobné  lymfocytům („velké granulární lymfocyty“, LGL), nefagocytují, nemají </a:t>
            </a:r>
            <a:r>
              <a:rPr lang="cs-CZ" sz="2000" dirty="0" err="1">
                <a:solidFill>
                  <a:srgbClr val="002060"/>
                </a:solidFill>
                <a:latin typeface="+mn-lt"/>
              </a:rPr>
              <a:t>adherenční</a:t>
            </a:r>
            <a:r>
              <a:rPr lang="cs-CZ" sz="2000" dirty="0">
                <a:solidFill>
                  <a:srgbClr val="002060"/>
                </a:solidFill>
                <a:latin typeface="+mn-lt"/>
              </a:rPr>
              <a:t> schopnosti.</a:t>
            </a:r>
            <a:br>
              <a:rPr lang="cs-CZ" sz="2000" dirty="0">
                <a:solidFill>
                  <a:srgbClr val="002060"/>
                </a:solidFill>
                <a:latin typeface="+mn-lt"/>
              </a:rPr>
            </a:br>
            <a:br>
              <a:rPr lang="cs-CZ" sz="2000" dirty="0">
                <a:solidFill>
                  <a:srgbClr val="002060"/>
                </a:solidFill>
                <a:latin typeface="+mn-lt"/>
              </a:rPr>
            </a:br>
            <a:r>
              <a:rPr lang="cs-CZ" sz="2000" dirty="0">
                <a:solidFill>
                  <a:srgbClr val="002060"/>
                </a:solidFill>
                <a:latin typeface="+mn-lt"/>
              </a:rPr>
              <a:t>S</a:t>
            </a:r>
            <a:r>
              <a:rPr lang="en-US" sz="2000" dirty="0" err="1">
                <a:solidFill>
                  <a:srgbClr val="002060"/>
                </a:solidFill>
                <a:latin typeface="+mn-lt"/>
              </a:rPr>
              <a:t>peciali</a:t>
            </a:r>
            <a:r>
              <a:rPr lang="cs-CZ" sz="2000" dirty="0">
                <a:solidFill>
                  <a:srgbClr val="002060"/>
                </a:solidFill>
                <a:latin typeface="+mn-lt"/>
              </a:rPr>
              <a:t>zují se na zabíjení abnormálních vlastních buněk organismu nápadných nízkou expresí</a:t>
            </a:r>
            <a:r>
              <a:rPr lang="en-US" sz="2000" dirty="0">
                <a:solidFill>
                  <a:srgbClr val="002060"/>
                </a:solidFill>
                <a:latin typeface="+mn-lt"/>
              </a:rPr>
              <a:t> MHC mole</a:t>
            </a:r>
            <a:r>
              <a:rPr lang="cs-CZ" sz="2000" dirty="0">
                <a:solidFill>
                  <a:srgbClr val="002060"/>
                </a:solidFill>
                <a:latin typeface="+mn-lt"/>
              </a:rPr>
              <a:t>kul</a:t>
            </a:r>
            <a:r>
              <a:rPr lang="en-US" sz="2000" dirty="0">
                <a:solidFill>
                  <a:srgbClr val="002060"/>
                </a:solidFill>
                <a:latin typeface="+mn-lt"/>
              </a:rPr>
              <a:t> (</a:t>
            </a:r>
            <a:r>
              <a:rPr lang="cs-CZ" sz="2000" dirty="0">
                <a:solidFill>
                  <a:srgbClr val="002060"/>
                </a:solidFill>
                <a:latin typeface="+mn-lt"/>
              </a:rPr>
              <a:t>např. infikovaných viry, intracelulárními bakteriemi, nádorové buňky</a:t>
            </a:r>
            <a:r>
              <a:rPr lang="en-US" sz="2000" dirty="0">
                <a:solidFill>
                  <a:srgbClr val="002060"/>
                </a:solidFill>
                <a:latin typeface="+mn-lt"/>
              </a:rPr>
              <a:t>)</a:t>
            </a:r>
            <a:r>
              <a:rPr lang="cs-CZ" sz="2000" dirty="0">
                <a:solidFill>
                  <a:srgbClr val="002060"/>
                </a:solidFill>
                <a:latin typeface="+mn-lt"/>
              </a:rPr>
              <a:t>.</a:t>
            </a:r>
            <a:br>
              <a:rPr lang="cs-CZ" sz="2000" dirty="0">
                <a:solidFill>
                  <a:srgbClr val="002060"/>
                </a:solidFill>
                <a:latin typeface="+mn-lt"/>
              </a:rPr>
            </a:br>
            <a:br>
              <a:rPr lang="cs-CZ" sz="2000" dirty="0">
                <a:solidFill>
                  <a:srgbClr val="002060"/>
                </a:solidFill>
                <a:latin typeface="+mn-lt"/>
              </a:rPr>
            </a:br>
            <a:r>
              <a:rPr lang="cs-CZ" sz="2000" dirty="0">
                <a:solidFill>
                  <a:srgbClr val="002060"/>
                </a:solidFill>
                <a:latin typeface="+mn-lt"/>
              </a:rPr>
              <a:t>Cytotoxické nástroje NK buněk – </a:t>
            </a:r>
            <a:r>
              <a:rPr lang="cs-CZ" sz="2000" dirty="0" err="1">
                <a:solidFill>
                  <a:srgbClr val="002060"/>
                </a:solidFill>
                <a:latin typeface="+mn-lt"/>
              </a:rPr>
              <a:t>perforin</a:t>
            </a:r>
            <a:r>
              <a:rPr lang="cs-CZ" sz="2000" dirty="0">
                <a:solidFill>
                  <a:srgbClr val="002060"/>
                </a:solidFill>
                <a:latin typeface="+mn-lt"/>
              </a:rPr>
              <a:t> a </a:t>
            </a:r>
            <a:r>
              <a:rPr lang="cs-CZ" sz="2000" dirty="0" err="1">
                <a:solidFill>
                  <a:srgbClr val="002060"/>
                </a:solidFill>
                <a:latin typeface="+mn-lt"/>
              </a:rPr>
              <a:t>granzym</a:t>
            </a:r>
            <a:r>
              <a:rPr lang="cs-CZ" sz="2000" dirty="0">
                <a:solidFill>
                  <a:srgbClr val="002060"/>
                </a:solidFill>
                <a:latin typeface="+mn-lt"/>
              </a:rPr>
              <a:t> – podobně jako u CD8+ cytotoxických buněk.</a:t>
            </a:r>
            <a:br>
              <a:rPr lang="en-US" sz="2000" dirty="0">
                <a:solidFill>
                  <a:srgbClr val="002060"/>
                </a:solidFill>
                <a:latin typeface="+mn-lt"/>
              </a:rPr>
            </a:br>
            <a:br>
              <a:rPr lang="cs-CZ" sz="2000" dirty="0">
                <a:solidFill>
                  <a:srgbClr val="002060"/>
                </a:solidFill>
                <a:latin typeface="+mn-lt"/>
              </a:rPr>
            </a:br>
            <a:r>
              <a:rPr lang="cs-CZ" sz="2000" dirty="0">
                <a:solidFill>
                  <a:srgbClr val="002060"/>
                </a:solidFill>
                <a:latin typeface="+mn-lt"/>
              </a:rPr>
              <a:t>Jejich cytotoxická aktivita je jednak přirozená, jednak může být zprostředkována protilátkami vázanými na </a:t>
            </a:r>
            <a:r>
              <a:rPr lang="cs-CZ" sz="2000" dirty="0" err="1">
                <a:solidFill>
                  <a:srgbClr val="002060"/>
                </a:solidFill>
                <a:latin typeface="+mn-lt"/>
              </a:rPr>
              <a:t>FcR</a:t>
            </a:r>
            <a:r>
              <a:rPr lang="cs-CZ" sz="2000" dirty="0">
                <a:solidFill>
                  <a:srgbClr val="002060"/>
                </a:solidFill>
                <a:latin typeface="+mn-lt"/>
              </a:rPr>
              <a:t> III (CD16), ADCC.</a:t>
            </a:r>
            <a:br>
              <a:rPr lang="cs-CZ" sz="2000" dirty="0">
                <a:solidFill>
                  <a:srgbClr val="002060"/>
                </a:solidFill>
                <a:latin typeface="+mn-lt"/>
              </a:rPr>
            </a:br>
            <a:br>
              <a:rPr lang="cs-CZ" sz="2000" dirty="0">
                <a:solidFill>
                  <a:srgbClr val="002060"/>
                </a:solidFill>
                <a:latin typeface="+mn-lt"/>
              </a:rPr>
            </a:br>
            <a:r>
              <a:rPr lang="cs-CZ" sz="2000" dirty="0">
                <a:solidFill>
                  <a:srgbClr val="002060"/>
                </a:solidFill>
                <a:latin typeface="+mn-lt"/>
              </a:rPr>
              <a:t>Ovlivňují vrozenou i adaptivní imunitu svými </a:t>
            </a:r>
            <a:r>
              <a:rPr lang="cs-CZ" sz="2000" dirty="0" err="1">
                <a:solidFill>
                  <a:srgbClr val="002060"/>
                </a:solidFill>
                <a:latin typeface="+mn-lt"/>
              </a:rPr>
              <a:t>cytokiny</a:t>
            </a:r>
            <a:r>
              <a:rPr lang="cs-CZ" sz="2000" dirty="0">
                <a:solidFill>
                  <a:srgbClr val="002060"/>
                </a:solidFill>
                <a:latin typeface="+mn-lt"/>
              </a:rPr>
              <a:t>, především </a:t>
            </a:r>
            <a:r>
              <a:rPr lang="cs-CZ" sz="2000" dirty="0" err="1">
                <a:solidFill>
                  <a:srgbClr val="002060"/>
                </a:solidFill>
                <a:latin typeface="+mn-lt"/>
              </a:rPr>
              <a:t>IFNg</a:t>
            </a:r>
            <a:r>
              <a:rPr lang="cs-CZ" sz="2000" dirty="0">
                <a:solidFill>
                  <a:srgbClr val="002060"/>
                </a:solidFill>
                <a:latin typeface="+mn-lt"/>
              </a:rPr>
              <a:t> a </a:t>
            </a:r>
            <a:r>
              <a:rPr lang="cs-CZ" sz="2000" dirty="0" err="1">
                <a:solidFill>
                  <a:srgbClr val="002060"/>
                </a:solidFill>
                <a:latin typeface="+mn-lt"/>
              </a:rPr>
              <a:t>TNFa</a:t>
            </a:r>
            <a:r>
              <a:rPr lang="cs-CZ" sz="2000" dirty="0">
                <a:solidFill>
                  <a:srgbClr val="002060"/>
                </a:solidFill>
                <a:latin typeface="+mn-lt"/>
              </a:rPr>
              <a:t>.</a:t>
            </a:r>
            <a:br>
              <a:rPr lang="cs-CZ" sz="2000" dirty="0">
                <a:solidFill>
                  <a:srgbClr val="002060"/>
                </a:solidFill>
                <a:latin typeface="+mn-lt"/>
              </a:rPr>
            </a:br>
            <a:br>
              <a:rPr lang="cs-CZ" sz="2000" dirty="0">
                <a:solidFill>
                  <a:srgbClr val="002060"/>
                </a:solidFill>
                <a:latin typeface="+mn-lt"/>
              </a:rPr>
            </a:br>
            <a:endParaRPr lang="en-US" sz="2000" dirty="0">
              <a:solidFill>
                <a:srgbClr val="002060"/>
              </a:solidFill>
              <a:latin typeface="+mn-lt"/>
            </a:endParaRPr>
          </a:p>
        </p:txBody>
      </p:sp>
      <p:sp>
        <p:nvSpPr>
          <p:cNvPr id="4" name="TextovéPole 3"/>
          <p:cNvSpPr txBox="1"/>
          <p:nvPr/>
        </p:nvSpPr>
        <p:spPr>
          <a:xfrm>
            <a:off x="467544" y="116632"/>
            <a:ext cx="7416824" cy="1323439"/>
          </a:xfrm>
          <a:prstGeom prst="rect">
            <a:avLst/>
          </a:prstGeom>
          <a:noFill/>
        </p:spPr>
        <p:txBody>
          <a:bodyPr wrap="square" rtlCol="0">
            <a:spAutoFit/>
          </a:bodyPr>
          <a:lstStyle/>
          <a:p>
            <a:pPr algn="ctr"/>
            <a:r>
              <a:rPr lang="cs-CZ" sz="4000" b="1" dirty="0">
                <a:solidFill>
                  <a:srgbClr val="C00000"/>
                </a:solidFill>
              </a:rPr>
              <a:t>CD56lowCD16+++ NK </a:t>
            </a:r>
          </a:p>
          <a:p>
            <a:pPr algn="ctr"/>
            <a:r>
              <a:rPr lang="cs-CZ" sz="4000" b="1" dirty="0">
                <a:solidFill>
                  <a:srgbClr val="C00000"/>
                </a:solidFill>
              </a:rPr>
              <a:t>(Natural </a:t>
            </a:r>
            <a:r>
              <a:rPr lang="cs-CZ" sz="4000" b="1" dirty="0" err="1">
                <a:solidFill>
                  <a:srgbClr val="C00000"/>
                </a:solidFill>
              </a:rPr>
              <a:t>Killer</a:t>
            </a:r>
            <a:r>
              <a:rPr lang="cs-CZ" sz="4000" b="1" dirty="0">
                <a:solidFill>
                  <a:srgbClr val="C00000"/>
                </a:solidFill>
              </a:rPr>
              <a:t>) buňky</a:t>
            </a:r>
          </a:p>
        </p:txBody>
      </p:sp>
    </p:spTree>
    <p:extLst>
      <p:ext uri="{BB962C8B-B14F-4D97-AF65-F5344CB8AC3E}">
        <p14:creationId xmlns:p14="http://schemas.microsoft.com/office/powerpoint/2010/main" val="3681068015"/>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980728"/>
            <a:ext cx="6840760" cy="5472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1511660" y="332656"/>
            <a:ext cx="5832648" cy="707886"/>
          </a:xfrm>
          <a:prstGeom prst="rect">
            <a:avLst/>
          </a:prstGeom>
          <a:noFill/>
        </p:spPr>
        <p:txBody>
          <a:bodyPr wrap="square" rtlCol="0">
            <a:spAutoFit/>
          </a:bodyPr>
          <a:lstStyle/>
          <a:p>
            <a:pPr lvl="2"/>
            <a:r>
              <a:rPr lang="cs-CZ" sz="4000" b="1" dirty="0">
                <a:solidFill>
                  <a:srgbClr val="C00000"/>
                </a:solidFill>
              </a:rPr>
              <a:t>Funkce NK buněk</a:t>
            </a:r>
          </a:p>
        </p:txBody>
      </p:sp>
      <p:sp>
        <p:nvSpPr>
          <p:cNvPr id="5" name="TextovéPole 4"/>
          <p:cNvSpPr txBox="1"/>
          <p:nvPr/>
        </p:nvSpPr>
        <p:spPr>
          <a:xfrm>
            <a:off x="22860" y="6401073"/>
            <a:ext cx="7861508" cy="307777"/>
          </a:xfrm>
          <a:prstGeom prst="rect">
            <a:avLst/>
          </a:prstGeom>
          <a:noFill/>
        </p:spPr>
        <p:txBody>
          <a:bodyPr wrap="square" rtlCol="0">
            <a:spAutoFit/>
          </a:bodyPr>
          <a:lstStyle/>
          <a:p>
            <a:r>
              <a:rPr lang="en-GB" sz="1400" dirty="0"/>
              <a:t>©</a:t>
            </a:r>
            <a:r>
              <a:rPr lang="cs-CZ" sz="1400" dirty="0"/>
              <a:t> </a:t>
            </a:r>
            <a:r>
              <a:rPr lang="cs-CZ" sz="1400" dirty="0" err="1"/>
              <a:t>Elsevier</a:t>
            </a:r>
            <a:r>
              <a:rPr lang="cs-CZ" sz="1400" dirty="0"/>
              <a:t> 2012. </a:t>
            </a:r>
            <a:r>
              <a:rPr lang="cs-CZ" sz="1400" dirty="0" err="1"/>
              <a:t>Abbas</a:t>
            </a:r>
            <a:r>
              <a:rPr lang="cs-CZ" sz="1400" dirty="0"/>
              <a:t> </a:t>
            </a:r>
            <a:r>
              <a:rPr lang="en-GB" sz="1400" dirty="0"/>
              <a:t>&amp;</a:t>
            </a:r>
            <a:r>
              <a:rPr lang="cs-CZ" sz="1400" dirty="0"/>
              <a:t> </a:t>
            </a:r>
            <a:r>
              <a:rPr lang="cs-CZ" sz="1400" dirty="0" err="1"/>
              <a:t>Lichtman</a:t>
            </a:r>
            <a:r>
              <a:rPr lang="cs-CZ" sz="1400" dirty="0"/>
              <a:t>: </a:t>
            </a:r>
            <a:r>
              <a:rPr lang="cs-CZ" sz="1400" dirty="0" err="1"/>
              <a:t>Cellular</a:t>
            </a:r>
            <a:r>
              <a:rPr lang="cs-CZ" sz="1400" dirty="0"/>
              <a:t> and </a:t>
            </a:r>
            <a:r>
              <a:rPr lang="cs-CZ" sz="1400" dirty="0" err="1"/>
              <a:t>Molecular</a:t>
            </a:r>
            <a:r>
              <a:rPr lang="cs-CZ" sz="1400" dirty="0"/>
              <a:t> </a:t>
            </a:r>
            <a:r>
              <a:rPr lang="cs-CZ" sz="1400" dirty="0" err="1"/>
              <a:t>Immunology</a:t>
            </a:r>
            <a:r>
              <a:rPr lang="cs-CZ" sz="1400" dirty="0"/>
              <a:t> 7e www.studentconsult.com</a:t>
            </a:r>
          </a:p>
        </p:txBody>
      </p:sp>
    </p:spTree>
    <p:extLst>
      <p:ext uri="{BB962C8B-B14F-4D97-AF65-F5344CB8AC3E}">
        <p14:creationId xmlns:p14="http://schemas.microsoft.com/office/powerpoint/2010/main" val="384787509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idx="4294967295"/>
          </p:nvPr>
        </p:nvSpPr>
        <p:spPr>
          <a:xfrm>
            <a:off x="0" y="274638"/>
            <a:ext cx="8229600" cy="838200"/>
          </a:xfrm>
        </p:spPr>
        <p:txBody>
          <a:bodyPr/>
          <a:lstStyle/>
          <a:p>
            <a:r>
              <a:rPr lang="cs-CZ" b="1" dirty="0">
                <a:solidFill>
                  <a:srgbClr val="C00000"/>
                </a:solidFill>
              </a:rPr>
              <a:t>Buňky NK</a:t>
            </a:r>
          </a:p>
        </p:txBody>
      </p:sp>
      <p:sp>
        <p:nvSpPr>
          <p:cNvPr id="89091" name="Rectangle 3"/>
          <p:cNvSpPr>
            <a:spLocks noGrp="1" noChangeArrowheads="1"/>
          </p:cNvSpPr>
          <p:nvPr>
            <p:ph type="body" idx="4294967295"/>
          </p:nvPr>
        </p:nvSpPr>
        <p:spPr>
          <a:xfrm>
            <a:off x="719138" y="1557338"/>
            <a:ext cx="7813302" cy="4895850"/>
          </a:xfrm>
        </p:spPr>
        <p:txBody>
          <a:bodyPr rtlCol="0">
            <a:normAutofit/>
          </a:bodyPr>
          <a:lstStyle/>
          <a:p>
            <a:pPr marL="469900" indent="-469900" fontAlgn="auto">
              <a:lnSpc>
                <a:spcPct val="80000"/>
              </a:lnSpc>
              <a:spcAft>
                <a:spcPts val="0"/>
              </a:spcAft>
              <a:buFontTx/>
              <a:buNone/>
              <a:defRPr/>
            </a:pPr>
            <a:r>
              <a:rPr lang="cs-CZ" sz="2400" dirty="0">
                <a:solidFill>
                  <a:srgbClr val="002060"/>
                </a:solidFill>
              </a:rPr>
              <a:t>Aktivace NK-buněk je regulována souhrou signálů, které vycházejí z aktivačních a inhibičních receptorů</a:t>
            </a:r>
            <a:r>
              <a:rPr lang="cs-CZ" sz="2800" dirty="0"/>
              <a:t>.</a:t>
            </a:r>
          </a:p>
          <a:p>
            <a:pPr marL="469900" indent="-469900" fontAlgn="auto">
              <a:lnSpc>
                <a:spcPct val="80000"/>
              </a:lnSpc>
              <a:spcAft>
                <a:spcPts val="0"/>
              </a:spcAft>
              <a:buFontTx/>
              <a:buNone/>
              <a:defRPr/>
            </a:pPr>
            <a:endParaRPr lang="cs-CZ" sz="2800" dirty="0"/>
          </a:p>
          <a:p>
            <a:pPr>
              <a:lnSpc>
                <a:spcPct val="80000"/>
              </a:lnSpc>
              <a:defRPr/>
            </a:pPr>
            <a:r>
              <a:rPr lang="cs-CZ" sz="2400" u="sng" dirty="0">
                <a:solidFill>
                  <a:srgbClr val="002060"/>
                </a:solidFill>
              </a:rPr>
              <a:t>Inhibiční receptory (KIR)</a:t>
            </a:r>
            <a:r>
              <a:rPr lang="cs-CZ" sz="2400" dirty="0">
                <a:solidFill>
                  <a:srgbClr val="002060"/>
                </a:solidFill>
              </a:rPr>
              <a:t> se váží na molekuly </a:t>
            </a:r>
          </a:p>
          <a:p>
            <a:pPr marL="0" indent="0">
              <a:lnSpc>
                <a:spcPct val="80000"/>
              </a:lnSpc>
              <a:buNone/>
              <a:defRPr/>
            </a:pPr>
            <a:r>
              <a:rPr lang="cs-CZ" sz="2400" dirty="0">
                <a:solidFill>
                  <a:srgbClr val="002060"/>
                </a:solidFill>
              </a:rPr>
              <a:t>   	 MHC I, které jsou přítomny na  většině zdravých                        	 buněk.</a:t>
            </a:r>
          </a:p>
          <a:p>
            <a:pPr>
              <a:lnSpc>
                <a:spcPct val="80000"/>
              </a:lnSpc>
              <a:defRPr/>
            </a:pPr>
            <a:r>
              <a:rPr lang="cs-CZ" sz="2400" u="sng" dirty="0">
                <a:solidFill>
                  <a:srgbClr val="002060"/>
                </a:solidFill>
              </a:rPr>
              <a:t>Aktivační receptory (KAR) </a:t>
            </a:r>
            <a:r>
              <a:rPr lang="cs-CZ" sz="2400" dirty="0">
                <a:solidFill>
                  <a:srgbClr val="002060"/>
                </a:solidFill>
              </a:rPr>
              <a:t>poznávají heterogenní skupinu     	ligandů, které se objeví na buňkách v důsledku stresu, 	maligní konverse, virové infekce.</a:t>
            </a:r>
          </a:p>
          <a:p>
            <a:pPr fontAlgn="auto">
              <a:lnSpc>
                <a:spcPct val="80000"/>
              </a:lnSpc>
              <a:spcAft>
                <a:spcPts val="0"/>
              </a:spcAft>
              <a:buFontTx/>
              <a:buNone/>
              <a:defRPr/>
            </a:pPr>
            <a:endParaRPr lang="cs-CZ" sz="2000" dirty="0">
              <a:solidFill>
                <a:srgbClr val="002060"/>
              </a:solidFill>
              <a:latin typeface="Tahoma" pitchFamily="34" charset="0"/>
            </a:endParaRPr>
          </a:p>
          <a:p>
            <a:pPr fontAlgn="auto">
              <a:lnSpc>
                <a:spcPct val="80000"/>
              </a:lnSpc>
              <a:spcAft>
                <a:spcPts val="0"/>
              </a:spcAft>
              <a:buFontTx/>
              <a:buNone/>
              <a:defRPr/>
            </a:pPr>
            <a:r>
              <a:rPr lang="cs-CZ" sz="2000" dirty="0">
                <a:solidFill>
                  <a:srgbClr val="002060"/>
                </a:solidFill>
                <a:latin typeface="Tahoma" pitchFamily="34" charset="0"/>
              </a:rPr>
              <a:t>Řada genů, které ovlivňují  funkci NK, jsou shluknuty na chromosomu 12  („natural </a:t>
            </a:r>
            <a:r>
              <a:rPr lang="cs-CZ" sz="2000" dirty="0" err="1">
                <a:solidFill>
                  <a:srgbClr val="002060"/>
                </a:solidFill>
                <a:latin typeface="Tahoma" pitchFamily="34" charset="0"/>
              </a:rPr>
              <a:t>killer</a:t>
            </a:r>
            <a:r>
              <a:rPr lang="cs-CZ" sz="2000" dirty="0">
                <a:solidFill>
                  <a:srgbClr val="002060"/>
                </a:solidFill>
                <a:latin typeface="Tahoma" pitchFamily="34" charset="0"/>
              </a:rPr>
              <a:t> gene </a:t>
            </a:r>
            <a:r>
              <a:rPr lang="cs-CZ" sz="2000" dirty="0" err="1">
                <a:solidFill>
                  <a:srgbClr val="002060"/>
                </a:solidFill>
                <a:latin typeface="Tahoma" pitchFamily="34" charset="0"/>
              </a:rPr>
              <a:t>complex</a:t>
            </a:r>
            <a:r>
              <a:rPr lang="cs-CZ" sz="2000" dirty="0">
                <a:solidFill>
                  <a:srgbClr val="002060"/>
                </a:solidFill>
                <a:latin typeface="Tahoma" pitchFamily="34" charset="0"/>
              </a:rPr>
              <a:t> – NKC“) </a:t>
            </a:r>
          </a:p>
          <a:p>
            <a:pPr marL="469900" indent="-469900" fontAlgn="auto">
              <a:lnSpc>
                <a:spcPct val="80000"/>
              </a:lnSpc>
              <a:spcAft>
                <a:spcPts val="0"/>
              </a:spcAft>
              <a:buFontTx/>
              <a:buNone/>
              <a:defRPr/>
            </a:pPr>
            <a:endParaRPr lang="cs-CZ" sz="2000" dirty="0"/>
          </a:p>
        </p:txBody>
      </p:sp>
    </p:spTree>
    <p:extLst>
      <p:ext uri="{BB962C8B-B14F-4D97-AF65-F5344CB8AC3E}">
        <p14:creationId xmlns:p14="http://schemas.microsoft.com/office/powerpoint/2010/main" val="27446857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b="1" dirty="0">
                <a:solidFill>
                  <a:srgbClr val="C00000"/>
                </a:solidFill>
              </a:rPr>
              <a:t>PAMP „</a:t>
            </a:r>
            <a:r>
              <a:rPr lang="cs-CZ" b="1" dirty="0" err="1">
                <a:solidFill>
                  <a:srgbClr val="C00000"/>
                </a:solidFill>
              </a:rPr>
              <a:t>Pathogen</a:t>
            </a:r>
            <a:r>
              <a:rPr lang="cs-CZ" b="1" dirty="0">
                <a:solidFill>
                  <a:srgbClr val="C00000"/>
                </a:solidFill>
              </a:rPr>
              <a:t> </a:t>
            </a:r>
            <a:r>
              <a:rPr lang="cs-CZ" b="1" dirty="0" err="1">
                <a:solidFill>
                  <a:srgbClr val="C00000"/>
                </a:solidFill>
              </a:rPr>
              <a:t>Associated</a:t>
            </a:r>
            <a:r>
              <a:rPr lang="cs-CZ" b="1" dirty="0">
                <a:solidFill>
                  <a:srgbClr val="C00000"/>
                </a:solidFill>
              </a:rPr>
              <a:t> </a:t>
            </a:r>
            <a:r>
              <a:rPr lang="cs-CZ" b="1" dirty="0" err="1">
                <a:solidFill>
                  <a:srgbClr val="C00000"/>
                </a:solidFill>
              </a:rPr>
              <a:t>Molecular</a:t>
            </a:r>
            <a:r>
              <a:rPr lang="cs-CZ" b="1" dirty="0">
                <a:solidFill>
                  <a:srgbClr val="C00000"/>
                </a:solidFill>
              </a:rPr>
              <a:t> </a:t>
            </a:r>
            <a:r>
              <a:rPr lang="cs-CZ" b="1" dirty="0" err="1">
                <a:solidFill>
                  <a:srgbClr val="C00000"/>
                </a:solidFill>
              </a:rPr>
              <a:t>Pattern</a:t>
            </a:r>
            <a:r>
              <a:rPr lang="cs-CZ" b="1" dirty="0">
                <a:solidFill>
                  <a:srgbClr val="C00000"/>
                </a:solidFill>
              </a:rPr>
              <a:t>“</a:t>
            </a:r>
          </a:p>
        </p:txBody>
      </p:sp>
      <p:sp>
        <p:nvSpPr>
          <p:cNvPr id="3" name="Zástupný symbol pro obsah 2"/>
          <p:cNvSpPr>
            <a:spLocks noGrp="1"/>
          </p:cNvSpPr>
          <p:nvPr>
            <p:ph idx="1"/>
          </p:nvPr>
        </p:nvSpPr>
        <p:spPr/>
        <p:txBody>
          <a:bodyPr>
            <a:normAutofit/>
          </a:bodyPr>
          <a:lstStyle/>
          <a:p>
            <a:r>
              <a:rPr lang="cs-CZ" sz="2800" dirty="0">
                <a:solidFill>
                  <a:srgbClr val="002060"/>
                </a:solidFill>
              </a:rPr>
              <a:t>Patogenem asociované molekulové vzory.</a:t>
            </a:r>
          </a:p>
          <a:p>
            <a:r>
              <a:rPr lang="cs-CZ" sz="2800" dirty="0">
                <a:solidFill>
                  <a:srgbClr val="002060"/>
                </a:solidFill>
              </a:rPr>
              <a:t>Vysoce konzervované struktury přítomny na rozsáhlých skupinách mikroorganismů, jsou esenciální pro jejich životní funkce.</a:t>
            </a:r>
          </a:p>
          <a:p>
            <a:r>
              <a:rPr lang="cs-CZ" sz="2800" dirty="0">
                <a:solidFill>
                  <a:srgbClr val="002060"/>
                </a:solidFill>
              </a:rPr>
              <a:t>Nevyskytují se na hostiteli.</a:t>
            </a:r>
          </a:p>
          <a:p>
            <a:r>
              <a:rPr lang="cs-CZ" sz="2800" dirty="0" err="1">
                <a:solidFill>
                  <a:srgbClr val="002060"/>
                </a:solidFill>
              </a:rPr>
              <a:t>Peptidoglykany</a:t>
            </a:r>
            <a:r>
              <a:rPr lang="cs-CZ" sz="2800" dirty="0">
                <a:solidFill>
                  <a:srgbClr val="002060"/>
                </a:solidFill>
              </a:rPr>
              <a:t>, kyselina </a:t>
            </a:r>
            <a:r>
              <a:rPr lang="cs-CZ" sz="2800" dirty="0" err="1">
                <a:solidFill>
                  <a:srgbClr val="002060"/>
                </a:solidFill>
              </a:rPr>
              <a:t>lipoteichová</a:t>
            </a:r>
            <a:r>
              <a:rPr lang="cs-CZ" sz="2800" dirty="0">
                <a:solidFill>
                  <a:srgbClr val="002060"/>
                </a:solidFill>
              </a:rPr>
              <a:t>, lipopolysacharidy, bakteriální </a:t>
            </a:r>
            <a:r>
              <a:rPr lang="cs-CZ" sz="2800" dirty="0" err="1">
                <a:solidFill>
                  <a:srgbClr val="002060"/>
                </a:solidFill>
              </a:rPr>
              <a:t>manany</a:t>
            </a:r>
            <a:r>
              <a:rPr lang="cs-CZ" sz="2800" dirty="0">
                <a:solidFill>
                  <a:srgbClr val="002060"/>
                </a:solidFill>
              </a:rPr>
              <a:t>, </a:t>
            </a:r>
            <a:r>
              <a:rPr lang="cs-CZ" sz="2800" dirty="0" err="1">
                <a:solidFill>
                  <a:srgbClr val="002060"/>
                </a:solidFill>
              </a:rPr>
              <a:t>glukany</a:t>
            </a:r>
            <a:r>
              <a:rPr lang="cs-CZ" sz="2800" dirty="0">
                <a:solidFill>
                  <a:srgbClr val="002060"/>
                </a:solidFill>
              </a:rPr>
              <a:t>.</a:t>
            </a:r>
          </a:p>
          <a:p>
            <a:r>
              <a:rPr lang="cs-CZ" sz="2800" dirty="0">
                <a:solidFill>
                  <a:srgbClr val="002060"/>
                </a:solidFill>
              </a:rPr>
              <a:t>Bakteriální sekvence DNA tvořené cytosinem a </a:t>
            </a:r>
            <a:r>
              <a:rPr lang="cs-CZ" sz="2800" dirty="0" err="1">
                <a:solidFill>
                  <a:srgbClr val="002060"/>
                </a:solidFill>
              </a:rPr>
              <a:t>quaninem</a:t>
            </a:r>
            <a:r>
              <a:rPr lang="cs-CZ" sz="2800" dirty="0">
                <a:solidFill>
                  <a:srgbClr val="002060"/>
                </a:solidFill>
              </a:rPr>
              <a:t> (</a:t>
            </a:r>
            <a:r>
              <a:rPr lang="cs-CZ" sz="2800" dirty="0" err="1">
                <a:solidFill>
                  <a:srgbClr val="002060"/>
                </a:solidFill>
              </a:rPr>
              <a:t>CpG</a:t>
            </a:r>
            <a:r>
              <a:rPr lang="cs-CZ" sz="2800" dirty="0">
                <a:solidFill>
                  <a:srgbClr val="002060"/>
                </a:solidFill>
              </a:rPr>
              <a:t>) a dvoušroubovicovou DNA.</a:t>
            </a:r>
          </a:p>
        </p:txBody>
      </p:sp>
    </p:spTree>
    <p:extLst>
      <p:ext uri="{BB962C8B-B14F-4D97-AF65-F5344CB8AC3E}">
        <p14:creationId xmlns:p14="http://schemas.microsoft.com/office/powerpoint/2010/main" val="383433218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C00000"/>
                </a:solidFill>
              </a:rPr>
              <a:t>Reakce NK buněk</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772816"/>
            <a:ext cx="7686675" cy="421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22860" y="6401073"/>
            <a:ext cx="7861508" cy="307777"/>
          </a:xfrm>
          <a:prstGeom prst="rect">
            <a:avLst/>
          </a:prstGeom>
          <a:noFill/>
        </p:spPr>
        <p:txBody>
          <a:bodyPr wrap="square" rtlCol="0">
            <a:spAutoFit/>
          </a:bodyPr>
          <a:lstStyle/>
          <a:p>
            <a:r>
              <a:rPr lang="en-GB" sz="1400" dirty="0"/>
              <a:t>©</a:t>
            </a:r>
            <a:r>
              <a:rPr lang="cs-CZ" sz="1400" dirty="0"/>
              <a:t> </a:t>
            </a:r>
            <a:r>
              <a:rPr lang="cs-CZ" sz="1400" dirty="0" err="1"/>
              <a:t>Elsevier</a:t>
            </a:r>
            <a:r>
              <a:rPr lang="cs-CZ" sz="1400" dirty="0"/>
              <a:t> 2012. </a:t>
            </a:r>
            <a:r>
              <a:rPr lang="cs-CZ" sz="1400" dirty="0" err="1"/>
              <a:t>Abbas</a:t>
            </a:r>
            <a:r>
              <a:rPr lang="cs-CZ" sz="1400" dirty="0"/>
              <a:t> </a:t>
            </a:r>
            <a:r>
              <a:rPr lang="en-GB" sz="1400" dirty="0"/>
              <a:t>&amp;</a:t>
            </a:r>
            <a:r>
              <a:rPr lang="cs-CZ" sz="1400" dirty="0"/>
              <a:t> </a:t>
            </a:r>
            <a:r>
              <a:rPr lang="cs-CZ" sz="1400" dirty="0" err="1"/>
              <a:t>Lichtman</a:t>
            </a:r>
            <a:r>
              <a:rPr lang="cs-CZ" sz="1400" dirty="0"/>
              <a:t>: </a:t>
            </a:r>
            <a:r>
              <a:rPr lang="cs-CZ" sz="1400" dirty="0" err="1"/>
              <a:t>Cellular</a:t>
            </a:r>
            <a:r>
              <a:rPr lang="cs-CZ" sz="1400" dirty="0"/>
              <a:t> and </a:t>
            </a:r>
            <a:r>
              <a:rPr lang="cs-CZ" sz="1400" dirty="0" err="1"/>
              <a:t>Molecular</a:t>
            </a:r>
            <a:r>
              <a:rPr lang="cs-CZ" sz="1400" dirty="0"/>
              <a:t> </a:t>
            </a:r>
            <a:r>
              <a:rPr lang="cs-CZ" sz="1400" dirty="0" err="1"/>
              <a:t>Immunology</a:t>
            </a:r>
            <a:r>
              <a:rPr lang="cs-CZ" sz="1400" dirty="0"/>
              <a:t> 7e www.studentconsult.com</a:t>
            </a:r>
          </a:p>
        </p:txBody>
      </p:sp>
    </p:spTree>
    <p:extLst>
      <p:ext uri="{BB962C8B-B14F-4D97-AF65-F5344CB8AC3E}">
        <p14:creationId xmlns:p14="http://schemas.microsoft.com/office/powerpoint/2010/main" val="9271626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Mechanismy zabíjení NK buněk</a:t>
            </a:r>
          </a:p>
        </p:txBody>
      </p:sp>
      <p:pic>
        <p:nvPicPr>
          <p:cNvPr id="4" name="Obrázek 3"/>
          <p:cNvPicPr>
            <a:picLocks noChangeAspect="1"/>
          </p:cNvPicPr>
          <p:nvPr/>
        </p:nvPicPr>
        <p:blipFill>
          <a:blip r:embed="rId2"/>
          <a:stretch>
            <a:fillRect/>
          </a:stretch>
        </p:blipFill>
        <p:spPr>
          <a:xfrm>
            <a:off x="899592" y="1553480"/>
            <a:ext cx="7787208" cy="5294224"/>
          </a:xfrm>
          <a:prstGeom prst="rect">
            <a:avLst/>
          </a:prstGeom>
        </p:spPr>
      </p:pic>
    </p:spTree>
    <p:extLst>
      <p:ext uri="{BB962C8B-B14F-4D97-AF65-F5344CB8AC3E}">
        <p14:creationId xmlns:p14="http://schemas.microsoft.com/office/powerpoint/2010/main" val="134080910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3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0" y="957263"/>
            <a:ext cx="9058275"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Nadpis 3"/>
          <p:cNvSpPr txBox="1">
            <a:spLocks/>
          </p:cNvSpPr>
          <p:nvPr/>
        </p:nvSpPr>
        <p:spPr>
          <a:xfrm>
            <a:off x="-108520" y="11113"/>
            <a:ext cx="92583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cs-CZ" sz="3200" b="1" dirty="0">
                <a:solidFill>
                  <a:srgbClr val="C00000"/>
                </a:solidFill>
              </a:rPr>
              <a:t>Antibody dependent cellular cytotoxicity (ADCC)</a:t>
            </a:r>
            <a:endParaRPr lang="cs-CZ" altLang="cs-CZ" sz="3200" b="1" dirty="0">
              <a:solidFill>
                <a:srgbClr val="C00000"/>
              </a:solidFill>
            </a:endParaRPr>
          </a:p>
        </p:txBody>
      </p:sp>
      <p:cxnSp>
        <p:nvCxnSpPr>
          <p:cNvPr id="4" name="Přímá spojovací šipka 20"/>
          <p:cNvCxnSpPr>
            <a:stCxn id="5" idx="0"/>
          </p:cNvCxnSpPr>
          <p:nvPr/>
        </p:nvCxnSpPr>
        <p:spPr>
          <a:xfrm flipH="1" flipV="1">
            <a:off x="4196780" y="4149725"/>
            <a:ext cx="142875" cy="431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ovéPole 4"/>
          <p:cNvSpPr txBox="1"/>
          <p:nvPr/>
        </p:nvSpPr>
        <p:spPr>
          <a:xfrm>
            <a:off x="3549080" y="4581525"/>
            <a:ext cx="1581150" cy="304800"/>
          </a:xfrm>
          <a:prstGeom prst="rect">
            <a:avLst/>
          </a:prstGeom>
          <a:solidFill>
            <a:srgbClr val="957D6F"/>
          </a:solidFill>
        </p:spPr>
        <p:style>
          <a:lnRef idx="3">
            <a:schemeClr val="lt1"/>
          </a:lnRef>
          <a:fillRef idx="1">
            <a:schemeClr val="accent2"/>
          </a:fillRef>
          <a:effectRef idx="1">
            <a:schemeClr val="accent2"/>
          </a:effectRef>
          <a:fontRef idx="minor">
            <a:schemeClr val="lt1"/>
          </a:fontRef>
        </p:style>
        <p:txBody>
          <a:bodyPr tIns="86400">
            <a:spAutoFit/>
          </a:bodyPr>
          <a:lstStyle/>
          <a:p>
            <a:pPr algn="ctr">
              <a:lnSpc>
                <a:spcPct val="70000"/>
              </a:lnSpc>
              <a:defRPr/>
            </a:pPr>
            <a:r>
              <a:rPr lang="cs-CZ" sz="1500" dirty="0" err="1"/>
              <a:t>Fc</a:t>
            </a:r>
            <a:r>
              <a:rPr lang="cs-CZ" sz="1500" dirty="0"/>
              <a:t> receptor</a:t>
            </a:r>
          </a:p>
        </p:txBody>
      </p:sp>
      <p:sp>
        <p:nvSpPr>
          <p:cNvPr id="6" name="TextovéPole 5"/>
          <p:cNvSpPr txBox="1"/>
          <p:nvPr/>
        </p:nvSpPr>
        <p:spPr>
          <a:xfrm>
            <a:off x="2605" y="1433513"/>
            <a:ext cx="9074150" cy="339725"/>
          </a:xfrm>
          <a:prstGeom prst="rect">
            <a:avLst/>
          </a:prstGeom>
          <a:solidFill>
            <a:schemeClr val="accent3">
              <a:lumMod val="75000"/>
            </a:schemeClr>
          </a:solidFill>
        </p:spPr>
        <p:style>
          <a:lnRef idx="3">
            <a:schemeClr val="lt1"/>
          </a:lnRef>
          <a:fillRef idx="1">
            <a:schemeClr val="accent2"/>
          </a:fillRef>
          <a:effectRef idx="1">
            <a:schemeClr val="accent2"/>
          </a:effectRef>
          <a:fontRef idx="minor">
            <a:schemeClr val="lt1"/>
          </a:fontRef>
        </p:style>
        <p:txBody>
          <a:bodyPr tIns="86400">
            <a:spAutoFit/>
          </a:bodyPr>
          <a:lstStyle/>
          <a:p>
            <a:pPr algn="ctr">
              <a:lnSpc>
                <a:spcPct val="70000"/>
              </a:lnSpc>
              <a:defRPr/>
            </a:pPr>
            <a:r>
              <a:rPr lang="cs-CZ" b="1" dirty="0"/>
              <a:t>Virus-</a:t>
            </a:r>
            <a:r>
              <a:rPr lang="cs-CZ" b="1" dirty="0" err="1"/>
              <a:t>infected</a:t>
            </a:r>
            <a:r>
              <a:rPr lang="cs-CZ" b="1" dirty="0"/>
              <a:t> Cell</a:t>
            </a:r>
          </a:p>
        </p:txBody>
      </p:sp>
      <p:sp>
        <p:nvSpPr>
          <p:cNvPr id="7" name="TextovéPole 6"/>
          <p:cNvSpPr txBox="1"/>
          <p:nvPr/>
        </p:nvSpPr>
        <p:spPr>
          <a:xfrm>
            <a:off x="-16445" y="6051550"/>
            <a:ext cx="9074150" cy="339725"/>
          </a:xfrm>
          <a:prstGeom prst="rect">
            <a:avLst/>
          </a:prstGeom>
          <a:solidFill>
            <a:schemeClr val="accent4">
              <a:lumMod val="75000"/>
            </a:schemeClr>
          </a:solidFill>
        </p:spPr>
        <p:style>
          <a:lnRef idx="3">
            <a:schemeClr val="lt1"/>
          </a:lnRef>
          <a:fillRef idx="1">
            <a:schemeClr val="accent2"/>
          </a:fillRef>
          <a:effectRef idx="1">
            <a:schemeClr val="accent2"/>
          </a:effectRef>
          <a:fontRef idx="minor">
            <a:schemeClr val="lt1"/>
          </a:fontRef>
        </p:style>
        <p:txBody>
          <a:bodyPr tIns="86400">
            <a:spAutoFit/>
          </a:bodyPr>
          <a:lstStyle/>
          <a:p>
            <a:pPr algn="ctr">
              <a:lnSpc>
                <a:spcPct val="70000"/>
              </a:lnSpc>
              <a:defRPr/>
            </a:pPr>
            <a:r>
              <a:rPr lang="cs-CZ" b="1" dirty="0"/>
              <a:t>NK Cell</a:t>
            </a:r>
          </a:p>
        </p:txBody>
      </p:sp>
      <p:cxnSp>
        <p:nvCxnSpPr>
          <p:cNvPr id="8" name="Přímá spojovací šipka 20"/>
          <p:cNvCxnSpPr>
            <a:stCxn id="9" idx="3"/>
          </p:cNvCxnSpPr>
          <p:nvPr/>
        </p:nvCxnSpPr>
        <p:spPr>
          <a:xfrm flipV="1">
            <a:off x="5160393" y="5467350"/>
            <a:ext cx="420687" cy="714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ovéPole 8"/>
          <p:cNvSpPr txBox="1"/>
          <p:nvPr/>
        </p:nvSpPr>
        <p:spPr>
          <a:xfrm>
            <a:off x="3579243" y="5386388"/>
            <a:ext cx="1581150" cy="304800"/>
          </a:xfrm>
          <a:prstGeom prst="rect">
            <a:avLst/>
          </a:prstGeom>
          <a:solidFill>
            <a:srgbClr val="957D6F"/>
          </a:solidFill>
        </p:spPr>
        <p:style>
          <a:lnRef idx="3">
            <a:schemeClr val="lt1"/>
          </a:lnRef>
          <a:fillRef idx="1">
            <a:schemeClr val="accent2"/>
          </a:fillRef>
          <a:effectRef idx="1">
            <a:schemeClr val="accent2"/>
          </a:effectRef>
          <a:fontRef idx="minor">
            <a:schemeClr val="lt1"/>
          </a:fontRef>
        </p:style>
        <p:txBody>
          <a:bodyPr tIns="86400">
            <a:spAutoFit/>
          </a:bodyPr>
          <a:lstStyle/>
          <a:p>
            <a:pPr algn="ctr">
              <a:lnSpc>
                <a:spcPct val="70000"/>
              </a:lnSpc>
              <a:defRPr/>
            </a:pPr>
            <a:r>
              <a:rPr lang="cs-CZ" sz="1500" dirty="0" err="1"/>
              <a:t>perforin</a:t>
            </a:r>
            <a:endParaRPr lang="cs-CZ" sz="1500" dirty="0"/>
          </a:p>
        </p:txBody>
      </p:sp>
      <p:cxnSp>
        <p:nvCxnSpPr>
          <p:cNvPr id="10" name="Přímá spojovací šipka 20"/>
          <p:cNvCxnSpPr>
            <a:stCxn id="11" idx="1"/>
          </p:cNvCxnSpPr>
          <p:nvPr/>
        </p:nvCxnSpPr>
        <p:spPr>
          <a:xfrm flipH="1" flipV="1">
            <a:off x="6222430" y="5538788"/>
            <a:ext cx="485775" cy="571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ovéPole 10"/>
          <p:cNvSpPr txBox="1"/>
          <p:nvPr/>
        </p:nvSpPr>
        <p:spPr>
          <a:xfrm>
            <a:off x="6708205" y="5443538"/>
            <a:ext cx="1581150" cy="304800"/>
          </a:xfrm>
          <a:prstGeom prst="rect">
            <a:avLst/>
          </a:prstGeom>
          <a:solidFill>
            <a:srgbClr val="957D6F"/>
          </a:solidFill>
        </p:spPr>
        <p:style>
          <a:lnRef idx="3">
            <a:schemeClr val="lt1"/>
          </a:lnRef>
          <a:fillRef idx="1">
            <a:schemeClr val="accent2"/>
          </a:fillRef>
          <a:effectRef idx="1">
            <a:schemeClr val="accent2"/>
          </a:effectRef>
          <a:fontRef idx="minor">
            <a:schemeClr val="lt1"/>
          </a:fontRef>
        </p:style>
        <p:txBody>
          <a:bodyPr tIns="86400">
            <a:spAutoFit/>
          </a:bodyPr>
          <a:lstStyle/>
          <a:p>
            <a:pPr algn="ctr">
              <a:lnSpc>
                <a:spcPct val="70000"/>
              </a:lnSpc>
              <a:defRPr/>
            </a:pPr>
            <a:r>
              <a:rPr lang="cs-CZ" sz="1500" dirty="0" err="1"/>
              <a:t>granzyne</a:t>
            </a:r>
            <a:endParaRPr lang="cs-CZ" sz="1500" dirty="0"/>
          </a:p>
        </p:txBody>
      </p:sp>
      <p:sp>
        <p:nvSpPr>
          <p:cNvPr id="12" name="TextovéPole 11"/>
          <p:cNvSpPr txBox="1"/>
          <p:nvPr/>
        </p:nvSpPr>
        <p:spPr>
          <a:xfrm>
            <a:off x="8084568" y="2566988"/>
            <a:ext cx="566737" cy="339725"/>
          </a:xfrm>
          <a:prstGeom prst="rect">
            <a:avLst/>
          </a:prstGeom>
          <a:noFill/>
          <a:ln>
            <a:noFill/>
          </a:ln>
        </p:spPr>
        <p:style>
          <a:lnRef idx="3">
            <a:schemeClr val="lt1"/>
          </a:lnRef>
          <a:fillRef idx="1">
            <a:schemeClr val="accent2"/>
          </a:fillRef>
          <a:effectRef idx="1">
            <a:schemeClr val="accent2"/>
          </a:effectRef>
          <a:fontRef idx="minor">
            <a:schemeClr val="lt1"/>
          </a:fontRef>
        </p:style>
        <p:txBody>
          <a:bodyPr tIns="86400">
            <a:spAutoFit/>
          </a:bodyPr>
          <a:lstStyle/>
          <a:p>
            <a:pPr algn="ctr">
              <a:lnSpc>
                <a:spcPct val="70000"/>
              </a:lnSpc>
              <a:defRPr/>
            </a:pPr>
            <a:r>
              <a:rPr lang="cs-CZ" dirty="0" err="1">
                <a:solidFill>
                  <a:schemeClr val="tx1"/>
                </a:solidFill>
              </a:rPr>
              <a:t>IgG</a:t>
            </a:r>
            <a:endParaRPr lang="cs-CZ" dirty="0">
              <a:solidFill>
                <a:schemeClr val="tx1"/>
              </a:solidFill>
            </a:endParaRPr>
          </a:p>
        </p:txBody>
      </p:sp>
      <p:sp>
        <p:nvSpPr>
          <p:cNvPr id="13" name="TextovéPole 12"/>
          <p:cNvSpPr txBox="1"/>
          <p:nvPr/>
        </p:nvSpPr>
        <p:spPr>
          <a:xfrm>
            <a:off x="6836793" y="2809875"/>
            <a:ext cx="666750" cy="328613"/>
          </a:xfrm>
          <a:prstGeom prst="rect">
            <a:avLst/>
          </a:prstGeom>
          <a:noFill/>
          <a:ln>
            <a:noFill/>
          </a:ln>
        </p:spPr>
        <p:style>
          <a:lnRef idx="3">
            <a:schemeClr val="lt1"/>
          </a:lnRef>
          <a:fillRef idx="1">
            <a:schemeClr val="accent2"/>
          </a:fillRef>
          <a:effectRef idx="1">
            <a:schemeClr val="accent2"/>
          </a:effectRef>
          <a:fontRef idx="minor">
            <a:schemeClr val="lt1"/>
          </a:fontRef>
        </p:style>
        <p:txBody>
          <a:bodyPr tIns="86400">
            <a:spAutoFit/>
          </a:bodyPr>
          <a:lstStyle/>
          <a:p>
            <a:pPr algn="ctr">
              <a:lnSpc>
                <a:spcPct val="70000"/>
              </a:lnSpc>
              <a:defRPr/>
            </a:pPr>
            <a:r>
              <a:rPr lang="cs-CZ" dirty="0" err="1">
                <a:solidFill>
                  <a:schemeClr val="tx1"/>
                </a:solidFill>
              </a:rPr>
              <a:t>Fab</a:t>
            </a:r>
            <a:endParaRPr lang="cs-CZ" dirty="0">
              <a:solidFill>
                <a:schemeClr val="tx1"/>
              </a:solidFill>
            </a:endParaRPr>
          </a:p>
        </p:txBody>
      </p:sp>
      <p:sp>
        <p:nvSpPr>
          <p:cNvPr id="14" name="TextovéPole 13"/>
          <p:cNvSpPr txBox="1"/>
          <p:nvPr/>
        </p:nvSpPr>
        <p:spPr>
          <a:xfrm>
            <a:off x="7436868" y="3452813"/>
            <a:ext cx="566737" cy="339725"/>
          </a:xfrm>
          <a:prstGeom prst="rect">
            <a:avLst/>
          </a:prstGeom>
          <a:noFill/>
          <a:ln>
            <a:noFill/>
          </a:ln>
        </p:spPr>
        <p:style>
          <a:lnRef idx="3">
            <a:schemeClr val="lt1"/>
          </a:lnRef>
          <a:fillRef idx="1">
            <a:schemeClr val="accent2"/>
          </a:fillRef>
          <a:effectRef idx="1">
            <a:schemeClr val="accent2"/>
          </a:effectRef>
          <a:fontRef idx="minor">
            <a:schemeClr val="lt1"/>
          </a:fontRef>
        </p:style>
        <p:txBody>
          <a:bodyPr tIns="86400">
            <a:spAutoFit/>
          </a:bodyPr>
          <a:lstStyle/>
          <a:p>
            <a:pPr algn="ctr">
              <a:lnSpc>
                <a:spcPct val="70000"/>
              </a:lnSpc>
              <a:defRPr/>
            </a:pPr>
            <a:r>
              <a:rPr lang="cs-CZ" dirty="0" err="1">
                <a:solidFill>
                  <a:schemeClr val="tx1"/>
                </a:solidFill>
              </a:rPr>
              <a:t>Fc</a:t>
            </a:r>
            <a:endParaRPr lang="cs-CZ" dirty="0">
              <a:solidFill>
                <a:schemeClr val="tx1"/>
              </a:solidFill>
            </a:endParaRPr>
          </a:p>
        </p:txBody>
      </p:sp>
      <p:cxnSp>
        <p:nvCxnSpPr>
          <p:cNvPr id="15" name="Přímá spojovací šipka 20"/>
          <p:cNvCxnSpPr>
            <a:stCxn id="16" idx="0"/>
          </p:cNvCxnSpPr>
          <p:nvPr/>
        </p:nvCxnSpPr>
        <p:spPr>
          <a:xfrm flipH="1" flipV="1">
            <a:off x="1785368" y="2697163"/>
            <a:ext cx="336550" cy="431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ovéPole 15"/>
          <p:cNvSpPr txBox="1"/>
          <p:nvPr/>
        </p:nvSpPr>
        <p:spPr>
          <a:xfrm>
            <a:off x="1523430" y="3128963"/>
            <a:ext cx="1196975" cy="306387"/>
          </a:xfrm>
          <a:prstGeom prst="rect">
            <a:avLst/>
          </a:prstGeom>
          <a:solidFill>
            <a:srgbClr val="957D6F"/>
          </a:solidFill>
        </p:spPr>
        <p:style>
          <a:lnRef idx="3">
            <a:schemeClr val="lt1"/>
          </a:lnRef>
          <a:fillRef idx="1">
            <a:schemeClr val="accent2"/>
          </a:fillRef>
          <a:effectRef idx="1">
            <a:schemeClr val="accent2"/>
          </a:effectRef>
          <a:fontRef idx="minor">
            <a:schemeClr val="lt1"/>
          </a:fontRef>
        </p:style>
        <p:txBody>
          <a:bodyPr tIns="86400">
            <a:spAutoFit/>
          </a:bodyPr>
          <a:lstStyle/>
          <a:p>
            <a:pPr algn="ctr">
              <a:lnSpc>
                <a:spcPct val="70000"/>
              </a:lnSpc>
              <a:defRPr/>
            </a:pPr>
            <a:r>
              <a:rPr lang="cs-CZ" sz="1500" dirty="0"/>
              <a:t>Epitope</a:t>
            </a:r>
          </a:p>
        </p:txBody>
      </p:sp>
    </p:spTree>
    <p:extLst>
      <p:ext uri="{BB962C8B-B14F-4D97-AF65-F5344CB8AC3E}">
        <p14:creationId xmlns:p14="http://schemas.microsoft.com/office/powerpoint/2010/main" val="30505675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Mechanismy zabíjení NK buněk</a:t>
            </a:r>
          </a:p>
        </p:txBody>
      </p:sp>
      <p:pic>
        <p:nvPicPr>
          <p:cNvPr id="3" name="Obrázek 2"/>
          <p:cNvPicPr>
            <a:picLocks noChangeAspect="1"/>
          </p:cNvPicPr>
          <p:nvPr/>
        </p:nvPicPr>
        <p:blipFill>
          <a:blip r:embed="rId2"/>
          <a:stretch>
            <a:fillRect/>
          </a:stretch>
        </p:blipFill>
        <p:spPr>
          <a:xfrm>
            <a:off x="899592" y="1417638"/>
            <a:ext cx="7787208" cy="5323730"/>
          </a:xfrm>
          <a:prstGeom prst="rect">
            <a:avLst/>
          </a:prstGeom>
        </p:spPr>
      </p:pic>
    </p:spTree>
    <p:extLst>
      <p:ext uri="{BB962C8B-B14F-4D97-AF65-F5344CB8AC3E}">
        <p14:creationId xmlns:p14="http://schemas.microsoft.com/office/powerpoint/2010/main" val="42655171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err="1">
                <a:solidFill>
                  <a:srgbClr val="C00000"/>
                </a:solidFill>
              </a:rPr>
              <a:t>Cytokiny</a:t>
            </a:r>
            <a:endParaRPr lang="cs-CZ" b="1" dirty="0">
              <a:solidFill>
                <a:srgbClr val="C00000"/>
              </a:solidFill>
            </a:endParaRPr>
          </a:p>
        </p:txBody>
      </p:sp>
      <p:sp>
        <p:nvSpPr>
          <p:cNvPr id="3" name="Zástupný symbol pro obsah 2"/>
          <p:cNvSpPr>
            <a:spLocks noGrp="1"/>
          </p:cNvSpPr>
          <p:nvPr>
            <p:ph idx="1"/>
          </p:nvPr>
        </p:nvSpPr>
        <p:spPr/>
        <p:txBody>
          <a:bodyPr/>
          <a:lstStyle/>
          <a:p>
            <a:r>
              <a:rPr lang="cs-CZ" dirty="0">
                <a:solidFill>
                  <a:srgbClr val="002060"/>
                </a:solidFill>
              </a:rPr>
              <a:t>Hlavní regulátory imunitního systému, působící na krátkou vzdálenost prostřednictvím vazby na specifické receptory na povrchu buněk.</a:t>
            </a:r>
          </a:p>
          <a:p>
            <a:r>
              <a:rPr lang="cs-CZ" dirty="0">
                <a:solidFill>
                  <a:srgbClr val="002060"/>
                </a:solidFill>
              </a:rPr>
              <a:t>Jsou produkovány buňkami imunitního systému, mají krátký biologický poločas.</a:t>
            </a:r>
          </a:p>
          <a:p>
            <a:r>
              <a:rPr lang="cs-CZ" dirty="0">
                <a:solidFill>
                  <a:srgbClr val="002060"/>
                </a:solidFill>
              </a:rPr>
              <a:t>Účinek – </a:t>
            </a:r>
            <a:r>
              <a:rPr lang="cs-CZ" dirty="0" err="1">
                <a:solidFill>
                  <a:srgbClr val="002060"/>
                </a:solidFill>
              </a:rPr>
              <a:t>autokrinní</a:t>
            </a:r>
            <a:r>
              <a:rPr lang="cs-CZ" dirty="0">
                <a:solidFill>
                  <a:srgbClr val="002060"/>
                </a:solidFill>
              </a:rPr>
              <a:t>, </a:t>
            </a:r>
            <a:r>
              <a:rPr lang="cs-CZ" dirty="0" err="1">
                <a:solidFill>
                  <a:srgbClr val="002060"/>
                </a:solidFill>
              </a:rPr>
              <a:t>parakrinní</a:t>
            </a:r>
            <a:r>
              <a:rPr lang="cs-CZ" dirty="0">
                <a:solidFill>
                  <a:srgbClr val="002060"/>
                </a:solidFill>
              </a:rPr>
              <a:t>, endokrinní.</a:t>
            </a:r>
          </a:p>
          <a:p>
            <a:pPr marL="0" indent="0">
              <a:buNone/>
            </a:pPr>
            <a:r>
              <a:rPr lang="cs-CZ" dirty="0"/>
              <a:t> </a:t>
            </a:r>
          </a:p>
          <a:p>
            <a:endParaRPr lang="cs-CZ" dirty="0"/>
          </a:p>
        </p:txBody>
      </p:sp>
    </p:spTree>
    <p:extLst>
      <p:ext uri="{BB962C8B-B14F-4D97-AF65-F5344CB8AC3E}">
        <p14:creationId xmlns:p14="http://schemas.microsoft.com/office/powerpoint/2010/main" val="40408074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C00000"/>
                </a:solidFill>
              </a:rPr>
              <a:t>Funkce </a:t>
            </a:r>
            <a:r>
              <a:rPr lang="cs-CZ" b="1" dirty="0" err="1">
                <a:solidFill>
                  <a:srgbClr val="C00000"/>
                </a:solidFill>
              </a:rPr>
              <a:t>cytokinů</a:t>
            </a:r>
            <a:endParaRPr lang="cs-CZ" b="1" dirty="0">
              <a:solidFill>
                <a:srgbClr val="C00000"/>
              </a:solidFill>
            </a:endParaRPr>
          </a:p>
        </p:txBody>
      </p:sp>
      <p:pic>
        <p:nvPicPr>
          <p:cNvPr id="5" name="Obrázek 4"/>
          <p:cNvPicPr>
            <a:picLocks noChangeAspect="1"/>
          </p:cNvPicPr>
          <p:nvPr/>
        </p:nvPicPr>
        <p:blipFill>
          <a:blip r:embed="rId2"/>
          <a:stretch>
            <a:fillRect/>
          </a:stretch>
        </p:blipFill>
        <p:spPr>
          <a:xfrm>
            <a:off x="179512" y="1417638"/>
            <a:ext cx="8964488" cy="5440362"/>
          </a:xfrm>
          <a:prstGeom prst="rect">
            <a:avLst/>
          </a:prstGeom>
        </p:spPr>
      </p:pic>
    </p:spTree>
    <p:extLst>
      <p:ext uri="{BB962C8B-B14F-4D97-AF65-F5344CB8AC3E}">
        <p14:creationId xmlns:p14="http://schemas.microsoft.com/office/powerpoint/2010/main" val="320174416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27" descr="schemata7.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650" y="836613"/>
            <a:ext cx="7632700" cy="566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Nadpis 1"/>
          <p:cNvSpPr txBox="1">
            <a:spLocks/>
          </p:cNvSpPr>
          <p:nvPr/>
        </p:nvSpPr>
        <p:spPr>
          <a:xfrm>
            <a:off x="179388" y="0"/>
            <a:ext cx="885666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altLang="cs-CZ" sz="3200" b="1" dirty="0">
                <a:solidFill>
                  <a:srgbClr val="C00000"/>
                </a:solidFill>
              </a:rPr>
              <a:t>Schéma typů působení </a:t>
            </a:r>
            <a:r>
              <a:rPr lang="cs-CZ" altLang="cs-CZ" sz="3200" b="1" dirty="0" err="1">
                <a:solidFill>
                  <a:srgbClr val="C00000"/>
                </a:solidFill>
              </a:rPr>
              <a:t>cytokinů</a:t>
            </a:r>
            <a:r>
              <a:rPr lang="cs-CZ" altLang="cs-CZ" sz="3200" b="1" dirty="0">
                <a:solidFill>
                  <a:srgbClr val="C00000"/>
                </a:solidFill>
              </a:rPr>
              <a:t> na druhé buňky</a:t>
            </a:r>
            <a:endParaRPr lang="en-US" altLang="cs-CZ" sz="3200" b="1" dirty="0">
              <a:solidFill>
                <a:srgbClr val="C00000"/>
              </a:solidFill>
            </a:endParaRPr>
          </a:p>
        </p:txBody>
      </p:sp>
      <p:sp>
        <p:nvSpPr>
          <p:cNvPr id="6" name="TextovéPole 5"/>
          <p:cNvSpPr txBox="1"/>
          <p:nvPr/>
        </p:nvSpPr>
        <p:spPr>
          <a:xfrm>
            <a:off x="468313" y="1773238"/>
            <a:ext cx="1690687" cy="315912"/>
          </a:xfrm>
          <a:prstGeom prst="rect">
            <a:avLst/>
          </a:prstGeom>
          <a:solidFill>
            <a:srgbClr val="957D6F"/>
          </a:solidFill>
        </p:spPr>
        <p:style>
          <a:lnRef idx="3">
            <a:schemeClr val="lt1"/>
          </a:lnRef>
          <a:fillRef idx="1">
            <a:schemeClr val="accent2"/>
          </a:fillRef>
          <a:effectRef idx="1">
            <a:schemeClr val="accent2"/>
          </a:effectRef>
          <a:fontRef idx="minor">
            <a:schemeClr val="lt1"/>
          </a:fontRef>
        </p:style>
        <p:txBody>
          <a:bodyPr tIns="86400">
            <a:spAutoFit/>
          </a:bodyPr>
          <a:lstStyle/>
          <a:p>
            <a:pPr algn="ctr">
              <a:lnSpc>
                <a:spcPct val="70000"/>
              </a:lnSpc>
              <a:defRPr/>
            </a:pPr>
            <a:r>
              <a:rPr lang="cs-CZ" sz="1600" b="1" dirty="0" err="1"/>
              <a:t>Autokrinní</a:t>
            </a:r>
            <a:endParaRPr lang="cs-CZ" sz="1600" dirty="0"/>
          </a:p>
        </p:txBody>
      </p:sp>
      <p:sp>
        <p:nvSpPr>
          <p:cNvPr id="7" name="TextovéPole 6"/>
          <p:cNvSpPr txBox="1"/>
          <p:nvPr/>
        </p:nvSpPr>
        <p:spPr>
          <a:xfrm>
            <a:off x="3059113" y="908050"/>
            <a:ext cx="936625" cy="277813"/>
          </a:xfrm>
          <a:prstGeom prst="rect">
            <a:avLst/>
          </a:prstGeom>
          <a:noFill/>
          <a:ln>
            <a:noFill/>
          </a:ln>
        </p:spPr>
        <p:style>
          <a:lnRef idx="3">
            <a:schemeClr val="lt1"/>
          </a:lnRef>
          <a:fillRef idx="1">
            <a:schemeClr val="accent2"/>
          </a:fillRef>
          <a:effectRef idx="1">
            <a:schemeClr val="accent2"/>
          </a:effectRef>
          <a:fontRef idx="minor">
            <a:schemeClr val="lt1"/>
          </a:fontRef>
        </p:style>
        <p:txBody>
          <a:bodyPr>
            <a:spAutoFit/>
          </a:bodyPr>
          <a:lstStyle/>
          <a:p>
            <a:pPr algn="ctr">
              <a:lnSpc>
                <a:spcPct val="80000"/>
              </a:lnSpc>
              <a:defRPr/>
            </a:pPr>
            <a:r>
              <a:rPr lang="cs-CZ" sz="1500" dirty="0">
                <a:solidFill>
                  <a:schemeClr val="tx1">
                    <a:lumMod val="85000"/>
                    <a:lumOff val="15000"/>
                  </a:schemeClr>
                </a:solidFill>
              </a:rPr>
              <a:t>Receptor</a:t>
            </a:r>
          </a:p>
        </p:txBody>
      </p:sp>
      <p:sp>
        <p:nvSpPr>
          <p:cNvPr id="8" name="TextovéPole 7"/>
          <p:cNvSpPr txBox="1"/>
          <p:nvPr/>
        </p:nvSpPr>
        <p:spPr>
          <a:xfrm>
            <a:off x="468313" y="3536950"/>
            <a:ext cx="1690687" cy="317500"/>
          </a:xfrm>
          <a:prstGeom prst="rect">
            <a:avLst/>
          </a:prstGeom>
          <a:solidFill>
            <a:srgbClr val="957D6F"/>
          </a:solidFill>
        </p:spPr>
        <p:style>
          <a:lnRef idx="3">
            <a:schemeClr val="lt1"/>
          </a:lnRef>
          <a:fillRef idx="1">
            <a:schemeClr val="accent2"/>
          </a:fillRef>
          <a:effectRef idx="1">
            <a:schemeClr val="accent2"/>
          </a:effectRef>
          <a:fontRef idx="minor">
            <a:schemeClr val="lt1"/>
          </a:fontRef>
        </p:style>
        <p:txBody>
          <a:bodyPr tIns="86400">
            <a:spAutoFit/>
          </a:bodyPr>
          <a:lstStyle/>
          <a:p>
            <a:pPr algn="ctr">
              <a:lnSpc>
                <a:spcPct val="70000"/>
              </a:lnSpc>
              <a:defRPr/>
            </a:pPr>
            <a:r>
              <a:rPr lang="cs-CZ" sz="1600" b="1" dirty="0" err="1"/>
              <a:t>Parakrinní</a:t>
            </a:r>
            <a:endParaRPr lang="cs-CZ" sz="1600" dirty="0"/>
          </a:p>
        </p:txBody>
      </p:sp>
      <p:sp>
        <p:nvSpPr>
          <p:cNvPr id="9" name="TextovéPole 8"/>
          <p:cNvSpPr txBox="1"/>
          <p:nvPr/>
        </p:nvSpPr>
        <p:spPr>
          <a:xfrm>
            <a:off x="468313" y="5300663"/>
            <a:ext cx="1690687" cy="317500"/>
          </a:xfrm>
          <a:prstGeom prst="rect">
            <a:avLst/>
          </a:prstGeom>
          <a:solidFill>
            <a:srgbClr val="957D6F"/>
          </a:solidFill>
        </p:spPr>
        <p:style>
          <a:lnRef idx="3">
            <a:schemeClr val="lt1"/>
          </a:lnRef>
          <a:fillRef idx="1">
            <a:schemeClr val="accent2"/>
          </a:fillRef>
          <a:effectRef idx="1">
            <a:schemeClr val="accent2"/>
          </a:effectRef>
          <a:fontRef idx="minor">
            <a:schemeClr val="lt1"/>
          </a:fontRef>
        </p:style>
        <p:txBody>
          <a:bodyPr tIns="86400">
            <a:spAutoFit/>
          </a:bodyPr>
          <a:lstStyle/>
          <a:p>
            <a:pPr algn="ctr">
              <a:lnSpc>
                <a:spcPct val="70000"/>
              </a:lnSpc>
              <a:defRPr/>
            </a:pPr>
            <a:r>
              <a:rPr lang="cs-CZ" sz="1600" b="1" dirty="0"/>
              <a:t>Endokrinní</a:t>
            </a:r>
            <a:endParaRPr lang="cs-CZ" sz="1600" dirty="0"/>
          </a:p>
        </p:txBody>
      </p:sp>
      <p:sp>
        <p:nvSpPr>
          <p:cNvPr id="10" name="TextovéPole 9"/>
          <p:cNvSpPr txBox="1"/>
          <p:nvPr/>
        </p:nvSpPr>
        <p:spPr>
          <a:xfrm>
            <a:off x="1908175" y="1196975"/>
            <a:ext cx="935038" cy="280988"/>
          </a:xfrm>
          <a:prstGeom prst="rect">
            <a:avLst/>
          </a:prstGeom>
          <a:noFill/>
          <a:ln>
            <a:noFill/>
          </a:ln>
        </p:spPr>
        <p:style>
          <a:lnRef idx="3">
            <a:schemeClr val="lt1"/>
          </a:lnRef>
          <a:fillRef idx="1">
            <a:schemeClr val="accent2"/>
          </a:fillRef>
          <a:effectRef idx="1">
            <a:schemeClr val="accent2"/>
          </a:effectRef>
          <a:fontRef idx="minor">
            <a:schemeClr val="lt1"/>
          </a:fontRef>
        </p:style>
        <p:txBody>
          <a:bodyPr>
            <a:spAutoFit/>
          </a:bodyPr>
          <a:lstStyle/>
          <a:p>
            <a:pPr algn="ctr">
              <a:lnSpc>
                <a:spcPct val="80000"/>
              </a:lnSpc>
              <a:defRPr/>
            </a:pPr>
            <a:r>
              <a:rPr lang="cs-CZ" sz="1500" dirty="0">
                <a:solidFill>
                  <a:schemeClr val="tx1">
                    <a:lumMod val="85000"/>
                    <a:lumOff val="15000"/>
                  </a:schemeClr>
                </a:solidFill>
              </a:rPr>
              <a:t>Signál</a:t>
            </a:r>
          </a:p>
        </p:txBody>
      </p:sp>
      <p:sp>
        <p:nvSpPr>
          <p:cNvPr id="11" name="TextovéPole 10"/>
          <p:cNvSpPr txBox="1"/>
          <p:nvPr/>
        </p:nvSpPr>
        <p:spPr>
          <a:xfrm>
            <a:off x="5292725" y="1844675"/>
            <a:ext cx="1655763" cy="280988"/>
          </a:xfrm>
          <a:prstGeom prst="rect">
            <a:avLst/>
          </a:prstGeom>
          <a:noFill/>
          <a:ln>
            <a:noFill/>
          </a:ln>
        </p:spPr>
        <p:style>
          <a:lnRef idx="3">
            <a:schemeClr val="lt1"/>
          </a:lnRef>
          <a:fillRef idx="1">
            <a:schemeClr val="accent2"/>
          </a:fillRef>
          <a:effectRef idx="1">
            <a:schemeClr val="accent2"/>
          </a:effectRef>
          <a:fontRef idx="minor">
            <a:schemeClr val="lt1"/>
          </a:fontRef>
        </p:style>
        <p:txBody>
          <a:bodyPr>
            <a:spAutoFit/>
          </a:bodyPr>
          <a:lstStyle/>
          <a:p>
            <a:pPr algn="ctr">
              <a:lnSpc>
                <a:spcPct val="80000"/>
              </a:lnSpc>
              <a:defRPr/>
            </a:pPr>
            <a:r>
              <a:rPr lang="cs-CZ" sz="1500" dirty="0">
                <a:solidFill>
                  <a:schemeClr val="tx1">
                    <a:lumMod val="85000"/>
                    <a:lumOff val="15000"/>
                  </a:schemeClr>
                </a:solidFill>
              </a:rPr>
              <a:t>Sekrece </a:t>
            </a:r>
            <a:r>
              <a:rPr lang="cs-CZ" sz="1500" dirty="0" err="1">
                <a:solidFill>
                  <a:schemeClr val="tx1">
                    <a:lumMod val="85000"/>
                    <a:lumOff val="15000"/>
                  </a:schemeClr>
                </a:solidFill>
              </a:rPr>
              <a:t>cytokinu</a:t>
            </a:r>
            <a:endParaRPr lang="cs-CZ" sz="1500" dirty="0">
              <a:solidFill>
                <a:schemeClr val="tx1">
                  <a:lumMod val="85000"/>
                  <a:lumOff val="15000"/>
                </a:schemeClr>
              </a:solidFill>
            </a:endParaRPr>
          </a:p>
        </p:txBody>
      </p:sp>
      <p:cxnSp>
        <p:nvCxnSpPr>
          <p:cNvPr id="12" name="Přímá spojovací šipka 16"/>
          <p:cNvCxnSpPr>
            <a:stCxn id="7" idx="2"/>
          </p:cNvCxnSpPr>
          <p:nvPr/>
        </p:nvCxnSpPr>
        <p:spPr>
          <a:xfrm>
            <a:off x="3527425" y="1185863"/>
            <a:ext cx="36513" cy="2984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Přímá spojovací šipka 19"/>
          <p:cNvCxnSpPr/>
          <p:nvPr/>
        </p:nvCxnSpPr>
        <p:spPr>
          <a:xfrm>
            <a:off x="2447925" y="1477963"/>
            <a:ext cx="539750" cy="2222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Přímá spojovací šipka 24"/>
          <p:cNvCxnSpPr/>
          <p:nvPr/>
        </p:nvCxnSpPr>
        <p:spPr>
          <a:xfrm flipH="1">
            <a:off x="4572000" y="1985963"/>
            <a:ext cx="792163" cy="31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ovéPole 14"/>
          <p:cNvSpPr txBox="1"/>
          <p:nvPr/>
        </p:nvSpPr>
        <p:spPr>
          <a:xfrm>
            <a:off x="4284663" y="4508500"/>
            <a:ext cx="1800225" cy="277813"/>
          </a:xfrm>
          <a:prstGeom prst="rect">
            <a:avLst/>
          </a:prstGeom>
          <a:noFill/>
          <a:ln>
            <a:noFill/>
          </a:ln>
        </p:spPr>
        <p:style>
          <a:lnRef idx="3">
            <a:schemeClr val="lt1"/>
          </a:lnRef>
          <a:fillRef idx="1">
            <a:schemeClr val="accent2"/>
          </a:fillRef>
          <a:effectRef idx="1">
            <a:schemeClr val="accent2"/>
          </a:effectRef>
          <a:fontRef idx="minor">
            <a:schemeClr val="lt1"/>
          </a:fontRef>
        </p:style>
        <p:txBody>
          <a:bodyPr>
            <a:spAutoFit/>
          </a:bodyPr>
          <a:lstStyle/>
          <a:p>
            <a:pPr algn="ctr">
              <a:lnSpc>
                <a:spcPct val="80000"/>
              </a:lnSpc>
              <a:defRPr/>
            </a:pPr>
            <a:r>
              <a:rPr lang="cs-CZ" sz="1500" dirty="0">
                <a:solidFill>
                  <a:schemeClr val="tx1">
                    <a:lumMod val="85000"/>
                    <a:lumOff val="15000"/>
                  </a:schemeClr>
                </a:solidFill>
              </a:rPr>
              <a:t>Céva, krevní oběh </a:t>
            </a:r>
          </a:p>
        </p:txBody>
      </p:sp>
    </p:spTree>
    <p:extLst>
      <p:ext uri="{BB962C8B-B14F-4D97-AF65-F5344CB8AC3E}">
        <p14:creationId xmlns:p14="http://schemas.microsoft.com/office/powerpoint/2010/main" val="245997773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err="1">
                <a:solidFill>
                  <a:srgbClr val="C00000"/>
                </a:solidFill>
              </a:rPr>
              <a:t>Cytokiny</a:t>
            </a:r>
            <a:endParaRPr lang="cs-CZ" b="1" dirty="0">
              <a:solidFill>
                <a:srgbClr val="C00000"/>
              </a:solidFill>
            </a:endParaRPr>
          </a:p>
        </p:txBody>
      </p:sp>
      <p:sp>
        <p:nvSpPr>
          <p:cNvPr id="3" name="Zástupný symbol pro obsah 2"/>
          <p:cNvSpPr>
            <a:spLocks noGrp="1"/>
          </p:cNvSpPr>
          <p:nvPr>
            <p:ph idx="1"/>
          </p:nvPr>
        </p:nvSpPr>
        <p:spPr/>
        <p:txBody>
          <a:bodyPr/>
          <a:lstStyle/>
          <a:p>
            <a:r>
              <a:rPr lang="cs-CZ" dirty="0">
                <a:solidFill>
                  <a:srgbClr val="002060"/>
                </a:solidFill>
              </a:rPr>
              <a:t>Hlavním producentem je určitá skupina buněk  x mohou však být produkovány různými buňkami.</a:t>
            </a:r>
          </a:p>
          <a:p>
            <a:r>
              <a:rPr lang="cs-CZ" dirty="0">
                <a:solidFill>
                  <a:srgbClr val="002060"/>
                </a:solidFill>
              </a:rPr>
              <a:t>Vytvářejí funkční cytokinovou síť. </a:t>
            </a:r>
          </a:p>
          <a:p>
            <a:r>
              <a:rPr lang="cs-CZ" dirty="0">
                <a:solidFill>
                  <a:srgbClr val="002060"/>
                </a:solidFill>
              </a:rPr>
              <a:t>Jeden </a:t>
            </a:r>
            <a:r>
              <a:rPr lang="cs-CZ" dirty="0" err="1">
                <a:solidFill>
                  <a:srgbClr val="002060"/>
                </a:solidFill>
              </a:rPr>
              <a:t>cytokin</a:t>
            </a:r>
            <a:r>
              <a:rPr lang="cs-CZ" dirty="0">
                <a:solidFill>
                  <a:srgbClr val="002060"/>
                </a:solidFill>
              </a:rPr>
              <a:t> má často stimulační i tlumivý efekt.</a:t>
            </a:r>
          </a:p>
          <a:p>
            <a:r>
              <a:rPr lang="cs-CZ" dirty="0">
                <a:solidFill>
                  <a:srgbClr val="002060"/>
                </a:solidFill>
              </a:rPr>
              <a:t>Působí na více oblastí, vlastností – tzv. </a:t>
            </a:r>
            <a:r>
              <a:rPr lang="cs-CZ" dirty="0" err="1">
                <a:solidFill>
                  <a:srgbClr val="002060"/>
                </a:solidFill>
              </a:rPr>
              <a:t>pleiotropní</a:t>
            </a:r>
            <a:r>
              <a:rPr lang="cs-CZ" dirty="0">
                <a:solidFill>
                  <a:srgbClr val="002060"/>
                </a:solidFill>
              </a:rPr>
              <a:t> efekt .</a:t>
            </a:r>
          </a:p>
        </p:txBody>
      </p:sp>
    </p:spTree>
    <p:extLst>
      <p:ext uri="{BB962C8B-B14F-4D97-AF65-F5344CB8AC3E}">
        <p14:creationId xmlns:p14="http://schemas.microsoft.com/office/powerpoint/2010/main" val="243594099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C00000"/>
                </a:solidFill>
              </a:rPr>
              <a:t>Funkce </a:t>
            </a:r>
            <a:r>
              <a:rPr lang="cs-CZ" b="1" dirty="0" err="1">
                <a:solidFill>
                  <a:srgbClr val="C00000"/>
                </a:solidFill>
              </a:rPr>
              <a:t>cytokinů</a:t>
            </a:r>
            <a:endParaRPr lang="cs-CZ" b="1" dirty="0">
              <a:solidFill>
                <a:srgbClr val="C00000"/>
              </a:solidFill>
            </a:endParaRPr>
          </a:p>
        </p:txBody>
      </p:sp>
      <p:sp>
        <p:nvSpPr>
          <p:cNvPr id="3" name="Zástupný symbol pro obsah 2"/>
          <p:cNvSpPr>
            <a:spLocks noGrp="1"/>
          </p:cNvSpPr>
          <p:nvPr>
            <p:ph idx="1"/>
          </p:nvPr>
        </p:nvSpPr>
        <p:spPr/>
        <p:txBody>
          <a:bodyPr>
            <a:normAutofit fontScale="92500" lnSpcReduction="20000"/>
          </a:bodyPr>
          <a:lstStyle/>
          <a:p>
            <a:r>
              <a:rPr lang="cs-CZ" dirty="0">
                <a:solidFill>
                  <a:srgbClr val="002060"/>
                </a:solidFill>
              </a:rPr>
              <a:t>Stimulační:</a:t>
            </a:r>
          </a:p>
          <a:p>
            <a:pPr lvl="1">
              <a:buFont typeface="Arial" panose="020B0604020202020204" pitchFamily="34" charset="0"/>
              <a:buChar char="•"/>
            </a:pPr>
            <a:r>
              <a:rPr lang="cs-CZ" dirty="0">
                <a:solidFill>
                  <a:srgbClr val="002060"/>
                </a:solidFill>
              </a:rPr>
              <a:t>Stimulace T- lymfocytů: IL-2</a:t>
            </a:r>
          </a:p>
          <a:p>
            <a:pPr lvl="1">
              <a:buFont typeface="Arial" panose="020B0604020202020204" pitchFamily="34" charset="0"/>
              <a:buChar char="•"/>
            </a:pPr>
            <a:r>
              <a:rPr lang="cs-CZ" dirty="0">
                <a:solidFill>
                  <a:srgbClr val="002060"/>
                </a:solidFill>
              </a:rPr>
              <a:t>Stimulace B-lymfocytů, produkce protilátek: IL-4, IL-5, IL-10, IL-21</a:t>
            </a:r>
          </a:p>
          <a:p>
            <a:pPr lvl="1">
              <a:buFont typeface="Arial" panose="020B0604020202020204" pitchFamily="34" charset="0"/>
              <a:buChar char="•"/>
            </a:pPr>
            <a:r>
              <a:rPr lang="cs-CZ" dirty="0">
                <a:solidFill>
                  <a:srgbClr val="002060"/>
                </a:solidFill>
              </a:rPr>
              <a:t>Stimulace makrofágů: </a:t>
            </a:r>
            <a:r>
              <a:rPr lang="cs-CZ" altLang="cs-CZ" dirty="0">
                <a:solidFill>
                  <a:srgbClr val="002060"/>
                </a:solidFill>
              </a:rPr>
              <a:t>IFN-g</a:t>
            </a:r>
          </a:p>
          <a:p>
            <a:pPr lvl="1">
              <a:buFont typeface="Arial" panose="020B0604020202020204" pitchFamily="34" charset="0"/>
              <a:buChar char="•"/>
            </a:pPr>
            <a:r>
              <a:rPr lang="cs-CZ" dirty="0">
                <a:solidFill>
                  <a:srgbClr val="002060"/>
                </a:solidFill>
              </a:rPr>
              <a:t>Stimulace granulocytů: IL-8, </a:t>
            </a:r>
            <a:r>
              <a:rPr lang="cs-CZ" dirty="0" err="1">
                <a:solidFill>
                  <a:srgbClr val="002060"/>
                </a:solidFill>
              </a:rPr>
              <a:t>chemokiny</a:t>
            </a:r>
            <a:endParaRPr lang="cs-CZ" dirty="0">
              <a:solidFill>
                <a:srgbClr val="002060"/>
              </a:solidFill>
            </a:endParaRPr>
          </a:p>
          <a:p>
            <a:pPr lvl="1">
              <a:buFont typeface="Arial" panose="020B0604020202020204" pitchFamily="34" charset="0"/>
              <a:buChar char="•"/>
            </a:pPr>
            <a:r>
              <a:rPr lang="cs-CZ" dirty="0">
                <a:solidFill>
                  <a:srgbClr val="002060"/>
                </a:solidFill>
              </a:rPr>
              <a:t>Proliferace </a:t>
            </a:r>
            <a:r>
              <a:rPr lang="cs-CZ" dirty="0" err="1">
                <a:solidFill>
                  <a:srgbClr val="002060"/>
                </a:solidFill>
              </a:rPr>
              <a:t>progenitorových</a:t>
            </a:r>
            <a:r>
              <a:rPr lang="cs-CZ" dirty="0">
                <a:solidFill>
                  <a:srgbClr val="002060"/>
                </a:solidFill>
              </a:rPr>
              <a:t> buněk</a:t>
            </a:r>
          </a:p>
          <a:p>
            <a:pPr marL="457200" lvl="1" indent="0">
              <a:buNone/>
            </a:pPr>
            <a:endParaRPr lang="cs-CZ" dirty="0">
              <a:solidFill>
                <a:srgbClr val="002060"/>
              </a:solidFill>
            </a:endParaRPr>
          </a:p>
          <a:p>
            <a:r>
              <a:rPr lang="cs-CZ" dirty="0">
                <a:solidFill>
                  <a:srgbClr val="002060"/>
                </a:solidFill>
              </a:rPr>
              <a:t>Prozánětlivé </a:t>
            </a:r>
            <a:r>
              <a:rPr lang="cs-CZ" dirty="0" err="1">
                <a:solidFill>
                  <a:srgbClr val="002060"/>
                </a:solidFill>
              </a:rPr>
              <a:t>cytokiny</a:t>
            </a:r>
            <a:r>
              <a:rPr lang="cs-CZ" dirty="0">
                <a:solidFill>
                  <a:srgbClr val="002060"/>
                </a:solidFill>
              </a:rPr>
              <a:t>: IL-1, IL-6, IL-18, </a:t>
            </a:r>
            <a:r>
              <a:rPr lang="cs-CZ" altLang="cs-CZ" dirty="0">
                <a:solidFill>
                  <a:srgbClr val="002060"/>
                </a:solidFill>
              </a:rPr>
              <a:t>TNF-a</a:t>
            </a:r>
            <a:endParaRPr lang="cs-CZ" dirty="0">
              <a:solidFill>
                <a:srgbClr val="002060"/>
              </a:solidFill>
            </a:endParaRPr>
          </a:p>
          <a:p>
            <a:pPr lvl="1"/>
            <a:endParaRPr lang="cs-CZ" dirty="0">
              <a:solidFill>
                <a:srgbClr val="002060"/>
              </a:solidFill>
            </a:endParaRPr>
          </a:p>
          <a:p>
            <a:r>
              <a:rPr lang="cs-CZ" dirty="0">
                <a:solidFill>
                  <a:srgbClr val="002060"/>
                </a:solidFill>
              </a:rPr>
              <a:t>Regulační: IL-10, IL-13, </a:t>
            </a:r>
            <a:r>
              <a:rPr lang="cs-CZ" altLang="cs-CZ" dirty="0">
                <a:solidFill>
                  <a:srgbClr val="002060"/>
                </a:solidFill>
              </a:rPr>
              <a:t>TGF-b</a:t>
            </a:r>
          </a:p>
          <a:p>
            <a:pPr marL="0" indent="0">
              <a:buNone/>
            </a:pPr>
            <a:endParaRPr lang="cs-CZ" dirty="0"/>
          </a:p>
          <a:p>
            <a:pPr marL="457200" lvl="1" indent="0">
              <a:buNone/>
            </a:pPr>
            <a:endParaRPr lang="cs-CZ" dirty="0"/>
          </a:p>
        </p:txBody>
      </p:sp>
    </p:spTree>
    <p:extLst>
      <p:ext uri="{BB962C8B-B14F-4D97-AF65-F5344CB8AC3E}">
        <p14:creationId xmlns:p14="http://schemas.microsoft.com/office/powerpoint/2010/main" val="203683964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err="1">
                <a:solidFill>
                  <a:srgbClr val="C00000"/>
                </a:solidFill>
              </a:rPr>
              <a:t>Cytokiny</a:t>
            </a:r>
            <a:endParaRPr lang="cs-CZ" b="1" dirty="0">
              <a:solidFill>
                <a:srgbClr val="C00000"/>
              </a:solidFill>
            </a:endParaRPr>
          </a:p>
        </p:txBody>
      </p:sp>
      <p:sp>
        <p:nvSpPr>
          <p:cNvPr id="3" name="Zástupný symbol pro obsah 2"/>
          <p:cNvSpPr>
            <a:spLocks noGrp="1"/>
          </p:cNvSpPr>
          <p:nvPr>
            <p:ph idx="1"/>
          </p:nvPr>
        </p:nvSpPr>
        <p:spPr/>
        <p:txBody>
          <a:bodyPr>
            <a:normAutofit lnSpcReduction="10000"/>
          </a:bodyPr>
          <a:lstStyle/>
          <a:p>
            <a:r>
              <a:rPr lang="cs-CZ" dirty="0">
                <a:solidFill>
                  <a:srgbClr val="002060"/>
                </a:solidFill>
              </a:rPr>
              <a:t>Uplatňují se v patogenezi</a:t>
            </a:r>
          </a:p>
          <a:p>
            <a:pPr lvl="1">
              <a:buFont typeface="Arial" panose="020B0604020202020204" pitchFamily="34" charset="0"/>
              <a:buChar char="•"/>
            </a:pPr>
            <a:r>
              <a:rPr lang="cs-CZ" dirty="0">
                <a:solidFill>
                  <a:srgbClr val="002060"/>
                </a:solidFill>
              </a:rPr>
              <a:t>atopických chorob (IL-4, IL-13 – stimulace tvorby </a:t>
            </a:r>
            <a:r>
              <a:rPr lang="cs-CZ" dirty="0" err="1">
                <a:solidFill>
                  <a:srgbClr val="002060"/>
                </a:solidFill>
              </a:rPr>
              <a:t>IgE</a:t>
            </a:r>
            <a:r>
              <a:rPr lang="cs-CZ" dirty="0">
                <a:solidFill>
                  <a:srgbClr val="002060"/>
                </a:solidFill>
              </a:rPr>
              <a:t>)</a:t>
            </a:r>
          </a:p>
          <a:p>
            <a:pPr lvl="1">
              <a:buFont typeface="Arial" panose="020B0604020202020204" pitchFamily="34" charset="0"/>
              <a:buChar char="•"/>
            </a:pPr>
            <a:r>
              <a:rPr lang="cs-CZ" dirty="0">
                <a:solidFill>
                  <a:srgbClr val="002060"/>
                </a:solidFill>
              </a:rPr>
              <a:t>zánětlivých chorob (</a:t>
            </a:r>
            <a:r>
              <a:rPr lang="cs-CZ" altLang="cs-CZ" dirty="0">
                <a:solidFill>
                  <a:srgbClr val="002060"/>
                </a:solidFill>
              </a:rPr>
              <a:t>TNF-a)</a:t>
            </a:r>
          </a:p>
          <a:p>
            <a:pPr lvl="1">
              <a:buFont typeface="Arial" panose="020B0604020202020204" pitchFamily="34" charset="0"/>
              <a:buChar char="•"/>
            </a:pPr>
            <a:r>
              <a:rPr lang="cs-CZ" dirty="0">
                <a:solidFill>
                  <a:srgbClr val="002060"/>
                </a:solidFill>
              </a:rPr>
              <a:t>imunodeficitů (defekt produkce </a:t>
            </a:r>
            <a:r>
              <a:rPr lang="cs-CZ" dirty="0" err="1">
                <a:solidFill>
                  <a:srgbClr val="002060"/>
                </a:solidFill>
              </a:rPr>
              <a:t>IFN</a:t>
            </a:r>
            <a:r>
              <a:rPr lang="cs-CZ" altLang="cs-CZ" dirty="0" err="1">
                <a:solidFill>
                  <a:srgbClr val="002060"/>
                </a:solidFill>
              </a:rPr>
              <a:t>g</a:t>
            </a:r>
            <a:r>
              <a:rPr lang="cs-CZ" dirty="0">
                <a:solidFill>
                  <a:srgbClr val="002060"/>
                </a:solidFill>
              </a:rPr>
              <a:t>, IL-12).</a:t>
            </a:r>
          </a:p>
          <a:p>
            <a:r>
              <a:rPr lang="cs-CZ" dirty="0">
                <a:solidFill>
                  <a:srgbClr val="002060"/>
                </a:solidFill>
              </a:rPr>
              <a:t>Ale lze je využít i terapeuticky</a:t>
            </a:r>
          </a:p>
          <a:p>
            <a:pPr lvl="1">
              <a:buFont typeface="Arial" panose="020B0604020202020204" pitchFamily="34" charset="0"/>
              <a:buChar char="•"/>
            </a:pPr>
            <a:r>
              <a:rPr lang="cs-CZ" dirty="0">
                <a:solidFill>
                  <a:srgbClr val="002060"/>
                </a:solidFill>
              </a:rPr>
              <a:t>protinádorová léčba (IL-2, </a:t>
            </a:r>
            <a:r>
              <a:rPr lang="cs-CZ" altLang="cs-CZ" dirty="0">
                <a:solidFill>
                  <a:srgbClr val="002060"/>
                </a:solidFill>
              </a:rPr>
              <a:t>IFN-a</a:t>
            </a:r>
            <a:r>
              <a:rPr lang="cs-CZ" dirty="0">
                <a:solidFill>
                  <a:srgbClr val="002060"/>
                </a:solidFill>
              </a:rPr>
              <a:t>)</a:t>
            </a:r>
          </a:p>
          <a:p>
            <a:pPr lvl="1">
              <a:buFont typeface="Arial" panose="020B0604020202020204" pitchFamily="34" charset="0"/>
              <a:buChar char="•"/>
            </a:pPr>
            <a:r>
              <a:rPr lang="cs-CZ" dirty="0">
                <a:solidFill>
                  <a:srgbClr val="002060"/>
                </a:solidFill>
              </a:rPr>
              <a:t>léčba sklerózy multiplex (</a:t>
            </a:r>
            <a:r>
              <a:rPr lang="cs-CZ" altLang="cs-CZ" dirty="0">
                <a:solidFill>
                  <a:srgbClr val="002060"/>
                </a:solidFill>
              </a:rPr>
              <a:t>IFN-b)</a:t>
            </a:r>
            <a:endParaRPr lang="cs-CZ" dirty="0">
              <a:solidFill>
                <a:srgbClr val="002060"/>
              </a:solidFill>
            </a:endParaRPr>
          </a:p>
          <a:p>
            <a:pPr lvl="1">
              <a:buFont typeface="Arial" panose="020B0604020202020204" pitchFamily="34" charset="0"/>
              <a:buChar char="•"/>
            </a:pPr>
            <a:r>
              <a:rPr lang="cs-CZ" dirty="0">
                <a:solidFill>
                  <a:srgbClr val="002060"/>
                </a:solidFill>
              </a:rPr>
              <a:t>léčba některých imunodeficitů (</a:t>
            </a:r>
            <a:r>
              <a:rPr lang="cs-CZ" altLang="cs-CZ" dirty="0">
                <a:solidFill>
                  <a:srgbClr val="002060"/>
                </a:solidFill>
              </a:rPr>
              <a:t>IFN-g).</a:t>
            </a:r>
            <a:endParaRPr lang="cs-CZ" dirty="0">
              <a:solidFill>
                <a:srgbClr val="002060"/>
              </a:solidFill>
            </a:endParaRPr>
          </a:p>
          <a:p>
            <a:pPr marL="457200" lvl="1" indent="0">
              <a:buNone/>
            </a:pPr>
            <a:endParaRPr lang="cs-CZ" altLang="cs-CZ" dirty="0">
              <a:solidFill>
                <a:srgbClr val="002060"/>
              </a:solidFill>
            </a:endParaRPr>
          </a:p>
          <a:p>
            <a:pPr lvl="1"/>
            <a:endParaRPr lang="cs-CZ" dirty="0"/>
          </a:p>
        </p:txBody>
      </p:sp>
    </p:spTree>
    <p:extLst>
      <p:ext uri="{BB962C8B-B14F-4D97-AF65-F5344CB8AC3E}">
        <p14:creationId xmlns:p14="http://schemas.microsoft.com/office/powerpoint/2010/main" val="2353448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br>
              <a:rPr lang="cs-CZ" b="1" dirty="0">
                <a:solidFill>
                  <a:srgbClr val="C00000"/>
                </a:solidFill>
              </a:rPr>
            </a:br>
            <a:r>
              <a:rPr lang="cs-CZ" b="1" dirty="0">
                <a:solidFill>
                  <a:srgbClr val="C00000"/>
                </a:solidFill>
              </a:rPr>
              <a:t>DAMP „</a:t>
            </a:r>
            <a:r>
              <a:rPr lang="cs-CZ" b="1" dirty="0" err="1">
                <a:solidFill>
                  <a:srgbClr val="C00000"/>
                </a:solidFill>
              </a:rPr>
              <a:t>Damage</a:t>
            </a:r>
            <a:r>
              <a:rPr lang="cs-CZ" b="1" dirty="0">
                <a:solidFill>
                  <a:srgbClr val="C00000"/>
                </a:solidFill>
              </a:rPr>
              <a:t> </a:t>
            </a:r>
            <a:r>
              <a:rPr lang="cs-CZ" b="1" dirty="0" err="1">
                <a:solidFill>
                  <a:srgbClr val="C00000"/>
                </a:solidFill>
              </a:rPr>
              <a:t>Associated</a:t>
            </a:r>
            <a:r>
              <a:rPr lang="cs-CZ" b="1" dirty="0">
                <a:solidFill>
                  <a:srgbClr val="C00000"/>
                </a:solidFill>
              </a:rPr>
              <a:t> </a:t>
            </a:r>
            <a:r>
              <a:rPr lang="cs-CZ" b="1" dirty="0" err="1">
                <a:solidFill>
                  <a:srgbClr val="C00000"/>
                </a:solidFill>
              </a:rPr>
              <a:t>Molecular</a:t>
            </a:r>
            <a:r>
              <a:rPr lang="cs-CZ" b="1" dirty="0">
                <a:solidFill>
                  <a:srgbClr val="C00000"/>
                </a:solidFill>
              </a:rPr>
              <a:t> </a:t>
            </a:r>
            <a:r>
              <a:rPr lang="cs-CZ" b="1" dirty="0" err="1">
                <a:solidFill>
                  <a:srgbClr val="C00000"/>
                </a:solidFill>
              </a:rPr>
              <a:t>Patterns</a:t>
            </a:r>
            <a:r>
              <a:rPr lang="cs-CZ" b="1" dirty="0">
                <a:solidFill>
                  <a:srgbClr val="C00000"/>
                </a:solidFill>
              </a:rPr>
              <a:t>“</a:t>
            </a:r>
          </a:p>
        </p:txBody>
      </p:sp>
      <p:sp>
        <p:nvSpPr>
          <p:cNvPr id="3" name="Zástupný symbol pro obsah 2"/>
          <p:cNvSpPr>
            <a:spLocks noGrp="1"/>
          </p:cNvSpPr>
          <p:nvPr>
            <p:ph idx="1"/>
          </p:nvPr>
        </p:nvSpPr>
        <p:spPr/>
        <p:txBody>
          <a:bodyPr/>
          <a:lstStyle/>
          <a:p>
            <a:endParaRPr lang="cs-CZ" dirty="0">
              <a:solidFill>
                <a:srgbClr val="002060"/>
              </a:solidFill>
            </a:endParaRPr>
          </a:p>
          <a:p>
            <a:endParaRPr lang="cs-CZ" dirty="0">
              <a:solidFill>
                <a:srgbClr val="002060"/>
              </a:solidFill>
            </a:endParaRPr>
          </a:p>
          <a:p>
            <a:r>
              <a:rPr lang="cs-CZ" dirty="0">
                <a:solidFill>
                  <a:srgbClr val="002060"/>
                </a:solidFill>
              </a:rPr>
              <a:t>Vznikají při poškození infekcí, zánětem, chemickými toxiny, trauma, snížené krevní zásobování.</a:t>
            </a:r>
          </a:p>
          <a:p>
            <a:r>
              <a:rPr lang="cs-CZ" dirty="0">
                <a:solidFill>
                  <a:srgbClr val="002060"/>
                </a:solidFill>
              </a:rPr>
              <a:t>Nesouvisí s buňkami v </a:t>
            </a:r>
            <a:r>
              <a:rPr lang="cs-CZ" dirty="0" err="1">
                <a:solidFill>
                  <a:srgbClr val="002060"/>
                </a:solidFill>
              </a:rPr>
              <a:t>apoptóze</a:t>
            </a:r>
            <a:r>
              <a:rPr lang="cs-CZ" dirty="0">
                <a:solidFill>
                  <a:srgbClr val="002060"/>
                </a:solidFill>
              </a:rPr>
              <a:t>.</a:t>
            </a:r>
          </a:p>
        </p:txBody>
      </p:sp>
    </p:spTree>
    <p:extLst>
      <p:ext uri="{BB962C8B-B14F-4D97-AF65-F5344CB8AC3E}">
        <p14:creationId xmlns:p14="http://schemas.microsoft.com/office/powerpoint/2010/main" val="21251892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514350" y="274638"/>
            <a:ext cx="7009978"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altLang="cs-CZ" b="1" dirty="0">
                <a:solidFill>
                  <a:srgbClr val="C00000"/>
                </a:solidFill>
              </a:rPr>
              <a:t>Interferony (IFN)</a:t>
            </a:r>
            <a:endParaRPr lang="en-US" altLang="cs-CZ" b="1" dirty="0">
              <a:solidFill>
                <a:srgbClr val="C00000"/>
              </a:solidFill>
            </a:endParaRPr>
          </a:p>
        </p:txBody>
      </p:sp>
      <p:sp>
        <p:nvSpPr>
          <p:cNvPr id="5" name="Rectangle 3"/>
          <p:cNvSpPr txBox="1">
            <a:spLocks noChangeArrowheads="1"/>
          </p:cNvSpPr>
          <p:nvPr/>
        </p:nvSpPr>
        <p:spPr>
          <a:xfrm>
            <a:off x="899592" y="1628775"/>
            <a:ext cx="7416824"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cs-CZ" altLang="cs-CZ" sz="2800" dirty="0">
                <a:solidFill>
                  <a:srgbClr val="002060"/>
                </a:solidFill>
              </a:rPr>
              <a:t>Existují dva typy interferonů:</a:t>
            </a:r>
          </a:p>
          <a:p>
            <a:r>
              <a:rPr lang="cs-CZ" altLang="cs-CZ" sz="2800" dirty="0">
                <a:solidFill>
                  <a:srgbClr val="002060"/>
                </a:solidFill>
              </a:rPr>
              <a:t>Typ I: IFN a, IFN b - jsou produkovány některými buňkami infikovanými viry (hlavně fibroblasty, makrofágy). V cílové buňce inhibují virovou replikaci.</a:t>
            </a:r>
          </a:p>
          <a:p>
            <a:r>
              <a:rPr lang="cs-CZ" altLang="cs-CZ" sz="2800" dirty="0">
                <a:solidFill>
                  <a:srgbClr val="002060"/>
                </a:solidFill>
              </a:rPr>
              <a:t>Typ II tzv. imunní -  IFN g: produkován NK buňkami, aktivovanými T</a:t>
            </a:r>
            <a:r>
              <a:rPr lang="cs-CZ" altLang="cs-CZ" sz="2800" baseline="-25000" dirty="0">
                <a:solidFill>
                  <a:srgbClr val="002060"/>
                </a:solidFill>
              </a:rPr>
              <a:t>H</a:t>
            </a:r>
            <a:r>
              <a:rPr lang="cs-CZ" altLang="cs-CZ" sz="2800" dirty="0">
                <a:solidFill>
                  <a:srgbClr val="002060"/>
                </a:solidFill>
              </a:rPr>
              <a:t>1 buňkami, způsobuje především aktivaci makrofágů</a:t>
            </a:r>
            <a:r>
              <a:rPr lang="cs-CZ" altLang="cs-CZ" dirty="0">
                <a:latin typeface="Times New Roman" pitchFamily="18" charset="0"/>
              </a:rPr>
              <a:t>. </a:t>
            </a:r>
            <a:endParaRPr lang="en-US" altLang="cs-CZ" dirty="0">
              <a:latin typeface="Times New Roman" pitchFamily="18" charset="0"/>
            </a:endParaRPr>
          </a:p>
        </p:txBody>
      </p:sp>
    </p:spTree>
    <p:extLst>
      <p:ext uri="{BB962C8B-B14F-4D97-AF65-F5344CB8AC3E}">
        <p14:creationId xmlns:p14="http://schemas.microsoft.com/office/powerpoint/2010/main" val="81370506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C00000"/>
                </a:solidFill>
              </a:rPr>
              <a:t>Interferony</a:t>
            </a:r>
          </a:p>
        </p:txBody>
      </p:sp>
      <p:sp>
        <p:nvSpPr>
          <p:cNvPr id="3" name="Zástupný symbol pro obsah 2"/>
          <p:cNvSpPr>
            <a:spLocks noGrp="1"/>
          </p:cNvSpPr>
          <p:nvPr>
            <p:ph idx="1"/>
          </p:nvPr>
        </p:nvSpPr>
        <p:spPr/>
        <p:txBody>
          <a:bodyPr/>
          <a:lstStyle/>
          <a:p>
            <a:endParaRPr lang="cs-CZ" dirty="0">
              <a:solidFill>
                <a:srgbClr val="002060"/>
              </a:solidFill>
            </a:endParaRPr>
          </a:p>
          <a:p>
            <a:r>
              <a:rPr lang="cs-CZ" dirty="0">
                <a:solidFill>
                  <a:srgbClr val="002060"/>
                </a:solidFill>
              </a:rPr>
              <a:t>Indukce imunitní odpovědi.</a:t>
            </a:r>
          </a:p>
          <a:p>
            <a:r>
              <a:rPr lang="cs-CZ" dirty="0">
                <a:solidFill>
                  <a:srgbClr val="002060"/>
                </a:solidFill>
              </a:rPr>
              <a:t>Regulace imunitní odpovědi.</a:t>
            </a:r>
          </a:p>
          <a:p>
            <a:r>
              <a:rPr lang="cs-CZ" dirty="0">
                <a:solidFill>
                  <a:srgbClr val="002060"/>
                </a:solidFill>
              </a:rPr>
              <a:t>Efektorové funkce imunitní odpovědi.</a:t>
            </a:r>
          </a:p>
          <a:p>
            <a:r>
              <a:rPr lang="cs-CZ" dirty="0" err="1">
                <a:solidFill>
                  <a:srgbClr val="002060"/>
                </a:solidFill>
              </a:rPr>
              <a:t>Inducibilní</a:t>
            </a:r>
            <a:r>
              <a:rPr lang="cs-CZ" dirty="0">
                <a:solidFill>
                  <a:srgbClr val="002060"/>
                </a:solidFill>
              </a:rPr>
              <a:t> produkce v aktivovaných buňkách.</a:t>
            </a:r>
          </a:p>
          <a:p>
            <a:r>
              <a:rPr lang="cs-CZ" dirty="0">
                <a:solidFill>
                  <a:srgbClr val="002060"/>
                </a:solidFill>
              </a:rPr>
              <a:t>Funkční po vazbě na membránové receptory.</a:t>
            </a:r>
          </a:p>
          <a:p>
            <a:pPr marL="0" indent="0">
              <a:buNone/>
            </a:pPr>
            <a:endParaRPr lang="cs-CZ" dirty="0"/>
          </a:p>
        </p:txBody>
      </p:sp>
    </p:spTree>
    <p:extLst>
      <p:ext uri="{BB962C8B-B14F-4D97-AF65-F5344CB8AC3E}">
        <p14:creationId xmlns:p14="http://schemas.microsoft.com/office/powerpoint/2010/main" val="428008892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C00000"/>
                </a:solidFill>
              </a:rPr>
              <a:t>I. třída interferonů</a:t>
            </a:r>
          </a:p>
        </p:txBody>
      </p:sp>
      <p:sp>
        <p:nvSpPr>
          <p:cNvPr id="3" name="Zástupný symbol pro obsah 2"/>
          <p:cNvSpPr>
            <a:spLocks noGrp="1"/>
          </p:cNvSpPr>
          <p:nvPr>
            <p:ph idx="1"/>
          </p:nvPr>
        </p:nvSpPr>
        <p:spPr>
          <a:xfrm>
            <a:off x="395536" y="1196752"/>
            <a:ext cx="8229600" cy="4525963"/>
          </a:xfrm>
        </p:spPr>
        <p:txBody>
          <a:bodyPr>
            <a:noAutofit/>
          </a:bodyPr>
          <a:lstStyle/>
          <a:p>
            <a:r>
              <a:rPr lang="cs-CZ" sz="1600" b="1" dirty="0">
                <a:solidFill>
                  <a:srgbClr val="002060"/>
                </a:solidFill>
              </a:rPr>
              <a:t>Interferony </a:t>
            </a:r>
            <a:r>
              <a:rPr lang="el-GR" sz="1600" b="1" dirty="0">
                <a:solidFill>
                  <a:srgbClr val="002060"/>
                </a:solidFill>
              </a:rPr>
              <a:t>α</a:t>
            </a:r>
            <a:endParaRPr lang="cs-CZ" sz="1600" b="1" dirty="0">
              <a:solidFill>
                <a:srgbClr val="002060"/>
              </a:solidFill>
            </a:endParaRPr>
          </a:p>
          <a:p>
            <a:r>
              <a:rPr lang="cs-CZ" sz="1600" dirty="0">
                <a:solidFill>
                  <a:srgbClr val="002060"/>
                </a:solidFill>
              </a:rPr>
              <a:t>Tvořeny všemi buňkami těla po stimulaci.</a:t>
            </a:r>
          </a:p>
          <a:p>
            <a:r>
              <a:rPr lang="cs-CZ" sz="1600" dirty="0">
                <a:solidFill>
                  <a:srgbClr val="002060"/>
                </a:solidFill>
              </a:rPr>
              <a:t>Přirozený podnět – virová infekce – virové nukleové kyseliny – detekce pomocí TLR3,7,9.</a:t>
            </a:r>
          </a:p>
          <a:p>
            <a:r>
              <a:rPr lang="cs-CZ" sz="1600" dirty="0">
                <a:solidFill>
                  <a:srgbClr val="002060"/>
                </a:solidFill>
              </a:rPr>
              <a:t>Působí na všechny buňky těla.</a:t>
            </a:r>
          </a:p>
          <a:p>
            <a:r>
              <a:rPr lang="cs-CZ" sz="1600" dirty="0">
                <a:solidFill>
                  <a:srgbClr val="002060"/>
                </a:solidFill>
              </a:rPr>
              <a:t>Brání replikaci virů– aktivace 2´,5´oligoadenylát </a:t>
            </a:r>
            <a:r>
              <a:rPr lang="cs-CZ" sz="1600" dirty="0" err="1">
                <a:solidFill>
                  <a:srgbClr val="002060"/>
                </a:solidFill>
              </a:rPr>
              <a:t>syntázy</a:t>
            </a:r>
            <a:r>
              <a:rPr lang="cs-CZ" sz="1600" dirty="0">
                <a:solidFill>
                  <a:srgbClr val="002060"/>
                </a:solidFill>
              </a:rPr>
              <a:t> – štěpí virovou DNA.</a:t>
            </a:r>
          </a:p>
          <a:p>
            <a:r>
              <a:rPr lang="cs-CZ" sz="1600" dirty="0">
                <a:solidFill>
                  <a:srgbClr val="002060"/>
                </a:solidFill>
              </a:rPr>
              <a:t>Zabránění množení dalších patogenů a nádorovému bujení.</a:t>
            </a:r>
          </a:p>
          <a:p>
            <a:r>
              <a:rPr lang="cs-CZ" sz="1600" dirty="0">
                <a:solidFill>
                  <a:srgbClr val="002060"/>
                </a:solidFill>
              </a:rPr>
              <a:t>Funkční po vazbě na membránové receptory.</a:t>
            </a:r>
          </a:p>
          <a:p>
            <a:r>
              <a:rPr lang="cs-CZ" sz="1600" dirty="0">
                <a:solidFill>
                  <a:srgbClr val="002060"/>
                </a:solidFill>
              </a:rPr>
              <a:t>U SLE, </a:t>
            </a:r>
            <a:r>
              <a:rPr lang="cs-CZ" sz="1600" dirty="0" err="1">
                <a:solidFill>
                  <a:srgbClr val="002060"/>
                </a:solidFill>
              </a:rPr>
              <a:t>Sjörgenova</a:t>
            </a:r>
            <a:r>
              <a:rPr lang="cs-CZ" sz="1600" dirty="0">
                <a:solidFill>
                  <a:srgbClr val="002060"/>
                </a:solidFill>
              </a:rPr>
              <a:t> syndromu – podíl v poškozujícím zánětu – u SLE nadměrné uvolňování endogenních nukleových kyselin působením </a:t>
            </a:r>
            <a:r>
              <a:rPr lang="cs-CZ" sz="1600" dirty="0" err="1">
                <a:solidFill>
                  <a:srgbClr val="002060"/>
                </a:solidFill>
              </a:rPr>
              <a:t>neutrofilů</a:t>
            </a:r>
            <a:r>
              <a:rPr lang="cs-CZ" sz="1600" dirty="0">
                <a:solidFill>
                  <a:srgbClr val="002060"/>
                </a:solidFill>
              </a:rPr>
              <a:t> při </a:t>
            </a:r>
            <a:r>
              <a:rPr lang="cs-CZ" sz="1600" dirty="0" err="1">
                <a:solidFill>
                  <a:srgbClr val="002060"/>
                </a:solidFill>
              </a:rPr>
              <a:t>netóze</a:t>
            </a:r>
            <a:r>
              <a:rPr lang="cs-CZ" sz="1600" dirty="0">
                <a:solidFill>
                  <a:srgbClr val="002060"/>
                </a:solidFill>
              </a:rPr>
              <a:t>.</a:t>
            </a:r>
          </a:p>
          <a:p>
            <a:r>
              <a:rPr lang="cs-CZ" sz="1600" dirty="0">
                <a:solidFill>
                  <a:srgbClr val="002060"/>
                </a:solidFill>
              </a:rPr>
              <a:t>Detekce </a:t>
            </a:r>
            <a:r>
              <a:rPr lang="cs-CZ" sz="1600" dirty="0" err="1">
                <a:solidFill>
                  <a:srgbClr val="002060"/>
                </a:solidFill>
              </a:rPr>
              <a:t>endonukleových</a:t>
            </a:r>
            <a:r>
              <a:rPr lang="cs-CZ" sz="1600" dirty="0">
                <a:solidFill>
                  <a:srgbClr val="002060"/>
                </a:solidFill>
              </a:rPr>
              <a:t> kyselin pomocí RIG -I-</a:t>
            </a:r>
            <a:r>
              <a:rPr lang="cs-CZ" sz="1600" dirty="0" err="1">
                <a:solidFill>
                  <a:srgbClr val="002060"/>
                </a:solidFill>
              </a:rPr>
              <a:t>like</a:t>
            </a:r>
            <a:r>
              <a:rPr lang="cs-CZ" sz="1600" dirty="0">
                <a:solidFill>
                  <a:srgbClr val="002060"/>
                </a:solidFill>
              </a:rPr>
              <a:t> receptorů na </a:t>
            </a:r>
            <a:r>
              <a:rPr lang="cs-CZ" sz="1600" dirty="0" err="1">
                <a:solidFill>
                  <a:srgbClr val="002060"/>
                </a:solidFill>
              </a:rPr>
              <a:t>plasmocytoidních</a:t>
            </a:r>
            <a:r>
              <a:rPr lang="cs-CZ" sz="1600" dirty="0">
                <a:solidFill>
                  <a:srgbClr val="002060"/>
                </a:solidFill>
              </a:rPr>
              <a:t> dendritických buňkách. </a:t>
            </a:r>
          </a:p>
          <a:p>
            <a:r>
              <a:rPr lang="cs-CZ" sz="1600" dirty="0" err="1">
                <a:solidFill>
                  <a:srgbClr val="002060"/>
                </a:solidFill>
              </a:rPr>
              <a:t>Plasmocytoidní</a:t>
            </a:r>
            <a:r>
              <a:rPr lang="cs-CZ" sz="1600" dirty="0">
                <a:solidFill>
                  <a:srgbClr val="002060"/>
                </a:solidFill>
              </a:rPr>
              <a:t> dendritické buňky:</a:t>
            </a:r>
          </a:p>
          <a:p>
            <a:pPr lvl="1"/>
            <a:r>
              <a:rPr lang="cs-CZ" sz="1600" dirty="0">
                <a:solidFill>
                  <a:srgbClr val="002060"/>
                </a:solidFill>
              </a:rPr>
              <a:t> 1) tvorba prozánětlivých </a:t>
            </a:r>
            <a:r>
              <a:rPr lang="cs-CZ" sz="1600" dirty="0" err="1">
                <a:solidFill>
                  <a:srgbClr val="002060"/>
                </a:solidFill>
              </a:rPr>
              <a:t>cytokinů</a:t>
            </a:r>
            <a:endParaRPr lang="cs-CZ" sz="1600" dirty="0">
              <a:solidFill>
                <a:srgbClr val="002060"/>
              </a:solidFill>
            </a:endParaRPr>
          </a:p>
          <a:p>
            <a:pPr lvl="1"/>
            <a:r>
              <a:rPr lang="cs-CZ" sz="1600" dirty="0">
                <a:solidFill>
                  <a:srgbClr val="002060"/>
                </a:solidFill>
              </a:rPr>
              <a:t>2) prezentují různé fragmenty z takto uvolněných DNA T-lymfocytům – podpora vzniku </a:t>
            </a:r>
            <a:r>
              <a:rPr lang="cs-CZ" sz="1600" dirty="0" err="1">
                <a:solidFill>
                  <a:srgbClr val="002060"/>
                </a:solidFill>
              </a:rPr>
              <a:t>autoreaktivních</a:t>
            </a:r>
            <a:r>
              <a:rPr lang="cs-CZ" sz="1600" dirty="0">
                <a:solidFill>
                  <a:srgbClr val="002060"/>
                </a:solidFill>
              </a:rPr>
              <a:t> T-lymfocytů  vede postupně ke vzniku </a:t>
            </a:r>
            <a:r>
              <a:rPr lang="cs-CZ" sz="1600" dirty="0" err="1">
                <a:solidFill>
                  <a:srgbClr val="002060"/>
                </a:solidFill>
              </a:rPr>
              <a:t>autoreaktivních</a:t>
            </a:r>
            <a:r>
              <a:rPr lang="cs-CZ" sz="1600" dirty="0">
                <a:solidFill>
                  <a:srgbClr val="002060"/>
                </a:solidFill>
              </a:rPr>
              <a:t> B-lymfocytů a k tvorbě autoprotilátek.</a:t>
            </a:r>
          </a:p>
          <a:p>
            <a:r>
              <a:rPr lang="cs-CZ" sz="1600" b="1" dirty="0">
                <a:solidFill>
                  <a:srgbClr val="002060"/>
                </a:solidFill>
              </a:rPr>
              <a:t>Interferon </a:t>
            </a:r>
            <a:r>
              <a:rPr lang="el-GR" sz="1600" b="1" dirty="0">
                <a:solidFill>
                  <a:srgbClr val="002060"/>
                </a:solidFill>
              </a:rPr>
              <a:t>β</a:t>
            </a:r>
            <a:endParaRPr lang="cs-CZ" sz="1600" b="1" dirty="0">
              <a:solidFill>
                <a:srgbClr val="002060"/>
              </a:solidFill>
            </a:endParaRPr>
          </a:p>
          <a:p>
            <a:r>
              <a:rPr lang="cs-CZ" sz="1600" dirty="0">
                <a:solidFill>
                  <a:srgbClr val="002060"/>
                </a:solidFill>
              </a:rPr>
              <a:t>Schopnost tlumit zánět</a:t>
            </a:r>
          </a:p>
          <a:p>
            <a:r>
              <a:rPr lang="cs-CZ" sz="1600" dirty="0">
                <a:solidFill>
                  <a:srgbClr val="002060"/>
                </a:solidFill>
              </a:rPr>
              <a:t>Léčebné využití</a:t>
            </a:r>
          </a:p>
        </p:txBody>
      </p:sp>
    </p:spTree>
    <p:extLst>
      <p:ext uri="{BB962C8B-B14F-4D97-AF65-F5344CB8AC3E}">
        <p14:creationId xmlns:p14="http://schemas.microsoft.com/office/powerpoint/2010/main" val="378860851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9458" y="1211262"/>
            <a:ext cx="7865859" cy="564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Nadpis 1"/>
          <p:cNvSpPr>
            <a:spLocks noGrp="1"/>
          </p:cNvSpPr>
          <p:nvPr>
            <p:ph type="title"/>
          </p:nvPr>
        </p:nvSpPr>
        <p:spPr>
          <a:xfrm>
            <a:off x="461963" y="116631"/>
            <a:ext cx="8026892" cy="946993"/>
          </a:xfrm>
        </p:spPr>
        <p:txBody>
          <a:bodyPr>
            <a:normAutofit fontScale="90000"/>
          </a:bodyPr>
          <a:lstStyle/>
          <a:p>
            <a:pPr>
              <a:defRPr/>
            </a:pPr>
            <a:r>
              <a:rPr lang="cs-CZ" b="1" dirty="0">
                <a:solidFill>
                  <a:srgbClr val="C00000"/>
                </a:solidFill>
              </a:rPr>
              <a:t>Mechanismus účinku interferonu (IFN)</a:t>
            </a:r>
          </a:p>
        </p:txBody>
      </p:sp>
      <p:cxnSp>
        <p:nvCxnSpPr>
          <p:cNvPr id="6" name="Přímá spojovací šipka 20"/>
          <p:cNvCxnSpPr>
            <a:stCxn id="7" idx="3"/>
          </p:cNvCxnSpPr>
          <p:nvPr/>
        </p:nvCxnSpPr>
        <p:spPr>
          <a:xfrm>
            <a:off x="2176408" y="1556544"/>
            <a:ext cx="566792" cy="1825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xtovéPole 6"/>
          <p:cNvSpPr txBox="1"/>
          <p:nvPr/>
        </p:nvSpPr>
        <p:spPr>
          <a:xfrm>
            <a:off x="1203326" y="1398588"/>
            <a:ext cx="973082" cy="315912"/>
          </a:xfrm>
          <a:prstGeom prst="rect">
            <a:avLst/>
          </a:prstGeom>
          <a:solidFill>
            <a:srgbClr val="957D6F"/>
          </a:solidFill>
        </p:spPr>
        <p:style>
          <a:lnRef idx="3">
            <a:schemeClr val="lt1"/>
          </a:lnRef>
          <a:fillRef idx="1">
            <a:schemeClr val="accent2"/>
          </a:fillRef>
          <a:effectRef idx="1">
            <a:schemeClr val="accent2"/>
          </a:effectRef>
          <a:fontRef idx="minor">
            <a:schemeClr val="lt1"/>
          </a:fontRef>
        </p:style>
        <p:txBody>
          <a:bodyPr wrap="square" tIns="86400">
            <a:spAutoFit/>
          </a:bodyPr>
          <a:lstStyle/>
          <a:p>
            <a:pPr algn="ctr">
              <a:lnSpc>
                <a:spcPct val="70000"/>
              </a:lnSpc>
              <a:defRPr/>
            </a:pPr>
            <a:r>
              <a:rPr lang="cs-CZ" sz="1600" dirty="0"/>
              <a:t>Virus</a:t>
            </a:r>
          </a:p>
        </p:txBody>
      </p:sp>
      <p:cxnSp>
        <p:nvCxnSpPr>
          <p:cNvPr id="8" name="Přímá spojovací šipka 20"/>
          <p:cNvCxnSpPr>
            <a:stCxn id="9" idx="1"/>
          </p:cNvCxnSpPr>
          <p:nvPr/>
        </p:nvCxnSpPr>
        <p:spPr>
          <a:xfrm flipH="1">
            <a:off x="3032127" y="1335088"/>
            <a:ext cx="328612" cy="24923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ovéPole 8"/>
          <p:cNvSpPr txBox="1"/>
          <p:nvPr/>
        </p:nvSpPr>
        <p:spPr>
          <a:xfrm>
            <a:off x="3360739" y="1095375"/>
            <a:ext cx="1194675" cy="479425"/>
          </a:xfrm>
          <a:prstGeom prst="rect">
            <a:avLst/>
          </a:prstGeom>
          <a:solidFill>
            <a:srgbClr val="957D6F"/>
          </a:solidFill>
        </p:spPr>
        <p:style>
          <a:lnRef idx="3">
            <a:schemeClr val="lt1"/>
          </a:lnRef>
          <a:fillRef idx="1">
            <a:schemeClr val="accent2"/>
          </a:fillRef>
          <a:effectRef idx="1">
            <a:schemeClr val="accent2"/>
          </a:effectRef>
          <a:fontRef idx="minor">
            <a:schemeClr val="lt1"/>
          </a:fontRef>
        </p:style>
        <p:txBody>
          <a:bodyPr wrap="square" tIns="86400">
            <a:spAutoFit/>
          </a:bodyPr>
          <a:lstStyle/>
          <a:p>
            <a:pPr algn="ctr">
              <a:lnSpc>
                <a:spcPct val="70000"/>
              </a:lnSpc>
              <a:defRPr/>
            </a:pPr>
            <a:r>
              <a:rPr lang="cs-CZ" sz="1600" dirty="0" err="1"/>
              <a:t>Viral</a:t>
            </a:r>
            <a:r>
              <a:rPr lang="cs-CZ" sz="1600" dirty="0"/>
              <a:t> </a:t>
            </a:r>
            <a:r>
              <a:rPr lang="cs-CZ" sz="1600" dirty="0" err="1"/>
              <a:t>nucleic</a:t>
            </a:r>
            <a:r>
              <a:rPr lang="cs-CZ" sz="1600" dirty="0"/>
              <a:t> acid</a:t>
            </a:r>
          </a:p>
        </p:txBody>
      </p:sp>
      <p:cxnSp>
        <p:nvCxnSpPr>
          <p:cNvPr id="10" name="Přímá spojovací šipka 20"/>
          <p:cNvCxnSpPr>
            <a:stCxn id="11" idx="1"/>
          </p:cNvCxnSpPr>
          <p:nvPr/>
        </p:nvCxnSpPr>
        <p:spPr>
          <a:xfrm flipH="1">
            <a:off x="5305426" y="1476375"/>
            <a:ext cx="261938" cy="3730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ovéPole 10"/>
          <p:cNvSpPr txBox="1"/>
          <p:nvPr/>
        </p:nvSpPr>
        <p:spPr>
          <a:xfrm>
            <a:off x="5567364" y="1317625"/>
            <a:ext cx="1193299" cy="317500"/>
          </a:xfrm>
          <a:prstGeom prst="rect">
            <a:avLst/>
          </a:prstGeom>
          <a:solidFill>
            <a:srgbClr val="957D6F"/>
          </a:solidFill>
        </p:spPr>
        <p:style>
          <a:lnRef idx="3">
            <a:schemeClr val="lt1"/>
          </a:lnRef>
          <a:fillRef idx="1">
            <a:schemeClr val="accent2"/>
          </a:fillRef>
          <a:effectRef idx="1">
            <a:schemeClr val="accent2"/>
          </a:effectRef>
          <a:fontRef idx="minor">
            <a:schemeClr val="lt1"/>
          </a:fontRef>
        </p:style>
        <p:txBody>
          <a:bodyPr wrap="square" tIns="86400">
            <a:spAutoFit/>
          </a:bodyPr>
          <a:lstStyle/>
          <a:p>
            <a:pPr algn="ctr">
              <a:lnSpc>
                <a:spcPct val="70000"/>
              </a:lnSpc>
              <a:defRPr/>
            </a:pPr>
            <a:r>
              <a:rPr lang="cs-CZ" sz="1600" dirty="0"/>
              <a:t>New </a:t>
            </a:r>
            <a:r>
              <a:rPr lang="cs-CZ" sz="1600" dirty="0" err="1"/>
              <a:t>viruses</a:t>
            </a:r>
            <a:endParaRPr lang="cs-CZ" sz="1600" dirty="0"/>
          </a:p>
        </p:txBody>
      </p:sp>
      <p:cxnSp>
        <p:nvCxnSpPr>
          <p:cNvPr id="12" name="Přímá spojovací šipka 20"/>
          <p:cNvCxnSpPr>
            <a:stCxn id="13" idx="1"/>
          </p:cNvCxnSpPr>
          <p:nvPr/>
        </p:nvCxnSpPr>
        <p:spPr>
          <a:xfrm flipH="1">
            <a:off x="6926265" y="2228057"/>
            <a:ext cx="344486" cy="29765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ovéPole 12"/>
          <p:cNvSpPr txBox="1"/>
          <p:nvPr/>
        </p:nvSpPr>
        <p:spPr>
          <a:xfrm>
            <a:off x="7270751" y="1989138"/>
            <a:ext cx="2169133" cy="477837"/>
          </a:xfrm>
          <a:prstGeom prst="rect">
            <a:avLst/>
          </a:prstGeom>
          <a:solidFill>
            <a:srgbClr val="957D6F"/>
          </a:solidFill>
        </p:spPr>
        <p:style>
          <a:lnRef idx="3">
            <a:schemeClr val="lt1"/>
          </a:lnRef>
          <a:fillRef idx="1">
            <a:schemeClr val="accent2"/>
          </a:fillRef>
          <a:effectRef idx="1">
            <a:schemeClr val="accent2"/>
          </a:effectRef>
          <a:fontRef idx="minor">
            <a:schemeClr val="lt1"/>
          </a:fontRef>
        </p:style>
        <p:txBody>
          <a:bodyPr wrap="square" tIns="86400">
            <a:spAutoFit/>
          </a:bodyPr>
          <a:lstStyle/>
          <a:p>
            <a:pPr algn="ctr">
              <a:lnSpc>
                <a:spcPct val="70000"/>
              </a:lnSpc>
              <a:defRPr/>
            </a:pPr>
            <a:r>
              <a:rPr lang="cs-CZ" sz="1600" dirty="0" err="1"/>
              <a:t>Antiviral</a:t>
            </a:r>
            <a:r>
              <a:rPr lang="cs-CZ" sz="1600" dirty="0"/>
              <a:t> </a:t>
            </a:r>
            <a:r>
              <a:rPr lang="cs-CZ" sz="1600" dirty="0" err="1"/>
              <a:t>proteins</a:t>
            </a:r>
            <a:r>
              <a:rPr lang="cs-CZ" sz="1600" dirty="0"/>
              <a:t> </a:t>
            </a:r>
            <a:r>
              <a:rPr lang="cs-CZ" sz="1600" dirty="0" err="1"/>
              <a:t>block</a:t>
            </a:r>
            <a:r>
              <a:rPr lang="cs-CZ" sz="1600" dirty="0"/>
              <a:t> </a:t>
            </a:r>
            <a:r>
              <a:rPr lang="cs-CZ" sz="1600" dirty="0" err="1"/>
              <a:t>viral</a:t>
            </a:r>
            <a:r>
              <a:rPr lang="cs-CZ" sz="1600" dirty="0"/>
              <a:t> </a:t>
            </a:r>
            <a:r>
              <a:rPr lang="cs-CZ" sz="1600" dirty="0" err="1"/>
              <a:t>reproduction</a:t>
            </a:r>
            <a:endParaRPr lang="cs-CZ" sz="1600" dirty="0"/>
          </a:p>
        </p:txBody>
      </p:sp>
      <p:cxnSp>
        <p:nvCxnSpPr>
          <p:cNvPr id="14" name="Přímá spojovací šipka 20"/>
          <p:cNvCxnSpPr>
            <a:stCxn id="15" idx="3"/>
          </p:cNvCxnSpPr>
          <p:nvPr/>
        </p:nvCxnSpPr>
        <p:spPr>
          <a:xfrm>
            <a:off x="2276648" y="4830563"/>
            <a:ext cx="787227" cy="303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ovéPole 14"/>
          <p:cNvSpPr txBox="1"/>
          <p:nvPr/>
        </p:nvSpPr>
        <p:spPr>
          <a:xfrm>
            <a:off x="425452" y="4505325"/>
            <a:ext cx="1851196" cy="650475"/>
          </a:xfrm>
          <a:prstGeom prst="rect">
            <a:avLst/>
          </a:prstGeom>
          <a:solidFill>
            <a:srgbClr val="957D6F"/>
          </a:solidFill>
        </p:spPr>
        <p:style>
          <a:lnRef idx="3">
            <a:schemeClr val="lt1"/>
          </a:lnRef>
          <a:fillRef idx="1">
            <a:schemeClr val="accent2"/>
          </a:fillRef>
          <a:effectRef idx="1">
            <a:schemeClr val="accent2"/>
          </a:effectRef>
          <a:fontRef idx="minor">
            <a:schemeClr val="lt1"/>
          </a:fontRef>
        </p:style>
        <p:txBody>
          <a:bodyPr wrap="square" tIns="86400">
            <a:spAutoFit/>
          </a:bodyPr>
          <a:lstStyle/>
          <a:p>
            <a:pPr algn="ctr">
              <a:lnSpc>
                <a:spcPct val="70000"/>
              </a:lnSpc>
              <a:defRPr/>
            </a:pPr>
            <a:r>
              <a:rPr lang="cs-CZ" sz="1600" dirty="0"/>
              <a:t>Interferon </a:t>
            </a:r>
            <a:r>
              <a:rPr lang="cs-CZ" sz="1600" dirty="0" err="1"/>
              <a:t>molecules</a:t>
            </a:r>
            <a:r>
              <a:rPr lang="cs-CZ" sz="1600" dirty="0"/>
              <a:t> </a:t>
            </a:r>
            <a:r>
              <a:rPr lang="cs-CZ" sz="1600" dirty="0" err="1"/>
              <a:t>produced</a:t>
            </a:r>
            <a:endParaRPr lang="cs-CZ" sz="1600" dirty="0"/>
          </a:p>
        </p:txBody>
      </p:sp>
      <p:cxnSp>
        <p:nvCxnSpPr>
          <p:cNvPr id="16" name="Přímá spojovací šipka 20"/>
          <p:cNvCxnSpPr>
            <a:stCxn id="17" idx="1"/>
          </p:cNvCxnSpPr>
          <p:nvPr/>
        </p:nvCxnSpPr>
        <p:spPr>
          <a:xfrm flipH="1">
            <a:off x="6115052" y="4820444"/>
            <a:ext cx="957262" cy="32464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ovéPole 16"/>
          <p:cNvSpPr txBox="1"/>
          <p:nvPr/>
        </p:nvSpPr>
        <p:spPr>
          <a:xfrm>
            <a:off x="7072314" y="4495800"/>
            <a:ext cx="2396230" cy="649288"/>
          </a:xfrm>
          <a:prstGeom prst="rect">
            <a:avLst/>
          </a:prstGeom>
          <a:solidFill>
            <a:srgbClr val="957D6F"/>
          </a:solidFill>
        </p:spPr>
        <p:style>
          <a:lnRef idx="3">
            <a:schemeClr val="lt1"/>
          </a:lnRef>
          <a:fillRef idx="1">
            <a:schemeClr val="accent2"/>
          </a:fillRef>
          <a:effectRef idx="1">
            <a:schemeClr val="accent2"/>
          </a:effectRef>
          <a:fontRef idx="minor">
            <a:schemeClr val="lt1"/>
          </a:fontRef>
        </p:style>
        <p:txBody>
          <a:bodyPr wrap="square" tIns="86400">
            <a:spAutoFit/>
          </a:bodyPr>
          <a:lstStyle/>
          <a:p>
            <a:pPr algn="ctr">
              <a:lnSpc>
                <a:spcPct val="70000"/>
              </a:lnSpc>
              <a:defRPr/>
            </a:pPr>
            <a:r>
              <a:rPr lang="cs-CZ" sz="1600" dirty="0"/>
              <a:t>Interferon </a:t>
            </a:r>
            <a:r>
              <a:rPr lang="cs-CZ" sz="1600" dirty="0" err="1"/>
              <a:t>binding</a:t>
            </a:r>
            <a:r>
              <a:rPr lang="cs-CZ" sz="1600" dirty="0"/>
              <a:t> </a:t>
            </a:r>
            <a:r>
              <a:rPr lang="cs-CZ" sz="1600" dirty="0" err="1"/>
              <a:t>simulates</a:t>
            </a:r>
            <a:r>
              <a:rPr lang="cs-CZ" sz="1600" dirty="0"/>
              <a:t> cell to </a:t>
            </a:r>
            <a:r>
              <a:rPr lang="cs-CZ" sz="1600" dirty="0" err="1"/>
              <a:t>turn</a:t>
            </a:r>
            <a:r>
              <a:rPr lang="cs-CZ" sz="1600" dirty="0"/>
              <a:t> on </a:t>
            </a:r>
            <a:r>
              <a:rPr lang="cs-CZ" sz="1600" dirty="0" err="1"/>
              <a:t>genes</a:t>
            </a:r>
            <a:r>
              <a:rPr lang="cs-CZ" sz="1600" dirty="0"/>
              <a:t> </a:t>
            </a:r>
            <a:r>
              <a:rPr lang="cs-CZ" sz="1600" dirty="0" err="1"/>
              <a:t>for</a:t>
            </a:r>
            <a:r>
              <a:rPr lang="cs-CZ" sz="1600" dirty="0"/>
              <a:t> </a:t>
            </a:r>
            <a:r>
              <a:rPr lang="cs-CZ" sz="1600" dirty="0" err="1"/>
              <a:t>antiviral</a:t>
            </a:r>
            <a:r>
              <a:rPr lang="cs-CZ" sz="1600" dirty="0"/>
              <a:t> </a:t>
            </a:r>
            <a:r>
              <a:rPr lang="cs-CZ" sz="1600" dirty="0" err="1"/>
              <a:t>proteins</a:t>
            </a:r>
            <a:endParaRPr lang="cs-CZ" sz="1600" dirty="0"/>
          </a:p>
        </p:txBody>
      </p:sp>
      <p:sp>
        <p:nvSpPr>
          <p:cNvPr id="18" name="TextovéPole 17"/>
          <p:cNvSpPr txBox="1"/>
          <p:nvPr/>
        </p:nvSpPr>
        <p:spPr>
          <a:xfrm>
            <a:off x="809626" y="5373688"/>
            <a:ext cx="2668749" cy="985837"/>
          </a:xfrm>
          <a:prstGeom prst="rect">
            <a:avLst/>
          </a:prstGeom>
          <a:solidFill>
            <a:schemeClr val="bg1"/>
          </a:solid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a:defRPr/>
            </a:pPr>
            <a:r>
              <a:rPr lang="cs-CZ" sz="1600" b="1" dirty="0">
                <a:solidFill>
                  <a:schemeClr val="tx1"/>
                </a:solidFill>
              </a:rPr>
              <a:t>Host cell 1</a:t>
            </a:r>
            <a:endParaRPr lang="en-GB" sz="1600" b="1" dirty="0">
              <a:solidFill>
                <a:schemeClr val="tx1"/>
              </a:solidFill>
            </a:endParaRPr>
          </a:p>
          <a:p>
            <a:pPr marL="180975" indent="-180975">
              <a:buFontTx/>
              <a:buChar char="•"/>
              <a:defRPr/>
            </a:pPr>
            <a:r>
              <a:rPr lang="cs-CZ" sz="1400" dirty="0" err="1">
                <a:solidFill>
                  <a:schemeClr val="tx1"/>
                </a:solidFill>
              </a:rPr>
              <a:t>Infected</a:t>
            </a:r>
            <a:r>
              <a:rPr lang="cs-CZ" sz="1400" dirty="0">
                <a:solidFill>
                  <a:schemeClr val="tx1"/>
                </a:solidFill>
              </a:rPr>
              <a:t> by virus</a:t>
            </a:r>
          </a:p>
          <a:p>
            <a:pPr marL="180975" indent="-180975">
              <a:buFontTx/>
              <a:buChar char="•"/>
              <a:defRPr/>
            </a:pPr>
            <a:r>
              <a:rPr lang="cs-CZ" sz="1400" dirty="0" err="1">
                <a:solidFill>
                  <a:schemeClr val="tx1"/>
                </a:solidFill>
              </a:rPr>
              <a:t>Makes</a:t>
            </a:r>
            <a:r>
              <a:rPr lang="cs-CZ" sz="1400" dirty="0">
                <a:solidFill>
                  <a:schemeClr val="tx1"/>
                </a:solidFill>
              </a:rPr>
              <a:t> interferon</a:t>
            </a:r>
          </a:p>
          <a:p>
            <a:pPr marL="180975" indent="-180975">
              <a:buFontTx/>
              <a:buChar char="•"/>
              <a:defRPr/>
            </a:pPr>
            <a:r>
              <a:rPr lang="cs-CZ" sz="1400" dirty="0" err="1">
                <a:solidFill>
                  <a:schemeClr val="tx1"/>
                </a:solidFill>
              </a:rPr>
              <a:t>Is</a:t>
            </a:r>
            <a:r>
              <a:rPr lang="cs-CZ" sz="1400" dirty="0">
                <a:solidFill>
                  <a:schemeClr val="tx1"/>
                </a:solidFill>
              </a:rPr>
              <a:t> </a:t>
            </a:r>
            <a:r>
              <a:rPr lang="cs-CZ" sz="1400" dirty="0" err="1">
                <a:solidFill>
                  <a:schemeClr val="tx1"/>
                </a:solidFill>
              </a:rPr>
              <a:t>kiled</a:t>
            </a:r>
            <a:r>
              <a:rPr lang="cs-CZ" sz="1400" dirty="0">
                <a:solidFill>
                  <a:schemeClr val="tx1"/>
                </a:solidFill>
              </a:rPr>
              <a:t> by virus</a:t>
            </a:r>
            <a:endParaRPr lang="en-GB" sz="1400" dirty="0">
              <a:solidFill>
                <a:schemeClr val="tx1"/>
              </a:solidFill>
            </a:endParaRPr>
          </a:p>
        </p:txBody>
      </p:sp>
      <p:sp>
        <p:nvSpPr>
          <p:cNvPr id="19" name="TextovéPole 18"/>
          <p:cNvSpPr txBox="1"/>
          <p:nvPr/>
        </p:nvSpPr>
        <p:spPr>
          <a:xfrm>
            <a:off x="5872163" y="5373688"/>
            <a:ext cx="3121569" cy="984885"/>
          </a:xfrm>
          <a:prstGeom prst="rect">
            <a:avLst/>
          </a:prstGeom>
          <a:solidFill>
            <a:schemeClr val="bg1"/>
          </a:solid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a:defRPr/>
            </a:pPr>
            <a:r>
              <a:rPr lang="cs-CZ" sz="1600" b="1" dirty="0">
                <a:solidFill>
                  <a:schemeClr val="tx1"/>
                </a:solidFill>
              </a:rPr>
              <a:t>Host cell 2</a:t>
            </a:r>
            <a:endParaRPr lang="en-GB" sz="1600" b="1" dirty="0">
              <a:solidFill>
                <a:schemeClr val="tx1"/>
              </a:solidFill>
            </a:endParaRPr>
          </a:p>
          <a:p>
            <a:pPr marL="180975" indent="-180975">
              <a:buFontTx/>
              <a:buChar char="•"/>
              <a:defRPr/>
            </a:pPr>
            <a:r>
              <a:rPr lang="cs-CZ" sz="1400" dirty="0" err="1">
                <a:solidFill>
                  <a:schemeClr val="tx1"/>
                </a:solidFill>
              </a:rPr>
              <a:t>Entered</a:t>
            </a:r>
            <a:r>
              <a:rPr lang="cs-CZ" sz="1400" dirty="0">
                <a:solidFill>
                  <a:schemeClr val="tx1"/>
                </a:solidFill>
              </a:rPr>
              <a:t> by interferon </a:t>
            </a:r>
            <a:r>
              <a:rPr lang="cs-CZ" sz="1400" dirty="0" err="1">
                <a:solidFill>
                  <a:schemeClr val="tx1"/>
                </a:solidFill>
              </a:rPr>
              <a:t>from</a:t>
            </a:r>
            <a:r>
              <a:rPr lang="cs-CZ" sz="1400" dirty="0">
                <a:solidFill>
                  <a:schemeClr val="tx1"/>
                </a:solidFill>
              </a:rPr>
              <a:t> cell 1</a:t>
            </a:r>
            <a:r>
              <a:rPr lang="en-US" sz="1400" dirty="0">
                <a:solidFill>
                  <a:schemeClr val="tx1"/>
                </a:solidFill>
              </a:rPr>
              <a:t>;</a:t>
            </a:r>
            <a:endParaRPr lang="cs-CZ" sz="1400" dirty="0">
              <a:solidFill>
                <a:schemeClr val="tx1"/>
              </a:solidFill>
            </a:endParaRPr>
          </a:p>
          <a:p>
            <a:pPr marL="180975" indent="-180975">
              <a:buFontTx/>
              <a:buChar char="•"/>
              <a:defRPr/>
            </a:pPr>
            <a:r>
              <a:rPr lang="cs-CZ" sz="1400" dirty="0">
                <a:solidFill>
                  <a:schemeClr val="tx1"/>
                </a:solidFill>
              </a:rPr>
              <a:t>Interferon </a:t>
            </a:r>
            <a:r>
              <a:rPr lang="cs-CZ" sz="1400" dirty="0" err="1">
                <a:solidFill>
                  <a:schemeClr val="tx1"/>
                </a:solidFill>
              </a:rPr>
              <a:t>induces</a:t>
            </a:r>
            <a:r>
              <a:rPr lang="cs-CZ" sz="1400" dirty="0">
                <a:solidFill>
                  <a:schemeClr val="tx1"/>
                </a:solidFill>
              </a:rPr>
              <a:t> </a:t>
            </a:r>
            <a:r>
              <a:rPr lang="cs-CZ" sz="1400" dirty="0" err="1">
                <a:solidFill>
                  <a:schemeClr val="tx1"/>
                </a:solidFill>
              </a:rPr>
              <a:t>changes</a:t>
            </a:r>
            <a:r>
              <a:rPr lang="cs-CZ" sz="1400" dirty="0">
                <a:solidFill>
                  <a:schemeClr val="tx1"/>
                </a:solidFill>
              </a:rPr>
              <a:t> </a:t>
            </a:r>
            <a:r>
              <a:rPr lang="cs-CZ" sz="1400" dirty="0" err="1">
                <a:solidFill>
                  <a:schemeClr val="tx1"/>
                </a:solidFill>
              </a:rPr>
              <a:t>that</a:t>
            </a:r>
            <a:r>
              <a:rPr lang="cs-CZ" sz="1400" dirty="0">
                <a:solidFill>
                  <a:schemeClr val="tx1"/>
                </a:solidFill>
              </a:rPr>
              <a:t> </a:t>
            </a:r>
            <a:r>
              <a:rPr lang="cs-CZ" sz="1400" dirty="0" err="1">
                <a:solidFill>
                  <a:schemeClr val="tx1"/>
                </a:solidFill>
              </a:rPr>
              <a:t>protect</a:t>
            </a:r>
            <a:r>
              <a:rPr lang="cs-CZ" sz="1400" dirty="0">
                <a:solidFill>
                  <a:schemeClr val="tx1"/>
                </a:solidFill>
              </a:rPr>
              <a:t> </a:t>
            </a:r>
            <a:r>
              <a:rPr lang="cs-CZ" sz="1400" dirty="0" err="1">
                <a:solidFill>
                  <a:schemeClr val="tx1"/>
                </a:solidFill>
              </a:rPr>
              <a:t>it</a:t>
            </a:r>
            <a:endParaRPr lang="en-GB" sz="1400" dirty="0">
              <a:solidFill>
                <a:schemeClr val="tx1"/>
              </a:solidFill>
            </a:endParaRPr>
          </a:p>
        </p:txBody>
      </p:sp>
    </p:spTree>
    <p:extLst>
      <p:ext uri="{BB962C8B-B14F-4D97-AF65-F5344CB8AC3E}">
        <p14:creationId xmlns:p14="http://schemas.microsoft.com/office/powerpoint/2010/main" val="75264722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a:solidFill>
                  <a:srgbClr val="C00000"/>
                </a:solidFill>
              </a:rPr>
              <a:t>II. třída interferonů</a:t>
            </a:r>
          </a:p>
        </p:txBody>
      </p:sp>
      <p:sp>
        <p:nvSpPr>
          <p:cNvPr id="3" name="Zástupný symbol pro obsah 2"/>
          <p:cNvSpPr>
            <a:spLocks noGrp="1"/>
          </p:cNvSpPr>
          <p:nvPr>
            <p:ph idx="1"/>
          </p:nvPr>
        </p:nvSpPr>
        <p:spPr/>
        <p:txBody>
          <a:bodyPr>
            <a:normAutofit fontScale="77500" lnSpcReduction="20000"/>
          </a:bodyPr>
          <a:lstStyle/>
          <a:p>
            <a:r>
              <a:rPr lang="cs-CZ" dirty="0">
                <a:solidFill>
                  <a:srgbClr val="002060"/>
                </a:solidFill>
              </a:rPr>
              <a:t>Interferon </a:t>
            </a:r>
            <a:r>
              <a:rPr lang="el-GR" dirty="0">
                <a:solidFill>
                  <a:srgbClr val="002060"/>
                </a:solidFill>
              </a:rPr>
              <a:t>γ</a:t>
            </a:r>
            <a:endParaRPr lang="cs-CZ" dirty="0">
              <a:solidFill>
                <a:srgbClr val="002060"/>
              </a:solidFill>
            </a:endParaRPr>
          </a:p>
          <a:p>
            <a:r>
              <a:rPr lang="cs-CZ" dirty="0">
                <a:solidFill>
                  <a:srgbClr val="002060"/>
                </a:solidFill>
              </a:rPr>
              <a:t>Tvořen NK buňkami, NKT buňkami, CD8+ T-lymfocyty, CD4+ T-lymfocyty.</a:t>
            </a:r>
          </a:p>
          <a:p>
            <a:r>
              <a:rPr lang="cs-CZ" dirty="0">
                <a:solidFill>
                  <a:srgbClr val="002060"/>
                </a:solidFill>
              </a:rPr>
              <a:t>Th-1 odpověď – makrofágy vyzrávají do cytotoxického </a:t>
            </a:r>
            <a:r>
              <a:rPr lang="cs-CZ" dirty="0" err="1">
                <a:solidFill>
                  <a:srgbClr val="002060"/>
                </a:solidFill>
              </a:rPr>
              <a:t>subsetu</a:t>
            </a:r>
            <a:r>
              <a:rPr lang="cs-CZ" dirty="0">
                <a:solidFill>
                  <a:srgbClr val="002060"/>
                </a:solidFill>
              </a:rPr>
              <a:t> M1, což vede k usmrcení intracelulárních bakterií.</a:t>
            </a:r>
          </a:p>
          <a:p>
            <a:r>
              <a:rPr lang="cs-CZ" dirty="0">
                <a:solidFill>
                  <a:srgbClr val="002060"/>
                </a:solidFill>
              </a:rPr>
              <a:t>Cytotoxická aktivita vůči buňkám infikovaným viry.</a:t>
            </a:r>
          </a:p>
          <a:p>
            <a:r>
              <a:rPr lang="cs-CZ" dirty="0">
                <a:solidFill>
                  <a:srgbClr val="002060"/>
                </a:solidFill>
              </a:rPr>
              <a:t>Podíl na tvorbě granulomu u intracelulárních (M. </a:t>
            </a:r>
            <a:r>
              <a:rPr lang="cs-CZ" dirty="0" err="1">
                <a:solidFill>
                  <a:srgbClr val="002060"/>
                </a:solidFill>
              </a:rPr>
              <a:t>tuberculosis</a:t>
            </a:r>
            <a:r>
              <a:rPr lang="cs-CZ" dirty="0">
                <a:solidFill>
                  <a:srgbClr val="002060"/>
                </a:solidFill>
              </a:rPr>
              <a:t>) a parazitárních infekcí.</a:t>
            </a:r>
          </a:p>
          <a:p>
            <a:r>
              <a:rPr lang="cs-CZ" dirty="0">
                <a:solidFill>
                  <a:srgbClr val="002060"/>
                </a:solidFill>
              </a:rPr>
              <a:t>Podíl na protinádorové imunitě.</a:t>
            </a:r>
          </a:p>
          <a:p>
            <a:r>
              <a:rPr lang="cs-CZ" dirty="0">
                <a:solidFill>
                  <a:srgbClr val="002060"/>
                </a:solidFill>
              </a:rPr>
              <a:t>Klíčová součást poškozujícího zánětu u roztroušené sklerózy, aterosklerózy a dalších.</a:t>
            </a:r>
          </a:p>
          <a:p>
            <a:endParaRPr lang="cs-CZ" dirty="0"/>
          </a:p>
          <a:p>
            <a:endParaRPr lang="cs-CZ" dirty="0"/>
          </a:p>
        </p:txBody>
      </p:sp>
    </p:spTree>
    <p:extLst>
      <p:ext uri="{BB962C8B-B14F-4D97-AF65-F5344CB8AC3E}">
        <p14:creationId xmlns:p14="http://schemas.microsoft.com/office/powerpoint/2010/main" val="300174221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Související obrázek"/>
          <p:cNvSpPr>
            <a:spLocks noChangeAspect="1" noChangeArrowheads="1"/>
          </p:cNvSpPr>
          <p:nvPr/>
        </p:nvSpPr>
        <p:spPr bwMode="auto">
          <a:xfrm>
            <a:off x="155574" y="-144463"/>
            <a:ext cx="2184177" cy="342944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6" name="Obrázek 5"/>
          <p:cNvPicPr>
            <a:picLocks noChangeAspect="1"/>
          </p:cNvPicPr>
          <p:nvPr/>
        </p:nvPicPr>
        <p:blipFill>
          <a:blip r:embed="rId2"/>
          <a:stretch>
            <a:fillRect/>
          </a:stretch>
        </p:blipFill>
        <p:spPr>
          <a:xfrm>
            <a:off x="0" y="-33990"/>
            <a:ext cx="9144000" cy="6597352"/>
          </a:xfrm>
          <a:prstGeom prst="rect">
            <a:avLst/>
          </a:prstGeom>
        </p:spPr>
      </p:pic>
    </p:spTree>
    <p:extLst>
      <p:ext uri="{BB962C8B-B14F-4D97-AF65-F5344CB8AC3E}">
        <p14:creationId xmlns:p14="http://schemas.microsoft.com/office/powerpoint/2010/main" val="20572768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C00000"/>
                </a:solidFill>
              </a:rPr>
              <a:t>III. třída interferonů</a:t>
            </a:r>
          </a:p>
        </p:txBody>
      </p:sp>
      <p:sp>
        <p:nvSpPr>
          <p:cNvPr id="3" name="Zástupný symbol pro obsah 2"/>
          <p:cNvSpPr>
            <a:spLocks noGrp="1"/>
          </p:cNvSpPr>
          <p:nvPr>
            <p:ph idx="1"/>
          </p:nvPr>
        </p:nvSpPr>
        <p:spPr>
          <a:xfrm>
            <a:off x="539552" y="1484784"/>
            <a:ext cx="8013576" cy="4525963"/>
          </a:xfrm>
        </p:spPr>
        <p:txBody>
          <a:bodyPr>
            <a:normAutofit/>
          </a:bodyPr>
          <a:lstStyle/>
          <a:p>
            <a:r>
              <a:rPr lang="cs-CZ" sz="2800" dirty="0">
                <a:solidFill>
                  <a:srgbClr val="002060"/>
                </a:solidFill>
              </a:rPr>
              <a:t>Interferony </a:t>
            </a:r>
            <a:r>
              <a:rPr lang="el-GR" sz="2800" dirty="0">
                <a:solidFill>
                  <a:srgbClr val="002060"/>
                </a:solidFill>
              </a:rPr>
              <a:t>λ</a:t>
            </a:r>
            <a:r>
              <a:rPr lang="cs-CZ" sz="2800" dirty="0">
                <a:solidFill>
                  <a:srgbClr val="002060"/>
                </a:solidFill>
              </a:rPr>
              <a:t> – objeveny čtyři, tři jsou zařazeny jako IL-28, IL-28A, IL-29.</a:t>
            </a:r>
          </a:p>
          <a:p>
            <a:r>
              <a:rPr lang="cs-CZ" sz="2800" dirty="0">
                <a:solidFill>
                  <a:srgbClr val="002060"/>
                </a:solidFill>
              </a:rPr>
              <a:t>Tvořeny většinou buněk těla.</a:t>
            </a:r>
          </a:p>
          <a:p>
            <a:r>
              <a:rPr lang="cs-CZ" sz="2800" dirty="0">
                <a:solidFill>
                  <a:srgbClr val="002060"/>
                </a:solidFill>
              </a:rPr>
              <a:t>Působí pouze na epitelové buňky.</a:t>
            </a:r>
          </a:p>
          <a:p>
            <a:r>
              <a:rPr lang="cs-CZ" sz="2800" dirty="0">
                <a:solidFill>
                  <a:srgbClr val="002060"/>
                </a:solidFill>
              </a:rPr>
              <a:t>Součást bariérových funkcí sliznic – epitelové struktury dýchacích cest, protivirová ochrana trávicího traktu brání uvolňování virových partikulí.</a:t>
            </a:r>
          </a:p>
          <a:p>
            <a:r>
              <a:rPr lang="cs-CZ" sz="2800" dirty="0">
                <a:solidFill>
                  <a:srgbClr val="002060"/>
                </a:solidFill>
              </a:rPr>
              <a:t>Podíl v komplexní antivirové ochraně.</a:t>
            </a:r>
          </a:p>
          <a:p>
            <a:pPr marL="0" indent="0">
              <a:buNone/>
            </a:pPr>
            <a:endParaRPr lang="cs-CZ" sz="2800" dirty="0">
              <a:solidFill>
                <a:srgbClr val="002060"/>
              </a:solidFill>
            </a:endParaRPr>
          </a:p>
        </p:txBody>
      </p:sp>
    </p:spTree>
    <p:extLst>
      <p:ext uri="{BB962C8B-B14F-4D97-AF65-F5344CB8AC3E}">
        <p14:creationId xmlns:p14="http://schemas.microsoft.com/office/powerpoint/2010/main" val="390464698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C00000"/>
                </a:solidFill>
              </a:rPr>
              <a:t>Zánět</a:t>
            </a:r>
          </a:p>
        </p:txBody>
      </p:sp>
      <p:sp>
        <p:nvSpPr>
          <p:cNvPr id="3" name="Zástupný symbol pro obsah 2"/>
          <p:cNvSpPr>
            <a:spLocks noGrp="1"/>
          </p:cNvSpPr>
          <p:nvPr>
            <p:ph idx="1"/>
          </p:nvPr>
        </p:nvSpPr>
        <p:spPr/>
        <p:txBody>
          <a:bodyPr>
            <a:normAutofit lnSpcReduction="10000"/>
          </a:bodyPr>
          <a:lstStyle/>
          <a:p>
            <a:r>
              <a:rPr lang="cs-CZ" dirty="0">
                <a:solidFill>
                  <a:srgbClr val="002060"/>
                </a:solidFill>
              </a:rPr>
              <a:t>Fylogeneticky stará a monotónní obranná reakce.</a:t>
            </a:r>
          </a:p>
          <a:p>
            <a:r>
              <a:rPr lang="cs-CZ" dirty="0">
                <a:solidFill>
                  <a:srgbClr val="002060"/>
                </a:solidFill>
              </a:rPr>
              <a:t>Efektorový mechanismus nejen vrozené , ale i adaptivní imunity.</a:t>
            </a:r>
          </a:p>
          <a:p>
            <a:r>
              <a:rPr lang="cs-CZ" dirty="0">
                <a:solidFill>
                  <a:srgbClr val="002060"/>
                </a:solidFill>
              </a:rPr>
              <a:t>Rozvoj zánětu:</a:t>
            </a:r>
          </a:p>
          <a:p>
            <a:pPr lvl="1">
              <a:buFont typeface="Arial" panose="020B0604020202020204" pitchFamily="34" charset="0"/>
              <a:buChar char="•"/>
            </a:pPr>
            <a:r>
              <a:rPr lang="pl-PL" dirty="0">
                <a:solidFill>
                  <a:srgbClr val="002060"/>
                </a:solidFill>
              </a:rPr>
              <a:t>rozpoznání nebezpečného</a:t>
            </a:r>
            <a:r>
              <a:rPr lang="pl-PL" b="1" dirty="0">
                <a:solidFill>
                  <a:srgbClr val="002060"/>
                </a:solidFill>
              </a:rPr>
              <a:t> </a:t>
            </a:r>
            <a:r>
              <a:rPr lang="pl-PL" dirty="0">
                <a:solidFill>
                  <a:srgbClr val="002060"/>
                </a:solidFill>
              </a:rPr>
              <a:t>podnětu</a:t>
            </a:r>
          </a:p>
          <a:p>
            <a:pPr lvl="1">
              <a:buFont typeface="Arial" panose="020B0604020202020204" pitchFamily="34" charset="0"/>
              <a:buChar char="•"/>
            </a:pPr>
            <a:r>
              <a:rPr lang="pl-PL" dirty="0">
                <a:solidFill>
                  <a:srgbClr val="002060"/>
                </a:solidFill>
              </a:rPr>
              <a:t>vyhodnocení charakterů podnětu a rizika</a:t>
            </a:r>
          </a:p>
          <a:p>
            <a:pPr lvl="1">
              <a:buFont typeface="Arial" panose="020B0604020202020204" pitchFamily="34" charset="0"/>
              <a:buChar char="•"/>
            </a:pPr>
            <a:r>
              <a:rPr lang="cs-CZ" dirty="0">
                <a:solidFill>
                  <a:srgbClr val="002060"/>
                </a:solidFill>
              </a:rPr>
              <a:t>vylití granul, transkripce genů, ..</a:t>
            </a:r>
          </a:p>
          <a:p>
            <a:r>
              <a:rPr lang="cs-CZ" dirty="0">
                <a:solidFill>
                  <a:srgbClr val="002060"/>
                </a:solidFill>
              </a:rPr>
              <a:t>Každý zánět má imunopatologickou složku.</a:t>
            </a:r>
          </a:p>
        </p:txBody>
      </p:sp>
    </p:spTree>
    <p:extLst>
      <p:ext uri="{BB962C8B-B14F-4D97-AF65-F5344CB8AC3E}">
        <p14:creationId xmlns:p14="http://schemas.microsoft.com/office/powerpoint/2010/main" val="381555642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idx="4294967295"/>
          </p:nvPr>
        </p:nvSpPr>
        <p:spPr>
          <a:xfrm>
            <a:off x="0" y="333375"/>
            <a:ext cx="8229600" cy="1928813"/>
          </a:xfrm>
        </p:spPr>
        <p:txBody>
          <a:bodyPr>
            <a:normAutofit fontScale="90000"/>
          </a:bodyPr>
          <a:lstStyle/>
          <a:p>
            <a:pPr eaLnBrk="1" hangingPunct="1"/>
            <a:r>
              <a:rPr lang="en-GB" sz="4000" b="1" dirty="0" err="1">
                <a:solidFill>
                  <a:srgbClr val="C00000"/>
                </a:solidFill>
              </a:rPr>
              <a:t>Zánět</a:t>
            </a:r>
            <a:r>
              <a:rPr lang="cs-CZ" sz="4000" b="1" dirty="0">
                <a:solidFill>
                  <a:srgbClr val="C00000"/>
                </a:solidFill>
              </a:rPr>
              <a:t>-</a:t>
            </a:r>
            <a:br>
              <a:rPr lang="cs-CZ" sz="4000" dirty="0">
                <a:solidFill>
                  <a:srgbClr val="C00000"/>
                </a:solidFill>
              </a:rPr>
            </a:br>
            <a:r>
              <a:rPr lang="cs-CZ" sz="4000" dirty="0">
                <a:solidFill>
                  <a:srgbClr val="C00000"/>
                </a:solidFill>
              </a:rPr>
              <a:t> </a:t>
            </a:r>
            <a:r>
              <a:rPr lang="cs-CZ" sz="4000" b="1" dirty="0">
                <a:solidFill>
                  <a:srgbClr val="C00000"/>
                </a:solidFill>
              </a:rPr>
              <a:t>komplexní obranná reakce systému vrozené imunity</a:t>
            </a:r>
            <a:r>
              <a:rPr lang="cs-CZ" dirty="0">
                <a:solidFill>
                  <a:srgbClr val="C00000"/>
                </a:solidFill>
              </a:rPr>
              <a:t> </a:t>
            </a:r>
            <a:endParaRPr lang="en-GB" dirty="0">
              <a:solidFill>
                <a:srgbClr val="C00000"/>
              </a:solidFill>
            </a:endParaRPr>
          </a:p>
        </p:txBody>
      </p:sp>
      <p:sp>
        <p:nvSpPr>
          <p:cNvPr id="63491" name="Rectangle 3"/>
          <p:cNvSpPr>
            <a:spLocks noGrp="1" noChangeArrowheads="1"/>
          </p:cNvSpPr>
          <p:nvPr>
            <p:ph type="body" idx="4294967295"/>
          </p:nvPr>
        </p:nvSpPr>
        <p:spPr>
          <a:xfrm>
            <a:off x="430213" y="2205038"/>
            <a:ext cx="8713787" cy="4176712"/>
          </a:xfrm>
        </p:spPr>
        <p:txBody>
          <a:bodyPr/>
          <a:lstStyle/>
          <a:p>
            <a:pPr eaLnBrk="1" hangingPunct="1">
              <a:buFontTx/>
              <a:buNone/>
            </a:pPr>
            <a:endParaRPr lang="cs-CZ" sz="2600" dirty="0"/>
          </a:p>
          <a:p>
            <a:pPr eaLnBrk="1" hangingPunct="1"/>
            <a:r>
              <a:rPr lang="cs-CZ" sz="2800" dirty="0">
                <a:solidFill>
                  <a:srgbClr val="002060"/>
                </a:solidFill>
              </a:rPr>
              <a:t>na infekci bakteriální, virovou, parazitární</a:t>
            </a:r>
          </a:p>
          <a:p>
            <a:pPr eaLnBrk="1" hangingPunct="1"/>
            <a:r>
              <a:rPr lang="cs-CZ" sz="2800" dirty="0">
                <a:solidFill>
                  <a:srgbClr val="002060"/>
                </a:solidFill>
              </a:rPr>
              <a:t>na poškození tkání fyzikálními a chemickými faktory  </a:t>
            </a:r>
          </a:p>
          <a:p>
            <a:pPr eaLnBrk="1" hangingPunct="1"/>
            <a:r>
              <a:rPr lang="cs-CZ" sz="2800" dirty="0">
                <a:solidFill>
                  <a:srgbClr val="002060"/>
                </a:solidFill>
              </a:rPr>
              <a:t>na efektorové stadium adaptivní imunitní  reakce </a:t>
            </a:r>
          </a:p>
          <a:p>
            <a:pPr eaLnBrk="1" hangingPunct="1"/>
            <a:endParaRPr lang="cs-CZ" sz="2800" b="1" dirty="0">
              <a:solidFill>
                <a:srgbClr val="002060"/>
              </a:solidFill>
            </a:endParaRPr>
          </a:p>
          <a:p>
            <a:pPr eaLnBrk="1" hangingPunct="1">
              <a:buFontTx/>
              <a:buNone/>
            </a:pPr>
            <a:r>
              <a:rPr lang="cs-CZ" sz="2800" b="1" dirty="0">
                <a:solidFill>
                  <a:srgbClr val="002060"/>
                </a:solidFill>
              </a:rPr>
              <a:t>        Směřuje k odstranění škodliviny a k obnově    </a:t>
            </a:r>
          </a:p>
          <a:p>
            <a:pPr eaLnBrk="1" hangingPunct="1">
              <a:buFontTx/>
              <a:buNone/>
            </a:pPr>
            <a:r>
              <a:rPr lang="cs-CZ" sz="2800" b="1" dirty="0">
                <a:solidFill>
                  <a:srgbClr val="002060"/>
                </a:solidFill>
              </a:rPr>
              <a:t>                  poškozených struktur  a funkcí</a:t>
            </a:r>
            <a:endParaRPr lang="en-GB" sz="2800" b="1" dirty="0">
              <a:solidFill>
                <a:srgbClr val="002060"/>
              </a:solidFill>
            </a:endParaRPr>
          </a:p>
        </p:txBody>
      </p:sp>
    </p:spTree>
    <p:extLst>
      <p:ext uri="{BB962C8B-B14F-4D97-AF65-F5344CB8AC3E}">
        <p14:creationId xmlns:p14="http://schemas.microsoft.com/office/powerpoint/2010/main" val="29364221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cs-CZ" b="1" dirty="0">
                <a:solidFill>
                  <a:srgbClr val="C00000"/>
                </a:solidFill>
              </a:rPr>
              <a:t>Zánět</a:t>
            </a:r>
            <a:endParaRPr lang="cs-CZ" b="1" dirty="0">
              <a:solidFill>
                <a:srgbClr val="C00000"/>
              </a:solidFill>
            </a:endParaRPr>
          </a:p>
        </p:txBody>
      </p:sp>
      <p:sp>
        <p:nvSpPr>
          <p:cNvPr id="3" name="Zástupný symbol pro obsah 2"/>
          <p:cNvSpPr>
            <a:spLocks noGrp="1"/>
          </p:cNvSpPr>
          <p:nvPr>
            <p:ph idx="1"/>
          </p:nvPr>
        </p:nvSpPr>
        <p:spPr/>
        <p:txBody>
          <a:bodyPr>
            <a:normAutofit fontScale="92500"/>
          </a:bodyPr>
          <a:lstStyle/>
          <a:p>
            <a:r>
              <a:rPr lang="cs-CZ" altLang="cs-CZ" dirty="0">
                <a:solidFill>
                  <a:srgbClr val="002060"/>
                </a:solidFill>
              </a:rPr>
              <a:t>Rychlá odpověď organismu na poškození tkání, (neimunologický podnět).</a:t>
            </a:r>
          </a:p>
          <a:p>
            <a:r>
              <a:rPr lang="cs-CZ" altLang="cs-CZ" dirty="0">
                <a:solidFill>
                  <a:srgbClr val="002060"/>
                </a:solidFill>
              </a:rPr>
              <a:t>Nebo infekci (imunologický podnět).</a:t>
            </a:r>
          </a:p>
          <a:p>
            <a:r>
              <a:rPr lang="cs-CZ" altLang="cs-CZ" dirty="0">
                <a:solidFill>
                  <a:srgbClr val="002060"/>
                </a:solidFill>
              </a:rPr>
              <a:t>Vede k lokalizaci onemocnění.</a:t>
            </a:r>
          </a:p>
          <a:p>
            <a:r>
              <a:rPr lang="cs-CZ" altLang="cs-CZ" dirty="0">
                <a:solidFill>
                  <a:srgbClr val="002060"/>
                </a:solidFill>
              </a:rPr>
              <a:t>Eliminace případné infekce.</a:t>
            </a:r>
          </a:p>
          <a:p>
            <a:r>
              <a:rPr lang="cs-CZ" altLang="cs-CZ" dirty="0">
                <a:solidFill>
                  <a:srgbClr val="002060"/>
                </a:solidFill>
              </a:rPr>
              <a:t>Zahojení.</a:t>
            </a:r>
            <a:endParaRPr lang="en-GB" altLang="cs-CZ" dirty="0">
              <a:solidFill>
                <a:srgbClr val="002060"/>
              </a:solidFill>
            </a:endParaRPr>
          </a:p>
          <a:p>
            <a:r>
              <a:rPr lang="cs-CZ" dirty="0">
                <a:solidFill>
                  <a:srgbClr val="002060"/>
                </a:solidFill>
              </a:rPr>
              <a:t>Reakce organismu může být místní nebo celková – závisí na rozsahu poškození a délce trvání.</a:t>
            </a:r>
          </a:p>
        </p:txBody>
      </p:sp>
    </p:spTree>
    <p:extLst>
      <p:ext uri="{BB962C8B-B14F-4D97-AF65-F5344CB8AC3E}">
        <p14:creationId xmlns:p14="http://schemas.microsoft.com/office/powerpoint/2010/main" val="2614590683"/>
      </p:ext>
    </p:extLst>
  </p:cSld>
  <p:clrMapOvr>
    <a:masterClrMapping/>
  </p:clrMapOvr>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1865</TotalTime>
  <Words>6524</Words>
  <Application>Microsoft Office PowerPoint</Application>
  <PresentationFormat>Předvádění na obrazovce (4:3)</PresentationFormat>
  <Paragraphs>879</Paragraphs>
  <Slides>152</Slides>
  <Notes>5</Notes>
  <HiddenSlides>0</HiddenSlides>
  <MMClips>0</MMClips>
  <ScaleCrop>false</ScaleCrop>
  <HeadingPairs>
    <vt:vector size="8" baseType="variant">
      <vt:variant>
        <vt:lpstr>Použitá písma</vt:lpstr>
      </vt:variant>
      <vt:variant>
        <vt:i4>9</vt:i4>
      </vt:variant>
      <vt:variant>
        <vt:lpstr>Motiv</vt:lpstr>
      </vt:variant>
      <vt:variant>
        <vt:i4>1</vt:i4>
      </vt:variant>
      <vt:variant>
        <vt:lpstr>Vložené servery OLE</vt:lpstr>
      </vt:variant>
      <vt:variant>
        <vt:i4>2</vt:i4>
      </vt:variant>
      <vt:variant>
        <vt:lpstr>Nadpisy snímků</vt:lpstr>
      </vt:variant>
      <vt:variant>
        <vt:i4>152</vt:i4>
      </vt:variant>
    </vt:vector>
  </HeadingPairs>
  <TitlesOfParts>
    <vt:vector size="164" baseType="lpstr">
      <vt:lpstr>Arial</vt:lpstr>
      <vt:lpstr>Arial Narrow</vt:lpstr>
      <vt:lpstr>Calibri</vt:lpstr>
      <vt:lpstr>Monotype Sorts</vt:lpstr>
      <vt:lpstr>Symbol</vt:lpstr>
      <vt:lpstr>Tahoma</vt:lpstr>
      <vt:lpstr>Times New Roman</vt:lpstr>
      <vt:lpstr>Verdana</vt:lpstr>
      <vt:lpstr>Wingdings</vt:lpstr>
      <vt:lpstr>Motiv systému Office</vt:lpstr>
      <vt:lpstr>Fotografie</vt:lpstr>
      <vt:lpstr>Photo Editor Photo</vt:lpstr>
      <vt:lpstr>IMUNITA VROZENÁ</vt:lpstr>
      <vt:lpstr>Prezentace aplikace PowerPoint</vt:lpstr>
      <vt:lpstr>Vrozená imunita</vt:lpstr>
      <vt:lpstr>Antimikrobiální peptidy</vt:lpstr>
      <vt:lpstr>Antimikrobiální peptidy  v residentních kožních buňkách </vt:lpstr>
      <vt:lpstr> Vrozená imunita   charakteristické rysy</vt:lpstr>
      <vt:lpstr>Vrozená imunita   charakteristické rysy</vt:lpstr>
      <vt:lpstr>PAMP „Pathogen Associated Molecular Pattern“</vt:lpstr>
      <vt:lpstr> DAMP „Damage Associated Molecular Patterns“</vt:lpstr>
      <vt:lpstr>PAMPs and DAMPs</vt:lpstr>
      <vt:lpstr>Vrozená imunita:  charakteristické rysy</vt:lpstr>
      <vt:lpstr>Vrozená imunita:  charakteristické rysy</vt:lpstr>
      <vt:lpstr>PRR- Pattern Recognition Receptors </vt:lpstr>
      <vt:lpstr>PRR- Pattern Recognition Receptors </vt:lpstr>
      <vt:lpstr>Cell associated PRR</vt:lpstr>
      <vt:lpstr>PRR- Pattern Recognition Receptors </vt:lpstr>
      <vt:lpstr>Solubilní PRR</vt:lpstr>
      <vt:lpstr>Prezentace aplikace PowerPoint</vt:lpstr>
      <vt:lpstr>Prezentace aplikace PowerPoint</vt:lpstr>
      <vt:lpstr>Prezentace aplikace PowerPoint</vt:lpstr>
      <vt:lpstr>Prezentace aplikace PowerPoint</vt:lpstr>
      <vt:lpstr>Prezentace aplikace PowerPoint</vt:lpstr>
      <vt:lpstr> Aktivace komplementového systému</vt:lpstr>
      <vt:lpstr>Membranolytický komplex</vt:lpstr>
      <vt:lpstr>Membranolytický komplex</vt:lpstr>
      <vt:lpstr>Membranolytický komplex</vt:lpstr>
      <vt:lpstr>Alternativní dráha KS</vt:lpstr>
      <vt:lpstr>Aktivace alternativní dráhy komplementového systému</vt:lpstr>
      <vt:lpstr>Klasická dráha komplementového systému</vt:lpstr>
      <vt:lpstr>Klasická dráha aktivace komplementu</vt:lpstr>
      <vt:lpstr>Jednotka C1</vt:lpstr>
      <vt:lpstr>Aktivace klasické cesty komplementového systému</vt:lpstr>
      <vt:lpstr>Lektinová cesta aktivace komplementu</vt:lpstr>
      <vt:lpstr>Prezentace aplikace PowerPoint</vt:lpstr>
      <vt:lpstr>Biologicky aktivní produkty aktivace C</vt:lpstr>
      <vt:lpstr>Imunochemické vyšetření jednotlivých složek komplementového systému</vt:lpstr>
      <vt:lpstr>Lektin vázající manózu (MBL)</vt:lpstr>
      <vt:lpstr>Deficience  komplementového systému</vt:lpstr>
      <vt:lpstr>Základní indikace vyšetření složek komplementového systému</vt:lpstr>
      <vt:lpstr>Funkční vyšetření klasické dráhy  </vt:lpstr>
      <vt:lpstr>Funkce C1-INH</vt:lpstr>
      <vt:lpstr>Hereditární angioedém</vt:lpstr>
      <vt:lpstr>CRP aktivuje komplement klasickou cestou</vt:lpstr>
      <vt:lpstr>Úloha komplementového systému při likvidaci apoptotických tělísek</vt:lpstr>
      <vt:lpstr>Receptory pro složky komplementu</vt:lpstr>
      <vt:lpstr>Funkce CR1 receptoru</vt:lpstr>
      <vt:lpstr>Prezentace aplikace PowerPoint</vt:lpstr>
      <vt:lpstr>CR3, CR4</vt:lpstr>
      <vt:lpstr>Komplementový systém</vt:lpstr>
      <vt:lpstr>Prezentace aplikace PowerPoint</vt:lpstr>
      <vt:lpstr>Prezentace aplikace PowerPoint</vt:lpstr>
      <vt:lpstr> Celulární složky vrozené imunity Mastocyty </vt:lpstr>
      <vt:lpstr>Buňky imunitního systému – monocyty, makrofágy, dendritické buňky</vt:lpstr>
      <vt:lpstr>Prezentace aplikace PowerPoint</vt:lpstr>
      <vt:lpstr>Prezentace aplikace PowerPoint</vt:lpstr>
      <vt:lpstr> Mechanizmy nitrobuněčného zabití nezávislé na kyslíku</vt:lpstr>
      <vt:lpstr>Mechanizmy nitrobuněčného zabití nezávislé na kyslíku</vt:lpstr>
      <vt:lpstr>Mechanizmy nitrobuněčného zabití nezávislé na kyslíku</vt:lpstr>
      <vt:lpstr>Funkce defensinů</vt:lpstr>
      <vt:lpstr> Zabíjecí mechanismy fagocytujících buněk</vt:lpstr>
      <vt:lpstr>Prezentace aplikace PowerPoint</vt:lpstr>
      <vt:lpstr>Oxidační vzplanutí – NADPH oxidáza</vt:lpstr>
      <vt:lpstr>Oxidační vzplanutí</vt:lpstr>
      <vt:lpstr>Reaktivní metabolity oxidačního vzplanutí</vt:lpstr>
      <vt:lpstr>Fagocytóza shrnutí</vt:lpstr>
      <vt:lpstr>Netóza - NET</vt:lpstr>
      <vt:lpstr>NETs</vt:lpstr>
      <vt:lpstr>Netóza</vt:lpstr>
      <vt:lpstr>Netóza</vt:lpstr>
      <vt:lpstr>Důsledky netózy</vt:lpstr>
      <vt:lpstr>Možnosti vyšetření fagocytárních funkcí</vt:lpstr>
      <vt:lpstr>     Chronická granulomatózní choroba</vt:lpstr>
      <vt:lpstr>Prezentace aplikace PowerPoint</vt:lpstr>
      <vt:lpstr>Indikace k vyšetření fagocytárních schopností granulocytů</vt:lpstr>
      <vt:lpstr>Prezentace aplikace PowerPoint</vt:lpstr>
      <vt:lpstr>Prezentace aplikace PowerPoint</vt:lpstr>
      <vt:lpstr>Jsou morfologicky podobné  lymfocytům („velké granulární lymfocyty“, LGL), nefagocytují, nemají adherenční schopnosti.  Specializují se na zabíjení abnormálních vlastních buněk organismu nápadných nízkou expresí MHC molekul (např. infikovaných viry, intracelulárními bakteriemi, nádorové buňky).  Cytotoxické nástroje NK buněk – perforin a granzym – podobně jako u CD8+ cytotoxických buněk.  Jejich cytotoxická aktivita je jednak přirozená, jednak může být zprostředkována protilátkami vázanými na FcR III (CD16), ADCC.  Ovlivňují vrozenou i adaptivní imunitu svými cytokiny, především IFNg a TNFa.  </vt:lpstr>
      <vt:lpstr>Prezentace aplikace PowerPoint</vt:lpstr>
      <vt:lpstr>Buňky NK</vt:lpstr>
      <vt:lpstr>Reakce NK buněk</vt:lpstr>
      <vt:lpstr>Mechanismy zabíjení NK buněk</vt:lpstr>
      <vt:lpstr>Prezentace aplikace PowerPoint</vt:lpstr>
      <vt:lpstr>Mechanismy zabíjení NK buněk</vt:lpstr>
      <vt:lpstr>Cytokiny</vt:lpstr>
      <vt:lpstr>Funkce cytokinů</vt:lpstr>
      <vt:lpstr>Prezentace aplikace PowerPoint</vt:lpstr>
      <vt:lpstr>Cytokiny</vt:lpstr>
      <vt:lpstr>Funkce cytokinů</vt:lpstr>
      <vt:lpstr>Cytokiny</vt:lpstr>
      <vt:lpstr>Prezentace aplikace PowerPoint</vt:lpstr>
      <vt:lpstr>Interferony</vt:lpstr>
      <vt:lpstr>I. třída interferonů</vt:lpstr>
      <vt:lpstr>Mechanismus účinku interferonu (IFN)</vt:lpstr>
      <vt:lpstr>II. třída interferonů</vt:lpstr>
      <vt:lpstr>Prezentace aplikace PowerPoint</vt:lpstr>
      <vt:lpstr>III. třída interferonů</vt:lpstr>
      <vt:lpstr>Zánět</vt:lpstr>
      <vt:lpstr>Zánět-  komplexní obranná reakce systému vrozené imunity </vt:lpstr>
      <vt:lpstr>Zánět</vt:lpstr>
      <vt:lpstr>Dva druhy zánětu</vt:lpstr>
      <vt:lpstr>Průběh zánětlivé reakce</vt:lpstr>
      <vt:lpstr>Začátek akutního zánětu</vt:lpstr>
      <vt:lpstr>Průběh akutního zánětu</vt:lpstr>
      <vt:lpstr>Klasické známky zánětu</vt:lpstr>
      <vt:lpstr>Prezentace aplikace PowerPoint</vt:lpstr>
      <vt:lpstr>Zánět - průběh</vt:lpstr>
      <vt:lpstr>Hlavní události v místě zánětu </vt:lpstr>
      <vt:lpstr>Prezentace aplikace PowerPoint</vt:lpstr>
      <vt:lpstr>Prezentace aplikace PowerPoint</vt:lpstr>
      <vt:lpstr>Laboratorní známky zánětu</vt:lpstr>
      <vt:lpstr>Proteiny akutní fáze</vt:lpstr>
      <vt:lpstr>Proteiny akutní fáze</vt:lpstr>
      <vt:lpstr>CRP a komplement</vt:lpstr>
      <vt:lpstr>Vliv prozánětlivých cytokinů</vt:lpstr>
      <vt:lpstr>Mediátory zánětlivé odpovědi</vt:lpstr>
      <vt:lpstr>Reparace poškozené tkáně</vt:lpstr>
      <vt:lpstr>Monitorování  akutního        zánětlivého  procesu</vt:lpstr>
      <vt:lpstr>Prezentace aplikace PowerPoint</vt:lpstr>
      <vt:lpstr>Nejdůležitější léky využívané  k tlumení zánětlivých procesů</vt:lpstr>
      <vt:lpstr>  Major histocompatibility complex (MHC)  Human leukocyte antigens  (HLA)</vt:lpstr>
      <vt:lpstr>Prezentace Ag</vt:lpstr>
      <vt:lpstr>Antigen prezentující buňky a T lymfocyty </vt:lpstr>
      <vt:lpstr>MHC</vt:lpstr>
      <vt:lpstr>HLA</vt:lpstr>
      <vt:lpstr>Funkce HLA-systému</vt:lpstr>
      <vt:lpstr>HLA komplexy</vt:lpstr>
      <vt:lpstr>Izotypy HLA</vt:lpstr>
      <vt:lpstr>Neklasické HLA I. třídy</vt:lpstr>
      <vt:lpstr>Charakteristika molekul (antigenů) MHC  </vt:lpstr>
      <vt:lpstr>Charakteristika interakcí mezi MHC a peptidy</vt:lpstr>
      <vt:lpstr>HLA molekuly I. třídy </vt:lpstr>
      <vt:lpstr> HLA molekuly II. třídy  </vt:lpstr>
      <vt:lpstr>HLA a antigeny </vt:lpstr>
      <vt:lpstr>HLA antigeny</vt:lpstr>
      <vt:lpstr>Exogenní antigeny</vt:lpstr>
      <vt:lpstr>Zpracování exogenních antigenů </vt:lpstr>
      <vt:lpstr>Endogenní antigeny</vt:lpstr>
      <vt:lpstr>Prezentace aplikace PowerPoint</vt:lpstr>
      <vt:lpstr>Prezentace aplikace PowerPoint</vt:lpstr>
      <vt:lpstr>Faktory správné prezentace Ag a spuštění imunitní rekace</vt:lpstr>
      <vt:lpstr>Vztah antigenů HLA k chorobám</vt:lpstr>
      <vt:lpstr> Vztah antigenů HLA k chorobám (pacienti v %, kontroly v %, relativní riziko) M. Buc, 1997</vt:lpstr>
      <vt:lpstr>Antigen prezentující buňky</vt:lpstr>
      <vt:lpstr>APC</vt:lpstr>
      <vt:lpstr>Prezentace aplikace PowerPoint</vt:lpstr>
      <vt:lpstr>Prezentace aplikace PowerPoint</vt:lpstr>
      <vt:lpstr>Dendritické buňky</vt:lpstr>
      <vt:lpstr> Populace lidských dendritických buněk</vt:lpstr>
      <vt:lpstr>Prezentace aplikace PowerPoint</vt:lpstr>
      <vt:lpstr>Prezentace aplikace PowerPoint</vt:lpstr>
      <vt:lpstr>Prezentace aplikace PowerPoint</vt:lpstr>
      <vt:lpstr>T-lymfocyty rozpoznávají</vt:lpstr>
    </vt:vector>
  </TitlesOfParts>
  <Company>Fakultní nemocnice u sv. Anny v Brně</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IMUNITA VROZENÁ</dc:title>
  <dc:creator>uziv</dc:creator>
  <cp:lastModifiedBy>Marcela Vlková</cp:lastModifiedBy>
  <cp:revision>145</cp:revision>
  <dcterms:created xsi:type="dcterms:W3CDTF">2016-02-23T07:08:29Z</dcterms:created>
  <dcterms:modified xsi:type="dcterms:W3CDTF">2021-03-05T12:05:00Z</dcterms:modified>
</cp:coreProperties>
</file>