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257" r:id="rId2"/>
    <p:sldId id="390" r:id="rId3"/>
    <p:sldId id="389" r:id="rId4"/>
    <p:sldId id="393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7" r:id="rId17"/>
    <p:sldId id="278" r:id="rId18"/>
    <p:sldId id="279" r:id="rId19"/>
    <p:sldId id="280" r:id="rId20"/>
    <p:sldId id="282" r:id="rId21"/>
    <p:sldId id="281" r:id="rId22"/>
    <p:sldId id="283" r:id="rId23"/>
    <p:sldId id="284" r:id="rId24"/>
    <p:sldId id="288" r:id="rId25"/>
    <p:sldId id="290" r:id="rId26"/>
    <p:sldId id="291" r:id="rId27"/>
    <p:sldId id="292" r:id="rId28"/>
    <p:sldId id="285" r:id="rId29"/>
    <p:sldId id="286" r:id="rId30"/>
    <p:sldId id="287" r:id="rId31"/>
    <p:sldId id="293" r:id="rId32"/>
    <p:sldId id="297" r:id="rId33"/>
    <p:sldId id="296" r:id="rId34"/>
    <p:sldId id="294" r:id="rId35"/>
    <p:sldId id="295" r:id="rId36"/>
    <p:sldId id="300" r:id="rId37"/>
    <p:sldId id="301" r:id="rId38"/>
    <p:sldId id="302" r:id="rId39"/>
    <p:sldId id="303" r:id="rId40"/>
    <p:sldId id="304" r:id="rId41"/>
    <p:sldId id="299" r:id="rId42"/>
    <p:sldId id="305" r:id="rId43"/>
    <p:sldId id="306" r:id="rId44"/>
    <p:sldId id="388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20" r:id="rId57"/>
    <p:sldId id="319" r:id="rId58"/>
    <p:sldId id="321" r:id="rId59"/>
    <p:sldId id="322" r:id="rId60"/>
    <p:sldId id="323" r:id="rId61"/>
    <p:sldId id="324" r:id="rId62"/>
    <p:sldId id="325" r:id="rId63"/>
    <p:sldId id="326" r:id="rId64"/>
    <p:sldId id="394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6" r:id="rId84"/>
    <p:sldId id="347" r:id="rId85"/>
    <p:sldId id="348" r:id="rId86"/>
    <p:sldId id="349" r:id="rId87"/>
    <p:sldId id="345" r:id="rId88"/>
    <p:sldId id="350" r:id="rId89"/>
    <p:sldId id="351" r:id="rId90"/>
    <p:sldId id="352" r:id="rId91"/>
    <p:sldId id="381" r:id="rId92"/>
    <p:sldId id="353" r:id="rId93"/>
    <p:sldId id="354" r:id="rId94"/>
    <p:sldId id="355" r:id="rId95"/>
    <p:sldId id="356" r:id="rId96"/>
    <p:sldId id="357" r:id="rId97"/>
    <p:sldId id="358" r:id="rId98"/>
    <p:sldId id="359" r:id="rId99"/>
    <p:sldId id="382" r:id="rId100"/>
    <p:sldId id="360" r:id="rId101"/>
    <p:sldId id="361" r:id="rId102"/>
    <p:sldId id="362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8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222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7F1DA-B6D7-4A49-8327-A7F47B2269D7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E476C-C06A-44FE-8C56-19319B126E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34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18293-F9B4-4B43-AF93-3736BF89F6EA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468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D128F6-7560-419C-A82E-A0FAE1414323}" type="slidenum">
              <a:rPr lang="cs-CZ"/>
              <a:pPr/>
              <a:t>77</a:t>
            </a:fld>
            <a:endParaRPr lang="cs-CZ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7868BC-CDE8-444C-80BC-F250214E5DAD}" type="slidenum">
              <a:rPr lang="cs-CZ"/>
              <a:pPr/>
              <a:t>78</a:t>
            </a:fld>
            <a:endParaRPr lang="cs-CZ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18293-F9B4-4B43-AF93-3736BF89F6EA}" type="slidenum">
              <a:rPr lang="cs-CZ" smtClean="0"/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05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119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81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37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5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728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22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986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562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16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98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7C31A-3539-4DA4-B6D0-9617A1CCC6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7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7C31A-3539-4DA4-B6D0-9617A1CCC6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C887B-B146-42A3-8E8C-148A52CFD2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4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/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/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>IMUNITA ADAPTIVNÍ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/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/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sz="3600" dirty="0">
                <a:solidFill>
                  <a:srgbClr val="002060"/>
                </a:solidFill>
              </a:rPr>
              <a:t>Marcela Vlková</a:t>
            </a:r>
          </a:p>
        </p:txBody>
      </p:sp>
    </p:spTree>
    <p:extLst>
      <p:ext uri="{BB962C8B-B14F-4D97-AF65-F5344CB8AC3E}">
        <p14:creationId xmlns:p14="http://schemas.microsoft.com/office/powerpoint/2010/main" val="2906152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Charakteristika  adaptivní imunity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99591" y="1889736"/>
            <a:ext cx="7380931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002060"/>
                </a:solidFill>
              </a:rPr>
              <a:t>Specifičnost</a:t>
            </a:r>
          </a:p>
          <a:p>
            <a:r>
              <a:rPr lang="cs-CZ" sz="4000" dirty="0">
                <a:solidFill>
                  <a:srgbClr val="002060"/>
                </a:solidFill>
              </a:rPr>
              <a:t>Repertoár</a:t>
            </a:r>
          </a:p>
          <a:p>
            <a:r>
              <a:rPr lang="cs-CZ" sz="4000" dirty="0" err="1">
                <a:solidFill>
                  <a:srgbClr val="002060"/>
                </a:solidFill>
              </a:rPr>
              <a:t>Autotolerance</a:t>
            </a:r>
            <a:endParaRPr lang="cs-CZ" sz="4000" dirty="0">
              <a:solidFill>
                <a:srgbClr val="002060"/>
              </a:solidFill>
            </a:endParaRPr>
          </a:p>
          <a:p>
            <a:r>
              <a:rPr lang="cs-CZ" sz="4000" dirty="0">
                <a:solidFill>
                  <a:srgbClr val="002060"/>
                </a:solidFill>
              </a:rPr>
              <a:t>Paměť</a:t>
            </a:r>
          </a:p>
          <a:p>
            <a:r>
              <a:rPr lang="cs-CZ" sz="4000" dirty="0">
                <a:solidFill>
                  <a:srgbClr val="002060"/>
                </a:solidFill>
              </a:rPr>
              <a:t>Přiléhavé efektorové mechanismy</a:t>
            </a:r>
          </a:p>
          <a:p>
            <a:endParaRPr lang="cs-CZ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276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>
                <a:solidFill>
                  <a:srgbClr val="C00000"/>
                </a:solidFill>
              </a:rPr>
              <a:t>Regulace protilátkami</a:t>
            </a:r>
            <a:endParaRPr lang="en-US" altLang="cs-CZ" dirty="0">
              <a:solidFill>
                <a:srgbClr val="C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600200"/>
            <a:ext cx="8435975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800" dirty="0" err="1">
                <a:solidFill>
                  <a:srgbClr val="002060"/>
                </a:solidFill>
              </a:rPr>
              <a:t>Idiotyp-antiidiotypové</a:t>
            </a:r>
            <a:r>
              <a:rPr lang="cs-CZ" altLang="cs-CZ" sz="2800" dirty="0">
                <a:solidFill>
                  <a:srgbClr val="002060"/>
                </a:solidFill>
              </a:rPr>
              <a:t> interakce.</a:t>
            </a:r>
          </a:p>
          <a:p>
            <a:r>
              <a:rPr lang="cs-CZ" altLang="cs-CZ" sz="2800" dirty="0">
                <a:solidFill>
                  <a:srgbClr val="002060"/>
                </a:solidFill>
              </a:rPr>
              <a:t>Negativní regulace po vazbě protilátky na </a:t>
            </a:r>
            <a:r>
              <a:rPr lang="cs-CZ" altLang="cs-CZ" sz="2800" dirty="0" err="1">
                <a:solidFill>
                  <a:srgbClr val="002060"/>
                </a:solidFill>
              </a:rPr>
              <a:t>Fc</a:t>
            </a:r>
            <a:r>
              <a:rPr lang="cs-CZ" altLang="cs-CZ" sz="2800" dirty="0" err="1">
                <a:solidFill>
                  <a:srgbClr val="002060"/>
                </a:solidFill>
                <a:latin typeface="Symbol" pitchFamily="18" charset="2"/>
              </a:rPr>
              <a:t>g</a:t>
            </a:r>
            <a:r>
              <a:rPr lang="cs-CZ" altLang="cs-CZ" sz="2800" dirty="0" err="1">
                <a:solidFill>
                  <a:srgbClr val="002060"/>
                </a:solidFill>
              </a:rPr>
              <a:t>RII</a:t>
            </a:r>
            <a:r>
              <a:rPr lang="cs-CZ" altLang="cs-CZ" sz="2800" dirty="0">
                <a:solidFill>
                  <a:srgbClr val="002060"/>
                </a:solidFill>
              </a:rPr>
              <a:t>.</a:t>
            </a:r>
          </a:p>
          <a:p>
            <a:r>
              <a:rPr lang="cs-CZ" altLang="cs-CZ" sz="2800" dirty="0">
                <a:solidFill>
                  <a:srgbClr val="002060"/>
                </a:solidFill>
              </a:rPr>
              <a:t>Vazba imunitního komplexu při prezentaci antigenů dendritickými folikulárními buňkami </a:t>
            </a:r>
            <a:br>
              <a:rPr lang="cs-CZ" altLang="cs-CZ" sz="2800" dirty="0">
                <a:solidFill>
                  <a:srgbClr val="002060"/>
                </a:solidFill>
              </a:rPr>
            </a:br>
            <a:r>
              <a:rPr lang="cs-CZ" altLang="cs-CZ" sz="2800" dirty="0">
                <a:solidFill>
                  <a:srgbClr val="002060"/>
                </a:solidFill>
              </a:rPr>
              <a:t>v zárodečných centrech výrazně zvyšuje </a:t>
            </a:r>
            <a:r>
              <a:rPr lang="cs-CZ" altLang="cs-CZ" sz="2800" dirty="0" err="1">
                <a:solidFill>
                  <a:srgbClr val="002060"/>
                </a:solidFill>
              </a:rPr>
              <a:t>imunogenicitu</a:t>
            </a:r>
            <a:r>
              <a:rPr lang="cs-CZ" altLang="cs-CZ" sz="2800" dirty="0">
                <a:solidFill>
                  <a:srgbClr val="002060"/>
                </a:solidFill>
              </a:rPr>
              <a:t>.</a:t>
            </a:r>
          </a:p>
          <a:p>
            <a:r>
              <a:rPr lang="cs-CZ" altLang="cs-CZ" sz="2800" dirty="0">
                <a:solidFill>
                  <a:srgbClr val="002060"/>
                </a:solidFill>
              </a:rPr>
              <a:t>C3dg (štěpný produkt C3) vázaný na antigen vazbou na receptor CD21 má pozitivní stimulační efekt na B-lymfocyty.</a:t>
            </a:r>
            <a:endParaRPr lang="en-US" altLang="cs-CZ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9917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02163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457200" y="19208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>
                <a:solidFill>
                  <a:srgbClr val="C00000"/>
                </a:solidFill>
              </a:rPr>
              <a:t>Interakce </a:t>
            </a:r>
            <a:r>
              <a:rPr lang="cs-CZ" altLang="cs-CZ" dirty="0" err="1">
                <a:solidFill>
                  <a:srgbClr val="C00000"/>
                </a:solidFill>
              </a:rPr>
              <a:t>idiotyp-antiidiotyp</a:t>
            </a:r>
            <a:endParaRPr lang="cs-CZ" altLang="cs-CZ" dirty="0">
              <a:solidFill>
                <a:srgbClr val="C0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476375" y="1916113"/>
            <a:ext cx="1404938" cy="3063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/>
              <a:t>antigen</a:t>
            </a:r>
          </a:p>
        </p:txBody>
      </p:sp>
      <p:cxnSp>
        <p:nvCxnSpPr>
          <p:cNvPr id="5" name="Přímá spojovací šipka 20"/>
          <p:cNvCxnSpPr>
            <a:stCxn id="6" idx="2"/>
          </p:cNvCxnSpPr>
          <p:nvPr/>
        </p:nvCxnSpPr>
        <p:spPr>
          <a:xfrm>
            <a:off x="6643688" y="3733800"/>
            <a:ext cx="231775" cy="8477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5940425" y="3429000"/>
            <a:ext cx="1406525" cy="304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Antiidiotyp</a:t>
            </a:r>
            <a:endParaRPr lang="cs-CZ" sz="1500" dirty="0"/>
          </a:p>
        </p:txBody>
      </p:sp>
      <p:cxnSp>
        <p:nvCxnSpPr>
          <p:cNvPr id="7" name="Přímá spojovací šipka 20"/>
          <p:cNvCxnSpPr>
            <a:stCxn id="8" idx="2"/>
          </p:cNvCxnSpPr>
          <p:nvPr/>
        </p:nvCxnSpPr>
        <p:spPr>
          <a:xfrm flipH="1">
            <a:off x="7235825" y="4167188"/>
            <a:ext cx="487363" cy="630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7019925" y="3860800"/>
            <a:ext cx="1406525" cy="306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idiotyp</a:t>
            </a:r>
            <a:endParaRPr lang="cs-CZ" sz="15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03613" y="4149725"/>
            <a:ext cx="1068387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932363" y="4797425"/>
            <a:ext cx="1068387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392988" y="5748338"/>
            <a:ext cx="1066800" cy="48895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600" dirty="0" err="1">
                <a:solidFill>
                  <a:schemeClr val="tx1"/>
                </a:solidFill>
              </a:rPr>
              <a:t>Antibody</a:t>
            </a:r>
            <a:endParaRPr lang="cs-CZ" sz="16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  <a:defRPr/>
            </a:pPr>
            <a:r>
              <a:rPr lang="cs-CZ" sz="1600" dirty="0">
                <a:solidFill>
                  <a:schemeClr val="tx1"/>
                </a:solidFill>
              </a:rPr>
              <a:t>Ab 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588125" y="1773238"/>
            <a:ext cx="1406525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Paratop</a:t>
            </a:r>
            <a:endParaRPr lang="cs-CZ" sz="1500" dirty="0"/>
          </a:p>
        </p:txBody>
      </p:sp>
      <p:cxnSp>
        <p:nvCxnSpPr>
          <p:cNvPr id="13" name="Přímá spojovací šipka 20"/>
          <p:cNvCxnSpPr>
            <a:stCxn id="12" idx="1"/>
          </p:cNvCxnSpPr>
          <p:nvPr/>
        </p:nvCxnSpPr>
        <p:spPr>
          <a:xfrm flipH="1">
            <a:off x="5508625" y="1925638"/>
            <a:ext cx="1079500" cy="134937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588125" y="1341438"/>
            <a:ext cx="1406525" cy="3048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>
              <a:lnSpc>
                <a:spcPct val="70000"/>
              </a:lnSpc>
              <a:defRPr/>
            </a:pPr>
            <a:r>
              <a:rPr lang="cs-CZ" sz="1500" dirty="0" err="1"/>
              <a:t>Epitop</a:t>
            </a:r>
            <a:endParaRPr lang="cs-CZ" sz="1500" dirty="0"/>
          </a:p>
        </p:txBody>
      </p:sp>
      <p:cxnSp>
        <p:nvCxnSpPr>
          <p:cNvPr id="15" name="Přímá spojovací šipka 20"/>
          <p:cNvCxnSpPr>
            <a:stCxn id="14" idx="1"/>
          </p:cNvCxnSpPr>
          <p:nvPr/>
        </p:nvCxnSpPr>
        <p:spPr>
          <a:xfrm flipH="1">
            <a:off x="5076825" y="1493838"/>
            <a:ext cx="1511300" cy="206375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270342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827584" y="217652"/>
            <a:ext cx="76852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3600" u="none" dirty="0">
                <a:solidFill>
                  <a:srgbClr val="C00000"/>
                </a:solidFill>
                <a:latin typeface="+mj-lt"/>
              </a:rPr>
              <a:t>Inhibiční vliv </a:t>
            </a:r>
            <a:r>
              <a:rPr lang="cs-CZ" altLang="cs-CZ" sz="3600" u="none" dirty="0" err="1">
                <a:solidFill>
                  <a:srgbClr val="C00000"/>
                </a:solidFill>
                <a:latin typeface="+mj-lt"/>
              </a:rPr>
              <a:t>IgG</a:t>
            </a:r>
            <a:r>
              <a:rPr lang="cs-CZ" altLang="cs-CZ" sz="3600" u="none" dirty="0">
                <a:solidFill>
                  <a:srgbClr val="C00000"/>
                </a:solidFill>
                <a:latin typeface="+mj-lt"/>
              </a:rPr>
              <a:t> na aktivaci B-lymfocytů</a:t>
            </a:r>
            <a:endParaRPr lang="en-US" altLang="cs-CZ" sz="3600" u="none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" name="Picture 5" descr="Fc-receptory_inhibice_B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892480" cy="551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20950" y="6491288"/>
            <a:ext cx="662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u="none"/>
              <a:t>Hořejší, Bartůňková</a:t>
            </a:r>
            <a:r>
              <a:rPr lang="cs-CZ" altLang="cs-CZ" u="none"/>
              <a:t>:</a:t>
            </a:r>
            <a:r>
              <a:rPr lang="en-US" altLang="cs-CZ" u="none"/>
              <a:t>Základy imunologie</a:t>
            </a:r>
            <a:r>
              <a:rPr lang="cs-CZ" altLang="cs-CZ" u="none"/>
              <a:t>, </a:t>
            </a:r>
            <a:r>
              <a:rPr lang="en-US" altLang="cs-CZ" u="none"/>
              <a:t>3. vydání</a:t>
            </a:r>
            <a:r>
              <a:rPr lang="cs-CZ" altLang="cs-CZ" u="none"/>
              <a:t>,</a:t>
            </a:r>
            <a:r>
              <a:rPr lang="en-US" altLang="cs-CZ" u="none"/>
              <a:t>Triton,  2005</a:t>
            </a:r>
          </a:p>
        </p:txBody>
      </p:sp>
    </p:spTree>
    <p:extLst>
      <p:ext uri="{BB962C8B-B14F-4D97-AF65-F5344CB8AC3E}">
        <p14:creationId xmlns:p14="http://schemas.microsoft.com/office/powerpoint/2010/main" val="1061860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003232" cy="1368152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/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>ANTIGEN – adaptivní imunita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sz="2400" dirty="0">
                <a:solidFill>
                  <a:srgbClr val="002060"/>
                </a:solidFill>
              </a:rPr>
              <a:t>(</a:t>
            </a:r>
            <a:r>
              <a:rPr lang="cs-CZ" sz="2400" b="1" i="1" dirty="0" err="1">
                <a:solidFill>
                  <a:srgbClr val="002060"/>
                </a:solidFill>
              </a:rPr>
              <a:t>Anti</a:t>
            </a:r>
            <a:r>
              <a:rPr lang="cs-CZ" sz="2400" dirty="0" err="1">
                <a:solidFill>
                  <a:srgbClr val="002060"/>
                </a:solidFill>
              </a:rPr>
              <a:t>body</a:t>
            </a:r>
            <a:r>
              <a:rPr lang="cs-CZ" sz="2400" dirty="0">
                <a:solidFill>
                  <a:srgbClr val="002060"/>
                </a:solidFill>
              </a:rPr>
              <a:t> </a:t>
            </a:r>
            <a:r>
              <a:rPr lang="cs-CZ" sz="2400" b="1" i="1" dirty="0" err="1">
                <a:solidFill>
                  <a:srgbClr val="002060"/>
                </a:solidFill>
              </a:rPr>
              <a:t>gen</a:t>
            </a:r>
            <a:r>
              <a:rPr lang="cs-CZ" sz="2400" dirty="0" err="1">
                <a:solidFill>
                  <a:srgbClr val="002060"/>
                </a:solidFill>
              </a:rPr>
              <a:t>erating</a:t>
            </a:r>
            <a:r>
              <a:rPr lang="cs-CZ" sz="2400" dirty="0">
                <a:solidFill>
                  <a:srgbClr val="002060"/>
                </a:solidFill>
              </a:rPr>
              <a:t> substance)</a:t>
            </a:r>
            <a:r>
              <a:rPr lang="cs-CZ" dirty="0">
                <a:solidFill>
                  <a:srgbClr val="002060"/>
                </a:solidFill>
              </a:rPr>
              <a:t/>
            </a:r>
            <a:br>
              <a:rPr lang="cs-CZ" dirty="0">
                <a:solidFill>
                  <a:srgbClr val="00206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cs-CZ" sz="2800" dirty="0">
                <a:solidFill>
                  <a:srgbClr val="002060"/>
                </a:solidFill>
              </a:rPr>
              <a:t>Struktury, na něž reaguje adaptivní imunitní systém.</a:t>
            </a:r>
          </a:p>
          <a:p>
            <a:r>
              <a:rPr lang="cs-CZ" sz="2800" dirty="0">
                <a:solidFill>
                  <a:srgbClr val="002060"/>
                </a:solidFill>
              </a:rPr>
              <a:t>Receptory lymfocytů B a T poznávají epitopy antigenů (epitopy B, epitopy T).</a:t>
            </a:r>
          </a:p>
          <a:p>
            <a:r>
              <a:rPr lang="cs-CZ" sz="2800" dirty="0">
                <a:solidFill>
                  <a:srgbClr val="002060"/>
                </a:solidFill>
              </a:rPr>
              <a:t>Antigenní molekuly jsou proteiny, cukry, nukleové kyseliny a jejich komplexy, původu exogenního (mikroorganismy, alergeny, transplantované tkáně) i endogenního (krevně-skupinové substance, nádorové antigeny, „</a:t>
            </a:r>
            <a:r>
              <a:rPr lang="cs-CZ" sz="2800" dirty="0" err="1">
                <a:solidFill>
                  <a:srgbClr val="002060"/>
                </a:solidFill>
              </a:rPr>
              <a:t>autoantigeny</a:t>
            </a:r>
            <a:r>
              <a:rPr lang="cs-CZ" sz="2800" dirty="0">
                <a:solidFill>
                  <a:srgbClr val="002060"/>
                </a:solidFill>
              </a:rPr>
              <a:t>“).</a:t>
            </a:r>
          </a:p>
          <a:p>
            <a:pPr marL="0" indent="0">
              <a:buNone/>
            </a:pPr>
            <a:r>
              <a:rPr lang="cs-CZ" sz="2800" i="1" dirty="0">
                <a:solidFill>
                  <a:srgbClr val="002060"/>
                </a:solidFill>
              </a:rPr>
              <a:t>                    </a:t>
            </a:r>
            <a:r>
              <a:rPr lang="cs-CZ" sz="2800" i="1" dirty="0" err="1">
                <a:solidFill>
                  <a:srgbClr val="002060"/>
                </a:solidFill>
              </a:rPr>
              <a:t>Antigennost</a:t>
            </a:r>
            <a:r>
              <a:rPr lang="cs-CZ" sz="2800" i="1" dirty="0">
                <a:solidFill>
                  <a:srgbClr val="002060"/>
                </a:solidFill>
              </a:rPr>
              <a:t> vs. </a:t>
            </a:r>
            <a:r>
              <a:rPr lang="cs-CZ" sz="2800" i="1" dirty="0" err="1">
                <a:solidFill>
                  <a:srgbClr val="002060"/>
                </a:solidFill>
              </a:rPr>
              <a:t>imunogennost</a:t>
            </a:r>
            <a:endParaRPr lang="cs-CZ" sz="28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cs-CZ" sz="2800" dirty="0">
                <a:solidFill>
                  <a:srgbClr val="C00000"/>
                </a:solidFill>
              </a:rPr>
              <a:t>             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1334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>
                <a:solidFill>
                  <a:srgbClr val="A50021"/>
                </a:solidFill>
              </a:rPr>
              <a:t>Adaptivní imunita: </a:t>
            </a:r>
            <a:br>
              <a:rPr lang="cs-CZ" sz="4000" dirty="0">
                <a:solidFill>
                  <a:srgbClr val="A50021"/>
                </a:solidFill>
              </a:rPr>
            </a:br>
            <a:r>
              <a:rPr lang="cs-CZ" sz="4000" dirty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600" y="1484313"/>
            <a:ext cx="7848550" cy="5184775"/>
          </a:xfrm>
        </p:spPr>
        <p:txBody>
          <a:bodyPr>
            <a:normAutofit/>
          </a:bodyPr>
          <a:lstStyle/>
          <a:p>
            <a:pPr marL="469900" indent="-469900">
              <a:buNone/>
            </a:pPr>
            <a:r>
              <a:rPr lang="cs-CZ" b="1" dirty="0">
                <a:solidFill>
                  <a:srgbClr val="002060"/>
                </a:solidFill>
              </a:rPr>
              <a:t>Specifičnost:</a:t>
            </a:r>
          </a:p>
          <a:p>
            <a:pPr marL="469900" indent="-469900">
              <a:buNone/>
            </a:pPr>
            <a:r>
              <a:rPr lang="cs-CZ" dirty="0">
                <a:solidFill>
                  <a:srgbClr val="002060"/>
                </a:solidFill>
              </a:rPr>
              <a:t>Přirozená imunita: jsou rozeznávány struktury,    </a:t>
            </a:r>
          </a:p>
          <a:p>
            <a:pPr marL="469900" indent="-469900">
              <a:buNone/>
            </a:pPr>
            <a:r>
              <a:rPr lang="cs-CZ" dirty="0">
                <a:solidFill>
                  <a:srgbClr val="002060"/>
                </a:solidFill>
              </a:rPr>
              <a:t>      které jsou </a:t>
            </a:r>
            <a:r>
              <a:rPr lang="cs-CZ" b="1" dirty="0">
                <a:solidFill>
                  <a:srgbClr val="002060"/>
                </a:solidFill>
              </a:rPr>
              <a:t>stejné</a:t>
            </a:r>
            <a:r>
              <a:rPr lang="cs-CZ" dirty="0">
                <a:solidFill>
                  <a:srgbClr val="002060"/>
                </a:solidFill>
              </a:rPr>
              <a:t> u řady cizorodých agens  </a:t>
            </a:r>
          </a:p>
          <a:p>
            <a:pPr marL="469900" indent="-469900">
              <a:buNone/>
            </a:pPr>
            <a:r>
              <a:rPr lang="cs-CZ" dirty="0">
                <a:solidFill>
                  <a:srgbClr val="002060"/>
                </a:solidFill>
              </a:rPr>
              <a:t>      (PAMP)</a:t>
            </a:r>
          </a:p>
          <a:p>
            <a:pPr marL="469900" indent="-469900">
              <a:buNone/>
            </a:pPr>
            <a:r>
              <a:rPr lang="cs-CZ" dirty="0">
                <a:solidFill>
                  <a:srgbClr val="002060"/>
                </a:solidFill>
              </a:rPr>
              <a:t>Adaptivní imunitní systém naproti tomu </a:t>
            </a:r>
          </a:p>
          <a:p>
            <a:pPr marL="469900" indent="-469900">
              <a:buNone/>
            </a:pPr>
            <a:r>
              <a:rPr lang="cs-CZ" dirty="0">
                <a:solidFill>
                  <a:srgbClr val="002060"/>
                </a:solidFill>
              </a:rPr>
              <a:t>poznává a odlišuje </a:t>
            </a:r>
            <a:r>
              <a:rPr lang="cs-CZ" b="1" dirty="0">
                <a:solidFill>
                  <a:srgbClr val="002060"/>
                </a:solidFill>
              </a:rPr>
              <a:t>různé </a:t>
            </a:r>
            <a:r>
              <a:rPr lang="cs-CZ" dirty="0">
                <a:solidFill>
                  <a:srgbClr val="002060"/>
                </a:solidFill>
              </a:rPr>
              <a:t>epitopy antigenů </a:t>
            </a:r>
          </a:p>
          <a:p>
            <a:pPr marL="469900" indent="-469900">
              <a:buNone/>
            </a:pPr>
            <a:r>
              <a:rPr lang="cs-CZ" dirty="0">
                <a:solidFill>
                  <a:srgbClr val="002060"/>
                </a:solidFill>
              </a:rPr>
              <a:t>      (T-, B-) </a:t>
            </a:r>
          </a:p>
          <a:p>
            <a:pPr marL="469900" indent="-469900" eaLnBrk="1" hangingPunct="1">
              <a:buFontTx/>
              <a:buNone/>
            </a:pPr>
            <a:endParaRPr lang="cs-CZ" u="sng" dirty="0">
              <a:solidFill>
                <a:srgbClr val="A50021"/>
              </a:solidFill>
            </a:endParaRPr>
          </a:p>
          <a:p>
            <a:pPr marL="469900" indent="-469900" eaLnBrk="1" hangingPunct="1">
              <a:buFontTx/>
              <a:buNone/>
            </a:pP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286867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Adaptivní imunita: specifičnost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67545" y="1988840"/>
            <a:ext cx="84249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2060"/>
                </a:solidFill>
              </a:rPr>
              <a:t>Všechny fáze adaptivní imunitní reakce  (poznání antigenu, aktivace lymfocytu, efektorové mechanismy) jsou zaměřeny na konkrétní  antigenní determinantu (epitop).</a:t>
            </a:r>
          </a:p>
          <a:p>
            <a:endParaRPr lang="cs-CZ" sz="3200" dirty="0">
              <a:solidFill>
                <a:srgbClr val="002060"/>
              </a:solidFill>
            </a:endParaRPr>
          </a:p>
          <a:p>
            <a:r>
              <a:rPr lang="cs-CZ" sz="3200" dirty="0">
                <a:solidFill>
                  <a:srgbClr val="002060"/>
                </a:solidFill>
              </a:rPr>
              <a:t>Lymfocyt má genetickou informaci pro jeden „antigenní receptor“ zajišťující tvorbu tisíce identických kopií tohoto receptoru.</a:t>
            </a:r>
          </a:p>
        </p:txBody>
      </p:sp>
    </p:spTree>
    <p:extLst>
      <p:ext uri="{BB962C8B-B14F-4D97-AF65-F5344CB8AC3E}">
        <p14:creationId xmlns:p14="http://schemas.microsoft.com/office/powerpoint/2010/main" val="3041150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>
                <a:solidFill>
                  <a:srgbClr val="A50021"/>
                </a:solidFill>
              </a:rPr>
              <a:t>Adaptivní imunita: </a:t>
            </a:r>
            <a:br>
              <a:rPr lang="cs-CZ" sz="4000" dirty="0">
                <a:solidFill>
                  <a:srgbClr val="A50021"/>
                </a:solidFill>
              </a:rPr>
            </a:br>
            <a:r>
              <a:rPr lang="cs-CZ" sz="4000" dirty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73238"/>
            <a:ext cx="8208714" cy="4845050"/>
          </a:xfrm>
        </p:spPr>
        <p:txBody>
          <a:bodyPr>
            <a:normAutofit/>
          </a:bodyPr>
          <a:lstStyle/>
          <a:p>
            <a:pPr marL="469900" indent="-469900">
              <a:lnSpc>
                <a:spcPct val="80000"/>
              </a:lnSpc>
              <a:buNone/>
            </a:pPr>
            <a:r>
              <a:rPr lang="cs-CZ" sz="3000" b="1" dirty="0">
                <a:solidFill>
                  <a:srgbClr val="002060"/>
                </a:solidFill>
              </a:rPr>
              <a:t>Receptory: </a:t>
            </a:r>
          </a:p>
          <a:p>
            <a:pPr marL="469900" indent="-469900">
              <a:lnSpc>
                <a:spcPct val="80000"/>
              </a:lnSpc>
              <a:buNone/>
            </a:pPr>
            <a:r>
              <a:rPr lang="cs-CZ" sz="3000" dirty="0">
                <a:solidFill>
                  <a:srgbClr val="002060"/>
                </a:solidFill>
              </a:rPr>
              <a:t>U adaptivní imunity receptory  lymfocytů T a B</a:t>
            </a:r>
          </a:p>
          <a:p>
            <a:pPr marL="469900" indent="-469900">
              <a:lnSpc>
                <a:spcPct val="80000"/>
              </a:lnSpc>
              <a:buNone/>
            </a:pPr>
            <a:r>
              <a:rPr lang="cs-CZ" sz="3000" dirty="0">
                <a:solidFill>
                  <a:srgbClr val="002060"/>
                </a:solidFill>
              </a:rPr>
              <a:t>vznikají somatickým  přeskupováním genů</a:t>
            </a:r>
            <a:r>
              <a:rPr lang="cs-CZ" sz="3000" b="1" i="1" dirty="0">
                <a:solidFill>
                  <a:schemeClr val="tx2"/>
                </a:solidFill>
              </a:rPr>
              <a:t>.</a:t>
            </a:r>
            <a:r>
              <a:rPr lang="cs-CZ" sz="3000" b="1" dirty="0">
                <a:solidFill>
                  <a:schemeClr val="tx2"/>
                </a:solidFill>
              </a:rPr>
              <a:t>   </a:t>
            </a:r>
          </a:p>
          <a:p>
            <a:pPr marL="469900" indent="-469900">
              <a:lnSpc>
                <a:spcPct val="80000"/>
              </a:lnSpc>
              <a:buNone/>
            </a:pPr>
            <a:endParaRPr lang="cs-CZ" sz="3000" b="1" dirty="0">
              <a:solidFill>
                <a:schemeClr val="tx2"/>
              </a:solidFill>
            </a:endParaRPr>
          </a:p>
          <a:p>
            <a:pPr marL="469900" indent="-469900" eaLnBrk="1" hangingPunct="1">
              <a:lnSpc>
                <a:spcPct val="80000"/>
              </a:lnSpc>
              <a:buFontTx/>
              <a:buNone/>
            </a:pPr>
            <a:endParaRPr lang="cs-CZ" sz="3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1" y="3532085"/>
            <a:ext cx="4680520" cy="30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32084"/>
            <a:ext cx="3240360" cy="30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393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>
                <a:solidFill>
                  <a:srgbClr val="A50021"/>
                </a:solidFill>
              </a:rPr>
              <a:t>Adaptivní imunita: </a:t>
            </a:r>
            <a:br>
              <a:rPr lang="cs-CZ" sz="4000" dirty="0">
                <a:solidFill>
                  <a:srgbClr val="A50021"/>
                </a:solidFill>
              </a:rPr>
            </a:br>
            <a:r>
              <a:rPr lang="cs-CZ" sz="4000" dirty="0">
                <a:solidFill>
                  <a:srgbClr val="A50021"/>
                </a:solidFill>
              </a:rPr>
              <a:t>charakteristické rysy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628800"/>
            <a:ext cx="8820472" cy="4845050"/>
          </a:xfrm>
        </p:spPr>
        <p:txBody>
          <a:bodyPr>
            <a:normAutofit/>
          </a:bodyPr>
          <a:lstStyle/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b="1" dirty="0">
                <a:solidFill>
                  <a:srgbClr val="002060"/>
                </a:solidFill>
              </a:rPr>
              <a:t>Rozsah repertoáru</a:t>
            </a:r>
            <a:r>
              <a:rPr lang="cs-CZ" sz="2800" dirty="0">
                <a:solidFill>
                  <a:srgbClr val="002060"/>
                </a:solidFill>
              </a:rPr>
              <a:t>: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dirty="0">
                <a:solidFill>
                  <a:srgbClr val="002060"/>
                </a:solidFill>
              </a:rPr>
              <a:t>Adaptivní imunitní systém je 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dirty="0">
                <a:solidFill>
                  <a:srgbClr val="002060"/>
                </a:solidFill>
              </a:rPr>
              <a:t>schopen odlišit (TCR, BCR lymfocytů) více než</a:t>
            </a:r>
            <a:r>
              <a:rPr lang="cs-CZ" sz="2800" baseline="30000" dirty="0">
                <a:solidFill>
                  <a:srgbClr val="002060"/>
                </a:solidFill>
              </a:rPr>
              <a:t>  </a:t>
            </a:r>
            <a:r>
              <a:rPr lang="cs-CZ" sz="2800" dirty="0">
                <a:solidFill>
                  <a:srgbClr val="002060"/>
                </a:solidFill>
              </a:rPr>
              <a:t>10</a:t>
            </a:r>
            <a:r>
              <a:rPr lang="cs-CZ" sz="2800" baseline="30000" dirty="0">
                <a:solidFill>
                  <a:srgbClr val="002060"/>
                </a:solidFill>
              </a:rPr>
              <a:t> 7-8</a:t>
            </a:r>
            <a:r>
              <a:rPr lang="cs-CZ" sz="2800" dirty="0">
                <a:solidFill>
                  <a:srgbClr val="002060"/>
                </a:solidFill>
              </a:rPr>
              <a:t> 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r>
              <a:rPr lang="cs-CZ" sz="2800" dirty="0">
                <a:solidFill>
                  <a:srgbClr val="002060"/>
                </a:solidFill>
              </a:rPr>
              <a:t>epitopů antigenů.</a:t>
            </a:r>
          </a:p>
          <a:p>
            <a:r>
              <a:rPr lang="cs-CZ" sz="2800" dirty="0">
                <a:solidFill>
                  <a:srgbClr val="002060"/>
                </a:solidFill>
              </a:rPr>
              <a:t>Schopnost poznat různé antigeny je takřka neomezená.  Odhaduje se, že adaptivní imunitní systém dokáže odlišit cca 10</a:t>
            </a:r>
            <a:r>
              <a:rPr lang="cs-CZ" sz="2800" baseline="30000" dirty="0">
                <a:solidFill>
                  <a:srgbClr val="002060"/>
                </a:solidFill>
              </a:rPr>
              <a:t>12 -15</a:t>
            </a:r>
            <a:r>
              <a:rPr lang="cs-CZ" sz="2800" dirty="0">
                <a:solidFill>
                  <a:srgbClr val="002060"/>
                </a:solidFill>
              </a:rPr>
              <a:t> epitopů.</a:t>
            </a:r>
          </a:p>
          <a:p>
            <a:r>
              <a:rPr lang="cs-CZ" sz="2800" dirty="0">
                <a:solidFill>
                  <a:srgbClr val="002060"/>
                </a:solidFill>
              </a:rPr>
              <a:t>Příčiny diverzity: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2060"/>
                </a:solidFill>
              </a:rPr>
              <a:t>     -Somatické rekombinace (somatické přeskupování genů)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2060"/>
                </a:solidFill>
              </a:rPr>
              <a:t>     -Mutační mechanismy</a:t>
            </a: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endParaRPr lang="cs-CZ" sz="2800" b="1" i="1" dirty="0">
              <a:solidFill>
                <a:schemeClr val="tx2"/>
              </a:solidFill>
            </a:endParaRPr>
          </a:p>
          <a:p>
            <a:pPr marL="469900" indent="-469900" eaLnBrk="1" hangingPunct="1">
              <a:lnSpc>
                <a:spcPct val="70000"/>
              </a:lnSpc>
              <a:buFontTx/>
              <a:buNone/>
            </a:pP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3300600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>
                <a:solidFill>
                  <a:schemeClr val="accent2"/>
                </a:solidFill>
              </a:rPr>
              <a:t>Postuláty klonální selekční teorie</a:t>
            </a:r>
            <a:br>
              <a:rPr lang="cs-CZ" sz="4000" dirty="0">
                <a:solidFill>
                  <a:schemeClr val="accent2"/>
                </a:solidFill>
              </a:rPr>
            </a:br>
            <a:r>
              <a:rPr lang="cs-CZ" sz="3600" dirty="0">
                <a:solidFill>
                  <a:schemeClr val="accent2"/>
                </a:solidFill>
              </a:rPr>
              <a:t>(</a:t>
            </a:r>
            <a:r>
              <a:rPr lang="cs-CZ" sz="3600" dirty="0" err="1">
                <a:solidFill>
                  <a:schemeClr val="accent2"/>
                </a:solidFill>
              </a:rPr>
              <a:t>Macfarlane</a:t>
            </a:r>
            <a:r>
              <a:rPr lang="cs-CZ" sz="3600" dirty="0">
                <a:solidFill>
                  <a:schemeClr val="accent2"/>
                </a:solidFill>
              </a:rPr>
              <a:t> </a:t>
            </a:r>
            <a:r>
              <a:rPr lang="cs-CZ" sz="3600" dirty="0" err="1">
                <a:solidFill>
                  <a:schemeClr val="accent2"/>
                </a:solidFill>
              </a:rPr>
              <a:t>Burnet</a:t>
            </a:r>
            <a:r>
              <a:rPr lang="cs-CZ" sz="3600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92500"/>
          </a:bodyPr>
          <a:lstStyle/>
          <a:p>
            <a:endParaRPr lang="cs-CZ" sz="2400" dirty="0">
              <a:solidFill>
                <a:srgbClr val="002060"/>
              </a:solidFill>
              <a:latin typeface="+mj-lt"/>
            </a:endParaRPr>
          </a:p>
          <a:p>
            <a:r>
              <a:rPr lang="cs-CZ" sz="2800" dirty="0">
                <a:solidFill>
                  <a:srgbClr val="002060"/>
                </a:solidFill>
                <a:latin typeface="+mj-lt"/>
              </a:rPr>
              <a:t>Každý lymfocyt má jeden typ receptoru s jedinečnou specificitou.</a:t>
            </a:r>
          </a:p>
          <a:p>
            <a:r>
              <a:rPr lang="cs-CZ" sz="2800" dirty="0">
                <a:solidFill>
                  <a:srgbClr val="002060"/>
                </a:solidFill>
                <a:latin typeface="+mj-lt"/>
              </a:rPr>
              <a:t>Interakce mezi epitopem antigenu a receptorem schopným ji vázat vede k aktivaci lymfocytu.</a:t>
            </a:r>
          </a:p>
          <a:p>
            <a:r>
              <a:rPr lang="cs-CZ" sz="2800" dirty="0">
                <a:solidFill>
                  <a:srgbClr val="002060"/>
                </a:solidFill>
                <a:latin typeface="+mj-lt"/>
              </a:rPr>
              <a:t>Buňky, které vznikly z aktivovaných lymfocytů proliferací a diferenciací mají receptory stejné specificity.</a:t>
            </a:r>
          </a:p>
          <a:p>
            <a:r>
              <a:rPr lang="cs-CZ" sz="2800" dirty="0">
                <a:solidFill>
                  <a:srgbClr val="002060"/>
                </a:solidFill>
                <a:latin typeface="+mj-lt"/>
              </a:rPr>
              <a:t>Lymfocyty, které mají receptory pro tělu vlastní antigeny jsou v časném stadiu vývoje lymfoidních buněk odstraněny a tudíž v repertoáru zralých lymfocytů chybí („</a:t>
            </a:r>
            <a:r>
              <a:rPr lang="cs-CZ" sz="2800" dirty="0" err="1">
                <a:solidFill>
                  <a:srgbClr val="002060"/>
                </a:solidFill>
                <a:latin typeface="+mj-lt"/>
              </a:rPr>
              <a:t>forbidden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800" dirty="0" err="1">
                <a:solidFill>
                  <a:srgbClr val="002060"/>
                </a:solidFill>
                <a:latin typeface="+mj-lt"/>
              </a:rPr>
              <a:t>clones</a:t>
            </a:r>
            <a:r>
              <a:rPr lang="cs-CZ" sz="2800" dirty="0">
                <a:solidFill>
                  <a:srgbClr val="002060"/>
                </a:solidFill>
                <a:latin typeface="+mj-lt"/>
              </a:rPr>
              <a:t>“).</a:t>
            </a:r>
          </a:p>
        </p:txBody>
      </p:sp>
    </p:spTree>
    <p:extLst>
      <p:ext uri="{BB962C8B-B14F-4D97-AF65-F5344CB8AC3E}">
        <p14:creationId xmlns:p14="http://schemas.microsoft.com/office/powerpoint/2010/main" val="1398155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chema3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77869"/>
            <a:ext cx="8064896" cy="5647475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67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rgbClr val="C00000"/>
                </a:solidFill>
              </a:rPr>
              <a:t>Klonálně selekční teorie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308304" y="4653136"/>
            <a:ext cx="1224136" cy="46733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792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/>
              <a:t>efektorové </a:t>
            </a:r>
          </a:p>
          <a:p>
            <a:pPr algn="ctr">
              <a:lnSpc>
                <a:spcPct val="70000"/>
              </a:lnSpc>
            </a:pPr>
            <a:r>
              <a:rPr lang="cs-CZ" sz="1600" dirty="0"/>
              <a:t>buňky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716016" y="1916832"/>
            <a:ext cx="864096" cy="309523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792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/>
              <a:t>antigen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452320" y="620688"/>
            <a:ext cx="1224136" cy="48187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tIns="8640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dirty="0"/>
              <a:t>paměťové </a:t>
            </a:r>
          </a:p>
          <a:p>
            <a:pPr algn="ctr">
              <a:lnSpc>
                <a:spcPct val="70000"/>
              </a:lnSpc>
            </a:pPr>
            <a:r>
              <a:rPr lang="cs-CZ" sz="1600" dirty="0"/>
              <a:t>buňky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339752" y="1052736"/>
            <a:ext cx="1296144" cy="576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Eliminace </a:t>
            </a:r>
            <a:r>
              <a:rPr lang="cs-CZ" sz="1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autoreaktivních</a:t>
            </a:r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klonů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779912" y="1124744"/>
            <a:ext cx="1224136" cy="25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Krev a periferie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012160" y="1196752"/>
            <a:ext cx="1008112" cy="256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expanze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172400" y="3717032"/>
            <a:ext cx="648072" cy="41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Smrt buňky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172400" y="2996952"/>
            <a:ext cx="648072" cy="416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Smrt buňky</a:t>
            </a:r>
          </a:p>
        </p:txBody>
      </p:sp>
    </p:spTree>
    <p:extLst>
      <p:ext uri="{BB962C8B-B14F-4D97-AF65-F5344CB8AC3E}">
        <p14:creationId xmlns:p14="http://schemas.microsoft.com/office/powerpoint/2010/main" val="987526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dirty="0">
                <a:solidFill>
                  <a:srgbClr val="C00000"/>
                </a:solidFill>
              </a:rPr>
              <a:t>Vrozená imunita: </a:t>
            </a:r>
            <a:br>
              <a:rPr lang="cs-CZ" sz="4000" dirty="0">
                <a:solidFill>
                  <a:srgbClr val="C00000"/>
                </a:solidFill>
              </a:rPr>
            </a:br>
            <a:r>
              <a:rPr lang="cs-CZ" sz="4000" dirty="0">
                <a:solidFill>
                  <a:srgbClr val="C00000"/>
                </a:solidFill>
              </a:rPr>
              <a:t>charakteristické rysy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3608" y="1752600"/>
            <a:ext cx="7776542" cy="4845050"/>
          </a:xfrm>
        </p:spPr>
        <p:txBody>
          <a:bodyPr/>
          <a:lstStyle/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dirty="0" err="1">
                <a:solidFill>
                  <a:srgbClr val="002060"/>
                </a:solidFill>
              </a:rPr>
              <a:t>Autoreaktivita</a:t>
            </a:r>
            <a:r>
              <a:rPr lang="cs-CZ" sz="2800" dirty="0">
                <a:solidFill>
                  <a:srgbClr val="002060"/>
                </a:solidFill>
              </a:rPr>
              <a:t>: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dirty="0">
                <a:solidFill>
                  <a:srgbClr val="002060"/>
                </a:solidFill>
              </a:rPr>
              <a:t>Adaptivní imunita se vytvořila k poznávání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dirty="0">
                <a:solidFill>
                  <a:srgbClr val="002060"/>
                </a:solidFill>
              </a:rPr>
              <a:t>„cizích “, mikroorganismů, ale také vlastních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dirty="0">
                <a:solidFill>
                  <a:srgbClr val="002060"/>
                </a:solidFill>
              </a:rPr>
              <a:t>molekul.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endParaRPr lang="cs-CZ" sz="2800" dirty="0">
              <a:solidFill>
                <a:srgbClr val="002060"/>
              </a:solidFill>
            </a:endParaRP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b="1" dirty="0">
                <a:solidFill>
                  <a:srgbClr val="002060"/>
                </a:solidFill>
              </a:rPr>
              <a:t>Paměť: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dirty="0">
                <a:solidFill>
                  <a:srgbClr val="002060"/>
                </a:solidFill>
              </a:rPr>
              <a:t>Vytvoření imunologické 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dirty="0">
                <a:solidFill>
                  <a:srgbClr val="002060"/>
                </a:solidFill>
              </a:rPr>
              <a:t>paměti je pro adaptivní imunitu příznačné  </a:t>
            </a:r>
          </a:p>
          <a:p>
            <a:pPr marL="469900" indent="-469900" eaLnBrk="1" hangingPunct="1">
              <a:lnSpc>
                <a:spcPct val="90000"/>
              </a:lnSpc>
              <a:buFontTx/>
              <a:buNone/>
            </a:pPr>
            <a:r>
              <a:rPr lang="cs-CZ" sz="2800" dirty="0">
                <a:solidFill>
                  <a:srgbClr val="002060"/>
                </a:solidFill>
              </a:rPr>
              <a:t>– primární a sekundární reakce, „booster“.</a:t>
            </a:r>
          </a:p>
        </p:txBody>
      </p:sp>
    </p:spTree>
    <p:extLst>
      <p:ext uri="{BB962C8B-B14F-4D97-AF65-F5344CB8AC3E}">
        <p14:creationId xmlns:p14="http://schemas.microsoft.com/office/powerpoint/2010/main" val="2350696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0241X-001-f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68413"/>
            <a:ext cx="4903788" cy="5256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15 July 2006 09:09 AM)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8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55270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600" dirty="0">
                <a:solidFill>
                  <a:srgbClr val="C00000"/>
                </a:solidFill>
                <a:latin typeface="+mj-lt"/>
              </a:rPr>
              <a:t>Dvě větve adaptivní imunity</a:t>
            </a:r>
            <a:r>
              <a:rPr lang="cs-CZ" altLang="cs-CZ" dirty="0">
                <a:solidFill>
                  <a:srgbClr val="C00000"/>
                </a:solidFill>
                <a:latin typeface="+mj-lt"/>
              </a:rPr>
              <a:t> </a:t>
            </a:r>
            <a:endParaRPr lang="en-US" altLang="cs-CZ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3" name="Přímá spojnice se šipkou 2"/>
          <p:cNvCxnSpPr/>
          <p:nvPr/>
        </p:nvCxnSpPr>
        <p:spPr>
          <a:xfrm flipH="1">
            <a:off x="4644008" y="3789040"/>
            <a:ext cx="266429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7020272" y="342900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Produkce </a:t>
            </a:r>
            <a:r>
              <a:rPr lang="cs-CZ" dirty="0" err="1"/>
              <a:t>cytokinů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649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local_inflamm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4572000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3494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624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T-lymfocyty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746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4"/>
            <a:ext cx="62388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99592" y="1124745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>Receptor lymfocytů T (</a:t>
            </a:r>
            <a:r>
              <a:rPr lang="cs-CZ" sz="3600" dirty="0" err="1">
                <a:solidFill>
                  <a:srgbClr val="C00000"/>
                </a:solidFill>
              </a:rPr>
              <a:t>TCR</a:t>
            </a:r>
            <a:r>
              <a:rPr lang="cs-CZ" sz="3600" dirty="0" err="1">
                <a:solidFill>
                  <a:srgbClr val="C00000"/>
                </a:solidFill>
                <a:latin typeface="Symbol" pitchFamily="18" charset="2"/>
              </a:rPr>
              <a:t>ab</a:t>
            </a:r>
            <a:r>
              <a:rPr lang="cs-CZ" sz="3600" dirty="0">
                <a:solidFill>
                  <a:srgbClr val="C00000"/>
                </a:solidFill>
                <a:latin typeface="Symbol" pitchFamily="18" charset="2"/>
              </a:rPr>
              <a:t>, </a:t>
            </a:r>
            <a:r>
              <a:rPr lang="cs-CZ" sz="3600" dirty="0" err="1">
                <a:solidFill>
                  <a:srgbClr val="C00000"/>
                </a:solidFill>
              </a:rPr>
              <a:t>TCR</a:t>
            </a:r>
            <a:r>
              <a:rPr lang="cs-CZ" sz="3600" dirty="0" err="1">
                <a:solidFill>
                  <a:srgbClr val="C00000"/>
                </a:solidFill>
                <a:latin typeface="Symbol" pitchFamily="18" charset="2"/>
              </a:rPr>
              <a:t>gd</a:t>
            </a:r>
            <a:r>
              <a:rPr lang="cs-CZ" sz="3600" dirty="0">
                <a:solidFill>
                  <a:srgbClr val="C00000"/>
                </a:solidFill>
                <a:latin typeface="Symbol" pitchFamily="18" charset="2"/>
              </a:rPr>
              <a:t>)</a:t>
            </a:r>
            <a:endParaRPr lang="cs-CZ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19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Vývoj T a B lymfocytů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3"/>
            <a:ext cx="91805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512" y="6448066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2964301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Vývoj T-lymfocytů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8964488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31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C00000"/>
                </a:solidFill>
              </a:rPr>
              <a:t>Vývoj lymfocytů v </a:t>
            </a:r>
            <a:r>
              <a:rPr lang="cs-CZ" altLang="cs-CZ" dirty="0" err="1">
                <a:solidFill>
                  <a:srgbClr val="C00000"/>
                </a:solidFill>
              </a:rPr>
              <a:t>thymu</a:t>
            </a:r>
            <a:endParaRPr lang="en-US" altLang="cs-CZ" dirty="0">
              <a:solidFill>
                <a:srgbClr val="C00000"/>
              </a:solidFill>
            </a:endParaRPr>
          </a:p>
        </p:txBody>
      </p:sp>
      <p:pic>
        <p:nvPicPr>
          <p:cNvPr id="8" name="Picture 4" descr="vývoj v Thym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41425"/>
            <a:ext cx="7920038" cy="5338763"/>
          </a:xfrm>
          <a:noFill/>
        </p:spPr>
      </p:pic>
    </p:spTree>
    <p:extLst>
      <p:ext uri="{BB962C8B-B14F-4D97-AF65-F5344CB8AC3E}">
        <p14:creationId xmlns:p14="http://schemas.microsoft.com/office/powerpoint/2010/main" val="1530168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 err="1">
                <a:solidFill>
                  <a:srgbClr val="C00000"/>
                </a:solidFill>
              </a:rPr>
              <a:t>Thymová</a:t>
            </a:r>
            <a:r>
              <a:rPr lang="cs-CZ" altLang="cs-CZ" dirty="0">
                <a:solidFill>
                  <a:srgbClr val="C00000"/>
                </a:solidFill>
              </a:rPr>
              <a:t> výchova T-lymfocytů</a:t>
            </a:r>
            <a:endParaRPr lang="en-US" altLang="cs-CZ" dirty="0">
              <a:solidFill>
                <a:srgbClr val="C0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 sz="2800" b="1" dirty="0">
                <a:solidFill>
                  <a:srgbClr val="002060"/>
                </a:solidFill>
              </a:rPr>
              <a:t>Pozitivní selekce </a:t>
            </a:r>
            <a:r>
              <a:rPr lang="cs-CZ" altLang="cs-CZ" sz="2800" dirty="0">
                <a:solidFill>
                  <a:srgbClr val="002060"/>
                </a:solidFill>
              </a:rPr>
              <a:t>buněk reagujících s nízkou afinitou s HLA antigeny na povrchu antigen- prezentujících buněk. Probíhá v kortikální oblasti. Zajišťuje přežití jen těch </a:t>
            </a:r>
            <a:r>
              <a:rPr lang="cs-CZ" altLang="cs-CZ" sz="2800" dirty="0" err="1">
                <a:solidFill>
                  <a:srgbClr val="002060"/>
                </a:solidFill>
              </a:rPr>
              <a:t>thymocytů</a:t>
            </a:r>
            <a:r>
              <a:rPr lang="cs-CZ" altLang="cs-CZ" sz="2800" dirty="0">
                <a:solidFill>
                  <a:srgbClr val="002060"/>
                </a:solidFill>
              </a:rPr>
              <a:t>, které později rozpoznají komplex antigen-HLA.</a:t>
            </a:r>
          </a:p>
          <a:p>
            <a:pPr>
              <a:lnSpc>
                <a:spcPct val="80000"/>
              </a:lnSpc>
            </a:pPr>
            <a:r>
              <a:rPr lang="cs-CZ" altLang="cs-CZ" sz="2800" b="1" dirty="0">
                <a:solidFill>
                  <a:srgbClr val="002060"/>
                </a:solidFill>
              </a:rPr>
              <a:t>Negativní selekce </a:t>
            </a:r>
            <a:r>
              <a:rPr lang="cs-CZ" altLang="cs-CZ" sz="2800" dirty="0">
                <a:solidFill>
                  <a:srgbClr val="002060"/>
                </a:solidFill>
              </a:rPr>
              <a:t>– </a:t>
            </a:r>
            <a:r>
              <a:rPr lang="cs-CZ" altLang="cs-CZ" sz="2800" dirty="0" err="1">
                <a:solidFill>
                  <a:srgbClr val="002060"/>
                </a:solidFill>
              </a:rPr>
              <a:t>apoptózou</a:t>
            </a:r>
            <a:r>
              <a:rPr lang="cs-CZ" altLang="cs-CZ" sz="2800" dirty="0">
                <a:solidFill>
                  <a:srgbClr val="002060"/>
                </a:solidFill>
              </a:rPr>
              <a:t> hynou </a:t>
            </a:r>
            <a:r>
              <a:rPr lang="cs-CZ" altLang="cs-CZ" sz="2800" dirty="0" err="1">
                <a:solidFill>
                  <a:srgbClr val="002060"/>
                </a:solidFill>
              </a:rPr>
              <a:t>thymocyty</a:t>
            </a:r>
            <a:r>
              <a:rPr lang="cs-CZ" altLang="cs-CZ" sz="2800" dirty="0">
                <a:solidFill>
                  <a:srgbClr val="002060"/>
                </a:solidFill>
              </a:rPr>
              <a:t> reagující s vysokou afinitou s komplexy HLA-</a:t>
            </a:r>
            <a:r>
              <a:rPr lang="cs-CZ" altLang="cs-CZ" sz="2800" dirty="0" err="1">
                <a:solidFill>
                  <a:srgbClr val="002060"/>
                </a:solidFill>
              </a:rPr>
              <a:t>autoantigeny</a:t>
            </a:r>
            <a:r>
              <a:rPr lang="cs-CZ" altLang="cs-CZ" sz="2800" dirty="0">
                <a:solidFill>
                  <a:srgbClr val="002060"/>
                </a:solidFill>
              </a:rPr>
              <a:t>. Probíhá zejména v subkortikální oblasti </a:t>
            </a:r>
            <a:r>
              <a:rPr lang="cs-CZ" altLang="cs-CZ" sz="2800" dirty="0" err="1">
                <a:solidFill>
                  <a:srgbClr val="002060"/>
                </a:solidFill>
              </a:rPr>
              <a:t>thymu</a:t>
            </a:r>
            <a:r>
              <a:rPr lang="cs-CZ" altLang="cs-CZ" sz="2800" dirty="0">
                <a:solidFill>
                  <a:srgbClr val="002060"/>
                </a:solidFill>
              </a:rPr>
              <a:t>. Zajišťuje odstranění </a:t>
            </a:r>
            <a:r>
              <a:rPr lang="cs-CZ" altLang="cs-CZ" sz="2800" dirty="0" err="1">
                <a:solidFill>
                  <a:srgbClr val="002060"/>
                </a:solidFill>
              </a:rPr>
              <a:t>autorektivních</a:t>
            </a:r>
            <a:r>
              <a:rPr lang="cs-CZ" altLang="cs-CZ" sz="2800" dirty="0">
                <a:solidFill>
                  <a:srgbClr val="002060"/>
                </a:solidFill>
              </a:rPr>
              <a:t> klonů.</a:t>
            </a:r>
          </a:p>
          <a:p>
            <a:pPr>
              <a:lnSpc>
                <a:spcPct val="80000"/>
              </a:lnSpc>
            </a:pPr>
            <a:r>
              <a:rPr lang="cs-CZ" altLang="cs-CZ" sz="2800" dirty="0">
                <a:solidFill>
                  <a:srgbClr val="002060"/>
                </a:solidFill>
              </a:rPr>
              <a:t>V průběhu obou procesů hyne více než 85% </a:t>
            </a:r>
            <a:r>
              <a:rPr lang="cs-CZ" altLang="cs-CZ" sz="2800" dirty="0" err="1">
                <a:solidFill>
                  <a:srgbClr val="002060"/>
                </a:solidFill>
              </a:rPr>
              <a:t>thymocytů</a:t>
            </a:r>
            <a:r>
              <a:rPr lang="cs-CZ" altLang="cs-CZ" sz="2800" dirty="0">
                <a:solidFill>
                  <a:srgbClr val="002060"/>
                </a:solidFill>
              </a:rPr>
              <a:t>. </a:t>
            </a:r>
            <a:endParaRPr lang="en-US" altLang="cs-CZ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873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Vývoj T lymfocytů v </a:t>
            </a:r>
            <a:r>
              <a:rPr lang="cs-CZ" dirty="0" err="1">
                <a:solidFill>
                  <a:srgbClr val="C00000"/>
                </a:solidFill>
              </a:rPr>
              <a:t>thymu</a:t>
            </a:r>
            <a:r>
              <a:rPr lang="cs-CZ" dirty="0">
                <a:solidFill>
                  <a:srgbClr val="C00000"/>
                </a:solidFill>
              </a:rPr>
              <a:t> αβ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Dvojitě pozitivní </a:t>
            </a:r>
            <a:r>
              <a:rPr lang="cs-CZ" dirty="0" err="1">
                <a:solidFill>
                  <a:srgbClr val="002060"/>
                </a:solidFill>
              </a:rPr>
              <a:t>pre</a:t>
            </a:r>
            <a:r>
              <a:rPr lang="cs-CZ" dirty="0">
                <a:solidFill>
                  <a:srgbClr val="002060"/>
                </a:solidFill>
              </a:rPr>
              <a:t>-T lymfocyty (CD4+CD8+)</a:t>
            </a:r>
          </a:p>
          <a:p>
            <a:r>
              <a:rPr lang="cs-CZ" dirty="0">
                <a:solidFill>
                  <a:srgbClr val="002060"/>
                </a:solidFill>
              </a:rPr>
              <a:t>Pozitivní selekce – interakce s HLA kortikálních buněk </a:t>
            </a:r>
            <a:r>
              <a:rPr lang="cs-CZ" dirty="0" err="1">
                <a:solidFill>
                  <a:srgbClr val="002060"/>
                </a:solidFill>
              </a:rPr>
              <a:t>thymu</a:t>
            </a:r>
            <a:r>
              <a:rPr lang="cs-CZ" dirty="0">
                <a:solidFill>
                  <a:srgbClr val="002060"/>
                </a:solidFill>
              </a:rPr>
              <a:t>.</a:t>
            </a:r>
          </a:p>
          <a:p>
            <a:r>
              <a:rPr lang="cs-CZ" dirty="0">
                <a:solidFill>
                  <a:srgbClr val="002060"/>
                </a:solidFill>
              </a:rPr>
              <a:t>Negativní selekce – rozpoznání komplexů </a:t>
            </a:r>
            <a:r>
              <a:rPr lang="cs-CZ" dirty="0" err="1">
                <a:solidFill>
                  <a:srgbClr val="002060"/>
                </a:solidFill>
              </a:rPr>
              <a:t>Ag</a:t>
            </a:r>
            <a:r>
              <a:rPr lang="cs-CZ" dirty="0">
                <a:solidFill>
                  <a:srgbClr val="002060"/>
                </a:solidFill>
              </a:rPr>
              <a:t>-HLA </a:t>
            </a:r>
            <a:r>
              <a:rPr lang="cs-CZ" dirty="0" err="1">
                <a:solidFill>
                  <a:srgbClr val="002060"/>
                </a:solidFill>
              </a:rPr>
              <a:t>I.třídy</a:t>
            </a:r>
            <a:r>
              <a:rPr lang="cs-CZ" dirty="0">
                <a:solidFill>
                  <a:srgbClr val="002060"/>
                </a:solidFill>
              </a:rPr>
              <a:t>  (nebo II) prezentovaných </a:t>
            </a:r>
            <a:r>
              <a:rPr lang="cs-CZ" dirty="0" err="1">
                <a:solidFill>
                  <a:srgbClr val="002060"/>
                </a:solidFill>
              </a:rPr>
              <a:t>dendr</a:t>
            </a:r>
            <a:r>
              <a:rPr lang="cs-CZ" dirty="0">
                <a:solidFill>
                  <a:srgbClr val="002060"/>
                </a:solidFill>
              </a:rPr>
              <a:t>. b., makrofágy. </a:t>
            </a:r>
          </a:p>
          <a:p>
            <a:r>
              <a:rPr lang="cs-CZ" dirty="0" err="1">
                <a:solidFill>
                  <a:srgbClr val="002060"/>
                </a:solidFill>
              </a:rPr>
              <a:t>Pre</a:t>
            </a:r>
            <a:r>
              <a:rPr lang="cs-CZ" dirty="0">
                <a:solidFill>
                  <a:srgbClr val="002060"/>
                </a:solidFill>
              </a:rPr>
              <a:t> -T lymfocyty, které reagují s molekulami HLA </a:t>
            </a:r>
            <a:r>
              <a:rPr lang="cs-CZ" dirty="0" err="1">
                <a:solidFill>
                  <a:srgbClr val="002060"/>
                </a:solidFill>
              </a:rPr>
              <a:t>I.třídy</a:t>
            </a:r>
            <a:r>
              <a:rPr lang="cs-CZ" dirty="0">
                <a:solidFill>
                  <a:srgbClr val="002060"/>
                </a:solidFill>
              </a:rPr>
              <a:t> postupně snižují expresi CD4 a ponechávají si CD8+ se stávají CD8+ T lymfocyty.</a:t>
            </a:r>
          </a:p>
          <a:p>
            <a:r>
              <a:rPr lang="cs-CZ" dirty="0" err="1">
                <a:solidFill>
                  <a:srgbClr val="002060"/>
                </a:solidFill>
              </a:rPr>
              <a:t>Pre</a:t>
            </a:r>
            <a:r>
              <a:rPr lang="cs-CZ" dirty="0">
                <a:solidFill>
                  <a:srgbClr val="002060"/>
                </a:solidFill>
              </a:rPr>
              <a:t> -T lymfocyty, které reagují s molekulami HLA </a:t>
            </a:r>
            <a:r>
              <a:rPr lang="cs-CZ" dirty="0" err="1">
                <a:solidFill>
                  <a:srgbClr val="002060"/>
                </a:solidFill>
              </a:rPr>
              <a:t>II.třídy</a:t>
            </a:r>
            <a:r>
              <a:rPr lang="cs-CZ" dirty="0">
                <a:solidFill>
                  <a:srgbClr val="002060"/>
                </a:solidFill>
              </a:rPr>
              <a:t> postupně snižují expresi CD8 a ponechávají si CD4+ se stávají CD4+ T lymfocyty.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5817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TCR receptor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39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72162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3478425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Molekulárně genetická podstata specifičnosti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Geny  pro TCR (BCR) větší počet genových segmentů, které se při vývoji T- nebo B-lymfocytů přeskupují.</a:t>
            </a:r>
          </a:p>
          <a:p>
            <a:r>
              <a:rPr lang="cs-CZ" dirty="0">
                <a:solidFill>
                  <a:srgbClr val="002060"/>
                </a:solidFill>
              </a:rPr>
              <a:t>Jsou složeny z </a:t>
            </a:r>
            <a:r>
              <a:rPr lang="cs-CZ" b="1" u="sng" dirty="0" err="1">
                <a:solidFill>
                  <a:srgbClr val="002060"/>
                </a:solidFill>
              </a:rPr>
              <a:t>V</a:t>
            </a:r>
            <a:r>
              <a:rPr lang="cs-CZ" dirty="0" err="1">
                <a:solidFill>
                  <a:srgbClr val="002060"/>
                </a:solidFill>
              </a:rPr>
              <a:t>aribilních</a:t>
            </a:r>
            <a:r>
              <a:rPr lang="cs-CZ" dirty="0">
                <a:solidFill>
                  <a:srgbClr val="002060"/>
                </a:solidFill>
              </a:rPr>
              <a:t> segmentů, </a:t>
            </a:r>
            <a:r>
              <a:rPr lang="cs-CZ" b="1" u="sng" dirty="0" err="1">
                <a:solidFill>
                  <a:srgbClr val="002060"/>
                </a:solidFill>
              </a:rPr>
              <a:t>D</a:t>
            </a:r>
            <a:r>
              <a:rPr lang="cs-CZ" dirty="0" err="1">
                <a:solidFill>
                  <a:srgbClr val="002060"/>
                </a:solidFill>
              </a:rPr>
              <a:t>iversitních</a:t>
            </a:r>
            <a:r>
              <a:rPr lang="cs-CZ" dirty="0">
                <a:solidFill>
                  <a:srgbClr val="002060"/>
                </a:solidFill>
              </a:rPr>
              <a:t> segmentů a </a:t>
            </a:r>
            <a:r>
              <a:rPr lang="cs-CZ" b="1" u="sng" dirty="0">
                <a:solidFill>
                  <a:srgbClr val="002060"/>
                </a:solidFill>
              </a:rPr>
              <a:t>K</a:t>
            </a:r>
            <a:r>
              <a:rPr lang="cs-CZ" dirty="0">
                <a:solidFill>
                  <a:srgbClr val="002060"/>
                </a:solidFill>
              </a:rPr>
              <a:t>onstantních segmentů.</a:t>
            </a:r>
          </a:p>
          <a:p>
            <a:r>
              <a:rPr lang="cs-CZ" dirty="0">
                <a:solidFill>
                  <a:srgbClr val="002060"/>
                </a:solidFill>
              </a:rPr>
              <a:t>Na koncích V, D a J jsou krátké sekvence nukleotidů, které jsou rozeznávány </a:t>
            </a:r>
            <a:r>
              <a:rPr lang="cs-CZ" dirty="0" err="1">
                <a:solidFill>
                  <a:srgbClr val="002060"/>
                </a:solidFill>
              </a:rPr>
              <a:t>Rekombinázami</a:t>
            </a:r>
            <a:r>
              <a:rPr lang="cs-CZ" dirty="0">
                <a:solidFill>
                  <a:srgbClr val="002060"/>
                </a:solidFill>
              </a:rPr>
              <a:t> RAG1 a RAG2, probíhá </a:t>
            </a:r>
            <a:r>
              <a:rPr lang="cs-CZ" dirty="0" err="1">
                <a:solidFill>
                  <a:srgbClr val="002060"/>
                </a:solidFill>
              </a:rPr>
              <a:t>vyštěpení</a:t>
            </a:r>
            <a:r>
              <a:rPr lang="cs-CZ" dirty="0">
                <a:solidFill>
                  <a:srgbClr val="002060"/>
                </a:solidFill>
              </a:rPr>
              <a:t> segmentů mezi vybranými D a J segmenty a poté dochází ke spojení  odstřižených konců D a J nově syntetizovaným úsekem N působením terminální transferázy a dalších enzymů.</a:t>
            </a:r>
          </a:p>
          <a:p>
            <a:r>
              <a:rPr lang="cs-CZ" dirty="0">
                <a:solidFill>
                  <a:srgbClr val="002060"/>
                </a:solidFill>
              </a:rPr>
              <a:t>Nejprve dochází k D-J přeskupení, poté následuje V-D přeskupení.</a:t>
            </a:r>
          </a:p>
        </p:txBody>
      </p:sp>
    </p:spTree>
    <p:extLst>
      <p:ext uri="{BB962C8B-B14F-4D97-AF65-F5344CB8AC3E}">
        <p14:creationId xmlns:p14="http://schemas.microsoft.com/office/powerpoint/2010/main" val="1843748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31863"/>
            <a:ext cx="8066088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sz="2800" dirty="0">
                <a:solidFill>
                  <a:srgbClr val="C00000"/>
                </a:solidFill>
              </a:rPr>
              <a:t>VDJ rekombinace při vzniku variabilního místa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39725" y="1701800"/>
            <a:ext cx="2076450" cy="3063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 err="1"/>
              <a:t>Germline</a:t>
            </a:r>
            <a:r>
              <a:rPr lang="cs-CZ" sz="1500" dirty="0"/>
              <a:t> </a:t>
            </a:r>
            <a:r>
              <a:rPr lang="cs-CZ" sz="1500" dirty="0" err="1"/>
              <a:t>configuration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3850" y="2546350"/>
            <a:ext cx="2092325" cy="295275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/>
              <a:t>D to J </a:t>
            </a:r>
            <a:r>
              <a:rPr lang="cs-CZ" sz="1500" dirty="0" err="1"/>
              <a:t>recombination</a:t>
            </a:r>
            <a:endParaRPr lang="cs-CZ" sz="15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23850" y="3509963"/>
            <a:ext cx="2092325" cy="2936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/>
              <a:t>V to DJ </a:t>
            </a:r>
            <a:r>
              <a:rPr lang="cs-CZ" sz="1500" dirty="0" err="1"/>
              <a:t>recombination</a:t>
            </a:r>
            <a:endParaRPr lang="cs-CZ" sz="15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23850" y="4408488"/>
            <a:ext cx="2092325" cy="295275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500" dirty="0" err="1"/>
              <a:t>transcription</a:t>
            </a:r>
            <a:r>
              <a:rPr lang="cs-CZ" sz="1500" dirty="0"/>
              <a:t>, </a:t>
            </a:r>
            <a:r>
              <a:rPr lang="cs-CZ" sz="1500" dirty="0" err="1"/>
              <a:t>splicing</a:t>
            </a:r>
            <a:endParaRPr lang="cs-CZ" sz="15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774950" y="1744663"/>
            <a:ext cx="936625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V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070350" y="1744663"/>
            <a:ext cx="936625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D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122863" y="1744663"/>
            <a:ext cx="936625" cy="271462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>
                <a:solidFill>
                  <a:schemeClr val="tx1"/>
                </a:solidFill>
              </a:rPr>
              <a:t>J </a:t>
            </a:r>
            <a:r>
              <a:rPr lang="cs-CZ" sz="1200" dirty="0" err="1">
                <a:solidFill>
                  <a:schemeClr val="tx1"/>
                </a:solidFill>
              </a:rPr>
              <a:t>segments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169025" y="1744663"/>
            <a:ext cx="1582738" cy="26352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 err="1">
                <a:solidFill>
                  <a:schemeClr val="tx1"/>
                </a:solidFill>
              </a:rPr>
              <a:t>Constant</a:t>
            </a:r>
            <a:r>
              <a:rPr lang="cs-CZ" sz="1200" dirty="0">
                <a:solidFill>
                  <a:schemeClr val="tx1"/>
                </a:solidFill>
              </a:rPr>
              <a:t> region </a:t>
            </a:r>
            <a:r>
              <a:rPr lang="cs-CZ" sz="1200" dirty="0" err="1">
                <a:solidFill>
                  <a:schemeClr val="tx1"/>
                </a:solidFill>
              </a:rPr>
              <a:t>exons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787900" y="6084888"/>
            <a:ext cx="2197100" cy="26193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 algn="ctr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200" dirty="0" err="1">
                <a:solidFill>
                  <a:schemeClr val="tx1"/>
                </a:solidFill>
              </a:rPr>
              <a:t>Adapted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from</a:t>
            </a:r>
            <a:r>
              <a:rPr lang="cs-CZ" sz="1200" dirty="0">
                <a:solidFill>
                  <a:schemeClr val="tx1"/>
                </a:solidFill>
              </a:rPr>
              <a:t> </a:t>
            </a:r>
            <a:r>
              <a:rPr lang="cs-CZ" sz="1200" dirty="0" err="1">
                <a:solidFill>
                  <a:schemeClr val="tx1"/>
                </a:solidFill>
              </a:rPr>
              <a:t>Janeway</a:t>
            </a:r>
            <a:r>
              <a:rPr lang="cs-CZ" sz="1200" dirty="0">
                <a:solidFill>
                  <a:schemeClr val="tx1"/>
                </a:solidFill>
              </a:rPr>
              <a:t> 2001</a:t>
            </a:r>
          </a:p>
        </p:txBody>
      </p:sp>
    </p:spTree>
    <p:extLst>
      <p:ext uri="{BB962C8B-B14F-4D97-AF65-F5344CB8AC3E}">
        <p14:creationId xmlns:p14="http://schemas.microsoft.com/office/powerpoint/2010/main" val="1509807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Phagocyto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ages_of_WBC_from_blood_vessels_into_tissu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45720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hagocyto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29000"/>
            <a:ext cx="5334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3973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Co zvyšuje variabilitu specifických vazebných míst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Pro jednotlivé řetězce </a:t>
            </a:r>
            <a:r>
              <a:rPr lang="cs-CZ" dirty="0" err="1">
                <a:solidFill>
                  <a:srgbClr val="002060"/>
                </a:solidFill>
              </a:rPr>
              <a:t>TcR</a:t>
            </a:r>
            <a:r>
              <a:rPr lang="cs-CZ" dirty="0">
                <a:solidFill>
                  <a:srgbClr val="002060"/>
                </a:solidFill>
              </a:rPr>
              <a:t> je různý počet kombinací VDJ genových segmentů.</a:t>
            </a:r>
          </a:p>
          <a:p>
            <a:r>
              <a:rPr lang="cs-CZ" dirty="0">
                <a:solidFill>
                  <a:srgbClr val="002060"/>
                </a:solidFill>
              </a:rPr>
              <a:t>Spojovací variabilita: po </a:t>
            </a:r>
            <a:r>
              <a:rPr lang="cs-CZ" dirty="0" err="1">
                <a:solidFill>
                  <a:srgbClr val="002060"/>
                </a:solidFill>
              </a:rPr>
              <a:t>vyštěpení</a:t>
            </a:r>
            <a:r>
              <a:rPr lang="cs-CZ" dirty="0">
                <a:solidFill>
                  <a:srgbClr val="002060"/>
                </a:solidFill>
              </a:rPr>
              <a:t>  genových úseků během DJ a VD přeskupení – zbývající konce nejsou odstřiženy přesně a spojují se nově syntetizovaným úsekem N s náhodnou sekvencí nukleotidů.</a:t>
            </a:r>
          </a:p>
          <a:p>
            <a:r>
              <a:rPr lang="cs-CZ" dirty="0">
                <a:solidFill>
                  <a:srgbClr val="002060"/>
                </a:solidFill>
              </a:rPr>
              <a:t>Vznik </a:t>
            </a:r>
            <a:r>
              <a:rPr lang="cs-CZ" dirty="0" err="1">
                <a:solidFill>
                  <a:srgbClr val="002060"/>
                </a:solidFill>
              </a:rPr>
              <a:t>TcR</a:t>
            </a:r>
            <a:r>
              <a:rPr lang="cs-CZ" dirty="0">
                <a:solidFill>
                  <a:srgbClr val="002060"/>
                </a:solidFill>
              </a:rPr>
              <a:t> řetězců s odlišnou sekvencí aminokyselin ve vazebném místě pro antigenní fragment prezentovaný v kontextu HLA molekul.</a:t>
            </a:r>
          </a:p>
        </p:txBody>
      </p:sp>
    </p:spTree>
    <p:extLst>
      <p:ext uri="{BB962C8B-B14F-4D97-AF65-F5344CB8AC3E}">
        <p14:creationId xmlns:p14="http://schemas.microsoft.com/office/powerpoint/2010/main" val="856297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Alelická exkluze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T lymfocyt, který prodělal přeskupení  - všechny </a:t>
            </a:r>
            <a:r>
              <a:rPr lang="cs-CZ" dirty="0" err="1">
                <a:solidFill>
                  <a:srgbClr val="002060"/>
                </a:solidFill>
              </a:rPr>
              <a:t>TcR</a:t>
            </a:r>
            <a:r>
              <a:rPr lang="cs-CZ" dirty="0">
                <a:solidFill>
                  <a:srgbClr val="002060"/>
                </a:solidFill>
              </a:rPr>
              <a:t> na jeho povrchu rozpoznává jediný </a:t>
            </a:r>
            <a:r>
              <a:rPr lang="cs-CZ" dirty="0" err="1">
                <a:solidFill>
                  <a:srgbClr val="002060"/>
                </a:solidFill>
              </a:rPr>
              <a:t>Ag</a:t>
            </a:r>
            <a:r>
              <a:rPr lang="cs-CZ" dirty="0">
                <a:solidFill>
                  <a:srgbClr val="002060"/>
                </a:solidFill>
              </a:rPr>
              <a:t> fragment.</a:t>
            </a:r>
          </a:p>
          <a:p>
            <a:r>
              <a:rPr lang="cs-CZ" dirty="0">
                <a:solidFill>
                  <a:srgbClr val="002060"/>
                </a:solidFill>
              </a:rPr>
              <a:t>U heterozygotních jedinců přeskupení genových segmentů pouze na 1 chromosomu, na druhém se přeskupovat nemůže.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8355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Aktivace T lymfocytů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Naivní T lymfocyt putuje krevním řečištěm do sekundárních lymfatických orgánů.</a:t>
            </a:r>
          </a:p>
          <a:p>
            <a:r>
              <a:rPr lang="cs-CZ" dirty="0">
                <a:solidFill>
                  <a:srgbClr val="002060"/>
                </a:solidFill>
              </a:rPr>
              <a:t>Reakce TCR s HLA Antigen prezentující buňky.</a:t>
            </a:r>
          </a:p>
          <a:p>
            <a:r>
              <a:rPr lang="cs-CZ" dirty="0">
                <a:solidFill>
                  <a:srgbClr val="002060"/>
                </a:solidFill>
              </a:rPr>
              <a:t>+ další </a:t>
            </a:r>
            <a:r>
              <a:rPr lang="cs-CZ" dirty="0" err="1">
                <a:solidFill>
                  <a:srgbClr val="002060"/>
                </a:solidFill>
              </a:rPr>
              <a:t>kostimulační</a:t>
            </a:r>
            <a:r>
              <a:rPr lang="cs-CZ" dirty="0">
                <a:solidFill>
                  <a:srgbClr val="002060"/>
                </a:solidFill>
              </a:rPr>
              <a:t> signály – vedou k aktivaci T lymfocytu, k jeho proliferaci a vzniku efektorových buněk.</a:t>
            </a:r>
          </a:p>
          <a:p>
            <a:r>
              <a:rPr lang="cs-CZ" dirty="0">
                <a:solidFill>
                  <a:srgbClr val="002060"/>
                </a:solidFill>
              </a:rPr>
              <a:t>Efektorové T lymfocyty putují do místa infekce kde pak reagují s dalšími APC prezentujícími </a:t>
            </a:r>
            <a:r>
              <a:rPr lang="cs-CZ" dirty="0" err="1">
                <a:solidFill>
                  <a:srgbClr val="002060"/>
                </a:solidFill>
              </a:rPr>
              <a:t>Ag</a:t>
            </a:r>
            <a:r>
              <a:rPr lang="cs-CZ" dirty="0">
                <a:solidFill>
                  <a:srgbClr val="002060"/>
                </a:solidFill>
              </a:rPr>
              <a:t>, kterým byly aktivovány.</a:t>
            </a:r>
          </a:p>
        </p:txBody>
      </p:sp>
    </p:spTree>
    <p:extLst>
      <p:ext uri="{BB962C8B-B14F-4D97-AF65-F5344CB8AC3E}">
        <p14:creationId xmlns:p14="http://schemas.microsoft.com/office/powerpoint/2010/main" val="3184624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solidFill>
                  <a:srgbClr val="C00000"/>
                </a:solidFill>
              </a:rPr>
              <a:t>Presentace antigenů lymfocytům 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>
                <a:solidFill>
                  <a:srgbClr val="002060"/>
                </a:solidFill>
                <a:latin typeface="+mj-lt"/>
              </a:rPr>
              <a:t>T-lymfocyty poznávají antigeny pouze ve formě peptidových fragmentů vázaných na MHC I nebo II. (</a:t>
            </a:r>
            <a:r>
              <a:rPr lang="cs-CZ" sz="2400" dirty="0" err="1">
                <a:solidFill>
                  <a:srgbClr val="002060"/>
                </a:solidFill>
                <a:latin typeface="+mj-lt"/>
              </a:rPr>
              <a:t>Fenomen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 MHC-restrikce).</a:t>
            </a:r>
          </a:p>
          <a:p>
            <a:pPr>
              <a:lnSpc>
                <a:spcPct val="80000"/>
              </a:lnSpc>
            </a:pPr>
            <a:r>
              <a:rPr lang="cs-CZ" sz="2400" dirty="0">
                <a:solidFill>
                  <a:srgbClr val="002060"/>
                </a:solidFill>
                <a:latin typeface="+mj-lt"/>
              </a:rPr>
              <a:t>Antigen musí být nejdříve v buňkách „zpracován“ (</a:t>
            </a:r>
            <a:r>
              <a:rPr lang="cs-CZ" sz="2400" dirty="0" err="1">
                <a:solidFill>
                  <a:srgbClr val="002060"/>
                </a:solidFill>
                <a:latin typeface="+mj-lt"/>
              </a:rPr>
              <a:t>processing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)- nativní protein je proteolyticky degradován na peptidy, které se (intracelulárně) váží na molekuly MHC. Tento komplex se dostává na buněčnou membránu, kde je schopen reagovat s TCR.</a:t>
            </a:r>
          </a:p>
          <a:p>
            <a:pPr>
              <a:lnSpc>
                <a:spcPct val="80000"/>
              </a:lnSpc>
            </a:pPr>
            <a:r>
              <a:rPr lang="cs-CZ" sz="2400" dirty="0">
                <a:solidFill>
                  <a:srgbClr val="002060"/>
                </a:solidFill>
                <a:latin typeface="+mj-lt"/>
              </a:rPr>
              <a:t>T-lymfocyty jsou schopny poznávat i lipidové a glykolipidové struktury: je to populace NK-T, která poznává tyto antigeny „neklasickými molekulami MHC“ – CD1</a:t>
            </a:r>
          </a:p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rgbClr val="002060"/>
                </a:solidFill>
                <a:latin typeface="+mj-lt"/>
              </a:rPr>
              <a:t>Imunogennost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  proteinových antigenů je určena  schopností buněk  </a:t>
            </a:r>
            <a:r>
              <a:rPr lang="cs-CZ" sz="2400" dirty="0" err="1">
                <a:solidFill>
                  <a:srgbClr val="002060"/>
                </a:solidFill>
                <a:latin typeface="+mj-lt"/>
              </a:rPr>
              <a:t>předkládajích</a:t>
            </a:r>
            <a:r>
              <a:rPr lang="cs-CZ" sz="2400" dirty="0">
                <a:solidFill>
                  <a:srgbClr val="002060"/>
                </a:solidFill>
                <a:latin typeface="+mj-lt"/>
              </a:rPr>
              <a:t> antigen vytvořit peptidy, které se budou vázat na vlastní  molekuly MHC.  </a:t>
            </a:r>
          </a:p>
        </p:txBody>
      </p:sp>
    </p:spTree>
    <p:extLst>
      <p:ext uri="{BB962C8B-B14F-4D97-AF65-F5344CB8AC3E}">
        <p14:creationId xmlns:p14="http://schemas.microsoft.com/office/powerpoint/2010/main" val="2070383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rgbClr val="C00000"/>
                </a:solidFill>
              </a:rPr>
              <a:t>Aktivace T lymfocytů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6" y="1268760"/>
            <a:ext cx="9143999" cy="526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425137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>
                <a:solidFill>
                  <a:srgbClr val="C00000"/>
                </a:solidFill>
              </a:rPr>
              <a:t>Aktivace T-lymfocytů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7" y="2332038"/>
            <a:ext cx="7796857" cy="4525962"/>
          </a:xfrm>
        </p:spPr>
        <p:txBody>
          <a:bodyPr/>
          <a:lstStyle/>
          <a:p>
            <a:pPr eaLnBrk="1" hangingPunct="1"/>
            <a:r>
              <a:rPr lang="cs-CZ" dirty="0">
                <a:solidFill>
                  <a:srgbClr val="002060"/>
                </a:solidFill>
              </a:rPr>
              <a:t>T-lymfocyty mohou být stimulován pouze komplexy antigen-HLA. </a:t>
            </a:r>
          </a:p>
          <a:p>
            <a:pPr eaLnBrk="1" hangingPunct="1"/>
            <a:r>
              <a:rPr lang="cs-CZ" dirty="0">
                <a:solidFill>
                  <a:srgbClr val="002060"/>
                </a:solidFill>
              </a:rPr>
              <a:t>HLA antigeny musí být stejné, jaké má příslušný konkrétní jedinec = </a:t>
            </a:r>
            <a:r>
              <a:rPr lang="cs-CZ" u="sng" dirty="0">
                <a:solidFill>
                  <a:srgbClr val="002060"/>
                </a:solidFill>
              </a:rPr>
              <a:t>fenomén HLA restrikce (</a:t>
            </a:r>
            <a:r>
              <a:rPr lang="cs-CZ" u="sng" dirty="0" err="1">
                <a:solidFill>
                  <a:srgbClr val="002060"/>
                </a:solidFill>
              </a:rPr>
              <a:t>syngenní</a:t>
            </a:r>
            <a:r>
              <a:rPr lang="cs-CZ" u="sng" dirty="0">
                <a:solidFill>
                  <a:srgbClr val="002060"/>
                </a:solidFill>
              </a:rPr>
              <a:t> preference).</a:t>
            </a:r>
            <a:endParaRPr lang="en-US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45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1642194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rgbClr val="C00000"/>
                </a:solidFill>
              </a:rPr>
              <a:t>Kostimulační</a:t>
            </a:r>
            <a:r>
              <a:rPr lang="cs-CZ" dirty="0">
                <a:solidFill>
                  <a:srgbClr val="C00000"/>
                </a:solidFill>
              </a:rPr>
              <a:t> signály nutné pro aktivaci T lymfocytu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5"/>
            <a:ext cx="8229600" cy="428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4825"/>
            <a:ext cx="9144001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3875022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Vazba CD40 – CD40L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4145882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Role IL-2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424936" cy="467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7602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Změny povrchových molekul během aktivace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399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3338699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143750" cy="598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9942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40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2224327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9" descr="schema_2_1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08050"/>
            <a:ext cx="80645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>
                <a:solidFill>
                  <a:srgbClr val="C00000"/>
                </a:solidFill>
              </a:rPr>
              <a:t>Aktivace TCR antigenem a </a:t>
            </a:r>
            <a:r>
              <a:rPr lang="cs-CZ" altLang="cs-CZ" sz="3200" dirty="0" err="1">
                <a:solidFill>
                  <a:srgbClr val="C00000"/>
                </a:solidFill>
              </a:rPr>
              <a:t>superantigenem</a:t>
            </a:r>
            <a:endParaRPr lang="en-US" altLang="cs-CZ" sz="3200" dirty="0">
              <a:solidFill>
                <a:srgbClr val="C0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156325" y="2708275"/>
            <a:ext cx="1295400" cy="3063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MHC </a:t>
            </a:r>
            <a:r>
              <a:rPr lang="cs-CZ" sz="1600" dirty="0" err="1"/>
              <a:t>class</a:t>
            </a:r>
            <a:r>
              <a:rPr lang="cs-CZ" sz="1600" dirty="0"/>
              <a:t> II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356100" y="5445125"/>
            <a:ext cx="1439863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cxnSp>
        <p:nvCxnSpPr>
          <p:cNvPr id="8" name="Přímá spojovací šipka 43"/>
          <p:cNvCxnSpPr>
            <a:stCxn id="9" idx="1"/>
          </p:cNvCxnSpPr>
          <p:nvPr/>
        </p:nvCxnSpPr>
        <p:spPr>
          <a:xfrm flipH="1" flipV="1">
            <a:off x="5508625" y="3429000"/>
            <a:ext cx="647700" cy="142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6156325" y="32845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 err="1"/>
              <a:t>Superantigen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779838" y="4581525"/>
            <a:ext cx="863600" cy="28098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cell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851275" y="2205038"/>
            <a:ext cx="865188" cy="2809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156325" y="3860800"/>
            <a:ext cx="79216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TRC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700338" y="5445125"/>
            <a:ext cx="1439862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708400" y="2852738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87675" y="2852738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059113" y="3789363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635375" y="3789363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219700" y="2852738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500563" y="2852738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572000" y="3789363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148263" y="3789363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2" name="Přímá spojovací šipka 20"/>
          <p:cNvCxnSpPr/>
          <p:nvPr/>
        </p:nvCxnSpPr>
        <p:spPr>
          <a:xfrm>
            <a:off x="2484438" y="3429000"/>
            <a:ext cx="863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1152525" y="32845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Antigen</a:t>
            </a:r>
          </a:p>
        </p:txBody>
      </p:sp>
    </p:spTree>
    <p:extLst>
      <p:ext uri="{BB962C8B-B14F-4D97-AF65-F5344CB8AC3E}">
        <p14:creationId xmlns:p14="http://schemas.microsoft.com/office/powerpoint/2010/main" val="950415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Vývoj CD4+ lymfocytárních populací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Dendritické buňky (DB) předkládají </a:t>
            </a:r>
            <a:r>
              <a:rPr lang="cs-CZ" dirty="0" err="1">
                <a:solidFill>
                  <a:srgbClr val="002060"/>
                </a:solidFill>
              </a:rPr>
              <a:t>Ag</a:t>
            </a:r>
            <a:r>
              <a:rPr lang="cs-CZ" dirty="0">
                <a:solidFill>
                  <a:srgbClr val="002060"/>
                </a:solidFill>
              </a:rPr>
              <a:t>  a zároveň produkují </a:t>
            </a:r>
            <a:r>
              <a:rPr lang="cs-CZ" dirty="0" err="1">
                <a:solidFill>
                  <a:srgbClr val="002060"/>
                </a:solidFill>
              </a:rPr>
              <a:t>cytokiny</a:t>
            </a:r>
            <a:r>
              <a:rPr lang="cs-CZ" dirty="0">
                <a:solidFill>
                  <a:srgbClr val="002060"/>
                </a:solidFill>
              </a:rPr>
              <a:t>.</a:t>
            </a:r>
          </a:p>
          <a:p>
            <a:r>
              <a:rPr lang="cs-CZ" dirty="0">
                <a:solidFill>
                  <a:srgbClr val="002060"/>
                </a:solidFill>
              </a:rPr>
              <a:t>Různé mikroorganismy mohou stimulovat DB k produkci různých </a:t>
            </a:r>
            <a:r>
              <a:rPr lang="cs-CZ" dirty="0" err="1">
                <a:solidFill>
                  <a:srgbClr val="002060"/>
                </a:solidFill>
              </a:rPr>
              <a:t>cytokinů</a:t>
            </a:r>
            <a:r>
              <a:rPr lang="cs-CZ" dirty="0">
                <a:solidFill>
                  <a:srgbClr val="002060"/>
                </a:solidFill>
              </a:rPr>
              <a:t>.</a:t>
            </a:r>
          </a:p>
          <a:p>
            <a:r>
              <a:rPr lang="cs-CZ" dirty="0">
                <a:solidFill>
                  <a:srgbClr val="002060"/>
                </a:solidFill>
              </a:rPr>
              <a:t>Další </a:t>
            </a:r>
            <a:r>
              <a:rPr lang="cs-CZ" dirty="0" err="1">
                <a:solidFill>
                  <a:srgbClr val="002060"/>
                </a:solidFill>
              </a:rPr>
              <a:t>cytokiny</a:t>
            </a:r>
            <a:r>
              <a:rPr lang="cs-CZ" dirty="0">
                <a:solidFill>
                  <a:srgbClr val="002060"/>
                </a:solidFill>
              </a:rPr>
              <a:t> produkují NK buňky a žírné buňky.</a:t>
            </a:r>
          </a:p>
        </p:txBody>
      </p:sp>
    </p:spTree>
    <p:extLst>
      <p:ext uri="{BB962C8B-B14F-4D97-AF65-F5344CB8AC3E}">
        <p14:creationId xmlns:p14="http://schemas.microsoft.com/office/powerpoint/2010/main" val="3586396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Efektorové CD4+ T lymfocyty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Efektorové CD4+ </a:t>
            </a:r>
            <a:r>
              <a:rPr lang="cs-CZ" dirty="0" err="1">
                <a:solidFill>
                  <a:srgbClr val="002060"/>
                </a:solidFill>
              </a:rPr>
              <a:t>Th</a:t>
            </a:r>
            <a:r>
              <a:rPr lang="cs-CZ" dirty="0">
                <a:solidFill>
                  <a:srgbClr val="002060"/>
                </a:solidFill>
              </a:rPr>
              <a:t> lymfocyty jsou rozděleny do několika subpopulací na základě svého cytokinového profilu a funkcí.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30700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76200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2"/>
          <p:cNvSpPr txBox="1">
            <a:spLocks noChangeArrowheads="1"/>
          </p:cNvSpPr>
          <p:nvPr/>
        </p:nvSpPr>
        <p:spPr bwMode="auto">
          <a:xfrm>
            <a:off x="769938" y="260350"/>
            <a:ext cx="633173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altLang="cs-CZ" sz="3200" dirty="0">
                <a:solidFill>
                  <a:srgbClr val="C00000"/>
                </a:solidFill>
                <a:latin typeface="+mj-lt"/>
              </a:rPr>
              <a:t>O vývoji efektorových </a:t>
            </a:r>
            <a:r>
              <a:rPr lang="cs-CZ" altLang="cs-CZ" sz="3200" dirty="0" err="1">
                <a:solidFill>
                  <a:srgbClr val="C00000"/>
                </a:solidFill>
                <a:latin typeface="+mj-lt"/>
              </a:rPr>
              <a:t>Th</a:t>
            </a:r>
            <a:r>
              <a:rPr lang="cs-CZ" altLang="cs-CZ" sz="3200" dirty="0">
                <a:solidFill>
                  <a:srgbClr val="C00000"/>
                </a:solidFill>
                <a:latin typeface="+mj-lt"/>
              </a:rPr>
              <a:t>.. lymfocytů </a:t>
            </a:r>
            <a:br>
              <a:rPr lang="cs-CZ" altLang="cs-CZ" sz="3200" dirty="0">
                <a:solidFill>
                  <a:srgbClr val="C00000"/>
                </a:solidFill>
                <a:latin typeface="+mj-lt"/>
              </a:rPr>
            </a:br>
            <a:r>
              <a:rPr lang="cs-CZ" altLang="cs-CZ" sz="3200" dirty="0">
                <a:solidFill>
                  <a:srgbClr val="C00000"/>
                </a:solidFill>
                <a:latin typeface="+mj-lt"/>
              </a:rPr>
              <a:t>rozhoduje cytokinové prostředí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7308304" y="2060848"/>
            <a:ext cx="1080120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ovéPole 2"/>
          <p:cNvSpPr txBox="1"/>
          <p:nvPr/>
        </p:nvSpPr>
        <p:spPr>
          <a:xfrm>
            <a:off x="7380312" y="1988840"/>
            <a:ext cx="93610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IFN-</a:t>
            </a:r>
            <a:r>
              <a:rPr lang="el-GR" dirty="0"/>
              <a:t>γ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2166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Th1, Th2 a Th17 lymfocyty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87484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4198713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Vývoj Th1, Th2 a </a:t>
            </a:r>
            <a:r>
              <a:rPr lang="cs-CZ" dirty="0" err="1">
                <a:solidFill>
                  <a:srgbClr val="C00000"/>
                </a:solidFill>
              </a:rPr>
              <a:t>Th</a:t>
            </a:r>
            <a:r>
              <a:rPr lang="cs-CZ" dirty="0">
                <a:solidFill>
                  <a:srgbClr val="C00000"/>
                </a:solidFill>
              </a:rPr>
              <a:t> 17 lymfocytů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43600" y="1600200"/>
            <a:ext cx="3348880" cy="4637112"/>
          </a:xfrm>
        </p:spPr>
        <p:txBody>
          <a:bodyPr>
            <a:normAutofit fontScale="70000" lnSpcReduction="2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Aktivace transkripčních faktorů stimulujících produkci </a:t>
            </a:r>
            <a:r>
              <a:rPr lang="cs-CZ" dirty="0" err="1">
                <a:solidFill>
                  <a:srgbClr val="002060"/>
                </a:solidFill>
              </a:rPr>
              <a:t>cytokinů</a:t>
            </a:r>
            <a:r>
              <a:rPr lang="cs-CZ" dirty="0">
                <a:solidFill>
                  <a:srgbClr val="002060"/>
                </a:solidFill>
              </a:rPr>
              <a:t> pro daný </a:t>
            </a:r>
            <a:r>
              <a:rPr lang="cs-CZ" dirty="0" err="1">
                <a:solidFill>
                  <a:srgbClr val="002060"/>
                </a:solidFill>
              </a:rPr>
              <a:t>subset</a:t>
            </a:r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Tyto produkované </a:t>
            </a:r>
            <a:r>
              <a:rPr lang="cs-CZ" dirty="0" err="1">
                <a:solidFill>
                  <a:srgbClr val="002060"/>
                </a:solidFill>
              </a:rPr>
              <a:t>cytokiny</a:t>
            </a:r>
            <a:r>
              <a:rPr lang="cs-CZ" dirty="0">
                <a:solidFill>
                  <a:srgbClr val="002060"/>
                </a:solidFill>
              </a:rPr>
              <a:t> pak ovlivňují další produkci </a:t>
            </a:r>
            <a:r>
              <a:rPr lang="cs-CZ" dirty="0" err="1">
                <a:solidFill>
                  <a:srgbClr val="002060"/>
                </a:solidFill>
              </a:rPr>
              <a:t>cytokinů</a:t>
            </a:r>
            <a:r>
              <a:rPr lang="cs-CZ" dirty="0">
                <a:solidFill>
                  <a:srgbClr val="002060"/>
                </a:solidFill>
              </a:rPr>
              <a:t> stejného druhu a podporují vývoj pouze těchto buněk </a:t>
            </a:r>
          </a:p>
          <a:p>
            <a:r>
              <a:rPr lang="cs-CZ" dirty="0">
                <a:solidFill>
                  <a:srgbClr val="002060"/>
                </a:solidFill>
              </a:rPr>
              <a:t>Ostatní  </a:t>
            </a:r>
            <a:r>
              <a:rPr lang="cs-CZ" dirty="0" err="1">
                <a:solidFill>
                  <a:srgbClr val="002060"/>
                </a:solidFill>
              </a:rPr>
              <a:t>Th</a:t>
            </a:r>
            <a:r>
              <a:rPr lang="cs-CZ" dirty="0">
                <a:solidFill>
                  <a:srgbClr val="002060"/>
                </a:solidFill>
              </a:rPr>
              <a:t> subpopulace  lymfocyty jsou </a:t>
            </a:r>
            <a:r>
              <a:rPr lang="cs-CZ" dirty="0" err="1">
                <a:solidFill>
                  <a:srgbClr val="002060"/>
                </a:solidFill>
              </a:rPr>
              <a:t>suprimovány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507605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35463856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Th1 odpověď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3"/>
            <a:ext cx="9144000" cy="491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3362901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Th1 lymfocyty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CD4+ Th1 lymfocyty rozeznávají </a:t>
            </a:r>
            <a:r>
              <a:rPr lang="cs-CZ" dirty="0" err="1">
                <a:solidFill>
                  <a:srgbClr val="002060"/>
                </a:solidFill>
              </a:rPr>
              <a:t>Ag</a:t>
            </a:r>
            <a:r>
              <a:rPr lang="cs-CZ" dirty="0">
                <a:solidFill>
                  <a:srgbClr val="002060"/>
                </a:solidFill>
              </a:rPr>
              <a:t>  zpracované fagocytujícími buňkami.</a:t>
            </a:r>
          </a:p>
          <a:p>
            <a:r>
              <a:rPr lang="cs-CZ" dirty="0">
                <a:solidFill>
                  <a:srgbClr val="002060"/>
                </a:solidFill>
              </a:rPr>
              <a:t>Aktivují makrofágy k zabití mikrobů.</a:t>
            </a:r>
          </a:p>
          <a:p>
            <a:r>
              <a:rPr lang="cs-CZ" dirty="0">
                <a:solidFill>
                  <a:srgbClr val="002060"/>
                </a:solidFill>
              </a:rPr>
              <a:t>Aktivace makrofágů je zprostředkována IFN-</a:t>
            </a:r>
            <a:r>
              <a:rPr lang="el-GR" dirty="0">
                <a:solidFill>
                  <a:srgbClr val="002060"/>
                </a:solidFill>
              </a:rPr>
              <a:t>γ</a:t>
            </a:r>
            <a:r>
              <a:rPr lang="cs-CZ" dirty="0">
                <a:solidFill>
                  <a:srgbClr val="002060"/>
                </a:solidFill>
              </a:rPr>
              <a:t> a CD40L – CD40 interakcí.</a:t>
            </a:r>
          </a:p>
          <a:p>
            <a:r>
              <a:rPr lang="cs-CZ" dirty="0">
                <a:solidFill>
                  <a:srgbClr val="002060"/>
                </a:solidFill>
              </a:rPr>
              <a:t>Aktivované makrofágy </a:t>
            </a:r>
          </a:p>
          <a:p>
            <a:pPr lvl="1"/>
            <a:r>
              <a:rPr lang="cs-CZ" dirty="0">
                <a:solidFill>
                  <a:srgbClr val="002060"/>
                </a:solidFill>
              </a:rPr>
              <a:t>zabíjejí fagocytované mikroby za pomocí reaktivního kyslíku, dusíku a enzymů</a:t>
            </a:r>
          </a:p>
          <a:p>
            <a:pPr lvl="1"/>
            <a:r>
              <a:rPr lang="cs-CZ" dirty="0">
                <a:solidFill>
                  <a:srgbClr val="002060"/>
                </a:solidFill>
              </a:rPr>
              <a:t>stimulují zánět a mohou poškozovat tkáně.</a:t>
            </a:r>
          </a:p>
        </p:txBody>
      </p:sp>
    </p:spTree>
    <p:extLst>
      <p:ext uri="{BB962C8B-B14F-4D97-AF65-F5344CB8AC3E}">
        <p14:creationId xmlns:p14="http://schemas.microsoft.com/office/powerpoint/2010/main" val="359297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947738" y="609600"/>
            <a:ext cx="6911975" cy="1176338"/>
          </a:xfrm>
        </p:spPr>
        <p:txBody>
          <a:bodyPr/>
          <a:lstStyle/>
          <a:p>
            <a:pPr eaLnBrk="1" hangingPunct="1"/>
            <a:r>
              <a:rPr lang="en-GB" altLang="cs-CZ" sz="4800" dirty="0">
                <a:solidFill>
                  <a:srgbClr val="C00000"/>
                </a:solidFill>
              </a:rPr>
              <a:t>T</a:t>
            </a:r>
            <a:r>
              <a:rPr lang="en-GB" altLang="cs-CZ" sz="4800" baseline="-25000" dirty="0">
                <a:solidFill>
                  <a:srgbClr val="C00000"/>
                </a:solidFill>
              </a:rPr>
              <a:t>h</a:t>
            </a:r>
            <a:r>
              <a:rPr lang="en-GB" altLang="cs-CZ" sz="4800" dirty="0">
                <a:solidFill>
                  <a:srgbClr val="C00000"/>
                </a:solidFill>
              </a:rPr>
              <a:t>1 </a:t>
            </a:r>
            <a:r>
              <a:rPr lang="en-GB" altLang="cs-CZ" sz="4800" dirty="0" err="1">
                <a:solidFill>
                  <a:srgbClr val="C00000"/>
                </a:solidFill>
              </a:rPr>
              <a:t>lymfocyty</a:t>
            </a:r>
            <a:endParaRPr lang="en-GB" altLang="cs-CZ" dirty="0">
              <a:solidFill>
                <a:srgbClr val="C0000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23850" y="1981200"/>
            <a:ext cx="8482013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altLang="cs-CZ" sz="2800" dirty="0">
                <a:solidFill>
                  <a:srgbClr val="002060"/>
                </a:solidFill>
              </a:rPr>
              <a:t>Produkují zejména IFN-</a:t>
            </a:r>
            <a:r>
              <a:rPr lang="cs-CZ" altLang="cs-CZ" sz="2800" dirty="0">
                <a:solidFill>
                  <a:srgbClr val="002060"/>
                </a:solidFill>
                <a:latin typeface="Symbol" pitchFamily="18" charset="2"/>
              </a:rPr>
              <a:t>g</a:t>
            </a:r>
            <a:r>
              <a:rPr lang="cs-CZ" altLang="cs-CZ" sz="2800" dirty="0">
                <a:solidFill>
                  <a:srgbClr val="002060"/>
                </a:solidFill>
              </a:rPr>
              <a:t>, IL-2, IL-3.</a:t>
            </a:r>
          </a:p>
          <a:p>
            <a:pPr>
              <a:lnSpc>
                <a:spcPct val="110000"/>
              </a:lnSpc>
            </a:pPr>
            <a:r>
              <a:rPr lang="cs-CZ" altLang="cs-CZ" sz="2800" dirty="0">
                <a:solidFill>
                  <a:srgbClr val="002060"/>
                </a:solidFill>
              </a:rPr>
              <a:t>Diferencují se pod vlivem IL-12, IL-18, IFN-</a:t>
            </a:r>
            <a:r>
              <a:rPr lang="cs-CZ" altLang="cs-CZ" sz="2800" dirty="0">
                <a:solidFill>
                  <a:srgbClr val="002060"/>
                </a:solidFill>
                <a:latin typeface="Symbol" pitchFamily="18" charset="2"/>
              </a:rPr>
              <a:t>g.</a:t>
            </a:r>
            <a:endParaRPr lang="cs-CZ" altLang="cs-CZ" sz="2800" dirty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</a:pPr>
            <a:r>
              <a:rPr lang="cs-CZ" altLang="cs-CZ" sz="2800" dirty="0">
                <a:solidFill>
                  <a:srgbClr val="002060"/>
                </a:solidFill>
              </a:rPr>
              <a:t>Působí </a:t>
            </a:r>
            <a:r>
              <a:rPr lang="cs-CZ" altLang="cs-CZ" sz="2800" dirty="0" err="1">
                <a:solidFill>
                  <a:srgbClr val="002060"/>
                </a:solidFill>
              </a:rPr>
              <a:t>prozánětlivě</a:t>
            </a:r>
            <a:r>
              <a:rPr lang="cs-CZ" altLang="cs-CZ" sz="2800" dirty="0">
                <a:solidFill>
                  <a:srgbClr val="002060"/>
                </a:solidFill>
              </a:rPr>
              <a:t>, stimulují funkci makrofágů.</a:t>
            </a:r>
          </a:p>
          <a:p>
            <a:pPr>
              <a:lnSpc>
                <a:spcPct val="110000"/>
              </a:lnSpc>
            </a:pPr>
            <a:r>
              <a:rPr lang="cs-CZ" altLang="cs-CZ" sz="2800" dirty="0">
                <a:solidFill>
                  <a:srgbClr val="002060"/>
                </a:solidFill>
              </a:rPr>
              <a:t>Snad se spolupodílejí se na patogenezi autoimunitní </a:t>
            </a:r>
            <a:r>
              <a:rPr lang="cs-CZ" altLang="cs-CZ" sz="2800" dirty="0" err="1">
                <a:solidFill>
                  <a:srgbClr val="002060"/>
                </a:solidFill>
              </a:rPr>
              <a:t>thyreoiditidy</a:t>
            </a:r>
            <a:r>
              <a:rPr lang="cs-CZ" altLang="cs-CZ" sz="2800" dirty="0">
                <a:solidFill>
                  <a:srgbClr val="002060"/>
                </a:solidFill>
              </a:rPr>
              <a:t>, roztroušené mozkomíšní sklerózy.</a:t>
            </a:r>
          </a:p>
          <a:p>
            <a:pPr>
              <a:lnSpc>
                <a:spcPct val="110000"/>
              </a:lnSpc>
            </a:pPr>
            <a:r>
              <a:rPr lang="cs-CZ" altLang="cs-CZ" sz="2800" dirty="0">
                <a:solidFill>
                  <a:srgbClr val="002060"/>
                </a:solidFill>
              </a:rPr>
              <a:t>Produkcí IFN-</a:t>
            </a:r>
            <a:r>
              <a:rPr lang="cs-CZ" altLang="cs-CZ" sz="2800" dirty="0">
                <a:solidFill>
                  <a:srgbClr val="002060"/>
                </a:solidFill>
                <a:latin typeface="Symbol" pitchFamily="18" charset="2"/>
              </a:rPr>
              <a:t>g,</a:t>
            </a:r>
            <a:r>
              <a:rPr lang="cs-CZ" altLang="cs-CZ" sz="2800" dirty="0">
                <a:solidFill>
                  <a:srgbClr val="002060"/>
                </a:solidFill>
              </a:rPr>
              <a:t> tlumí funkci T</a:t>
            </a:r>
            <a:r>
              <a:rPr lang="cs-CZ" altLang="cs-CZ" sz="2800" baseline="-25000" dirty="0">
                <a:solidFill>
                  <a:srgbClr val="002060"/>
                </a:solidFill>
              </a:rPr>
              <a:t>h</a:t>
            </a:r>
            <a:r>
              <a:rPr lang="cs-CZ" altLang="cs-CZ" sz="2800" dirty="0">
                <a:solidFill>
                  <a:srgbClr val="002060"/>
                </a:solidFill>
              </a:rPr>
              <a:t>2 lymfocytů.</a:t>
            </a:r>
          </a:p>
          <a:p>
            <a:pPr>
              <a:lnSpc>
                <a:spcPct val="110000"/>
              </a:lnSpc>
            </a:pPr>
            <a:r>
              <a:rPr lang="cs-CZ" altLang="cs-CZ" sz="2800" dirty="0">
                <a:solidFill>
                  <a:srgbClr val="002060"/>
                </a:solidFill>
              </a:rPr>
              <a:t>Hrají důležitou roli v akutní </a:t>
            </a:r>
            <a:r>
              <a:rPr lang="cs-CZ" altLang="cs-CZ" sz="2800" dirty="0" err="1">
                <a:solidFill>
                  <a:srgbClr val="002060"/>
                </a:solidFill>
              </a:rPr>
              <a:t>rejekci</a:t>
            </a:r>
            <a:r>
              <a:rPr lang="cs-CZ" altLang="cs-CZ" sz="2800" dirty="0">
                <a:solidFill>
                  <a:srgbClr val="002060"/>
                </a:solidFill>
              </a:rPr>
              <a:t> štěpu.</a:t>
            </a:r>
          </a:p>
        </p:txBody>
      </p:sp>
    </p:spTree>
    <p:extLst>
      <p:ext uri="{BB962C8B-B14F-4D97-AF65-F5344CB8AC3E}">
        <p14:creationId xmlns:p14="http://schemas.microsoft.com/office/powerpoint/2010/main" val="2074726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87624" y="11663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C00000"/>
                </a:solidFill>
              </a:rPr>
              <a:t>Cesty antigenů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42057290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Th2 odpověď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11999245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Th2 lymfocyty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Rozeznávají antigeny produkované parazity a další mikroby a alergeny </a:t>
            </a:r>
          </a:p>
          <a:p>
            <a:r>
              <a:rPr lang="cs-CZ" dirty="0">
                <a:solidFill>
                  <a:srgbClr val="002060"/>
                </a:solidFill>
              </a:rPr>
              <a:t>IL-4 </a:t>
            </a:r>
            <a:r>
              <a:rPr lang="cs-CZ" dirty="0" err="1">
                <a:solidFill>
                  <a:srgbClr val="002060"/>
                </a:solidFill>
              </a:rPr>
              <a:t>sekretovaný</a:t>
            </a:r>
            <a:r>
              <a:rPr lang="cs-CZ" dirty="0">
                <a:solidFill>
                  <a:srgbClr val="002060"/>
                </a:solidFill>
              </a:rPr>
              <a:t> aktivovanými Th2 lymfocyty </a:t>
            </a:r>
          </a:p>
          <a:p>
            <a:pPr lvl="1"/>
            <a:r>
              <a:rPr lang="cs-CZ" dirty="0">
                <a:solidFill>
                  <a:srgbClr val="002060"/>
                </a:solidFill>
              </a:rPr>
              <a:t>podporují </a:t>
            </a:r>
            <a:r>
              <a:rPr lang="cs-CZ" dirty="0" err="1">
                <a:solidFill>
                  <a:srgbClr val="002060"/>
                </a:solidFill>
              </a:rPr>
              <a:t>Izotypové</a:t>
            </a:r>
            <a:r>
              <a:rPr lang="cs-CZ" dirty="0">
                <a:solidFill>
                  <a:srgbClr val="002060"/>
                </a:solidFill>
              </a:rPr>
              <a:t> přepnutí B-lymfocytů a produkci </a:t>
            </a:r>
            <a:r>
              <a:rPr lang="cs-CZ" dirty="0" err="1">
                <a:solidFill>
                  <a:srgbClr val="002060"/>
                </a:solidFill>
              </a:rPr>
              <a:t>IgE</a:t>
            </a:r>
            <a:r>
              <a:rPr lang="cs-CZ" dirty="0">
                <a:solidFill>
                  <a:srgbClr val="002060"/>
                </a:solidFill>
              </a:rPr>
              <a:t>, které může pokrýt parazity</a:t>
            </a:r>
          </a:p>
          <a:p>
            <a:pPr lvl="1"/>
            <a:r>
              <a:rPr lang="cs-CZ" dirty="0">
                <a:solidFill>
                  <a:srgbClr val="002060"/>
                </a:solidFill>
              </a:rPr>
              <a:t>Ovlivňuje </a:t>
            </a:r>
            <a:r>
              <a:rPr lang="cs-CZ" dirty="0" err="1">
                <a:solidFill>
                  <a:srgbClr val="002060"/>
                </a:solidFill>
              </a:rPr>
              <a:t>degranulaci</a:t>
            </a:r>
            <a:r>
              <a:rPr lang="cs-CZ" dirty="0">
                <a:solidFill>
                  <a:srgbClr val="002060"/>
                </a:solidFill>
              </a:rPr>
              <a:t> žírných buněk a zánět</a:t>
            </a:r>
          </a:p>
          <a:p>
            <a:r>
              <a:rPr lang="cs-CZ" dirty="0">
                <a:solidFill>
                  <a:srgbClr val="002060"/>
                </a:solidFill>
              </a:rPr>
              <a:t>IL-5 aktivuje </a:t>
            </a:r>
            <a:r>
              <a:rPr lang="cs-CZ" dirty="0" err="1">
                <a:solidFill>
                  <a:srgbClr val="002060"/>
                </a:solidFill>
              </a:rPr>
              <a:t>eosinofily</a:t>
            </a:r>
            <a:r>
              <a:rPr lang="cs-CZ" dirty="0">
                <a:solidFill>
                  <a:srgbClr val="002060"/>
                </a:solidFill>
              </a:rPr>
              <a:t> k uvolnění obsahu granulí ke zničení parazitů</a:t>
            </a:r>
          </a:p>
          <a:p>
            <a:r>
              <a:rPr lang="cs-CZ" dirty="0">
                <a:solidFill>
                  <a:srgbClr val="002060"/>
                </a:solidFill>
              </a:rPr>
              <a:t>IL-4 a IL-13 stimulují ochranu epitelové bariery</a:t>
            </a:r>
          </a:p>
        </p:txBody>
      </p:sp>
    </p:spTree>
    <p:extLst>
      <p:ext uri="{BB962C8B-B14F-4D97-AF65-F5344CB8AC3E}">
        <p14:creationId xmlns:p14="http://schemas.microsoft.com/office/powerpoint/2010/main" val="434253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143" y="332656"/>
            <a:ext cx="6911975" cy="1347197"/>
          </a:xfrm>
        </p:spPr>
        <p:txBody>
          <a:bodyPr/>
          <a:lstStyle/>
          <a:p>
            <a:pPr eaLnBrk="1" hangingPunct="1"/>
            <a:r>
              <a:rPr lang="en-GB" altLang="cs-CZ" sz="4800" dirty="0">
                <a:solidFill>
                  <a:srgbClr val="C00000"/>
                </a:solidFill>
              </a:rPr>
              <a:t>T</a:t>
            </a:r>
            <a:r>
              <a:rPr lang="en-GB" altLang="cs-CZ" sz="4800" baseline="-25000" dirty="0">
                <a:solidFill>
                  <a:srgbClr val="C00000"/>
                </a:solidFill>
              </a:rPr>
              <a:t>h</a:t>
            </a:r>
            <a:r>
              <a:rPr lang="en-GB" altLang="cs-CZ" sz="4800" dirty="0">
                <a:solidFill>
                  <a:srgbClr val="C00000"/>
                </a:solidFill>
              </a:rPr>
              <a:t>2 </a:t>
            </a:r>
            <a:r>
              <a:rPr lang="en-GB" altLang="cs-CZ" sz="4800" dirty="0" err="1">
                <a:solidFill>
                  <a:srgbClr val="C00000"/>
                </a:solidFill>
              </a:rPr>
              <a:t>lymfocyty</a:t>
            </a:r>
            <a:endParaRPr lang="en-GB" altLang="cs-CZ" dirty="0">
              <a:solidFill>
                <a:srgbClr val="C0000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9552" y="1772816"/>
            <a:ext cx="8424936" cy="49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Produkují zejména IL-3, IL-4, IL-5, IL-10.</a:t>
            </a:r>
          </a:p>
          <a:p>
            <a:pPr>
              <a:lnSpc>
                <a:spcPct val="11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Diferencují se pod vlivem IL-4</a:t>
            </a:r>
          </a:p>
          <a:p>
            <a:pPr>
              <a:lnSpc>
                <a:spcPct val="11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Stimulují tvorbu protilátek.</a:t>
            </a:r>
          </a:p>
          <a:p>
            <a:pPr>
              <a:lnSpc>
                <a:spcPct val="11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Spolupodílejí se na patogenezi atopických chorob.</a:t>
            </a:r>
          </a:p>
          <a:p>
            <a:pPr>
              <a:lnSpc>
                <a:spcPct val="11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Jejich predominance se objevuje během těhotenství.</a:t>
            </a:r>
          </a:p>
          <a:p>
            <a:pPr>
              <a:lnSpc>
                <a:spcPct val="11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Produkcí IL-10 a IL-4 tlumí funkci T</a:t>
            </a:r>
            <a:r>
              <a:rPr lang="cs-CZ" altLang="cs-CZ" baseline="-25000" dirty="0">
                <a:solidFill>
                  <a:srgbClr val="002060"/>
                </a:solidFill>
              </a:rPr>
              <a:t>h</a:t>
            </a:r>
            <a:r>
              <a:rPr lang="cs-CZ" altLang="cs-CZ" dirty="0">
                <a:solidFill>
                  <a:srgbClr val="002060"/>
                </a:solidFill>
              </a:rPr>
              <a:t>1 lymfocytů.</a:t>
            </a:r>
          </a:p>
        </p:txBody>
      </p:sp>
    </p:spTree>
    <p:extLst>
      <p:ext uri="{BB962C8B-B14F-4D97-AF65-F5344CB8AC3E}">
        <p14:creationId xmlns:p14="http://schemas.microsoft.com/office/powerpoint/2010/main" val="33417035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Th17 odpověď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6059029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C00000"/>
                </a:solidFill>
              </a:rPr>
              <a:t>T</a:t>
            </a:r>
            <a:r>
              <a:rPr lang="cs-CZ" altLang="cs-CZ" baseline="-25000" dirty="0">
                <a:solidFill>
                  <a:srgbClr val="C00000"/>
                </a:solidFill>
              </a:rPr>
              <a:t>h</a:t>
            </a:r>
            <a:r>
              <a:rPr lang="cs-CZ" altLang="cs-CZ" dirty="0">
                <a:solidFill>
                  <a:srgbClr val="C00000"/>
                </a:solidFill>
              </a:rPr>
              <a:t>17 </a:t>
            </a:r>
            <a:r>
              <a:rPr lang="cs-CZ" altLang="cs-CZ" dirty="0" err="1">
                <a:solidFill>
                  <a:srgbClr val="C00000"/>
                </a:solidFill>
              </a:rPr>
              <a:t>lymfoycyty</a:t>
            </a:r>
            <a:r>
              <a:rPr lang="cs-CZ" altLang="cs-CZ" dirty="0">
                <a:solidFill>
                  <a:srgbClr val="C00000"/>
                </a:solidFill>
              </a:rPr>
              <a:t> </a:t>
            </a:r>
            <a:endParaRPr lang="en-US" altLang="cs-CZ" dirty="0">
              <a:solidFill>
                <a:srgbClr val="C0000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0825" y="1685925"/>
            <a:ext cx="8424863" cy="4181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Vznikají z antigenem-stimulovaných T-lymfocytů </a:t>
            </a:r>
            <a:br>
              <a:rPr lang="cs-CZ" altLang="cs-CZ" dirty="0">
                <a:solidFill>
                  <a:srgbClr val="002060"/>
                </a:solidFill>
              </a:rPr>
            </a:br>
            <a:r>
              <a:rPr lang="cs-CZ" altLang="cs-CZ" dirty="0">
                <a:solidFill>
                  <a:srgbClr val="002060"/>
                </a:solidFill>
              </a:rPr>
              <a:t>v prostředí  TGF-</a:t>
            </a:r>
            <a:r>
              <a:rPr lang="cs-CZ" altLang="cs-CZ" dirty="0">
                <a:solidFill>
                  <a:srgbClr val="002060"/>
                </a:solidFill>
                <a:latin typeface="Symbol" pitchFamily="18" charset="2"/>
              </a:rPr>
              <a:t>b</a:t>
            </a:r>
            <a:r>
              <a:rPr lang="cs-CZ" altLang="cs-CZ" dirty="0">
                <a:solidFill>
                  <a:srgbClr val="002060"/>
                </a:solidFill>
              </a:rPr>
              <a:t> a IL-6.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Produkuji IL-17A , IL-17F a IL-23.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Mají význam v obraně proti extracelulárním patogenům.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Patogeneticky se uplatňují při chronických zánětlivých procesech a vzniku některých autoimunitních chorob ( ?Crohnova choroba,  ?RA).</a:t>
            </a:r>
            <a:endParaRPr lang="en-US" alt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8341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Th17 T lymfocyty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>
              <a:solidFill>
                <a:srgbClr val="002060"/>
              </a:solidFill>
            </a:endParaRPr>
          </a:p>
          <a:p>
            <a:r>
              <a:rPr lang="cs-CZ" dirty="0">
                <a:solidFill>
                  <a:srgbClr val="002060"/>
                </a:solidFill>
              </a:rPr>
              <a:t>Stimulují zánětlivou odpověď bohatou na </a:t>
            </a:r>
            <a:r>
              <a:rPr lang="cs-CZ" dirty="0" err="1">
                <a:solidFill>
                  <a:srgbClr val="002060"/>
                </a:solidFill>
              </a:rPr>
              <a:t>neutrofily</a:t>
            </a:r>
            <a:r>
              <a:rPr lang="cs-CZ" dirty="0">
                <a:solidFill>
                  <a:srgbClr val="002060"/>
                </a:solidFill>
              </a:rPr>
              <a:t> ničící extracelulární bakterie a houby.</a:t>
            </a:r>
          </a:p>
          <a:p>
            <a:r>
              <a:rPr lang="cs-CZ" dirty="0">
                <a:solidFill>
                  <a:srgbClr val="002060"/>
                </a:solidFill>
              </a:rPr>
              <a:t>Může být důležitá u poškození tkání u autoimunitních chorob.</a:t>
            </a:r>
          </a:p>
        </p:txBody>
      </p:sp>
    </p:spTree>
    <p:extLst>
      <p:ext uri="{BB962C8B-B14F-4D97-AF65-F5344CB8AC3E}">
        <p14:creationId xmlns:p14="http://schemas.microsoft.com/office/powerpoint/2010/main" val="2154150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err="1">
                <a:solidFill>
                  <a:srgbClr val="C00000"/>
                </a:solidFill>
              </a:rPr>
              <a:t>T</a:t>
            </a:r>
            <a:r>
              <a:rPr lang="cs-CZ" altLang="cs-CZ" baseline="-25000" dirty="0" err="1">
                <a:solidFill>
                  <a:srgbClr val="C00000"/>
                </a:solidFill>
              </a:rPr>
              <a:t>reg</a:t>
            </a:r>
            <a:r>
              <a:rPr lang="cs-CZ" altLang="cs-CZ" baseline="-25000" dirty="0">
                <a:solidFill>
                  <a:srgbClr val="C00000"/>
                </a:solidFill>
              </a:rPr>
              <a:t> </a:t>
            </a:r>
            <a:r>
              <a:rPr lang="cs-CZ" altLang="cs-CZ" dirty="0">
                <a:solidFill>
                  <a:srgbClr val="C00000"/>
                </a:solidFill>
              </a:rPr>
              <a:t>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23850" y="1916113"/>
            <a:ext cx="8610600" cy="41814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Samostatná subpopulace přirozeně regulačních buněk.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Vývoj v </a:t>
            </a:r>
            <a:r>
              <a:rPr lang="cs-CZ" altLang="cs-CZ" dirty="0" err="1">
                <a:solidFill>
                  <a:srgbClr val="002060"/>
                </a:solidFill>
              </a:rPr>
              <a:t>thymu</a:t>
            </a:r>
            <a:r>
              <a:rPr lang="cs-CZ" altLang="cs-CZ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Jsou CD4+CD25+.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Přímo působí na jiné T-lymfocyty prostřednictvím molekuly CTLA-4 a snad </a:t>
            </a:r>
            <a:br>
              <a:rPr lang="cs-CZ" altLang="cs-CZ" dirty="0">
                <a:solidFill>
                  <a:srgbClr val="002060"/>
                </a:solidFill>
              </a:rPr>
            </a:br>
            <a:r>
              <a:rPr lang="cs-CZ" altLang="cs-CZ" dirty="0">
                <a:solidFill>
                  <a:srgbClr val="002060"/>
                </a:solidFill>
              </a:rPr>
              <a:t>i membránovou formou TGF-</a:t>
            </a:r>
            <a:r>
              <a:rPr lang="cs-CZ" altLang="cs-CZ" dirty="0">
                <a:solidFill>
                  <a:srgbClr val="002060"/>
                </a:solidFill>
                <a:latin typeface="Symbol" pitchFamily="18" charset="2"/>
              </a:rPr>
              <a:t>b.</a:t>
            </a:r>
            <a:endParaRPr lang="cs-CZ" altLang="cs-CZ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Tvoří asi 5-10% CD4+ lymfocytů.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Je možná i indukce těchto buněk na periferii.</a:t>
            </a:r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244648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dirty="0">
                <a:solidFill>
                  <a:srgbClr val="C00000"/>
                </a:solidFill>
              </a:rPr>
              <a:t>Základní typy regulačních T-lymfocytů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5" name="Picture 4" descr="Regulační T-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600200"/>
            <a:ext cx="5476875" cy="4910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89481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C00000"/>
                </a:solidFill>
              </a:rPr>
              <a:t>TR-1 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8313" y="2133600"/>
            <a:ext cx="7761287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Jedná se o indukované regulační CD4+ buňky.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Vznikají  z aktivovaných T-lymfocytů působením IL-10.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Produkují vysoké hladiny IL-10, IFN-</a:t>
            </a:r>
            <a:r>
              <a:rPr lang="cs-CZ" altLang="cs-CZ" dirty="0">
                <a:solidFill>
                  <a:srgbClr val="002060"/>
                </a:solidFill>
                <a:latin typeface="Symbol" pitchFamily="18" charset="2"/>
              </a:rPr>
              <a:t>g</a:t>
            </a:r>
            <a:r>
              <a:rPr lang="cs-CZ" altLang="cs-CZ" dirty="0">
                <a:solidFill>
                  <a:srgbClr val="002060"/>
                </a:solidFill>
              </a:rPr>
              <a:t>, TGF-</a:t>
            </a:r>
            <a:r>
              <a:rPr lang="cs-CZ" altLang="cs-CZ" dirty="0">
                <a:solidFill>
                  <a:srgbClr val="002060"/>
                </a:solidFill>
                <a:latin typeface="Symbol" pitchFamily="18" charset="2"/>
              </a:rPr>
              <a:t>b</a:t>
            </a:r>
            <a:r>
              <a:rPr lang="cs-CZ" altLang="cs-CZ" dirty="0">
                <a:solidFill>
                  <a:srgbClr val="002060"/>
                </a:solidFill>
              </a:rPr>
              <a:t>, ne však IL-2. </a:t>
            </a:r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002060"/>
                </a:solidFill>
              </a:rPr>
              <a:t>Není jasný vztah k obdobným tzv. Th3 buňkám.</a:t>
            </a:r>
          </a:p>
        </p:txBody>
      </p:sp>
    </p:spTree>
    <p:extLst>
      <p:ext uri="{BB962C8B-B14F-4D97-AF65-F5344CB8AC3E}">
        <p14:creationId xmlns:p14="http://schemas.microsoft.com/office/powerpoint/2010/main" val="16638064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>
                <a:solidFill>
                  <a:srgbClr val="C00000"/>
                </a:solidFill>
              </a:rPr>
              <a:t>Cytotoxické T-lymfocyty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>
                <a:solidFill>
                  <a:srgbClr val="002060"/>
                </a:solidFill>
              </a:rPr>
              <a:t>Jsou  CD8+</a:t>
            </a:r>
          </a:p>
          <a:p>
            <a:r>
              <a:rPr lang="cs-CZ" altLang="cs-CZ" dirty="0">
                <a:solidFill>
                  <a:srgbClr val="002060"/>
                </a:solidFill>
              </a:rPr>
              <a:t>Rozeznávají cizorodý antigen prezentovaný na HLA-I antigenech.</a:t>
            </a:r>
          </a:p>
          <a:p>
            <a:r>
              <a:rPr lang="cs-CZ" altLang="cs-CZ" dirty="0">
                <a:solidFill>
                  <a:srgbClr val="002060"/>
                </a:solidFill>
              </a:rPr>
              <a:t>Cytotoxicky působí </a:t>
            </a:r>
            <a:r>
              <a:rPr lang="cs-CZ" altLang="cs-CZ" dirty="0" err="1">
                <a:solidFill>
                  <a:srgbClr val="002060"/>
                </a:solidFill>
              </a:rPr>
              <a:t>perforin</a:t>
            </a:r>
            <a:r>
              <a:rPr lang="cs-CZ" altLang="cs-CZ" dirty="0">
                <a:solidFill>
                  <a:srgbClr val="002060"/>
                </a:solidFill>
              </a:rPr>
              <a:t>, dále různé mechanismy indikující </a:t>
            </a:r>
            <a:r>
              <a:rPr lang="cs-CZ" altLang="cs-CZ" dirty="0" err="1">
                <a:solidFill>
                  <a:srgbClr val="002060"/>
                </a:solidFill>
              </a:rPr>
              <a:t>apoptózu</a:t>
            </a:r>
            <a:r>
              <a:rPr lang="cs-CZ" altLang="cs-CZ" dirty="0">
                <a:solidFill>
                  <a:srgbClr val="002060"/>
                </a:solidFill>
              </a:rPr>
              <a:t> cílové buňky (</a:t>
            </a:r>
            <a:r>
              <a:rPr lang="cs-CZ" altLang="cs-CZ" dirty="0" err="1">
                <a:solidFill>
                  <a:srgbClr val="002060"/>
                </a:solidFill>
              </a:rPr>
              <a:t>granzymy</a:t>
            </a:r>
            <a:r>
              <a:rPr lang="cs-CZ" altLang="cs-CZ" dirty="0">
                <a:solidFill>
                  <a:srgbClr val="002060"/>
                </a:solidFill>
              </a:rPr>
              <a:t>, </a:t>
            </a:r>
            <a:r>
              <a:rPr lang="cs-CZ" altLang="cs-CZ" dirty="0" err="1">
                <a:solidFill>
                  <a:srgbClr val="002060"/>
                </a:solidFill>
              </a:rPr>
              <a:t>FasL</a:t>
            </a:r>
            <a:r>
              <a:rPr lang="cs-CZ" altLang="cs-CZ" dirty="0">
                <a:solidFill>
                  <a:srgbClr val="002060"/>
                </a:solidFill>
              </a:rPr>
              <a:t>, </a:t>
            </a:r>
            <a:r>
              <a:rPr lang="cs-CZ" altLang="cs-CZ" dirty="0" err="1">
                <a:solidFill>
                  <a:srgbClr val="002060"/>
                </a:solidFill>
              </a:rPr>
              <a:t>lymfotoxin</a:t>
            </a:r>
            <a:r>
              <a:rPr lang="cs-CZ" altLang="cs-CZ" dirty="0">
                <a:solidFill>
                  <a:srgbClr val="002060"/>
                </a:solidFill>
              </a:rPr>
              <a:t>).</a:t>
            </a:r>
          </a:p>
          <a:p>
            <a:r>
              <a:rPr lang="cs-CZ" altLang="cs-CZ" dirty="0">
                <a:solidFill>
                  <a:srgbClr val="002060"/>
                </a:solidFill>
              </a:rPr>
              <a:t>Jsou i důležitými producenty </a:t>
            </a:r>
            <a:r>
              <a:rPr lang="cs-CZ" altLang="cs-CZ" dirty="0" err="1">
                <a:solidFill>
                  <a:srgbClr val="002060"/>
                </a:solidFill>
              </a:rPr>
              <a:t>cytokinů</a:t>
            </a:r>
            <a:r>
              <a:rPr lang="cs-CZ" altLang="cs-CZ" dirty="0">
                <a:solidFill>
                  <a:srgbClr val="002060"/>
                </a:solidFill>
              </a:rPr>
              <a:t> (Tc1 a Tc2 buňky).</a:t>
            </a:r>
          </a:p>
          <a:p>
            <a:endParaRPr lang="cs-CZ" altLang="cs-CZ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57019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3"/>
            <a:ext cx="5267325" cy="50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87624" y="11663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C00000"/>
                </a:solidFill>
              </a:rPr>
              <a:t>Cesty antigenů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274244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Diferenciace efektorových cytotoxických T lymfocytů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906415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30226942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Mechanismy „zabíjení“ cytotoxických </a:t>
            </a:r>
            <a:br>
              <a:rPr lang="cs-CZ" dirty="0">
                <a:solidFill>
                  <a:srgbClr val="C00000"/>
                </a:solidFill>
              </a:rPr>
            </a:br>
            <a:r>
              <a:rPr lang="cs-CZ" dirty="0">
                <a:solidFill>
                  <a:srgbClr val="C00000"/>
                </a:solidFill>
              </a:rPr>
              <a:t>T lymfocytů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3"/>
            <a:ext cx="9144000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32955772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Cytotoxické CD8+ T lymfocyty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Zabíjejí buňky </a:t>
            </a:r>
            <a:r>
              <a:rPr lang="cs-CZ" dirty="0" err="1">
                <a:solidFill>
                  <a:srgbClr val="002060"/>
                </a:solidFill>
              </a:rPr>
              <a:t>exprimující</a:t>
            </a:r>
            <a:r>
              <a:rPr lang="cs-CZ" dirty="0">
                <a:solidFill>
                  <a:srgbClr val="002060"/>
                </a:solidFill>
              </a:rPr>
              <a:t> peptidy  virových antigenů, které jsou asociovány s molekulami MHC I. Třídy.</a:t>
            </a:r>
          </a:p>
          <a:p>
            <a:r>
              <a:rPr lang="cs-CZ" dirty="0">
                <a:solidFill>
                  <a:srgbClr val="002060"/>
                </a:solidFill>
              </a:rPr>
              <a:t>Zabíjeno je pomocí granulí, které obsahují </a:t>
            </a:r>
            <a:r>
              <a:rPr lang="cs-CZ" dirty="0" err="1">
                <a:solidFill>
                  <a:srgbClr val="002060"/>
                </a:solidFill>
              </a:rPr>
              <a:t>granzym</a:t>
            </a:r>
            <a:r>
              <a:rPr lang="cs-CZ" dirty="0">
                <a:solidFill>
                  <a:srgbClr val="002060"/>
                </a:solidFill>
              </a:rPr>
              <a:t> a </a:t>
            </a:r>
            <a:r>
              <a:rPr lang="cs-CZ" dirty="0" err="1">
                <a:solidFill>
                  <a:srgbClr val="002060"/>
                </a:solidFill>
              </a:rPr>
              <a:t>perforin</a:t>
            </a:r>
            <a:r>
              <a:rPr lang="cs-CZ" dirty="0">
                <a:solidFill>
                  <a:srgbClr val="002060"/>
                </a:solidFill>
              </a:rPr>
              <a:t>.</a:t>
            </a:r>
          </a:p>
          <a:p>
            <a:r>
              <a:rPr lang="cs-CZ" dirty="0" err="1">
                <a:solidFill>
                  <a:srgbClr val="002060"/>
                </a:solidFill>
              </a:rPr>
              <a:t>Perforin</a:t>
            </a:r>
            <a:r>
              <a:rPr lang="cs-CZ" dirty="0">
                <a:solidFill>
                  <a:srgbClr val="002060"/>
                </a:solidFill>
              </a:rPr>
              <a:t> usnadňuje </a:t>
            </a:r>
            <a:r>
              <a:rPr lang="cs-CZ" dirty="0" err="1">
                <a:solidFill>
                  <a:srgbClr val="002060"/>
                </a:solidFill>
              </a:rPr>
              <a:t>granzymu</a:t>
            </a:r>
            <a:r>
              <a:rPr lang="cs-CZ" dirty="0">
                <a:solidFill>
                  <a:srgbClr val="002060"/>
                </a:solidFill>
              </a:rPr>
              <a:t> vstup do cytoplasmy cílové buňky a </a:t>
            </a:r>
            <a:r>
              <a:rPr lang="cs-CZ" dirty="0" err="1">
                <a:solidFill>
                  <a:srgbClr val="002060"/>
                </a:solidFill>
              </a:rPr>
              <a:t>granzym</a:t>
            </a:r>
            <a:r>
              <a:rPr lang="cs-CZ" dirty="0">
                <a:solidFill>
                  <a:srgbClr val="002060"/>
                </a:solidFill>
              </a:rPr>
              <a:t> iniciuje několik cest </a:t>
            </a:r>
            <a:r>
              <a:rPr lang="cs-CZ" dirty="0" err="1">
                <a:solidFill>
                  <a:srgbClr val="002060"/>
                </a:solidFill>
              </a:rPr>
              <a:t>apoptózy</a:t>
            </a:r>
            <a:r>
              <a:rPr lang="cs-CZ" dirty="0">
                <a:solidFill>
                  <a:srgbClr val="002060"/>
                </a:solidFill>
              </a:rPr>
              <a:t>.</a:t>
            </a:r>
          </a:p>
          <a:p>
            <a:r>
              <a:rPr lang="cs-CZ" dirty="0">
                <a:solidFill>
                  <a:srgbClr val="002060"/>
                </a:solidFill>
              </a:rPr>
              <a:t>CD8+ dále </a:t>
            </a:r>
            <a:r>
              <a:rPr lang="cs-CZ" dirty="0" err="1">
                <a:solidFill>
                  <a:srgbClr val="002060"/>
                </a:solidFill>
              </a:rPr>
              <a:t>sekretuje</a:t>
            </a:r>
            <a:r>
              <a:rPr lang="cs-CZ" dirty="0">
                <a:solidFill>
                  <a:srgbClr val="002060"/>
                </a:solidFill>
              </a:rPr>
              <a:t> IFN gama.</a:t>
            </a:r>
          </a:p>
        </p:txBody>
      </p:sp>
    </p:spTree>
    <p:extLst>
      <p:ext uri="{BB962C8B-B14F-4D97-AF65-F5344CB8AC3E}">
        <p14:creationId xmlns:p14="http://schemas.microsoft.com/office/powerpoint/2010/main" val="1908548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Gama delta T lymfocyty a NKT buňky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rgbClr val="002060"/>
                </a:solidFill>
              </a:rPr>
              <a:t>Malé populace lymfocytů (5% periferní krev), častější výskyt mezi </a:t>
            </a:r>
            <a:r>
              <a:rPr lang="cs-CZ" dirty="0" err="1">
                <a:solidFill>
                  <a:srgbClr val="002060"/>
                </a:solidFill>
              </a:rPr>
              <a:t>epteliemi</a:t>
            </a:r>
            <a:r>
              <a:rPr lang="cs-CZ" dirty="0">
                <a:solidFill>
                  <a:srgbClr val="002060"/>
                </a:solidFill>
              </a:rPr>
              <a:t>.</a:t>
            </a:r>
          </a:p>
          <a:p>
            <a:r>
              <a:rPr lang="cs-CZ" dirty="0">
                <a:solidFill>
                  <a:srgbClr val="002060"/>
                </a:solidFill>
              </a:rPr>
              <a:t>Nerozeznávají MHC asociované peptidové </a:t>
            </a:r>
            <a:r>
              <a:rPr lang="cs-CZ" dirty="0" err="1">
                <a:solidFill>
                  <a:srgbClr val="002060"/>
                </a:solidFill>
              </a:rPr>
              <a:t>Ag</a:t>
            </a:r>
            <a:r>
              <a:rPr lang="cs-CZ" dirty="0">
                <a:solidFill>
                  <a:srgbClr val="002060"/>
                </a:solidFill>
              </a:rPr>
              <a:t>.</a:t>
            </a:r>
          </a:p>
          <a:p>
            <a:r>
              <a:rPr lang="cs-CZ" dirty="0">
                <a:solidFill>
                  <a:srgbClr val="002060"/>
                </a:solidFill>
              </a:rPr>
              <a:t>Rozeznávající širokou škálu </a:t>
            </a:r>
            <a:r>
              <a:rPr lang="cs-CZ" dirty="0" err="1">
                <a:solidFill>
                  <a:srgbClr val="002060"/>
                </a:solidFill>
              </a:rPr>
              <a:t>Ag</a:t>
            </a:r>
            <a:r>
              <a:rPr lang="cs-CZ" dirty="0">
                <a:solidFill>
                  <a:srgbClr val="002060"/>
                </a:solidFill>
              </a:rPr>
              <a:t> zahrnující peptidy i nebílkovinné antigeny: malé </a:t>
            </a:r>
            <a:r>
              <a:rPr lang="cs-CZ" dirty="0" err="1">
                <a:solidFill>
                  <a:srgbClr val="002060"/>
                </a:solidFill>
              </a:rPr>
              <a:t>fosforylované</a:t>
            </a:r>
            <a:r>
              <a:rPr lang="cs-CZ" dirty="0">
                <a:solidFill>
                  <a:srgbClr val="002060"/>
                </a:solidFill>
              </a:rPr>
              <a:t> molekuly, alkyl aminy, stresové proteiny a lipidy.</a:t>
            </a:r>
          </a:p>
          <a:p>
            <a:r>
              <a:rPr lang="cs-CZ" dirty="0">
                <a:solidFill>
                  <a:srgbClr val="002060"/>
                </a:solidFill>
              </a:rPr>
              <a:t>Část těchto buněk je přítomno v kůži  a ve sliznicích.</a:t>
            </a:r>
          </a:p>
          <a:p>
            <a:r>
              <a:rPr lang="cs-CZ" dirty="0">
                <a:solidFill>
                  <a:srgbClr val="002060"/>
                </a:solidFill>
              </a:rPr>
              <a:t>Určeny k obraně proti </a:t>
            </a:r>
            <a:r>
              <a:rPr lang="cs-CZ" dirty="0" err="1">
                <a:solidFill>
                  <a:srgbClr val="002060"/>
                </a:solidFill>
              </a:rPr>
              <a:t>konzerovaným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Ag</a:t>
            </a:r>
            <a:r>
              <a:rPr lang="cs-CZ" dirty="0">
                <a:solidFill>
                  <a:srgbClr val="002060"/>
                </a:solidFill>
              </a:rPr>
              <a:t> strukturám (např. u mykobakterií).</a:t>
            </a:r>
          </a:p>
        </p:txBody>
      </p:sp>
    </p:spTree>
    <p:extLst>
      <p:ext uri="{BB962C8B-B14F-4D97-AF65-F5344CB8AC3E}">
        <p14:creationId xmlns:p14="http://schemas.microsoft.com/office/powerpoint/2010/main" val="4882189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+mn-lt"/>
              </a:rPr>
              <a:t>Buňky NKT</a:t>
            </a:r>
          </a:p>
        </p:txBody>
      </p:sp>
      <p:sp>
        <p:nvSpPr>
          <p:cNvPr id="159747" name="Rectangle 3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11175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cs-CZ" sz="2800" dirty="0">
              <a:solidFill>
                <a:srgbClr val="002060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800" dirty="0" err="1">
                <a:solidFill>
                  <a:srgbClr val="002060"/>
                </a:solidFill>
              </a:rPr>
              <a:t>Imunofenotypově</a:t>
            </a:r>
            <a:r>
              <a:rPr lang="cs-CZ" sz="2800" dirty="0">
                <a:solidFill>
                  <a:srgbClr val="002060"/>
                </a:solidFill>
              </a:rPr>
              <a:t> i funkčně podobné NK a T. 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solidFill>
                  <a:srgbClr val="002060"/>
                </a:solidFill>
              </a:rPr>
              <a:t>Přítomny  v periferní krvi, slezině, játrech, lymfatických uzlinách, kostní dřeni, </a:t>
            </a:r>
            <a:r>
              <a:rPr lang="cs-CZ" sz="2800" dirty="0" err="1">
                <a:solidFill>
                  <a:srgbClr val="002060"/>
                </a:solidFill>
              </a:rPr>
              <a:t>thymu</a:t>
            </a:r>
            <a:r>
              <a:rPr lang="cs-CZ" sz="28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solidFill>
                  <a:srgbClr val="002060"/>
                </a:solidFill>
              </a:rPr>
              <a:t>Aktivované migrují do míst infekce nebo zánětu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solidFill>
                  <a:srgbClr val="002060"/>
                </a:solidFill>
              </a:rPr>
              <a:t>Receptor má charakter „</a:t>
            </a:r>
            <a:r>
              <a:rPr lang="cs-CZ" sz="2800" dirty="0" err="1">
                <a:solidFill>
                  <a:srgbClr val="002060"/>
                </a:solidFill>
              </a:rPr>
              <a:t>semi</a:t>
            </a:r>
            <a:r>
              <a:rPr lang="cs-CZ" sz="2800" dirty="0">
                <a:solidFill>
                  <a:srgbClr val="002060"/>
                </a:solidFill>
              </a:rPr>
              <a:t>-invariantního“ </a:t>
            </a:r>
            <a:r>
              <a:rPr lang="cs-CZ" sz="2800" dirty="0" err="1">
                <a:solidFill>
                  <a:srgbClr val="002060"/>
                </a:solidFill>
                <a:latin typeface="Symbol" pitchFamily="18" charset="2"/>
              </a:rPr>
              <a:t>ab</a:t>
            </a:r>
            <a:r>
              <a:rPr lang="cs-CZ" sz="2800" dirty="0" err="1">
                <a:solidFill>
                  <a:srgbClr val="002060"/>
                </a:solidFill>
              </a:rPr>
              <a:t>TCR</a:t>
            </a:r>
            <a:r>
              <a:rPr lang="cs-CZ" sz="2800" dirty="0">
                <a:solidFill>
                  <a:srgbClr val="002060"/>
                </a:solidFill>
              </a:rPr>
              <a:t> (Va24/Ja18 – Vb11).</a:t>
            </a:r>
          </a:p>
          <a:p>
            <a:pPr>
              <a:lnSpc>
                <a:spcPct val="90000"/>
              </a:lnSpc>
            </a:pPr>
            <a:r>
              <a:rPr lang="cs-CZ" sz="2800" dirty="0">
                <a:solidFill>
                  <a:srgbClr val="C00000"/>
                </a:solidFill>
              </a:rPr>
              <a:t>Svým TCR receptorem poznávají glykolipidové nebo lipidové struktury presentované na nepolymorfní CD1 molekule </a:t>
            </a:r>
            <a:r>
              <a:rPr lang="cs-CZ" sz="2800" dirty="0">
                <a:solidFill>
                  <a:srgbClr val="002060"/>
                </a:solidFill>
              </a:rPr>
              <a:t>(</a:t>
            </a:r>
            <a:r>
              <a:rPr lang="cs-CZ" sz="2800" dirty="0" err="1">
                <a:solidFill>
                  <a:srgbClr val="002060"/>
                </a:solidFill>
              </a:rPr>
              <a:t>lysofostatidylcholin</a:t>
            </a:r>
            <a:r>
              <a:rPr lang="cs-CZ" sz="2800" dirty="0">
                <a:solidFill>
                  <a:srgbClr val="002060"/>
                </a:solidFill>
              </a:rPr>
              <a:t> je </a:t>
            </a:r>
            <a:r>
              <a:rPr lang="cs-CZ" sz="2800" dirty="0" err="1">
                <a:solidFill>
                  <a:srgbClr val="002060"/>
                </a:solidFill>
              </a:rPr>
              <a:t>autoantigenem</a:t>
            </a:r>
            <a:r>
              <a:rPr lang="cs-CZ" sz="2800" dirty="0">
                <a:solidFill>
                  <a:srgbClr val="002060"/>
                </a:solidFill>
              </a:rPr>
              <a:t> pro lidské NKT).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endParaRPr lang="cs-CZ" sz="2800" dirty="0">
              <a:solidFill>
                <a:srgbClr val="A5002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881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04864"/>
            <a:ext cx="3028950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35008" y="708971"/>
            <a:ext cx="66319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C00000"/>
                </a:solidFill>
              </a:rPr>
              <a:t>Receptor lymfocytů B  (BCR)</a:t>
            </a:r>
          </a:p>
          <a:p>
            <a:r>
              <a:rPr lang="cs-CZ" sz="2800" dirty="0">
                <a:solidFill>
                  <a:srgbClr val="C00000"/>
                </a:solidFill>
              </a:rPr>
              <a:t>                         (</a:t>
            </a:r>
            <a:r>
              <a:rPr lang="cs-CZ" sz="2800" dirty="0" err="1">
                <a:solidFill>
                  <a:srgbClr val="C00000"/>
                </a:solidFill>
              </a:rPr>
              <a:t>IgM</a:t>
            </a:r>
            <a:r>
              <a:rPr lang="cs-CZ" sz="2800" dirty="0">
                <a:solidFill>
                  <a:srgbClr val="C00000"/>
                </a:solidFill>
              </a:rPr>
              <a:t>, </a:t>
            </a:r>
            <a:r>
              <a:rPr lang="cs-CZ" sz="2800" dirty="0" err="1">
                <a:solidFill>
                  <a:srgbClr val="C00000"/>
                </a:solidFill>
              </a:rPr>
              <a:t>IgD</a:t>
            </a:r>
            <a:r>
              <a:rPr lang="cs-CZ" sz="2800" dirty="0">
                <a:solidFill>
                  <a:srgbClr val="C00000"/>
                </a:solidFill>
              </a:rPr>
              <a:t>)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4817912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B lymfocyty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jsou základními buňkami specifické humorální imunity </a:t>
            </a:r>
          </a:p>
          <a:p>
            <a:r>
              <a:rPr lang="cs-CZ" dirty="0">
                <a:solidFill>
                  <a:srgbClr val="002060"/>
                </a:solidFill>
              </a:rPr>
              <a:t>primární funkce - produkce protilátek – imunoglobulinů (</a:t>
            </a:r>
            <a:r>
              <a:rPr lang="cs-CZ" dirty="0" err="1">
                <a:solidFill>
                  <a:srgbClr val="002060"/>
                </a:solidFill>
              </a:rPr>
              <a:t>Ig</a:t>
            </a:r>
            <a:r>
              <a:rPr lang="cs-CZ" dirty="0">
                <a:solidFill>
                  <a:srgbClr val="002060"/>
                </a:solidFill>
              </a:rPr>
              <a:t>)</a:t>
            </a:r>
          </a:p>
          <a:p>
            <a:r>
              <a:rPr lang="cs-CZ" dirty="0" err="1">
                <a:solidFill>
                  <a:srgbClr val="002060"/>
                </a:solidFill>
              </a:rPr>
              <a:t>Ig</a:t>
            </a:r>
            <a:r>
              <a:rPr lang="cs-CZ" dirty="0">
                <a:solidFill>
                  <a:srgbClr val="002060"/>
                </a:solidFill>
              </a:rPr>
              <a:t>- zaměřeny proti mikroorganismům nebo jejich toxinům působících v tělních tekutinách či dutinách tj. mimo buňky </a:t>
            </a:r>
          </a:p>
        </p:txBody>
      </p:sp>
    </p:spTree>
    <p:extLst>
      <p:ext uri="{BB962C8B-B14F-4D97-AF65-F5344CB8AC3E}">
        <p14:creationId xmlns:p14="http://schemas.microsoft.com/office/powerpoint/2010/main" val="22580276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BCR receptor</a:t>
            </a:r>
          </a:p>
        </p:txBody>
      </p:sp>
      <p:grpSp>
        <p:nvGrpSpPr>
          <p:cNvPr id="2092" name="Group 44"/>
          <p:cNvGrpSpPr>
            <a:grpSpLocks/>
          </p:cNvGrpSpPr>
          <p:nvPr/>
        </p:nvGrpSpPr>
        <p:grpSpPr bwMode="auto">
          <a:xfrm>
            <a:off x="8027988" y="260350"/>
            <a:ext cx="825500" cy="744538"/>
            <a:chOff x="4921" y="2931"/>
            <a:chExt cx="520" cy="469"/>
          </a:xfrm>
        </p:grpSpPr>
        <p:grpSp>
          <p:nvGrpSpPr>
            <p:cNvPr id="2074" name="Group 26"/>
            <p:cNvGrpSpPr>
              <a:grpSpLocks noChangeAspect="1"/>
            </p:cNvGrpSpPr>
            <p:nvPr/>
          </p:nvGrpSpPr>
          <p:grpSpPr bwMode="auto">
            <a:xfrm rot="4961711">
              <a:off x="5264" y="2996"/>
              <a:ext cx="197" cy="157"/>
              <a:chOff x="4384" y="3143"/>
              <a:chExt cx="246" cy="196"/>
            </a:xfrm>
          </p:grpSpPr>
          <p:grpSp>
            <p:nvGrpSpPr>
              <p:cNvPr id="2075" name="Group 27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76" name="Freeform 28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1C1C1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77" name="Freeform 29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1C1C1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78" name="Line 30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79" name="Line 31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1C1C1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80" name="Group 32"/>
            <p:cNvGrpSpPr>
              <a:grpSpLocks noChangeAspect="1"/>
            </p:cNvGrpSpPr>
            <p:nvPr/>
          </p:nvGrpSpPr>
          <p:grpSpPr bwMode="auto">
            <a:xfrm rot="14035536">
              <a:off x="4901" y="2951"/>
              <a:ext cx="197" cy="157"/>
              <a:chOff x="4384" y="3143"/>
              <a:chExt cx="246" cy="196"/>
            </a:xfrm>
          </p:grpSpPr>
          <p:grpSp>
            <p:nvGrpSpPr>
              <p:cNvPr id="2081" name="Group 33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82" name="Freeform 34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3" name="Freeform 35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84" name="Line 36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85" name="Line 37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86" name="Group 38"/>
            <p:cNvGrpSpPr>
              <a:grpSpLocks noChangeAspect="1"/>
            </p:cNvGrpSpPr>
            <p:nvPr/>
          </p:nvGrpSpPr>
          <p:grpSpPr bwMode="auto">
            <a:xfrm rot="14917551">
              <a:off x="5083" y="3223"/>
              <a:ext cx="197" cy="157"/>
              <a:chOff x="4384" y="3143"/>
              <a:chExt cx="246" cy="196"/>
            </a:xfrm>
          </p:grpSpPr>
          <p:grpSp>
            <p:nvGrpSpPr>
              <p:cNvPr id="2087" name="Group 39"/>
              <p:cNvGrpSpPr>
                <a:grpSpLocks noChangeAspect="1"/>
              </p:cNvGrpSpPr>
              <p:nvPr/>
            </p:nvGrpSpPr>
            <p:grpSpPr bwMode="auto">
              <a:xfrm rot="-1843650">
                <a:off x="4407" y="3145"/>
                <a:ext cx="223" cy="194"/>
                <a:chOff x="4930" y="2736"/>
                <a:chExt cx="290" cy="252"/>
              </a:xfrm>
            </p:grpSpPr>
            <p:sp>
              <p:nvSpPr>
                <p:cNvPr id="2088" name="Freeform 40"/>
                <p:cNvSpPr>
                  <a:spLocks noChangeAspect="1"/>
                </p:cNvSpPr>
                <p:nvPr/>
              </p:nvSpPr>
              <p:spPr bwMode="auto">
                <a:xfrm flipH="1">
                  <a:off x="5094" y="2736"/>
                  <a:ext cx="126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089" name="Freeform 41"/>
                <p:cNvSpPr>
                  <a:spLocks noChangeAspect="1"/>
                </p:cNvSpPr>
                <p:nvPr/>
              </p:nvSpPr>
              <p:spPr bwMode="auto">
                <a:xfrm>
                  <a:off x="4930" y="2736"/>
                  <a:ext cx="125" cy="252"/>
                </a:xfrm>
                <a:custGeom>
                  <a:avLst/>
                  <a:gdLst>
                    <a:gd name="T0" fmla="*/ 0 w 139"/>
                    <a:gd name="T1" fmla="*/ 0 h 320"/>
                    <a:gd name="T2" fmla="*/ 139 w 139"/>
                    <a:gd name="T3" fmla="*/ 75 h 320"/>
                    <a:gd name="T4" fmla="*/ 139 w 139"/>
                    <a:gd name="T5" fmla="*/ 320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9" h="320">
                      <a:moveTo>
                        <a:pt x="0" y="0"/>
                      </a:moveTo>
                      <a:lnTo>
                        <a:pt x="139" y="75"/>
                      </a:lnTo>
                      <a:lnTo>
                        <a:pt x="139" y="320"/>
                      </a:lnTo>
                    </a:path>
                  </a:pathLst>
                </a:cu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090" name="Line 42"/>
              <p:cNvSpPr>
                <a:spLocks noChangeAspect="1" noChangeShapeType="1"/>
              </p:cNvSpPr>
              <p:nvPr/>
            </p:nvSpPr>
            <p:spPr bwMode="auto">
              <a:xfrm rot="-1843650">
                <a:off x="4384" y="3218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091" name="Line 43"/>
              <p:cNvSpPr>
                <a:spLocks noChangeAspect="1" noChangeShapeType="1"/>
              </p:cNvSpPr>
              <p:nvPr/>
            </p:nvSpPr>
            <p:spPr bwMode="auto">
              <a:xfrm rot="19756350" flipH="1">
                <a:off x="4511" y="3143"/>
                <a:ext cx="89" cy="3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148065" y="1600200"/>
            <a:ext cx="3765890" cy="4525963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Skládá se ze dvou identických těžkých řetězců a dvou identických lehkých řetězců</a:t>
            </a:r>
          </a:p>
          <a:p>
            <a:r>
              <a:rPr lang="cs-CZ" dirty="0">
                <a:solidFill>
                  <a:srgbClr val="002060"/>
                </a:solidFill>
              </a:rPr>
              <a:t>Na každém řetězci jsou variabilní a konstantní oblasti</a:t>
            </a: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680520" cy="444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9195117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Protilátky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 </a:t>
            </a:r>
            <a:r>
              <a:rPr lang="cs-CZ" dirty="0" err="1">
                <a:solidFill>
                  <a:srgbClr val="002060"/>
                </a:solidFill>
              </a:rPr>
              <a:t>Ig</a:t>
            </a:r>
            <a:r>
              <a:rPr lang="cs-CZ" dirty="0">
                <a:solidFill>
                  <a:srgbClr val="002060"/>
                </a:solidFill>
              </a:rPr>
              <a:t> existují ve dvou formách: </a:t>
            </a:r>
          </a:p>
          <a:p>
            <a:pPr lvl="1"/>
            <a:r>
              <a:rPr lang="cs-CZ" dirty="0">
                <a:solidFill>
                  <a:srgbClr val="002060"/>
                </a:solidFill>
              </a:rPr>
              <a:t>membránově vázané na povrchu B-lymfocytu , kde fungují jako receptor pro antigen</a:t>
            </a:r>
          </a:p>
          <a:p>
            <a:pPr lvl="1"/>
            <a:r>
              <a:rPr lang="cs-CZ" dirty="0" err="1">
                <a:solidFill>
                  <a:srgbClr val="002060"/>
                </a:solidFill>
              </a:rPr>
              <a:t>sekretované</a:t>
            </a:r>
            <a:r>
              <a:rPr lang="cs-CZ" dirty="0">
                <a:solidFill>
                  <a:srgbClr val="002060"/>
                </a:solidFill>
              </a:rPr>
              <a:t> , které jsou v cirkulaci, tkáních, </a:t>
            </a:r>
            <a:r>
              <a:rPr lang="cs-CZ" dirty="0" err="1">
                <a:solidFill>
                  <a:srgbClr val="002060"/>
                </a:solidFill>
              </a:rPr>
              <a:t>mukóze</a:t>
            </a:r>
            <a:endParaRPr lang="cs-CZ" dirty="0">
              <a:solidFill>
                <a:srgbClr val="002060"/>
              </a:solidFill>
            </a:endParaRPr>
          </a:p>
          <a:p>
            <a:pPr lvl="1"/>
            <a:r>
              <a:rPr lang="cs-CZ" dirty="0">
                <a:solidFill>
                  <a:srgbClr val="002060"/>
                </a:solidFill>
              </a:rPr>
              <a:t>jsou </a:t>
            </a:r>
            <a:r>
              <a:rPr lang="cs-CZ" dirty="0" err="1">
                <a:solidFill>
                  <a:srgbClr val="002060"/>
                </a:solidFill>
              </a:rPr>
              <a:t>sekretovány</a:t>
            </a:r>
            <a:r>
              <a:rPr lang="cs-CZ" dirty="0">
                <a:solidFill>
                  <a:srgbClr val="002060"/>
                </a:solidFill>
              </a:rPr>
              <a:t> plazmatickými buňkami, které vznikají z B-lymfocytu po jeho aktivaci  a další diferenciaci</a:t>
            </a:r>
          </a:p>
          <a:p>
            <a:pPr lvl="1"/>
            <a:r>
              <a:rPr lang="cs-CZ" dirty="0">
                <a:solidFill>
                  <a:srgbClr val="002060"/>
                </a:solidFill>
              </a:rPr>
              <a:t>vážou se na </a:t>
            </a:r>
            <a:r>
              <a:rPr lang="cs-CZ" dirty="0" err="1">
                <a:solidFill>
                  <a:srgbClr val="002060"/>
                </a:solidFill>
              </a:rPr>
              <a:t>Ag</a:t>
            </a:r>
            <a:r>
              <a:rPr lang="cs-CZ" dirty="0">
                <a:solidFill>
                  <a:srgbClr val="002060"/>
                </a:solidFill>
              </a:rPr>
              <a:t> a aktivují efektorové mechanismy vedoucí k eliminaci </a:t>
            </a:r>
            <a:r>
              <a:rPr lang="cs-CZ" dirty="0" err="1">
                <a:solidFill>
                  <a:srgbClr val="002060"/>
                </a:solidFill>
              </a:rPr>
              <a:t>Ag</a:t>
            </a:r>
            <a:endParaRPr 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301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Vývoj B lymfocytů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2265852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solidFill>
                  <a:schemeClr val="accent2"/>
                </a:solidFill>
              </a:rPr>
              <a:t>Presentace antigenů lymfocytům T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2000" dirty="0">
                <a:solidFill>
                  <a:srgbClr val="002060"/>
                </a:solidFill>
                <a:latin typeface="+mj-lt"/>
              </a:rPr>
              <a:t>T-lymfocyty poznávají antigeny pouze ve formě peptidových fragmentů vázaných na MHC I nebo II. </a:t>
            </a:r>
          </a:p>
          <a:p>
            <a:pPr marL="0" indent="0">
              <a:lnSpc>
                <a:spcPct val="80000"/>
              </a:lnSpc>
              <a:buNone/>
            </a:pPr>
            <a:endParaRPr lang="cs-CZ" sz="20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solidFill>
                  <a:srgbClr val="002060"/>
                </a:solidFill>
                <a:latin typeface="+mj-lt"/>
              </a:rPr>
              <a:t>HLA antigeny musí být stejné, jako má příslušný konkrétní jedinec (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Fenomen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MHC-restrikce).</a:t>
            </a:r>
          </a:p>
          <a:p>
            <a:pPr>
              <a:lnSpc>
                <a:spcPct val="80000"/>
              </a:lnSpc>
            </a:pPr>
            <a:endParaRPr lang="cs-CZ" sz="20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solidFill>
                  <a:srgbClr val="002060"/>
                </a:solidFill>
                <a:latin typeface="+mj-lt"/>
              </a:rPr>
              <a:t>Antigen musí být nejdříve v buňkách „zpracován“ (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processing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)- nativní protein je proteolyticky degradován na peptidy, které se (intracelulárně) váží na molekuly MHC. Tento komplex se dostává na buněčnou membránu, kde je schopen reagovat s TCR.</a:t>
            </a:r>
          </a:p>
          <a:p>
            <a:pPr>
              <a:lnSpc>
                <a:spcPct val="80000"/>
              </a:lnSpc>
            </a:pPr>
            <a:endParaRPr lang="cs-CZ" sz="20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cs-CZ" sz="2000" dirty="0">
                <a:solidFill>
                  <a:srgbClr val="002060"/>
                </a:solidFill>
                <a:latin typeface="+mj-lt"/>
              </a:rPr>
              <a:t>T-lymfocyty jsou schopny poznávat i lipidové a glykolipidové struktury: je to populace NK-T, která poznává tyto antigeny „neklasickými molekulami MHC“ – CD1</a:t>
            </a:r>
          </a:p>
          <a:p>
            <a:pPr>
              <a:lnSpc>
                <a:spcPct val="80000"/>
              </a:lnSpc>
            </a:pPr>
            <a:endParaRPr lang="cs-CZ" sz="20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cs-CZ" sz="2000" dirty="0" err="1">
                <a:solidFill>
                  <a:srgbClr val="002060"/>
                </a:solidFill>
                <a:latin typeface="+mj-lt"/>
              </a:rPr>
              <a:t>Imunogennost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 proteinových antigenů je určena  schopností buněk  předkládajících antigen vytvořit peptidy, které se budou vázat na vlastní  molekuly MHC.  </a:t>
            </a:r>
          </a:p>
        </p:txBody>
      </p:sp>
    </p:spTree>
    <p:extLst>
      <p:ext uri="{BB962C8B-B14F-4D97-AF65-F5344CB8AC3E}">
        <p14:creationId xmlns:p14="http://schemas.microsoft.com/office/powerpoint/2010/main" val="164744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Diferenciace subpopulací B lymfocytů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" y="1628800"/>
            <a:ext cx="9109720" cy="492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38816700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Antigeny aktivující lymfocyty B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5536" y="1595689"/>
            <a:ext cx="84249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rgbClr val="002060"/>
                </a:solidFill>
              </a:rPr>
              <a:t>Thymus-independentní</a:t>
            </a:r>
            <a:r>
              <a:rPr lang="cs-CZ" sz="3200" dirty="0">
                <a:solidFill>
                  <a:srgbClr val="002060"/>
                </a:solidFill>
              </a:rPr>
              <a:t>, typ 1 a 2</a:t>
            </a:r>
          </a:p>
          <a:p>
            <a:r>
              <a:rPr lang="cs-CZ" sz="3200" dirty="0">
                <a:solidFill>
                  <a:srgbClr val="002060"/>
                </a:solidFill>
              </a:rPr>
              <a:t>   Typ 1: </a:t>
            </a:r>
            <a:r>
              <a:rPr lang="cs-CZ" sz="3200" dirty="0" err="1">
                <a:solidFill>
                  <a:srgbClr val="002060"/>
                </a:solidFill>
              </a:rPr>
              <a:t>polyklonální</a:t>
            </a:r>
            <a:r>
              <a:rPr lang="cs-CZ" sz="3200" dirty="0">
                <a:solidFill>
                  <a:srgbClr val="002060"/>
                </a:solidFill>
              </a:rPr>
              <a:t> aktivátory, mitogeny,   </a:t>
            </a:r>
          </a:p>
          <a:p>
            <a:r>
              <a:rPr lang="cs-CZ" sz="3200" dirty="0">
                <a:solidFill>
                  <a:srgbClr val="002060"/>
                </a:solidFill>
              </a:rPr>
              <a:t>               stimulují B-</a:t>
            </a:r>
            <a:r>
              <a:rPr lang="cs-CZ" sz="3200" dirty="0" err="1">
                <a:solidFill>
                  <a:srgbClr val="002060"/>
                </a:solidFill>
              </a:rPr>
              <a:t>bb</a:t>
            </a:r>
            <a:r>
              <a:rPr lang="cs-CZ" sz="3200" dirty="0">
                <a:solidFill>
                  <a:srgbClr val="002060"/>
                </a:solidFill>
              </a:rPr>
              <a:t>  nespecificky</a:t>
            </a:r>
          </a:p>
          <a:p>
            <a:r>
              <a:rPr lang="cs-CZ" sz="3200" dirty="0">
                <a:solidFill>
                  <a:srgbClr val="002060"/>
                </a:solidFill>
              </a:rPr>
              <a:t>    Typ 2: polysacharidy bakterií, aktivace je </a:t>
            </a:r>
          </a:p>
          <a:p>
            <a:r>
              <a:rPr lang="cs-CZ" sz="3200" dirty="0">
                <a:solidFill>
                  <a:srgbClr val="002060"/>
                </a:solidFill>
              </a:rPr>
              <a:t>               specifická</a:t>
            </a:r>
          </a:p>
          <a:p>
            <a:r>
              <a:rPr lang="cs-CZ" sz="3200" dirty="0">
                <a:solidFill>
                  <a:srgbClr val="002060"/>
                </a:solidFill>
              </a:rPr>
              <a:t>    </a:t>
            </a:r>
            <a:r>
              <a:rPr lang="cs-CZ" sz="3200" i="1" dirty="0">
                <a:solidFill>
                  <a:srgbClr val="002060"/>
                </a:solidFill>
              </a:rPr>
              <a:t>(především </a:t>
            </a:r>
            <a:r>
              <a:rPr lang="cs-CZ" sz="3200" i="1" dirty="0" err="1">
                <a:solidFill>
                  <a:srgbClr val="002060"/>
                </a:solidFill>
              </a:rPr>
              <a:t>IgM</a:t>
            </a:r>
            <a:r>
              <a:rPr lang="cs-CZ" sz="3200" i="1" dirty="0">
                <a:solidFill>
                  <a:srgbClr val="002060"/>
                </a:solidFill>
              </a:rPr>
              <a:t>, nízká afinita, krátká paměť)</a:t>
            </a:r>
          </a:p>
          <a:p>
            <a:r>
              <a:rPr lang="cs-CZ" sz="3200" b="1" dirty="0" err="1">
                <a:solidFill>
                  <a:srgbClr val="002060"/>
                </a:solidFill>
              </a:rPr>
              <a:t>Thymus</a:t>
            </a:r>
            <a:r>
              <a:rPr lang="cs-CZ" sz="3200" b="1" dirty="0">
                <a:solidFill>
                  <a:srgbClr val="002060"/>
                </a:solidFill>
              </a:rPr>
              <a:t>-dependentní</a:t>
            </a:r>
          </a:p>
          <a:p>
            <a:r>
              <a:rPr lang="cs-CZ" sz="3200" dirty="0">
                <a:solidFill>
                  <a:srgbClr val="002060"/>
                </a:solidFill>
              </a:rPr>
              <a:t>    Proteiny, glykoproteiny. Vyžadují kooperaci T-B.</a:t>
            </a:r>
          </a:p>
          <a:p>
            <a:r>
              <a:rPr lang="cs-CZ" sz="3200" i="1" dirty="0">
                <a:solidFill>
                  <a:srgbClr val="002060"/>
                </a:solidFill>
              </a:rPr>
              <a:t>    (</a:t>
            </a:r>
            <a:r>
              <a:rPr lang="cs-CZ" sz="3200" i="1" dirty="0" err="1">
                <a:solidFill>
                  <a:srgbClr val="002060"/>
                </a:solidFill>
              </a:rPr>
              <a:t>IgM</a:t>
            </a:r>
            <a:r>
              <a:rPr lang="cs-CZ" sz="3200" i="1" dirty="0">
                <a:solidFill>
                  <a:srgbClr val="002060"/>
                </a:solidFill>
              </a:rPr>
              <a:t>, </a:t>
            </a:r>
            <a:r>
              <a:rPr lang="cs-CZ" sz="3200" i="1" dirty="0" err="1">
                <a:solidFill>
                  <a:srgbClr val="002060"/>
                </a:solidFill>
              </a:rPr>
              <a:t>IgG</a:t>
            </a:r>
            <a:r>
              <a:rPr lang="cs-CZ" sz="3200" i="1" dirty="0">
                <a:solidFill>
                  <a:srgbClr val="002060"/>
                </a:solidFill>
              </a:rPr>
              <a:t>, </a:t>
            </a:r>
            <a:r>
              <a:rPr lang="cs-CZ" sz="3200" i="1" dirty="0" err="1">
                <a:solidFill>
                  <a:srgbClr val="002060"/>
                </a:solidFill>
              </a:rPr>
              <a:t>IgA</a:t>
            </a:r>
            <a:r>
              <a:rPr lang="cs-CZ" sz="3200" i="1" dirty="0">
                <a:solidFill>
                  <a:srgbClr val="002060"/>
                </a:solidFill>
              </a:rPr>
              <a:t>, vysoká afinita, dlouhodobá    	paměť)</a:t>
            </a:r>
            <a:r>
              <a:rPr lang="cs-CZ" sz="32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39856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Aktivace B lymfocytů a produkce </a:t>
            </a:r>
            <a:r>
              <a:rPr lang="cs-CZ" dirty="0" err="1">
                <a:solidFill>
                  <a:srgbClr val="C00000"/>
                </a:solidFill>
              </a:rPr>
              <a:t>Ig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lnSpcReduction="10000"/>
          </a:bodyPr>
          <a:lstStyle/>
          <a:p>
            <a:r>
              <a:rPr lang="cs-CZ" dirty="0" err="1">
                <a:solidFill>
                  <a:srgbClr val="002060"/>
                </a:solidFill>
              </a:rPr>
              <a:t>Ag</a:t>
            </a:r>
            <a:r>
              <a:rPr lang="cs-CZ" dirty="0">
                <a:solidFill>
                  <a:srgbClr val="002060"/>
                </a:solidFill>
              </a:rPr>
              <a:t> se váže na membránový </a:t>
            </a:r>
            <a:r>
              <a:rPr lang="cs-CZ" dirty="0" err="1">
                <a:solidFill>
                  <a:srgbClr val="002060"/>
                </a:solidFill>
              </a:rPr>
              <a:t>IgM</a:t>
            </a:r>
            <a:r>
              <a:rPr lang="cs-CZ" dirty="0">
                <a:solidFill>
                  <a:srgbClr val="002060"/>
                </a:solidFill>
              </a:rPr>
              <a:t> a </a:t>
            </a:r>
            <a:r>
              <a:rPr lang="cs-CZ" dirty="0" err="1">
                <a:solidFill>
                  <a:srgbClr val="002060"/>
                </a:solidFill>
              </a:rPr>
              <a:t>IgD</a:t>
            </a:r>
            <a:r>
              <a:rPr lang="cs-CZ" dirty="0">
                <a:solidFill>
                  <a:srgbClr val="002060"/>
                </a:solidFill>
              </a:rPr>
              <a:t> receptor zralého naivního B-lymfocytu – aktivaci buňky.</a:t>
            </a:r>
          </a:p>
          <a:p>
            <a:r>
              <a:rPr lang="cs-CZ" dirty="0">
                <a:solidFill>
                  <a:srgbClr val="002060"/>
                </a:solidFill>
              </a:rPr>
              <a:t>Aktivace vede k proliferaci </a:t>
            </a:r>
            <a:r>
              <a:rPr lang="cs-CZ" dirty="0" err="1">
                <a:solidFill>
                  <a:srgbClr val="002060"/>
                </a:solidFill>
              </a:rPr>
              <a:t>Ag</a:t>
            </a:r>
            <a:r>
              <a:rPr lang="cs-CZ" dirty="0">
                <a:solidFill>
                  <a:srgbClr val="002060"/>
                </a:solidFill>
              </a:rPr>
              <a:t> specifických B-lymfocytů, k jejich diferenciaci a vzniku paměťových a plazmatických buněk.</a:t>
            </a:r>
          </a:p>
          <a:p>
            <a:r>
              <a:rPr lang="cs-CZ" dirty="0">
                <a:solidFill>
                  <a:srgbClr val="002060"/>
                </a:solidFill>
              </a:rPr>
              <a:t>Jediná buňka během jednoho týdne může vyprodukovat více než 5000 plazmatických buněk, které </a:t>
            </a:r>
            <a:r>
              <a:rPr lang="cs-CZ" dirty="0" err="1">
                <a:solidFill>
                  <a:srgbClr val="002060"/>
                </a:solidFill>
              </a:rPr>
              <a:t>sekretují</a:t>
            </a:r>
            <a:r>
              <a:rPr lang="cs-CZ" dirty="0">
                <a:solidFill>
                  <a:srgbClr val="002060"/>
                </a:solidFill>
              </a:rPr>
              <a:t> více než 10</a:t>
            </a:r>
            <a:r>
              <a:rPr lang="cs-CZ" baseline="30000" dirty="0">
                <a:solidFill>
                  <a:srgbClr val="002060"/>
                </a:solidFill>
              </a:rPr>
              <a:t>12</a:t>
            </a:r>
            <a:r>
              <a:rPr lang="cs-CZ" dirty="0">
                <a:solidFill>
                  <a:srgbClr val="002060"/>
                </a:solidFill>
              </a:rPr>
              <a:t> molekul </a:t>
            </a:r>
            <a:r>
              <a:rPr lang="cs-CZ" dirty="0" err="1">
                <a:solidFill>
                  <a:srgbClr val="002060"/>
                </a:solidFill>
              </a:rPr>
              <a:t>Ig</a:t>
            </a:r>
            <a:r>
              <a:rPr lang="cs-CZ" dirty="0">
                <a:solidFill>
                  <a:srgbClr val="002060"/>
                </a:solidFill>
              </a:rPr>
              <a:t> za den.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1033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Aktivace B lymfocytu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8092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26685886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B-lymfocytární subpopulace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60" y="1340769"/>
            <a:ext cx="914400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29012655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B lymfocyt jako APC  a jeho stimulace T lymfocytem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1"/>
            <a:ext cx="2286000" cy="495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239" b="30746"/>
          <a:stretch/>
        </p:blipFill>
        <p:spPr bwMode="auto">
          <a:xfrm>
            <a:off x="4277469" y="-720000"/>
            <a:ext cx="4857750" cy="73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26980908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Protilátková odpověď – T dependentní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1556793"/>
            <a:ext cx="9176657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6273608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S0241X-001-f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062038"/>
            <a:ext cx="6350000" cy="4748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cs-CZ" sz="800"/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15 July 2006 09:09 AM)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114694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3076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0241X-005-f0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60438"/>
            <a:ext cx="8569325" cy="5219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en-US" sz="800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Downloaded from: StudentConsult (on 20 July 2006 09:34 AM)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700" i="1"/>
              <a:t>© 2005 Elsevier </a:t>
            </a:r>
          </a:p>
        </p:txBody>
      </p:sp>
      <p:pic>
        <p:nvPicPr>
          <p:cNvPr id="31750" name="Picture 6" descr="top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7746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Vazba </a:t>
            </a:r>
            <a:r>
              <a:rPr lang="cs-CZ" dirty="0" err="1"/>
              <a:t>Ag</a:t>
            </a:r>
            <a:r>
              <a:rPr lang="cs-CZ" dirty="0"/>
              <a:t> na BCR receptor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10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15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838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0241X-003-f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8640763" cy="4846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11188" y="5876925"/>
            <a:ext cx="7848600" cy="215900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cs-CZ" altLang="cs-CZ" sz="800">
              <a:solidFill>
                <a:schemeClr val="tx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05263" y="6516688"/>
            <a:ext cx="44640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Downloaded from: StudentConsult (on 18 July 2006 08:13 AM)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000500" y="6645275"/>
            <a:ext cx="44640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cs-CZ" sz="700" i="1">
                <a:solidFill>
                  <a:schemeClr val="tx1"/>
                </a:solidFill>
              </a:rPr>
              <a:t>© 2005 Elsevier </a:t>
            </a:r>
          </a:p>
        </p:txBody>
      </p:sp>
      <p:pic>
        <p:nvPicPr>
          <p:cNvPr id="6" name="Picture 6" descr="top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9525"/>
            <a:ext cx="30194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331913" y="404813"/>
            <a:ext cx="65611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800"/>
              <a:t>Interakce TCR-polypeptid-HLA molekula</a:t>
            </a:r>
            <a:endParaRPr lang="en-US" altLang="cs-CZ" sz="2800"/>
          </a:p>
        </p:txBody>
      </p:sp>
    </p:spTree>
    <p:extLst>
      <p:ext uri="{BB962C8B-B14F-4D97-AF65-F5344CB8AC3E}">
        <p14:creationId xmlns:p14="http://schemas.microsoft.com/office/powerpoint/2010/main" val="42621595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Somatická </a:t>
            </a:r>
            <a:r>
              <a:rPr lang="cs-CZ" dirty="0" err="1">
                <a:solidFill>
                  <a:srgbClr val="C00000"/>
                </a:solidFill>
              </a:rPr>
              <a:t>hypermutace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424936" cy="421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4393598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8640"/>
            <a:ext cx="8534400" cy="644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2850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C00000"/>
                </a:solidFill>
              </a:rPr>
              <a:t>Germinální</a:t>
            </a:r>
            <a:r>
              <a:rPr lang="cs-CZ" dirty="0">
                <a:solidFill>
                  <a:srgbClr val="C00000"/>
                </a:solidFill>
              </a:rPr>
              <a:t> centrum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20891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25963490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>
                <a:solidFill>
                  <a:srgbClr val="C00000"/>
                </a:solidFill>
              </a:rPr>
              <a:t>Izotypový</a:t>
            </a:r>
            <a:r>
              <a:rPr lang="cs-CZ" dirty="0">
                <a:solidFill>
                  <a:srgbClr val="C00000"/>
                </a:solidFill>
              </a:rPr>
              <a:t> přesmyk a funkce jednotlivých </a:t>
            </a:r>
            <a:r>
              <a:rPr lang="cs-CZ" dirty="0" err="1">
                <a:solidFill>
                  <a:srgbClr val="C00000"/>
                </a:solidFill>
              </a:rPr>
              <a:t>Ig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07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05599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14983074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B-buněčná aktivace a produkce </a:t>
            </a:r>
            <a:r>
              <a:rPr lang="cs-CZ" dirty="0" err="1">
                <a:solidFill>
                  <a:srgbClr val="C00000"/>
                </a:solidFill>
              </a:rPr>
              <a:t>Ig</a:t>
            </a:r>
            <a:r>
              <a:rPr lang="cs-CZ" dirty="0">
                <a:solidFill>
                  <a:srgbClr val="C00000"/>
                </a:solidFill>
              </a:rPr>
              <a:t> u B2 lymfocytů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628800"/>
            <a:ext cx="879157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401073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42477375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ntibodies &lt;ul&gt;&lt;li&gt;agglutination and precipitation &lt;/li&gt;&lt;/ul&gt;&lt;ul&gt;&lt;ul&gt;&lt;li&gt;enhances phagocytosis by gathering antigens int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7654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Efektorové funkce protilátek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3" y="1268761"/>
            <a:ext cx="895140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18121186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036050" cy="6126163"/>
          </a:xfrm>
          <a:noFill/>
          <a:ln/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07950" y="6165850"/>
            <a:ext cx="903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/>
              <a:t>Tucker W. LeBien and Thomas F. Tedder. Blood 2008; 112: 1570-1580</a:t>
            </a:r>
          </a:p>
        </p:txBody>
      </p:sp>
    </p:spTree>
    <p:extLst>
      <p:ext uri="{BB962C8B-B14F-4D97-AF65-F5344CB8AC3E}">
        <p14:creationId xmlns:p14="http://schemas.microsoft.com/office/powerpoint/2010/main" val="174677157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3975" y="6092825"/>
            <a:ext cx="903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cs-CZ"/>
              <a:t>Tucker W. LeBien and Thomas F. Tedder. Blood 2008; 112: 1570-1580</a:t>
            </a:r>
          </a:p>
        </p:txBody>
      </p:sp>
    </p:spTree>
    <p:extLst>
      <p:ext uri="{BB962C8B-B14F-4D97-AF65-F5344CB8AC3E}">
        <p14:creationId xmlns:p14="http://schemas.microsoft.com/office/powerpoint/2010/main" val="40556591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Adaptivní imunita: paměť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95536" y="1844824"/>
            <a:ext cx="80648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2060"/>
                </a:solidFill>
              </a:rPr>
              <a:t>Zvýšení imunitní reakce po opakovaném setkání </a:t>
            </a:r>
          </a:p>
          <a:p>
            <a:r>
              <a:rPr lang="cs-CZ" sz="2800" dirty="0">
                <a:solidFill>
                  <a:srgbClr val="002060"/>
                </a:solidFill>
              </a:rPr>
              <a:t>s původním antigenem.</a:t>
            </a:r>
          </a:p>
          <a:p>
            <a:endParaRPr lang="cs-CZ" sz="2800" dirty="0">
              <a:solidFill>
                <a:srgbClr val="002060"/>
              </a:solidFill>
            </a:endParaRPr>
          </a:p>
          <a:p>
            <a:r>
              <a:rPr lang="cs-CZ" sz="2800" dirty="0">
                <a:solidFill>
                  <a:srgbClr val="002060"/>
                </a:solidFill>
              </a:rPr>
              <a:t>Klonální selekce – klonální expanze</a:t>
            </a:r>
          </a:p>
          <a:p>
            <a:r>
              <a:rPr lang="cs-CZ" sz="2800" dirty="0">
                <a:solidFill>
                  <a:srgbClr val="002060"/>
                </a:solidFill>
              </a:rPr>
              <a:t>Diferenciace: terminální efektorové buňky</a:t>
            </a:r>
          </a:p>
          <a:p>
            <a:r>
              <a:rPr lang="cs-CZ" sz="2800" dirty="0">
                <a:solidFill>
                  <a:srgbClr val="002060"/>
                </a:solidFill>
              </a:rPr>
              <a:t>                        dlouze žijící paměťové buňky</a:t>
            </a:r>
          </a:p>
          <a:p>
            <a:endParaRPr lang="cs-CZ" sz="2800" dirty="0">
              <a:solidFill>
                <a:srgbClr val="002060"/>
              </a:solidFill>
            </a:endParaRPr>
          </a:p>
          <a:p>
            <a:r>
              <a:rPr lang="cs-CZ" sz="2800" dirty="0">
                <a:solidFill>
                  <a:srgbClr val="002060"/>
                </a:solidFill>
              </a:rPr>
              <a:t>Imunitní reakce:</a:t>
            </a:r>
          </a:p>
          <a:p>
            <a:r>
              <a:rPr lang="cs-CZ" sz="2800" dirty="0">
                <a:solidFill>
                  <a:srgbClr val="002060"/>
                </a:solidFill>
              </a:rPr>
              <a:t>                primární </a:t>
            </a:r>
          </a:p>
          <a:p>
            <a:r>
              <a:rPr lang="cs-CZ" sz="2800" dirty="0">
                <a:solidFill>
                  <a:srgbClr val="002060"/>
                </a:solidFill>
              </a:rPr>
              <a:t>                sekundární (</a:t>
            </a:r>
            <a:r>
              <a:rPr lang="cs-CZ" sz="2800" dirty="0" err="1">
                <a:solidFill>
                  <a:srgbClr val="002060"/>
                </a:solidFill>
              </a:rPr>
              <a:t>anamnestická,“booster</a:t>
            </a:r>
            <a:r>
              <a:rPr lang="cs-CZ" sz="2800" dirty="0">
                <a:solidFill>
                  <a:srgbClr val="002060"/>
                </a:solidFill>
              </a:rPr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625634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sz="3200" dirty="0">
                <a:solidFill>
                  <a:srgbClr val="C00000"/>
                </a:solidFill>
              </a:rPr>
              <a:t/>
            </a:r>
            <a:br>
              <a:rPr lang="cs-CZ" sz="3200" dirty="0">
                <a:solidFill>
                  <a:srgbClr val="C00000"/>
                </a:solidFill>
              </a:rPr>
            </a:br>
            <a:r>
              <a:rPr lang="cs-CZ" sz="3200" dirty="0">
                <a:solidFill>
                  <a:srgbClr val="C00000"/>
                </a:solidFill>
              </a:rPr>
              <a:t>Lymfocyty T a B jsou základními operačními jednotkami adaptivní imunity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800" dirty="0">
              <a:solidFill>
                <a:srgbClr val="002060"/>
              </a:solidFill>
            </a:endParaRPr>
          </a:p>
          <a:p>
            <a:endParaRPr lang="cs-CZ" sz="2800" dirty="0">
              <a:solidFill>
                <a:srgbClr val="002060"/>
              </a:solidFill>
            </a:endParaRPr>
          </a:p>
          <a:p>
            <a:r>
              <a:rPr lang="cs-CZ" sz="2800" dirty="0">
                <a:solidFill>
                  <a:srgbClr val="002060"/>
                </a:solidFill>
              </a:rPr>
              <a:t>T-lymfocyty jsou zaměřeny na intracelulární antigeny</a:t>
            </a:r>
          </a:p>
          <a:p>
            <a:r>
              <a:rPr lang="cs-CZ" sz="2800" dirty="0">
                <a:solidFill>
                  <a:srgbClr val="002060"/>
                </a:solidFill>
              </a:rPr>
              <a:t>B-lymfocyty na extracelulární antigeny</a:t>
            </a:r>
          </a:p>
          <a:p>
            <a:r>
              <a:rPr lang="cs-CZ" sz="2800" dirty="0">
                <a:solidFill>
                  <a:srgbClr val="002060"/>
                </a:solidFill>
              </a:rPr>
              <a:t>B-lymfocyty produkují imunoglobuliny</a:t>
            </a:r>
          </a:p>
          <a:p>
            <a:r>
              <a:rPr lang="cs-CZ" sz="2800" dirty="0">
                <a:solidFill>
                  <a:srgbClr val="002060"/>
                </a:solidFill>
              </a:rPr>
              <a:t>T-lymfocyty neprodukují imunoglobuliny, produkují </a:t>
            </a:r>
            <a:r>
              <a:rPr lang="cs-CZ" sz="2800" dirty="0" err="1">
                <a:solidFill>
                  <a:srgbClr val="002060"/>
                </a:solidFill>
              </a:rPr>
              <a:t>cytokiny</a:t>
            </a:r>
            <a:endParaRPr lang="en-GB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841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Imunitní protilátková odpověď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91" y="1412776"/>
            <a:ext cx="8123533" cy="513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2860" y="6577607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</p:spTree>
    <p:extLst>
      <p:ext uri="{BB962C8B-B14F-4D97-AF65-F5344CB8AC3E}">
        <p14:creationId xmlns:p14="http://schemas.microsoft.com/office/powerpoint/2010/main" val="9117025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cs-CZ" sz="3600">
                <a:solidFill>
                  <a:srgbClr val="C00000"/>
                </a:solidFill>
              </a:rPr>
              <a:t>Paměťové lymfocyty </a:t>
            </a:r>
            <a:endParaRPr lang="cs-CZ" sz="3600" dirty="0">
              <a:solidFill>
                <a:srgbClr val="C00000"/>
              </a:solidFill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00200"/>
            <a:ext cx="8208912" cy="478112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42900" indent="-342900" eaLnBrk="1" hangingPunct="1">
              <a:buFont typeface="Wingdings" pitchFamily="2" charset="2"/>
              <a:buNone/>
            </a:pPr>
            <a:endParaRPr lang="cs-CZ" sz="2100" u="sng" dirty="0">
              <a:solidFill>
                <a:srgbClr val="000066"/>
              </a:solidFill>
              <a:latin typeface="Comic Sans MS" pitchFamily="66" charset="0"/>
            </a:endParaRP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400" b="1" dirty="0">
                <a:solidFill>
                  <a:srgbClr val="000066"/>
                </a:solidFill>
              </a:rPr>
              <a:t>Centrální paměťové buňky (CCR7+, CD62L+)</a:t>
            </a: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400" dirty="0">
                <a:solidFill>
                  <a:srgbClr val="000066"/>
                </a:solidFill>
              </a:rPr>
              <a:t>  jsou v sekundárních lymfatických orgánech, vykazují nízkou</a:t>
            </a: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400" dirty="0">
                <a:solidFill>
                  <a:srgbClr val="000066"/>
                </a:solidFill>
              </a:rPr>
              <a:t>  cytolytickou aktivitu a omezenou schopnost migrace; jsou</a:t>
            </a: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400" dirty="0">
                <a:solidFill>
                  <a:srgbClr val="000066"/>
                </a:solidFill>
              </a:rPr>
              <a:t>  nejúčinnější při systémových infekcích</a:t>
            </a:r>
          </a:p>
          <a:p>
            <a:pPr marL="342900" indent="-342900" eaLnBrk="1" hangingPunct="1">
              <a:buClr>
                <a:schemeClr val="tx1"/>
              </a:buClr>
            </a:pPr>
            <a:endParaRPr lang="cs-CZ" sz="2400" dirty="0">
              <a:solidFill>
                <a:srgbClr val="000066"/>
              </a:solidFill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400" b="1" dirty="0">
                <a:solidFill>
                  <a:srgbClr val="000066"/>
                </a:solidFill>
              </a:rPr>
              <a:t>Periferní (efektorové) paměťové buňky (CCR7-, CD62-)</a:t>
            </a: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400" dirty="0">
                <a:solidFill>
                  <a:srgbClr val="000066"/>
                </a:solidFill>
              </a:rPr>
              <a:t>  jsou v nelymfoidních tkáních (plíce, kůže, tuková tkáň), jsou </a:t>
            </a: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400" dirty="0">
                <a:solidFill>
                  <a:srgbClr val="000066"/>
                </a:solidFill>
              </a:rPr>
              <a:t>  cytolytické a mají výrazný cirkulační potenciál; jejich lokalizace</a:t>
            </a: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400" dirty="0">
                <a:solidFill>
                  <a:srgbClr val="000066"/>
                </a:solidFill>
              </a:rPr>
              <a:t>  umožňuje bezprostřední reakci na infekce v periferních tkáních</a:t>
            </a:r>
          </a:p>
        </p:txBody>
      </p:sp>
    </p:spTree>
    <p:extLst>
      <p:ext uri="{BB962C8B-B14F-4D97-AF65-F5344CB8AC3E}">
        <p14:creationId xmlns:p14="http://schemas.microsoft.com/office/powerpoint/2010/main" val="19812701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55650" y="220503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>
                <a:solidFill>
                  <a:srgbClr val="C00000"/>
                </a:solidFill>
              </a:rPr>
              <a:t>Regulace v imunitním systému </a:t>
            </a:r>
            <a:endParaRPr lang="en-US" alt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1572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ložitost im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9437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8313" y="33337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>
                <a:solidFill>
                  <a:srgbClr val="C00000"/>
                </a:solidFill>
              </a:rPr>
              <a:t>Regulace imunitní odpovědi</a:t>
            </a:r>
            <a:endParaRPr lang="en-US" altLang="cs-CZ" dirty="0">
              <a:solidFill>
                <a:srgbClr val="C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1844675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>
                <a:solidFill>
                  <a:srgbClr val="002060"/>
                </a:solidFill>
              </a:rPr>
              <a:t>Uskutečňuje se:</a:t>
            </a:r>
          </a:p>
          <a:p>
            <a:pPr lvl="1"/>
            <a:r>
              <a:rPr lang="cs-CZ" altLang="cs-CZ" dirty="0">
                <a:solidFill>
                  <a:srgbClr val="002060"/>
                </a:solidFill>
              </a:rPr>
              <a:t>interakcí složek imunitního systému.</a:t>
            </a:r>
          </a:p>
          <a:p>
            <a:pPr lvl="1"/>
            <a:r>
              <a:rPr lang="cs-CZ" altLang="cs-CZ" dirty="0">
                <a:solidFill>
                  <a:srgbClr val="002060"/>
                </a:solidFill>
              </a:rPr>
              <a:t>vlastnostmi a kvantitou antigenu a dalších vnějších aktivačních signálů (PAMP).</a:t>
            </a:r>
          </a:p>
          <a:p>
            <a:pPr lvl="1"/>
            <a:r>
              <a:rPr lang="cs-CZ" altLang="cs-CZ" dirty="0">
                <a:solidFill>
                  <a:srgbClr val="002060"/>
                </a:solidFill>
              </a:rPr>
              <a:t>prostřednictvím neuroendokrinních vlivů: inervace orgánů imunitního systému, vlivem hormonů na funkci imunitního systému.</a:t>
            </a:r>
            <a:endParaRPr lang="en-US" alt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14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39750" y="47625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4000" dirty="0">
                <a:solidFill>
                  <a:srgbClr val="C00000"/>
                </a:solidFill>
              </a:rPr>
              <a:t>Regulace uvnitř imunitního systému</a:t>
            </a:r>
            <a:endParaRPr lang="en-US" altLang="cs-CZ" sz="4000" dirty="0">
              <a:solidFill>
                <a:srgbClr val="C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5288" y="2332038"/>
            <a:ext cx="8229600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>
                <a:solidFill>
                  <a:srgbClr val="002060"/>
                </a:solidFill>
              </a:rPr>
              <a:t>Uskutečňuje se především:</a:t>
            </a:r>
          </a:p>
          <a:p>
            <a:pPr lvl="1"/>
            <a:r>
              <a:rPr lang="cs-CZ" altLang="cs-CZ" dirty="0">
                <a:solidFill>
                  <a:srgbClr val="002060"/>
                </a:solidFill>
              </a:rPr>
              <a:t>fyzikálními mezibuněčnými interakcemi – účastní se řada aktivačních povrchových molekul přenášejících pozitivní nebo negativní signál.</a:t>
            </a:r>
          </a:p>
          <a:p>
            <a:pPr lvl="1"/>
            <a:r>
              <a:rPr lang="cs-CZ" altLang="cs-CZ" dirty="0">
                <a:solidFill>
                  <a:srgbClr val="002060"/>
                </a:solidFill>
              </a:rPr>
              <a:t>prostřednictvím produkce řady </a:t>
            </a:r>
            <a:r>
              <a:rPr lang="cs-CZ" altLang="cs-CZ" dirty="0" err="1">
                <a:solidFill>
                  <a:srgbClr val="002060"/>
                </a:solidFill>
              </a:rPr>
              <a:t>cytokinů</a:t>
            </a:r>
            <a:r>
              <a:rPr lang="cs-CZ" altLang="cs-CZ" dirty="0">
                <a:solidFill>
                  <a:srgbClr val="002060"/>
                </a:solidFill>
              </a:rPr>
              <a:t>.</a:t>
            </a:r>
            <a:endParaRPr lang="en-US" alt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6825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981075"/>
            <a:ext cx="80200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53975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200" dirty="0" err="1">
                <a:solidFill>
                  <a:srgbClr val="C00000"/>
                </a:solidFill>
              </a:rPr>
              <a:t>Kostimulační</a:t>
            </a:r>
            <a:r>
              <a:rPr lang="cs-CZ" altLang="cs-CZ" sz="3200" dirty="0">
                <a:solidFill>
                  <a:srgbClr val="C00000"/>
                </a:solidFill>
              </a:rPr>
              <a:t> molekuly při aktivaci</a:t>
            </a:r>
            <a:br>
              <a:rPr lang="cs-CZ" altLang="cs-CZ" sz="3200" dirty="0">
                <a:solidFill>
                  <a:srgbClr val="C00000"/>
                </a:solidFill>
              </a:rPr>
            </a:br>
            <a:r>
              <a:rPr lang="cs-CZ" altLang="cs-CZ" sz="3200" dirty="0">
                <a:solidFill>
                  <a:srgbClr val="C00000"/>
                </a:solidFill>
              </a:rPr>
              <a:t> a inhibici T-lymfocytů</a:t>
            </a:r>
          </a:p>
        </p:txBody>
      </p:sp>
      <p:sp>
        <p:nvSpPr>
          <p:cNvPr id="4" name="TextovéPole 11"/>
          <p:cNvSpPr txBox="1"/>
          <p:nvPr/>
        </p:nvSpPr>
        <p:spPr>
          <a:xfrm>
            <a:off x="457200" y="5876925"/>
            <a:ext cx="1406525" cy="2936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en-US" sz="1400" dirty="0"/>
              <a:t>APC</a:t>
            </a:r>
            <a:endParaRPr lang="cs-CZ" sz="1500" dirty="0"/>
          </a:p>
        </p:txBody>
      </p:sp>
      <p:sp>
        <p:nvSpPr>
          <p:cNvPr id="5" name="TextovéPole 11"/>
          <p:cNvSpPr txBox="1"/>
          <p:nvPr/>
        </p:nvSpPr>
        <p:spPr>
          <a:xfrm>
            <a:off x="457200" y="1341438"/>
            <a:ext cx="1406525" cy="293687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defRPr/>
            </a:pPr>
            <a:r>
              <a:rPr lang="en-US" sz="1400" dirty="0"/>
              <a:t>T-lymphocyte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12195680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altLang="cs-CZ" dirty="0">
              <a:solidFill>
                <a:srgbClr val="C00000"/>
              </a:solidFill>
            </a:endParaRPr>
          </a:p>
          <a:p>
            <a:r>
              <a:rPr lang="cs-CZ" altLang="cs-CZ" dirty="0">
                <a:solidFill>
                  <a:srgbClr val="C00000"/>
                </a:solidFill>
              </a:rPr>
              <a:t>Regulace T-lymfocyty</a:t>
            </a:r>
            <a:endParaRPr lang="en-US" altLang="cs-CZ" dirty="0">
              <a:solidFill>
                <a:srgbClr val="C000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99592" y="1772816"/>
            <a:ext cx="7581528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altLang="cs-CZ" dirty="0">
              <a:solidFill>
                <a:srgbClr val="002060"/>
              </a:solidFill>
            </a:endParaRPr>
          </a:p>
          <a:p>
            <a:r>
              <a:rPr lang="cs-CZ" altLang="cs-CZ" dirty="0">
                <a:solidFill>
                  <a:srgbClr val="002060"/>
                </a:solidFill>
              </a:rPr>
              <a:t>Antagonistický vztah Th1 a Th2 lymfocytů</a:t>
            </a:r>
          </a:p>
          <a:p>
            <a:r>
              <a:rPr lang="cs-CZ" altLang="cs-CZ" dirty="0">
                <a:solidFill>
                  <a:srgbClr val="002060"/>
                </a:solidFill>
              </a:rPr>
              <a:t>Různé typy regulačních T-lymfocytů inhibují imunitní reakci, jsou zodpovědné za vrozenou i  získanou toleranci. </a:t>
            </a:r>
            <a:endParaRPr lang="en-US" altLang="cs-CZ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5146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47813" y="1412875"/>
            <a:ext cx="6489700" cy="4673600"/>
            <a:chOff x="384" y="96"/>
            <a:chExt cx="5360" cy="4252"/>
          </a:xfrm>
        </p:grpSpPr>
        <p:sp>
          <p:nvSpPr>
            <p:cNvPr id="3" name="AutoShape 4"/>
            <p:cNvSpPr>
              <a:spLocks noChangeArrowheads="1"/>
            </p:cNvSpPr>
            <p:nvPr/>
          </p:nvSpPr>
          <p:spPr bwMode="auto">
            <a:xfrm rot="9100274">
              <a:off x="1248" y="1104"/>
              <a:ext cx="2448" cy="144"/>
            </a:xfrm>
            <a:prstGeom prst="leftArrow">
              <a:avLst>
                <a:gd name="adj1" fmla="val 50000"/>
                <a:gd name="adj2" fmla="val 425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 flipH="1" flipV="1">
              <a:off x="3879" y="1104"/>
              <a:ext cx="288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50 w 21600"/>
                <a:gd name="T13" fmla="*/ 2925 h 21600"/>
                <a:gd name="T14" fmla="*/ 18225 w 21600"/>
                <a:gd name="T15" fmla="*/ 922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624" y="96"/>
              <a:ext cx="912" cy="912"/>
              <a:chOff x="4848" y="1344"/>
              <a:chExt cx="912" cy="912"/>
            </a:xfrm>
          </p:grpSpPr>
          <p:sp>
            <p:nvSpPr>
              <p:cNvPr id="118" name="Oval 7"/>
              <p:cNvSpPr>
                <a:spLocks noChangeArrowheads="1"/>
              </p:cNvSpPr>
              <p:nvPr/>
            </p:nvSpPr>
            <p:spPr bwMode="auto">
              <a:xfrm>
                <a:off x="4848" y="134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19" name="Oval 8"/>
              <p:cNvSpPr>
                <a:spLocks noChangeArrowheads="1"/>
              </p:cNvSpPr>
              <p:nvPr/>
            </p:nvSpPr>
            <p:spPr bwMode="auto">
              <a:xfrm>
                <a:off x="4944" y="148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Th1</a:t>
                </a:r>
              </a:p>
              <a:p>
                <a:r>
                  <a:rPr lang="en-US" altLang="cs-CZ" b="1">
                    <a:latin typeface="Arial Narrow" pitchFamily="34" charset="0"/>
                  </a:rPr>
                  <a:t>cell</a:t>
                </a: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648" y="96"/>
              <a:ext cx="912" cy="912"/>
              <a:chOff x="4848" y="1344"/>
              <a:chExt cx="912" cy="912"/>
            </a:xfrm>
          </p:grpSpPr>
          <p:sp>
            <p:nvSpPr>
              <p:cNvPr id="116" name="Oval 10"/>
              <p:cNvSpPr>
                <a:spLocks noChangeArrowheads="1"/>
              </p:cNvSpPr>
              <p:nvPr/>
            </p:nvSpPr>
            <p:spPr bwMode="auto">
              <a:xfrm>
                <a:off x="4848" y="134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117" name="Oval 11"/>
              <p:cNvSpPr>
                <a:spLocks noChangeArrowheads="1"/>
              </p:cNvSpPr>
              <p:nvPr/>
            </p:nvSpPr>
            <p:spPr bwMode="auto">
              <a:xfrm>
                <a:off x="4944" y="148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Th2</a:t>
                </a:r>
              </a:p>
              <a:p>
                <a:r>
                  <a:rPr lang="en-US" altLang="cs-CZ" b="1">
                    <a:latin typeface="Arial Narrow" pitchFamily="34" charset="0"/>
                  </a:rPr>
                  <a:t>cell</a:t>
                </a:r>
              </a:p>
            </p:txBody>
          </p:sp>
        </p:grp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384" y="2448"/>
              <a:ext cx="1453" cy="768"/>
              <a:chOff x="2112" y="2706"/>
              <a:chExt cx="1453" cy="768"/>
            </a:xfrm>
          </p:grpSpPr>
          <p:grpSp>
            <p:nvGrpSpPr>
              <p:cNvPr id="103" name="Group 13"/>
              <p:cNvGrpSpPr>
                <a:grpSpLocks/>
              </p:cNvGrpSpPr>
              <p:nvPr/>
            </p:nvGrpSpPr>
            <p:grpSpPr bwMode="auto">
              <a:xfrm>
                <a:off x="2112" y="2706"/>
                <a:ext cx="1392" cy="768"/>
                <a:chOff x="96" y="3072"/>
                <a:chExt cx="1392" cy="768"/>
              </a:xfrm>
            </p:grpSpPr>
            <p:sp>
              <p:nvSpPr>
                <p:cNvPr id="105" name="Cloud"/>
                <p:cNvSpPr>
                  <a:spLocks noChangeAspect="1" noEditPoints="1" noChangeArrowheads="1"/>
                </p:cNvSpPr>
                <p:nvPr/>
              </p:nvSpPr>
              <p:spPr bwMode="auto">
                <a:xfrm rot="-10384744">
                  <a:off x="96" y="3072"/>
                  <a:ext cx="1392" cy="76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979 w 21600"/>
                    <a:gd name="T13" fmla="*/ 3263 h 21600"/>
                    <a:gd name="T14" fmla="*/ 17084 w 21600"/>
                    <a:gd name="T15" fmla="*/ 1732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1949" y="7180"/>
                      </a:moveTo>
                      <a:cubicBezTo>
                        <a:pt x="841" y="7336"/>
                        <a:pt x="0" y="8613"/>
                        <a:pt x="0" y="10137"/>
                      </a:cubicBezTo>
                      <a:cubicBezTo>
                        <a:pt x="-1" y="11192"/>
                        <a:pt x="409" y="12169"/>
                        <a:pt x="1074" y="12702"/>
                      </a:cubicBezTo>
                      <a:lnTo>
                        <a:pt x="1063" y="12668"/>
                      </a:lnTo>
                      <a:cubicBezTo>
                        <a:pt x="685" y="13217"/>
                        <a:pt x="475" y="13940"/>
                        <a:pt x="475" y="14690"/>
                      </a:cubicBezTo>
                      <a:cubicBezTo>
                        <a:pt x="475" y="16325"/>
                        <a:pt x="1451" y="17650"/>
                        <a:pt x="2655" y="17650"/>
                      </a:cubicBezTo>
                      <a:cubicBezTo>
                        <a:pt x="2739" y="17650"/>
                        <a:pt x="2824" y="17643"/>
                        <a:pt x="2909" y="17629"/>
                      </a:cubicBezTo>
                      <a:lnTo>
                        <a:pt x="2897" y="17649"/>
                      </a:lnTo>
                      <a:cubicBezTo>
                        <a:pt x="3585" y="19288"/>
                        <a:pt x="4863" y="20300"/>
                        <a:pt x="6247" y="20300"/>
                      </a:cubicBezTo>
                      <a:cubicBezTo>
                        <a:pt x="6947" y="20299"/>
                        <a:pt x="7635" y="20039"/>
                        <a:pt x="8235" y="19546"/>
                      </a:cubicBezTo>
                      <a:lnTo>
                        <a:pt x="8229" y="19550"/>
                      </a:lnTo>
                      <a:cubicBezTo>
                        <a:pt x="8855" y="20829"/>
                        <a:pt x="9908" y="21597"/>
                        <a:pt x="11036" y="21597"/>
                      </a:cubicBezTo>
                      <a:cubicBezTo>
                        <a:pt x="12523" y="21596"/>
                        <a:pt x="13836" y="20267"/>
                        <a:pt x="14267" y="18324"/>
                      </a:cubicBezTo>
                      <a:lnTo>
                        <a:pt x="14270" y="18350"/>
                      </a:lnTo>
                      <a:cubicBezTo>
                        <a:pt x="14730" y="18740"/>
                        <a:pt x="15260" y="18947"/>
                        <a:pt x="15802" y="18947"/>
                      </a:cubicBezTo>
                      <a:cubicBezTo>
                        <a:pt x="17390" y="18946"/>
                        <a:pt x="18682" y="17205"/>
                        <a:pt x="18694" y="15045"/>
                      </a:cubicBezTo>
                      <a:lnTo>
                        <a:pt x="18689" y="15035"/>
                      </a:lnTo>
                      <a:cubicBezTo>
                        <a:pt x="20357" y="14710"/>
                        <a:pt x="21597" y="12765"/>
                        <a:pt x="21597" y="10472"/>
                      </a:cubicBezTo>
                      <a:cubicBezTo>
                        <a:pt x="21597" y="9456"/>
                        <a:pt x="21350" y="8469"/>
                        <a:pt x="20896" y="7663"/>
                      </a:cubicBezTo>
                      <a:lnTo>
                        <a:pt x="20889" y="7661"/>
                      </a:lnTo>
                      <a:cubicBezTo>
                        <a:pt x="21031" y="7208"/>
                        <a:pt x="21105" y="6721"/>
                        <a:pt x="21105" y="6228"/>
                      </a:cubicBezTo>
                      <a:cubicBezTo>
                        <a:pt x="21105" y="4588"/>
                        <a:pt x="20299" y="3150"/>
                        <a:pt x="19139" y="2719"/>
                      </a:cubicBezTo>
                      <a:lnTo>
                        <a:pt x="19148" y="2712"/>
                      </a:lnTo>
                      <a:cubicBezTo>
                        <a:pt x="18940" y="1142"/>
                        <a:pt x="17933" y="0"/>
                        <a:pt x="16758" y="0"/>
                      </a:cubicBezTo>
                      <a:cubicBezTo>
                        <a:pt x="16044" y="-1"/>
                        <a:pt x="15367" y="426"/>
                        <a:pt x="14905" y="1165"/>
                      </a:cubicBezTo>
                      <a:lnTo>
                        <a:pt x="14909" y="1170"/>
                      </a:lnTo>
                      <a:cubicBezTo>
                        <a:pt x="14497" y="432"/>
                        <a:pt x="13855" y="0"/>
                        <a:pt x="13174" y="0"/>
                      </a:cubicBezTo>
                      <a:cubicBezTo>
                        <a:pt x="12347" y="-1"/>
                        <a:pt x="11590" y="637"/>
                        <a:pt x="11221" y="1645"/>
                      </a:cubicBezTo>
                      <a:lnTo>
                        <a:pt x="11229" y="1694"/>
                      </a:lnTo>
                      <a:cubicBezTo>
                        <a:pt x="10730" y="1024"/>
                        <a:pt x="10058" y="650"/>
                        <a:pt x="9358" y="650"/>
                      </a:cubicBezTo>
                      <a:cubicBezTo>
                        <a:pt x="8372" y="649"/>
                        <a:pt x="7466" y="1391"/>
                        <a:pt x="7003" y="2578"/>
                      </a:cubicBezTo>
                      <a:lnTo>
                        <a:pt x="6995" y="2602"/>
                      </a:lnTo>
                      <a:cubicBezTo>
                        <a:pt x="6477" y="2189"/>
                        <a:pt x="5888" y="1972"/>
                        <a:pt x="5288" y="1972"/>
                      </a:cubicBezTo>
                      <a:cubicBezTo>
                        <a:pt x="3423" y="1972"/>
                        <a:pt x="1912" y="4029"/>
                        <a:pt x="1912" y="6567"/>
                      </a:cubicBezTo>
                      <a:cubicBezTo>
                        <a:pt x="1911" y="6774"/>
                        <a:pt x="1922" y="6981"/>
                        <a:pt x="1942" y="7186"/>
                      </a:cubicBezTo>
                      <a:lnTo>
                        <a:pt x="1949" y="7180"/>
                      </a:lnTo>
                      <a:close/>
                    </a:path>
                    <a:path w="21600" h="21600" fill="none" extrusionOk="0">
                      <a:moveTo>
                        <a:pt x="1074" y="12702"/>
                      </a:moveTo>
                      <a:cubicBezTo>
                        <a:pt x="1407" y="12969"/>
                        <a:pt x="1786" y="13110"/>
                        <a:pt x="2172" y="13110"/>
                      </a:cubicBezTo>
                      <a:cubicBezTo>
                        <a:pt x="2228" y="13109"/>
                        <a:pt x="2285" y="13107"/>
                        <a:pt x="2341" y="13101"/>
                      </a:cubicBezTo>
                    </a:path>
                    <a:path w="21600" h="21600" fill="none" extrusionOk="0">
                      <a:moveTo>
                        <a:pt x="2909" y="17629"/>
                      </a:moveTo>
                      <a:cubicBezTo>
                        <a:pt x="3099" y="17599"/>
                        <a:pt x="3285" y="17535"/>
                        <a:pt x="3463" y="17439"/>
                      </a:cubicBezTo>
                    </a:path>
                    <a:path w="21600" h="21600" fill="none" extrusionOk="0">
                      <a:moveTo>
                        <a:pt x="7895" y="18680"/>
                      </a:moveTo>
                      <a:cubicBezTo>
                        <a:pt x="7983" y="18985"/>
                        <a:pt x="8095" y="19277"/>
                        <a:pt x="8229" y="19550"/>
                      </a:cubicBezTo>
                    </a:path>
                    <a:path w="21600" h="21600" fill="none" extrusionOk="0">
                      <a:moveTo>
                        <a:pt x="14267" y="18324"/>
                      </a:moveTo>
                      <a:cubicBezTo>
                        <a:pt x="14336" y="18013"/>
                        <a:pt x="14380" y="17693"/>
                        <a:pt x="14400" y="17370"/>
                      </a:cubicBezTo>
                    </a:path>
                    <a:path w="21600" h="21600" fill="none" extrusionOk="0">
                      <a:moveTo>
                        <a:pt x="18694" y="15045"/>
                      </a:moveTo>
                      <a:cubicBezTo>
                        <a:pt x="18694" y="15034"/>
                        <a:pt x="18695" y="15024"/>
                        <a:pt x="18695" y="15013"/>
                      </a:cubicBezTo>
                      <a:cubicBezTo>
                        <a:pt x="18695" y="13508"/>
                        <a:pt x="18063" y="12136"/>
                        <a:pt x="17069" y="11477"/>
                      </a:cubicBezTo>
                    </a:path>
                    <a:path w="21600" h="21600" fill="none" extrusionOk="0">
                      <a:moveTo>
                        <a:pt x="20165" y="8999"/>
                      </a:moveTo>
                      <a:cubicBezTo>
                        <a:pt x="20479" y="8635"/>
                        <a:pt x="20726" y="8177"/>
                        <a:pt x="20889" y="7661"/>
                      </a:cubicBezTo>
                    </a:path>
                    <a:path w="21600" h="21600" fill="none" extrusionOk="0">
                      <a:moveTo>
                        <a:pt x="19186" y="3344"/>
                      </a:moveTo>
                      <a:cubicBezTo>
                        <a:pt x="19186" y="3328"/>
                        <a:pt x="19187" y="3313"/>
                        <a:pt x="19187" y="3297"/>
                      </a:cubicBezTo>
                      <a:cubicBezTo>
                        <a:pt x="19187" y="3101"/>
                        <a:pt x="19174" y="2905"/>
                        <a:pt x="19148" y="2712"/>
                      </a:cubicBezTo>
                    </a:path>
                    <a:path w="21600" h="21600" fill="none" extrusionOk="0">
                      <a:moveTo>
                        <a:pt x="14905" y="1165"/>
                      </a:moveTo>
                      <a:cubicBezTo>
                        <a:pt x="14754" y="1408"/>
                        <a:pt x="14629" y="1679"/>
                        <a:pt x="14535" y="1971"/>
                      </a:cubicBezTo>
                    </a:path>
                    <a:path w="21600" h="21600" fill="none" extrusionOk="0">
                      <a:moveTo>
                        <a:pt x="11221" y="1645"/>
                      </a:moveTo>
                      <a:cubicBezTo>
                        <a:pt x="11140" y="1866"/>
                        <a:pt x="11080" y="2099"/>
                        <a:pt x="11041" y="2340"/>
                      </a:cubicBezTo>
                    </a:path>
                    <a:path w="21600" h="21600" fill="none" extrusionOk="0">
                      <a:moveTo>
                        <a:pt x="7645" y="3276"/>
                      </a:moveTo>
                      <a:cubicBezTo>
                        <a:pt x="7449" y="3016"/>
                        <a:pt x="7231" y="2790"/>
                        <a:pt x="6995" y="2602"/>
                      </a:cubicBezTo>
                    </a:path>
                    <a:path w="21600" h="21600" fill="none" extrusionOk="0">
                      <a:moveTo>
                        <a:pt x="1942" y="7186"/>
                      </a:moveTo>
                      <a:cubicBezTo>
                        <a:pt x="1966" y="7426"/>
                        <a:pt x="2004" y="7663"/>
                        <a:pt x="2056" y="7895"/>
                      </a:cubicBezTo>
                    </a:path>
                  </a:pathLst>
                </a:custGeom>
                <a:gradFill rotWithShape="0">
                  <a:gsLst>
                    <a:gs pos="0">
                      <a:srgbClr val="9933FF"/>
                    </a:gs>
                    <a:gs pos="100000">
                      <a:srgbClr val="471876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6" name="Freeform 15"/>
                <p:cNvSpPr>
                  <a:spLocks/>
                </p:cNvSpPr>
                <p:nvPr/>
              </p:nvSpPr>
              <p:spPr bwMode="auto">
                <a:xfrm>
                  <a:off x="471" y="3186"/>
                  <a:ext cx="576" cy="527"/>
                </a:xfrm>
                <a:custGeom>
                  <a:avLst/>
                  <a:gdLst>
                    <a:gd name="T0" fmla="*/ 167 w 716"/>
                    <a:gd name="T1" fmla="*/ 7 h 795"/>
                    <a:gd name="T2" fmla="*/ 105 w 716"/>
                    <a:gd name="T3" fmla="*/ 21 h 795"/>
                    <a:gd name="T4" fmla="*/ 73 w 716"/>
                    <a:gd name="T5" fmla="*/ 35 h 795"/>
                    <a:gd name="T6" fmla="*/ 61 w 716"/>
                    <a:gd name="T7" fmla="*/ 53 h 795"/>
                    <a:gd name="T8" fmla="*/ 38 w 716"/>
                    <a:gd name="T9" fmla="*/ 60 h 795"/>
                    <a:gd name="T10" fmla="*/ 26 w 716"/>
                    <a:gd name="T11" fmla="*/ 64 h 795"/>
                    <a:gd name="T12" fmla="*/ 14 w 716"/>
                    <a:gd name="T13" fmla="*/ 88 h 795"/>
                    <a:gd name="T14" fmla="*/ 30 w 716"/>
                    <a:gd name="T15" fmla="*/ 89 h 795"/>
                    <a:gd name="T16" fmla="*/ 38 w 716"/>
                    <a:gd name="T17" fmla="*/ 114 h 795"/>
                    <a:gd name="T18" fmla="*/ 30 w 716"/>
                    <a:gd name="T19" fmla="*/ 125 h 795"/>
                    <a:gd name="T20" fmla="*/ 34 w 716"/>
                    <a:gd name="T21" fmla="*/ 146 h 795"/>
                    <a:gd name="T22" fmla="*/ 76 w 716"/>
                    <a:gd name="T23" fmla="*/ 153 h 795"/>
                    <a:gd name="T24" fmla="*/ 105 w 716"/>
                    <a:gd name="T25" fmla="*/ 141 h 795"/>
                    <a:gd name="T26" fmla="*/ 84 w 716"/>
                    <a:gd name="T27" fmla="*/ 119 h 795"/>
                    <a:gd name="T28" fmla="*/ 76 w 716"/>
                    <a:gd name="T29" fmla="*/ 109 h 795"/>
                    <a:gd name="T30" fmla="*/ 80 w 716"/>
                    <a:gd name="T31" fmla="*/ 103 h 795"/>
                    <a:gd name="T32" fmla="*/ 96 w 716"/>
                    <a:gd name="T33" fmla="*/ 93 h 795"/>
                    <a:gd name="T34" fmla="*/ 92 w 716"/>
                    <a:gd name="T35" fmla="*/ 88 h 795"/>
                    <a:gd name="T36" fmla="*/ 68 w 716"/>
                    <a:gd name="T37" fmla="*/ 93 h 795"/>
                    <a:gd name="T38" fmla="*/ 80 w 716"/>
                    <a:gd name="T39" fmla="*/ 66 h 795"/>
                    <a:gd name="T40" fmla="*/ 84 w 716"/>
                    <a:gd name="T41" fmla="*/ 58 h 795"/>
                    <a:gd name="T42" fmla="*/ 116 w 716"/>
                    <a:gd name="T43" fmla="*/ 55 h 795"/>
                    <a:gd name="T44" fmla="*/ 142 w 716"/>
                    <a:gd name="T45" fmla="*/ 57 h 795"/>
                    <a:gd name="T46" fmla="*/ 171 w 716"/>
                    <a:gd name="T47" fmla="*/ 73 h 795"/>
                    <a:gd name="T48" fmla="*/ 201 w 716"/>
                    <a:gd name="T49" fmla="*/ 76 h 795"/>
                    <a:gd name="T50" fmla="*/ 237 w 716"/>
                    <a:gd name="T51" fmla="*/ 75 h 795"/>
                    <a:gd name="T52" fmla="*/ 248 w 716"/>
                    <a:gd name="T53" fmla="*/ 70 h 795"/>
                    <a:gd name="T54" fmla="*/ 260 w 716"/>
                    <a:gd name="T55" fmla="*/ 68 h 795"/>
                    <a:gd name="T56" fmla="*/ 290 w 716"/>
                    <a:gd name="T57" fmla="*/ 52 h 795"/>
                    <a:gd name="T58" fmla="*/ 298 w 716"/>
                    <a:gd name="T59" fmla="*/ 40 h 795"/>
                    <a:gd name="T60" fmla="*/ 290 w 716"/>
                    <a:gd name="T61" fmla="*/ 27 h 795"/>
                    <a:gd name="T62" fmla="*/ 243 w 716"/>
                    <a:gd name="T63" fmla="*/ 12 h 795"/>
                    <a:gd name="T64" fmla="*/ 216 w 716"/>
                    <a:gd name="T65" fmla="*/ 5 h 795"/>
                    <a:gd name="T66" fmla="*/ 194 w 716"/>
                    <a:gd name="T67" fmla="*/ 1 h 795"/>
                    <a:gd name="T68" fmla="*/ 167 w 716"/>
                    <a:gd name="T69" fmla="*/ 9 h 795"/>
                    <a:gd name="T70" fmla="*/ 167 w 716"/>
                    <a:gd name="T71" fmla="*/ 7 h 79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716"/>
                    <a:gd name="T109" fmla="*/ 0 h 795"/>
                    <a:gd name="T110" fmla="*/ 716 w 716"/>
                    <a:gd name="T111" fmla="*/ 795 h 79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716" h="795">
                      <a:moveTo>
                        <a:pt x="397" y="34"/>
                      </a:moveTo>
                      <a:cubicBezTo>
                        <a:pt x="426" y="126"/>
                        <a:pt x="311" y="103"/>
                        <a:pt x="248" y="108"/>
                      </a:cubicBezTo>
                      <a:cubicBezTo>
                        <a:pt x="221" y="135"/>
                        <a:pt x="195" y="150"/>
                        <a:pt x="174" y="182"/>
                      </a:cubicBezTo>
                      <a:cubicBezTo>
                        <a:pt x="169" y="212"/>
                        <a:pt x="172" y="252"/>
                        <a:pt x="146" y="275"/>
                      </a:cubicBezTo>
                      <a:cubicBezTo>
                        <a:pt x="129" y="290"/>
                        <a:pt x="109" y="300"/>
                        <a:pt x="90" y="312"/>
                      </a:cubicBezTo>
                      <a:cubicBezTo>
                        <a:pt x="81" y="318"/>
                        <a:pt x="62" y="331"/>
                        <a:pt x="62" y="331"/>
                      </a:cubicBezTo>
                      <a:cubicBezTo>
                        <a:pt x="35" y="372"/>
                        <a:pt x="0" y="398"/>
                        <a:pt x="34" y="452"/>
                      </a:cubicBezTo>
                      <a:cubicBezTo>
                        <a:pt x="41" y="463"/>
                        <a:pt x="59" y="458"/>
                        <a:pt x="71" y="461"/>
                      </a:cubicBezTo>
                      <a:cubicBezTo>
                        <a:pt x="101" y="505"/>
                        <a:pt x="103" y="538"/>
                        <a:pt x="90" y="591"/>
                      </a:cubicBezTo>
                      <a:cubicBezTo>
                        <a:pt x="85" y="610"/>
                        <a:pt x="71" y="647"/>
                        <a:pt x="71" y="647"/>
                      </a:cubicBezTo>
                      <a:cubicBezTo>
                        <a:pt x="74" y="684"/>
                        <a:pt x="71" y="722"/>
                        <a:pt x="81" y="758"/>
                      </a:cubicBezTo>
                      <a:cubicBezTo>
                        <a:pt x="91" y="793"/>
                        <a:pt x="183" y="795"/>
                        <a:pt x="183" y="795"/>
                      </a:cubicBezTo>
                      <a:cubicBezTo>
                        <a:pt x="248" y="782"/>
                        <a:pt x="230" y="787"/>
                        <a:pt x="248" y="730"/>
                      </a:cubicBezTo>
                      <a:cubicBezTo>
                        <a:pt x="237" y="675"/>
                        <a:pt x="220" y="668"/>
                        <a:pt x="201" y="619"/>
                      </a:cubicBezTo>
                      <a:cubicBezTo>
                        <a:pt x="194" y="601"/>
                        <a:pt x="183" y="563"/>
                        <a:pt x="183" y="563"/>
                      </a:cubicBezTo>
                      <a:cubicBezTo>
                        <a:pt x="186" y="554"/>
                        <a:pt x="187" y="544"/>
                        <a:pt x="192" y="535"/>
                      </a:cubicBezTo>
                      <a:cubicBezTo>
                        <a:pt x="203" y="516"/>
                        <a:pt x="229" y="480"/>
                        <a:pt x="229" y="480"/>
                      </a:cubicBezTo>
                      <a:cubicBezTo>
                        <a:pt x="226" y="471"/>
                        <a:pt x="229" y="456"/>
                        <a:pt x="220" y="452"/>
                      </a:cubicBezTo>
                      <a:cubicBezTo>
                        <a:pt x="208" y="446"/>
                        <a:pt x="169" y="477"/>
                        <a:pt x="164" y="480"/>
                      </a:cubicBezTo>
                      <a:cubicBezTo>
                        <a:pt x="176" y="377"/>
                        <a:pt x="165" y="423"/>
                        <a:pt x="192" y="340"/>
                      </a:cubicBezTo>
                      <a:cubicBezTo>
                        <a:pt x="196" y="328"/>
                        <a:pt x="190" y="310"/>
                        <a:pt x="201" y="303"/>
                      </a:cubicBezTo>
                      <a:cubicBezTo>
                        <a:pt x="223" y="289"/>
                        <a:pt x="276" y="285"/>
                        <a:pt x="276" y="285"/>
                      </a:cubicBezTo>
                      <a:cubicBezTo>
                        <a:pt x="298" y="288"/>
                        <a:pt x="323" y="282"/>
                        <a:pt x="341" y="294"/>
                      </a:cubicBezTo>
                      <a:cubicBezTo>
                        <a:pt x="410" y="338"/>
                        <a:pt x="348" y="348"/>
                        <a:pt x="406" y="377"/>
                      </a:cubicBezTo>
                      <a:cubicBezTo>
                        <a:pt x="429" y="388"/>
                        <a:pt x="456" y="388"/>
                        <a:pt x="480" y="396"/>
                      </a:cubicBezTo>
                      <a:cubicBezTo>
                        <a:pt x="508" y="393"/>
                        <a:pt x="537" y="396"/>
                        <a:pt x="564" y="387"/>
                      </a:cubicBezTo>
                      <a:cubicBezTo>
                        <a:pt x="577" y="383"/>
                        <a:pt x="581" y="366"/>
                        <a:pt x="592" y="359"/>
                      </a:cubicBezTo>
                      <a:cubicBezTo>
                        <a:pt x="600" y="354"/>
                        <a:pt x="611" y="353"/>
                        <a:pt x="620" y="350"/>
                      </a:cubicBezTo>
                      <a:cubicBezTo>
                        <a:pt x="683" y="286"/>
                        <a:pt x="660" y="316"/>
                        <a:pt x="694" y="266"/>
                      </a:cubicBezTo>
                      <a:cubicBezTo>
                        <a:pt x="700" y="247"/>
                        <a:pt x="716" y="229"/>
                        <a:pt x="712" y="210"/>
                      </a:cubicBezTo>
                      <a:cubicBezTo>
                        <a:pt x="711" y="204"/>
                        <a:pt x="702" y="148"/>
                        <a:pt x="694" y="136"/>
                      </a:cubicBezTo>
                      <a:cubicBezTo>
                        <a:pt x="668" y="97"/>
                        <a:pt x="620" y="84"/>
                        <a:pt x="582" y="62"/>
                      </a:cubicBezTo>
                      <a:cubicBezTo>
                        <a:pt x="560" y="50"/>
                        <a:pt x="540" y="34"/>
                        <a:pt x="517" y="24"/>
                      </a:cubicBezTo>
                      <a:cubicBezTo>
                        <a:pt x="499" y="16"/>
                        <a:pt x="462" y="6"/>
                        <a:pt x="462" y="6"/>
                      </a:cubicBezTo>
                      <a:cubicBezTo>
                        <a:pt x="386" y="24"/>
                        <a:pt x="459" y="0"/>
                        <a:pt x="397" y="43"/>
                      </a:cubicBezTo>
                      <a:cubicBezTo>
                        <a:pt x="395" y="45"/>
                        <a:pt x="397" y="37"/>
                        <a:pt x="397" y="3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107" name="Oval 16"/>
                <p:cNvSpPr>
                  <a:spLocks noChangeArrowheads="1"/>
                </p:cNvSpPr>
                <p:nvPr/>
              </p:nvSpPr>
              <p:spPr bwMode="auto">
                <a:xfrm>
                  <a:off x="355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08" name="Oval 17"/>
                <p:cNvSpPr>
                  <a:spLocks noChangeArrowheads="1"/>
                </p:cNvSpPr>
                <p:nvPr/>
              </p:nvSpPr>
              <p:spPr bwMode="auto">
                <a:xfrm>
                  <a:off x="471" y="3250"/>
                  <a:ext cx="77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09" name="Oval 18"/>
                <p:cNvSpPr>
                  <a:spLocks noChangeArrowheads="1"/>
                </p:cNvSpPr>
                <p:nvPr/>
              </p:nvSpPr>
              <p:spPr bwMode="auto">
                <a:xfrm>
                  <a:off x="1089" y="3345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0" name="Oval 19"/>
                <p:cNvSpPr>
                  <a:spLocks noChangeArrowheads="1"/>
                </p:cNvSpPr>
                <p:nvPr/>
              </p:nvSpPr>
              <p:spPr bwMode="auto">
                <a:xfrm>
                  <a:off x="780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1" name="Oval 20"/>
                <p:cNvSpPr>
                  <a:spLocks noChangeArrowheads="1"/>
                </p:cNvSpPr>
                <p:nvPr/>
              </p:nvSpPr>
              <p:spPr bwMode="auto">
                <a:xfrm>
                  <a:off x="1051" y="3504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2" name="Oval 21"/>
                <p:cNvSpPr>
                  <a:spLocks noChangeArrowheads="1"/>
                </p:cNvSpPr>
                <p:nvPr/>
              </p:nvSpPr>
              <p:spPr bwMode="auto">
                <a:xfrm>
                  <a:off x="393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3" name="Oval 22"/>
                <p:cNvSpPr>
                  <a:spLocks noChangeArrowheads="1"/>
                </p:cNvSpPr>
                <p:nvPr/>
              </p:nvSpPr>
              <p:spPr bwMode="auto">
                <a:xfrm>
                  <a:off x="239" y="3377"/>
                  <a:ext cx="77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4" name="Oval 23"/>
                <p:cNvSpPr>
                  <a:spLocks noChangeArrowheads="1"/>
                </p:cNvSpPr>
                <p:nvPr/>
              </p:nvSpPr>
              <p:spPr bwMode="auto">
                <a:xfrm>
                  <a:off x="1101" y="3677"/>
                  <a:ext cx="78" cy="64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  <p:sp>
              <p:nvSpPr>
                <p:cNvPr id="115" name="Oval 24"/>
                <p:cNvSpPr>
                  <a:spLocks noChangeArrowheads="1"/>
                </p:cNvSpPr>
                <p:nvPr/>
              </p:nvSpPr>
              <p:spPr bwMode="auto">
                <a:xfrm>
                  <a:off x="857" y="3664"/>
                  <a:ext cx="78" cy="63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u="sng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cs-CZ" altLang="cs-CZ"/>
                </a:p>
              </p:txBody>
            </p:sp>
          </p:grpSp>
          <p:sp>
            <p:nvSpPr>
              <p:cNvPr id="104" name="Text Box 25"/>
              <p:cNvSpPr txBox="1">
                <a:spLocks noChangeArrowheads="1"/>
              </p:cNvSpPr>
              <p:nvPr/>
            </p:nvSpPr>
            <p:spPr bwMode="auto">
              <a:xfrm>
                <a:off x="2400" y="2994"/>
                <a:ext cx="1162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tx2"/>
                </a:outerShdw>
              </a:effectLst>
            </p:spPr>
            <p:txBody>
              <a:bodyPr wrap="none">
                <a:spAutoFit/>
              </a:bodyPr>
              <a:lstStyle/>
              <a:p>
                <a:pPr eaLnBrk="0" hangingPunct="0">
                  <a:defRPr/>
                </a:pPr>
                <a:r>
                  <a:rPr lang="en-US" sz="2000" b="1">
                    <a:solidFill>
                      <a:schemeClr val="bg1"/>
                    </a:solidFill>
                    <a:latin typeface="Arial Narrow" pitchFamily="34" charset="0"/>
                  </a:rPr>
                  <a:t>Macrophage</a:t>
                </a:r>
              </a:p>
            </p:txBody>
          </p:sp>
        </p:grp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2736" y="2496"/>
              <a:ext cx="720" cy="1008"/>
              <a:chOff x="3504" y="1632"/>
              <a:chExt cx="864" cy="1203"/>
            </a:xfrm>
          </p:grpSpPr>
          <p:sp>
            <p:nvSpPr>
              <p:cNvPr id="93" name="Freeform 27"/>
              <p:cNvSpPr>
                <a:spLocks/>
              </p:cNvSpPr>
              <p:nvPr/>
            </p:nvSpPr>
            <p:spPr bwMode="auto">
              <a:xfrm>
                <a:off x="3504" y="1632"/>
                <a:ext cx="864" cy="1203"/>
              </a:xfrm>
              <a:custGeom>
                <a:avLst/>
                <a:gdLst>
                  <a:gd name="T0" fmla="*/ 1101 w 699"/>
                  <a:gd name="T1" fmla="*/ 13 h 1203"/>
                  <a:gd name="T2" fmla="*/ 859 w 699"/>
                  <a:gd name="T3" fmla="*/ 32 h 1203"/>
                  <a:gd name="T4" fmla="*/ 726 w 699"/>
                  <a:gd name="T5" fmla="*/ 117 h 1203"/>
                  <a:gd name="T6" fmla="*/ 616 w 699"/>
                  <a:gd name="T7" fmla="*/ 344 h 1203"/>
                  <a:gd name="T8" fmla="*/ 506 w 699"/>
                  <a:gd name="T9" fmla="*/ 429 h 1203"/>
                  <a:gd name="T10" fmla="*/ 464 w 699"/>
                  <a:gd name="T11" fmla="*/ 457 h 1203"/>
                  <a:gd name="T12" fmla="*/ 354 w 699"/>
                  <a:gd name="T13" fmla="*/ 542 h 1203"/>
                  <a:gd name="T14" fmla="*/ 307 w 699"/>
                  <a:gd name="T15" fmla="*/ 570 h 1203"/>
                  <a:gd name="T16" fmla="*/ 155 w 699"/>
                  <a:gd name="T17" fmla="*/ 702 h 1203"/>
                  <a:gd name="T18" fmla="*/ 110 w 699"/>
                  <a:gd name="T19" fmla="*/ 731 h 1203"/>
                  <a:gd name="T20" fmla="*/ 0 w 699"/>
                  <a:gd name="T21" fmla="*/ 863 h 1203"/>
                  <a:gd name="T22" fmla="*/ 397 w 699"/>
                  <a:gd name="T23" fmla="*/ 1156 h 1203"/>
                  <a:gd name="T24" fmla="*/ 574 w 699"/>
                  <a:gd name="T25" fmla="*/ 1146 h 1203"/>
                  <a:gd name="T26" fmla="*/ 506 w 699"/>
                  <a:gd name="T27" fmla="*/ 1014 h 1203"/>
                  <a:gd name="T28" fmla="*/ 726 w 699"/>
                  <a:gd name="T29" fmla="*/ 976 h 1203"/>
                  <a:gd name="T30" fmla="*/ 881 w 699"/>
                  <a:gd name="T31" fmla="*/ 1033 h 1203"/>
                  <a:gd name="T32" fmla="*/ 815 w 699"/>
                  <a:gd name="T33" fmla="*/ 1118 h 1203"/>
                  <a:gd name="T34" fmla="*/ 1014 w 699"/>
                  <a:gd name="T35" fmla="*/ 1203 h 1203"/>
                  <a:gd name="T36" fmla="*/ 1345 w 699"/>
                  <a:gd name="T37" fmla="*/ 1146 h 1203"/>
                  <a:gd name="T38" fmla="*/ 1279 w 699"/>
                  <a:gd name="T39" fmla="*/ 1071 h 1203"/>
                  <a:gd name="T40" fmla="*/ 1167 w 699"/>
                  <a:gd name="T41" fmla="*/ 1014 h 1203"/>
                  <a:gd name="T42" fmla="*/ 1235 w 699"/>
                  <a:gd name="T43" fmla="*/ 920 h 1203"/>
                  <a:gd name="T44" fmla="*/ 1455 w 699"/>
                  <a:gd name="T45" fmla="*/ 1042 h 1203"/>
                  <a:gd name="T46" fmla="*/ 1632 w 699"/>
                  <a:gd name="T47" fmla="*/ 986 h 1203"/>
                  <a:gd name="T48" fmla="*/ 1455 w 699"/>
                  <a:gd name="T49" fmla="*/ 655 h 1203"/>
                  <a:gd name="T50" fmla="*/ 1321 w 699"/>
                  <a:gd name="T51" fmla="*/ 438 h 1203"/>
                  <a:gd name="T52" fmla="*/ 1101 w 699"/>
                  <a:gd name="T53" fmla="*/ 13 h 120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9"/>
                  <a:gd name="T82" fmla="*/ 0 h 1203"/>
                  <a:gd name="T83" fmla="*/ 699 w 699"/>
                  <a:gd name="T84" fmla="*/ 1203 h 120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9" h="1203">
                    <a:moveTo>
                      <a:pt x="472" y="13"/>
                    </a:moveTo>
                    <a:cubicBezTo>
                      <a:pt x="430" y="0"/>
                      <a:pt x="404" y="8"/>
                      <a:pt x="368" y="32"/>
                    </a:cubicBezTo>
                    <a:cubicBezTo>
                      <a:pt x="357" y="68"/>
                      <a:pt x="332" y="86"/>
                      <a:pt x="311" y="117"/>
                    </a:cubicBezTo>
                    <a:cubicBezTo>
                      <a:pt x="287" y="193"/>
                      <a:pt x="289" y="269"/>
                      <a:pt x="264" y="344"/>
                    </a:cubicBezTo>
                    <a:cubicBezTo>
                      <a:pt x="247" y="395"/>
                      <a:pt x="262" y="362"/>
                      <a:pt x="217" y="429"/>
                    </a:cubicBezTo>
                    <a:cubicBezTo>
                      <a:pt x="211" y="438"/>
                      <a:pt x="198" y="457"/>
                      <a:pt x="198" y="457"/>
                    </a:cubicBezTo>
                    <a:cubicBezTo>
                      <a:pt x="182" y="506"/>
                      <a:pt x="194" y="478"/>
                      <a:pt x="151" y="542"/>
                    </a:cubicBezTo>
                    <a:cubicBezTo>
                      <a:pt x="145" y="551"/>
                      <a:pt x="132" y="570"/>
                      <a:pt x="132" y="570"/>
                    </a:cubicBezTo>
                    <a:cubicBezTo>
                      <a:pt x="119" y="624"/>
                      <a:pt x="97" y="655"/>
                      <a:pt x="66" y="702"/>
                    </a:cubicBezTo>
                    <a:cubicBezTo>
                      <a:pt x="60" y="712"/>
                      <a:pt x="47" y="731"/>
                      <a:pt x="47" y="731"/>
                    </a:cubicBezTo>
                    <a:cubicBezTo>
                      <a:pt x="33" y="776"/>
                      <a:pt x="14" y="818"/>
                      <a:pt x="0" y="863"/>
                    </a:cubicBezTo>
                    <a:cubicBezTo>
                      <a:pt x="13" y="989"/>
                      <a:pt x="37" y="1108"/>
                      <a:pt x="170" y="1156"/>
                    </a:cubicBezTo>
                    <a:cubicBezTo>
                      <a:pt x="195" y="1153"/>
                      <a:pt x="222" y="1155"/>
                      <a:pt x="245" y="1146"/>
                    </a:cubicBezTo>
                    <a:cubicBezTo>
                      <a:pt x="298" y="1125"/>
                      <a:pt x="233" y="1037"/>
                      <a:pt x="217" y="1014"/>
                    </a:cubicBezTo>
                    <a:cubicBezTo>
                      <a:pt x="235" y="959"/>
                      <a:pt x="256" y="967"/>
                      <a:pt x="311" y="976"/>
                    </a:cubicBezTo>
                    <a:cubicBezTo>
                      <a:pt x="348" y="989"/>
                      <a:pt x="365" y="995"/>
                      <a:pt x="378" y="1033"/>
                    </a:cubicBezTo>
                    <a:cubicBezTo>
                      <a:pt x="368" y="1061"/>
                      <a:pt x="349" y="1118"/>
                      <a:pt x="349" y="1118"/>
                    </a:cubicBezTo>
                    <a:cubicBezTo>
                      <a:pt x="371" y="1178"/>
                      <a:pt x="386" y="1170"/>
                      <a:pt x="434" y="1203"/>
                    </a:cubicBezTo>
                    <a:cubicBezTo>
                      <a:pt x="544" y="1190"/>
                      <a:pt x="503" y="1196"/>
                      <a:pt x="576" y="1146"/>
                    </a:cubicBezTo>
                    <a:cubicBezTo>
                      <a:pt x="592" y="1095"/>
                      <a:pt x="585" y="1101"/>
                      <a:pt x="548" y="1071"/>
                    </a:cubicBezTo>
                    <a:cubicBezTo>
                      <a:pt x="521" y="1049"/>
                      <a:pt x="518" y="1041"/>
                      <a:pt x="500" y="1014"/>
                    </a:cubicBezTo>
                    <a:cubicBezTo>
                      <a:pt x="485" y="967"/>
                      <a:pt x="474" y="937"/>
                      <a:pt x="529" y="920"/>
                    </a:cubicBezTo>
                    <a:cubicBezTo>
                      <a:pt x="592" y="940"/>
                      <a:pt x="590" y="994"/>
                      <a:pt x="623" y="1042"/>
                    </a:cubicBezTo>
                    <a:cubicBezTo>
                      <a:pt x="660" y="1030"/>
                      <a:pt x="677" y="1019"/>
                      <a:pt x="699" y="986"/>
                    </a:cubicBezTo>
                    <a:cubicBezTo>
                      <a:pt x="692" y="878"/>
                      <a:pt x="687" y="749"/>
                      <a:pt x="623" y="655"/>
                    </a:cubicBezTo>
                    <a:cubicBezTo>
                      <a:pt x="600" y="584"/>
                      <a:pt x="579" y="512"/>
                      <a:pt x="566" y="438"/>
                    </a:cubicBezTo>
                    <a:cubicBezTo>
                      <a:pt x="559" y="162"/>
                      <a:pt x="647" y="96"/>
                      <a:pt x="472" y="1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767600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" name="Freeform 28"/>
              <p:cNvSpPr>
                <a:spLocks/>
              </p:cNvSpPr>
              <p:nvPr/>
            </p:nvSpPr>
            <p:spPr bwMode="auto">
              <a:xfrm>
                <a:off x="3744" y="2145"/>
                <a:ext cx="441" cy="255"/>
              </a:xfrm>
              <a:custGeom>
                <a:avLst/>
                <a:gdLst>
                  <a:gd name="T0" fmla="*/ 176 w 441"/>
                  <a:gd name="T1" fmla="*/ 0 h 255"/>
                  <a:gd name="T2" fmla="*/ 110 w 441"/>
                  <a:gd name="T3" fmla="*/ 19 h 255"/>
                  <a:gd name="T4" fmla="*/ 54 w 441"/>
                  <a:gd name="T5" fmla="*/ 47 h 255"/>
                  <a:gd name="T6" fmla="*/ 35 w 441"/>
                  <a:gd name="T7" fmla="*/ 217 h 255"/>
                  <a:gd name="T8" fmla="*/ 186 w 441"/>
                  <a:gd name="T9" fmla="*/ 180 h 255"/>
                  <a:gd name="T10" fmla="*/ 290 w 441"/>
                  <a:gd name="T11" fmla="*/ 227 h 255"/>
                  <a:gd name="T12" fmla="*/ 375 w 441"/>
                  <a:gd name="T13" fmla="*/ 255 h 255"/>
                  <a:gd name="T14" fmla="*/ 441 w 441"/>
                  <a:gd name="T15" fmla="*/ 170 h 255"/>
                  <a:gd name="T16" fmla="*/ 431 w 441"/>
                  <a:gd name="T17" fmla="*/ 95 h 255"/>
                  <a:gd name="T18" fmla="*/ 375 w 441"/>
                  <a:gd name="T19" fmla="*/ 66 h 255"/>
                  <a:gd name="T20" fmla="*/ 176 w 441"/>
                  <a:gd name="T21" fmla="*/ 0 h 2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41"/>
                  <a:gd name="T34" fmla="*/ 0 h 255"/>
                  <a:gd name="T35" fmla="*/ 441 w 441"/>
                  <a:gd name="T36" fmla="*/ 255 h 2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41" h="255">
                    <a:moveTo>
                      <a:pt x="176" y="0"/>
                    </a:moveTo>
                    <a:cubicBezTo>
                      <a:pt x="172" y="1"/>
                      <a:pt x="117" y="15"/>
                      <a:pt x="110" y="19"/>
                    </a:cubicBezTo>
                    <a:cubicBezTo>
                      <a:pt x="34" y="56"/>
                      <a:pt x="127" y="23"/>
                      <a:pt x="54" y="47"/>
                    </a:cubicBezTo>
                    <a:cubicBezTo>
                      <a:pt x="5" y="121"/>
                      <a:pt x="0" y="119"/>
                      <a:pt x="35" y="217"/>
                    </a:cubicBezTo>
                    <a:cubicBezTo>
                      <a:pt x="106" y="210"/>
                      <a:pt x="128" y="208"/>
                      <a:pt x="186" y="180"/>
                    </a:cubicBezTo>
                    <a:cubicBezTo>
                      <a:pt x="255" y="193"/>
                      <a:pt x="220" y="180"/>
                      <a:pt x="290" y="227"/>
                    </a:cubicBezTo>
                    <a:cubicBezTo>
                      <a:pt x="311" y="241"/>
                      <a:pt x="351" y="248"/>
                      <a:pt x="375" y="255"/>
                    </a:cubicBezTo>
                    <a:cubicBezTo>
                      <a:pt x="411" y="231"/>
                      <a:pt x="422" y="209"/>
                      <a:pt x="441" y="170"/>
                    </a:cubicBezTo>
                    <a:cubicBezTo>
                      <a:pt x="438" y="145"/>
                      <a:pt x="440" y="118"/>
                      <a:pt x="431" y="95"/>
                    </a:cubicBezTo>
                    <a:cubicBezTo>
                      <a:pt x="426" y="82"/>
                      <a:pt x="387" y="70"/>
                      <a:pt x="375" y="66"/>
                    </a:cubicBezTo>
                    <a:cubicBezTo>
                      <a:pt x="309" y="44"/>
                      <a:pt x="242" y="23"/>
                      <a:pt x="176" y="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FFCC"/>
                  </a:gs>
                  <a:gs pos="100000">
                    <a:srgbClr val="76765E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5" name="Oval 29"/>
              <p:cNvSpPr>
                <a:spLocks noChangeArrowheads="1"/>
              </p:cNvSpPr>
              <p:nvPr/>
            </p:nvSpPr>
            <p:spPr bwMode="auto">
              <a:xfrm>
                <a:off x="3937" y="1681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6" name="Oval 30"/>
              <p:cNvSpPr>
                <a:spLocks noChangeArrowheads="1"/>
              </p:cNvSpPr>
              <p:nvPr/>
            </p:nvSpPr>
            <p:spPr bwMode="auto">
              <a:xfrm>
                <a:off x="3841" y="2448"/>
                <a:ext cx="192" cy="148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7" name="Oval 31"/>
              <p:cNvSpPr>
                <a:spLocks noChangeArrowheads="1"/>
              </p:cNvSpPr>
              <p:nvPr/>
            </p:nvSpPr>
            <p:spPr bwMode="auto">
              <a:xfrm>
                <a:off x="3600" y="2353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cs-CZ" sz="1600" b="1">
                  <a:latin typeface="Arial Narrow" pitchFamily="34" charset="0"/>
                </a:endParaRPr>
              </a:p>
            </p:txBody>
          </p:sp>
          <p:sp>
            <p:nvSpPr>
              <p:cNvPr id="98" name="Oval 32"/>
              <p:cNvSpPr>
                <a:spLocks noChangeArrowheads="1"/>
              </p:cNvSpPr>
              <p:nvPr/>
            </p:nvSpPr>
            <p:spPr bwMode="auto">
              <a:xfrm>
                <a:off x="3600" y="2544"/>
                <a:ext cx="192" cy="145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9" name="Oval 33"/>
              <p:cNvSpPr>
                <a:spLocks noChangeArrowheads="1"/>
              </p:cNvSpPr>
              <p:nvPr/>
            </p:nvSpPr>
            <p:spPr bwMode="auto">
              <a:xfrm>
                <a:off x="4033" y="1777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0" name="Oval 34"/>
              <p:cNvSpPr>
                <a:spLocks noChangeArrowheads="1"/>
              </p:cNvSpPr>
              <p:nvPr/>
            </p:nvSpPr>
            <p:spPr bwMode="auto">
              <a:xfrm>
                <a:off x="3984" y="2017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1" name="Oval 35"/>
              <p:cNvSpPr>
                <a:spLocks noChangeArrowheads="1"/>
              </p:cNvSpPr>
              <p:nvPr/>
            </p:nvSpPr>
            <p:spPr bwMode="auto">
              <a:xfrm>
                <a:off x="3888" y="1872"/>
                <a:ext cx="192" cy="145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02" name="Oval 36"/>
              <p:cNvSpPr>
                <a:spLocks noChangeArrowheads="1"/>
              </p:cNvSpPr>
              <p:nvPr/>
            </p:nvSpPr>
            <p:spPr bwMode="auto">
              <a:xfrm>
                <a:off x="4080" y="2401"/>
                <a:ext cx="192" cy="143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3696" y="2448"/>
              <a:ext cx="912" cy="912"/>
              <a:chOff x="4848" y="2304"/>
              <a:chExt cx="912" cy="912"/>
            </a:xfrm>
          </p:grpSpPr>
          <p:sp>
            <p:nvSpPr>
              <p:cNvPr id="91" name="Oval 38"/>
              <p:cNvSpPr>
                <a:spLocks noChangeArrowheads="1"/>
              </p:cNvSpPr>
              <p:nvPr/>
            </p:nvSpPr>
            <p:spPr bwMode="auto">
              <a:xfrm>
                <a:off x="4848" y="2304"/>
                <a:ext cx="912" cy="912"/>
              </a:xfrm>
              <a:prstGeom prst="ellipse">
                <a:avLst/>
              </a:prstGeom>
              <a:gradFill rotWithShape="0">
                <a:gsLst>
                  <a:gs pos="0">
                    <a:srgbClr val="00FFFF"/>
                  </a:gs>
                  <a:gs pos="100000">
                    <a:srgbClr val="00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cs-CZ" altLang="cs-CZ"/>
              </a:p>
            </p:txBody>
          </p:sp>
          <p:sp>
            <p:nvSpPr>
              <p:cNvPr id="92" name="Oval 39"/>
              <p:cNvSpPr>
                <a:spLocks noChangeArrowheads="1"/>
              </p:cNvSpPr>
              <p:nvPr/>
            </p:nvSpPr>
            <p:spPr bwMode="auto">
              <a:xfrm>
                <a:off x="4944" y="2448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u="sng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u="sng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altLang="cs-CZ" sz="2000" b="1">
                    <a:latin typeface="Arial Narrow" pitchFamily="34" charset="0"/>
                  </a:rPr>
                  <a:t>B cell</a:t>
                </a:r>
              </a:p>
            </p:txBody>
          </p:sp>
        </p:grpSp>
        <p:grpSp>
          <p:nvGrpSpPr>
            <p:cNvPr id="10" name="Group 40"/>
            <p:cNvGrpSpPr>
              <a:grpSpLocks/>
            </p:cNvGrpSpPr>
            <p:nvPr/>
          </p:nvGrpSpPr>
          <p:grpSpPr bwMode="auto">
            <a:xfrm>
              <a:off x="4704" y="2507"/>
              <a:ext cx="902" cy="901"/>
              <a:chOff x="240" y="1728"/>
              <a:chExt cx="902" cy="901"/>
            </a:xfrm>
          </p:grpSpPr>
          <p:grpSp>
            <p:nvGrpSpPr>
              <p:cNvPr id="27" name="Group 41"/>
              <p:cNvGrpSpPr>
                <a:grpSpLocks/>
              </p:cNvGrpSpPr>
              <p:nvPr/>
            </p:nvGrpSpPr>
            <p:grpSpPr bwMode="auto">
              <a:xfrm>
                <a:off x="240" y="1728"/>
                <a:ext cx="902" cy="901"/>
                <a:chOff x="4032" y="2544"/>
                <a:chExt cx="902" cy="901"/>
              </a:xfrm>
            </p:grpSpPr>
            <p:sp>
              <p:nvSpPr>
                <p:cNvPr id="29" name="Freeform 42"/>
                <p:cNvSpPr>
                  <a:spLocks/>
                </p:cNvSpPr>
                <p:nvPr/>
              </p:nvSpPr>
              <p:spPr bwMode="auto">
                <a:xfrm>
                  <a:off x="4828" y="2814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2" y="3"/>
                      </a:lnTo>
                      <a:lnTo>
                        <a:pt x="28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0" name="Freeform 43"/>
                <p:cNvSpPr>
                  <a:spLocks/>
                </p:cNvSpPr>
                <p:nvPr/>
              </p:nvSpPr>
              <p:spPr bwMode="auto">
                <a:xfrm>
                  <a:off x="4240" y="272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1" name="Freeform 44"/>
                <p:cNvSpPr>
                  <a:spLocks/>
                </p:cNvSpPr>
                <p:nvPr/>
              </p:nvSpPr>
              <p:spPr bwMode="auto">
                <a:xfrm>
                  <a:off x="4032" y="2544"/>
                  <a:ext cx="902" cy="901"/>
                </a:xfrm>
                <a:custGeom>
                  <a:avLst/>
                  <a:gdLst>
                    <a:gd name="T0" fmla="*/ 33 w 2706"/>
                    <a:gd name="T1" fmla="*/ 17 h 2704"/>
                    <a:gd name="T2" fmla="*/ 33 w 2706"/>
                    <a:gd name="T3" fmla="*/ 12 h 2704"/>
                    <a:gd name="T4" fmla="*/ 31 w 2706"/>
                    <a:gd name="T5" fmla="*/ 8 h 2704"/>
                    <a:gd name="T6" fmla="*/ 29 w 2706"/>
                    <a:gd name="T7" fmla="*/ 5 h 2704"/>
                    <a:gd name="T8" fmla="*/ 25 w 2706"/>
                    <a:gd name="T9" fmla="*/ 2 h 2704"/>
                    <a:gd name="T10" fmla="*/ 21 w 2706"/>
                    <a:gd name="T11" fmla="*/ 1 h 2704"/>
                    <a:gd name="T12" fmla="*/ 17 w 2706"/>
                    <a:gd name="T13" fmla="*/ 0 h 2704"/>
                    <a:gd name="T14" fmla="*/ 12 w 2706"/>
                    <a:gd name="T15" fmla="*/ 1 h 2704"/>
                    <a:gd name="T16" fmla="*/ 8 w 2706"/>
                    <a:gd name="T17" fmla="*/ 2 h 2704"/>
                    <a:gd name="T18" fmla="*/ 5 w 2706"/>
                    <a:gd name="T19" fmla="*/ 5 h 2704"/>
                    <a:gd name="T20" fmla="*/ 2 w 2706"/>
                    <a:gd name="T21" fmla="*/ 8 h 2704"/>
                    <a:gd name="T22" fmla="*/ 1 w 2706"/>
                    <a:gd name="T23" fmla="*/ 12 h 2704"/>
                    <a:gd name="T24" fmla="*/ 0 w 2706"/>
                    <a:gd name="T25" fmla="*/ 17 h 2704"/>
                    <a:gd name="T26" fmla="*/ 1 w 2706"/>
                    <a:gd name="T27" fmla="*/ 21 h 2704"/>
                    <a:gd name="T28" fmla="*/ 2 w 2706"/>
                    <a:gd name="T29" fmla="*/ 25 h 2704"/>
                    <a:gd name="T30" fmla="*/ 5 w 2706"/>
                    <a:gd name="T31" fmla="*/ 28 h 2704"/>
                    <a:gd name="T32" fmla="*/ 8 w 2706"/>
                    <a:gd name="T33" fmla="*/ 31 h 2704"/>
                    <a:gd name="T34" fmla="*/ 12 w 2706"/>
                    <a:gd name="T35" fmla="*/ 33 h 2704"/>
                    <a:gd name="T36" fmla="*/ 17 w 2706"/>
                    <a:gd name="T37" fmla="*/ 33 h 2704"/>
                    <a:gd name="T38" fmla="*/ 21 w 2706"/>
                    <a:gd name="T39" fmla="*/ 33 h 2704"/>
                    <a:gd name="T40" fmla="*/ 25 w 2706"/>
                    <a:gd name="T41" fmla="*/ 31 h 2704"/>
                    <a:gd name="T42" fmla="*/ 29 w 2706"/>
                    <a:gd name="T43" fmla="*/ 28 h 2704"/>
                    <a:gd name="T44" fmla="*/ 31 w 2706"/>
                    <a:gd name="T45" fmla="*/ 25 h 2704"/>
                    <a:gd name="T46" fmla="*/ 33 w 2706"/>
                    <a:gd name="T47" fmla="*/ 21 h 2704"/>
                    <a:gd name="T48" fmla="*/ 33 w 2706"/>
                    <a:gd name="T49" fmla="*/ 17 h 270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6"/>
                    <a:gd name="T76" fmla="*/ 0 h 2704"/>
                    <a:gd name="T77" fmla="*/ 2706 w 2706"/>
                    <a:gd name="T78" fmla="*/ 2704 h 270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6" h="2704">
                      <a:moveTo>
                        <a:pt x="2706" y="1352"/>
                      </a:moveTo>
                      <a:lnTo>
                        <a:pt x="2660" y="1002"/>
                      </a:lnTo>
                      <a:lnTo>
                        <a:pt x="2525" y="675"/>
                      </a:lnTo>
                      <a:lnTo>
                        <a:pt x="2309" y="396"/>
                      </a:lnTo>
                      <a:lnTo>
                        <a:pt x="2029" y="181"/>
                      </a:lnTo>
                      <a:lnTo>
                        <a:pt x="1703" y="45"/>
                      </a:lnTo>
                      <a:lnTo>
                        <a:pt x="1354" y="0"/>
                      </a:lnTo>
                      <a:lnTo>
                        <a:pt x="1003" y="45"/>
                      </a:lnTo>
                      <a:lnTo>
                        <a:pt x="677" y="181"/>
                      </a:lnTo>
                      <a:lnTo>
                        <a:pt x="397" y="396"/>
                      </a:lnTo>
                      <a:lnTo>
                        <a:pt x="181" y="675"/>
                      </a:lnTo>
                      <a:lnTo>
                        <a:pt x="47" y="1002"/>
                      </a:lnTo>
                      <a:lnTo>
                        <a:pt x="0" y="1352"/>
                      </a:lnTo>
                      <a:lnTo>
                        <a:pt x="47" y="1703"/>
                      </a:lnTo>
                      <a:lnTo>
                        <a:pt x="181" y="2029"/>
                      </a:lnTo>
                      <a:lnTo>
                        <a:pt x="397" y="2308"/>
                      </a:lnTo>
                      <a:lnTo>
                        <a:pt x="677" y="2523"/>
                      </a:lnTo>
                      <a:lnTo>
                        <a:pt x="1003" y="2659"/>
                      </a:lnTo>
                      <a:lnTo>
                        <a:pt x="1354" y="2704"/>
                      </a:lnTo>
                      <a:lnTo>
                        <a:pt x="1703" y="2659"/>
                      </a:lnTo>
                      <a:lnTo>
                        <a:pt x="2029" y="2523"/>
                      </a:lnTo>
                      <a:lnTo>
                        <a:pt x="2309" y="2308"/>
                      </a:lnTo>
                      <a:lnTo>
                        <a:pt x="2525" y="2029"/>
                      </a:lnTo>
                      <a:lnTo>
                        <a:pt x="2660" y="1703"/>
                      </a:lnTo>
                      <a:lnTo>
                        <a:pt x="2706" y="1352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7FFF7F"/>
                    </a:gs>
                    <a:gs pos="100000">
                      <a:srgbClr val="3B763B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2" name="Freeform 45"/>
                <p:cNvSpPr>
                  <a:spLocks/>
                </p:cNvSpPr>
                <p:nvPr/>
              </p:nvSpPr>
              <p:spPr bwMode="auto">
                <a:xfrm>
                  <a:off x="4317" y="270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8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8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3" name="Freeform 46"/>
                <p:cNvSpPr>
                  <a:spLocks/>
                </p:cNvSpPr>
                <p:nvPr/>
              </p:nvSpPr>
              <p:spPr bwMode="auto">
                <a:xfrm>
                  <a:off x="4341" y="2637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8" y="98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4" name="Freeform 47"/>
                <p:cNvSpPr>
                  <a:spLocks/>
                </p:cNvSpPr>
                <p:nvPr/>
              </p:nvSpPr>
              <p:spPr bwMode="auto">
                <a:xfrm>
                  <a:off x="4418" y="265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Freeform 48"/>
                <p:cNvSpPr>
                  <a:spLocks/>
                </p:cNvSpPr>
                <p:nvPr/>
              </p:nvSpPr>
              <p:spPr bwMode="auto">
                <a:xfrm>
                  <a:off x="4432" y="258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6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6" name="Freeform 49"/>
                <p:cNvSpPr>
                  <a:spLocks/>
                </p:cNvSpPr>
                <p:nvPr/>
              </p:nvSpPr>
              <p:spPr bwMode="auto">
                <a:xfrm>
                  <a:off x="4264" y="2635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8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7" name="Freeform 50"/>
                <p:cNvSpPr>
                  <a:spLocks/>
                </p:cNvSpPr>
                <p:nvPr/>
              </p:nvSpPr>
              <p:spPr bwMode="auto">
                <a:xfrm>
                  <a:off x="4156" y="271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" name="Freeform 51"/>
                <p:cNvSpPr>
                  <a:spLocks/>
                </p:cNvSpPr>
                <p:nvPr/>
              </p:nvSpPr>
              <p:spPr bwMode="auto">
                <a:xfrm>
                  <a:off x="4161" y="2783"/>
                  <a:ext cx="38" cy="39"/>
                </a:xfrm>
                <a:custGeom>
                  <a:avLst/>
                  <a:gdLst>
                    <a:gd name="T0" fmla="*/ 1 w 116"/>
                    <a:gd name="T1" fmla="*/ 1 h 116"/>
                    <a:gd name="T2" fmla="*/ 1 w 116"/>
                    <a:gd name="T3" fmla="*/ 1 h 116"/>
                    <a:gd name="T4" fmla="*/ 1 w 116"/>
                    <a:gd name="T5" fmla="*/ 0 h 116"/>
                    <a:gd name="T6" fmla="*/ 1 w 116"/>
                    <a:gd name="T7" fmla="*/ 0 h 116"/>
                    <a:gd name="T8" fmla="*/ 1 w 116"/>
                    <a:gd name="T9" fmla="*/ 0 h 116"/>
                    <a:gd name="T10" fmla="*/ 1 w 116"/>
                    <a:gd name="T11" fmla="*/ 0 h 116"/>
                    <a:gd name="T12" fmla="*/ 1 w 116"/>
                    <a:gd name="T13" fmla="*/ 0 h 116"/>
                    <a:gd name="T14" fmla="*/ 1 w 116"/>
                    <a:gd name="T15" fmla="*/ 0 h 116"/>
                    <a:gd name="T16" fmla="*/ 0 w 116"/>
                    <a:gd name="T17" fmla="*/ 0 h 116"/>
                    <a:gd name="T18" fmla="*/ 0 w 116"/>
                    <a:gd name="T19" fmla="*/ 0 h 116"/>
                    <a:gd name="T20" fmla="*/ 0 w 116"/>
                    <a:gd name="T21" fmla="*/ 0 h 116"/>
                    <a:gd name="T22" fmla="*/ 0 w 116"/>
                    <a:gd name="T23" fmla="*/ 1 h 116"/>
                    <a:gd name="T24" fmla="*/ 0 w 116"/>
                    <a:gd name="T25" fmla="*/ 1 h 116"/>
                    <a:gd name="T26" fmla="*/ 0 w 116"/>
                    <a:gd name="T27" fmla="*/ 1 h 116"/>
                    <a:gd name="T28" fmla="*/ 0 w 116"/>
                    <a:gd name="T29" fmla="*/ 1 h 116"/>
                    <a:gd name="T30" fmla="*/ 0 w 116"/>
                    <a:gd name="T31" fmla="*/ 1 h 116"/>
                    <a:gd name="T32" fmla="*/ 0 w 116"/>
                    <a:gd name="T33" fmla="*/ 1 h 116"/>
                    <a:gd name="T34" fmla="*/ 1 w 116"/>
                    <a:gd name="T35" fmla="*/ 1 h 116"/>
                    <a:gd name="T36" fmla="*/ 1 w 116"/>
                    <a:gd name="T37" fmla="*/ 1 h 116"/>
                    <a:gd name="T38" fmla="*/ 1 w 116"/>
                    <a:gd name="T39" fmla="*/ 1 h 116"/>
                    <a:gd name="T40" fmla="*/ 1 w 116"/>
                    <a:gd name="T41" fmla="*/ 1 h 116"/>
                    <a:gd name="T42" fmla="*/ 1 w 116"/>
                    <a:gd name="T43" fmla="*/ 1 h 116"/>
                    <a:gd name="T44" fmla="*/ 1 w 116"/>
                    <a:gd name="T45" fmla="*/ 1 h 116"/>
                    <a:gd name="T46" fmla="*/ 1 w 116"/>
                    <a:gd name="T47" fmla="*/ 1 h 116"/>
                    <a:gd name="T48" fmla="*/ 1 w 116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6"/>
                    <a:gd name="T77" fmla="*/ 116 w 116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6">
                      <a:moveTo>
                        <a:pt x="116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4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9" name="Freeform 52"/>
                <p:cNvSpPr>
                  <a:spLocks/>
                </p:cNvSpPr>
                <p:nvPr/>
              </p:nvSpPr>
              <p:spPr bwMode="auto">
                <a:xfrm>
                  <a:off x="4096" y="2819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0" name="Freeform 53"/>
                <p:cNvSpPr>
                  <a:spLocks/>
                </p:cNvSpPr>
                <p:nvPr/>
              </p:nvSpPr>
              <p:spPr bwMode="auto">
                <a:xfrm>
                  <a:off x="4108" y="2877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6" y="8"/>
                      </a:lnTo>
                      <a:lnTo>
                        <a:pt x="72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" name="Freeform 54"/>
                <p:cNvSpPr>
                  <a:spLocks/>
                </p:cNvSpPr>
                <p:nvPr/>
              </p:nvSpPr>
              <p:spPr bwMode="auto">
                <a:xfrm>
                  <a:off x="4046" y="2920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Freeform 55"/>
                <p:cNvSpPr>
                  <a:spLocks/>
                </p:cNvSpPr>
                <p:nvPr/>
              </p:nvSpPr>
              <p:spPr bwMode="auto">
                <a:xfrm>
                  <a:off x="4098" y="2963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3" name="Freeform 56"/>
                <p:cNvSpPr>
                  <a:spLocks/>
                </p:cNvSpPr>
                <p:nvPr/>
              </p:nvSpPr>
              <p:spPr bwMode="auto">
                <a:xfrm>
                  <a:off x="4053" y="3018"/>
                  <a:ext cx="38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4" name="Freeform 57"/>
                <p:cNvSpPr>
                  <a:spLocks/>
                </p:cNvSpPr>
                <p:nvPr/>
              </p:nvSpPr>
              <p:spPr bwMode="auto">
                <a:xfrm>
                  <a:off x="4110" y="3047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5" name="Freeform 58"/>
                <p:cNvSpPr>
                  <a:spLocks/>
                </p:cNvSpPr>
                <p:nvPr/>
              </p:nvSpPr>
              <p:spPr bwMode="auto">
                <a:xfrm>
                  <a:off x="4070" y="3102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6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7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" name="Freeform 59"/>
                <p:cNvSpPr>
                  <a:spLocks/>
                </p:cNvSpPr>
                <p:nvPr/>
              </p:nvSpPr>
              <p:spPr bwMode="auto">
                <a:xfrm>
                  <a:off x="4132" y="312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7" name="Freeform 60"/>
                <p:cNvSpPr>
                  <a:spLocks/>
                </p:cNvSpPr>
                <p:nvPr/>
              </p:nvSpPr>
              <p:spPr bwMode="auto">
                <a:xfrm>
                  <a:off x="4103" y="3189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8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8" name="Freeform 61"/>
                <p:cNvSpPr>
                  <a:spLocks/>
                </p:cNvSpPr>
                <p:nvPr/>
              </p:nvSpPr>
              <p:spPr bwMode="auto">
                <a:xfrm>
                  <a:off x="4178" y="3205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6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" name="Freeform 62"/>
                <p:cNvSpPr>
                  <a:spLocks/>
                </p:cNvSpPr>
                <p:nvPr/>
              </p:nvSpPr>
              <p:spPr bwMode="auto">
                <a:xfrm>
                  <a:off x="4158" y="3263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9"/>
                      </a:moveTo>
                      <a:lnTo>
                        <a:pt x="114" y="43"/>
                      </a:lnTo>
                      <a:lnTo>
                        <a:pt x="108" y="30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7" y="18"/>
                      </a:lnTo>
                      <a:lnTo>
                        <a:pt x="8" y="30"/>
                      </a:lnTo>
                      <a:lnTo>
                        <a:pt x="2" y="43"/>
                      </a:lnTo>
                      <a:lnTo>
                        <a:pt x="0" y="59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9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0" name="Freeform 63"/>
                <p:cNvSpPr>
                  <a:spLocks/>
                </p:cNvSpPr>
                <p:nvPr/>
              </p:nvSpPr>
              <p:spPr bwMode="auto">
                <a:xfrm>
                  <a:off x="4230" y="3273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6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9"/>
                      </a:lnTo>
                      <a:lnTo>
                        <a:pt x="2" y="42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1" name="Freeform 64"/>
                <p:cNvSpPr>
                  <a:spLocks/>
                </p:cNvSpPr>
                <p:nvPr/>
              </p:nvSpPr>
              <p:spPr bwMode="auto">
                <a:xfrm>
                  <a:off x="4235" y="3330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2" name="Freeform 65"/>
                <p:cNvSpPr>
                  <a:spLocks/>
                </p:cNvSpPr>
                <p:nvPr/>
              </p:nvSpPr>
              <p:spPr bwMode="auto">
                <a:xfrm>
                  <a:off x="4300" y="328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9"/>
                      </a:lnTo>
                      <a:lnTo>
                        <a:pt x="72" y="3"/>
                      </a:lnTo>
                      <a:lnTo>
                        <a:pt x="57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4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3" name="Freeform 66"/>
                <p:cNvSpPr>
                  <a:spLocks/>
                </p:cNvSpPr>
                <p:nvPr/>
              </p:nvSpPr>
              <p:spPr bwMode="auto">
                <a:xfrm>
                  <a:off x="4317" y="335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4" name="Freeform 67"/>
                <p:cNvSpPr>
                  <a:spLocks/>
                </p:cNvSpPr>
                <p:nvPr/>
              </p:nvSpPr>
              <p:spPr bwMode="auto">
                <a:xfrm>
                  <a:off x="4389" y="3296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7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5" name="Freeform 68"/>
                <p:cNvSpPr>
                  <a:spLocks/>
                </p:cNvSpPr>
                <p:nvPr/>
              </p:nvSpPr>
              <p:spPr bwMode="auto">
                <a:xfrm>
                  <a:off x="4415" y="3385"/>
                  <a:ext cx="39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6" name="Freeform 69"/>
                <p:cNvSpPr>
                  <a:spLocks/>
                </p:cNvSpPr>
                <p:nvPr/>
              </p:nvSpPr>
              <p:spPr bwMode="auto">
                <a:xfrm>
                  <a:off x="4482" y="3282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8" y="27"/>
                      </a:lnTo>
                      <a:lnTo>
                        <a:pt x="98" y="16"/>
                      </a:lnTo>
                      <a:lnTo>
                        <a:pt x="85" y="6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6"/>
                      </a:lnTo>
                      <a:lnTo>
                        <a:pt x="17" y="16"/>
                      </a:lnTo>
                      <a:lnTo>
                        <a:pt x="8" y="27"/>
                      </a:lnTo>
                      <a:lnTo>
                        <a:pt x="2" y="41"/>
                      </a:lnTo>
                      <a:lnTo>
                        <a:pt x="0" y="56"/>
                      </a:lnTo>
                      <a:lnTo>
                        <a:pt x="2" y="71"/>
                      </a:lnTo>
                      <a:lnTo>
                        <a:pt x="8" y="85"/>
                      </a:lnTo>
                      <a:lnTo>
                        <a:pt x="17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4"/>
                      </a:lnTo>
                      <a:lnTo>
                        <a:pt x="72" y="112"/>
                      </a:lnTo>
                      <a:lnTo>
                        <a:pt x="85" y="106"/>
                      </a:lnTo>
                      <a:lnTo>
                        <a:pt x="98" y="97"/>
                      </a:lnTo>
                      <a:lnTo>
                        <a:pt x="108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7" name="Freeform 70"/>
                <p:cNvSpPr>
                  <a:spLocks/>
                </p:cNvSpPr>
                <p:nvPr/>
              </p:nvSpPr>
              <p:spPr bwMode="auto">
                <a:xfrm>
                  <a:off x="4509" y="3371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7" y="29"/>
                      </a:lnTo>
                      <a:lnTo>
                        <a:pt x="98" y="18"/>
                      </a:lnTo>
                      <a:lnTo>
                        <a:pt x="87" y="8"/>
                      </a:lnTo>
                      <a:lnTo>
                        <a:pt x="73" y="3"/>
                      </a:lnTo>
                      <a:lnTo>
                        <a:pt x="58" y="0"/>
                      </a:lnTo>
                      <a:lnTo>
                        <a:pt x="42" y="3"/>
                      </a:lnTo>
                      <a:lnTo>
                        <a:pt x="29" y="8"/>
                      </a:lnTo>
                      <a:lnTo>
                        <a:pt x="17" y="18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2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8" name="Freeform 71"/>
                <p:cNvSpPr>
                  <a:spLocks/>
                </p:cNvSpPr>
                <p:nvPr/>
              </p:nvSpPr>
              <p:spPr bwMode="auto">
                <a:xfrm>
                  <a:off x="4566" y="3249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9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2"/>
                      </a:lnTo>
                      <a:lnTo>
                        <a:pt x="0" y="56"/>
                      </a:lnTo>
                      <a:lnTo>
                        <a:pt x="3" y="72"/>
                      </a:lnTo>
                      <a:lnTo>
                        <a:pt x="9" y="85"/>
                      </a:lnTo>
                      <a:lnTo>
                        <a:pt x="18" y="97"/>
                      </a:lnTo>
                      <a:lnTo>
                        <a:pt x="30" y="106"/>
                      </a:lnTo>
                      <a:lnTo>
                        <a:pt x="43" y="112"/>
                      </a:lnTo>
                      <a:lnTo>
                        <a:pt x="59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9" y="97"/>
                      </a:lnTo>
                      <a:lnTo>
                        <a:pt x="108" y="85"/>
                      </a:lnTo>
                      <a:lnTo>
                        <a:pt x="114" y="72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" name="Freeform 72"/>
                <p:cNvSpPr>
                  <a:spLocks/>
                </p:cNvSpPr>
                <p:nvPr/>
              </p:nvSpPr>
              <p:spPr bwMode="auto">
                <a:xfrm>
                  <a:off x="4610" y="3349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1" y="3"/>
                      </a:lnTo>
                      <a:lnTo>
                        <a:pt x="56" y="0"/>
                      </a:lnTo>
                      <a:lnTo>
                        <a:pt x="41" y="3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6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6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5"/>
                      </a:lnTo>
                      <a:lnTo>
                        <a:pt x="71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" name="Freeform 73"/>
                <p:cNvSpPr>
                  <a:spLocks/>
                </p:cNvSpPr>
                <p:nvPr/>
              </p:nvSpPr>
              <p:spPr bwMode="auto">
                <a:xfrm>
                  <a:off x="4640" y="3265"/>
                  <a:ext cx="39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8"/>
                      </a:lnTo>
                      <a:lnTo>
                        <a:pt x="87" y="9"/>
                      </a:lnTo>
                      <a:lnTo>
                        <a:pt x="74" y="3"/>
                      </a:lnTo>
                      <a:lnTo>
                        <a:pt x="58" y="0"/>
                      </a:lnTo>
                      <a:lnTo>
                        <a:pt x="43" y="3"/>
                      </a:lnTo>
                      <a:lnTo>
                        <a:pt x="29" y="9"/>
                      </a:lnTo>
                      <a:lnTo>
                        <a:pt x="18" y="18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4"/>
                      </a:lnTo>
                      <a:lnTo>
                        <a:pt x="8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4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4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1" name="Freeform 74"/>
                <p:cNvSpPr>
                  <a:spLocks/>
                </p:cNvSpPr>
                <p:nvPr/>
              </p:nvSpPr>
              <p:spPr bwMode="auto">
                <a:xfrm>
                  <a:off x="4643" y="3162"/>
                  <a:ext cx="38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2" name="Freeform 75"/>
                <p:cNvSpPr>
                  <a:spLocks/>
                </p:cNvSpPr>
                <p:nvPr/>
              </p:nvSpPr>
              <p:spPr bwMode="auto">
                <a:xfrm>
                  <a:off x="4732" y="3270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6"/>
                      </a:moveTo>
                      <a:lnTo>
                        <a:pt x="113" y="41"/>
                      </a:lnTo>
                      <a:lnTo>
                        <a:pt x="107" y="27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7" y="16"/>
                      </a:lnTo>
                      <a:lnTo>
                        <a:pt x="7" y="27"/>
                      </a:lnTo>
                      <a:lnTo>
                        <a:pt x="1" y="41"/>
                      </a:lnTo>
                      <a:lnTo>
                        <a:pt x="0" y="56"/>
                      </a:lnTo>
                      <a:lnTo>
                        <a:pt x="1" y="71"/>
                      </a:lnTo>
                      <a:lnTo>
                        <a:pt x="7" y="85"/>
                      </a:lnTo>
                      <a:lnTo>
                        <a:pt x="17" y="97"/>
                      </a:lnTo>
                      <a:lnTo>
                        <a:pt x="28" y="106"/>
                      </a:lnTo>
                      <a:lnTo>
                        <a:pt x="42" y="112"/>
                      </a:lnTo>
                      <a:lnTo>
                        <a:pt x="57" y="114"/>
                      </a:lnTo>
                      <a:lnTo>
                        <a:pt x="72" y="112"/>
                      </a:lnTo>
                      <a:lnTo>
                        <a:pt x="86" y="106"/>
                      </a:lnTo>
                      <a:lnTo>
                        <a:pt x="98" y="97"/>
                      </a:lnTo>
                      <a:lnTo>
                        <a:pt x="107" y="85"/>
                      </a:lnTo>
                      <a:lnTo>
                        <a:pt x="113" y="71"/>
                      </a:lnTo>
                      <a:lnTo>
                        <a:pt x="115" y="5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3" name="Freeform 76"/>
                <p:cNvSpPr>
                  <a:spLocks/>
                </p:cNvSpPr>
                <p:nvPr/>
              </p:nvSpPr>
              <p:spPr bwMode="auto">
                <a:xfrm>
                  <a:off x="4727" y="3162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4" name="Freeform 77"/>
                <p:cNvSpPr>
                  <a:spLocks/>
                </p:cNvSpPr>
                <p:nvPr/>
              </p:nvSpPr>
              <p:spPr bwMode="auto">
                <a:xfrm>
                  <a:off x="4562" y="3157"/>
                  <a:ext cx="38" cy="39"/>
                </a:xfrm>
                <a:custGeom>
                  <a:avLst/>
                  <a:gdLst>
                    <a:gd name="T0" fmla="*/ 1 w 114"/>
                    <a:gd name="T1" fmla="*/ 1 h 116"/>
                    <a:gd name="T2" fmla="*/ 1 w 114"/>
                    <a:gd name="T3" fmla="*/ 1 h 116"/>
                    <a:gd name="T4" fmla="*/ 1 w 114"/>
                    <a:gd name="T5" fmla="*/ 0 h 116"/>
                    <a:gd name="T6" fmla="*/ 1 w 114"/>
                    <a:gd name="T7" fmla="*/ 0 h 116"/>
                    <a:gd name="T8" fmla="*/ 1 w 114"/>
                    <a:gd name="T9" fmla="*/ 0 h 116"/>
                    <a:gd name="T10" fmla="*/ 1 w 114"/>
                    <a:gd name="T11" fmla="*/ 0 h 116"/>
                    <a:gd name="T12" fmla="*/ 1 w 114"/>
                    <a:gd name="T13" fmla="*/ 0 h 116"/>
                    <a:gd name="T14" fmla="*/ 1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1 h 116"/>
                    <a:gd name="T24" fmla="*/ 0 w 114"/>
                    <a:gd name="T25" fmla="*/ 1 h 116"/>
                    <a:gd name="T26" fmla="*/ 0 w 114"/>
                    <a:gd name="T27" fmla="*/ 1 h 116"/>
                    <a:gd name="T28" fmla="*/ 0 w 114"/>
                    <a:gd name="T29" fmla="*/ 1 h 116"/>
                    <a:gd name="T30" fmla="*/ 0 w 114"/>
                    <a:gd name="T31" fmla="*/ 1 h 116"/>
                    <a:gd name="T32" fmla="*/ 0 w 114"/>
                    <a:gd name="T33" fmla="*/ 1 h 116"/>
                    <a:gd name="T34" fmla="*/ 1 w 114"/>
                    <a:gd name="T35" fmla="*/ 1 h 116"/>
                    <a:gd name="T36" fmla="*/ 1 w 114"/>
                    <a:gd name="T37" fmla="*/ 1 h 116"/>
                    <a:gd name="T38" fmla="*/ 1 w 114"/>
                    <a:gd name="T39" fmla="*/ 1 h 116"/>
                    <a:gd name="T40" fmla="*/ 1 w 114"/>
                    <a:gd name="T41" fmla="*/ 1 h 116"/>
                    <a:gd name="T42" fmla="*/ 1 w 114"/>
                    <a:gd name="T43" fmla="*/ 1 h 116"/>
                    <a:gd name="T44" fmla="*/ 1 w 114"/>
                    <a:gd name="T45" fmla="*/ 1 h 116"/>
                    <a:gd name="T46" fmla="*/ 1 w 114"/>
                    <a:gd name="T47" fmla="*/ 1 h 116"/>
                    <a:gd name="T48" fmla="*/ 1 w 114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6"/>
                    <a:gd name="T77" fmla="*/ 114 w 114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7" y="108"/>
                      </a:lnTo>
                      <a:lnTo>
                        <a:pt x="41" y="113"/>
                      </a:lnTo>
                      <a:lnTo>
                        <a:pt x="56" y="116"/>
                      </a:lnTo>
                      <a:lnTo>
                        <a:pt x="72" y="113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5" name="Freeform 78"/>
                <p:cNvSpPr>
                  <a:spLocks/>
                </p:cNvSpPr>
                <p:nvPr/>
              </p:nvSpPr>
              <p:spPr bwMode="auto">
                <a:xfrm>
                  <a:off x="4502" y="3069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7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6" name="Freeform 79"/>
                <p:cNvSpPr>
                  <a:spLocks/>
                </p:cNvSpPr>
                <p:nvPr/>
              </p:nvSpPr>
              <p:spPr bwMode="auto">
                <a:xfrm>
                  <a:off x="4418" y="3052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2"/>
                      </a:lnTo>
                      <a:lnTo>
                        <a:pt x="107" y="28"/>
                      </a:lnTo>
                      <a:lnTo>
                        <a:pt x="97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2" y="1"/>
                      </a:lnTo>
                      <a:lnTo>
                        <a:pt x="28" y="7"/>
                      </a:lnTo>
                      <a:lnTo>
                        <a:pt x="16" y="16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7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7"/>
                      </a:lnTo>
                      <a:lnTo>
                        <a:pt x="107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7" name="Freeform 80"/>
                <p:cNvSpPr>
                  <a:spLocks/>
                </p:cNvSpPr>
                <p:nvPr/>
              </p:nvSpPr>
              <p:spPr bwMode="auto">
                <a:xfrm>
                  <a:off x="4341" y="3061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3"/>
                      </a:lnTo>
                      <a:lnTo>
                        <a:pt x="8" y="87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6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8" y="99"/>
                      </a:lnTo>
                      <a:lnTo>
                        <a:pt x="108" y="87"/>
                      </a:lnTo>
                      <a:lnTo>
                        <a:pt x="113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8" name="Freeform 81"/>
                <p:cNvSpPr>
                  <a:spLocks/>
                </p:cNvSpPr>
                <p:nvPr/>
              </p:nvSpPr>
              <p:spPr bwMode="auto">
                <a:xfrm>
                  <a:off x="4374" y="2994"/>
                  <a:ext cx="39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9" name="Freeform 82"/>
                <p:cNvSpPr>
                  <a:spLocks/>
                </p:cNvSpPr>
                <p:nvPr/>
              </p:nvSpPr>
              <p:spPr bwMode="auto">
                <a:xfrm>
                  <a:off x="4418" y="2915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7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8" y="108"/>
                      </a:lnTo>
                      <a:lnTo>
                        <a:pt x="42" y="114"/>
                      </a:lnTo>
                      <a:lnTo>
                        <a:pt x="57" y="116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7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0" name="Freeform 83"/>
                <p:cNvSpPr>
                  <a:spLocks/>
                </p:cNvSpPr>
                <p:nvPr/>
              </p:nvSpPr>
              <p:spPr bwMode="auto">
                <a:xfrm>
                  <a:off x="4432" y="283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3" y="2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7" y="98"/>
                      </a:lnTo>
                      <a:lnTo>
                        <a:pt x="106" y="86"/>
                      </a:lnTo>
                      <a:lnTo>
                        <a:pt x="112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1" name="Freeform 84"/>
                <p:cNvSpPr>
                  <a:spLocks/>
                </p:cNvSpPr>
                <p:nvPr/>
              </p:nvSpPr>
              <p:spPr bwMode="auto">
                <a:xfrm>
                  <a:off x="4504" y="2973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2" name="Freeform 85"/>
                <p:cNvSpPr>
                  <a:spLocks/>
                </p:cNvSpPr>
                <p:nvPr/>
              </p:nvSpPr>
              <p:spPr bwMode="auto">
                <a:xfrm>
                  <a:off x="4574" y="2951"/>
                  <a:ext cx="38" cy="39"/>
                </a:xfrm>
                <a:custGeom>
                  <a:avLst/>
                  <a:gdLst>
                    <a:gd name="T0" fmla="*/ 1 w 114"/>
                    <a:gd name="T1" fmla="*/ 1 h 116"/>
                    <a:gd name="T2" fmla="*/ 1 w 114"/>
                    <a:gd name="T3" fmla="*/ 1 h 116"/>
                    <a:gd name="T4" fmla="*/ 1 w 114"/>
                    <a:gd name="T5" fmla="*/ 0 h 116"/>
                    <a:gd name="T6" fmla="*/ 1 w 114"/>
                    <a:gd name="T7" fmla="*/ 0 h 116"/>
                    <a:gd name="T8" fmla="*/ 1 w 114"/>
                    <a:gd name="T9" fmla="*/ 0 h 116"/>
                    <a:gd name="T10" fmla="*/ 1 w 114"/>
                    <a:gd name="T11" fmla="*/ 0 h 116"/>
                    <a:gd name="T12" fmla="*/ 1 w 114"/>
                    <a:gd name="T13" fmla="*/ 0 h 116"/>
                    <a:gd name="T14" fmla="*/ 1 w 114"/>
                    <a:gd name="T15" fmla="*/ 0 h 116"/>
                    <a:gd name="T16" fmla="*/ 0 w 114"/>
                    <a:gd name="T17" fmla="*/ 0 h 116"/>
                    <a:gd name="T18" fmla="*/ 0 w 114"/>
                    <a:gd name="T19" fmla="*/ 0 h 116"/>
                    <a:gd name="T20" fmla="*/ 0 w 114"/>
                    <a:gd name="T21" fmla="*/ 0 h 116"/>
                    <a:gd name="T22" fmla="*/ 0 w 114"/>
                    <a:gd name="T23" fmla="*/ 1 h 116"/>
                    <a:gd name="T24" fmla="*/ 0 w 114"/>
                    <a:gd name="T25" fmla="*/ 1 h 116"/>
                    <a:gd name="T26" fmla="*/ 0 w 114"/>
                    <a:gd name="T27" fmla="*/ 1 h 116"/>
                    <a:gd name="T28" fmla="*/ 0 w 114"/>
                    <a:gd name="T29" fmla="*/ 1 h 116"/>
                    <a:gd name="T30" fmla="*/ 0 w 114"/>
                    <a:gd name="T31" fmla="*/ 1 h 116"/>
                    <a:gd name="T32" fmla="*/ 0 w 114"/>
                    <a:gd name="T33" fmla="*/ 1 h 116"/>
                    <a:gd name="T34" fmla="*/ 1 w 114"/>
                    <a:gd name="T35" fmla="*/ 1 h 116"/>
                    <a:gd name="T36" fmla="*/ 1 w 114"/>
                    <a:gd name="T37" fmla="*/ 1 h 116"/>
                    <a:gd name="T38" fmla="*/ 1 w 114"/>
                    <a:gd name="T39" fmla="*/ 1 h 116"/>
                    <a:gd name="T40" fmla="*/ 1 w 114"/>
                    <a:gd name="T41" fmla="*/ 1 h 116"/>
                    <a:gd name="T42" fmla="*/ 1 w 114"/>
                    <a:gd name="T43" fmla="*/ 1 h 116"/>
                    <a:gd name="T44" fmla="*/ 1 w 114"/>
                    <a:gd name="T45" fmla="*/ 1 h 116"/>
                    <a:gd name="T46" fmla="*/ 1 w 114"/>
                    <a:gd name="T47" fmla="*/ 1 h 116"/>
                    <a:gd name="T48" fmla="*/ 1 w 114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6"/>
                    <a:gd name="T77" fmla="*/ 114 w 114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6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8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1" y="2"/>
                      </a:lnTo>
                      <a:lnTo>
                        <a:pt x="27" y="8"/>
                      </a:lnTo>
                      <a:lnTo>
                        <a:pt x="16" y="18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9"/>
                      </a:lnTo>
                      <a:lnTo>
                        <a:pt x="27" y="108"/>
                      </a:lnTo>
                      <a:lnTo>
                        <a:pt x="41" y="114"/>
                      </a:lnTo>
                      <a:lnTo>
                        <a:pt x="56" y="116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9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3" name="Freeform 86"/>
                <p:cNvSpPr>
                  <a:spLocks/>
                </p:cNvSpPr>
                <p:nvPr/>
              </p:nvSpPr>
              <p:spPr bwMode="auto">
                <a:xfrm>
                  <a:off x="4578" y="3023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9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9" y="115"/>
                      </a:lnTo>
                      <a:lnTo>
                        <a:pt x="72" y="114"/>
                      </a:lnTo>
                      <a:lnTo>
                        <a:pt x="86" y="108"/>
                      </a:lnTo>
                      <a:lnTo>
                        <a:pt x="99" y="99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4" name="Freeform 87"/>
                <p:cNvSpPr>
                  <a:spLocks/>
                </p:cNvSpPr>
                <p:nvPr/>
              </p:nvSpPr>
              <p:spPr bwMode="auto">
                <a:xfrm>
                  <a:off x="4626" y="3078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9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2" y="112"/>
                      </a:lnTo>
                      <a:lnTo>
                        <a:pt x="86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5" name="Freeform 88"/>
                <p:cNvSpPr>
                  <a:spLocks/>
                </p:cNvSpPr>
                <p:nvPr/>
              </p:nvSpPr>
              <p:spPr bwMode="auto">
                <a:xfrm>
                  <a:off x="4655" y="2968"/>
                  <a:ext cx="38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6" name="Freeform 89"/>
                <p:cNvSpPr>
                  <a:spLocks/>
                </p:cNvSpPr>
                <p:nvPr/>
              </p:nvSpPr>
              <p:spPr bwMode="auto">
                <a:xfrm>
                  <a:off x="4715" y="3054"/>
                  <a:ext cx="38" cy="39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7" name="Freeform 90"/>
                <p:cNvSpPr>
                  <a:spLocks/>
                </p:cNvSpPr>
                <p:nvPr/>
              </p:nvSpPr>
              <p:spPr bwMode="auto">
                <a:xfrm>
                  <a:off x="4741" y="2954"/>
                  <a:ext cx="39" cy="38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3" y="42"/>
                      </a:lnTo>
                      <a:lnTo>
                        <a:pt x="0" y="57"/>
                      </a:lnTo>
                      <a:lnTo>
                        <a:pt x="3" y="72"/>
                      </a:lnTo>
                      <a:lnTo>
                        <a:pt x="8" y="86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5"/>
                      </a:lnTo>
                      <a:lnTo>
                        <a:pt x="73" y="113"/>
                      </a:lnTo>
                      <a:lnTo>
                        <a:pt x="87" y="107"/>
                      </a:lnTo>
                      <a:lnTo>
                        <a:pt x="99" y="98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8" name="Freeform 91"/>
                <p:cNvSpPr>
                  <a:spLocks/>
                </p:cNvSpPr>
                <p:nvPr/>
              </p:nvSpPr>
              <p:spPr bwMode="auto">
                <a:xfrm>
                  <a:off x="4756" y="2846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2"/>
                      </a:lnTo>
                      <a:lnTo>
                        <a:pt x="57" y="0"/>
                      </a:lnTo>
                      <a:lnTo>
                        <a:pt x="42" y="2"/>
                      </a:lnTo>
                      <a:lnTo>
                        <a:pt x="28" y="7"/>
                      </a:lnTo>
                      <a:lnTo>
                        <a:pt x="17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7" y="98"/>
                      </a:lnTo>
                      <a:lnTo>
                        <a:pt x="28" y="107"/>
                      </a:lnTo>
                      <a:lnTo>
                        <a:pt x="42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79" name="Freeform 92"/>
                <p:cNvSpPr>
                  <a:spLocks/>
                </p:cNvSpPr>
                <p:nvPr/>
              </p:nvSpPr>
              <p:spPr bwMode="auto">
                <a:xfrm>
                  <a:off x="4811" y="3021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3" y="114"/>
                      </a:lnTo>
                      <a:lnTo>
                        <a:pt x="87" y="108"/>
                      </a:lnTo>
                      <a:lnTo>
                        <a:pt x="99" y="99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0" name="Freeform 93"/>
                <p:cNvSpPr>
                  <a:spLocks/>
                </p:cNvSpPr>
                <p:nvPr/>
              </p:nvSpPr>
              <p:spPr bwMode="auto">
                <a:xfrm>
                  <a:off x="4799" y="3112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4" y="42"/>
                      </a:lnTo>
                      <a:lnTo>
                        <a:pt x="108" y="28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7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7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1" name="Freeform 94"/>
                <p:cNvSpPr>
                  <a:spLocks/>
                </p:cNvSpPr>
                <p:nvPr/>
              </p:nvSpPr>
              <p:spPr bwMode="auto">
                <a:xfrm>
                  <a:off x="4691" y="3215"/>
                  <a:ext cx="38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2" name="Freeform 95"/>
                <p:cNvSpPr>
                  <a:spLocks/>
                </p:cNvSpPr>
                <p:nvPr/>
              </p:nvSpPr>
              <p:spPr bwMode="auto">
                <a:xfrm>
                  <a:off x="4842" y="2918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7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6" y="17"/>
                      </a:lnTo>
                      <a:lnTo>
                        <a:pt x="7" y="28"/>
                      </a:lnTo>
                      <a:lnTo>
                        <a:pt x="1" y="42"/>
                      </a:lnTo>
                      <a:lnTo>
                        <a:pt x="0" y="57"/>
                      </a:lnTo>
                      <a:lnTo>
                        <a:pt x="1" y="72"/>
                      </a:lnTo>
                      <a:lnTo>
                        <a:pt x="7" y="86"/>
                      </a:lnTo>
                      <a:lnTo>
                        <a:pt x="16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8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3" name="Freeform 96"/>
                <p:cNvSpPr>
                  <a:spLocks/>
                </p:cNvSpPr>
                <p:nvPr/>
              </p:nvSpPr>
              <p:spPr bwMode="auto">
                <a:xfrm>
                  <a:off x="4748" y="2745"/>
                  <a:ext cx="39" cy="38"/>
                </a:xfrm>
                <a:custGeom>
                  <a:avLst/>
                  <a:gdLst>
                    <a:gd name="T0" fmla="*/ 1 w 115"/>
                    <a:gd name="T1" fmla="*/ 1 h 114"/>
                    <a:gd name="T2" fmla="*/ 1 w 115"/>
                    <a:gd name="T3" fmla="*/ 1 h 114"/>
                    <a:gd name="T4" fmla="*/ 1 w 115"/>
                    <a:gd name="T5" fmla="*/ 0 h 114"/>
                    <a:gd name="T6" fmla="*/ 1 w 115"/>
                    <a:gd name="T7" fmla="*/ 0 h 114"/>
                    <a:gd name="T8" fmla="*/ 1 w 115"/>
                    <a:gd name="T9" fmla="*/ 0 h 114"/>
                    <a:gd name="T10" fmla="*/ 1 w 115"/>
                    <a:gd name="T11" fmla="*/ 0 h 114"/>
                    <a:gd name="T12" fmla="*/ 1 w 115"/>
                    <a:gd name="T13" fmla="*/ 0 h 114"/>
                    <a:gd name="T14" fmla="*/ 1 w 115"/>
                    <a:gd name="T15" fmla="*/ 0 h 114"/>
                    <a:gd name="T16" fmla="*/ 0 w 115"/>
                    <a:gd name="T17" fmla="*/ 0 h 114"/>
                    <a:gd name="T18" fmla="*/ 0 w 115"/>
                    <a:gd name="T19" fmla="*/ 0 h 114"/>
                    <a:gd name="T20" fmla="*/ 0 w 115"/>
                    <a:gd name="T21" fmla="*/ 0 h 114"/>
                    <a:gd name="T22" fmla="*/ 0 w 115"/>
                    <a:gd name="T23" fmla="*/ 1 h 114"/>
                    <a:gd name="T24" fmla="*/ 0 w 115"/>
                    <a:gd name="T25" fmla="*/ 1 h 114"/>
                    <a:gd name="T26" fmla="*/ 0 w 115"/>
                    <a:gd name="T27" fmla="*/ 1 h 114"/>
                    <a:gd name="T28" fmla="*/ 0 w 115"/>
                    <a:gd name="T29" fmla="*/ 1 h 114"/>
                    <a:gd name="T30" fmla="*/ 0 w 115"/>
                    <a:gd name="T31" fmla="*/ 1 h 114"/>
                    <a:gd name="T32" fmla="*/ 0 w 115"/>
                    <a:gd name="T33" fmla="*/ 1 h 114"/>
                    <a:gd name="T34" fmla="*/ 1 w 115"/>
                    <a:gd name="T35" fmla="*/ 1 h 114"/>
                    <a:gd name="T36" fmla="*/ 1 w 115"/>
                    <a:gd name="T37" fmla="*/ 1 h 114"/>
                    <a:gd name="T38" fmla="*/ 1 w 115"/>
                    <a:gd name="T39" fmla="*/ 1 h 114"/>
                    <a:gd name="T40" fmla="*/ 1 w 115"/>
                    <a:gd name="T41" fmla="*/ 1 h 114"/>
                    <a:gd name="T42" fmla="*/ 1 w 115"/>
                    <a:gd name="T43" fmla="*/ 1 h 114"/>
                    <a:gd name="T44" fmla="*/ 1 w 115"/>
                    <a:gd name="T45" fmla="*/ 1 h 114"/>
                    <a:gd name="T46" fmla="*/ 1 w 115"/>
                    <a:gd name="T47" fmla="*/ 1 h 114"/>
                    <a:gd name="T48" fmla="*/ 1 w 115"/>
                    <a:gd name="T49" fmla="*/ 1 h 11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4"/>
                    <a:gd name="T77" fmla="*/ 115 w 115"/>
                    <a:gd name="T78" fmla="*/ 114 h 11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4">
                      <a:moveTo>
                        <a:pt x="115" y="58"/>
                      </a:moveTo>
                      <a:lnTo>
                        <a:pt x="114" y="42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2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7"/>
                      </a:lnTo>
                      <a:lnTo>
                        <a:pt x="43" y="113"/>
                      </a:lnTo>
                      <a:lnTo>
                        <a:pt x="58" y="114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4" name="Freeform 97"/>
                <p:cNvSpPr>
                  <a:spLocks/>
                </p:cNvSpPr>
                <p:nvPr/>
              </p:nvSpPr>
              <p:spPr bwMode="auto">
                <a:xfrm>
                  <a:off x="4691" y="2649"/>
                  <a:ext cx="38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3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3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5" name="Freeform 98"/>
                <p:cNvSpPr>
                  <a:spLocks/>
                </p:cNvSpPr>
                <p:nvPr/>
              </p:nvSpPr>
              <p:spPr bwMode="auto">
                <a:xfrm>
                  <a:off x="4600" y="2604"/>
                  <a:ext cx="38" cy="38"/>
                </a:xfrm>
                <a:custGeom>
                  <a:avLst/>
                  <a:gdLst>
                    <a:gd name="T0" fmla="*/ 1 w 115"/>
                    <a:gd name="T1" fmla="*/ 1 h 115"/>
                    <a:gd name="T2" fmla="*/ 1 w 115"/>
                    <a:gd name="T3" fmla="*/ 1 h 115"/>
                    <a:gd name="T4" fmla="*/ 1 w 115"/>
                    <a:gd name="T5" fmla="*/ 0 h 115"/>
                    <a:gd name="T6" fmla="*/ 1 w 115"/>
                    <a:gd name="T7" fmla="*/ 0 h 115"/>
                    <a:gd name="T8" fmla="*/ 1 w 115"/>
                    <a:gd name="T9" fmla="*/ 0 h 115"/>
                    <a:gd name="T10" fmla="*/ 1 w 115"/>
                    <a:gd name="T11" fmla="*/ 0 h 115"/>
                    <a:gd name="T12" fmla="*/ 1 w 115"/>
                    <a:gd name="T13" fmla="*/ 0 h 115"/>
                    <a:gd name="T14" fmla="*/ 1 w 115"/>
                    <a:gd name="T15" fmla="*/ 0 h 115"/>
                    <a:gd name="T16" fmla="*/ 0 w 115"/>
                    <a:gd name="T17" fmla="*/ 0 h 115"/>
                    <a:gd name="T18" fmla="*/ 0 w 115"/>
                    <a:gd name="T19" fmla="*/ 0 h 115"/>
                    <a:gd name="T20" fmla="*/ 0 w 115"/>
                    <a:gd name="T21" fmla="*/ 0 h 115"/>
                    <a:gd name="T22" fmla="*/ 0 w 115"/>
                    <a:gd name="T23" fmla="*/ 1 h 115"/>
                    <a:gd name="T24" fmla="*/ 0 w 115"/>
                    <a:gd name="T25" fmla="*/ 1 h 115"/>
                    <a:gd name="T26" fmla="*/ 0 w 115"/>
                    <a:gd name="T27" fmla="*/ 1 h 115"/>
                    <a:gd name="T28" fmla="*/ 0 w 115"/>
                    <a:gd name="T29" fmla="*/ 1 h 115"/>
                    <a:gd name="T30" fmla="*/ 0 w 115"/>
                    <a:gd name="T31" fmla="*/ 1 h 115"/>
                    <a:gd name="T32" fmla="*/ 0 w 115"/>
                    <a:gd name="T33" fmla="*/ 1 h 115"/>
                    <a:gd name="T34" fmla="*/ 1 w 115"/>
                    <a:gd name="T35" fmla="*/ 1 h 115"/>
                    <a:gd name="T36" fmla="*/ 1 w 115"/>
                    <a:gd name="T37" fmla="*/ 1 h 115"/>
                    <a:gd name="T38" fmla="*/ 1 w 115"/>
                    <a:gd name="T39" fmla="*/ 1 h 115"/>
                    <a:gd name="T40" fmla="*/ 1 w 115"/>
                    <a:gd name="T41" fmla="*/ 1 h 115"/>
                    <a:gd name="T42" fmla="*/ 1 w 115"/>
                    <a:gd name="T43" fmla="*/ 1 h 115"/>
                    <a:gd name="T44" fmla="*/ 1 w 115"/>
                    <a:gd name="T45" fmla="*/ 1 h 115"/>
                    <a:gd name="T46" fmla="*/ 1 w 115"/>
                    <a:gd name="T47" fmla="*/ 1 h 115"/>
                    <a:gd name="T48" fmla="*/ 1 w 115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5"/>
                    <a:gd name="T77" fmla="*/ 115 w 115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5">
                      <a:moveTo>
                        <a:pt x="115" y="57"/>
                      </a:moveTo>
                      <a:lnTo>
                        <a:pt x="113" y="42"/>
                      </a:lnTo>
                      <a:lnTo>
                        <a:pt x="107" y="28"/>
                      </a:lnTo>
                      <a:lnTo>
                        <a:pt x="98" y="16"/>
                      </a:lnTo>
                      <a:lnTo>
                        <a:pt x="86" y="7"/>
                      </a:lnTo>
                      <a:lnTo>
                        <a:pt x="72" y="1"/>
                      </a:lnTo>
                      <a:lnTo>
                        <a:pt x="57" y="0"/>
                      </a:lnTo>
                      <a:lnTo>
                        <a:pt x="43" y="1"/>
                      </a:lnTo>
                      <a:lnTo>
                        <a:pt x="30" y="7"/>
                      </a:lnTo>
                      <a:lnTo>
                        <a:pt x="17" y="16"/>
                      </a:lnTo>
                      <a:lnTo>
                        <a:pt x="7" y="28"/>
                      </a:lnTo>
                      <a:lnTo>
                        <a:pt x="2" y="42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7" y="86"/>
                      </a:lnTo>
                      <a:lnTo>
                        <a:pt x="17" y="97"/>
                      </a:lnTo>
                      <a:lnTo>
                        <a:pt x="30" y="107"/>
                      </a:lnTo>
                      <a:lnTo>
                        <a:pt x="43" y="113"/>
                      </a:lnTo>
                      <a:lnTo>
                        <a:pt x="57" y="115"/>
                      </a:lnTo>
                      <a:lnTo>
                        <a:pt x="72" y="113"/>
                      </a:lnTo>
                      <a:lnTo>
                        <a:pt x="86" y="107"/>
                      </a:lnTo>
                      <a:lnTo>
                        <a:pt x="98" y="97"/>
                      </a:lnTo>
                      <a:lnTo>
                        <a:pt x="107" y="86"/>
                      </a:lnTo>
                      <a:lnTo>
                        <a:pt x="113" y="72"/>
                      </a:lnTo>
                      <a:lnTo>
                        <a:pt x="115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6" name="Freeform 99"/>
                <p:cNvSpPr>
                  <a:spLocks/>
                </p:cNvSpPr>
                <p:nvPr/>
              </p:nvSpPr>
              <p:spPr bwMode="auto">
                <a:xfrm>
                  <a:off x="4506" y="2572"/>
                  <a:ext cx="38" cy="39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3" y="43"/>
                      </a:lnTo>
                      <a:lnTo>
                        <a:pt x="108" y="29"/>
                      </a:lnTo>
                      <a:lnTo>
                        <a:pt x="98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7" y="17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8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7" y="99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8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8" y="99"/>
                      </a:lnTo>
                      <a:lnTo>
                        <a:pt x="108" y="86"/>
                      </a:lnTo>
                      <a:lnTo>
                        <a:pt x="113" y="72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7" name="Freeform 100"/>
                <p:cNvSpPr>
                  <a:spLocks/>
                </p:cNvSpPr>
                <p:nvPr/>
              </p:nvSpPr>
              <p:spPr bwMode="auto">
                <a:xfrm>
                  <a:off x="4540" y="2647"/>
                  <a:ext cx="38" cy="38"/>
                </a:xfrm>
                <a:custGeom>
                  <a:avLst/>
                  <a:gdLst>
                    <a:gd name="T0" fmla="*/ 1 w 114"/>
                    <a:gd name="T1" fmla="*/ 1 h 115"/>
                    <a:gd name="T2" fmla="*/ 1 w 114"/>
                    <a:gd name="T3" fmla="*/ 1 h 115"/>
                    <a:gd name="T4" fmla="*/ 1 w 114"/>
                    <a:gd name="T5" fmla="*/ 0 h 115"/>
                    <a:gd name="T6" fmla="*/ 1 w 114"/>
                    <a:gd name="T7" fmla="*/ 0 h 115"/>
                    <a:gd name="T8" fmla="*/ 1 w 114"/>
                    <a:gd name="T9" fmla="*/ 0 h 115"/>
                    <a:gd name="T10" fmla="*/ 1 w 114"/>
                    <a:gd name="T11" fmla="*/ 0 h 115"/>
                    <a:gd name="T12" fmla="*/ 1 w 114"/>
                    <a:gd name="T13" fmla="*/ 0 h 115"/>
                    <a:gd name="T14" fmla="*/ 1 w 114"/>
                    <a:gd name="T15" fmla="*/ 0 h 115"/>
                    <a:gd name="T16" fmla="*/ 0 w 114"/>
                    <a:gd name="T17" fmla="*/ 0 h 115"/>
                    <a:gd name="T18" fmla="*/ 0 w 114"/>
                    <a:gd name="T19" fmla="*/ 0 h 115"/>
                    <a:gd name="T20" fmla="*/ 0 w 114"/>
                    <a:gd name="T21" fmla="*/ 0 h 115"/>
                    <a:gd name="T22" fmla="*/ 0 w 114"/>
                    <a:gd name="T23" fmla="*/ 1 h 115"/>
                    <a:gd name="T24" fmla="*/ 0 w 114"/>
                    <a:gd name="T25" fmla="*/ 1 h 115"/>
                    <a:gd name="T26" fmla="*/ 0 w 114"/>
                    <a:gd name="T27" fmla="*/ 1 h 115"/>
                    <a:gd name="T28" fmla="*/ 0 w 114"/>
                    <a:gd name="T29" fmla="*/ 1 h 115"/>
                    <a:gd name="T30" fmla="*/ 0 w 114"/>
                    <a:gd name="T31" fmla="*/ 1 h 115"/>
                    <a:gd name="T32" fmla="*/ 0 w 114"/>
                    <a:gd name="T33" fmla="*/ 1 h 115"/>
                    <a:gd name="T34" fmla="*/ 1 w 114"/>
                    <a:gd name="T35" fmla="*/ 1 h 115"/>
                    <a:gd name="T36" fmla="*/ 1 w 114"/>
                    <a:gd name="T37" fmla="*/ 1 h 115"/>
                    <a:gd name="T38" fmla="*/ 1 w 114"/>
                    <a:gd name="T39" fmla="*/ 1 h 115"/>
                    <a:gd name="T40" fmla="*/ 1 w 114"/>
                    <a:gd name="T41" fmla="*/ 1 h 115"/>
                    <a:gd name="T42" fmla="*/ 1 w 114"/>
                    <a:gd name="T43" fmla="*/ 1 h 115"/>
                    <a:gd name="T44" fmla="*/ 1 w 114"/>
                    <a:gd name="T45" fmla="*/ 1 h 115"/>
                    <a:gd name="T46" fmla="*/ 1 w 114"/>
                    <a:gd name="T47" fmla="*/ 1 h 115"/>
                    <a:gd name="T48" fmla="*/ 1 w 114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4"/>
                    <a:gd name="T76" fmla="*/ 0 h 115"/>
                    <a:gd name="T77" fmla="*/ 114 w 114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4" h="115">
                      <a:moveTo>
                        <a:pt x="114" y="58"/>
                      </a:moveTo>
                      <a:lnTo>
                        <a:pt x="112" y="43"/>
                      </a:lnTo>
                      <a:lnTo>
                        <a:pt x="106" y="29"/>
                      </a:lnTo>
                      <a:lnTo>
                        <a:pt x="97" y="17"/>
                      </a:lnTo>
                      <a:lnTo>
                        <a:pt x="85" y="8"/>
                      </a:lnTo>
                      <a:lnTo>
                        <a:pt x="72" y="2"/>
                      </a:lnTo>
                      <a:lnTo>
                        <a:pt x="56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6" y="17"/>
                      </a:lnTo>
                      <a:lnTo>
                        <a:pt x="7" y="29"/>
                      </a:lnTo>
                      <a:lnTo>
                        <a:pt x="1" y="43"/>
                      </a:lnTo>
                      <a:lnTo>
                        <a:pt x="0" y="58"/>
                      </a:lnTo>
                      <a:lnTo>
                        <a:pt x="1" y="73"/>
                      </a:lnTo>
                      <a:lnTo>
                        <a:pt x="7" y="87"/>
                      </a:lnTo>
                      <a:lnTo>
                        <a:pt x="16" y="98"/>
                      </a:lnTo>
                      <a:lnTo>
                        <a:pt x="29" y="108"/>
                      </a:lnTo>
                      <a:lnTo>
                        <a:pt x="43" y="114"/>
                      </a:lnTo>
                      <a:lnTo>
                        <a:pt x="56" y="115"/>
                      </a:lnTo>
                      <a:lnTo>
                        <a:pt x="72" y="114"/>
                      </a:lnTo>
                      <a:lnTo>
                        <a:pt x="85" y="108"/>
                      </a:lnTo>
                      <a:lnTo>
                        <a:pt x="97" y="98"/>
                      </a:lnTo>
                      <a:lnTo>
                        <a:pt x="106" y="87"/>
                      </a:lnTo>
                      <a:lnTo>
                        <a:pt x="112" y="73"/>
                      </a:lnTo>
                      <a:lnTo>
                        <a:pt x="114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8" name="Freeform 101"/>
                <p:cNvSpPr>
                  <a:spLocks/>
                </p:cNvSpPr>
                <p:nvPr/>
              </p:nvSpPr>
              <p:spPr bwMode="auto">
                <a:xfrm>
                  <a:off x="4628" y="2673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7" y="8"/>
                      </a:lnTo>
                      <a:lnTo>
                        <a:pt x="74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9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9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4" y="113"/>
                      </a:lnTo>
                      <a:lnTo>
                        <a:pt x="87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89" name="Freeform 102"/>
                <p:cNvSpPr>
                  <a:spLocks/>
                </p:cNvSpPr>
                <p:nvPr/>
              </p:nvSpPr>
              <p:spPr bwMode="auto">
                <a:xfrm>
                  <a:off x="4700" y="2709"/>
                  <a:ext cx="39" cy="39"/>
                </a:xfrm>
                <a:custGeom>
                  <a:avLst/>
                  <a:gdLst>
                    <a:gd name="T0" fmla="*/ 1 w 115"/>
                    <a:gd name="T1" fmla="*/ 1 h 116"/>
                    <a:gd name="T2" fmla="*/ 1 w 115"/>
                    <a:gd name="T3" fmla="*/ 1 h 116"/>
                    <a:gd name="T4" fmla="*/ 1 w 115"/>
                    <a:gd name="T5" fmla="*/ 0 h 116"/>
                    <a:gd name="T6" fmla="*/ 1 w 115"/>
                    <a:gd name="T7" fmla="*/ 0 h 116"/>
                    <a:gd name="T8" fmla="*/ 1 w 115"/>
                    <a:gd name="T9" fmla="*/ 0 h 116"/>
                    <a:gd name="T10" fmla="*/ 1 w 115"/>
                    <a:gd name="T11" fmla="*/ 0 h 116"/>
                    <a:gd name="T12" fmla="*/ 1 w 115"/>
                    <a:gd name="T13" fmla="*/ 0 h 116"/>
                    <a:gd name="T14" fmla="*/ 1 w 115"/>
                    <a:gd name="T15" fmla="*/ 0 h 116"/>
                    <a:gd name="T16" fmla="*/ 0 w 115"/>
                    <a:gd name="T17" fmla="*/ 0 h 116"/>
                    <a:gd name="T18" fmla="*/ 0 w 115"/>
                    <a:gd name="T19" fmla="*/ 0 h 116"/>
                    <a:gd name="T20" fmla="*/ 0 w 115"/>
                    <a:gd name="T21" fmla="*/ 0 h 116"/>
                    <a:gd name="T22" fmla="*/ 0 w 115"/>
                    <a:gd name="T23" fmla="*/ 1 h 116"/>
                    <a:gd name="T24" fmla="*/ 0 w 115"/>
                    <a:gd name="T25" fmla="*/ 1 h 116"/>
                    <a:gd name="T26" fmla="*/ 0 w 115"/>
                    <a:gd name="T27" fmla="*/ 1 h 116"/>
                    <a:gd name="T28" fmla="*/ 0 w 115"/>
                    <a:gd name="T29" fmla="*/ 1 h 116"/>
                    <a:gd name="T30" fmla="*/ 0 w 115"/>
                    <a:gd name="T31" fmla="*/ 1 h 116"/>
                    <a:gd name="T32" fmla="*/ 0 w 115"/>
                    <a:gd name="T33" fmla="*/ 1 h 116"/>
                    <a:gd name="T34" fmla="*/ 1 w 115"/>
                    <a:gd name="T35" fmla="*/ 1 h 116"/>
                    <a:gd name="T36" fmla="*/ 1 w 115"/>
                    <a:gd name="T37" fmla="*/ 1 h 116"/>
                    <a:gd name="T38" fmla="*/ 1 w 115"/>
                    <a:gd name="T39" fmla="*/ 1 h 116"/>
                    <a:gd name="T40" fmla="*/ 1 w 115"/>
                    <a:gd name="T41" fmla="*/ 1 h 116"/>
                    <a:gd name="T42" fmla="*/ 1 w 115"/>
                    <a:gd name="T43" fmla="*/ 1 h 116"/>
                    <a:gd name="T44" fmla="*/ 1 w 115"/>
                    <a:gd name="T45" fmla="*/ 1 h 116"/>
                    <a:gd name="T46" fmla="*/ 1 w 115"/>
                    <a:gd name="T47" fmla="*/ 1 h 116"/>
                    <a:gd name="T48" fmla="*/ 1 w 115"/>
                    <a:gd name="T49" fmla="*/ 1 h 11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5"/>
                    <a:gd name="T76" fmla="*/ 0 h 116"/>
                    <a:gd name="T77" fmla="*/ 115 w 115"/>
                    <a:gd name="T78" fmla="*/ 116 h 11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5" h="116">
                      <a:moveTo>
                        <a:pt x="115" y="58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7"/>
                      </a:lnTo>
                      <a:lnTo>
                        <a:pt x="86" y="8"/>
                      </a:lnTo>
                      <a:lnTo>
                        <a:pt x="72" y="2"/>
                      </a:lnTo>
                      <a:lnTo>
                        <a:pt x="58" y="0"/>
                      </a:lnTo>
                      <a:lnTo>
                        <a:pt x="43" y="2"/>
                      </a:lnTo>
                      <a:lnTo>
                        <a:pt x="29" y="8"/>
                      </a:lnTo>
                      <a:lnTo>
                        <a:pt x="18" y="17"/>
                      </a:lnTo>
                      <a:lnTo>
                        <a:pt x="8" y="29"/>
                      </a:lnTo>
                      <a:lnTo>
                        <a:pt x="3" y="43"/>
                      </a:lnTo>
                      <a:lnTo>
                        <a:pt x="0" y="58"/>
                      </a:lnTo>
                      <a:lnTo>
                        <a:pt x="3" y="73"/>
                      </a:lnTo>
                      <a:lnTo>
                        <a:pt x="8" y="87"/>
                      </a:lnTo>
                      <a:lnTo>
                        <a:pt x="18" y="98"/>
                      </a:lnTo>
                      <a:lnTo>
                        <a:pt x="29" y="108"/>
                      </a:lnTo>
                      <a:lnTo>
                        <a:pt x="43" y="113"/>
                      </a:lnTo>
                      <a:lnTo>
                        <a:pt x="58" y="116"/>
                      </a:lnTo>
                      <a:lnTo>
                        <a:pt x="72" y="113"/>
                      </a:lnTo>
                      <a:lnTo>
                        <a:pt x="86" y="108"/>
                      </a:lnTo>
                      <a:lnTo>
                        <a:pt x="99" y="98"/>
                      </a:lnTo>
                      <a:lnTo>
                        <a:pt x="108" y="87"/>
                      </a:lnTo>
                      <a:lnTo>
                        <a:pt x="114" y="73"/>
                      </a:lnTo>
                      <a:lnTo>
                        <a:pt x="115" y="5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90" name="Freeform 103"/>
                <p:cNvSpPr>
                  <a:spLocks/>
                </p:cNvSpPr>
                <p:nvPr/>
              </p:nvSpPr>
              <p:spPr bwMode="auto">
                <a:xfrm>
                  <a:off x="4801" y="3186"/>
                  <a:ext cx="39" cy="39"/>
                </a:xfrm>
                <a:custGeom>
                  <a:avLst/>
                  <a:gdLst>
                    <a:gd name="T0" fmla="*/ 1 w 116"/>
                    <a:gd name="T1" fmla="*/ 1 h 115"/>
                    <a:gd name="T2" fmla="*/ 1 w 116"/>
                    <a:gd name="T3" fmla="*/ 1 h 115"/>
                    <a:gd name="T4" fmla="*/ 1 w 116"/>
                    <a:gd name="T5" fmla="*/ 0 h 115"/>
                    <a:gd name="T6" fmla="*/ 1 w 116"/>
                    <a:gd name="T7" fmla="*/ 0 h 115"/>
                    <a:gd name="T8" fmla="*/ 1 w 116"/>
                    <a:gd name="T9" fmla="*/ 0 h 115"/>
                    <a:gd name="T10" fmla="*/ 1 w 116"/>
                    <a:gd name="T11" fmla="*/ 0 h 115"/>
                    <a:gd name="T12" fmla="*/ 1 w 116"/>
                    <a:gd name="T13" fmla="*/ 0 h 115"/>
                    <a:gd name="T14" fmla="*/ 1 w 116"/>
                    <a:gd name="T15" fmla="*/ 0 h 115"/>
                    <a:gd name="T16" fmla="*/ 0 w 116"/>
                    <a:gd name="T17" fmla="*/ 0 h 115"/>
                    <a:gd name="T18" fmla="*/ 0 w 116"/>
                    <a:gd name="T19" fmla="*/ 0 h 115"/>
                    <a:gd name="T20" fmla="*/ 0 w 116"/>
                    <a:gd name="T21" fmla="*/ 0 h 115"/>
                    <a:gd name="T22" fmla="*/ 0 w 116"/>
                    <a:gd name="T23" fmla="*/ 1 h 115"/>
                    <a:gd name="T24" fmla="*/ 0 w 116"/>
                    <a:gd name="T25" fmla="*/ 1 h 115"/>
                    <a:gd name="T26" fmla="*/ 0 w 116"/>
                    <a:gd name="T27" fmla="*/ 1 h 115"/>
                    <a:gd name="T28" fmla="*/ 0 w 116"/>
                    <a:gd name="T29" fmla="*/ 1 h 115"/>
                    <a:gd name="T30" fmla="*/ 0 w 116"/>
                    <a:gd name="T31" fmla="*/ 1 h 115"/>
                    <a:gd name="T32" fmla="*/ 0 w 116"/>
                    <a:gd name="T33" fmla="*/ 1 h 115"/>
                    <a:gd name="T34" fmla="*/ 1 w 116"/>
                    <a:gd name="T35" fmla="*/ 1 h 115"/>
                    <a:gd name="T36" fmla="*/ 1 w 116"/>
                    <a:gd name="T37" fmla="*/ 1 h 115"/>
                    <a:gd name="T38" fmla="*/ 1 w 116"/>
                    <a:gd name="T39" fmla="*/ 1 h 115"/>
                    <a:gd name="T40" fmla="*/ 1 w 116"/>
                    <a:gd name="T41" fmla="*/ 1 h 115"/>
                    <a:gd name="T42" fmla="*/ 1 w 116"/>
                    <a:gd name="T43" fmla="*/ 1 h 115"/>
                    <a:gd name="T44" fmla="*/ 1 w 116"/>
                    <a:gd name="T45" fmla="*/ 1 h 115"/>
                    <a:gd name="T46" fmla="*/ 1 w 116"/>
                    <a:gd name="T47" fmla="*/ 1 h 115"/>
                    <a:gd name="T48" fmla="*/ 1 w 116"/>
                    <a:gd name="T49" fmla="*/ 1 h 11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16"/>
                    <a:gd name="T76" fmla="*/ 0 h 115"/>
                    <a:gd name="T77" fmla="*/ 116 w 116"/>
                    <a:gd name="T78" fmla="*/ 115 h 11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16" h="115">
                      <a:moveTo>
                        <a:pt x="116" y="57"/>
                      </a:moveTo>
                      <a:lnTo>
                        <a:pt x="114" y="43"/>
                      </a:lnTo>
                      <a:lnTo>
                        <a:pt x="108" y="29"/>
                      </a:lnTo>
                      <a:lnTo>
                        <a:pt x="99" y="16"/>
                      </a:lnTo>
                      <a:lnTo>
                        <a:pt x="87" y="7"/>
                      </a:lnTo>
                      <a:lnTo>
                        <a:pt x="73" y="1"/>
                      </a:lnTo>
                      <a:lnTo>
                        <a:pt x="58" y="0"/>
                      </a:lnTo>
                      <a:lnTo>
                        <a:pt x="43" y="1"/>
                      </a:lnTo>
                      <a:lnTo>
                        <a:pt x="29" y="7"/>
                      </a:lnTo>
                      <a:lnTo>
                        <a:pt x="18" y="16"/>
                      </a:lnTo>
                      <a:lnTo>
                        <a:pt x="8" y="29"/>
                      </a:lnTo>
                      <a:lnTo>
                        <a:pt x="2" y="43"/>
                      </a:lnTo>
                      <a:lnTo>
                        <a:pt x="0" y="57"/>
                      </a:lnTo>
                      <a:lnTo>
                        <a:pt x="2" y="72"/>
                      </a:lnTo>
                      <a:lnTo>
                        <a:pt x="8" y="86"/>
                      </a:lnTo>
                      <a:lnTo>
                        <a:pt x="18" y="97"/>
                      </a:lnTo>
                      <a:lnTo>
                        <a:pt x="29" y="106"/>
                      </a:lnTo>
                      <a:lnTo>
                        <a:pt x="43" y="112"/>
                      </a:lnTo>
                      <a:lnTo>
                        <a:pt x="58" y="115"/>
                      </a:lnTo>
                      <a:lnTo>
                        <a:pt x="73" y="112"/>
                      </a:lnTo>
                      <a:lnTo>
                        <a:pt x="87" y="106"/>
                      </a:lnTo>
                      <a:lnTo>
                        <a:pt x="99" y="97"/>
                      </a:lnTo>
                      <a:lnTo>
                        <a:pt x="108" y="86"/>
                      </a:lnTo>
                      <a:lnTo>
                        <a:pt x="114" y="72"/>
                      </a:lnTo>
                      <a:lnTo>
                        <a:pt x="116" y="57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path path="rect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8" name="Freeform 104"/>
              <p:cNvSpPr>
                <a:spLocks/>
              </p:cNvSpPr>
              <p:nvPr/>
            </p:nvSpPr>
            <p:spPr bwMode="auto">
              <a:xfrm>
                <a:off x="360" y="1872"/>
                <a:ext cx="623" cy="589"/>
              </a:xfrm>
              <a:custGeom>
                <a:avLst/>
                <a:gdLst>
                  <a:gd name="T0" fmla="*/ 352 w 623"/>
                  <a:gd name="T1" fmla="*/ 13 h 589"/>
                  <a:gd name="T2" fmla="*/ 258 w 623"/>
                  <a:gd name="T3" fmla="*/ 22 h 589"/>
                  <a:gd name="T4" fmla="*/ 229 w 623"/>
                  <a:gd name="T5" fmla="*/ 41 h 589"/>
                  <a:gd name="T6" fmla="*/ 248 w 623"/>
                  <a:gd name="T7" fmla="*/ 107 h 589"/>
                  <a:gd name="T8" fmla="*/ 163 w 623"/>
                  <a:gd name="T9" fmla="*/ 98 h 589"/>
                  <a:gd name="T10" fmla="*/ 135 w 623"/>
                  <a:gd name="T11" fmla="*/ 107 h 589"/>
                  <a:gd name="T12" fmla="*/ 173 w 623"/>
                  <a:gd name="T13" fmla="*/ 164 h 589"/>
                  <a:gd name="T14" fmla="*/ 182 w 623"/>
                  <a:gd name="T15" fmla="*/ 192 h 589"/>
                  <a:gd name="T16" fmla="*/ 154 w 623"/>
                  <a:gd name="T17" fmla="*/ 201 h 589"/>
                  <a:gd name="T18" fmla="*/ 59 w 623"/>
                  <a:gd name="T19" fmla="*/ 220 h 589"/>
                  <a:gd name="T20" fmla="*/ 12 w 623"/>
                  <a:gd name="T21" fmla="*/ 268 h 589"/>
                  <a:gd name="T22" fmla="*/ 41 w 623"/>
                  <a:gd name="T23" fmla="*/ 286 h 589"/>
                  <a:gd name="T24" fmla="*/ 107 w 623"/>
                  <a:gd name="T25" fmla="*/ 286 h 589"/>
                  <a:gd name="T26" fmla="*/ 88 w 623"/>
                  <a:gd name="T27" fmla="*/ 343 h 589"/>
                  <a:gd name="T28" fmla="*/ 59 w 623"/>
                  <a:gd name="T29" fmla="*/ 353 h 589"/>
                  <a:gd name="T30" fmla="*/ 31 w 623"/>
                  <a:gd name="T31" fmla="*/ 371 h 589"/>
                  <a:gd name="T32" fmla="*/ 50 w 623"/>
                  <a:gd name="T33" fmla="*/ 466 h 589"/>
                  <a:gd name="T34" fmla="*/ 78 w 623"/>
                  <a:gd name="T35" fmla="*/ 447 h 589"/>
                  <a:gd name="T36" fmla="*/ 116 w 623"/>
                  <a:gd name="T37" fmla="*/ 409 h 589"/>
                  <a:gd name="T38" fmla="*/ 173 w 623"/>
                  <a:gd name="T39" fmla="*/ 570 h 589"/>
                  <a:gd name="T40" fmla="*/ 201 w 623"/>
                  <a:gd name="T41" fmla="*/ 560 h 589"/>
                  <a:gd name="T42" fmla="*/ 210 w 623"/>
                  <a:gd name="T43" fmla="*/ 532 h 589"/>
                  <a:gd name="T44" fmla="*/ 248 w 623"/>
                  <a:gd name="T45" fmla="*/ 589 h 589"/>
                  <a:gd name="T46" fmla="*/ 305 w 623"/>
                  <a:gd name="T47" fmla="*/ 570 h 589"/>
                  <a:gd name="T48" fmla="*/ 362 w 623"/>
                  <a:gd name="T49" fmla="*/ 532 h 589"/>
                  <a:gd name="T50" fmla="*/ 343 w 623"/>
                  <a:gd name="T51" fmla="*/ 475 h 589"/>
                  <a:gd name="T52" fmla="*/ 314 w 623"/>
                  <a:gd name="T53" fmla="*/ 504 h 589"/>
                  <a:gd name="T54" fmla="*/ 286 w 623"/>
                  <a:gd name="T55" fmla="*/ 513 h 589"/>
                  <a:gd name="T56" fmla="*/ 192 w 623"/>
                  <a:gd name="T57" fmla="*/ 456 h 589"/>
                  <a:gd name="T58" fmla="*/ 163 w 623"/>
                  <a:gd name="T59" fmla="*/ 362 h 589"/>
                  <a:gd name="T60" fmla="*/ 144 w 623"/>
                  <a:gd name="T61" fmla="*/ 305 h 589"/>
                  <a:gd name="T62" fmla="*/ 192 w 623"/>
                  <a:gd name="T63" fmla="*/ 268 h 589"/>
                  <a:gd name="T64" fmla="*/ 248 w 623"/>
                  <a:gd name="T65" fmla="*/ 249 h 589"/>
                  <a:gd name="T66" fmla="*/ 324 w 623"/>
                  <a:gd name="T67" fmla="*/ 145 h 589"/>
                  <a:gd name="T68" fmla="*/ 380 w 623"/>
                  <a:gd name="T69" fmla="*/ 239 h 589"/>
                  <a:gd name="T70" fmla="*/ 447 w 623"/>
                  <a:gd name="T71" fmla="*/ 230 h 589"/>
                  <a:gd name="T72" fmla="*/ 428 w 623"/>
                  <a:gd name="T73" fmla="*/ 201 h 589"/>
                  <a:gd name="T74" fmla="*/ 456 w 623"/>
                  <a:gd name="T75" fmla="*/ 183 h 589"/>
                  <a:gd name="T76" fmla="*/ 522 w 623"/>
                  <a:gd name="T77" fmla="*/ 192 h 589"/>
                  <a:gd name="T78" fmla="*/ 532 w 623"/>
                  <a:gd name="T79" fmla="*/ 220 h 589"/>
                  <a:gd name="T80" fmla="*/ 560 w 623"/>
                  <a:gd name="T81" fmla="*/ 230 h 589"/>
                  <a:gd name="T82" fmla="*/ 560 w 623"/>
                  <a:gd name="T83" fmla="*/ 135 h 589"/>
                  <a:gd name="T84" fmla="*/ 428 w 623"/>
                  <a:gd name="T85" fmla="*/ 107 h 589"/>
                  <a:gd name="T86" fmla="*/ 447 w 623"/>
                  <a:gd name="T87" fmla="*/ 50 h 589"/>
                  <a:gd name="T88" fmla="*/ 352 w 623"/>
                  <a:gd name="T89" fmla="*/ 13 h 58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23"/>
                  <a:gd name="T136" fmla="*/ 0 h 589"/>
                  <a:gd name="T137" fmla="*/ 623 w 623"/>
                  <a:gd name="T138" fmla="*/ 589 h 58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23" h="589">
                    <a:moveTo>
                      <a:pt x="352" y="13"/>
                    </a:moveTo>
                    <a:cubicBezTo>
                      <a:pt x="315" y="0"/>
                      <a:pt x="294" y="10"/>
                      <a:pt x="258" y="22"/>
                    </a:cubicBezTo>
                    <a:cubicBezTo>
                      <a:pt x="248" y="28"/>
                      <a:pt x="233" y="30"/>
                      <a:pt x="229" y="41"/>
                    </a:cubicBezTo>
                    <a:cubicBezTo>
                      <a:pt x="228" y="45"/>
                      <a:pt x="245" y="99"/>
                      <a:pt x="248" y="107"/>
                    </a:cubicBezTo>
                    <a:cubicBezTo>
                      <a:pt x="201" y="139"/>
                      <a:pt x="213" y="113"/>
                      <a:pt x="163" y="98"/>
                    </a:cubicBezTo>
                    <a:cubicBezTo>
                      <a:pt x="154" y="101"/>
                      <a:pt x="139" y="98"/>
                      <a:pt x="135" y="107"/>
                    </a:cubicBezTo>
                    <a:cubicBezTo>
                      <a:pt x="122" y="140"/>
                      <a:pt x="155" y="152"/>
                      <a:pt x="173" y="164"/>
                    </a:cubicBezTo>
                    <a:cubicBezTo>
                      <a:pt x="176" y="173"/>
                      <a:pt x="186" y="183"/>
                      <a:pt x="182" y="192"/>
                    </a:cubicBezTo>
                    <a:cubicBezTo>
                      <a:pt x="178" y="201"/>
                      <a:pt x="164" y="199"/>
                      <a:pt x="154" y="201"/>
                    </a:cubicBezTo>
                    <a:cubicBezTo>
                      <a:pt x="130" y="207"/>
                      <a:pt x="83" y="215"/>
                      <a:pt x="59" y="220"/>
                    </a:cubicBezTo>
                    <a:cubicBezTo>
                      <a:pt x="50" y="226"/>
                      <a:pt x="8" y="249"/>
                      <a:pt x="12" y="268"/>
                    </a:cubicBezTo>
                    <a:cubicBezTo>
                      <a:pt x="14" y="279"/>
                      <a:pt x="31" y="280"/>
                      <a:pt x="41" y="286"/>
                    </a:cubicBezTo>
                    <a:cubicBezTo>
                      <a:pt x="66" y="280"/>
                      <a:pt x="104" y="266"/>
                      <a:pt x="107" y="286"/>
                    </a:cubicBezTo>
                    <a:cubicBezTo>
                      <a:pt x="110" y="306"/>
                      <a:pt x="94" y="324"/>
                      <a:pt x="88" y="343"/>
                    </a:cubicBezTo>
                    <a:cubicBezTo>
                      <a:pt x="85" y="353"/>
                      <a:pt x="68" y="348"/>
                      <a:pt x="59" y="353"/>
                    </a:cubicBezTo>
                    <a:cubicBezTo>
                      <a:pt x="49" y="358"/>
                      <a:pt x="40" y="365"/>
                      <a:pt x="31" y="371"/>
                    </a:cubicBezTo>
                    <a:cubicBezTo>
                      <a:pt x="0" y="418"/>
                      <a:pt x="4" y="435"/>
                      <a:pt x="50" y="466"/>
                    </a:cubicBezTo>
                    <a:cubicBezTo>
                      <a:pt x="59" y="460"/>
                      <a:pt x="71" y="456"/>
                      <a:pt x="78" y="447"/>
                    </a:cubicBezTo>
                    <a:cubicBezTo>
                      <a:pt x="115" y="401"/>
                      <a:pt x="55" y="431"/>
                      <a:pt x="116" y="409"/>
                    </a:cubicBezTo>
                    <a:cubicBezTo>
                      <a:pt x="159" y="474"/>
                      <a:pt x="95" y="543"/>
                      <a:pt x="173" y="570"/>
                    </a:cubicBezTo>
                    <a:cubicBezTo>
                      <a:pt x="182" y="567"/>
                      <a:pt x="194" y="567"/>
                      <a:pt x="201" y="560"/>
                    </a:cubicBezTo>
                    <a:cubicBezTo>
                      <a:pt x="208" y="553"/>
                      <a:pt x="202" y="527"/>
                      <a:pt x="210" y="532"/>
                    </a:cubicBezTo>
                    <a:cubicBezTo>
                      <a:pt x="229" y="544"/>
                      <a:pt x="248" y="589"/>
                      <a:pt x="248" y="589"/>
                    </a:cubicBezTo>
                    <a:cubicBezTo>
                      <a:pt x="267" y="583"/>
                      <a:pt x="286" y="576"/>
                      <a:pt x="305" y="570"/>
                    </a:cubicBezTo>
                    <a:cubicBezTo>
                      <a:pt x="327" y="563"/>
                      <a:pt x="362" y="532"/>
                      <a:pt x="362" y="532"/>
                    </a:cubicBezTo>
                    <a:cubicBezTo>
                      <a:pt x="367" y="518"/>
                      <a:pt x="389" y="475"/>
                      <a:pt x="343" y="475"/>
                    </a:cubicBezTo>
                    <a:cubicBezTo>
                      <a:pt x="329" y="475"/>
                      <a:pt x="325" y="496"/>
                      <a:pt x="314" y="504"/>
                    </a:cubicBezTo>
                    <a:cubicBezTo>
                      <a:pt x="306" y="509"/>
                      <a:pt x="295" y="510"/>
                      <a:pt x="286" y="513"/>
                    </a:cubicBezTo>
                    <a:cubicBezTo>
                      <a:pt x="271" y="466"/>
                      <a:pt x="238" y="466"/>
                      <a:pt x="192" y="456"/>
                    </a:cubicBezTo>
                    <a:cubicBezTo>
                      <a:pt x="181" y="425"/>
                      <a:pt x="173" y="394"/>
                      <a:pt x="163" y="362"/>
                    </a:cubicBezTo>
                    <a:cubicBezTo>
                      <a:pt x="157" y="343"/>
                      <a:pt x="144" y="305"/>
                      <a:pt x="144" y="305"/>
                    </a:cubicBezTo>
                    <a:cubicBezTo>
                      <a:pt x="169" y="268"/>
                      <a:pt x="152" y="281"/>
                      <a:pt x="192" y="268"/>
                    </a:cubicBezTo>
                    <a:cubicBezTo>
                      <a:pt x="211" y="262"/>
                      <a:pt x="248" y="249"/>
                      <a:pt x="248" y="249"/>
                    </a:cubicBezTo>
                    <a:cubicBezTo>
                      <a:pt x="278" y="203"/>
                      <a:pt x="267" y="163"/>
                      <a:pt x="324" y="145"/>
                    </a:cubicBezTo>
                    <a:cubicBezTo>
                      <a:pt x="353" y="188"/>
                      <a:pt x="336" y="209"/>
                      <a:pt x="380" y="239"/>
                    </a:cubicBezTo>
                    <a:cubicBezTo>
                      <a:pt x="402" y="236"/>
                      <a:pt x="429" y="244"/>
                      <a:pt x="447" y="230"/>
                    </a:cubicBezTo>
                    <a:cubicBezTo>
                      <a:pt x="456" y="223"/>
                      <a:pt x="426" y="212"/>
                      <a:pt x="428" y="201"/>
                    </a:cubicBezTo>
                    <a:cubicBezTo>
                      <a:pt x="430" y="190"/>
                      <a:pt x="447" y="189"/>
                      <a:pt x="456" y="183"/>
                    </a:cubicBezTo>
                    <a:cubicBezTo>
                      <a:pt x="478" y="186"/>
                      <a:pt x="502" y="182"/>
                      <a:pt x="522" y="192"/>
                    </a:cubicBezTo>
                    <a:cubicBezTo>
                      <a:pt x="531" y="196"/>
                      <a:pt x="525" y="213"/>
                      <a:pt x="532" y="220"/>
                    </a:cubicBezTo>
                    <a:cubicBezTo>
                      <a:pt x="539" y="227"/>
                      <a:pt x="551" y="227"/>
                      <a:pt x="560" y="230"/>
                    </a:cubicBezTo>
                    <a:cubicBezTo>
                      <a:pt x="603" y="201"/>
                      <a:pt x="623" y="158"/>
                      <a:pt x="560" y="135"/>
                    </a:cubicBezTo>
                    <a:cubicBezTo>
                      <a:pt x="509" y="146"/>
                      <a:pt x="449" y="173"/>
                      <a:pt x="428" y="107"/>
                    </a:cubicBezTo>
                    <a:cubicBezTo>
                      <a:pt x="434" y="88"/>
                      <a:pt x="464" y="61"/>
                      <a:pt x="447" y="50"/>
                    </a:cubicBezTo>
                    <a:cubicBezTo>
                      <a:pt x="379" y="6"/>
                      <a:pt x="413" y="13"/>
                      <a:pt x="352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11" name="Text Box 105"/>
            <p:cNvSpPr txBox="1">
              <a:spLocks noChangeArrowheads="1"/>
            </p:cNvSpPr>
            <p:nvPr/>
          </p:nvSpPr>
          <p:spPr bwMode="auto">
            <a:xfrm>
              <a:off x="880" y="1634"/>
              <a:ext cx="608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IFNγ</a:t>
              </a:r>
            </a:p>
          </p:txBody>
        </p:sp>
        <p:sp>
          <p:nvSpPr>
            <p:cNvPr id="12" name="AutoShape 106"/>
            <p:cNvSpPr>
              <a:spLocks noChangeArrowheads="1"/>
            </p:cNvSpPr>
            <p:nvPr/>
          </p:nvSpPr>
          <p:spPr bwMode="auto">
            <a:xfrm>
              <a:off x="1008" y="1104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3" name="AutoShape 107"/>
            <p:cNvSpPr>
              <a:spLocks noChangeArrowheads="1"/>
            </p:cNvSpPr>
            <p:nvPr/>
          </p:nvSpPr>
          <p:spPr bwMode="auto">
            <a:xfrm>
              <a:off x="768" y="1968"/>
              <a:ext cx="672" cy="432"/>
            </a:xfrm>
            <a:prstGeom prst="downArrowCallout">
              <a:avLst>
                <a:gd name="adj1" fmla="val 11883"/>
                <a:gd name="adj2" fmla="val 38889"/>
                <a:gd name="adj3" fmla="val 19963"/>
                <a:gd name="adj4" fmla="val 66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000">
                  <a:latin typeface="Arial Narrow" pitchFamily="34" charset="0"/>
                </a:rPr>
                <a:t>Activates</a:t>
              </a:r>
            </a:p>
          </p:txBody>
        </p:sp>
        <p:sp>
          <p:nvSpPr>
            <p:cNvPr id="14" name="AutoShape 108"/>
            <p:cNvSpPr>
              <a:spLocks noChangeArrowheads="1"/>
            </p:cNvSpPr>
            <p:nvPr/>
          </p:nvSpPr>
          <p:spPr bwMode="auto">
            <a:xfrm>
              <a:off x="4032" y="1104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5" name="Text Box 109"/>
            <p:cNvSpPr txBox="1">
              <a:spLocks noChangeArrowheads="1"/>
            </p:cNvSpPr>
            <p:nvPr/>
          </p:nvSpPr>
          <p:spPr bwMode="auto">
            <a:xfrm>
              <a:off x="3783" y="1624"/>
              <a:ext cx="951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IL-4 IL-5</a:t>
              </a:r>
            </a:p>
          </p:txBody>
        </p:sp>
        <p:sp>
          <p:nvSpPr>
            <p:cNvPr id="16" name="Text Box 110"/>
            <p:cNvSpPr txBox="1">
              <a:spLocks noChangeArrowheads="1"/>
            </p:cNvSpPr>
            <p:nvPr/>
          </p:nvSpPr>
          <p:spPr bwMode="auto">
            <a:xfrm>
              <a:off x="3349" y="1175"/>
              <a:ext cx="642" cy="425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400" b="1">
                  <a:latin typeface="Arial Narrow" pitchFamily="34" charset="0"/>
                </a:rPr>
                <a:t>IL-10</a:t>
              </a:r>
            </a:p>
          </p:txBody>
        </p:sp>
        <p:sp>
          <p:nvSpPr>
            <p:cNvPr id="17" name="AutoShape 111"/>
            <p:cNvSpPr>
              <a:spLocks noChangeArrowheads="1"/>
            </p:cNvSpPr>
            <p:nvPr/>
          </p:nvSpPr>
          <p:spPr bwMode="auto">
            <a:xfrm>
              <a:off x="3840" y="1968"/>
              <a:ext cx="672" cy="432"/>
            </a:xfrm>
            <a:prstGeom prst="downArrowCallout">
              <a:avLst>
                <a:gd name="adj1" fmla="val 11883"/>
                <a:gd name="adj2" fmla="val 38889"/>
                <a:gd name="adj3" fmla="val 19963"/>
                <a:gd name="adj4" fmla="val 66667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2000">
                  <a:latin typeface="Arial Narrow" pitchFamily="34" charset="0"/>
                </a:rPr>
                <a:t>Activates</a:t>
              </a:r>
            </a:p>
          </p:txBody>
        </p:sp>
        <p:sp>
          <p:nvSpPr>
            <p:cNvPr id="18" name="AutoShape 112"/>
            <p:cNvSpPr>
              <a:spLocks noChangeArrowheads="1"/>
            </p:cNvSpPr>
            <p:nvPr/>
          </p:nvSpPr>
          <p:spPr bwMode="auto">
            <a:xfrm rot="5400000" flipV="1">
              <a:off x="3216" y="1824"/>
              <a:ext cx="336" cy="9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7 w 21600"/>
                <a:gd name="T13" fmla="*/ 4666 h 21600"/>
                <a:gd name="T14" fmla="*/ 20121 w 21600"/>
                <a:gd name="T15" fmla="*/ 74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7" y="0"/>
                  </a:lnTo>
                  <a:lnTo>
                    <a:pt x="15107" y="4665"/>
                  </a:lnTo>
                  <a:lnTo>
                    <a:pt x="12427" y="4665"/>
                  </a:lnTo>
                  <a:cubicBezTo>
                    <a:pt x="5564" y="4665"/>
                    <a:pt x="0" y="8020"/>
                    <a:pt x="0" y="12158"/>
                  </a:cubicBezTo>
                  <a:lnTo>
                    <a:pt x="0" y="21600"/>
                  </a:lnTo>
                  <a:lnTo>
                    <a:pt x="2891" y="21600"/>
                  </a:lnTo>
                  <a:lnTo>
                    <a:pt x="2891" y="12158"/>
                  </a:lnTo>
                  <a:cubicBezTo>
                    <a:pt x="2891" y="9582"/>
                    <a:pt x="7160" y="7493"/>
                    <a:pt x="12427" y="7493"/>
                  </a:cubicBezTo>
                  <a:lnTo>
                    <a:pt x="15107" y="7493"/>
                  </a:lnTo>
                  <a:lnTo>
                    <a:pt x="1510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113"/>
            <p:cNvSpPr>
              <a:spLocks noChangeArrowheads="1"/>
            </p:cNvSpPr>
            <p:nvPr/>
          </p:nvSpPr>
          <p:spPr bwMode="auto">
            <a:xfrm rot="-5400000" flipH="1" flipV="1">
              <a:off x="4800" y="1824"/>
              <a:ext cx="336" cy="9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7 w 21600"/>
                <a:gd name="T13" fmla="*/ 4666 h 21600"/>
                <a:gd name="T14" fmla="*/ 20121 w 21600"/>
                <a:gd name="T15" fmla="*/ 748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07" y="0"/>
                  </a:lnTo>
                  <a:lnTo>
                    <a:pt x="15107" y="4665"/>
                  </a:lnTo>
                  <a:lnTo>
                    <a:pt x="12427" y="4665"/>
                  </a:lnTo>
                  <a:cubicBezTo>
                    <a:pt x="5564" y="4665"/>
                    <a:pt x="0" y="8020"/>
                    <a:pt x="0" y="12158"/>
                  </a:cubicBezTo>
                  <a:lnTo>
                    <a:pt x="0" y="21600"/>
                  </a:lnTo>
                  <a:lnTo>
                    <a:pt x="2891" y="21600"/>
                  </a:lnTo>
                  <a:lnTo>
                    <a:pt x="2891" y="12158"/>
                  </a:lnTo>
                  <a:cubicBezTo>
                    <a:pt x="2891" y="9582"/>
                    <a:pt x="7160" y="7493"/>
                    <a:pt x="12427" y="7493"/>
                  </a:cubicBezTo>
                  <a:lnTo>
                    <a:pt x="15107" y="7493"/>
                  </a:lnTo>
                  <a:lnTo>
                    <a:pt x="15107" y="12158"/>
                  </a:lnTo>
                  <a:lnTo>
                    <a:pt x="21600" y="607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" name="AutoShape 114"/>
            <p:cNvSpPr>
              <a:spLocks noChangeArrowheads="1"/>
            </p:cNvSpPr>
            <p:nvPr/>
          </p:nvSpPr>
          <p:spPr bwMode="auto">
            <a:xfrm>
              <a:off x="1248" y="1248"/>
              <a:ext cx="1911" cy="144"/>
            </a:xfrm>
            <a:prstGeom prst="leftArrow">
              <a:avLst>
                <a:gd name="adj1" fmla="val 50000"/>
                <a:gd name="adj2" fmla="val 331771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1" name="Text Box 115"/>
            <p:cNvSpPr txBox="1">
              <a:spLocks noChangeArrowheads="1"/>
            </p:cNvSpPr>
            <p:nvPr/>
          </p:nvSpPr>
          <p:spPr bwMode="auto">
            <a:xfrm>
              <a:off x="2049" y="1668"/>
              <a:ext cx="1395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1600" b="1">
                  <a:latin typeface="Arial Narrow" pitchFamily="34" charset="0"/>
                </a:rPr>
                <a:t>Inhibits production</a:t>
              </a:r>
            </a:p>
          </p:txBody>
        </p:sp>
        <p:sp>
          <p:nvSpPr>
            <p:cNvPr id="22" name="Text Box 116"/>
            <p:cNvSpPr txBox="1">
              <a:spLocks noChangeArrowheads="1"/>
            </p:cNvSpPr>
            <p:nvPr/>
          </p:nvSpPr>
          <p:spPr bwMode="auto">
            <a:xfrm rot="-1899575">
              <a:off x="1988" y="705"/>
              <a:ext cx="1479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sz="1600" b="1">
                  <a:latin typeface="Arial Narrow" pitchFamily="34" charset="0"/>
                </a:rPr>
                <a:t>Inhibits proliferation</a:t>
              </a:r>
            </a:p>
          </p:txBody>
        </p:sp>
        <p:sp>
          <p:nvSpPr>
            <p:cNvPr id="23" name="Text Box 117"/>
            <p:cNvSpPr txBox="1">
              <a:spLocks noChangeArrowheads="1"/>
            </p:cNvSpPr>
            <p:nvPr/>
          </p:nvSpPr>
          <p:spPr bwMode="auto">
            <a:xfrm>
              <a:off x="2793" y="2927"/>
              <a:ext cx="809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latin typeface="Arial Narrow" pitchFamily="34" charset="0"/>
                </a:rPr>
                <a:t>Mast cell</a:t>
              </a:r>
            </a:p>
          </p:txBody>
        </p:sp>
        <p:sp>
          <p:nvSpPr>
            <p:cNvPr id="24" name="Text Box 118"/>
            <p:cNvSpPr txBox="1">
              <a:spLocks noChangeArrowheads="1"/>
            </p:cNvSpPr>
            <p:nvPr/>
          </p:nvSpPr>
          <p:spPr bwMode="auto">
            <a:xfrm>
              <a:off x="4800" y="2831"/>
              <a:ext cx="944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solidFill>
                    <a:schemeClr val="bg1"/>
                  </a:solidFill>
                  <a:latin typeface="Arial Narrow" pitchFamily="34" charset="0"/>
                </a:rPr>
                <a:t>Eosinophil</a:t>
              </a:r>
            </a:p>
          </p:txBody>
        </p:sp>
        <p:sp>
          <p:nvSpPr>
            <p:cNvPr id="25" name="AutoShape 119"/>
            <p:cNvSpPr>
              <a:spLocks noChangeArrowheads="1"/>
            </p:cNvSpPr>
            <p:nvPr/>
          </p:nvSpPr>
          <p:spPr bwMode="auto">
            <a:xfrm>
              <a:off x="4080" y="3456"/>
              <a:ext cx="192" cy="480"/>
            </a:xfrm>
            <a:prstGeom prst="downArrow">
              <a:avLst>
                <a:gd name="adj1" fmla="val 50000"/>
                <a:gd name="adj2" fmla="val 62500"/>
              </a:avLst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6" name="Text Box 120"/>
            <p:cNvSpPr txBox="1">
              <a:spLocks noChangeArrowheads="1"/>
            </p:cNvSpPr>
            <p:nvPr/>
          </p:nvSpPr>
          <p:spPr bwMode="auto">
            <a:xfrm>
              <a:off x="3410" y="4006"/>
              <a:ext cx="2078" cy="342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u="sng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u="sng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cs-CZ" b="1">
                  <a:latin typeface="Arial Narrow" pitchFamily="34" charset="0"/>
                </a:rPr>
                <a:t>Antibodies (including IgE)</a:t>
              </a:r>
            </a:p>
          </p:txBody>
        </p:sp>
      </p:grpSp>
      <p:sp>
        <p:nvSpPr>
          <p:cNvPr id="120" name="Text Box 121"/>
          <p:cNvSpPr txBox="1">
            <a:spLocks noChangeArrowheads="1"/>
          </p:cNvSpPr>
          <p:nvPr/>
        </p:nvSpPr>
        <p:spPr bwMode="auto">
          <a:xfrm>
            <a:off x="5867400" y="6308725"/>
            <a:ext cx="292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Zdroj: </a:t>
            </a:r>
            <a:r>
              <a:rPr lang="en-US" altLang="cs-CZ" sz="1400"/>
              <a:t>http://pathmicro.med.sc.edu/</a:t>
            </a:r>
          </a:p>
        </p:txBody>
      </p:sp>
      <p:sp>
        <p:nvSpPr>
          <p:cNvPr id="121" name="Rectangle 2"/>
          <p:cNvSpPr txBox="1">
            <a:spLocks noChangeArrowheads="1"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cs-CZ" sz="4800" dirty="0" err="1">
                <a:solidFill>
                  <a:srgbClr val="C00000"/>
                </a:solidFill>
              </a:rPr>
              <a:t>Funkce</a:t>
            </a:r>
            <a:r>
              <a:rPr lang="en-US" altLang="cs-CZ" sz="4800" dirty="0">
                <a:solidFill>
                  <a:srgbClr val="C00000"/>
                </a:solidFill>
              </a:rPr>
              <a:t> Th1 and Th2 </a:t>
            </a:r>
            <a:r>
              <a:rPr lang="en-US" altLang="cs-CZ" sz="4800" dirty="0" err="1">
                <a:solidFill>
                  <a:srgbClr val="C00000"/>
                </a:solidFill>
              </a:rPr>
              <a:t>lymfocytů</a:t>
            </a:r>
            <a:endParaRPr lang="en-US" altLang="cs-CZ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1359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200" b="1" dirty="0">
                <a:solidFill>
                  <a:srgbClr val="C00000"/>
                </a:solidFill>
              </a:rPr>
              <a:t>Regulační T-lymfocyty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3608" y="1600200"/>
            <a:ext cx="7776542" cy="4525963"/>
          </a:xfrm>
          <a:solidFill>
            <a:schemeClr val="bg1"/>
          </a:solidFill>
        </p:spPr>
        <p:txBody>
          <a:bodyPr/>
          <a:lstStyle/>
          <a:p>
            <a:pPr marL="342900" indent="-342900" eaLnBrk="1" hangingPunct="1">
              <a:buFont typeface="Wingdings" pitchFamily="2" charset="2"/>
              <a:buNone/>
            </a:pPr>
            <a:endParaRPr lang="cs-CZ" sz="2600" u="sng" dirty="0">
              <a:solidFill>
                <a:srgbClr val="000066"/>
              </a:solidFill>
              <a:latin typeface="Comic Sans MS" pitchFamily="66" charset="0"/>
            </a:endParaRP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600" b="1" dirty="0">
                <a:solidFill>
                  <a:srgbClr val="000066"/>
                </a:solidFill>
              </a:rPr>
              <a:t>Konstituční </a:t>
            </a:r>
            <a:r>
              <a:rPr lang="cs-CZ" sz="2600" b="1" dirty="0" err="1">
                <a:solidFill>
                  <a:srgbClr val="000066"/>
                </a:solidFill>
              </a:rPr>
              <a:t>Treg</a:t>
            </a:r>
            <a:r>
              <a:rPr lang="cs-CZ" sz="2600" b="1" dirty="0">
                <a:solidFill>
                  <a:srgbClr val="000066"/>
                </a:solidFill>
              </a:rPr>
              <a:t> (CD4+CD25+)</a:t>
            </a: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600" dirty="0">
                <a:solidFill>
                  <a:srgbClr val="000066"/>
                </a:solidFill>
              </a:rPr>
              <a:t>   </a:t>
            </a:r>
            <a:r>
              <a:rPr lang="cs-CZ" sz="2600" dirty="0" err="1">
                <a:solidFill>
                  <a:srgbClr val="000066"/>
                </a:solidFill>
              </a:rPr>
              <a:t>neproliferují</a:t>
            </a:r>
            <a:r>
              <a:rPr lang="cs-CZ" sz="2600" dirty="0">
                <a:solidFill>
                  <a:srgbClr val="000066"/>
                </a:solidFill>
              </a:rPr>
              <a:t> při </a:t>
            </a:r>
            <a:r>
              <a:rPr lang="cs-CZ" sz="2600" dirty="0" err="1">
                <a:solidFill>
                  <a:srgbClr val="000066"/>
                </a:solidFill>
              </a:rPr>
              <a:t>polyklonální</a:t>
            </a:r>
            <a:r>
              <a:rPr lang="cs-CZ" sz="2600" dirty="0">
                <a:solidFill>
                  <a:srgbClr val="000066"/>
                </a:solidFill>
              </a:rPr>
              <a:t> stimulaci, tlumí reakce</a:t>
            </a:r>
          </a:p>
          <a:p>
            <a:pPr marL="342900" indent="-342900" eaLnBrk="1" hangingPunct="1">
              <a:buFont typeface="Wingdings" pitchFamily="2" charset="2"/>
              <a:buNone/>
            </a:pPr>
            <a:r>
              <a:rPr lang="cs-CZ" sz="2600" dirty="0">
                <a:solidFill>
                  <a:srgbClr val="000066"/>
                </a:solidFill>
              </a:rPr>
              <a:t>   T-buněk přímým kontaktem</a:t>
            </a:r>
          </a:p>
          <a:p>
            <a:pPr marL="342900" indent="-342900" eaLnBrk="1" hangingPunct="1">
              <a:buClr>
                <a:schemeClr val="tx1"/>
              </a:buClr>
            </a:pPr>
            <a:endParaRPr lang="cs-CZ" sz="2600" dirty="0">
              <a:solidFill>
                <a:srgbClr val="000066"/>
              </a:solidFill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600" b="1" dirty="0">
                <a:solidFill>
                  <a:srgbClr val="000066"/>
                </a:solidFill>
              </a:rPr>
              <a:t>Indukované Tr1 a Th3  (CD4+, IL-10, TGF-</a:t>
            </a:r>
            <a:r>
              <a:rPr lang="cs-CZ" sz="2600" b="1" dirty="0">
                <a:solidFill>
                  <a:srgbClr val="000066"/>
                </a:solidFill>
                <a:latin typeface="Symbol" pitchFamily="18" charset="2"/>
              </a:rPr>
              <a:t>b</a:t>
            </a:r>
            <a:r>
              <a:rPr lang="cs-CZ" sz="2600" b="1" dirty="0">
                <a:solidFill>
                  <a:srgbClr val="000066"/>
                </a:solidFill>
              </a:rPr>
              <a:t>)</a:t>
            </a: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600" dirty="0">
                <a:solidFill>
                  <a:srgbClr val="000066"/>
                </a:solidFill>
              </a:rPr>
              <a:t>   tlumí buňky Th1, Th2, ale i jiné buňky prostřednictvím</a:t>
            </a: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r>
              <a:rPr lang="cs-CZ" sz="2600" dirty="0">
                <a:solidFill>
                  <a:srgbClr val="000066"/>
                </a:solidFill>
              </a:rPr>
              <a:t>   </a:t>
            </a:r>
            <a:r>
              <a:rPr lang="cs-CZ" sz="2600" dirty="0" err="1">
                <a:solidFill>
                  <a:srgbClr val="000066"/>
                </a:solidFill>
              </a:rPr>
              <a:t>cytokinů</a:t>
            </a:r>
            <a:endParaRPr lang="cs-CZ" sz="2600" dirty="0">
              <a:solidFill>
                <a:srgbClr val="000066"/>
              </a:solidFill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sz="2600" dirty="0">
              <a:solidFill>
                <a:srgbClr val="000066"/>
              </a:solidFill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sz="2600" u="sng" dirty="0">
              <a:solidFill>
                <a:srgbClr val="000066"/>
              </a:solidFill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sz="2600" u="sng" dirty="0">
              <a:solidFill>
                <a:schemeClr val="bg1"/>
              </a:solidFill>
              <a:latin typeface="Comic Sans MS" pitchFamily="66" charset="0"/>
            </a:endParaRPr>
          </a:p>
          <a:p>
            <a:pPr marL="342900" indent="-342900" eaLnBrk="1" hangingPunct="1">
              <a:buClr>
                <a:schemeClr val="tx1"/>
              </a:buClr>
            </a:pPr>
            <a:endParaRPr lang="cs-CZ" sz="2600" u="sng" dirty="0">
              <a:solidFill>
                <a:schemeClr val="bg1"/>
              </a:solidFill>
              <a:latin typeface="Comic Sans MS" pitchFamily="66" charset="0"/>
            </a:endParaRPr>
          </a:p>
          <a:p>
            <a:pPr marL="342900" indent="-342900" eaLnBrk="1" hangingPunct="1">
              <a:buClr>
                <a:schemeClr val="tx1"/>
              </a:buClr>
              <a:buFont typeface="Wingdings" pitchFamily="2" charset="2"/>
              <a:buNone/>
            </a:pPr>
            <a:endParaRPr lang="cs-CZ" sz="2600" u="sng" dirty="0">
              <a:solidFill>
                <a:srgbClr val="000066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3717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3203</Words>
  <Application>Microsoft Office PowerPoint</Application>
  <PresentationFormat>Předvádění na obrazovce (4:3)</PresentationFormat>
  <Paragraphs>428</Paragraphs>
  <Slides>102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102</vt:i4>
      </vt:variant>
    </vt:vector>
  </HeadingPairs>
  <TitlesOfParts>
    <vt:vector size="110" baseType="lpstr">
      <vt:lpstr>Arial</vt:lpstr>
      <vt:lpstr>Arial Narrow</vt:lpstr>
      <vt:lpstr>Calibri</vt:lpstr>
      <vt:lpstr>Comic Sans MS</vt:lpstr>
      <vt:lpstr>Symbol</vt:lpstr>
      <vt:lpstr>Tahoma</vt:lpstr>
      <vt:lpstr>Wingdings</vt:lpstr>
      <vt:lpstr>Motiv systému Office</vt:lpstr>
      <vt:lpstr>  IMUNITA ADAPTIVNÍ   Marcela Vlková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Presentace antigenů lymfocytům T</vt:lpstr>
      <vt:lpstr>Prezentace aplikace PowerPoint</vt:lpstr>
      <vt:lpstr> Lymfocyty T a B jsou základními operačními jednotkami adaptivní imunity</vt:lpstr>
      <vt:lpstr>Charakteristika  adaptivní imunity</vt:lpstr>
      <vt:lpstr> ANTIGEN – adaptivní imunita (Antibody generating substance) </vt:lpstr>
      <vt:lpstr>Adaptivní imunita:  charakteristické rysy</vt:lpstr>
      <vt:lpstr>Adaptivní imunita: specifičnost</vt:lpstr>
      <vt:lpstr>Adaptivní imunita:  charakteristické rysy</vt:lpstr>
      <vt:lpstr>Adaptivní imunita:  charakteristické rysy</vt:lpstr>
      <vt:lpstr>Postuláty klonální selekční teorie (Macfarlane Burnet)</vt:lpstr>
      <vt:lpstr>Prezentace aplikace PowerPoint</vt:lpstr>
      <vt:lpstr>Vrozená imunita:  charakteristické rysy</vt:lpstr>
      <vt:lpstr>Prezentace aplikace PowerPoint</vt:lpstr>
      <vt:lpstr>T-lymfocyty</vt:lpstr>
      <vt:lpstr>Prezentace aplikace PowerPoint</vt:lpstr>
      <vt:lpstr>Vývoj T a B lymfocytů</vt:lpstr>
      <vt:lpstr>Vývoj T-lymfocytů</vt:lpstr>
      <vt:lpstr>Vývoj lymfocytů v thymu</vt:lpstr>
      <vt:lpstr>Prezentace aplikace PowerPoint</vt:lpstr>
      <vt:lpstr>Vývoj T lymfocytů v thymu αβ</vt:lpstr>
      <vt:lpstr>TCR receptor</vt:lpstr>
      <vt:lpstr>Molekulárně genetická podstata specifičnosti</vt:lpstr>
      <vt:lpstr>VDJ rekombinace při vzniku variabilního místa</vt:lpstr>
      <vt:lpstr>Co zvyšuje variabilitu specifických vazebných míst</vt:lpstr>
      <vt:lpstr>Alelická exkluze</vt:lpstr>
      <vt:lpstr>Aktivace T lymfocytů</vt:lpstr>
      <vt:lpstr>Presentace antigenů lymfocytům T</vt:lpstr>
      <vt:lpstr>Aktivace T lymfocytů</vt:lpstr>
      <vt:lpstr>Aktivace T-lymfocytů</vt:lpstr>
      <vt:lpstr>Kostimulační signály nutné pro aktivaci T lymfocytu</vt:lpstr>
      <vt:lpstr>Vazba CD40 – CD40L</vt:lpstr>
      <vt:lpstr>Role IL-2</vt:lpstr>
      <vt:lpstr>Změny povrchových molekul během aktivace</vt:lpstr>
      <vt:lpstr>Prezentace aplikace PowerPoint</vt:lpstr>
      <vt:lpstr>Aktivace TCR antigenem a superantigenem</vt:lpstr>
      <vt:lpstr>Vývoj CD4+ lymfocytárních populací</vt:lpstr>
      <vt:lpstr>Efektorové CD4+ T lymfocyty</vt:lpstr>
      <vt:lpstr>Prezentace aplikace PowerPoint</vt:lpstr>
      <vt:lpstr>Th1, Th2 a Th17 lymfocyty</vt:lpstr>
      <vt:lpstr>Vývoj Th1, Th2 a Th 17 lymfocytů</vt:lpstr>
      <vt:lpstr>Th1 odpověď</vt:lpstr>
      <vt:lpstr>Th1 lymfocyty</vt:lpstr>
      <vt:lpstr>Th1 lymfocyty</vt:lpstr>
      <vt:lpstr>Th2 odpověď</vt:lpstr>
      <vt:lpstr>Th2 lymfocyty</vt:lpstr>
      <vt:lpstr>Th2 lymfocyty</vt:lpstr>
      <vt:lpstr>Th17 odpověď</vt:lpstr>
      <vt:lpstr>Th17 lymfoycyty </vt:lpstr>
      <vt:lpstr>Th17 T lymfocyty</vt:lpstr>
      <vt:lpstr>Treg lymfocyty</vt:lpstr>
      <vt:lpstr>Základní typy regulačních T-lymfocytů</vt:lpstr>
      <vt:lpstr>TR-1 lymfocyty</vt:lpstr>
      <vt:lpstr>Prezentace aplikace PowerPoint</vt:lpstr>
      <vt:lpstr>Diferenciace efektorových cytotoxických T lymfocytů</vt:lpstr>
      <vt:lpstr>Mechanismy „zabíjení“ cytotoxických  T lymfocytů</vt:lpstr>
      <vt:lpstr>Cytotoxické CD8+ T lymfocyty</vt:lpstr>
      <vt:lpstr>Gama delta T lymfocyty a NKT buňky</vt:lpstr>
      <vt:lpstr>Buňky NKT</vt:lpstr>
      <vt:lpstr>Prezentace aplikace PowerPoint</vt:lpstr>
      <vt:lpstr>B lymfocyty</vt:lpstr>
      <vt:lpstr>BCR receptor</vt:lpstr>
      <vt:lpstr>Protilátky</vt:lpstr>
      <vt:lpstr>Vývoj B lymfocytů</vt:lpstr>
      <vt:lpstr>Diferenciace subpopulací B lymfocytů</vt:lpstr>
      <vt:lpstr>Antigeny aktivující lymfocyty B</vt:lpstr>
      <vt:lpstr>Aktivace B lymfocytů a produkce Ig</vt:lpstr>
      <vt:lpstr>Aktivace B lymfocytu</vt:lpstr>
      <vt:lpstr>B-lymfocytární subpopulace</vt:lpstr>
      <vt:lpstr>B lymfocyt jako APC  a jeho stimulace T lymfocytem</vt:lpstr>
      <vt:lpstr>Protilátková odpověď – T dependentní</vt:lpstr>
      <vt:lpstr>Prezentace aplikace PowerPoint</vt:lpstr>
      <vt:lpstr>Prezentace aplikace PowerPoint</vt:lpstr>
      <vt:lpstr>Vazba Ag na BCR receptor</vt:lpstr>
      <vt:lpstr>Somatická hypermutace</vt:lpstr>
      <vt:lpstr>Prezentace aplikace PowerPoint</vt:lpstr>
      <vt:lpstr>Germinální centrum</vt:lpstr>
      <vt:lpstr>Izotypový přesmyk a funkce jednotlivých Ig</vt:lpstr>
      <vt:lpstr>B-buněčná aktivace a produkce Ig u B2 lymfocytů</vt:lpstr>
      <vt:lpstr>Prezentace aplikace PowerPoint</vt:lpstr>
      <vt:lpstr>Efektorové funkce protilátek</vt:lpstr>
      <vt:lpstr>Prezentace aplikace PowerPoint</vt:lpstr>
      <vt:lpstr>Prezentace aplikace PowerPoint</vt:lpstr>
      <vt:lpstr>Adaptivní imunita: paměť</vt:lpstr>
      <vt:lpstr>Imunitní protilátková odpověď</vt:lpstr>
      <vt:lpstr>Paměťové lymfocyty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Regulační T-lymfocyty</vt:lpstr>
      <vt:lpstr>Prezentace aplikace PowerPoint</vt:lpstr>
      <vt:lpstr>Prezentace aplikace PowerPoint</vt:lpstr>
      <vt:lpstr>Prezentace aplikace PowerPoint</vt:lpstr>
    </vt:vector>
  </TitlesOfParts>
  <Company>Fakultní nemocnice u sv. Anny v Brně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</dc:creator>
  <cp:lastModifiedBy>Uživatel systému Windows</cp:lastModifiedBy>
  <cp:revision>27</cp:revision>
  <dcterms:created xsi:type="dcterms:W3CDTF">2016-02-29T20:37:54Z</dcterms:created>
  <dcterms:modified xsi:type="dcterms:W3CDTF">2021-03-10T11:39:24Z</dcterms:modified>
</cp:coreProperties>
</file>