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99" r:id="rId11"/>
    <p:sldId id="257" r:id="rId12"/>
    <p:sldId id="258" r:id="rId13"/>
    <p:sldId id="259" r:id="rId14"/>
    <p:sldId id="261" r:id="rId15"/>
    <p:sldId id="400" r:id="rId16"/>
    <p:sldId id="265" r:id="rId17"/>
    <p:sldId id="262" r:id="rId18"/>
    <p:sldId id="404" r:id="rId19"/>
    <p:sldId id="263" r:id="rId20"/>
    <p:sldId id="264" r:id="rId21"/>
    <p:sldId id="266" r:id="rId22"/>
    <p:sldId id="272" r:id="rId23"/>
    <p:sldId id="270" r:id="rId24"/>
    <p:sldId id="398" r:id="rId25"/>
    <p:sldId id="271" r:id="rId26"/>
    <p:sldId id="273" r:id="rId27"/>
    <p:sldId id="277" r:id="rId28"/>
    <p:sldId id="275" r:id="rId29"/>
    <p:sldId id="278" r:id="rId30"/>
    <p:sldId id="279" r:id="rId31"/>
    <p:sldId id="280" r:id="rId32"/>
    <p:sldId id="281" r:id="rId33"/>
    <p:sldId id="282" r:id="rId34"/>
    <p:sldId id="269" r:id="rId35"/>
    <p:sldId id="322" r:id="rId36"/>
    <p:sldId id="323" r:id="rId37"/>
    <p:sldId id="357" r:id="rId38"/>
    <p:sldId id="325" r:id="rId39"/>
    <p:sldId id="358" r:id="rId40"/>
    <p:sldId id="407" r:id="rId41"/>
    <p:sldId id="359" r:id="rId42"/>
    <p:sldId id="324" r:id="rId43"/>
    <p:sldId id="296" r:id="rId44"/>
    <p:sldId id="401" r:id="rId45"/>
    <p:sldId id="403" r:id="rId46"/>
    <p:sldId id="329" r:id="rId47"/>
    <p:sldId id="408" r:id="rId48"/>
    <p:sldId id="405" r:id="rId49"/>
    <p:sldId id="297" r:id="rId50"/>
    <p:sldId id="355" r:id="rId51"/>
    <p:sldId id="298" r:id="rId52"/>
    <p:sldId id="331" r:id="rId53"/>
    <p:sldId id="332" r:id="rId54"/>
    <p:sldId id="356" r:id="rId55"/>
    <p:sldId id="330" r:id="rId56"/>
    <p:sldId id="313" r:id="rId57"/>
    <p:sldId id="406" r:id="rId58"/>
    <p:sldId id="328" r:id="rId59"/>
    <p:sldId id="410" r:id="rId60"/>
    <p:sldId id="299" r:id="rId61"/>
    <p:sldId id="300" r:id="rId62"/>
    <p:sldId id="301" r:id="rId63"/>
    <p:sldId id="302" r:id="rId64"/>
    <p:sldId id="335" r:id="rId65"/>
    <p:sldId id="306" r:id="rId66"/>
    <p:sldId id="360" r:id="rId67"/>
    <p:sldId id="361" r:id="rId68"/>
    <p:sldId id="362" r:id="rId69"/>
    <p:sldId id="363" r:id="rId70"/>
    <p:sldId id="336" r:id="rId71"/>
    <p:sldId id="337" r:id="rId72"/>
    <p:sldId id="409" r:id="rId73"/>
    <p:sldId id="308" r:id="rId74"/>
    <p:sldId id="338" r:id="rId75"/>
    <p:sldId id="334" r:id="rId76"/>
    <p:sldId id="309" r:id="rId77"/>
    <p:sldId id="339" r:id="rId78"/>
    <p:sldId id="412" r:id="rId79"/>
    <p:sldId id="413" r:id="rId80"/>
    <p:sldId id="414" r:id="rId81"/>
    <p:sldId id="260" r:id="rId82"/>
    <p:sldId id="415" r:id="rId83"/>
    <p:sldId id="416" r:id="rId84"/>
    <p:sldId id="417" r:id="rId85"/>
    <p:sldId id="288" r:id="rId86"/>
    <p:sldId id="286" r:id="rId87"/>
    <p:sldId id="289" r:id="rId88"/>
    <p:sldId id="418" r:id="rId89"/>
    <p:sldId id="419" r:id="rId90"/>
    <p:sldId id="420" r:id="rId91"/>
    <p:sldId id="421" r:id="rId92"/>
    <p:sldId id="268" r:id="rId93"/>
    <p:sldId id="422" r:id="rId94"/>
    <p:sldId id="283" r:id="rId95"/>
    <p:sldId id="284" r:id="rId96"/>
    <p:sldId id="285" r:id="rId97"/>
    <p:sldId id="423" r:id="rId98"/>
    <p:sldId id="424" r:id="rId99"/>
    <p:sldId id="425" r:id="rId100"/>
    <p:sldId id="267" r:id="rId101"/>
    <p:sldId id="426" r:id="rId102"/>
    <p:sldId id="427" r:id="rId103"/>
    <p:sldId id="428" r:id="rId104"/>
    <p:sldId id="470" r:id="rId105"/>
    <p:sldId id="471" r:id="rId106"/>
    <p:sldId id="472" r:id="rId107"/>
    <p:sldId id="473" r:id="rId108"/>
    <p:sldId id="474" r:id="rId109"/>
    <p:sldId id="465" r:id="rId110"/>
    <p:sldId id="466" r:id="rId111"/>
    <p:sldId id="467" r:id="rId112"/>
    <p:sldId id="468" r:id="rId113"/>
    <p:sldId id="469" r:id="rId114"/>
    <p:sldId id="475" r:id="rId115"/>
    <p:sldId id="476" r:id="rId116"/>
    <p:sldId id="477" r:id="rId117"/>
    <p:sldId id="274" r:id="rId118"/>
    <p:sldId id="478" r:id="rId119"/>
    <p:sldId id="539" r:id="rId120"/>
    <p:sldId id="540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55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0B43-E5E8-4F96-BEB3-22B14BBB62E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D5B9-DAC7-4695-9461-4387C1D36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7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D5B9-DAC7-4695-9461-4387C1D36A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32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0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9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0F337A2-EAC4-40D1-9CCF-64E60E8F6C9E}" type="slidenum">
              <a:rPr lang="cs-CZ" altLang="en-US" smtClean="0">
                <a:latin typeface="Arial" charset="0"/>
              </a:rPr>
              <a:pPr eaLnBrk="1" hangingPunct="1"/>
              <a:t>91</a:t>
            </a:fld>
            <a:endParaRPr lang="cs-CZ" alt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/>
              <a:t>In 1798, Jenner introduced 1</a:t>
            </a:r>
            <a:r>
              <a:rPr lang="en-US" altLang="en-US" sz="1400" baseline="30000"/>
              <a:t>st</a:t>
            </a:r>
            <a:r>
              <a:rPr lang="en-US" altLang="en-US" sz="1400"/>
              <a:t> vaccination (</a:t>
            </a:r>
            <a:r>
              <a:rPr lang="en-US" altLang="en-US" sz="1400" i="1"/>
              <a:t>vacca</a:t>
            </a:r>
            <a:r>
              <a:rPr lang="en-US" altLang="en-US" sz="1400"/>
              <a:t>: cow) following his experimentation with isolates of cow pox virus from ‘Blossom’.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3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37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1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9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5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CB47-AA9C-434D-8968-DA9F3233E58C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3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7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89D-8824-4026-A317-6D3A4C062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4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5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2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32A0-3A96-4F7C-99A5-CDAE5F0D2762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gsbs.utmb.edu/microbook/ch001c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Anti-infekční imunita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Marcela Vlková</a:t>
            </a:r>
          </a:p>
        </p:txBody>
      </p:sp>
    </p:spTree>
    <p:extLst>
      <p:ext uri="{BB962C8B-B14F-4D97-AF65-F5344CB8AC3E}">
        <p14:creationId xmlns:p14="http://schemas.microsoft.com/office/powerpoint/2010/main" val="141715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Časová posloupnost imunitní odpovědi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936104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592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8534400" cy="381000"/>
          </a:xfrm>
        </p:spPr>
        <p:txBody>
          <a:bodyPr/>
          <a:lstStyle/>
          <a:p>
            <a:pPr algn="r" eaLnBrk="1" hangingPunct="1"/>
            <a:r>
              <a:rPr lang="cs-CZ" altLang="en-US" sz="1600">
                <a:latin typeface="Arial Unicode MS" pitchFamily="34" charset="-128"/>
              </a:rPr>
              <a:t>Autran B., et al.: </a:t>
            </a:r>
            <a:r>
              <a:rPr lang="cs-CZ" altLang="en-US" sz="1600" i="1">
                <a:latin typeface="Arial Unicode MS" pitchFamily="34" charset="-128"/>
              </a:rPr>
              <a:t>Science</a:t>
            </a:r>
            <a:r>
              <a:rPr lang="cs-CZ" altLang="en-US" sz="1600">
                <a:latin typeface="Arial Unicode MS" pitchFamily="34" charset="-128"/>
              </a:rPr>
              <a:t> 2004</a:t>
            </a:r>
            <a:r>
              <a:rPr lang="en-US" altLang="en-US" sz="1600">
                <a:latin typeface="Arial Unicode MS" pitchFamily="34" charset="-128"/>
              </a:rPr>
              <a:t>;</a:t>
            </a:r>
            <a:r>
              <a:rPr lang="cs-CZ" altLang="en-US" sz="1600">
                <a:latin typeface="Arial Unicode MS" pitchFamily="34" charset="-128"/>
              </a:rPr>
              <a:t> 305: 205-208</a:t>
            </a:r>
          </a:p>
        </p:txBody>
      </p:sp>
      <p:pic>
        <p:nvPicPr>
          <p:cNvPr id="28676" name="Picture 4" descr="Fil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30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C00000"/>
                </a:solidFill>
              </a:rPr>
              <a:t>Imunologická paměť a vakcinace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Otevřeným problémem protektivní účinnosti 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vakcinace je, zda se paměťové buňky, které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jsou indukovány vakcinací, dokáží aktivovat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a diferencovat do efektorových elementů ještě</a:t>
            </a:r>
          </a:p>
          <a:p>
            <a:pPr>
              <a:buFontTx/>
              <a:buNone/>
            </a:pPr>
            <a:r>
              <a:rPr lang="cs-CZ" sz="2800" dirty="0">
                <a:solidFill>
                  <a:srgbClr val="002060"/>
                </a:solidFill>
              </a:rPr>
              <a:t>před tím, než se patogen začne projevovat.  </a:t>
            </a:r>
          </a:p>
        </p:txBody>
      </p:sp>
    </p:spTree>
    <p:extLst>
      <p:ext uri="{BB962C8B-B14F-4D97-AF65-F5344CB8AC3E}">
        <p14:creationId xmlns:p14="http://schemas.microsoft.com/office/powerpoint/2010/main" val="20130620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dirty="0">
                <a:solidFill>
                  <a:srgbClr val="C00000"/>
                </a:solidFill>
              </a:rPr>
              <a:t>Primární a sekundární imunitní odpověď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pic>
        <p:nvPicPr>
          <p:cNvPr id="27651" name="Picture 4" descr="fig1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947863"/>
            <a:ext cx="5686425" cy="3829050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695825" y="6238875"/>
            <a:ext cx="352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 b="1">
                <a:hlinkClick r:id="rId3"/>
              </a:rPr>
              <a:t>gsbs.utmb.edu/microbook/ch001c.htm</a:t>
            </a:r>
            <a:r>
              <a:rPr lang="en-US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85509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>
                <a:solidFill>
                  <a:srgbClr val="C00000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en-US" b="1" dirty="0" err="1">
                <a:solidFill>
                  <a:srgbClr val="002060"/>
                </a:solidFill>
              </a:rPr>
              <a:t>Atenuované</a:t>
            </a:r>
            <a:r>
              <a:rPr lang="cs-CZ" altLang="en-US" b="1" dirty="0">
                <a:solidFill>
                  <a:srgbClr val="002060"/>
                </a:solidFill>
              </a:rPr>
              <a:t> mikroby</a:t>
            </a:r>
            <a:r>
              <a:rPr lang="cs-CZ" altLang="en-US" dirty="0">
                <a:solidFill>
                  <a:srgbClr val="002060"/>
                </a:solidFill>
              </a:rPr>
              <a:t>: </a:t>
            </a:r>
            <a:r>
              <a:rPr lang="cs-CZ" altLang="en-US" u="sng" dirty="0">
                <a:solidFill>
                  <a:srgbClr val="002060"/>
                </a:solidFill>
              </a:rPr>
              <a:t>spalničky</a:t>
            </a:r>
            <a:r>
              <a:rPr lang="cs-CZ" altLang="en-US" dirty="0">
                <a:solidFill>
                  <a:srgbClr val="002060"/>
                </a:solidFill>
              </a:rPr>
              <a:t>, </a:t>
            </a:r>
            <a:r>
              <a:rPr lang="cs-CZ" altLang="en-US" u="sng" dirty="0">
                <a:solidFill>
                  <a:srgbClr val="002060"/>
                </a:solidFill>
              </a:rPr>
              <a:t>zarděnky</a:t>
            </a:r>
            <a:r>
              <a:rPr lang="cs-CZ" altLang="en-US" dirty="0">
                <a:solidFill>
                  <a:srgbClr val="002060"/>
                </a:solidFill>
              </a:rPr>
              <a:t>, </a:t>
            </a:r>
            <a:r>
              <a:rPr lang="cs-CZ" altLang="en-US" u="sng" dirty="0">
                <a:solidFill>
                  <a:srgbClr val="002060"/>
                </a:solidFill>
              </a:rPr>
              <a:t>příušnice,</a:t>
            </a:r>
            <a:r>
              <a:rPr lang="cs-CZ" altLang="en-US" dirty="0">
                <a:solidFill>
                  <a:srgbClr val="002060"/>
                </a:solidFill>
              </a:rPr>
              <a:t> </a:t>
            </a:r>
            <a:r>
              <a:rPr lang="cs-CZ" altLang="en-US" dirty="0" err="1">
                <a:solidFill>
                  <a:srgbClr val="002060"/>
                </a:solidFill>
              </a:rPr>
              <a:t>rotaviry</a:t>
            </a:r>
            <a:r>
              <a:rPr lang="cs-CZ" altLang="en-US" dirty="0">
                <a:solidFill>
                  <a:srgbClr val="002060"/>
                </a:solidFill>
              </a:rPr>
              <a:t>, </a:t>
            </a:r>
            <a:r>
              <a:rPr lang="cs-CZ" altLang="en-US" dirty="0" err="1">
                <a:solidFill>
                  <a:srgbClr val="002060"/>
                </a:solidFill>
              </a:rPr>
              <a:t>varicella</a:t>
            </a:r>
            <a:r>
              <a:rPr lang="cs-CZ" altLang="en-US" u="sng" dirty="0">
                <a:solidFill>
                  <a:srgbClr val="002060"/>
                </a:solidFill>
              </a:rPr>
              <a:t>, </a:t>
            </a:r>
            <a:r>
              <a:rPr lang="cs-CZ" altLang="en-US" dirty="0">
                <a:solidFill>
                  <a:srgbClr val="002060"/>
                </a:solidFill>
              </a:rPr>
              <a:t>BCG (proti TBC), poliomyelitis ( dětská obrna) (Sabinova), cholera, žlutá zimnice </a:t>
            </a:r>
          </a:p>
          <a:p>
            <a:pPr eaLnBrk="1" hangingPunct="1"/>
            <a:r>
              <a:rPr lang="cs-CZ" altLang="en-US" b="1" dirty="0">
                <a:solidFill>
                  <a:srgbClr val="002060"/>
                </a:solidFill>
              </a:rPr>
              <a:t>Inaktivované mikroorganismy</a:t>
            </a:r>
            <a:r>
              <a:rPr lang="cs-CZ" altLang="en-US" dirty="0">
                <a:solidFill>
                  <a:srgbClr val="002060"/>
                </a:solidFill>
              </a:rPr>
              <a:t>:</a:t>
            </a:r>
            <a:r>
              <a:rPr lang="cs-CZ" altLang="en-US" u="sng" dirty="0">
                <a:solidFill>
                  <a:srgbClr val="002060"/>
                </a:solidFill>
              </a:rPr>
              <a:t> poliomyelitis </a:t>
            </a:r>
            <a:r>
              <a:rPr lang="cs-CZ" altLang="en-US" dirty="0">
                <a:solidFill>
                  <a:srgbClr val="002060"/>
                </a:solidFill>
              </a:rPr>
              <a:t>(</a:t>
            </a:r>
            <a:r>
              <a:rPr lang="cs-CZ" altLang="en-US" dirty="0" err="1">
                <a:solidFill>
                  <a:srgbClr val="002060"/>
                </a:solidFill>
              </a:rPr>
              <a:t>Salkova</a:t>
            </a:r>
            <a:r>
              <a:rPr lang="cs-CZ" altLang="en-US" dirty="0">
                <a:solidFill>
                  <a:srgbClr val="002060"/>
                </a:solidFill>
              </a:rPr>
              <a:t>), vzteklina, hepatitis A, klíšťová encefalitida, </a:t>
            </a:r>
            <a:r>
              <a:rPr lang="cs-CZ" altLang="en-US" dirty="0" err="1">
                <a:solidFill>
                  <a:srgbClr val="002060"/>
                </a:solidFill>
              </a:rPr>
              <a:t>cholera,mor</a:t>
            </a:r>
            <a:r>
              <a:rPr lang="cs-CZ" altLang="en-US" dirty="0">
                <a:solidFill>
                  <a:srgbClr val="002060"/>
                </a:solidFill>
              </a:rPr>
              <a:t>, dříve </a:t>
            </a:r>
            <a:r>
              <a:rPr lang="cs-CZ" altLang="en-US" dirty="0" err="1">
                <a:solidFill>
                  <a:srgbClr val="002060"/>
                </a:solidFill>
              </a:rPr>
              <a:t>pertusse</a:t>
            </a:r>
            <a:endParaRPr lang="cs-CZ" altLang="en-US" dirty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b="1" dirty="0">
                <a:solidFill>
                  <a:srgbClr val="002060"/>
                </a:solidFill>
              </a:rPr>
              <a:t>Toxoidy </a:t>
            </a:r>
            <a:r>
              <a:rPr lang="cs-CZ" altLang="en-US" dirty="0">
                <a:solidFill>
                  <a:srgbClr val="002060"/>
                </a:solidFill>
              </a:rPr>
              <a:t>(chemicky modifikované, inaktivované): </a:t>
            </a:r>
            <a:r>
              <a:rPr lang="cs-CZ" altLang="en-US" u="sng" dirty="0">
                <a:solidFill>
                  <a:srgbClr val="002060"/>
                </a:solidFill>
              </a:rPr>
              <a:t>tetanus</a:t>
            </a:r>
            <a:r>
              <a:rPr lang="cs-CZ" altLang="en-US" dirty="0">
                <a:solidFill>
                  <a:srgbClr val="002060"/>
                </a:solidFill>
              </a:rPr>
              <a:t>, </a:t>
            </a:r>
            <a:r>
              <a:rPr lang="cs-CZ" altLang="en-US" u="sng" dirty="0">
                <a:solidFill>
                  <a:srgbClr val="002060"/>
                </a:solidFill>
              </a:rPr>
              <a:t>záškrt  </a:t>
            </a:r>
            <a:endParaRPr lang="cs-CZ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226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Atenuované</a:t>
            </a:r>
            <a:r>
              <a:rPr lang="cs-CZ" dirty="0">
                <a:solidFill>
                  <a:srgbClr val="C00000"/>
                </a:solidFill>
              </a:rPr>
              <a:t> virové a bakteriální 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 err="1">
                <a:solidFill>
                  <a:srgbClr val="002060"/>
                </a:solidFill>
              </a:rPr>
              <a:t>Atenuace</a:t>
            </a:r>
            <a:r>
              <a:rPr lang="cs-CZ" sz="3400" dirty="0">
                <a:solidFill>
                  <a:srgbClr val="002060"/>
                </a:solidFill>
              </a:rPr>
              <a:t> mikrobů znamená ztrátu patogenity, avšak uchování schopnosti omezeného růstu v hostiteli. </a:t>
            </a:r>
          </a:p>
          <a:p>
            <a:r>
              <a:rPr lang="cs-CZ" sz="3400" dirty="0" err="1">
                <a:solidFill>
                  <a:srgbClr val="002060"/>
                </a:solidFill>
              </a:rPr>
              <a:t>Atenuace</a:t>
            </a:r>
            <a:r>
              <a:rPr lang="cs-CZ" sz="3400" dirty="0">
                <a:solidFill>
                  <a:srgbClr val="002060"/>
                </a:solidFill>
              </a:rPr>
              <a:t> bývá, dosaženo kultivací patogenních kmenů bakterií nebo virů v abnormálních kultivačních podmínkách.</a:t>
            </a:r>
          </a:p>
          <a:p>
            <a:r>
              <a:rPr lang="cs-CZ" sz="3400" dirty="0">
                <a:solidFill>
                  <a:srgbClr val="002060"/>
                </a:solidFill>
              </a:rPr>
              <a:t> Dlouhodobá kultivace v těchto podmínkách vede k selekci mutant, které jsou lépe přizpůsobeny k růstu v abnormálních podmínkách a proto špatně rostou v přírodním hostiteli. </a:t>
            </a:r>
            <a:endParaRPr lang="en-GB" sz="3400" dirty="0">
              <a:solidFill>
                <a:srgbClr val="002060"/>
              </a:solidFill>
            </a:endParaRPr>
          </a:p>
          <a:p>
            <a:r>
              <a:rPr lang="cs-CZ" sz="3400" dirty="0" err="1">
                <a:solidFill>
                  <a:srgbClr val="002060"/>
                </a:solidFill>
              </a:rPr>
              <a:t>Např</a:t>
            </a:r>
            <a:r>
              <a:rPr lang="cs-CZ" sz="3400" dirty="0">
                <a:solidFill>
                  <a:srgbClr val="002060"/>
                </a:solidFill>
              </a:rPr>
              <a:t>: </a:t>
            </a:r>
            <a:r>
              <a:rPr lang="cs-CZ" sz="3400" dirty="0" err="1">
                <a:solidFill>
                  <a:srgbClr val="002060"/>
                </a:solidFill>
              </a:rPr>
              <a:t>atenuovaný</a:t>
            </a:r>
            <a:r>
              <a:rPr lang="cs-CZ" sz="3400" dirty="0">
                <a:solidFill>
                  <a:srgbClr val="002060"/>
                </a:solidFill>
              </a:rPr>
              <a:t> kmen </a:t>
            </a:r>
            <a:r>
              <a:rPr lang="cs-CZ" sz="3400" i="1" dirty="0" err="1">
                <a:solidFill>
                  <a:srgbClr val="002060"/>
                </a:solidFill>
              </a:rPr>
              <a:t>Mycobakterium</a:t>
            </a:r>
            <a:r>
              <a:rPr lang="cs-CZ" sz="3400" i="1" dirty="0">
                <a:solidFill>
                  <a:srgbClr val="002060"/>
                </a:solidFill>
              </a:rPr>
              <a:t> </a:t>
            </a:r>
            <a:r>
              <a:rPr lang="cs-CZ" sz="3400" i="1" dirty="0" err="1">
                <a:solidFill>
                  <a:srgbClr val="002060"/>
                </a:solidFill>
              </a:rPr>
              <a:t>bovis</a:t>
            </a:r>
            <a:r>
              <a:rPr lang="cs-CZ" sz="3400" i="1" dirty="0">
                <a:solidFill>
                  <a:srgbClr val="002060"/>
                </a:solidFill>
              </a:rPr>
              <a:t> </a:t>
            </a:r>
            <a:r>
              <a:rPr lang="cs-CZ" sz="3400" dirty="0">
                <a:solidFill>
                  <a:srgbClr val="002060"/>
                </a:solidFill>
              </a:rPr>
              <a:t>zvaný </a:t>
            </a:r>
            <a:r>
              <a:rPr lang="cs-CZ" sz="3400" dirty="0" err="1">
                <a:solidFill>
                  <a:srgbClr val="002060"/>
                </a:solidFill>
              </a:rPr>
              <a:t>Bacillus</a:t>
            </a:r>
            <a:r>
              <a:rPr lang="cs-CZ" sz="3400" dirty="0">
                <a:solidFill>
                  <a:srgbClr val="002060"/>
                </a:solidFill>
              </a:rPr>
              <a:t> </a:t>
            </a:r>
            <a:r>
              <a:rPr lang="cs-CZ" sz="3400" dirty="0" err="1">
                <a:solidFill>
                  <a:srgbClr val="002060"/>
                </a:solidFill>
              </a:rPr>
              <a:t>Calmette-Guerin</a:t>
            </a:r>
            <a:r>
              <a:rPr lang="cs-CZ" sz="3400" dirty="0">
                <a:solidFill>
                  <a:srgbClr val="002060"/>
                </a:solidFill>
              </a:rPr>
              <a:t> (IBCG) byl získán kultivací </a:t>
            </a:r>
            <a:r>
              <a:rPr lang="cs-CZ" sz="3400" i="1" dirty="0">
                <a:solidFill>
                  <a:srgbClr val="002060"/>
                </a:solidFill>
              </a:rPr>
              <a:t>M. </a:t>
            </a:r>
            <a:r>
              <a:rPr lang="cs-CZ" sz="3400" i="1" dirty="0" err="1">
                <a:solidFill>
                  <a:srgbClr val="002060"/>
                </a:solidFill>
              </a:rPr>
              <a:t>bovis</a:t>
            </a:r>
            <a:r>
              <a:rPr lang="cs-CZ" sz="3400" i="1" dirty="0">
                <a:solidFill>
                  <a:srgbClr val="002060"/>
                </a:solidFill>
              </a:rPr>
              <a:t> </a:t>
            </a:r>
            <a:r>
              <a:rPr lang="cs-CZ" sz="3400" dirty="0">
                <a:solidFill>
                  <a:srgbClr val="002060"/>
                </a:solidFill>
              </a:rPr>
              <a:t>v mediu obsahujícím zvýšenou koncentraci žluči. </a:t>
            </a:r>
          </a:p>
          <a:p>
            <a:r>
              <a:rPr lang="cs-CZ" sz="3400" dirty="0">
                <a:solidFill>
                  <a:srgbClr val="002060"/>
                </a:solidFill>
              </a:rPr>
              <a:t>Po 13 letech se bakterie adaptovaly na toto medium a staly se </a:t>
            </a:r>
            <a:r>
              <a:rPr lang="cs-CZ" sz="3400" dirty="0" err="1">
                <a:solidFill>
                  <a:srgbClr val="002060"/>
                </a:solidFill>
              </a:rPr>
              <a:t>atenuovanými</a:t>
            </a:r>
            <a:r>
              <a:rPr lang="cs-CZ" sz="3400" dirty="0">
                <a:solidFill>
                  <a:srgbClr val="002060"/>
                </a:solidFill>
              </a:rPr>
              <a:t>, takže mohly být užity jako vakcína proti tuberkulóze</a:t>
            </a:r>
            <a:r>
              <a:rPr lang="cs-CZ" dirty="0">
                <a:solidFill>
                  <a:srgbClr val="002060"/>
                </a:solidFill>
              </a:rPr>
              <a:t>.</a:t>
            </a:r>
            <a:r>
              <a:rPr lang="cs-CZ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1260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Atenuované</a:t>
            </a:r>
            <a:r>
              <a:rPr lang="cs-CZ" dirty="0">
                <a:solidFill>
                  <a:srgbClr val="C00000"/>
                </a:solidFill>
              </a:rPr>
              <a:t> virové a bakteriální 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>
                <a:solidFill>
                  <a:srgbClr val="002060"/>
                </a:solidFill>
              </a:rPr>
              <a:t>Poliovirus</a:t>
            </a:r>
            <a:r>
              <a:rPr lang="cs-CZ" dirty="0">
                <a:solidFill>
                  <a:srgbClr val="002060"/>
                </a:solidFill>
              </a:rPr>
              <a:t> užitý v </a:t>
            </a:r>
            <a:r>
              <a:rPr lang="cs-CZ" b="1" dirty="0">
                <a:solidFill>
                  <a:srgbClr val="002060"/>
                </a:solidFill>
              </a:rPr>
              <a:t>Sabinově vakcíně</a:t>
            </a:r>
            <a:r>
              <a:rPr lang="cs-CZ" b="1" i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byl získán </a:t>
            </a:r>
            <a:r>
              <a:rPr lang="cs-CZ" dirty="0" err="1">
                <a:solidFill>
                  <a:srgbClr val="002060"/>
                </a:solidFill>
              </a:rPr>
              <a:t>pasážováním</a:t>
            </a:r>
            <a:r>
              <a:rPr lang="cs-CZ" dirty="0">
                <a:solidFill>
                  <a:srgbClr val="002060"/>
                </a:solidFill>
              </a:rPr>
              <a:t> v buňkách </a:t>
            </a:r>
            <a:r>
              <a:rPr lang="cs-CZ" b="1" dirty="0">
                <a:solidFill>
                  <a:srgbClr val="002060"/>
                </a:solidFill>
              </a:rPr>
              <a:t>opičích ledvin.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Výhodou </a:t>
            </a:r>
            <a:r>
              <a:rPr lang="cs-CZ" dirty="0" err="1">
                <a:solidFill>
                  <a:srgbClr val="002060"/>
                </a:solidFill>
              </a:rPr>
              <a:t>atenuovaných</a:t>
            </a:r>
            <a:r>
              <a:rPr lang="cs-CZ" dirty="0">
                <a:solidFill>
                  <a:srgbClr val="002060"/>
                </a:solidFill>
              </a:rPr>
              <a:t> vakcín je, že díky určité perzistenci v organismu nevyžaduji opakovanou imunizaci a jsou zvláště vhodné pro indukci buněčné imunity(obr.2).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Hlavní nevýhodou </a:t>
            </a:r>
            <a:r>
              <a:rPr lang="cs-CZ" dirty="0" err="1">
                <a:solidFill>
                  <a:srgbClr val="002060"/>
                </a:solidFill>
              </a:rPr>
              <a:t>atenuovaných</a:t>
            </a:r>
            <a:r>
              <a:rPr lang="cs-CZ" dirty="0">
                <a:solidFill>
                  <a:srgbClr val="002060"/>
                </a:solidFill>
              </a:rPr>
              <a:t> vakcín je možnost jejich reverze na virulentní formu. Např. u Sabinovy </a:t>
            </a:r>
            <a:r>
              <a:rPr lang="cs-CZ" b="1" dirty="0" err="1">
                <a:solidFill>
                  <a:srgbClr val="002060"/>
                </a:solidFill>
              </a:rPr>
              <a:t>vakciny</a:t>
            </a:r>
            <a:r>
              <a:rPr lang="cs-CZ" b="1" dirty="0">
                <a:solidFill>
                  <a:srgbClr val="002060"/>
                </a:solidFill>
              </a:rPr>
              <a:t>, </a:t>
            </a:r>
            <a:r>
              <a:rPr lang="cs-CZ" dirty="0">
                <a:solidFill>
                  <a:srgbClr val="002060"/>
                </a:solidFill>
              </a:rPr>
              <a:t>je frekvence této reverze </a:t>
            </a:r>
            <a:r>
              <a:rPr lang="cs-CZ" b="1" dirty="0">
                <a:solidFill>
                  <a:srgbClr val="002060"/>
                </a:solidFill>
              </a:rPr>
              <a:t>4 z miliónu.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Techniky genového inženýrství poskytují možnosti </a:t>
            </a:r>
            <a:r>
              <a:rPr lang="cs-CZ" b="1" dirty="0">
                <a:solidFill>
                  <a:srgbClr val="002060"/>
                </a:solidFill>
              </a:rPr>
              <a:t>selektivního odstranění genů virulence</a:t>
            </a:r>
            <a:r>
              <a:rPr lang="cs-CZ" dirty="0">
                <a:solidFill>
                  <a:srgbClr val="002060"/>
                </a:solidFill>
              </a:rPr>
              <a:t>, což vylučuje reverzi na virulentní kmeny.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2864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Inaktivované virové a bakteriální 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Příprava tepelnou nebo chemickou inaktivací </a:t>
            </a:r>
            <a:r>
              <a:rPr lang="cs-CZ" dirty="0" err="1">
                <a:solidFill>
                  <a:srgbClr val="002060"/>
                </a:solidFill>
              </a:rPr>
              <a:t>patogena</a:t>
            </a:r>
            <a:r>
              <a:rPr lang="cs-CZ" dirty="0">
                <a:solidFill>
                  <a:srgbClr val="002060"/>
                </a:solidFill>
              </a:rPr>
              <a:t> tak, aby nebyl schopen se replikovat v hostiteli.</a:t>
            </a:r>
          </a:p>
          <a:p>
            <a:r>
              <a:rPr lang="cs-CZ" dirty="0">
                <a:solidFill>
                  <a:srgbClr val="002060"/>
                </a:solidFill>
              </a:rPr>
              <a:t> Je důležité, aby se při inaktivaci udržela struktura povrchových epitopů. </a:t>
            </a:r>
          </a:p>
          <a:p>
            <a:r>
              <a:rPr lang="cs-CZ" dirty="0">
                <a:solidFill>
                  <a:srgbClr val="002060"/>
                </a:solidFill>
              </a:rPr>
              <a:t>Tepelná inaktivace často vede k denaturaci proteinů, lepší je chemická inaktivace </a:t>
            </a:r>
            <a:r>
              <a:rPr lang="cs-CZ" b="1" dirty="0">
                <a:solidFill>
                  <a:srgbClr val="002060"/>
                </a:solidFill>
              </a:rPr>
              <a:t>formalínem </a:t>
            </a:r>
            <a:r>
              <a:rPr lang="cs-CZ" dirty="0">
                <a:solidFill>
                  <a:srgbClr val="002060"/>
                </a:solidFill>
              </a:rPr>
              <a:t>nebo </a:t>
            </a:r>
            <a:r>
              <a:rPr lang="cs-CZ" b="1" dirty="0">
                <a:solidFill>
                  <a:srgbClr val="002060"/>
                </a:solidFill>
              </a:rPr>
              <a:t>alkylačními látkami</a:t>
            </a:r>
            <a:r>
              <a:rPr lang="cs-CZ" dirty="0">
                <a:solidFill>
                  <a:srgbClr val="002060"/>
                </a:solidFill>
              </a:rPr>
              <a:t>. </a:t>
            </a:r>
          </a:p>
          <a:p>
            <a:r>
              <a:rPr lang="cs-CZ" dirty="0">
                <a:solidFill>
                  <a:srgbClr val="002060"/>
                </a:solidFill>
              </a:rPr>
              <a:t>Mrtvé vakcíny vyžadují opakování imunizace, aby se udržel imunní stav jedince. </a:t>
            </a:r>
          </a:p>
          <a:p>
            <a:r>
              <a:rPr lang="cs-CZ" dirty="0">
                <a:solidFill>
                  <a:srgbClr val="002060"/>
                </a:solidFill>
              </a:rPr>
              <a:t>Kromě toho tyto vakcíny indukují převážně </a:t>
            </a:r>
            <a:r>
              <a:rPr lang="cs-CZ" b="1" dirty="0">
                <a:solidFill>
                  <a:srgbClr val="002060"/>
                </a:solidFill>
              </a:rPr>
              <a:t>humorální imunitu.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1921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Purifikované makromolekuly jako 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Některé nevýhody předchozích typů vakcín mohou být vyřešeny užitím vyčištěných makromolekul k imunizaci. </a:t>
            </a:r>
          </a:p>
          <a:p>
            <a:r>
              <a:rPr lang="cs-CZ" dirty="0">
                <a:solidFill>
                  <a:srgbClr val="002060"/>
                </a:solidFill>
              </a:rPr>
              <a:t>Polysacharidové </a:t>
            </a:r>
            <a:r>
              <a:rPr lang="cs-CZ" dirty="0" err="1">
                <a:solidFill>
                  <a:srgbClr val="002060"/>
                </a:solidFill>
              </a:rPr>
              <a:t>vakciny</a:t>
            </a:r>
            <a:r>
              <a:rPr lang="cs-CZ" dirty="0">
                <a:solidFill>
                  <a:srgbClr val="002060"/>
                </a:solidFill>
              </a:rPr>
              <a:t> jsou limitovány jejich neschopností aktivovat T</a:t>
            </a:r>
            <a:r>
              <a:rPr lang="cs-CZ" baseline="-25000" dirty="0">
                <a:solidFill>
                  <a:srgbClr val="002060"/>
                </a:solidFill>
              </a:rPr>
              <a:t>H</a:t>
            </a:r>
            <a:r>
              <a:rPr lang="cs-CZ" dirty="0">
                <a:solidFill>
                  <a:srgbClr val="002060"/>
                </a:solidFill>
              </a:rPr>
              <a:t> buňky. Aktivují B buňky pouze k produkci </a:t>
            </a:r>
            <a:r>
              <a:rPr lang="cs-CZ" dirty="0" err="1">
                <a:solidFill>
                  <a:srgbClr val="002060"/>
                </a:solidFill>
              </a:rPr>
              <a:t>IgM</a:t>
            </a:r>
            <a:r>
              <a:rPr lang="cs-CZ" dirty="0">
                <a:solidFill>
                  <a:srgbClr val="002060"/>
                </a:solidFill>
              </a:rPr>
              <a:t> protilátek. </a:t>
            </a:r>
          </a:p>
          <a:p>
            <a:r>
              <a:rPr lang="cs-CZ" dirty="0">
                <a:solidFill>
                  <a:srgbClr val="002060"/>
                </a:solidFill>
              </a:rPr>
              <a:t>Tato nevýhoda se obchází konjugací polysacharidu  k proteinovému nosiči. Např. u vakcíny proti </a:t>
            </a:r>
            <a:r>
              <a:rPr lang="cs-CZ" i="1" dirty="0" err="1">
                <a:solidFill>
                  <a:srgbClr val="002060"/>
                </a:solidFill>
              </a:rPr>
              <a:t>Haemophilus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influenzae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je </a:t>
            </a:r>
            <a:r>
              <a:rPr lang="cs-CZ" b="1" dirty="0">
                <a:solidFill>
                  <a:srgbClr val="002060"/>
                </a:solidFill>
              </a:rPr>
              <a:t>kapsulární polysacharid</a:t>
            </a:r>
            <a:r>
              <a:rPr lang="cs-CZ" dirty="0">
                <a:solidFill>
                  <a:srgbClr val="002060"/>
                </a:solidFill>
              </a:rPr>
              <a:t> kovalentně navázán na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tetanický toxoid. </a:t>
            </a:r>
          </a:p>
          <a:p>
            <a:r>
              <a:rPr lang="cs-CZ" dirty="0">
                <a:solidFill>
                  <a:srgbClr val="002060"/>
                </a:solidFill>
              </a:rPr>
              <a:t>Získaný konjugát je </a:t>
            </a:r>
            <a:r>
              <a:rPr lang="cs-CZ" dirty="0" err="1">
                <a:solidFill>
                  <a:srgbClr val="002060"/>
                </a:solidFill>
              </a:rPr>
              <a:t>imunogennější</a:t>
            </a:r>
            <a:r>
              <a:rPr lang="cs-CZ" dirty="0">
                <a:solidFill>
                  <a:srgbClr val="002060"/>
                </a:solidFill>
              </a:rPr>
              <a:t> než samotný polysacharid a aktivuje TH buňky.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93235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2656"/>
            <a:ext cx="6910387" cy="1368152"/>
          </a:xfrm>
        </p:spPr>
        <p:txBody>
          <a:bodyPr/>
          <a:lstStyle/>
          <a:p>
            <a:pPr eaLnBrk="1" hangingPunct="1"/>
            <a:r>
              <a:rPr lang="cs-CZ" altLang="en-US" dirty="0">
                <a:solidFill>
                  <a:srgbClr val="C00000"/>
                </a:solidFill>
              </a:rPr>
              <a:t>   „Moderní“ vakcíny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824"/>
            <a:ext cx="7778750" cy="469885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en-US" sz="2400" b="1" dirty="0" err="1">
                <a:solidFill>
                  <a:srgbClr val="002060"/>
                </a:solidFill>
                <a:latin typeface="+mj-lt"/>
              </a:rPr>
              <a:t>Podjednotkové</a:t>
            </a:r>
            <a:r>
              <a:rPr lang="cs-CZ" altLang="en-US" sz="2400" b="1" dirty="0">
                <a:solidFill>
                  <a:srgbClr val="002060"/>
                </a:solidFill>
                <a:latin typeface="+mj-lt"/>
              </a:rPr>
              <a:t>  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(izolované složky mikroorganismů):</a:t>
            </a:r>
            <a:r>
              <a:rPr lang="cs-CZ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chřipková, </a:t>
            </a:r>
            <a:r>
              <a:rPr lang="cs-CZ" altLang="en-US" sz="2400" u="sng" dirty="0" err="1">
                <a:solidFill>
                  <a:srgbClr val="002060"/>
                </a:solidFill>
                <a:latin typeface="+mj-lt"/>
              </a:rPr>
              <a:t>pertusse</a:t>
            </a:r>
            <a:endParaRPr lang="cs-CZ" altLang="en-US" sz="2400" u="sng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10000"/>
              </a:lnSpc>
            </a:pPr>
            <a:r>
              <a:rPr lang="cs-CZ" altLang="en-US" sz="2400" b="1" dirty="0">
                <a:solidFill>
                  <a:srgbClr val="002060"/>
                </a:solidFill>
                <a:latin typeface="+mj-lt"/>
              </a:rPr>
              <a:t>Polysacharidové 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(polysacharidová pouzdra): </a:t>
            </a:r>
            <a:r>
              <a:rPr lang="cs-CZ" altLang="en-US" sz="2400" u="sng" dirty="0" err="1">
                <a:solidFill>
                  <a:srgbClr val="002060"/>
                </a:solidFill>
                <a:latin typeface="+mj-lt"/>
              </a:rPr>
              <a:t>Heamophilus</a:t>
            </a:r>
            <a:r>
              <a:rPr lang="cs-CZ" altLang="en-US" sz="2400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400" u="sng" dirty="0" err="1">
                <a:solidFill>
                  <a:srgbClr val="002060"/>
                </a:solidFill>
                <a:latin typeface="+mj-lt"/>
              </a:rPr>
              <a:t>influenzae</a:t>
            </a:r>
            <a:r>
              <a:rPr lang="cs-CZ" altLang="en-US" sz="2400" u="sng" dirty="0">
                <a:solidFill>
                  <a:srgbClr val="002060"/>
                </a:solidFill>
                <a:latin typeface="+mj-lt"/>
              </a:rPr>
              <a:t> B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 (konjugovaná), </a:t>
            </a:r>
            <a:r>
              <a:rPr lang="cs-CZ" altLang="en-US" sz="2400" dirty="0" err="1">
                <a:solidFill>
                  <a:srgbClr val="002060"/>
                </a:solidFill>
                <a:latin typeface="+mj-lt"/>
              </a:rPr>
              <a:t>Meningococcus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 (skupina A </a:t>
            </a:r>
            <a:r>
              <a:rPr lang="cs-CZ" altLang="en-US" sz="2400" dirty="0" err="1">
                <a:solidFill>
                  <a:srgbClr val="002060"/>
                </a:solidFill>
                <a:latin typeface="+mj-lt"/>
              </a:rPr>
              <a:t>a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 C, konjugované i nekonjugované ), </a:t>
            </a:r>
            <a:r>
              <a:rPr lang="cs-CZ" altLang="en-US" sz="2400" dirty="0" err="1">
                <a:solidFill>
                  <a:srgbClr val="002060"/>
                </a:solidFill>
                <a:latin typeface="+mj-lt"/>
              </a:rPr>
              <a:t>Pneumococcus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 (konjugovaná i nekonjugovaná)</a:t>
            </a:r>
          </a:p>
          <a:p>
            <a:pPr>
              <a:lnSpc>
                <a:spcPct val="110000"/>
              </a:lnSpc>
            </a:pPr>
            <a:r>
              <a:rPr lang="cs-CZ" altLang="en-US" sz="2400" b="1" dirty="0">
                <a:solidFill>
                  <a:srgbClr val="002060"/>
                </a:solidFill>
                <a:latin typeface="+mj-lt"/>
              </a:rPr>
              <a:t>Rekombinantní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konkrétní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gen z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viru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baktérie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či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parazita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který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je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kóduje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vznik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specifického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antigenu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Tento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gen se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inkorporuje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do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jiného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organismu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jež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poté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produkuje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</a:rPr>
              <a:t>specifický</a:t>
            </a:r>
            <a:r>
              <a:rPr lang="en-GB" sz="2400" dirty="0">
                <a:solidFill>
                  <a:srgbClr val="002060"/>
                </a:solidFill>
                <a:latin typeface="+mj-lt"/>
              </a:rPr>
              <a:t> antigen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400" u="sng" dirty="0">
                <a:solidFill>
                  <a:srgbClr val="002060"/>
                </a:solidFill>
                <a:latin typeface="+mj-lt"/>
              </a:rPr>
              <a:t>hepatitis B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400" b="1" dirty="0">
                <a:solidFill>
                  <a:srgbClr val="002060"/>
                </a:solidFill>
                <a:latin typeface="+mj-lt"/>
              </a:rPr>
              <a:t>Virus-</a:t>
            </a:r>
            <a:r>
              <a:rPr lang="cs-CZ" altLang="en-US" sz="2400" b="1" dirty="0" err="1">
                <a:solidFill>
                  <a:srgbClr val="002060"/>
                </a:solidFill>
                <a:latin typeface="+mj-lt"/>
              </a:rPr>
              <a:t>like</a:t>
            </a:r>
            <a:r>
              <a:rPr lang="cs-CZ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400" b="1" dirty="0" err="1">
                <a:solidFill>
                  <a:srgbClr val="002060"/>
                </a:solidFill>
                <a:latin typeface="+mj-lt"/>
              </a:rPr>
              <a:t>particles</a:t>
            </a:r>
            <a:r>
              <a:rPr lang="cs-CZ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(neobsahují DNA): </a:t>
            </a:r>
            <a:r>
              <a:rPr lang="cs-CZ" altLang="en-US" sz="2400" dirty="0" err="1">
                <a:solidFill>
                  <a:srgbClr val="002060"/>
                </a:solidFill>
                <a:latin typeface="+mj-lt"/>
              </a:rPr>
              <a:t>papilomaviry</a:t>
            </a:r>
            <a:endParaRPr lang="cs-CZ" altLang="en-US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20697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Rekombinantní vakcíny</a:t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Řada genů virových, bakteriálních a </a:t>
            </a:r>
            <a:r>
              <a:rPr lang="cs-CZ" dirty="0" err="1">
                <a:solidFill>
                  <a:srgbClr val="002060"/>
                </a:solidFill>
              </a:rPr>
              <a:t>protozoálních</a:t>
            </a:r>
            <a:r>
              <a:rPr lang="cs-CZ" dirty="0">
                <a:solidFill>
                  <a:srgbClr val="002060"/>
                </a:solidFill>
              </a:rPr>
              <a:t> patogenů byla úspěšně </a:t>
            </a:r>
            <a:r>
              <a:rPr lang="cs-CZ" b="1" dirty="0">
                <a:solidFill>
                  <a:srgbClr val="002060"/>
                </a:solidFill>
              </a:rPr>
              <a:t>klonována </a:t>
            </a:r>
            <a:r>
              <a:rPr lang="cs-CZ" dirty="0">
                <a:solidFill>
                  <a:srgbClr val="002060"/>
                </a:solidFill>
              </a:rPr>
              <a:t>a použita k vývoji vakcín. </a:t>
            </a:r>
          </a:p>
          <a:p>
            <a:r>
              <a:rPr lang="cs-CZ" dirty="0">
                <a:solidFill>
                  <a:srgbClr val="002060"/>
                </a:solidFill>
              </a:rPr>
              <a:t>První rekombinantní vakcína vyzkoušená u lidi byla vakcína proti hepatitidě B. </a:t>
            </a:r>
          </a:p>
          <a:p>
            <a:r>
              <a:rPr lang="cs-CZ" dirty="0">
                <a:solidFill>
                  <a:srgbClr val="002060"/>
                </a:solidFill>
              </a:rPr>
              <a:t>Základem vakcíny byl vyklonovaný gen pro hlavní povrchový antigen viru (</a:t>
            </a:r>
            <a:r>
              <a:rPr lang="cs-CZ" dirty="0" err="1">
                <a:solidFill>
                  <a:srgbClr val="002060"/>
                </a:solidFill>
              </a:rPr>
              <a:t>HBsAg</a:t>
            </a:r>
            <a:r>
              <a:rPr lang="cs-CZ" dirty="0">
                <a:solidFill>
                  <a:srgbClr val="002060"/>
                </a:solidFill>
              </a:rPr>
              <a:t>) v kvasinkových buňkách. </a:t>
            </a:r>
          </a:p>
          <a:p>
            <a:r>
              <a:rPr lang="cs-CZ" dirty="0">
                <a:solidFill>
                  <a:srgbClr val="002060"/>
                </a:solidFill>
              </a:rPr>
              <a:t>Další rekombinantní </a:t>
            </a:r>
            <a:r>
              <a:rPr lang="cs-CZ" dirty="0" err="1">
                <a:solidFill>
                  <a:srgbClr val="002060"/>
                </a:solidFill>
              </a:rPr>
              <a:t>vakciny</a:t>
            </a:r>
            <a:r>
              <a:rPr lang="cs-CZ" dirty="0">
                <a:solidFill>
                  <a:srgbClr val="002060"/>
                </a:solidFill>
              </a:rPr>
              <a:t> zahrnují beta subjednotku cholerového toxinu, </a:t>
            </a:r>
            <a:r>
              <a:rPr lang="cs-CZ" dirty="0" err="1">
                <a:solidFill>
                  <a:srgbClr val="002060"/>
                </a:solidFill>
              </a:rPr>
              <a:t>cirkumsporozoitový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Plasmodium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malaríae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a glykoproteinový membránový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EB viru. </a:t>
            </a:r>
          </a:p>
          <a:p>
            <a:r>
              <a:rPr lang="cs-CZ" dirty="0">
                <a:solidFill>
                  <a:srgbClr val="002060"/>
                </a:solidFill>
              </a:rPr>
              <a:t>Nevýhodou takto získaných proteinových nebo glykoproteinových vakcín je to, že jsou zpracovávány </a:t>
            </a:r>
            <a:r>
              <a:rPr lang="cs-CZ" b="1" dirty="0">
                <a:solidFill>
                  <a:srgbClr val="002060"/>
                </a:solidFill>
              </a:rPr>
              <a:t>jako exogenní antigeny </a:t>
            </a:r>
            <a:r>
              <a:rPr lang="cs-CZ" dirty="0">
                <a:solidFill>
                  <a:srgbClr val="002060"/>
                </a:solidFill>
              </a:rPr>
              <a:t>a proto</a:t>
            </a:r>
            <a:r>
              <a:rPr lang="cs-CZ" b="1" dirty="0">
                <a:solidFill>
                  <a:srgbClr val="002060"/>
                </a:solidFill>
              </a:rPr>
              <a:t> neaktivují T</a:t>
            </a:r>
            <a:r>
              <a:rPr lang="cs-CZ" b="1" baseline="-25000" dirty="0">
                <a:solidFill>
                  <a:srgbClr val="002060"/>
                </a:solidFill>
              </a:rPr>
              <a:t>C</a:t>
            </a:r>
            <a:r>
              <a:rPr lang="cs-CZ" b="1" dirty="0">
                <a:solidFill>
                  <a:srgbClr val="002060"/>
                </a:solidFill>
              </a:rPr>
              <a:t> buňky. 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20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Infekční onemocnění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Výsledek dlouhodobé i krátkodobé interakce patogenního organismu s hostitelem</a:t>
            </a:r>
          </a:p>
          <a:p>
            <a:r>
              <a:rPr lang="cs-CZ" dirty="0">
                <a:solidFill>
                  <a:srgbClr val="002060"/>
                </a:solidFill>
              </a:rPr>
              <a:t>Patogenita: výsledek dlouhodobého vývoje- přizpůsobit se prostředí a připravit na boj s hostitelem</a:t>
            </a:r>
          </a:p>
          <a:p>
            <a:r>
              <a:rPr lang="cs-CZ" dirty="0">
                <a:solidFill>
                  <a:srgbClr val="002060"/>
                </a:solidFill>
              </a:rPr>
              <a:t>Virulence- výsledek krátkodobé interakce konkrétního kmene mikroorganismu a hostitele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8133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Rekombinantní vektorové vakcíny</a:t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Využívají možnosti vložit geny pro hlavní antigeny virulentních patogenů do </a:t>
            </a:r>
            <a:r>
              <a:rPr lang="cs-CZ" dirty="0" err="1">
                <a:solidFill>
                  <a:srgbClr val="002060"/>
                </a:solidFill>
              </a:rPr>
              <a:t>atenuovaných</a:t>
            </a:r>
            <a:r>
              <a:rPr lang="cs-CZ" dirty="0">
                <a:solidFill>
                  <a:srgbClr val="002060"/>
                </a:solidFill>
              </a:rPr>
              <a:t> virů či bakterií</a:t>
            </a:r>
            <a:r>
              <a:rPr lang="cs-CZ" b="1" dirty="0">
                <a:solidFill>
                  <a:srgbClr val="002060"/>
                </a:solidFill>
              </a:rPr>
              <a:t>. </a:t>
            </a:r>
          </a:p>
          <a:p>
            <a:r>
              <a:rPr lang="cs-CZ" b="1" dirty="0" err="1">
                <a:solidFill>
                  <a:srgbClr val="002060"/>
                </a:solidFill>
              </a:rPr>
              <a:t>Atenuovaný</a:t>
            </a:r>
            <a:r>
              <a:rPr lang="cs-CZ" b="1" dirty="0">
                <a:solidFill>
                  <a:srgbClr val="002060"/>
                </a:solidFill>
              </a:rPr>
              <a:t> mikroorganismus slouží jako vektor, </a:t>
            </a:r>
            <a:r>
              <a:rPr lang="cs-CZ" dirty="0">
                <a:solidFill>
                  <a:srgbClr val="002060"/>
                </a:solidFill>
              </a:rPr>
              <a:t>který se replikuje v hostiteli a exprimuje genové produkty </a:t>
            </a:r>
            <a:r>
              <a:rPr lang="cs-CZ" dirty="0" err="1">
                <a:solidFill>
                  <a:srgbClr val="002060"/>
                </a:solidFill>
              </a:rPr>
              <a:t>patogena</a:t>
            </a:r>
            <a:r>
              <a:rPr lang="cs-CZ" dirty="0">
                <a:solidFill>
                  <a:srgbClr val="002060"/>
                </a:solidFill>
              </a:rPr>
              <a:t>. </a:t>
            </a:r>
          </a:p>
          <a:p>
            <a:r>
              <a:rPr lang="cs-CZ" dirty="0">
                <a:solidFill>
                  <a:srgbClr val="002060"/>
                </a:solidFill>
              </a:rPr>
              <a:t>Jako vektory slouží virus </a:t>
            </a:r>
            <a:r>
              <a:rPr lang="cs-CZ" dirty="0" err="1">
                <a:solidFill>
                  <a:srgbClr val="002060"/>
                </a:solidFill>
              </a:rPr>
              <a:t>vakcinie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>
                <a:solidFill>
                  <a:srgbClr val="002060"/>
                </a:solidFill>
              </a:rPr>
              <a:t>atenuovaný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poliovirus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>
                <a:solidFill>
                  <a:srgbClr val="002060"/>
                </a:solidFill>
              </a:rPr>
              <a:t>atenuované</a:t>
            </a:r>
            <a:r>
              <a:rPr lang="cs-CZ" dirty="0">
                <a:solidFill>
                  <a:srgbClr val="002060"/>
                </a:solidFill>
              </a:rPr>
              <a:t> kmeny salmonel nebo BCG. </a:t>
            </a:r>
          </a:p>
          <a:p>
            <a:r>
              <a:rPr lang="cs-CZ" dirty="0">
                <a:solidFill>
                  <a:srgbClr val="002060"/>
                </a:solidFill>
              </a:rPr>
              <a:t>Např. virus </a:t>
            </a:r>
            <a:r>
              <a:rPr lang="cs-CZ" dirty="0" err="1">
                <a:solidFill>
                  <a:srgbClr val="002060"/>
                </a:solidFill>
              </a:rPr>
              <a:t>vakcinie</a:t>
            </a:r>
            <a:r>
              <a:rPr lang="cs-CZ" dirty="0">
                <a:solidFill>
                  <a:srgbClr val="002060"/>
                </a:solidFill>
              </a:rPr>
              <a:t> ( variola) obsahující asi 200 genů, může nést několik tuctů cizích genů aniž by ztratil schopnost infikovat hostitelské buňky a množit se v nich. </a:t>
            </a:r>
          </a:p>
          <a:p>
            <a:r>
              <a:rPr lang="cs-CZ" dirty="0">
                <a:solidFill>
                  <a:srgbClr val="002060"/>
                </a:solidFill>
              </a:rPr>
              <a:t>Jestliže je cizí genový produkt exprimovaný </a:t>
            </a:r>
            <a:r>
              <a:rPr lang="cs-CZ" dirty="0" err="1">
                <a:solidFill>
                  <a:srgbClr val="002060"/>
                </a:solidFill>
              </a:rPr>
              <a:t>vakcinií</a:t>
            </a:r>
            <a:r>
              <a:rPr lang="cs-CZ" dirty="0">
                <a:solidFill>
                  <a:srgbClr val="002060"/>
                </a:solidFill>
              </a:rPr>
              <a:t> virový obalový protein, je vložen do membrány infikované buňky a indukuje jak T buněčnou, tak humorální imunitu(obr.3).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Rekombinantní vakcína, ve které byly geny </a:t>
            </a:r>
            <a:r>
              <a:rPr lang="cs-CZ" i="1" dirty="0">
                <a:solidFill>
                  <a:srgbClr val="002060"/>
                </a:solidFill>
              </a:rPr>
              <a:t>Vibrio </a:t>
            </a:r>
            <a:r>
              <a:rPr lang="cs-CZ" i="1" dirty="0" err="1">
                <a:solidFill>
                  <a:srgbClr val="002060"/>
                </a:solidFill>
              </a:rPr>
              <a:t>cholerae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vloženy do </a:t>
            </a:r>
            <a:r>
              <a:rPr lang="cs-CZ" dirty="0" err="1">
                <a:solidFill>
                  <a:srgbClr val="002060"/>
                </a:solidFill>
              </a:rPr>
              <a:t>vektora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Salmonella</a:t>
            </a: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err="1">
                <a:solidFill>
                  <a:srgbClr val="002060"/>
                </a:solidFill>
              </a:rPr>
              <a:t>typhimuriurn</a:t>
            </a:r>
            <a:r>
              <a:rPr lang="cs-CZ" i="1" dirty="0">
                <a:solidFill>
                  <a:srgbClr val="002060"/>
                </a:solidFill>
              </a:rPr>
              <a:t>  </a:t>
            </a:r>
            <a:r>
              <a:rPr lang="cs-CZ" dirty="0">
                <a:solidFill>
                  <a:srgbClr val="002060"/>
                </a:solidFill>
              </a:rPr>
              <a:t>využívá toho, že salmonela infikuje mukózní povrchy a indukuje produkci sekrečního </a:t>
            </a:r>
            <a:r>
              <a:rPr lang="cs-CZ" dirty="0" err="1">
                <a:solidFill>
                  <a:srgbClr val="002060"/>
                </a:solidFill>
              </a:rPr>
              <a:t>IgA</a:t>
            </a:r>
            <a:r>
              <a:rPr lang="cs-CZ" dirty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6313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Syntetické peptidové vakcíny</a:t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B epitopy většinou tvořeny terciární konfigurací proteinu, ukázalo se, že není vyloučeno užití lineárních peptidů jako vakcín. </a:t>
            </a:r>
          </a:p>
          <a:p>
            <a:r>
              <a:rPr lang="cs-CZ" dirty="0">
                <a:solidFill>
                  <a:srgbClr val="002060"/>
                </a:solidFill>
              </a:rPr>
              <a:t>Jednou z metod hledání </a:t>
            </a:r>
            <a:r>
              <a:rPr lang="cs-CZ" dirty="0" err="1">
                <a:solidFill>
                  <a:srgbClr val="002060"/>
                </a:solidFill>
              </a:rPr>
              <a:t>imuodominantních</a:t>
            </a:r>
            <a:r>
              <a:rPr lang="cs-CZ" dirty="0">
                <a:solidFill>
                  <a:srgbClr val="002060"/>
                </a:solidFill>
              </a:rPr>
              <a:t> epitopů bylo testování různých peptidů odvozených z primární struktury antigenu na reaktivitu s protilátkami jedinců imunních proti danému patogenu. </a:t>
            </a:r>
          </a:p>
          <a:p>
            <a:r>
              <a:rPr lang="cs-CZ" dirty="0">
                <a:solidFill>
                  <a:srgbClr val="002060"/>
                </a:solidFill>
              </a:rPr>
              <a:t>Peptidy byly nalezeny např. u viru hepatitidy B. </a:t>
            </a:r>
          </a:p>
          <a:p>
            <a:r>
              <a:rPr lang="cs-CZ" dirty="0" err="1">
                <a:solidFill>
                  <a:srgbClr val="002060"/>
                </a:solidFill>
              </a:rPr>
              <a:t>Imunodominantní</a:t>
            </a:r>
            <a:r>
              <a:rPr lang="cs-CZ" dirty="0">
                <a:solidFill>
                  <a:srgbClr val="002060"/>
                </a:solidFill>
              </a:rPr>
              <a:t> T epitopy představují vnitřní membránové lineární peptidy.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0022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Multivalentní </a:t>
            </a:r>
            <a:r>
              <a:rPr lang="cs-CZ" dirty="0" err="1">
                <a:solidFill>
                  <a:srgbClr val="C00000"/>
                </a:solidFill>
              </a:rPr>
              <a:t>subjednotkové</a:t>
            </a:r>
            <a:r>
              <a:rPr lang="cs-CZ" dirty="0">
                <a:solidFill>
                  <a:srgbClr val="C00000"/>
                </a:solidFill>
              </a:rPr>
              <a:t> 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Nevýhodou syntetických a rekombinantních vakcín je to, že jsou málo imunogenní a indukuji většinou pouze humorální odpověď. </a:t>
            </a:r>
          </a:p>
          <a:p>
            <a:r>
              <a:rPr lang="cs-CZ" dirty="0">
                <a:solidFill>
                  <a:srgbClr val="002060"/>
                </a:solidFill>
              </a:rPr>
              <a:t>Snaha připravit vakcíny obsahující </a:t>
            </a:r>
            <a:r>
              <a:rPr lang="cs-CZ" dirty="0" err="1">
                <a:solidFill>
                  <a:srgbClr val="002060"/>
                </a:solidFill>
              </a:rPr>
              <a:t>imunodominantní</a:t>
            </a:r>
            <a:r>
              <a:rPr lang="cs-CZ" dirty="0">
                <a:solidFill>
                  <a:srgbClr val="002060"/>
                </a:solidFill>
              </a:rPr>
              <a:t> B i T epitopy. </a:t>
            </a:r>
          </a:p>
          <a:p>
            <a:r>
              <a:rPr lang="cs-CZ" dirty="0">
                <a:solidFill>
                  <a:srgbClr val="002060"/>
                </a:solidFill>
              </a:rPr>
              <a:t>Jedním z přístupů je příprava </a:t>
            </a:r>
            <a:r>
              <a:rPr lang="cs-CZ" b="1" dirty="0">
                <a:solidFill>
                  <a:srgbClr val="002060"/>
                </a:solidFill>
              </a:rPr>
              <a:t>komplexů, </a:t>
            </a:r>
            <a:r>
              <a:rPr lang="cs-CZ" dirty="0">
                <a:solidFill>
                  <a:srgbClr val="002060"/>
                </a:solidFill>
              </a:rPr>
              <a:t>ve kterých je antigen navázán na protilátku vázanou na pevný nosič. Volbou vhodných monoklonálních Ab je možno navázat do komplexu T i B </a:t>
            </a:r>
            <a:r>
              <a:rPr lang="cs-CZ" dirty="0" err="1">
                <a:solidFill>
                  <a:srgbClr val="002060"/>
                </a:solidFill>
              </a:rPr>
              <a:t>imunodominantní</a:t>
            </a:r>
            <a:r>
              <a:rPr lang="cs-CZ" dirty="0">
                <a:solidFill>
                  <a:srgbClr val="002060"/>
                </a:solidFill>
              </a:rPr>
              <a:t> epitopy.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Jiným přístupem je užití detergentu k inkorporaci proteinových nebo peptidových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do lipidických. 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451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Multivalentní </a:t>
            </a:r>
            <a:r>
              <a:rPr lang="cs-CZ" dirty="0" err="1">
                <a:solidFill>
                  <a:srgbClr val="C00000"/>
                </a:solidFill>
              </a:rPr>
              <a:t>subjednotkové</a:t>
            </a:r>
            <a:r>
              <a:rPr lang="cs-CZ" dirty="0">
                <a:solidFill>
                  <a:srgbClr val="C00000"/>
                </a:solidFill>
              </a:rPr>
              <a:t> vakcíny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Jiným přístupem je užití detergentu k inkorporaci proteinových nebo peptidových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do lipidických měchýřků (</a:t>
            </a:r>
            <a:r>
              <a:rPr lang="cs-CZ" dirty="0" err="1">
                <a:solidFill>
                  <a:srgbClr val="002060"/>
                </a:solidFill>
              </a:rPr>
              <a:t>liposomů</a:t>
            </a:r>
            <a:r>
              <a:rPr lang="cs-CZ" dirty="0">
                <a:solidFill>
                  <a:srgbClr val="002060"/>
                </a:solidFill>
              </a:rPr>
              <a:t>), </a:t>
            </a:r>
            <a:r>
              <a:rPr lang="cs-CZ" dirty="0" err="1">
                <a:solidFill>
                  <a:srgbClr val="002060"/>
                </a:solidFill>
              </a:rPr>
              <a:t>imunostimulujících</a:t>
            </a:r>
            <a:r>
              <a:rPr lang="cs-CZ" dirty="0">
                <a:solidFill>
                  <a:srgbClr val="002060"/>
                </a:solidFill>
              </a:rPr>
              <a:t> komplexů (ISCOM) nebo proteinových micel. </a:t>
            </a:r>
          </a:p>
          <a:p>
            <a:r>
              <a:rPr lang="cs-CZ" dirty="0">
                <a:solidFill>
                  <a:srgbClr val="002060"/>
                </a:solidFill>
              </a:rPr>
              <a:t>Micely jsou tvořeny smícháním proteinů v detergentu a následným odstraněním detergentu. J</a:t>
            </a:r>
          </a:p>
          <a:p>
            <a:r>
              <a:rPr lang="cs-CZ" dirty="0">
                <a:solidFill>
                  <a:srgbClr val="002060"/>
                </a:solidFill>
              </a:rPr>
              <a:t>jednotlivé proteiny se orientují svými hydrofilními zbytky směrem k vodnému prostředí a hydrofobními dovnitř. </a:t>
            </a:r>
            <a:r>
              <a:rPr lang="cs-CZ" dirty="0" err="1">
                <a:solidFill>
                  <a:srgbClr val="002060"/>
                </a:solidFill>
              </a:rPr>
              <a:t>Liposomy</a:t>
            </a:r>
            <a:r>
              <a:rPr lang="cs-CZ" dirty="0">
                <a:solidFill>
                  <a:srgbClr val="002060"/>
                </a:solidFill>
              </a:rPr>
              <a:t> obsahující proteinové antigeny se připravují smícháním proteinů se suspenzí fosfolipidů. Proteiny jsou inkorporovány do </a:t>
            </a:r>
            <a:r>
              <a:rPr lang="cs-CZ" dirty="0" err="1">
                <a:solidFill>
                  <a:srgbClr val="002060"/>
                </a:solidFill>
              </a:rPr>
              <a:t>fosfolipidové</a:t>
            </a:r>
            <a:r>
              <a:rPr lang="cs-CZ" dirty="0">
                <a:solidFill>
                  <a:srgbClr val="002060"/>
                </a:solidFill>
              </a:rPr>
              <a:t> dvojvrstvy hydrofilními zbytky ven. 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ISCOM se připravují smícháním proteinu s </a:t>
            </a:r>
            <a:r>
              <a:rPr lang="cs-CZ" dirty="0" err="1">
                <a:solidFill>
                  <a:srgbClr val="002060"/>
                </a:solidFill>
              </a:rPr>
              <a:t>detergenten</a:t>
            </a:r>
            <a:r>
              <a:rPr lang="cs-CZ" dirty="0">
                <a:solidFill>
                  <a:srgbClr val="002060"/>
                </a:solidFill>
              </a:rPr>
              <a:t> a glykosidem zvaným Qui1 A, který tvoří micely interagující s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. Protein nebo peptid je pak exprimován jako multivalentní komplex na povrchu micel.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Kromě zvýšené </a:t>
            </a:r>
            <a:r>
              <a:rPr lang="cs-CZ" dirty="0" err="1">
                <a:solidFill>
                  <a:srgbClr val="002060"/>
                </a:solidFill>
              </a:rPr>
              <a:t>imunogenity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liposomi</a:t>
            </a:r>
            <a:r>
              <a:rPr lang="cs-CZ" dirty="0">
                <a:solidFill>
                  <a:srgbClr val="002060"/>
                </a:solidFill>
              </a:rPr>
              <a:t> a ISCOM vnášejí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do buněk a proto mohou indukovat buněčnou imunitu.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7701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400" dirty="0">
                <a:solidFill>
                  <a:srgbClr val="C00000"/>
                </a:solidFill>
              </a:rPr>
              <a:t>Ostatní biologicky významné součásti vakcín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010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dirty="0">
                <a:solidFill>
                  <a:srgbClr val="002060"/>
                </a:solidFill>
              </a:rPr>
              <a:t>Antibiotika</a:t>
            </a:r>
            <a:r>
              <a:rPr lang="cs-CZ" sz="2600" dirty="0">
                <a:solidFill>
                  <a:srgbClr val="002060"/>
                </a:solidFill>
              </a:rPr>
              <a:t> (</a:t>
            </a:r>
            <a:r>
              <a:rPr lang="cs-CZ" sz="2600" dirty="0" err="1">
                <a:solidFill>
                  <a:srgbClr val="002060"/>
                </a:solidFill>
              </a:rPr>
              <a:t>kanamycin</a:t>
            </a:r>
            <a:r>
              <a:rPr lang="cs-CZ" sz="2600" dirty="0">
                <a:solidFill>
                  <a:srgbClr val="002060"/>
                </a:solidFill>
              </a:rPr>
              <a:t>, neomycin)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dirty="0">
                <a:solidFill>
                  <a:srgbClr val="002060"/>
                </a:solidFill>
              </a:rPr>
              <a:t>Konservační prostředky</a:t>
            </a:r>
            <a:r>
              <a:rPr lang="cs-CZ" sz="2600" dirty="0">
                <a:solidFill>
                  <a:srgbClr val="002060"/>
                </a:solidFill>
              </a:rPr>
              <a:t> (</a:t>
            </a:r>
            <a:r>
              <a:rPr lang="cs-CZ" sz="2600" dirty="0" err="1">
                <a:solidFill>
                  <a:srgbClr val="002060"/>
                </a:solidFill>
              </a:rPr>
              <a:t>thiomersal</a:t>
            </a:r>
            <a:r>
              <a:rPr lang="cs-CZ" sz="2600" dirty="0">
                <a:solidFill>
                  <a:srgbClr val="00206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dirty="0">
                <a:solidFill>
                  <a:srgbClr val="002060"/>
                </a:solidFill>
              </a:rPr>
              <a:t>Stabilizátory</a:t>
            </a:r>
            <a:r>
              <a:rPr lang="cs-CZ" sz="2600" dirty="0">
                <a:solidFill>
                  <a:srgbClr val="002060"/>
                </a:solidFill>
              </a:rPr>
              <a:t>: struktura a konformační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integrita epitopů je ovlivněna především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teplotou a pH.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Chlorid hořečnatý, humánní albumin,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laktóza, sorbitol, želatina.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dirty="0">
                <a:solidFill>
                  <a:srgbClr val="002060"/>
                </a:solidFill>
              </a:rPr>
              <a:t>Látky z technologického  procesu</a:t>
            </a:r>
            <a:r>
              <a:rPr lang="cs-CZ" sz="2600" dirty="0">
                <a:solidFill>
                  <a:srgbClr val="002060"/>
                </a:solidFill>
              </a:rPr>
              <a:t> (např. OVA)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3930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0387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4800" dirty="0">
                <a:solidFill>
                  <a:srgbClr val="C00000"/>
                </a:solidFill>
              </a:rPr>
              <a:t>Národní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dirty="0">
                <a:solidFill>
                  <a:srgbClr val="C00000"/>
                </a:solidFill>
              </a:rPr>
              <a:t>imunizační programy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dirty="0">
                <a:solidFill>
                  <a:srgbClr val="C00000"/>
                </a:solidFill>
              </a:rPr>
              <a:t>ČR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>
                <a:solidFill>
                  <a:srgbClr val="002060"/>
                </a:solidFill>
              </a:rPr>
              <a:t>Vyhláška č. 537/2006 Sb.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>
                <a:solidFill>
                  <a:srgbClr val="002060"/>
                </a:solidFill>
              </a:rPr>
              <a:t>o očkování proti infekčním nemocem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3600" b="1" u="sng" dirty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i="1" u="sng" dirty="0">
                <a:solidFill>
                  <a:srgbClr val="002060"/>
                </a:solidFill>
              </a:rPr>
              <a:t>Novela: Sbírka zákonů č. 299/2010 (zejména BCG)</a:t>
            </a:r>
          </a:p>
        </p:txBody>
      </p:sp>
    </p:spTree>
    <p:extLst>
      <p:ext uri="{BB962C8B-B14F-4D97-AF65-F5344CB8AC3E}">
        <p14:creationId xmlns:p14="http://schemas.microsoft.com/office/powerpoint/2010/main" val="216951869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23975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C00000"/>
                </a:solidFill>
              </a:rPr>
              <a:t>Pravidelné očkování v ČR 2011 </a:t>
            </a:r>
            <a:br>
              <a:rPr lang="cs-CZ" dirty="0"/>
            </a:br>
            <a:r>
              <a:rPr lang="cs-CZ" sz="2400" dirty="0"/>
              <a:t>(Vyhláška  537/2006, novela 299/2010 Sb.)</a:t>
            </a:r>
            <a:endParaRPr lang="cs-CZ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52600"/>
            <a:ext cx="8496944" cy="48450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>
                <a:solidFill>
                  <a:srgbClr val="002060"/>
                </a:solidFill>
              </a:rPr>
              <a:t>povinné plošné očkování </a:t>
            </a:r>
            <a:r>
              <a:rPr lang="cs-CZ" sz="2600" dirty="0">
                <a:solidFill>
                  <a:srgbClr val="002060"/>
                </a:solidFill>
              </a:rPr>
              <a:t>proti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záškrtu, tetanu, černému kašli, </a:t>
            </a:r>
            <a:r>
              <a:rPr lang="cs-CZ" sz="2600" dirty="0" err="1">
                <a:solidFill>
                  <a:srgbClr val="002060"/>
                </a:solidFill>
              </a:rPr>
              <a:t>hemofilové</a:t>
            </a:r>
            <a:r>
              <a:rPr lang="cs-CZ" sz="2600" dirty="0">
                <a:solidFill>
                  <a:srgbClr val="002060"/>
                </a:solidFill>
              </a:rPr>
              <a:t> invazivní infekci,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virové hepatitidě B, dětské obrně, spalničkám, zarděnkám,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příušnicím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>
                <a:solidFill>
                  <a:srgbClr val="002060"/>
                </a:solidFill>
              </a:rPr>
              <a:t>doporučená očkování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u rizikových dětí proti tbc (BCG)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proti pneumokokovým a meningokokovým (A+C) onemocněním,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klíšťové encefalitidě, virové hepatitidě A, planým neštovicím, </a:t>
            </a:r>
          </a:p>
          <a:p>
            <a:pPr>
              <a:buNone/>
            </a:pPr>
            <a:r>
              <a:rPr lang="cs-CZ" sz="2600" dirty="0">
                <a:solidFill>
                  <a:srgbClr val="002060"/>
                </a:solidFill>
              </a:rPr>
              <a:t>infekci lidskými </a:t>
            </a:r>
            <a:r>
              <a:rPr lang="cs-CZ" sz="2600" dirty="0" err="1">
                <a:solidFill>
                  <a:srgbClr val="002060"/>
                </a:solidFill>
              </a:rPr>
              <a:t>papilomaviry</a:t>
            </a:r>
            <a:r>
              <a:rPr lang="cs-CZ" sz="2600" dirty="0">
                <a:solidFill>
                  <a:srgbClr val="002060"/>
                </a:solidFill>
              </a:rPr>
              <a:t>, chřipce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3067809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Povinné očkování - vymahatelnost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>
                <a:solidFill>
                  <a:srgbClr val="002060"/>
                </a:solidFill>
              </a:rPr>
              <a:t>Rozhodnutí  Ústavního soudu (únor 2011):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V obecné rovině je povinné očkování </a:t>
            </a:r>
            <a:r>
              <a:rPr lang="cs-CZ" dirty="0" err="1">
                <a:solidFill>
                  <a:srgbClr val="002060"/>
                </a:solidFill>
              </a:rPr>
              <a:t>ospravedl</a:t>
            </a:r>
            <a:r>
              <a:rPr lang="cs-CZ" dirty="0">
                <a:solidFill>
                  <a:srgbClr val="002060"/>
                </a:solidFill>
              </a:rPr>
              <a:t>- </a:t>
            </a:r>
            <a:r>
              <a:rPr lang="cs-CZ" dirty="0" err="1">
                <a:solidFill>
                  <a:srgbClr val="002060"/>
                </a:solidFill>
              </a:rPr>
              <a:t>nitelné</a:t>
            </a:r>
            <a:r>
              <a:rPr lang="cs-CZ" dirty="0">
                <a:solidFill>
                  <a:srgbClr val="002060"/>
                </a:solidFill>
              </a:rPr>
              <a:t> nejen ve vztahu k Úmluvě na ochranu lid-</a:t>
            </a:r>
            <a:r>
              <a:rPr lang="cs-CZ" dirty="0" err="1">
                <a:solidFill>
                  <a:srgbClr val="002060"/>
                </a:solidFill>
              </a:rPr>
              <a:t>ských</a:t>
            </a:r>
            <a:r>
              <a:rPr lang="cs-CZ" dirty="0">
                <a:solidFill>
                  <a:srgbClr val="002060"/>
                </a:solidFill>
              </a:rPr>
              <a:t> práv a důstojnosti lidské bytosti v souvislosti s aplikací biologie a medicíny, ale i k  dalším základním právům občana podle Ústavy ČR a Listiny základních práv a svobod. Jde o opatření nezbytné pro ochranu veřejné </a:t>
            </a:r>
            <a:r>
              <a:rPr lang="cs-CZ" dirty="0" err="1">
                <a:solidFill>
                  <a:srgbClr val="002060"/>
                </a:solidFill>
              </a:rPr>
              <a:t>bezpečnosti,zdraví</a:t>
            </a:r>
            <a:r>
              <a:rPr lang="cs-CZ" dirty="0">
                <a:solidFill>
                  <a:srgbClr val="002060"/>
                </a:solidFill>
              </a:rPr>
              <a:t> a práv a svobod druhých.</a:t>
            </a:r>
          </a:p>
        </p:txBody>
      </p:sp>
    </p:spTree>
    <p:extLst>
      <p:ext uri="{BB962C8B-B14F-4D97-AF65-F5344CB8AC3E}">
        <p14:creationId xmlns:p14="http://schemas.microsoft.com/office/powerpoint/2010/main" val="8149693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Hexavakcína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Záškrt, tetanus, pertuse, virová hepatitida B, dětská obrna, infekce způsobené H. </a:t>
            </a:r>
            <a:r>
              <a:rPr lang="cs-CZ" dirty="0" err="1">
                <a:solidFill>
                  <a:srgbClr val="002060"/>
                </a:solidFill>
              </a:rPr>
              <a:t>influenzae</a:t>
            </a:r>
            <a:r>
              <a:rPr lang="cs-CZ" dirty="0">
                <a:solidFill>
                  <a:srgbClr val="002060"/>
                </a:solidFill>
              </a:rPr>
              <a:t> b.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Ukončení do 18 měsíců věku,  přeočkování.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4400" dirty="0">
                <a:solidFill>
                  <a:srgbClr val="002060"/>
                </a:solidFill>
              </a:rPr>
              <a:t>     Spalničky, zarděnky, příušnice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Od 13. měsíce, přeočkování za 6-10 měsíců  („</a:t>
            </a:r>
            <a:r>
              <a:rPr lang="cs-CZ" dirty="0" err="1">
                <a:solidFill>
                  <a:srgbClr val="002060"/>
                </a:solidFill>
              </a:rPr>
              <a:t>vychytávací</a:t>
            </a:r>
            <a:r>
              <a:rPr lang="cs-CZ" dirty="0">
                <a:solidFill>
                  <a:srgbClr val="002060"/>
                </a:solidFill>
              </a:rPr>
              <a:t>“,  „</a:t>
            </a:r>
            <a:r>
              <a:rPr lang="cs-CZ" dirty="0" err="1">
                <a:solidFill>
                  <a:srgbClr val="002060"/>
                </a:solidFill>
              </a:rPr>
              <a:t>catch</a:t>
            </a:r>
            <a:r>
              <a:rPr lang="cs-CZ" dirty="0">
                <a:solidFill>
                  <a:srgbClr val="002060"/>
                </a:solidFill>
              </a:rPr>
              <a:t> up“ dávka)</a:t>
            </a:r>
          </a:p>
        </p:txBody>
      </p:sp>
    </p:spTree>
    <p:extLst>
      <p:ext uri="{BB962C8B-B14F-4D97-AF65-F5344CB8AC3E}">
        <p14:creationId xmlns:p14="http://schemas.microsoft.com/office/powerpoint/2010/main" val="194330592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7638"/>
            <a:ext cx="8712968" cy="54403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330" y="457200"/>
            <a:ext cx="8559340" cy="1143000"/>
          </a:xfrm>
          <a:solidFill>
            <a:schemeClr val="bg1"/>
          </a:solidFill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Očkovací kalendář ČR 2018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4177" y="6713984"/>
            <a:ext cx="885167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74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</a:t>
            </a:r>
            <a:r>
              <a:rPr lang="en-GB" dirty="0" err="1">
                <a:solidFill>
                  <a:srgbClr val="C00000"/>
                </a:solidFill>
              </a:rPr>
              <a:t>nterakce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patogenního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organismu</a:t>
            </a:r>
            <a:r>
              <a:rPr lang="en-GB" dirty="0">
                <a:solidFill>
                  <a:srgbClr val="C00000"/>
                </a:solidFill>
              </a:rPr>
              <a:t>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s </a:t>
            </a:r>
            <a:r>
              <a:rPr lang="en-GB" dirty="0" err="1">
                <a:solidFill>
                  <a:srgbClr val="C00000"/>
                </a:solidFill>
              </a:rPr>
              <a:t>hostitelem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 </a:t>
            </a:r>
            <a:r>
              <a:rPr lang="en-GB" dirty="0" err="1">
                <a:solidFill>
                  <a:srgbClr val="002060"/>
                </a:solidFill>
              </a:rPr>
              <a:t>Parazitické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organismy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tvoří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zhruba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dvě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třetiny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všech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        </a:t>
            </a:r>
            <a:r>
              <a:rPr lang="en-GB" dirty="0" err="1">
                <a:solidFill>
                  <a:srgbClr val="002060"/>
                </a:solidFill>
              </a:rPr>
              <a:t>živočichů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en-GB" dirty="0" err="1">
                <a:solidFill>
                  <a:srgbClr val="002060"/>
                </a:solidFill>
              </a:rPr>
              <a:t>jejich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dlouhodobé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přežití</a:t>
            </a:r>
            <a:r>
              <a:rPr lang="en-GB" dirty="0">
                <a:solidFill>
                  <a:srgbClr val="002060"/>
                </a:solidFill>
              </a:rPr>
              <a:t> je </a:t>
            </a:r>
            <a:r>
              <a:rPr lang="en-GB" dirty="0" err="1">
                <a:solidFill>
                  <a:srgbClr val="002060"/>
                </a:solidFill>
              </a:rPr>
              <a:t>závislé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nalezení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vhodné</a:t>
            </a:r>
            <a:r>
              <a:rPr lang="cs-CZ" dirty="0">
                <a:solidFill>
                  <a:srgbClr val="002060"/>
                </a:solidFill>
              </a:rPr>
              <a:t>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hostitele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vzájemný vztah hostitel – mikroorganismus, vznikají různé druhy infekcí: </a:t>
            </a:r>
            <a:r>
              <a:rPr lang="cs-CZ" dirty="0" err="1">
                <a:solidFill>
                  <a:srgbClr val="002060"/>
                </a:solidFill>
              </a:rPr>
              <a:t>inaparentní</a:t>
            </a:r>
            <a:r>
              <a:rPr lang="cs-CZ" dirty="0">
                <a:solidFill>
                  <a:srgbClr val="002060"/>
                </a:solidFill>
              </a:rPr>
              <a:t>, benigní, těžké, lokalizované nebo </a:t>
            </a:r>
            <a:r>
              <a:rPr lang="cs-CZ" dirty="0" err="1">
                <a:solidFill>
                  <a:srgbClr val="002060"/>
                </a:solidFill>
              </a:rPr>
              <a:t>difůzní</a:t>
            </a:r>
            <a:r>
              <a:rPr lang="cs-CZ" dirty="0">
                <a:solidFill>
                  <a:srgbClr val="002060"/>
                </a:solidFill>
              </a:rPr>
              <a:t>, akutní, subakutní, chronické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Pro </a:t>
            </a:r>
            <a:r>
              <a:rPr lang="en-GB" dirty="0" err="1">
                <a:solidFill>
                  <a:srgbClr val="002060"/>
                </a:solidFill>
              </a:rPr>
              <a:t>parazita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vždy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nejvýhodnější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svého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hostitele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zničit</a:t>
            </a:r>
            <a:r>
              <a:rPr lang="en-GB" dirty="0">
                <a:solidFill>
                  <a:srgbClr val="002060"/>
                </a:solidFill>
              </a:rPr>
              <a:t>,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je </a:t>
            </a:r>
            <a:r>
              <a:rPr lang="en-GB" dirty="0" err="1">
                <a:solidFill>
                  <a:srgbClr val="002060"/>
                </a:solidFill>
              </a:rPr>
              <a:t>více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možností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vývoje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infekčního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procesu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akutní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lytický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průběh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cytopatogenními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viry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persistentní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průběh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necytopatogenními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viry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136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C00000"/>
                </a:solidFill>
              </a:rPr>
              <a:t>Principy správné vakcinace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Individuální přístup k očkovanému.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Dodržování absolutních a relativních kontraindikací.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Dodržování správné očkovací techniky.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Použití vhodné vakcíny podle věku.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Vybrání vhodného místa aplikace.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Desinfekce místa vpichu (alkohol).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Zdravotnický dohled po dobu 30 min.</a:t>
            </a:r>
          </a:p>
        </p:txBody>
      </p:sp>
    </p:spTree>
    <p:extLst>
      <p:ext uri="{BB962C8B-B14F-4D97-AF65-F5344CB8AC3E}">
        <p14:creationId xmlns:p14="http://schemas.microsoft.com/office/powerpoint/2010/main" val="6823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Variabilita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patogena</a:t>
            </a:r>
            <a:r>
              <a:rPr lang="en-GB" dirty="0">
                <a:solidFill>
                  <a:srgbClr val="C00000"/>
                </a:solidFill>
              </a:rPr>
              <a:t> a </a:t>
            </a:r>
            <a:r>
              <a:rPr lang="en-GB" dirty="0" err="1">
                <a:solidFill>
                  <a:srgbClr val="C00000"/>
                </a:solidFill>
              </a:rPr>
              <a:t>hostitele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err="1">
                <a:solidFill>
                  <a:srgbClr val="002060"/>
                </a:solidFill>
              </a:rPr>
              <a:t>Variabilita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patogenních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organismů</a:t>
            </a:r>
            <a:r>
              <a:rPr lang="en-GB" sz="2800" dirty="0">
                <a:solidFill>
                  <a:srgbClr val="002060"/>
                </a:solidFill>
              </a:rPr>
              <a:t> je </a:t>
            </a:r>
            <a:r>
              <a:rPr lang="en-GB" sz="2800" dirty="0" err="1">
                <a:solidFill>
                  <a:srgbClr val="002060"/>
                </a:solidFill>
              </a:rPr>
              <a:t>dána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vysokou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reprodukční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schopností</a:t>
            </a:r>
            <a:r>
              <a:rPr lang="cs-CZ" sz="2800" dirty="0">
                <a:solidFill>
                  <a:srgbClr val="002060"/>
                </a:solidFill>
              </a:rPr>
              <a:t> – krátký generační čas, </a:t>
            </a:r>
            <a:r>
              <a:rPr lang="en-GB" sz="2800" dirty="0" err="1">
                <a:solidFill>
                  <a:srgbClr val="002060"/>
                </a:solidFill>
              </a:rPr>
              <a:t>vysoký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počet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potomstva</a:t>
            </a:r>
            <a:endParaRPr lang="cs-CZ" sz="2800" dirty="0">
              <a:solidFill>
                <a:srgbClr val="002060"/>
              </a:solidFill>
            </a:endParaRPr>
          </a:p>
          <a:p>
            <a:r>
              <a:rPr lang="cs-CZ" sz="2800" dirty="0">
                <a:solidFill>
                  <a:srgbClr val="002060"/>
                </a:solidFill>
              </a:rPr>
              <a:t>K</a:t>
            </a:r>
            <a:r>
              <a:rPr lang="en-GB" sz="2800" dirty="0" err="1">
                <a:solidFill>
                  <a:srgbClr val="002060"/>
                </a:solidFill>
              </a:rPr>
              <a:t>ompenzována</a:t>
            </a:r>
            <a:r>
              <a:rPr lang="en-GB" sz="2800" dirty="0">
                <a:solidFill>
                  <a:srgbClr val="002060"/>
                </a:solidFill>
              </a:rPr>
              <a:t> u </a:t>
            </a:r>
            <a:r>
              <a:rPr lang="en-GB" sz="2800" dirty="0" err="1">
                <a:solidFill>
                  <a:srgbClr val="002060"/>
                </a:solidFill>
              </a:rPr>
              <a:t>vyšších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obratlovců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variabilitou</a:t>
            </a:r>
            <a:r>
              <a:rPr lang="en-GB" sz="2800" dirty="0">
                <a:solidFill>
                  <a:srgbClr val="002060"/>
                </a:solidFill>
              </a:rPr>
              <a:t>, </a:t>
            </a:r>
            <a:r>
              <a:rPr lang="en-GB" sz="2800" dirty="0" err="1">
                <a:solidFill>
                  <a:srgbClr val="002060"/>
                </a:solidFill>
              </a:rPr>
              <a:t>kter</a:t>
            </a:r>
            <a:r>
              <a:rPr lang="cs-CZ" sz="2800" dirty="0">
                <a:solidFill>
                  <a:srgbClr val="002060"/>
                </a:solidFill>
              </a:rPr>
              <a:t>é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představuj</a:t>
            </a:r>
            <a:r>
              <a:rPr lang="cs-CZ" sz="2800" dirty="0">
                <a:solidFill>
                  <a:srgbClr val="002060"/>
                </a:solidFill>
              </a:rPr>
              <a:t>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lymfocyt</a:t>
            </a:r>
            <a:r>
              <a:rPr lang="cs-CZ" sz="2800" dirty="0">
                <a:solidFill>
                  <a:srgbClr val="002060"/>
                </a:solidFill>
              </a:rPr>
              <a:t>y (TCR, BCR) a APC (MHC)</a:t>
            </a:r>
          </a:p>
          <a:p>
            <a:r>
              <a:rPr lang="en-GB" sz="2800" dirty="0" err="1">
                <a:solidFill>
                  <a:srgbClr val="002060"/>
                </a:solidFill>
              </a:rPr>
              <a:t>Sekundární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variabilita</a:t>
            </a:r>
            <a:r>
              <a:rPr lang="en-GB" sz="2800" dirty="0">
                <a:solidFill>
                  <a:srgbClr val="002060"/>
                </a:solidFill>
              </a:rPr>
              <a:t> je </a:t>
            </a:r>
            <a:r>
              <a:rPr lang="en-GB" sz="2800" dirty="0" err="1">
                <a:solidFill>
                  <a:srgbClr val="002060"/>
                </a:solidFill>
              </a:rPr>
              <a:t>dána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mutací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genů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kódujících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další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složky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imunitního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systému</a:t>
            </a:r>
            <a:r>
              <a:rPr lang="en-GB" sz="2800" dirty="0">
                <a:solidFill>
                  <a:srgbClr val="002060"/>
                </a:solidFill>
              </a:rPr>
              <a:t>, </a:t>
            </a:r>
            <a:r>
              <a:rPr lang="en-GB" sz="2800" dirty="0" err="1">
                <a:solidFill>
                  <a:srgbClr val="002060"/>
                </a:solidFill>
              </a:rPr>
              <a:t>bariéry</a:t>
            </a:r>
            <a:r>
              <a:rPr lang="en-GB" sz="2800" dirty="0">
                <a:solidFill>
                  <a:srgbClr val="002060"/>
                </a:solidFill>
              </a:rPr>
              <a:t>, </a:t>
            </a:r>
            <a:r>
              <a:rPr lang="en-GB" sz="2800" dirty="0" err="1">
                <a:solidFill>
                  <a:srgbClr val="002060"/>
                </a:solidFill>
              </a:rPr>
              <a:t>nespecifickou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imunitu</a:t>
            </a:r>
            <a:r>
              <a:rPr lang="en-GB" sz="2800" dirty="0">
                <a:solidFill>
                  <a:srgbClr val="002060"/>
                </a:solidFill>
              </a:rPr>
              <a:t> …</a:t>
            </a:r>
            <a:endParaRPr lang="cs-CZ" sz="2800" dirty="0">
              <a:solidFill>
                <a:srgbClr val="002060"/>
              </a:solidFill>
            </a:endParaRPr>
          </a:p>
          <a:p>
            <a:r>
              <a:rPr lang="en-GB" sz="2800" dirty="0" err="1">
                <a:solidFill>
                  <a:srgbClr val="002060"/>
                </a:solidFill>
              </a:rPr>
              <a:t>Kombinací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obou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typů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vzniká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individuální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variabilita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hostitele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v </a:t>
            </a:r>
            <a:r>
              <a:rPr lang="en-GB" sz="2800" dirty="0" err="1">
                <a:solidFill>
                  <a:srgbClr val="002060"/>
                </a:solidFill>
              </a:rPr>
              <a:t>odolnosti</a:t>
            </a:r>
            <a:r>
              <a:rPr lang="en-GB" sz="2800" dirty="0">
                <a:solidFill>
                  <a:srgbClr val="002060"/>
                </a:solidFill>
              </a:rPr>
              <a:t> k </a:t>
            </a:r>
            <a:r>
              <a:rPr lang="en-GB" sz="2800" dirty="0" err="1">
                <a:solidFill>
                  <a:srgbClr val="002060"/>
                </a:solidFill>
              </a:rPr>
              <a:t>onemocnění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Schopnost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organismu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odolávat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infekci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Odolnost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Rezistence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dané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infekci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Bariéry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nespecifické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mechanismy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odolnost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Specifická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imunita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err="1">
                <a:solidFill>
                  <a:srgbClr val="002060"/>
                </a:solidFill>
              </a:rPr>
              <a:t>Vnímavost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infekci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zvyšují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Nedostatečná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imunokompetence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fyziologická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Porušené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bariéry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Přechodné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imunosuprese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infekčního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neinfekčního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původu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Primární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sekundární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imunodeficience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Alergické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autoimunitní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lymfoproliferativní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choroby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Imunologická</a:t>
            </a:r>
            <a:r>
              <a:rPr lang="en-GB" dirty="0">
                <a:solidFill>
                  <a:srgbClr val="002060"/>
                </a:solidFill>
              </a:rPr>
              <a:t> tolerance k </a:t>
            </a:r>
            <a:r>
              <a:rPr lang="en-GB" dirty="0" err="1">
                <a:solidFill>
                  <a:srgbClr val="002060"/>
                </a:solidFill>
              </a:rPr>
              <a:t>dané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infekci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antigenu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75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62642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   Mechanismy mikroorganismů využívané pro únik 		před imunitním  systémem</a:t>
            </a:r>
          </a:p>
          <a:p>
            <a:pPr eaLnBrk="1" hangingPunct="1">
              <a:buClr>
                <a:schemeClr val="bg1"/>
              </a:buClr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cs-CZ" sz="2400" dirty="0">
                <a:solidFill>
                  <a:srgbClr val="002060"/>
                </a:solidFill>
              </a:rPr>
              <a:t>integrace do genomu a přetrvávání v latentní formě</a:t>
            </a:r>
          </a:p>
          <a:p>
            <a:pPr eaLnBrk="1" hangingPunct="1">
              <a:buClr>
                <a:schemeClr val="bg1"/>
              </a:buClr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cs-CZ" sz="2400" dirty="0">
                <a:solidFill>
                  <a:srgbClr val="002060"/>
                </a:solidFill>
              </a:rPr>
              <a:t>variabilita povrchových molekul</a:t>
            </a:r>
          </a:p>
          <a:p>
            <a:pPr eaLnBrk="1" hangingPunct="1">
              <a:buClr>
                <a:schemeClr val="bg1"/>
              </a:buClr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cs-CZ" sz="2400" dirty="0">
                <a:solidFill>
                  <a:srgbClr val="002060"/>
                </a:solidFill>
              </a:rPr>
              <a:t>potlačení exprese MHC </a:t>
            </a:r>
            <a:r>
              <a:rPr lang="cs-CZ" sz="2400" dirty="0" err="1">
                <a:solidFill>
                  <a:srgbClr val="002060"/>
                </a:solidFill>
              </a:rPr>
              <a:t>gp</a:t>
            </a:r>
            <a:r>
              <a:rPr lang="cs-CZ" sz="2400" dirty="0">
                <a:solidFill>
                  <a:srgbClr val="002060"/>
                </a:solidFill>
              </a:rPr>
              <a:t> v napadené </a:t>
            </a:r>
            <a:r>
              <a:rPr lang="cs-CZ" sz="2400" dirty="0" err="1">
                <a:solidFill>
                  <a:srgbClr val="002060"/>
                </a:solidFill>
              </a:rPr>
              <a:t>bb</a:t>
            </a: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cs-CZ" sz="2400" dirty="0">
                <a:solidFill>
                  <a:srgbClr val="002060"/>
                </a:solidFill>
              </a:rPr>
              <a:t>integrace molekul vlastních hostiteli do mikrobiální stěny</a:t>
            </a:r>
          </a:p>
          <a:p>
            <a:pPr eaLnBrk="1" hangingPunct="1">
              <a:buClr>
                <a:schemeClr val="bg1"/>
              </a:buClr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cs-CZ" sz="2400" dirty="0">
                <a:solidFill>
                  <a:srgbClr val="002060"/>
                </a:solidFill>
              </a:rPr>
              <a:t>antigenní mimikry - povrchové struktury mikroorganismu napodobují strukturu hostitelských buněk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/>
              <a:t>…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2527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Viry a imunitní 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>
                <a:solidFill>
                  <a:srgbClr val="002060"/>
                </a:solidFill>
              </a:rPr>
              <a:t>Virová infekce indukuje komplexní imunitní odpověď, vznik imunitní paměti</a:t>
            </a:r>
          </a:p>
          <a:p>
            <a:pPr>
              <a:defRPr/>
            </a:pPr>
            <a:r>
              <a:rPr lang="cs-CZ" altLang="en-US" dirty="0">
                <a:solidFill>
                  <a:srgbClr val="002060"/>
                </a:solidFill>
              </a:rPr>
              <a:t>Maligní transformace, autoimunita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9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Interakce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virů</a:t>
            </a:r>
            <a:r>
              <a:rPr lang="en-GB" dirty="0">
                <a:solidFill>
                  <a:srgbClr val="C00000"/>
                </a:solidFill>
              </a:rPr>
              <a:t> s </a:t>
            </a:r>
            <a:r>
              <a:rPr lang="en-GB" dirty="0" err="1">
                <a:solidFill>
                  <a:srgbClr val="C00000"/>
                </a:solidFill>
              </a:rPr>
              <a:t>imunitním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systémem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544616"/>
          </a:xfrm>
        </p:spPr>
        <p:txBody>
          <a:bodyPr>
            <a:noAutofit/>
          </a:bodyPr>
          <a:lstStyle/>
          <a:p>
            <a:endParaRPr lang="cs-CZ" sz="2000" b="1" dirty="0">
              <a:solidFill>
                <a:srgbClr val="002060"/>
              </a:solidFill>
            </a:endParaRPr>
          </a:p>
          <a:p>
            <a:r>
              <a:rPr lang="en-GB" sz="2000" b="1" dirty="0" err="1">
                <a:solidFill>
                  <a:srgbClr val="002060"/>
                </a:solidFill>
              </a:rPr>
              <a:t>Viry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jsou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obligátní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intracelulární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parazité</a:t>
            </a:r>
            <a:r>
              <a:rPr lang="en-GB" sz="2000" b="1" dirty="0">
                <a:solidFill>
                  <a:srgbClr val="002060"/>
                </a:solidFill>
              </a:rPr>
              <a:t>, </a:t>
            </a:r>
            <a:r>
              <a:rPr lang="en-GB" sz="2000" b="1" dirty="0" err="1">
                <a:solidFill>
                  <a:srgbClr val="002060"/>
                </a:solidFill>
              </a:rPr>
              <a:t>kteří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ke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své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replikaci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potřebují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genetický</a:t>
            </a:r>
            <a:r>
              <a:rPr lang="en-GB" sz="2000" b="1" dirty="0">
                <a:solidFill>
                  <a:srgbClr val="002060"/>
                </a:solidFill>
              </a:rPr>
              <a:t> a </a:t>
            </a:r>
            <a:r>
              <a:rPr lang="en-GB" sz="2000" b="1" dirty="0" err="1">
                <a:solidFill>
                  <a:srgbClr val="002060"/>
                </a:solidFill>
              </a:rPr>
              <a:t>metabolický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aparát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buňky</a:t>
            </a:r>
            <a:endParaRPr lang="cs-CZ" sz="2000" b="1" dirty="0">
              <a:solidFill>
                <a:srgbClr val="002060"/>
              </a:solidFill>
            </a:endParaRP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 err="1">
                <a:solidFill>
                  <a:srgbClr val="002060"/>
                </a:solidFill>
              </a:rPr>
              <a:t>Patogeneze</a:t>
            </a:r>
            <a:r>
              <a:rPr lang="en-GB" sz="2000" b="1" dirty="0">
                <a:solidFill>
                  <a:srgbClr val="002060"/>
                </a:solidFill>
              </a:rPr>
              <a:t> se </a:t>
            </a:r>
            <a:r>
              <a:rPr lang="en-GB" sz="2000" b="1" dirty="0" err="1">
                <a:solidFill>
                  <a:srgbClr val="002060"/>
                </a:solidFill>
              </a:rPr>
              <a:t>liší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podle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jejich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struktury</a:t>
            </a:r>
            <a:r>
              <a:rPr lang="en-GB" sz="2000" b="1" dirty="0">
                <a:solidFill>
                  <a:srgbClr val="002060"/>
                </a:solidFill>
              </a:rPr>
              <a:t> (DNA, RNA, </a:t>
            </a:r>
            <a:r>
              <a:rPr lang="en-GB" sz="2000" b="1" dirty="0" err="1">
                <a:solidFill>
                  <a:srgbClr val="002060"/>
                </a:solidFill>
              </a:rPr>
              <a:t>obal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aj</a:t>
            </a:r>
            <a:r>
              <a:rPr lang="en-GB" sz="2000" b="1" dirty="0">
                <a:solidFill>
                  <a:srgbClr val="002060"/>
                </a:solidFill>
              </a:rPr>
              <a:t>.) a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faktorů</a:t>
            </a:r>
            <a:r>
              <a:rPr lang="en-GB" sz="2000" b="1" dirty="0">
                <a:solidFill>
                  <a:srgbClr val="002060"/>
                </a:solidFill>
              </a:rPr>
              <a:t> virulence</a:t>
            </a:r>
            <a:endParaRPr lang="cs-CZ" sz="2000" b="1" dirty="0">
              <a:solidFill>
                <a:srgbClr val="002060"/>
              </a:solidFill>
            </a:endParaRPr>
          </a:p>
          <a:p>
            <a:endParaRPr lang="cs-CZ" sz="2000" b="1" dirty="0">
              <a:solidFill>
                <a:srgbClr val="002060"/>
              </a:solidFill>
            </a:endParaRPr>
          </a:p>
          <a:p>
            <a:r>
              <a:rPr lang="cs-CZ" sz="2000" b="1" dirty="0">
                <a:solidFill>
                  <a:srgbClr val="002060"/>
                </a:solidFill>
              </a:rPr>
              <a:t>Virulence</a:t>
            </a:r>
            <a:r>
              <a:rPr lang="cs-CZ" sz="2000" dirty="0">
                <a:solidFill>
                  <a:srgbClr val="002060"/>
                </a:solidFill>
              </a:rPr>
              <a:t> je individuální vlastnost patogenu (např. bakterie či viru), která vyjadřuje stupeň patogenity určitého mikrobiálního kmene ve srovnání s ostatními kmeny daného druhu. Také se dá říci, že jednotlivé kmeny jsou různě virulentní.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Virulence se určuje například podle schopnosti mikroba vyvolat onemocnění či v rámci něho usmrtit hostitele. Kmeny, které mají tak nízkou virulenci, které téměř nezpůsobují onemocnění, ačkoliv daný druh patogenní je, se nazývají </a:t>
            </a:r>
            <a:r>
              <a:rPr lang="cs-CZ" sz="2000" b="1" dirty="0">
                <a:solidFill>
                  <a:srgbClr val="002060"/>
                </a:solidFill>
              </a:rPr>
              <a:t>avirulentní</a:t>
            </a:r>
            <a:r>
              <a:rPr lang="cs-CZ" sz="2000" dirty="0">
                <a:solidFill>
                  <a:srgbClr val="002060"/>
                </a:solidFill>
              </a:rPr>
              <a:t> (a daná vlastnost </a:t>
            </a:r>
            <a:r>
              <a:rPr lang="cs-CZ" sz="2000" b="1" dirty="0">
                <a:solidFill>
                  <a:srgbClr val="002060"/>
                </a:solidFill>
              </a:rPr>
              <a:t>avirulence</a:t>
            </a:r>
            <a:r>
              <a:rPr lang="cs-CZ" sz="2000" dirty="0">
                <a:solidFill>
                  <a:srgbClr val="002060"/>
                </a:solidFill>
              </a:rPr>
              <a:t>).</a:t>
            </a:r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7220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Interakce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virů</a:t>
            </a:r>
            <a:r>
              <a:rPr lang="en-GB" dirty="0">
                <a:solidFill>
                  <a:srgbClr val="C00000"/>
                </a:solidFill>
              </a:rPr>
              <a:t> s </a:t>
            </a:r>
            <a:r>
              <a:rPr lang="en-GB" dirty="0" err="1">
                <a:solidFill>
                  <a:srgbClr val="C00000"/>
                </a:solidFill>
              </a:rPr>
              <a:t>imunitním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systémem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002060"/>
                </a:solidFill>
              </a:rPr>
              <a:t>Podle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průběhu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lze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odlišit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tři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různé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typy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virové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infekce</a:t>
            </a:r>
            <a:endParaRPr lang="cs-CZ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	</a:t>
            </a:r>
            <a:r>
              <a:rPr lang="en-GB" sz="2400" dirty="0" err="1">
                <a:solidFill>
                  <a:srgbClr val="002060"/>
                </a:solidFill>
              </a:rPr>
              <a:t>lytický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průběh</a:t>
            </a:r>
            <a:r>
              <a:rPr lang="en-GB" sz="2400" dirty="0">
                <a:solidFill>
                  <a:srgbClr val="002060"/>
                </a:solidFill>
              </a:rPr>
              <a:t> u </a:t>
            </a:r>
            <a:r>
              <a:rPr lang="en-GB" sz="2400" dirty="0" err="1">
                <a:solidFill>
                  <a:srgbClr val="002060"/>
                </a:solidFill>
              </a:rPr>
              <a:t>cytopatogenních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virů</a:t>
            </a: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	</a:t>
            </a:r>
            <a:r>
              <a:rPr lang="en-GB" sz="2400" dirty="0" err="1">
                <a:solidFill>
                  <a:srgbClr val="002060"/>
                </a:solidFill>
              </a:rPr>
              <a:t>persistentní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infekce</a:t>
            </a:r>
            <a:r>
              <a:rPr lang="en-GB" sz="2400" dirty="0">
                <a:solidFill>
                  <a:srgbClr val="002060"/>
                </a:solidFill>
              </a:rPr>
              <a:t> u </a:t>
            </a:r>
            <a:r>
              <a:rPr lang="en-GB" sz="2400" dirty="0" err="1">
                <a:solidFill>
                  <a:srgbClr val="002060"/>
                </a:solidFill>
              </a:rPr>
              <a:t>necytopatogenních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virů</a:t>
            </a: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	</a:t>
            </a:r>
            <a:r>
              <a:rPr lang="en-GB" sz="2400" dirty="0" err="1">
                <a:solidFill>
                  <a:srgbClr val="002060"/>
                </a:solidFill>
              </a:rPr>
              <a:t>transformace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napadených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buněk</a:t>
            </a:r>
            <a:r>
              <a:rPr lang="en-GB" sz="2400" dirty="0">
                <a:solidFill>
                  <a:srgbClr val="002060"/>
                </a:solidFill>
              </a:rPr>
              <a:t> u </a:t>
            </a:r>
            <a:r>
              <a:rPr lang="en-GB" sz="2400" dirty="0" err="1">
                <a:solidFill>
                  <a:srgbClr val="002060"/>
                </a:solidFill>
              </a:rPr>
              <a:t>onkogenních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virů</a:t>
            </a: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Reakce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virů</a:t>
            </a:r>
            <a:r>
              <a:rPr lang="en-GB" sz="2400" b="1" dirty="0">
                <a:solidFill>
                  <a:srgbClr val="002060"/>
                </a:solidFill>
              </a:rPr>
              <a:t> s </a:t>
            </a:r>
            <a:r>
              <a:rPr lang="en-GB" sz="2400" b="1" dirty="0" err="1">
                <a:solidFill>
                  <a:srgbClr val="002060"/>
                </a:solidFill>
              </a:rPr>
              <a:t>imunitním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systémem</a:t>
            </a:r>
            <a:endParaRPr lang="en-GB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	</a:t>
            </a:r>
            <a:r>
              <a:rPr lang="en-GB" sz="2400" dirty="0" err="1">
                <a:solidFill>
                  <a:srgbClr val="002060"/>
                </a:solidFill>
              </a:rPr>
              <a:t>navázání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povrchové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receptory</a:t>
            </a: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	</a:t>
            </a:r>
            <a:r>
              <a:rPr lang="en-GB" sz="2400" dirty="0" err="1">
                <a:solidFill>
                  <a:srgbClr val="002060"/>
                </a:solidFill>
              </a:rPr>
              <a:t>pomnožování</a:t>
            </a:r>
            <a:r>
              <a:rPr lang="en-GB" sz="2400" dirty="0">
                <a:solidFill>
                  <a:srgbClr val="002060"/>
                </a:solidFill>
              </a:rPr>
              <a:t> v </a:t>
            </a:r>
            <a:r>
              <a:rPr lang="en-GB" sz="2400" dirty="0" err="1">
                <a:solidFill>
                  <a:srgbClr val="002060"/>
                </a:solidFill>
              </a:rPr>
              <a:t>buňkách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imunitního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systému</a:t>
            </a: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	</a:t>
            </a:r>
            <a:r>
              <a:rPr lang="en-GB" sz="2400" dirty="0" err="1">
                <a:solidFill>
                  <a:srgbClr val="002060"/>
                </a:solidFill>
              </a:rPr>
              <a:t>narušení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cesty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prezentace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antigenu</a:t>
            </a: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	</a:t>
            </a:r>
            <a:r>
              <a:rPr lang="en-GB" sz="2400" dirty="0" err="1">
                <a:solidFill>
                  <a:srgbClr val="002060"/>
                </a:solidFill>
              </a:rPr>
              <a:t>inhibice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regulačních</a:t>
            </a:r>
            <a:r>
              <a:rPr lang="en-GB" sz="2400" dirty="0">
                <a:solidFill>
                  <a:srgbClr val="002060"/>
                </a:solidFill>
              </a:rPr>
              <a:t> a </a:t>
            </a:r>
            <a:r>
              <a:rPr lang="en-GB" sz="2400" dirty="0" err="1">
                <a:solidFill>
                  <a:srgbClr val="002060"/>
                </a:solidFill>
              </a:rPr>
              <a:t>efektorových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mechanismů</a:t>
            </a:r>
            <a:r>
              <a:rPr lang="en-GB" sz="2400" dirty="0">
                <a:solidFill>
                  <a:srgbClr val="002060"/>
                </a:solidFill>
              </a:rPr>
              <a:t> – </a:t>
            </a:r>
            <a:r>
              <a:rPr lang="cs-CZ" sz="2400" dirty="0">
                <a:solidFill>
                  <a:srgbClr val="002060"/>
                </a:solidFill>
              </a:rPr>
              <a:t>	</a:t>
            </a:r>
            <a:r>
              <a:rPr lang="en-GB" sz="2400" dirty="0" err="1">
                <a:solidFill>
                  <a:srgbClr val="002060"/>
                </a:solidFill>
              </a:rPr>
              <a:t>imunosuprese</a:t>
            </a: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	</a:t>
            </a:r>
            <a:r>
              <a:rPr lang="en-GB" sz="2400" dirty="0" err="1">
                <a:solidFill>
                  <a:srgbClr val="002060"/>
                </a:solidFill>
              </a:rPr>
              <a:t>navození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imunopatologického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stavu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3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Buněčné terče patogenních virů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Buňky: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Epitelové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Endotelové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Imunitního systému (T-, B-lymfocyty, makrofágy a další)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Nervové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Jaterní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….</a:t>
            </a:r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C00000"/>
                </a:solidFill>
              </a:rPr>
              <a:t>Vývoj imunitního systému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Ovlivněn neustálou interakcí s mikroorganismy</a:t>
            </a: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Utváření individuální imunologické reaktivity; přirozená mikroflóra</a:t>
            </a: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Patogeny = nejvýznamnější evoluční činitel</a:t>
            </a: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Historie 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Usedlý způsob života, zvětšování lidských komunit – zvýšení napadení infekčními činiteli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2.polovina 19.stol. – imunizace, ATB</a:t>
            </a:r>
          </a:p>
          <a:p>
            <a:pPr eaLnBrk="1" hangingPunct="1">
              <a:defRPr/>
            </a:pP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748747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Vstup virových částic do nitra buňky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Pomocí membránových receptorů: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CD4 - HIV, herpesvirus7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CD21 - EBV virus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CD46 – virus spalniček, herpes virus6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CD71 – Virus hepatitidy B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CD150 – Virus spalniček</a:t>
            </a:r>
          </a:p>
          <a:p>
            <a:pPr marL="0" indent="0">
              <a:buNone/>
            </a:pPr>
            <a:r>
              <a:rPr lang="cs-CZ" dirty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31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Rozmnožování virů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Po vstupu do cytoplazmy je virus zbaven obalů.</a:t>
            </a:r>
          </a:p>
          <a:p>
            <a:r>
              <a:rPr lang="cs-CZ" dirty="0">
                <a:solidFill>
                  <a:srgbClr val="002060"/>
                </a:solidFill>
              </a:rPr>
              <a:t>Replikace nukleových kyselin viru – jiná u DNA a jiná u RNA virů, provázená značným množstvím chyb, které nejsou opravovány – důsledek – defektní viriony, ale především značná genetická variabilita viru.</a:t>
            </a:r>
          </a:p>
          <a:p>
            <a:r>
              <a:rPr lang="cs-CZ" dirty="0">
                <a:solidFill>
                  <a:srgbClr val="002060"/>
                </a:solidFill>
              </a:rPr>
              <a:t>Translace vzorových proteinů  na ribozomech hostitelské buňky.</a:t>
            </a:r>
          </a:p>
          <a:p>
            <a:r>
              <a:rPr lang="cs-CZ" dirty="0">
                <a:solidFill>
                  <a:srgbClr val="002060"/>
                </a:solidFill>
              </a:rPr>
              <a:t>Virové proteiny po translační modifikaci – vytvoření kapsidy obsahující virovou nukleovou kyselinu.</a:t>
            </a:r>
          </a:p>
          <a:p>
            <a:r>
              <a:rPr lang="cs-CZ" dirty="0">
                <a:solidFill>
                  <a:srgbClr val="002060"/>
                </a:solidFill>
              </a:rPr>
              <a:t>Uvolňování virionů – cytolýzou buňky nebo postupně – perzistence viru.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1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Interferonový 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Nejvýraznější protivirový potenciál</a:t>
            </a:r>
          </a:p>
          <a:p>
            <a:r>
              <a:rPr lang="cs-CZ" dirty="0">
                <a:solidFill>
                  <a:srgbClr val="002060"/>
                </a:solidFill>
              </a:rPr>
              <a:t>Likvidace většiny virových infekcí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6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Interferony </a:t>
            </a:r>
            <a:r>
              <a:rPr lang="cs-CZ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a</a:t>
            </a:r>
            <a:r>
              <a:rPr lang="cs-CZ" dirty="0">
                <a:solidFill>
                  <a:srgbClr val="C00000"/>
                </a:solidFill>
                <a:latin typeface="Symbol" pitchFamily="18" charset="2"/>
              </a:rPr>
              <a:t> b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2060"/>
                </a:solidFill>
              </a:rPr>
              <a:t>V infikovaných </a:t>
            </a:r>
            <a:r>
              <a:rPr lang="cs-CZ" dirty="0" err="1">
                <a:solidFill>
                  <a:srgbClr val="002060"/>
                </a:solidFill>
              </a:rPr>
              <a:t>bb</a:t>
            </a:r>
            <a:r>
              <a:rPr lang="cs-CZ" dirty="0">
                <a:solidFill>
                  <a:srgbClr val="002060"/>
                </a:solidFill>
              </a:rPr>
              <a:t>. je indukována produkce </a:t>
            </a:r>
            <a:r>
              <a:rPr lang="cs-CZ" dirty="0" err="1">
                <a:solidFill>
                  <a:srgbClr val="002060"/>
                </a:solidFill>
              </a:rPr>
              <a:t>IFN</a:t>
            </a:r>
            <a:r>
              <a:rPr lang="cs-CZ" b="1" dirty="0" err="1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dirty="0">
                <a:solidFill>
                  <a:srgbClr val="002060"/>
                </a:solidFill>
              </a:rPr>
              <a:t> a </a:t>
            </a:r>
            <a:r>
              <a:rPr lang="cs-CZ" dirty="0" err="1">
                <a:solidFill>
                  <a:srgbClr val="002060"/>
                </a:solidFill>
              </a:rPr>
              <a:t>IFN</a:t>
            </a:r>
            <a:r>
              <a:rPr lang="cs-CZ" b="1" dirty="0" err="1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b="1" dirty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 - vazba na receptory v neinfikovaných </a:t>
            </a:r>
            <a:r>
              <a:rPr lang="cs-CZ" dirty="0" err="1">
                <a:solidFill>
                  <a:srgbClr val="002060"/>
                </a:solidFill>
              </a:rPr>
              <a:t>bb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r>
              <a:rPr lang="cs-CZ" dirty="0">
                <a:solidFill>
                  <a:srgbClr val="002060"/>
                </a:solidFill>
              </a:rPr>
              <a:t>Důsledek	</a:t>
            </a:r>
          </a:p>
          <a:p>
            <a:pPr marL="971550" lvl="1" indent="-514350"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vytvoření </a:t>
            </a:r>
            <a:r>
              <a:rPr lang="cs-CZ" dirty="0" err="1">
                <a:solidFill>
                  <a:srgbClr val="002060"/>
                </a:solidFill>
              </a:rPr>
              <a:t>RNAázy</a:t>
            </a:r>
            <a:r>
              <a:rPr lang="cs-CZ" dirty="0">
                <a:solidFill>
                  <a:srgbClr val="002060"/>
                </a:solidFill>
              </a:rPr>
              <a:t> L – rozklad virových RNA</a:t>
            </a:r>
          </a:p>
          <a:p>
            <a:pPr marL="971550" lvl="1" indent="-514350">
              <a:buAutoNum type="arabicPeriod"/>
            </a:pPr>
            <a:r>
              <a:rPr lang="cs-CZ" dirty="0">
                <a:solidFill>
                  <a:srgbClr val="002060"/>
                </a:solidFill>
              </a:rPr>
              <a:t>Syntéza protein </a:t>
            </a:r>
            <a:r>
              <a:rPr lang="cs-CZ" dirty="0" err="1">
                <a:solidFill>
                  <a:srgbClr val="002060"/>
                </a:solidFill>
              </a:rPr>
              <a:t>kinása</a:t>
            </a:r>
            <a:r>
              <a:rPr lang="cs-CZ" dirty="0">
                <a:solidFill>
                  <a:srgbClr val="002060"/>
                </a:solidFill>
              </a:rPr>
              <a:t> R (PKR) – fosforylace elongačního faktoru II = zábrana translace virové </a:t>
            </a:r>
            <a:r>
              <a:rPr lang="cs-CZ" dirty="0" err="1">
                <a:solidFill>
                  <a:srgbClr val="002060"/>
                </a:solidFill>
              </a:rPr>
              <a:t>mRNA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Zabránění replikaci viru a navozují tzv. antivirový stav</a:t>
            </a:r>
          </a:p>
        </p:txBody>
      </p:sp>
    </p:spTree>
    <p:extLst>
      <p:ext uri="{BB962C8B-B14F-4D97-AF65-F5344CB8AC3E}">
        <p14:creationId xmlns:p14="http://schemas.microsoft.com/office/powerpoint/2010/main" val="82344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" y="914354"/>
            <a:ext cx="8063887" cy="56467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585" y="-801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Mechanismus účinku interferonu (IFN)</a:t>
            </a:r>
          </a:p>
        </p:txBody>
      </p:sp>
      <p:cxnSp>
        <p:nvCxnSpPr>
          <p:cNvPr id="6" name="Přímá spojovací šipka 20"/>
          <p:cNvCxnSpPr>
            <a:stCxn id="7" idx="3"/>
          </p:cNvCxnSpPr>
          <p:nvPr/>
        </p:nvCxnSpPr>
        <p:spPr>
          <a:xfrm>
            <a:off x="2067020" y="1556792"/>
            <a:ext cx="370692" cy="17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69559" y="1398395"/>
            <a:ext cx="997461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/>
              <a:t>Virion</a:t>
            </a:r>
          </a:p>
        </p:txBody>
      </p:sp>
      <p:cxnSp>
        <p:nvCxnSpPr>
          <p:cNvPr id="12" name="Přímá spojovací šipka 20"/>
          <p:cNvCxnSpPr>
            <a:stCxn id="11" idx="1"/>
          </p:cNvCxnSpPr>
          <p:nvPr/>
        </p:nvCxnSpPr>
        <p:spPr>
          <a:xfrm flipH="1">
            <a:off x="2695222" y="1426654"/>
            <a:ext cx="292602" cy="157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987824" y="1095902"/>
            <a:ext cx="1224136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/>
              <a:t>Virová nukleová kyselina</a:t>
            </a:r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4716016" y="1476129"/>
            <a:ext cx="232582" cy="373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48598" y="1317732"/>
            <a:ext cx="1224136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/>
              <a:t>Nové viriony</a:t>
            </a:r>
          </a:p>
        </p:txBody>
      </p:sp>
      <p:cxnSp>
        <p:nvCxnSpPr>
          <p:cNvPr id="18" name="Přímá spojovací šipka 20"/>
          <p:cNvCxnSpPr>
            <a:stCxn id="19" idx="1"/>
          </p:cNvCxnSpPr>
          <p:nvPr/>
        </p:nvCxnSpPr>
        <p:spPr>
          <a:xfrm flipH="1">
            <a:off x="6156177" y="2319592"/>
            <a:ext cx="307024" cy="206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463201" y="1988840"/>
            <a:ext cx="222330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/>
              <a:t>Protivirové proteiny blokují syntézu nových virionů</a:t>
            </a:r>
          </a:p>
        </p:txBody>
      </p:sp>
      <p:cxnSp>
        <p:nvCxnSpPr>
          <p:cNvPr id="21" name="Přímá spojovací šipka 20"/>
          <p:cNvCxnSpPr>
            <a:stCxn id="22" idx="3"/>
          </p:cNvCxnSpPr>
          <p:nvPr/>
        </p:nvCxnSpPr>
        <p:spPr>
          <a:xfrm>
            <a:off x="2275472" y="4836073"/>
            <a:ext cx="448164" cy="24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78419" y="4505321"/>
            <a:ext cx="189705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/>
              <a:t>Napadená buňka produkuje interferon </a:t>
            </a:r>
          </a:p>
        </p:txBody>
      </p:sp>
      <p:cxnSp>
        <p:nvCxnSpPr>
          <p:cNvPr id="26" name="Přímá spojovací šipka 20"/>
          <p:cNvCxnSpPr>
            <a:stCxn id="25" idx="1"/>
          </p:cNvCxnSpPr>
          <p:nvPr/>
        </p:nvCxnSpPr>
        <p:spPr>
          <a:xfrm flipH="1">
            <a:off x="5436097" y="4998144"/>
            <a:ext cx="850612" cy="147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286709" y="4495037"/>
            <a:ext cx="2455883" cy="100621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/>
              <a:t>Interferon se vážen na receptor a indukuje tvorbu proteinů blokujících infekci viriony a pomnožení virů v cytoplasmě</a:t>
            </a:r>
          </a:p>
        </p:txBody>
      </p:sp>
    </p:spTree>
    <p:extLst>
      <p:ext uri="{BB962C8B-B14F-4D97-AF65-F5344CB8AC3E}">
        <p14:creationId xmlns:p14="http://schemas.microsoft.com/office/powerpoint/2010/main" val="85363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Interferon </a:t>
            </a:r>
            <a:r>
              <a:rPr lang="cs-CZ" dirty="0">
                <a:solidFill>
                  <a:srgbClr val="C00000"/>
                </a:solidFill>
                <a:latin typeface="Symbol" pitchFamily="18" charset="2"/>
              </a:rPr>
              <a:t>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Produkován T-lymfocyty po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stimulaci a NK -buňkami</a:t>
            </a:r>
          </a:p>
          <a:p>
            <a:r>
              <a:rPr lang="cs-CZ" dirty="0">
                <a:solidFill>
                  <a:srgbClr val="002060"/>
                </a:solidFill>
              </a:rPr>
              <a:t>Stimuluje přeměnu makrofágů v aktivované </a:t>
            </a:r>
          </a:p>
          <a:p>
            <a:r>
              <a:rPr lang="cs-CZ" dirty="0">
                <a:solidFill>
                  <a:srgbClr val="002060"/>
                </a:solidFill>
              </a:rPr>
              <a:t>Zesiluje funkce Th1</a:t>
            </a:r>
          </a:p>
          <a:p>
            <a:r>
              <a:rPr lang="cs-CZ" dirty="0">
                <a:solidFill>
                  <a:srgbClr val="002060"/>
                </a:solidFill>
              </a:rPr>
              <a:t>Zvyšuje expresi HLA II. Třídy</a:t>
            </a:r>
          </a:p>
          <a:p>
            <a:r>
              <a:rPr lang="cs-CZ" dirty="0">
                <a:solidFill>
                  <a:srgbClr val="002060"/>
                </a:solidFill>
              </a:rPr>
              <a:t>Zvyšuje působení cytotoxických buněk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12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NK- buňky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Nejsou schopny specifického rozpoznání viru</a:t>
            </a:r>
          </a:p>
          <a:p>
            <a:r>
              <a:rPr lang="cs-CZ" dirty="0">
                <a:solidFill>
                  <a:srgbClr val="002060"/>
                </a:solidFill>
              </a:rPr>
              <a:t>Identifikace virové buňky pomocí receptorů KAR (</a:t>
            </a:r>
            <a:r>
              <a:rPr lang="cs-CZ" dirty="0" err="1">
                <a:solidFill>
                  <a:srgbClr val="002060"/>
                </a:solidFill>
              </a:rPr>
              <a:t>Killers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activation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receptors</a:t>
            </a:r>
            <a:r>
              <a:rPr lang="cs-CZ" dirty="0">
                <a:solidFill>
                  <a:srgbClr val="002060"/>
                </a:solidFill>
              </a:rPr>
              <a:t>) poznávají heterogenní skupinu ligandů, které se objeví na buňkách v důsledku stresu, maligní konverse, virové infekce </a:t>
            </a:r>
          </a:p>
          <a:p>
            <a:r>
              <a:rPr lang="cs-CZ" dirty="0">
                <a:solidFill>
                  <a:srgbClr val="002060"/>
                </a:solidFill>
              </a:rPr>
              <a:t>KIR (</a:t>
            </a:r>
            <a:r>
              <a:rPr lang="cs-CZ" dirty="0" err="1">
                <a:solidFill>
                  <a:srgbClr val="002060"/>
                </a:solidFill>
              </a:rPr>
              <a:t>Killers</a:t>
            </a:r>
            <a:r>
              <a:rPr lang="cs-CZ" dirty="0">
                <a:solidFill>
                  <a:srgbClr val="002060"/>
                </a:solidFill>
              </a:rPr>
              <a:t> inhibitory </a:t>
            </a:r>
            <a:r>
              <a:rPr lang="cs-CZ" dirty="0" err="1">
                <a:solidFill>
                  <a:srgbClr val="002060"/>
                </a:solidFill>
              </a:rPr>
              <a:t>receptors</a:t>
            </a:r>
            <a:r>
              <a:rPr lang="cs-CZ" dirty="0">
                <a:solidFill>
                  <a:srgbClr val="002060"/>
                </a:solidFill>
              </a:rPr>
              <a:t>) se váží na molekuly MHC I, které jsou přítomny na  většině zdravých buněk</a:t>
            </a:r>
          </a:p>
          <a:p>
            <a:r>
              <a:rPr lang="cs-CZ" dirty="0" err="1">
                <a:solidFill>
                  <a:srgbClr val="002060"/>
                </a:solidFill>
              </a:rPr>
              <a:t>Fc</a:t>
            </a:r>
            <a:r>
              <a:rPr lang="cs-CZ" dirty="0">
                <a:solidFill>
                  <a:srgbClr val="002060"/>
                </a:solidFill>
              </a:rPr>
              <a:t> receptor na NK buňce – po vazbě </a:t>
            </a:r>
            <a:r>
              <a:rPr lang="cs-CZ" dirty="0" err="1">
                <a:solidFill>
                  <a:srgbClr val="002060"/>
                </a:solidFill>
              </a:rPr>
              <a:t>Ig</a:t>
            </a:r>
            <a:r>
              <a:rPr lang="cs-CZ" dirty="0">
                <a:solidFill>
                  <a:srgbClr val="002060"/>
                </a:solidFill>
              </a:rPr>
              <a:t> spolu s navázaným virovým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– stimulace NK buněk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87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Reakce NK buněk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86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©</a:t>
            </a:r>
            <a:r>
              <a:rPr lang="cs-CZ" sz="1400" dirty="0"/>
              <a:t> </a:t>
            </a:r>
            <a:r>
              <a:rPr lang="cs-CZ" sz="1400" dirty="0" err="1"/>
              <a:t>Elsevier</a:t>
            </a:r>
            <a:r>
              <a:rPr lang="cs-CZ" sz="1400" dirty="0"/>
              <a:t> 2012. </a:t>
            </a:r>
            <a:r>
              <a:rPr lang="cs-CZ" sz="1400" dirty="0" err="1"/>
              <a:t>Abbas</a:t>
            </a:r>
            <a:r>
              <a:rPr lang="cs-CZ" sz="1400" dirty="0"/>
              <a:t> </a:t>
            </a:r>
            <a:r>
              <a:rPr lang="en-GB" sz="1400" dirty="0"/>
              <a:t>&amp;</a:t>
            </a:r>
            <a:r>
              <a:rPr lang="cs-CZ" sz="1400" dirty="0"/>
              <a:t> </a:t>
            </a:r>
            <a:r>
              <a:rPr lang="cs-CZ" sz="1400" dirty="0" err="1"/>
              <a:t>Lichtman</a:t>
            </a:r>
            <a:r>
              <a:rPr lang="cs-CZ" sz="1400" dirty="0"/>
              <a:t>: </a:t>
            </a:r>
            <a:r>
              <a:rPr lang="cs-CZ" sz="1400" dirty="0" err="1"/>
              <a:t>Cellular</a:t>
            </a:r>
            <a:r>
              <a:rPr lang="cs-CZ" sz="1400" dirty="0"/>
              <a:t> and </a:t>
            </a:r>
            <a:r>
              <a:rPr lang="cs-CZ" sz="1400" dirty="0" err="1"/>
              <a:t>Molecular</a:t>
            </a:r>
            <a:r>
              <a:rPr lang="cs-CZ" sz="1400" dirty="0"/>
              <a:t> </a:t>
            </a:r>
            <a:r>
              <a:rPr lang="cs-CZ" sz="1400" dirty="0" err="1"/>
              <a:t>Immunology</a:t>
            </a:r>
            <a:r>
              <a:rPr lang="cs-CZ" sz="1400" dirty="0"/>
              <a:t> 7e www.studentconsult.com</a:t>
            </a:r>
          </a:p>
        </p:txBody>
      </p:sp>
    </p:spTree>
    <p:extLst>
      <p:ext uri="{BB962C8B-B14F-4D97-AF65-F5344CB8AC3E}">
        <p14:creationId xmlns:p14="http://schemas.microsoft.com/office/powerpoint/2010/main" val="3713868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5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-108520" y="11113"/>
            <a:ext cx="92583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solidFill>
                  <a:srgbClr val="C00000"/>
                </a:solidFill>
              </a:rPr>
              <a:t>Celulární cytotoxicita závislá na protilátkách</a:t>
            </a:r>
          </a:p>
          <a:p>
            <a:r>
              <a:rPr lang="en-US" altLang="cs-CZ" sz="3200" dirty="0">
                <a:solidFill>
                  <a:srgbClr val="C00000"/>
                </a:solidFill>
              </a:rPr>
              <a:t>Antibody dependent cellular cytotoxicity (ADCC)</a:t>
            </a:r>
            <a:endParaRPr lang="cs-CZ" altLang="cs-CZ" sz="3200" dirty="0">
              <a:solidFill>
                <a:srgbClr val="C00000"/>
              </a:solidFill>
            </a:endParaRPr>
          </a:p>
        </p:txBody>
      </p:sp>
      <p:cxnSp>
        <p:nvCxnSpPr>
          <p:cNvPr id="4" name="Přímá spojovací šipka 20"/>
          <p:cNvCxnSpPr>
            <a:stCxn id="5" idx="0"/>
          </p:cNvCxnSpPr>
          <p:nvPr/>
        </p:nvCxnSpPr>
        <p:spPr>
          <a:xfrm flipH="1" flipV="1">
            <a:off x="4196780" y="4149725"/>
            <a:ext cx="14287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49080" y="4581525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Fc</a:t>
            </a:r>
            <a:r>
              <a:rPr lang="cs-CZ" sz="1500" dirty="0"/>
              <a:t> receptor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05" y="1433513"/>
            <a:ext cx="9074150" cy="339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Virus-</a:t>
            </a:r>
            <a:r>
              <a:rPr lang="cs-CZ" b="1" dirty="0" err="1"/>
              <a:t>infected</a:t>
            </a:r>
            <a:r>
              <a:rPr lang="cs-CZ" b="1" dirty="0"/>
              <a:t> Cell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6445" y="6051550"/>
            <a:ext cx="9074150" cy="339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NK Cell</a:t>
            </a:r>
          </a:p>
        </p:txBody>
      </p:sp>
      <p:cxnSp>
        <p:nvCxnSpPr>
          <p:cNvPr id="8" name="Přímá spojovací šipka 20"/>
          <p:cNvCxnSpPr>
            <a:stCxn id="9" idx="3"/>
          </p:cNvCxnSpPr>
          <p:nvPr/>
        </p:nvCxnSpPr>
        <p:spPr>
          <a:xfrm flipV="1">
            <a:off x="5160393" y="5467350"/>
            <a:ext cx="4206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79243" y="538638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perforin</a:t>
            </a:r>
            <a:endParaRPr lang="cs-CZ" sz="1500" dirty="0"/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 flipV="1">
            <a:off x="6222430" y="5538788"/>
            <a:ext cx="485775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708205" y="544353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granzyme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84568" y="2566988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IgG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6793" y="2809875"/>
            <a:ext cx="666750" cy="3286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Fab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36868" y="3452813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Fc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0"/>
          </p:cNvCxnSpPr>
          <p:nvPr/>
        </p:nvCxnSpPr>
        <p:spPr>
          <a:xfrm flipH="1" flipV="1">
            <a:off x="1785368" y="2697163"/>
            <a:ext cx="3365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23430" y="3128963"/>
            <a:ext cx="1196975" cy="3063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Epitope</a:t>
            </a:r>
          </a:p>
        </p:txBody>
      </p:sp>
    </p:spTree>
    <p:extLst>
      <p:ext uri="{BB962C8B-B14F-4D97-AF65-F5344CB8AC3E}">
        <p14:creationId xmlns:p14="http://schemas.microsoft.com/office/powerpoint/2010/main" val="2326918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Důsledek působení NK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>
                <a:solidFill>
                  <a:srgbClr val="002060"/>
                </a:solidFill>
              </a:rPr>
              <a:t>Perforin</a:t>
            </a:r>
            <a:r>
              <a:rPr lang="cs-CZ" dirty="0">
                <a:solidFill>
                  <a:srgbClr val="002060"/>
                </a:solidFill>
              </a:rPr>
              <a:t> – vmezeření se do cytoplazmatické membrány terčové buňky – vytvoření otvorů v terčové buňce – </a:t>
            </a:r>
            <a:r>
              <a:rPr lang="cs-CZ" dirty="0" err="1">
                <a:solidFill>
                  <a:srgbClr val="002060"/>
                </a:solidFill>
              </a:rPr>
              <a:t>lýza</a:t>
            </a:r>
            <a:r>
              <a:rPr lang="cs-CZ" dirty="0">
                <a:solidFill>
                  <a:srgbClr val="002060"/>
                </a:solidFill>
              </a:rPr>
              <a:t> buňky</a:t>
            </a:r>
          </a:p>
          <a:p>
            <a:r>
              <a:rPr lang="cs-CZ" dirty="0" err="1">
                <a:solidFill>
                  <a:srgbClr val="002060"/>
                </a:solidFill>
              </a:rPr>
              <a:t>Granzym</a:t>
            </a:r>
            <a:r>
              <a:rPr lang="cs-CZ" dirty="0">
                <a:solidFill>
                  <a:srgbClr val="002060"/>
                </a:solidFill>
              </a:rPr>
              <a:t> – rozklad nitrobuněčných cílů, dále pak štěpení latentních </a:t>
            </a:r>
            <a:r>
              <a:rPr lang="cs-CZ" dirty="0" err="1">
                <a:solidFill>
                  <a:srgbClr val="002060"/>
                </a:solidFill>
              </a:rPr>
              <a:t>kaspáz</a:t>
            </a:r>
            <a:r>
              <a:rPr lang="cs-CZ" dirty="0">
                <a:solidFill>
                  <a:srgbClr val="002060"/>
                </a:solidFill>
              </a:rPr>
              <a:t> vznik molekuly s proteolytickou aktivitou– zahájení procesu </a:t>
            </a:r>
            <a:r>
              <a:rPr lang="cs-CZ" dirty="0" err="1">
                <a:solidFill>
                  <a:srgbClr val="002060"/>
                </a:solidFill>
              </a:rPr>
              <a:t>apoptózy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NK buňka dále tvoří TNF</a:t>
            </a:r>
            <a:r>
              <a:rPr lang="el-GR" dirty="0">
                <a:solidFill>
                  <a:srgbClr val="002060"/>
                </a:solidFill>
              </a:rPr>
              <a:t>α</a:t>
            </a:r>
            <a:r>
              <a:rPr lang="cs-CZ" dirty="0">
                <a:solidFill>
                  <a:srgbClr val="002060"/>
                </a:solidFill>
              </a:rPr>
              <a:t> – po vazbě na specifický receptor – aktivace nitrobuněčných </a:t>
            </a:r>
            <a:r>
              <a:rPr lang="cs-CZ" dirty="0" err="1">
                <a:solidFill>
                  <a:srgbClr val="002060"/>
                </a:solidFill>
              </a:rPr>
              <a:t>kaspáz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>
                <a:solidFill>
                  <a:srgbClr val="002060"/>
                </a:solidFill>
              </a:rPr>
              <a:t>Fazba</a:t>
            </a:r>
            <a:r>
              <a:rPr lang="cs-CZ" dirty="0">
                <a:solidFill>
                  <a:srgbClr val="002060"/>
                </a:solidFill>
              </a:rPr>
              <a:t> Fas na terčové buňce a </a:t>
            </a:r>
            <a:r>
              <a:rPr lang="cs-CZ" dirty="0" err="1">
                <a:solidFill>
                  <a:srgbClr val="002060"/>
                </a:solidFill>
              </a:rPr>
              <a:t>FasL</a:t>
            </a:r>
            <a:r>
              <a:rPr lang="cs-CZ" dirty="0">
                <a:solidFill>
                  <a:srgbClr val="002060"/>
                </a:solidFill>
              </a:rPr>
              <a:t> na NK buňce – spuštění </a:t>
            </a:r>
            <a:r>
              <a:rPr lang="cs-CZ" dirty="0" err="1">
                <a:solidFill>
                  <a:srgbClr val="002060"/>
                </a:solidFill>
              </a:rPr>
              <a:t>apoptózy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Vznik </a:t>
            </a:r>
            <a:r>
              <a:rPr lang="cs-CZ" dirty="0" err="1">
                <a:solidFill>
                  <a:srgbClr val="002060"/>
                </a:solidFill>
              </a:rPr>
              <a:t>apoptotických</a:t>
            </a:r>
            <a:r>
              <a:rPr lang="cs-CZ" dirty="0">
                <a:solidFill>
                  <a:srgbClr val="002060"/>
                </a:solidFill>
              </a:rPr>
              <a:t> tělísek – odstranění makrofágy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7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Současná situace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ročně zemře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4 mil. lidí na infekce dolních cest dýchacích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2 mil. lidí na infekce zažívacího ústrojí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2 mil. lidí na TBC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400 tis. lidí  na tetanus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300 tis. lidí na pertusi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…….AIDS + pohlavně přenosné choroby</a:t>
            </a:r>
          </a:p>
          <a:p>
            <a:pPr lvl="1" eaLnBrk="1" hangingPunct="1">
              <a:defRPr/>
            </a:pP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685712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C00000"/>
                </a:solidFill>
              </a:rPr>
              <a:t>Th</a:t>
            </a:r>
            <a:r>
              <a:rPr lang="cs-CZ" dirty="0">
                <a:solidFill>
                  <a:srgbClr val="C00000"/>
                </a:solidFill>
              </a:rPr>
              <a:t>- lymfocyty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Infekce- makrofágů – prezentace virových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na MHC vede ke:</a:t>
            </a:r>
          </a:p>
          <a:p>
            <a:r>
              <a:rPr lang="cs-CZ" dirty="0">
                <a:solidFill>
                  <a:srgbClr val="002060"/>
                </a:solidFill>
              </a:rPr>
              <a:t>Stimulace Th1 lymfocytů (IFN</a:t>
            </a:r>
            <a:r>
              <a:rPr lang="el-GR" dirty="0">
                <a:solidFill>
                  <a:srgbClr val="002060"/>
                </a:solidFill>
              </a:rPr>
              <a:t>γ</a:t>
            </a:r>
            <a:r>
              <a:rPr lang="cs-CZ" dirty="0">
                <a:solidFill>
                  <a:srgbClr val="002060"/>
                </a:solidFill>
              </a:rPr>
              <a:t>)</a:t>
            </a:r>
          </a:p>
          <a:p>
            <a:r>
              <a:rPr lang="cs-CZ" dirty="0">
                <a:solidFill>
                  <a:srgbClr val="002060"/>
                </a:solidFill>
              </a:rPr>
              <a:t>Stimulace Th2 lymfocytů – tvorba protilátek:</a:t>
            </a:r>
          </a:p>
          <a:p>
            <a:pPr lvl="1"/>
            <a:r>
              <a:rPr lang="cs-CZ" dirty="0" err="1">
                <a:solidFill>
                  <a:srgbClr val="002060"/>
                </a:solidFill>
              </a:rPr>
              <a:t>IgA</a:t>
            </a:r>
            <a:r>
              <a:rPr lang="cs-CZ" dirty="0">
                <a:solidFill>
                  <a:srgbClr val="002060"/>
                </a:solidFill>
              </a:rPr>
              <a:t>  - slizniční imunita – blok adheze virů na epitel sliznic</a:t>
            </a:r>
          </a:p>
          <a:p>
            <a:pPr lvl="1"/>
            <a:r>
              <a:rPr lang="cs-CZ" dirty="0" err="1">
                <a:solidFill>
                  <a:srgbClr val="002060"/>
                </a:solidFill>
              </a:rPr>
              <a:t>IgG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>
                <a:solidFill>
                  <a:srgbClr val="002060"/>
                </a:solidFill>
              </a:rPr>
              <a:t>IgM</a:t>
            </a:r>
            <a:r>
              <a:rPr lang="cs-CZ" dirty="0">
                <a:solidFill>
                  <a:srgbClr val="002060"/>
                </a:solidFill>
              </a:rPr>
              <a:t> – v oběhu – neutralizace virů, aktivace komplementu, je schopen </a:t>
            </a:r>
            <a:r>
              <a:rPr lang="cs-CZ" dirty="0" err="1">
                <a:solidFill>
                  <a:srgbClr val="002060"/>
                </a:solidFill>
              </a:rPr>
              <a:t>lyzovat</a:t>
            </a:r>
            <a:r>
              <a:rPr lang="cs-CZ" dirty="0">
                <a:solidFill>
                  <a:srgbClr val="002060"/>
                </a:solidFill>
              </a:rPr>
              <a:t> některé viry</a:t>
            </a:r>
          </a:p>
          <a:p>
            <a:pPr lvl="1"/>
            <a:r>
              <a:rPr lang="cs-CZ" altLang="en-US" dirty="0" err="1">
                <a:solidFill>
                  <a:srgbClr val="002060"/>
                </a:solidFill>
              </a:rPr>
              <a:t>IgA</a:t>
            </a:r>
            <a:r>
              <a:rPr lang="cs-CZ" altLang="en-US" dirty="0">
                <a:solidFill>
                  <a:srgbClr val="002060"/>
                </a:solidFill>
              </a:rPr>
              <a:t> a </a:t>
            </a:r>
            <a:r>
              <a:rPr lang="cs-CZ" altLang="en-US" dirty="0" err="1">
                <a:solidFill>
                  <a:srgbClr val="002060"/>
                </a:solidFill>
              </a:rPr>
              <a:t>IgG</a:t>
            </a:r>
            <a:r>
              <a:rPr lang="cs-CZ" altLang="en-US" dirty="0">
                <a:solidFill>
                  <a:srgbClr val="002060"/>
                </a:solidFill>
              </a:rPr>
              <a:t> vzniklé při virové infekci mají preventivní efekt při sekundární infekci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53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Cytotoxické T- lymfocyty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Rozeznávají specifické anti-virové peptidy na MHC I. třídy</a:t>
            </a:r>
          </a:p>
          <a:p>
            <a:r>
              <a:rPr lang="cs-CZ" dirty="0">
                <a:solidFill>
                  <a:srgbClr val="002060"/>
                </a:solidFill>
              </a:rPr>
              <a:t>Regulace pomocí </a:t>
            </a:r>
            <a:r>
              <a:rPr lang="cs-CZ" dirty="0" err="1">
                <a:solidFill>
                  <a:srgbClr val="002060"/>
                </a:solidFill>
              </a:rPr>
              <a:t>cytokinů</a:t>
            </a:r>
            <a:r>
              <a:rPr lang="cs-CZ" dirty="0">
                <a:solidFill>
                  <a:srgbClr val="002060"/>
                </a:solidFill>
              </a:rPr>
              <a:t> Th1 stimuluje </a:t>
            </a:r>
            <a:r>
              <a:rPr lang="cs-CZ" dirty="0" err="1">
                <a:solidFill>
                  <a:srgbClr val="002060"/>
                </a:solidFill>
              </a:rPr>
              <a:t>Tc</a:t>
            </a:r>
            <a:r>
              <a:rPr lang="cs-CZ" dirty="0">
                <a:solidFill>
                  <a:srgbClr val="002060"/>
                </a:solidFill>
              </a:rPr>
              <a:t> lymfocyty</a:t>
            </a:r>
          </a:p>
          <a:p>
            <a:r>
              <a:rPr lang="cs-CZ" dirty="0">
                <a:solidFill>
                  <a:srgbClr val="002060"/>
                </a:solidFill>
              </a:rPr>
              <a:t>Zničení infikovaných buněk</a:t>
            </a:r>
          </a:p>
          <a:p>
            <a:r>
              <a:rPr lang="cs-CZ" dirty="0">
                <a:solidFill>
                  <a:srgbClr val="002060"/>
                </a:solidFill>
              </a:rPr>
              <a:t>Pomocí </a:t>
            </a:r>
            <a:r>
              <a:rPr lang="cs-CZ" dirty="0" err="1">
                <a:solidFill>
                  <a:srgbClr val="002060"/>
                </a:solidFill>
              </a:rPr>
              <a:t>cytokinů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necytotoxicky</a:t>
            </a:r>
            <a:r>
              <a:rPr lang="cs-CZ" dirty="0">
                <a:solidFill>
                  <a:srgbClr val="002060"/>
                </a:solidFill>
              </a:rPr>
              <a:t> inhibují replikaci virů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24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Mechanismy úniku virů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Únik specifické imunitě</a:t>
            </a:r>
          </a:p>
          <a:p>
            <a:r>
              <a:rPr lang="cs-CZ" dirty="0">
                <a:solidFill>
                  <a:srgbClr val="002060"/>
                </a:solidFill>
              </a:rPr>
              <a:t>Integrace do genomu buňky a přetrvání v latentním stavu (herpetické viry, retroviry)</a:t>
            </a:r>
          </a:p>
          <a:p>
            <a:r>
              <a:rPr lang="cs-CZ" dirty="0">
                <a:solidFill>
                  <a:srgbClr val="002060"/>
                </a:solidFill>
              </a:rPr>
              <a:t>Variabilita povrchových molekul – vedoucí k nové aktivaci T- a B-lymfocytů</a:t>
            </a:r>
          </a:p>
          <a:p>
            <a:r>
              <a:rPr lang="cs-CZ" dirty="0">
                <a:solidFill>
                  <a:srgbClr val="002060"/>
                </a:solidFill>
              </a:rPr>
              <a:t>Tvorba virových homologů </a:t>
            </a:r>
            <a:r>
              <a:rPr lang="cs-CZ" dirty="0" err="1">
                <a:solidFill>
                  <a:srgbClr val="002060"/>
                </a:solidFill>
              </a:rPr>
              <a:t>Fc</a:t>
            </a:r>
            <a:r>
              <a:rPr lang="cs-CZ" dirty="0">
                <a:solidFill>
                  <a:srgbClr val="002060"/>
                </a:solidFill>
              </a:rPr>
              <a:t> receptorů (HSV-1,2)</a:t>
            </a:r>
          </a:p>
          <a:p>
            <a:r>
              <a:rPr lang="cs-CZ" dirty="0">
                <a:solidFill>
                  <a:srgbClr val="002060"/>
                </a:solidFill>
              </a:rPr>
              <a:t>Inhibice aktivace komplementu (VV, HSV1,2, HHV8) a sestavení MAC (HIV-1)</a:t>
            </a:r>
          </a:p>
          <a:p>
            <a:r>
              <a:rPr lang="cs-CZ" dirty="0">
                <a:solidFill>
                  <a:srgbClr val="002060"/>
                </a:solidFill>
              </a:rPr>
              <a:t>Virové </a:t>
            </a:r>
            <a:r>
              <a:rPr lang="cs-CZ" dirty="0" err="1">
                <a:solidFill>
                  <a:srgbClr val="002060"/>
                </a:solidFill>
              </a:rPr>
              <a:t>superantigeny</a:t>
            </a:r>
            <a:r>
              <a:rPr lang="cs-CZ" dirty="0">
                <a:solidFill>
                  <a:srgbClr val="002060"/>
                </a:solidFill>
              </a:rPr>
              <a:t> – vazba na T lymfocyty prostřednictvím  </a:t>
            </a:r>
            <a:r>
              <a:rPr lang="el-GR" dirty="0">
                <a:solidFill>
                  <a:srgbClr val="002060"/>
                </a:solidFill>
              </a:rPr>
              <a:t>β</a:t>
            </a:r>
            <a:r>
              <a:rPr lang="cs-CZ" dirty="0">
                <a:solidFill>
                  <a:srgbClr val="002060"/>
                </a:solidFill>
              </a:rPr>
              <a:t>-řetězce – aktivace velké části lymfocytu – masivní reakce IS, může vést až k útlumu IS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00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Mechanismy úniku virů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Narušení cytokinové signální sítě: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	-Tvorba analogů protizánětlivých </a:t>
            </a:r>
            <a:r>
              <a:rPr lang="cs-CZ" sz="2400" dirty="0" err="1">
                <a:solidFill>
                  <a:srgbClr val="002060"/>
                </a:solidFill>
              </a:rPr>
              <a:t>cytokinů</a:t>
            </a:r>
            <a:r>
              <a:rPr lang="cs-CZ" sz="2400" dirty="0">
                <a:solidFill>
                  <a:srgbClr val="002060"/>
                </a:solidFill>
              </a:rPr>
              <a:t> (IL-10)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	-Tvorba analogů receptorů pro </a:t>
            </a:r>
            <a:r>
              <a:rPr lang="cs-CZ" sz="2400" dirty="0" err="1">
                <a:solidFill>
                  <a:srgbClr val="002060"/>
                </a:solidFill>
              </a:rPr>
              <a:t>cytokiny</a:t>
            </a:r>
            <a:r>
              <a:rPr lang="cs-CZ" sz="2400" dirty="0">
                <a:solidFill>
                  <a:srgbClr val="002060"/>
                </a:solidFill>
              </a:rPr>
              <a:t>  (TNF</a:t>
            </a:r>
            <a:r>
              <a:rPr lang="el-GR" sz="2400" dirty="0">
                <a:solidFill>
                  <a:srgbClr val="002060"/>
                </a:solidFill>
              </a:rPr>
              <a:t>α</a:t>
            </a:r>
            <a:r>
              <a:rPr lang="cs-CZ" sz="2400" dirty="0">
                <a:solidFill>
                  <a:srgbClr val="002060"/>
                </a:solidFill>
              </a:rPr>
              <a:t>R, IFN-R, CCR)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	-Tvorba analogů </a:t>
            </a:r>
            <a:r>
              <a:rPr lang="cs-CZ" sz="2400" dirty="0" err="1">
                <a:solidFill>
                  <a:srgbClr val="002060"/>
                </a:solidFill>
              </a:rPr>
              <a:t>cytokinů</a:t>
            </a:r>
            <a:endParaRPr lang="en-GB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Aktivace T-lymfocytů: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Blokování prezentace </a:t>
            </a:r>
            <a:r>
              <a:rPr lang="cs-CZ" sz="2400" dirty="0" err="1">
                <a:solidFill>
                  <a:srgbClr val="002060"/>
                </a:solidFill>
              </a:rPr>
              <a:t>Ag</a:t>
            </a:r>
            <a:endParaRPr lang="cs-CZ" sz="2400" dirty="0">
              <a:solidFill>
                <a:srgbClr val="002060"/>
              </a:solidFill>
            </a:endParaRP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Deregulace interferonových systémů</a:t>
            </a:r>
          </a:p>
          <a:p>
            <a:r>
              <a:rPr lang="cs-CZ" sz="2400" dirty="0">
                <a:solidFill>
                  <a:srgbClr val="002060"/>
                </a:solidFill>
              </a:rPr>
              <a:t>Cytotoxické T-lymfocyty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  Snižování exprese HLA I. třídy  (HSV, VZV-</a:t>
            </a:r>
            <a:r>
              <a:rPr lang="cs-CZ" sz="2400" dirty="0" err="1">
                <a:solidFill>
                  <a:srgbClr val="002060"/>
                </a:solidFill>
              </a:rPr>
              <a:t>Varicella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Zoster</a:t>
            </a:r>
            <a:r>
              <a:rPr lang="cs-CZ" sz="2400" dirty="0">
                <a:solidFill>
                  <a:srgbClr val="002060"/>
                </a:solidFill>
              </a:rPr>
              <a:t> Virus)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NK – buňky 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Zvyšování exprese HLA – E (CMV)</a:t>
            </a:r>
          </a:p>
        </p:txBody>
      </p:sp>
    </p:spTree>
    <p:extLst>
      <p:ext uri="{BB962C8B-B14F-4D97-AF65-F5344CB8AC3E}">
        <p14:creationId xmlns:p14="http://schemas.microsoft.com/office/powerpoint/2010/main" val="333297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>
                <a:solidFill>
                  <a:srgbClr val="C00000"/>
                </a:solidFill>
              </a:rPr>
              <a:t>Integrace virů do hostitelského genomu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Vede k perzistenci…reaktivace…nové onemocnění</a:t>
            </a:r>
          </a:p>
          <a:p>
            <a:pPr lvl="1">
              <a:defRPr/>
            </a:pPr>
            <a:r>
              <a:rPr lang="cs-CZ" altLang="en-US" sz="2400" dirty="0" err="1">
                <a:solidFill>
                  <a:srgbClr val="002060"/>
                </a:solidFill>
              </a:rPr>
              <a:t>Varicella</a:t>
            </a:r>
            <a:r>
              <a:rPr lang="cs-CZ" altLang="en-US" sz="2400" dirty="0">
                <a:solidFill>
                  <a:srgbClr val="002060"/>
                </a:solidFill>
              </a:rPr>
              <a:t>….pásový opar</a:t>
            </a:r>
          </a:p>
          <a:p>
            <a:pPr lvl="1"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EBV…..krevní malignity</a:t>
            </a:r>
          </a:p>
          <a:p>
            <a:pPr lvl="1">
              <a:defRPr/>
            </a:pPr>
            <a:r>
              <a:rPr lang="cs-CZ" altLang="en-US" sz="2400" dirty="0" err="1">
                <a:solidFill>
                  <a:srgbClr val="002060"/>
                </a:solidFill>
              </a:rPr>
              <a:t>Papiloma</a:t>
            </a:r>
            <a:r>
              <a:rPr lang="cs-CZ" altLang="en-US" sz="2400" dirty="0">
                <a:solidFill>
                  <a:srgbClr val="002060"/>
                </a:solidFill>
              </a:rPr>
              <a:t> virus….kožní nádory, karcinom děložního čípku</a:t>
            </a:r>
          </a:p>
          <a:p>
            <a:pPr lvl="1">
              <a:defRPr/>
            </a:pPr>
            <a:endParaRPr lang="cs-CZ" alt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Virovými infekcemi jsou ohroženi jedinci s imunodeficity T lymfocytů a s kombinovanými poruchami imunity</a:t>
            </a:r>
          </a:p>
          <a:p>
            <a:pPr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Zvýšená náchylnost k herpetickým infekcím u jedinců s dysfunkcí NK </a:t>
            </a:r>
            <a:r>
              <a:rPr lang="cs-CZ" altLang="en-US" sz="2800" dirty="0" err="1">
                <a:solidFill>
                  <a:srgbClr val="002060"/>
                </a:solidFill>
              </a:rPr>
              <a:t>bb</a:t>
            </a:r>
            <a:r>
              <a:rPr lang="cs-CZ" altLang="en-US" sz="2800" dirty="0">
                <a:solidFill>
                  <a:srgbClr val="002060"/>
                </a:solidFill>
              </a:rPr>
              <a:t>.   </a:t>
            </a:r>
          </a:p>
          <a:p>
            <a:pPr eaLnBrk="1" hangingPunct="1">
              <a:defRPr/>
            </a:pPr>
            <a:endParaRPr lang="cs-CZ" altLang="en-US" sz="2800" dirty="0"/>
          </a:p>
          <a:p>
            <a:pPr lvl="1" eaLnBrk="1" hangingPunct="1">
              <a:defRPr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4232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Ochrana proti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Extracelulární bakterie</a:t>
            </a:r>
          </a:p>
          <a:p>
            <a:r>
              <a:rPr lang="cs-CZ" dirty="0">
                <a:solidFill>
                  <a:srgbClr val="002060"/>
                </a:solidFill>
              </a:rPr>
              <a:t>Intracelulární bakterie</a:t>
            </a:r>
          </a:p>
          <a:p>
            <a:r>
              <a:rPr lang="cs-CZ" dirty="0" err="1">
                <a:solidFill>
                  <a:srgbClr val="002060"/>
                </a:solidFill>
              </a:rPr>
              <a:t>Mykobakterérie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71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Extracelulární invazivní bakterie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Rozmnožující se mimo buňky – v cirkulaci, v dýchacích cestách, v gastrointestinálním traktu</a:t>
            </a:r>
          </a:p>
          <a:p>
            <a:r>
              <a:rPr lang="cs-CZ" dirty="0">
                <a:solidFill>
                  <a:srgbClr val="002060"/>
                </a:solidFill>
              </a:rPr>
              <a:t>Gram pozitivní i negativní koky: </a:t>
            </a:r>
            <a:r>
              <a:rPr lang="cs-CZ" i="1" dirty="0" err="1">
                <a:solidFill>
                  <a:srgbClr val="002060"/>
                </a:solidFill>
              </a:rPr>
              <a:t>Staphylococcy</a:t>
            </a:r>
            <a:r>
              <a:rPr lang="cs-CZ" i="1" dirty="0">
                <a:solidFill>
                  <a:srgbClr val="002060"/>
                </a:solidFill>
              </a:rPr>
              <a:t>, </a:t>
            </a:r>
            <a:r>
              <a:rPr lang="cs-CZ" i="1" dirty="0" err="1">
                <a:solidFill>
                  <a:srgbClr val="002060"/>
                </a:solidFill>
              </a:rPr>
              <a:t>Streptococcy</a:t>
            </a:r>
            <a:r>
              <a:rPr lang="cs-CZ" i="1" dirty="0">
                <a:solidFill>
                  <a:srgbClr val="002060"/>
                </a:solidFill>
              </a:rPr>
              <a:t>, </a:t>
            </a:r>
            <a:r>
              <a:rPr lang="cs-CZ" i="1" dirty="0" err="1">
                <a:solidFill>
                  <a:srgbClr val="002060"/>
                </a:solidFill>
              </a:rPr>
              <a:t>Nisseira</a:t>
            </a:r>
            <a:r>
              <a:rPr lang="cs-CZ" i="1" dirty="0">
                <a:solidFill>
                  <a:srgbClr val="002060"/>
                </a:solidFill>
              </a:rPr>
              <a:t>, </a:t>
            </a:r>
            <a:r>
              <a:rPr lang="cs-CZ" i="1" dirty="0" err="1">
                <a:solidFill>
                  <a:srgbClr val="002060"/>
                </a:solidFill>
              </a:rPr>
              <a:t>Haemophilus</a:t>
            </a:r>
            <a:endParaRPr lang="cs-CZ" i="1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Střevní baktérie: </a:t>
            </a:r>
            <a:r>
              <a:rPr lang="cs-CZ" i="1" dirty="0" err="1">
                <a:solidFill>
                  <a:srgbClr val="002060"/>
                </a:solidFill>
              </a:rPr>
              <a:t>Salmonella</a:t>
            </a:r>
            <a:r>
              <a:rPr lang="cs-CZ" i="1" dirty="0">
                <a:solidFill>
                  <a:srgbClr val="002060"/>
                </a:solidFill>
              </a:rPr>
              <a:t>, </a:t>
            </a:r>
            <a:r>
              <a:rPr lang="cs-CZ" i="1" dirty="0" err="1">
                <a:solidFill>
                  <a:srgbClr val="002060"/>
                </a:solidFill>
              </a:rPr>
              <a:t>Shigella</a:t>
            </a:r>
            <a:r>
              <a:rPr lang="cs-CZ" i="1" dirty="0">
                <a:solidFill>
                  <a:srgbClr val="002060"/>
                </a:solidFill>
              </a:rPr>
              <a:t>, </a:t>
            </a:r>
            <a:r>
              <a:rPr lang="cs-CZ" i="1" dirty="0" err="1">
                <a:solidFill>
                  <a:srgbClr val="002060"/>
                </a:solidFill>
              </a:rPr>
              <a:t>Helicobacter</a:t>
            </a:r>
            <a:endParaRPr lang="cs-CZ" i="1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Indukují zánět – destrukce tkání v místě infekce</a:t>
            </a:r>
          </a:p>
          <a:p>
            <a:r>
              <a:rPr lang="cs-CZ" dirty="0">
                <a:solidFill>
                  <a:srgbClr val="002060"/>
                </a:solidFill>
              </a:rPr>
              <a:t>Vznik hnisavých  - pyogenních infekcí</a:t>
            </a:r>
          </a:p>
        </p:txBody>
      </p:sp>
    </p:spTree>
    <p:extLst>
      <p:ext uri="{BB962C8B-B14F-4D97-AF65-F5344CB8AC3E}">
        <p14:creationId xmlns:p14="http://schemas.microsoft.com/office/powerpoint/2010/main" val="4264447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Extracelulární neinvazivní baktérie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Zůstávají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povrchu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sliznic</a:t>
            </a:r>
            <a:r>
              <a:rPr lang="en-GB" dirty="0">
                <a:solidFill>
                  <a:srgbClr val="002060"/>
                </a:solidFill>
              </a:rPr>
              <a:t>),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kolonizují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Působí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často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svými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toxiny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5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Bakteriální toxiny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Produkce toxinů – </a:t>
            </a:r>
            <a:r>
              <a:rPr lang="cs-CZ" b="1" dirty="0">
                <a:solidFill>
                  <a:srgbClr val="002060"/>
                </a:solidFill>
              </a:rPr>
              <a:t>endotoxiny</a:t>
            </a:r>
            <a:r>
              <a:rPr lang="cs-CZ" dirty="0">
                <a:solidFill>
                  <a:srgbClr val="002060"/>
                </a:solidFill>
              </a:rPr>
              <a:t>: komponenty buněčných stěn</a:t>
            </a:r>
          </a:p>
          <a:p>
            <a:r>
              <a:rPr lang="cs-CZ" dirty="0">
                <a:solidFill>
                  <a:srgbClr val="002060"/>
                </a:solidFill>
              </a:rPr>
              <a:t>Endotoxin gram-negativních bakterií </a:t>
            </a:r>
            <a:r>
              <a:rPr lang="cs-CZ" b="1" dirty="0">
                <a:solidFill>
                  <a:srgbClr val="002060"/>
                </a:solidFill>
              </a:rPr>
              <a:t>LPS</a:t>
            </a:r>
            <a:r>
              <a:rPr lang="cs-CZ" dirty="0">
                <a:solidFill>
                  <a:srgbClr val="002060"/>
                </a:solidFill>
              </a:rPr>
              <a:t> – lipopolysacharid – silný aktivátor makrofágů</a:t>
            </a:r>
          </a:p>
          <a:p>
            <a:r>
              <a:rPr lang="cs-CZ" b="1" dirty="0">
                <a:solidFill>
                  <a:srgbClr val="002060"/>
                </a:solidFill>
              </a:rPr>
              <a:t>Enterotoxiny</a:t>
            </a:r>
            <a:r>
              <a:rPr lang="cs-CZ" dirty="0">
                <a:solidFill>
                  <a:srgbClr val="002060"/>
                </a:solidFill>
              </a:rPr>
              <a:t> aktivně </a:t>
            </a:r>
            <a:r>
              <a:rPr lang="cs-CZ" dirty="0" err="1">
                <a:solidFill>
                  <a:srgbClr val="002060"/>
                </a:solidFill>
              </a:rPr>
              <a:t>sekretované</a:t>
            </a:r>
            <a:r>
              <a:rPr lang="cs-CZ" dirty="0">
                <a:solidFill>
                  <a:srgbClr val="002060"/>
                </a:solidFill>
              </a:rPr>
              <a:t> bakteriemi</a:t>
            </a:r>
          </a:p>
          <a:p>
            <a:r>
              <a:rPr lang="cs-CZ" dirty="0">
                <a:solidFill>
                  <a:srgbClr val="002060"/>
                </a:solidFill>
              </a:rPr>
              <a:t>Enterotoxiny některé z nich jsou pro buňky cytotoxické, některé interferují s normálními buněčnými funkcemi…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129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Staphylococcus aureus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G+, </a:t>
            </a:r>
            <a:r>
              <a:rPr lang="en-GB" dirty="0" err="1">
                <a:solidFill>
                  <a:srgbClr val="002060"/>
                </a:solidFill>
              </a:rPr>
              <a:t>čeleď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i="1" dirty="0" err="1">
                <a:solidFill>
                  <a:srgbClr val="002060"/>
                </a:solidFill>
              </a:rPr>
              <a:t>Staphylococcaceae</a:t>
            </a:r>
            <a:endParaRPr lang="en-GB" i="1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Obligátní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patogen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zodpovědný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řadu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toxických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hnisavých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infekcí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různých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tkání</a:t>
            </a:r>
            <a:r>
              <a:rPr lang="en-GB" dirty="0">
                <a:solidFill>
                  <a:srgbClr val="002060"/>
                </a:solidFill>
              </a:rPr>
              <a:t> – </a:t>
            </a:r>
            <a:r>
              <a:rPr lang="en-GB" dirty="0" err="1">
                <a:solidFill>
                  <a:srgbClr val="002060"/>
                </a:solidFill>
              </a:rPr>
              <a:t>klouby</a:t>
            </a:r>
            <a:r>
              <a:rPr lang="en-GB" dirty="0">
                <a:solidFill>
                  <a:srgbClr val="002060"/>
                </a:solidFill>
              </a:rPr>
              <a:t>,</a:t>
            </a:r>
            <a:r>
              <a:rPr lang="cs-CZ" dirty="0">
                <a:solidFill>
                  <a:srgbClr val="002060"/>
                </a:solidFill>
              </a:rPr>
              <a:t>  </a:t>
            </a:r>
            <a:r>
              <a:rPr lang="en-GB" dirty="0" err="1">
                <a:solidFill>
                  <a:srgbClr val="002060"/>
                </a:solidFill>
              </a:rPr>
              <a:t>kosti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endokard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kůže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plíce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50 </a:t>
            </a:r>
            <a:r>
              <a:rPr lang="en-GB" dirty="0" err="1">
                <a:solidFill>
                  <a:srgbClr val="002060"/>
                </a:solidFill>
              </a:rPr>
              <a:t>faktorů</a:t>
            </a:r>
            <a:r>
              <a:rPr lang="en-GB" dirty="0">
                <a:solidFill>
                  <a:srgbClr val="002060"/>
                </a:solidFill>
              </a:rPr>
              <a:t> virulence a </a:t>
            </a:r>
            <a:r>
              <a:rPr lang="en-GB" dirty="0" err="1">
                <a:solidFill>
                  <a:srgbClr val="002060"/>
                </a:solidFill>
              </a:rPr>
              <a:t>velká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rezistence</a:t>
            </a:r>
            <a:r>
              <a:rPr lang="en-GB" dirty="0">
                <a:solidFill>
                  <a:srgbClr val="002060"/>
                </a:solidFill>
              </a:rPr>
              <a:t> k ATB</a:t>
            </a:r>
          </a:p>
        </p:txBody>
      </p:sp>
    </p:spTree>
    <p:extLst>
      <p:ext uri="{BB962C8B-B14F-4D97-AF65-F5344CB8AC3E}">
        <p14:creationId xmlns:p14="http://schemas.microsoft.com/office/powerpoint/2010/main" val="424220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Problémy v současnosti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en-US" sz="3200" dirty="0">
                <a:solidFill>
                  <a:srgbClr val="002060"/>
                </a:solidFill>
              </a:rPr>
              <a:t>Rezistence k ATB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en-US" sz="3200" dirty="0">
                <a:solidFill>
                  <a:srgbClr val="002060"/>
                </a:solidFill>
              </a:rPr>
              <a:t>Globální transport lidí z rozvojových zemí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en-US" sz="3200" dirty="0">
                <a:solidFill>
                  <a:srgbClr val="002060"/>
                </a:solidFill>
              </a:rPr>
              <a:t>Ve vyspělých zemích - snížená nebo změněná expozice přirozeným mikrobiálním podnětům…problémy při nastavování optimální imunologické reaktivity</a:t>
            </a:r>
          </a:p>
        </p:txBody>
      </p:sp>
    </p:spTree>
    <p:extLst>
      <p:ext uri="{BB962C8B-B14F-4D97-AF65-F5344CB8AC3E}">
        <p14:creationId xmlns:p14="http://schemas.microsoft.com/office/powerpoint/2010/main" val="2391694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Faktory virulence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Virulence</a:t>
            </a:r>
            <a:r>
              <a:rPr lang="cs-CZ" dirty="0">
                <a:solidFill>
                  <a:srgbClr val="002060"/>
                </a:solidFill>
              </a:rPr>
              <a:t> je individuální vlastnost patogenu (např. bakterie či viru), která vyjadřuje stupeň patogenity určitého mikrobiálního kmene ve srovnání s ostatními kmeny daného druhu. Také se dá říci, že jednotlivé kmeny jsou různě virulentní.</a:t>
            </a:r>
          </a:p>
          <a:p>
            <a:r>
              <a:rPr lang="cs-CZ" dirty="0">
                <a:solidFill>
                  <a:srgbClr val="002060"/>
                </a:solidFill>
              </a:rPr>
              <a:t>Virulence se určuje například podle schopnosti mikroba vyvolat onemocnění či v rámci něho usmrtit hostitele. Kmeny, které mají tak nízkou virulenci, které téměř nezpůsobují onemocnění, ačkoliv daný druh patogenní je, se nazývají </a:t>
            </a:r>
            <a:r>
              <a:rPr lang="cs-CZ" b="1" dirty="0">
                <a:solidFill>
                  <a:srgbClr val="002060"/>
                </a:solidFill>
              </a:rPr>
              <a:t>avirulentní</a:t>
            </a:r>
            <a:r>
              <a:rPr lang="cs-CZ" dirty="0">
                <a:solidFill>
                  <a:srgbClr val="002060"/>
                </a:solidFill>
              </a:rPr>
              <a:t> (a daná vlastnost </a:t>
            </a:r>
            <a:r>
              <a:rPr lang="cs-CZ" b="1" dirty="0">
                <a:solidFill>
                  <a:srgbClr val="002060"/>
                </a:solidFill>
              </a:rPr>
              <a:t>avirulence</a:t>
            </a:r>
            <a:r>
              <a:rPr lang="cs-CZ" dirty="0">
                <a:solidFill>
                  <a:srgbClr val="002060"/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437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C00000"/>
                </a:solidFill>
              </a:rPr>
              <a:t>Faktory</a:t>
            </a:r>
            <a:r>
              <a:rPr lang="en-GB" dirty="0">
                <a:solidFill>
                  <a:srgbClr val="C00000"/>
                </a:solidFill>
              </a:rPr>
              <a:t> virulence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>
                <a:solidFill>
                  <a:srgbClr val="002060"/>
                </a:solidFill>
              </a:rPr>
              <a:t>P</a:t>
            </a:r>
            <a:r>
              <a:rPr lang="en-GB" dirty="0" err="1">
                <a:solidFill>
                  <a:srgbClr val="002060"/>
                </a:solidFill>
              </a:rPr>
              <a:t>olysacharidová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kapsula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buněčná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– </a:t>
            </a:r>
            <a:r>
              <a:rPr lang="en-GB" dirty="0" err="1">
                <a:solidFill>
                  <a:srgbClr val="002060"/>
                </a:solidFill>
              </a:rPr>
              <a:t>tvorba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biofilmů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rezistence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fagocytóze</a:t>
            </a:r>
            <a:r>
              <a:rPr lang="en-GB" dirty="0">
                <a:solidFill>
                  <a:srgbClr val="002060"/>
                </a:solidFill>
              </a:rPr>
              <a:t>, adherence </a:t>
            </a:r>
            <a:r>
              <a:rPr lang="en-GB" dirty="0" err="1">
                <a:solidFill>
                  <a:srgbClr val="002060"/>
                </a:solidFill>
              </a:rPr>
              <a:t>ke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kolagenu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fibronektinu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fibrinogenu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obsahuje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kys.lipoteichovou</a:t>
            </a:r>
            <a:r>
              <a:rPr lang="en-GB" dirty="0">
                <a:solidFill>
                  <a:srgbClr val="002060"/>
                </a:solidFill>
              </a:rPr>
              <a:t> a peptidoglycan,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reagují</a:t>
            </a:r>
            <a:r>
              <a:rPr lang="en-GB" dirty="0">
                <a:solidFill>
                  <a:srgbClr val="002060"/>
                </a:solidFill>
              </a:rPr>
              <a:t> s TLR2</a:t>
            </a:r>
          </a:p>
          <a:p>
            <a:r>
              <a:rPr lang="cs-CZ" dirty="0">
                <a:solidFill>
                  <a:srgbClr val="002060"/>
                </a:solidFill>
              </a:rPr>
              <a:t>Protein </a:t>
            </a:r>
            <a:r>
              <a:rPr lang="en-GB" dirty="0">
                <a:solidFill>
                  <a:srgbClr val="002060"/>
                </a:solidFill>
              </a:rPr>
              <a:t> A – adherence k von </a:t>
            </a:r>
            <a:r>
              <a:rPr lang="en-GB" dirty="0" err="1">
                <a:solidFill>
                  <a:srgbClr val="002060"/>
                </a:solidFill>
              </a:rPr>
              <a:t>Willebrantovu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faktoru</a:t>
            </a:r>
            <a:r>
              <a:rPr lang="en-GB" dirty="0">
                <a:solidFill>
                  <a:srgbClr val="002060"/>
                </a:solidFill>
              </a:rPr>
              <a:t>,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interference s </a:t>
            </a:r>
            <a:r>
              <a:rPr lang="en-GB" dirty="0" err="1">
                <a:solidFill>
                  <a:srgbClr val="002060"/>
                </a:solidFill>
              </a:rPr>
              <a:t>molekulou</a:t>
            </a:r>
            <a:r>
              <a:rPr lang="en-GB" dirty="0">
                <a:solidFill>
                  <a:srgbClr val="002060"/>
                </a:solidFill>
              </a:rPr>
              <a:t> Ig</a:t>
            </a:r>
          </a:p>
          <a:p>
            <a:r>
              <a:rPr lang="en-GB" dirty="0" err="1">
                <a:solidFill>
                  <a:srgbClr val="002060"/>
                </a:solidFill>
              </a:rPr>
              <a:t>Exotoxiny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schopné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lyzovat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např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hemolyziny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tvořící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póry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Exotoxiny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jako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superantigeny</a:t>
            </a:r>
            <a:r>
              <a:rPr lang="en-GB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>
                <a:solidFill>
                  <a:srgbClr val="002060"/>
                </a:solidFill>
              </a:rPr>
              <a:t>• TSST – toxin </a:t>
            </a:r>
            <a:r>
              <a:rPr lang="en-GB" dirty="0" err="1">
                <a:solidFill>
                  <a:srgbClr val="002060"/>
                </a:solidFill>
              </a:rPr>
              <a:t>syndromu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toxického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šoku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>
                <a:solidFill>
                  <a:srgbClr val="002060"/>
                </a:solidFill>
              </a:rPr>
              <a:t>• </a:t>
            </a:r>
            <a:r>
              <a:rPr lang="en-GB" dirty="0" err="1">
                <a:solidFill>
                  <a:srgbClr val="002060"/>
                </a:solidFill>
              </a:rPr>
              <a:t>stafylokokové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enterotoxiny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>
                <a:solidFill>
                  <a:srgbClr val="002060"/>
                </a:solidFill>
              </a:rPr>
              <a:t>• </a:t>
            </a:r>
            <a:r>
              <a:rPr lang="en-GB" dirty="0" err="1">
                <a:solidFill>
                  <a:srgbClr val="002060"/>
                </a:solidFill>
              </a:rPr>
              <a:t>obojí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stimulují</a:t>
            </a:r>
            <a:r>
              <a:rPr lang="en-GB" dirty="0">
                <a:solidFill>
                  <a:srgbClr val="002060"/>
                </a:solidFill>
              </a:rPr>
              <a:t> T-</a:t>
            </a:r>
            <a:r>
              <a:rPr lang="en-GB" dirty="0" err="1">
                <a:solidFill>
                  <a:srgbClr val="002060"/>
                </a:solidFill>
              </a:rPr>
              <a:t>lymfocyty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produkci</a:t>
            </a:r>
            <a:r>
              <a:rPr lang="en-GB" dirty="0">
                <a:solidFill>
                  <a:srgbClr val="002060"/>
                </a:solidFill>
              </a:rPr>
              <a:t> Th1 a</a:t>
            </a:r>
            <a:r>
              <a:rPr lang="cs-CZ" dirty="0">
                <a:solidFill>
                  <a:srgbClr val="002060"/>
                </a:solidFill>
              </a:rPr>
              <a:t> 			</a:t>
            </a:r>
            <a:r>
              <a:rPr lang="en-GB" dirty="0" err="1">
                <a:solidFill>
                  <a:srgbClr val="002060"/>
                </a:solidFill>
              </a:rPr>
              <a:t>prozánětlivých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cytokinů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40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Extracelulární bakterie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Obsahují ve svých stěnách </a:t>
            </a:r>
            <a:r>
              <a:rPr lang="cs-CZ" dirty="0" err="1">
                <a:solidFill>
                  <a:srgbClr val="002060"/>
                </a:solidFill>
              </a:rPr>
              <a:t>peptidoglykany</a:t>
            </a:r>
            <a:r>
              <a:rPr lang="cs-CZ" dirty="0">
                <a:solidFill>
                  <a:srgbClr val="002060"/>
                </a:solidFill>
              </a:rPr>
              <a:t> – aktivace komplementu alternativní cestou</a:t>
            </a:r>
          </a:p>
          <a:p>
            <a:r>
              <a:rPr lang="cs-CZ" dirty="0">
                <a:solidFill>
                  <a:srgbClr val="002060"/>
                </a:solidFill>
              </a:rPr>
              <a:t>Gram- negativní baktérie – LPS - aktivace komplementu alternativní cestou</a:t>
            </a:r>
          </a:p>
          <a:p>
            <a:r>
              <a:rPr lang="cs-CZ" dirty="0">
                <a:solidFill>
                  <a:srgbClr val="002060"/>
                </a:solidFill>
              </a:rPr>
              <a:t>Bakterie s obsahem  manózy  v </a:t>
            </a:r>
            <a:r>
              <a:rPr lang="cs-CZ" dirty="0" err="1">
                <a:solidFill>
                  <a:srgbClr val="002060"/>
                </a:solidFill>
              </a:rPr>
              <a:t>buň</a:t>
            </a:r>
            <a:r>
              <a:rPr lang="cs-CZ" dirty="0">
                <a:solidFill>
                  <a:srgbClr val="002060"/>
                </a:solidFill>
              </a:rPr>
              <a:t>. stěně -aktivace komplementu </a:t>
            </a:r>
            <a:r>
              <a:rPr lang="cs-CZ" dirty="0" err="1">
                <a:solidFill>
                  <a:srgbClr val="002060"/>
                </a:solidFill>
              </a:rPr>
              <a:t>lektinovou</a:t>
            </a:r>
            <a:r>
              <a:rPr lang="cs-CZ" dirty="0">
                <a:solidFill>
                  <a:srgbClr val="002060"/>
                </a:solidFill>
              </a:rPr>
              <a:t> cestou</a:t>
            </a:r>
          </a:p>
          <a:p>
            <a:r>
              <a:rPr lang="cs-CZ" dirty="0">
                <a:solidFill>
                  <a:srgbClr val="002060"/>
                </a:solidFill>
              </a:rPr>
              <a:t>Vede k označení bakterií pro fagocyty – zvýšení fagocytárních schopností</a:t>
            </a:r>
          </a:p>
          <a:p>
            <a:r>
              <a:rPr lang="cs-CZ" dirty="0">
                <a:solidFill>
                  <a:srgbClr val="002060"/>
                </a:solidFill>
              </a:rPr>
              <a:t>Jde i přes TLR-receptory</a:t>
            </a:r>
          </a:p>
          <a:p>
            <a:r>
              <a:rPr lang="cs-CZ" dirty="0">
                <a:solidFill>
                  <a:srgbClr val="002060"/>
                </a:solidFill>
              </a:rPr>
              <a:t>Fagocyty produkují </a:t>
            </a:r>
            <a:r>
              <a:rPr lang="cs-CZ" dirty="0" err="1">
                <a:solidFill>
                  <a:srgbClr val="002060"/>
                </a:solidFill>
              </a:rPr>
              <a:t>cytokiny</a:t>
            </a:r>
            <a:r>
              <a:rPr lang="cs-CZ" dirty="0">
                <a:solidFill>
                  <a:srgbClr val="002060"/>
                </a:solidFill>
              </a:rPr>
              <a:t> IL-1, 6 a TNF – zvýšení teploty produkce proteinů akutní fáze </a:t>
            </a:r>
          </a:p>
          <a:p>
            <a:r>
              <a:rPr lang="cs-CZ" altLang="en-US" dirty="0">
                <a:solidFill>
                  <a:srgbClr val="002060"/>
                </a:solidFill>
              </a:rPr>
              <a:t>Malá citlivost k působení </a:t>
            </a:r>
            <a:r>
              <a:rPr lang="cs-CZ" altLang="en-US" dirty="0" err="1">
                <a:solidFill>
                  <a:srgbClr val="002060"/>
                </a:solidFill>
              </a:rPr>
              <a:t>membranolytického</a:t>
            </a:r>
            <a:r>
              <a:rPr lang="cs-CZ" altLang="en-US" dirty="0">
                <a:solidFill>
                  <a:srgbClr val="002060"/>
                </a:solidFill>
              </a:rPr>
              <a:t> komplexu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8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Adaptivní odpověď proti extracelulárním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Bakterie s polysacharidovým pouzdrem….T-</a:t>
            </a:r>
            <a:r>
              <a:rPr lang="cs-CZ" altLang="en-US" dirty="0" err="1">
                <a:solidFill>
                  <a:srgbClr val="002060"/>
                </a:solidFill>
              </a:rPr>
              <a:t>independentní</a:t>
            </a:r>
            <a:r>
              <a:rPr lang="cs-CZ" altLang="en-US" dirty="0">
                <a:solidFill>
                  <a:srgbClr val="002060"/>
                </a:solidFill>
              </a:rPr>
              <a:t> tvorba Ab</a:t>
            </a: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Bakterie produkující toxiny…..neutralizační Ab, </a:t>
            </a:r>
            <a:r>
              <a:rPr lang="cs-CZ" altLang="en-US" dirty="0" err="1">
                <a:solidFill>
                  <a:srgbClr val="002060"/>
                </a:solidFill>
              </a:rPr>
              <a:t>opsonizace</a:t>
            </a:r>
            <a:r>
              <a:rPr lang="cs-CZ" altLang="en-US" dirty="0">
                <a:solidFill>
                  <a:srgbClr val="002060"/>
                </a:solidFill>
              </a:rPr>
              <a:t>, fagocytóza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>
                <a:solidFill>
                  <a:srgbClr val="002060"/>
                </a:solidFill>
              </a:rPr>
              <a:t>_____________________________________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>
                <a:solidFill>
                  <a:srgbClr val="002060"/>
                </a:solidFill>
              </a:rPr>
              <a:t>Infekcemi extracelulárními bakteriemi jsou ohroženi lidé s poruchami funkce fagocytů, C, tvorby Ab</a:t>
            </a:r>
          </a:p>
        </p:txBody>
      </p:sp>
    </p:spTree>
    <p:extLst>
      <p:ext uri="{BB962C8B-B14F-4D97-AF65-F5344CB8AC3E}">
        <p14:creationId xmlns:p14="http://schemas.microsoft.com/office/powerpoint/2010/main" val="1688536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Th17 reakce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2060"/>
                </a:solidFill>
              </a:rPr>
              <a:t>Th17 diferenciace – snadněji než Th1 nebo Th2</a:t>
            </a:r>
          </a:p>
          <a:p>
            <a:r>
              <a:rPr lang="cs-CZ" dirty="0">
                <a:solidFill>
                  <a:srgbClr val="002060"/>
                </a:solidFill>
              </a:rPr>
              <a:t>Th17 </a:t>
            </a:r>
            <a:r>
              <a:rPr lang="cs-CZ" dirty="0" err="1">
                <a:solidFill>
                  <a:srgbClr val="002060"/>
                </a:solidFill>
              </a:rPr>
              <a:t>bb</a:t>
            </a:r>
            <a:r>
              <a:rPr lang="cs-CZ" dirty="0">
                <a:solidFill>
                  <a:srgbClr val="002060"/>
                </a:solidFill>
              </a:rPr>
              <a:t>. opouštějí </a:t>
            </a:r>
            <a:r>
              <a:rPr lang="cs-CZ" dirty="0" err="1">
                <a:solidFill>
                  <a:srgbClr val="002060"/>
                </a:solidFill>
              </a:rPr>
              <a:t>lym</a:t>
            </a:r>
            <a:r>
              <a:rPr lang="cs-CZ" dirty="0">
                <a:solidFill>
                  <a:srgbClr val="002060"/>
                </a:solidFill>
              </a:rPr>
              <a:t>. Uzlinu a putují do místa infekce</a:t>
            </a:r>
          </a:p>
          <a:p>
            <a:r>
              <a:rPr lang="cs-CZ" dirty="0">
                <a:solidFill>
                  <a:srgbClr val="002060"/>
                </a:solidFill>
              </a:rPr>
              <a:t>Receptor pro IL-17 – epitelové </a:t>
            </a:r>
            <a:r>
              <a:rPr lang="cs-CZ" dirty="0" err="1">
                <a:solidFill>
                  <a:srgbClr val="002060"/>
                </a:solidFill>
              </a:rPr>
              <a:t>bb</a:t>
            </a:r>
            <a:r>
              <a:rPr lang="cs-CZ" dirty="0">
                <a:solidFill>
                  <a:srgbClr val="002060"/>
                </a:solidFill>
              </a:rPr>
              <a:t>. , fibroblasty, </a:t>
            </a:r>
            <a:r>
              <a:rPr lang="cs-CZ" dirty="0" err="1">
                <a:solidFill>
                  <a:srgbClr val="002060"/>
                </a:solidFill>
              </a:rPr>
              <a:t>keratinocyty</a:t>
            </a:r>
            <a:r>
              <a:rPr lang="cs-CZ" dirty="0">
                <a:solidFill>
                  <a:srgbClr val="002060"/>
                </a:solidFill>
              </a:rPr>
              <a:t> – pod vliv IL17 – produkují IL-6, CXCL8, CXCL12, G-CSF, GM-CSF</a:t>
            </a:r>
          </a:p>
          <a:p>
            <a:r>
              <a:rPr lang="cs-CZ" dirty="0" err="1">
                <a:solidFill>
                  <a:srgbClr val="002060"/>
                </a:solidFill>
              </a:rPr>
              <a:t>Chemokiny</a:t>
            </a:r>
            <a:r>
              <a:rPr lang="cs-CZ" dirty="0">
                <a:solidFill>
                  <a:srgbClr val="002060"/>
                </a:solidFill>
              </a:rPr>
              <a:t> vedou </a:t>
            </a:r>
            <a:r>
              <a:rPr lang="cs-CZ" dirty="0" err="1">
                <a:solidFill>
                  <a:srgbClr val="002060"/>
                </a:solidFill>
              </a:rPr>
              <a:t>neutrofily</a:t>
            </a:r>
            <a:r>
              <a:rPr lang="cs-CZ" dirty="0">
                <a:solidFill>
                  <a:srgbClr val="002060"/>
                </a:solidFill>
              </a:rPr>
              <a:t> do místa zánětu, stimulují produkci makrofágů, podpora přeměny stávajících monocytů v makrofágy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59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Th17 a extracelulární bakterie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Th17 buňky kromě IL-17 produkují také IL-22</a:t>
            </a:r>
          </a:p>
          <a:p>
            <a:r>
              <a:rPr lang="cs-CZ" dirty="0">
                <a:solidFill>
                  <a:srgbClr val="002060"/>
                </a:solidFill>
              </a:rPr>
              <a:t>Ten v kooperaci s IL-17 zvyšuje produkci anti-mikrobiálních peptidů – beta </a:t>
            </a:r>
            <a:r>
              <a:rPr lang="cs-CZ" dirty="0" err="1">
                <a:solidFill>
                  <a:srgbClr val="002060"/>
                </a:solidFill>
              </a:rPr>
              <a:t>defensinů</a:t>
            </a:r>
            <a:r>
              <a:rPr lang="cs-CZ" dirty="0">
                <a:solidFill>
                  <a:srgbClr val="002060"/>
                </a:solidFill>
              </a:rPr>
              <a:t>  </a:t>
            </a:r>
            <a:r>
              <a:rPr lang="cs-CZ" dirty="0" err="1">
                <a:solidFill>
                  <a:srgbClr val="002060"/>
                </a:solidFill>
              </a:rPr>
              <a:t>keratinocyty</a:t>
            </a:r>
            <a:r>
              <a:rPr lang="cs-CZ" dirty="0">
                <a:solidFill>
                  <a:srgbClr val="002060"/>
                </a:solidFill>
              </a:rPr>
              <a:t>– zvyšování zánětlivé reakce</a:t>
            </a:r>
          </a:p>
          <a:p>
            <a:r>
              <a:rPr lang="cs-CZ" dirty="0">
                <a:solidFill>
                  <a:srgbClr val="002060"/>
                </a:solidFill>
              </a:rPr>
              <a:t>IL-17 mohou produkovat také CD8+ T-lymfocyty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70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Mechanismy úniku extracelulárních bakterií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Variabilita antigenů – </a:t>
            </a:r>
            <a:r>
              <a:rPr lang="cs-CZ" sz="2800" dirty="0" err="1">
                <a:solidFill>
                  <a:srgbClr val="002060"/>
                </a:solidFill>
              </a:rPr>
              <a:t>Nisseria</a:t>
            </a:r>
            <a:r>
              <a:rPr lang="cs-CZ" sz="2800" dirty="0">
                <a:solidFill>
                  <a:srgbClr val="002060"/>
                </a:solidFill>
              </a:rPr>
              <a:t>, E. coli, Salmonela</a:t>
            </a:r>
          </a:p>
          <a:p>
            <a:r>
              <a:rPr lang="cs-CZ" sz="2800" dirty="0">
                <a:solidFill>
                  <a:srgbClr val="002060"/>
                </a:solidFill>
              </a:rPr>
              <a:t>Inhibice aktivace komplementu</a:t>
            </a:r>
          </a:p>
          <a:p>
            <a:r>
              <a:rPr lang="cs-CZ" sz="2800" dirty="0">
                <a:solidFill>
                  <a:srgbClr val="002060"/>
                </a:solidFill>
              </a:rPr>
              <a:t>Rezistence k fagocytóze – </a:t>
            </a:r>
            <a:r>
              <a:rPr lang="cs-CZ" sz="2800" dirty="0" err="1">
                <a:solidFill>
                  <a:srgbClr val="002060"/>
                </a:solidFill>
              </a:rPr>
              <a:t>Pneumococcus</a:t>
            </a:r>
            <a:endParaRPr lang="cs-CZ" sz="2800" dirty="0">
              <a:solidFill>
                <a:srgbClr val="002060"/>
              </a:solidFill>
            </a:endParaRPr>
          </a:p>
          <a:p>
            <a:r>
              <a:rPr lang="cs-CZ" sz="2800" dirty="0">
                <a:solidFill>
                  <a:srgbClr val="002060"/>
                </a:solidFill>
              </a:rPr>
              <a:t>Vymývání reaktivních metabolitů kyslíku – kataláza –positivní stafylokoky</a:t>
            </a:r>
          </a:p>
          <a:p>
            <a:r>
              <a:rPr lang="cs-CZ" sz="2800" dirty="0">
                <a:solidFill>
                  <a:srgbClr val="002060"/>
                </a:solidFill>
              </a:rPr>
              <a:t>Antigenní </a:t>
            </a:r>
            <a:r>
              <a:rPr lang="cs-CZ" sz="2800" dirty="0" err="1">
                <a:solidFill>
                  <a:srgbClr val="002060"/>
                </a:solidFill>
              </a:rPr>
              <a:t>mimkry</a:t>
            </a:r>
            <a:r>
              <a:rPr lang="cs-CZ" sz="2800" dirty="0">
                <a:solidFill>
                  <a:srgbClr val="002060"/>
                </a:solidFill>
              </a:rPr>
              <a:t>-</a:t>
            </a:r>
            <a:r>
              <a:rPr lang="en-GB" sz="2800" dirty="0">
                <a:solidFill>
                  <a:srgbClr val="002060"/>
                </a:solidFill>
              </a:rPr>
              <a:t>M protein </a:t>
            </a:r>
            <a:r>
              <a:rPr lang="en-GB" sz="2800" i="1" dirty="0">
                <a:solidFill>
                  <a:srgbClr val="002060"/>
                </a:solidFill>
              </a:rPr>
              <a:t>Staphylococcus pyogenes </a:t>
            </a:r>
            <a:r>
              <a:rPr lang="en-GB" sz="2800" dirty="0">
                <a:solidFill>
                  <a:srgbClr val="002060"/>
                </a:solidFill>
              </a:rPr>
              <a:t>je </a:t>
            </a:r>
            <a:r>
              <a:rPr lang="en-GB" sz="2800" dirty="0" err="1">
                <a:solidFill>
                  <a:srgbClr val="002060"/>
                </a:solidFill>
              </a:rPr>
              <a:t>antigenně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podobný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srdečnímu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svalu</a:t>
            </a:r>
            <a:r>
              <a:rPr lang="en-GB" sz="2800" dirty="0">
                <a:solidFill>
                  <a:srgbClr val="002060"/>
                </a:solidFill>
              </a:rPr>
              <a:t> - </a:t>
            </a:r>
            <a:r>
              <a:rPr lang="en-GB" sz="2800" dirty="0" err="1">
                <a:solidFill>
                  <a:srgbClr val="002060"/>
                </a:solidFill>
              </a:rPr>
              <a:t>vznik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autoimunity</a:t>
            </a:r>
            <a:endParaRPr lang="cs-CZ" sz="2800" dirty="0">
              <a:solidFill>
                <a:srgbClr val="002060"/>
              </a:solidFill>
            </a:endParaRPr>
          </a:p>
          <a:p>
            <a:r>
              <a:rPr lang="cs-CZ" sz="2800" dirty="0" err="1">
                <a:solidFill>
                  <a:srgbClr val="002060"/>
                </a:solidFill>
              </a:rPr>
              <a:t>Ú</a:t>
            </a:r>
            <a:r>
              <a:rPr lang="en-GB" sz="2800" dirty="0" err="1">
                <a:solidFill>
                  <a:srgbClr val="002060"/>
                </a:solidFill>
              </a:rPr>
              <a:t>činky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superantigenů</a:t>
            </a:r>
            <a:r>
              <a:rPr lang="cs-CZ" sz="2800" dirty="0">
                <a:solidFill>
                  <a:srgbClr val="002060"/>
                </a:solidFill>
              </a:rPr>
              <a:t>- </a:t>
            </a:r>
            <a:r>
              <a:rPr lang="en-GB" sz="2800" dirty="0" err="1">
                <a:solidFill>
                  <a:srgbClr val="002060"/>
                </a:solidFill>
              </a:rPr>
              <a:t>stafylokokové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superantigeny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vyvolávají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polyklonální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aktivaci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T </a:t>
            </a:r>
            <a:r>
              <a:rPr lang="en-GB" sz="2800" dirty="0" err="1">
                <a:solidFill>
                  <a:srgbClr val="002060"/>
                </a:solidFill>
              </a:rPr>
              <a:t>lymfocytů</a:t>
            </a:r>
            <a:r>
              <a:rPr lang="en-GB" sz="2800" dirty="0">
                <a:solidFill>
                  <a:srgbClr val="002060"/>
                </a:solidFill>
              </a:rPr>
              <a:t>, </a:t>
            </a:r>
            <a:r>
              <a:rPr lang="en-GB" sz="2800" dirty="0" err="1">
                <a:solidFill>
                  <a:srgbClr val="002060"/>
                </a:solidFill>
              </a:rPr>
              <a:t>nadprodukci</a:t>
            </a:r>
            <a:r>
              <a:rPr lang="en-GB" sz="2800" dirty="0">
                <a:solidFill>
                  <a:srgbClr val="002060"/>
                </a:solidFill>
              </a:rPr>
              <a:t> IL-2 </a:t>
            </a:r>
            <a:r>
              <a:rPr lang="cs-CZ" sz="2800" dirty="0">
                <a:solidFill>
                  <a:srgbClr val="002060"/>
                </a:solidFill>
              </a:rPr>
              <a:t>- 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klinické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příznaky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střevních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otrav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4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Způsoby obrany mikrobů proti fagocytóze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850728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51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Mechanismy úniku extracelulárních bakterií před obrannými reakcemi organismu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6912768" cy="47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23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>
                <a:solidFill>
                  <a:srgbClr val="C00000"/>
                </a:solidFill>
              </a:rPr>
              <a:t>Obrana proti </a:t>
            </a:r>
            <a:r>
              <a:rPr lang="cs-CZ" altLang="en-US" sz="4000" dirty="0" err="1">
                <a:solidFill>
                  <a:srgbClr val="C00000"/>
                </a:solidFill>
              </a:rPr>
              <a:t>bakteriím-intracelulárním</a:t>
            </a:r>
            <a:r>
              <a:rPr lang="cs-CZ" altLang="en-US" sz="4000" dirty="0">
                <a:solidFill>
                  <a:srgbClr val="C00000"/>
                </a:solidFill>
              </a:rPr>
              <a:t>, plísním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en-US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en-US" dirty="0" err="1">
                <a:solidFill>
                  <a:srgbClr val="002060"/>
                </a:solidFill>
              </a:rPr>
              <a:t>Intacelulární</a:t>
            </a:r>
            <a:r>
              <a:rPr lang="cs-CZ" altLang="en-US" dirty="0">
                <a:solidFill>
                  <a:srgbClr val="002060"/>
                </a:solidFill>
              </a:rPr>
              <a:t> parazitizmus je umožněn schopností uniknout nitrobuněčnému zabíjení ve fagocytech</a:t>
            </a: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Mykobakterie, </a:t>
            </a:r>
            <a:r>
              <a:rPr lang="cs-CZ" altLang="en-US" dirty="0" err="1">
                <a:solidFill>
                  <a:srgbClr val="002060"/>
                </a:solidFill>
              </a:rPr>
              <a:t>Yersinia</a:t>
            </a:r>
            <a:r>
              <a:rPr lang="cs-CZ" altLang="en-US" dirty="0">
                <a:solidFill>
                  <a:srgbClr val="002060"/>
                </a:solidFill>
              </a:rPr>
              <a:t>, </a:t>
            </a:r>
            <a:r>
              <a:rPr lang="cs-CZ" altLang="en-US" dirty="0" err="1">
                <a:solidFill>
                  <a:srgbClr val="002060"/>
                </a:solidFill>
              </a:rPr>
              <a:t>Listeria</a:t>
            </a:r>
            <a:r>
              <a:rPr lang="cs-CZ" altLang="en-US" dirty="0">
                <a:solidFill>
                  <a:srgbClr val="002060"/>
                </a:solidFill>
              </a:rPr>
              <a:t>, Brucela, </a:t>
            </a:r>
            <a:r>
              <a:rPr lang="cs-CZ" altLang="en-US" dirty="0" err="1">
                <a:solidFill>
                  <a:srgbClr val="002060"/>
                </a:solidFill>
              </a:rPr>
              <a:t>Candida</a:t>
            </a:r>
            <a:r>
              <a:rPr lang="cs-CZ" altLang="en-US" dirty="0">
                <a:solidFill>
                  <a:srgbClr val="002060"/>
                </a:solidFill>
              </a:rPr>
              <a:t> </a:t>
            </a:r>
            <a:r>
              <a:rPr lang="cs-CZ" altLang="en-US" dirty="0" err="1">
                <a:solidFill>
                  <a:srgbClr val="002060"/>
                </a:solidFill>
              </a:rPr>
              <a:t>albicans</a:t>
            </a:r>
            <a:r>
              <a:rPr lang="cs-CZ" altLang="en-US" dirty="0">
                <a:solidFill>
                  <a:srgbClr val="002060"/>
                </a:solidFill>
              </a:rPr>
              <a:t>, </a:t>
            </a:r>
            <a:r>
              <a:rPr lang="cs-CZ" altLang="en-US" dirty="0" err="1">
                <a:solidFill>
                  <a:srgbClr val="002060"/>
                </a:solidFill>
              </a:rPr>
              <a:t>Aspergillus</a:t>
            </a:r>
            <a:r>
              <a:rPr lang="cs-CZ" altLang="en-US" dirty="0">
                <a:solidFill>
                  <a:srgbClr val="002060"/>
                </a:solidFill>
              </a:rPr>
              <a:t>, </a:t>
            </a:r>
            <a:r>
              <a:rPr lang="cs-CZ" altLang="en-US" dirty="0" err="1">
                <a:solidFill>
                  <a:srgbClr val="002060"/>
                </a:solidFill>
              </a:rPr>
              <a:t>Pneumocystis</a:t>
            </a:r>
            <a:r>
              <a:rPr lang="cs-CZ" altLang="en-US" dirty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Obranné mechanismy hostitele: spolupráce makrofág + Th1</a:t>
            </a:r>
          </a:p>
        </p:txBody>
      </p:sp>
    </p:spTree>
    <p:extLst>
      <p:ext uri="{BB962C8B-B14F-4D97-AF65-F5344CB8AC3E}">
        <p14:creationId xmlns:p14="http://schemas.microsoft.com/office/powerpoint/2010/main" val="18615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>
                <a:solidFill>
                  <a:srgbClr val="C00000"/>
                </a:solidFill>
              </a:rPr>
              <a:t>Rozdělení mikroorganismů-podle schopnosti vyvolat onemocnění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Komensální (saprofytické) –symbióza, přirozená mikroflóra</a:t>
            </a:r>
          </a:p>
          <a:p>
            <a:pPr eaLnBrk="1" hangingPunct="1"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Potenciální patogeny – u jedinců s oslabeným imunitním systémem</a:t>
            </a:r>
          </a:p>
          <a:p>
            <a:pPr eaLnBrk="1" hangingPunct="1"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Patogenní mikroorganismy </a:t>
            </a:r>
          </a:p>
          <a:p>
            <a:pPr lvl="1" eaLnBrk="1" hangingPunct="1"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Imunitní odpověď – </a:t>
            </a:r>
            <a:r>
              <a:rPr lang="cs-CZ" altLang="en-US" sz="2400" dirty="0" err="1">
                <a:solidFill>
                  <a:srgbClr val="002060"/>
                </a:solidFill>
              </a:rPr>
              <a:t>Ag</a:t>
            </a:r>
            <a:r>
              <a:rPr lang="cs-CZ" altLang="en-US" sz="2400" dirty="0">
                <a:solidFill>
                  <a:srgbClr val="002060"/>
                </a:solidFill>
              </a:rPr>
              <a:t> nespecifická…specifická</a:t>
            </a:r>
          </a:p>
          <a:p>
            <a:pPr lvl="1" eaLnBrk="1" hangingPunct="1"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Průnik do organismu – obrana:</a:t>
            </a:r>
          </a:p>
          <a:p>
            <a:pPr lvl="2" eaLnBrk="1" hangingPunct="1"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Obecné obranné mechanismy</a:t>
            </a:r>
          </a:p>
          <a:p>
            <a:pPr lvl="2" eaLnBrk="1" hangingPunct="1"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Slizniční imunita</a:t>
            </a:r>
          </a:p>
          <a:p>
            <a:pPr marL="457200" lvl="1" indent="0" eaLnBrk="1" hangingPunct="1">
              <a:buNone/>
              <a:defRPr/>
            </a:pPr>
            <a:r>
              <a:rPr lang="cs-CZ" altLang="en-US" sz="2400" b="1" dirty="0">
                <a:solidFill>
                  <a:srgbClr val="002060"/>
                </a:solidFill>
              </a:rPr>
              <a:t>Překonání těchto bariér je základní součástí </a:t>
            </a:r>
            <a:r>
              <a:rPr lang="cs-CZ" altLang="en-US" sz="2400" b="1" dirty="0" err="1">
                <a:solidFill>
                  <a:srgbClr val="002060"/>
                </a:solidFill>
              </a:rPr>
              <a:t>patogenicity</a:t>
            </a:r>
            <a:r>
              <a:rPr lang="cs-CZ" altLang="en-US" sz="2400" b="1" dirty="0">
                <a:solidFill>
                  <a:srgbClr val="002060"/>
                </a:solidFill>
              </a:rPr>
              <a:t> mikroorganismů</a:t>
            </a:r>
          </a:p>
          <a:p>
            <a:pPr lvl="2" eaLnBrk="1" hangingPunct="1">
              <a:defRPr/>
            </a:pPr>
            <a:endParaRPr lang="cs-CZ" altLang="en-US" sz="2000" dirty="0"/>
          </a:p>
          <a:p>
            <a:pPr lvl="1" eaLnBrk="1" hangingPunct="1">
              <a:defRPr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02163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Obranné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mechanismy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 err="1">
                <a:solidFill>
                  <a:srgbClr val="C00000"/>
                </a:solidFill>
              </a:rPr>
              <a:t>proti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intracelulárním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baktériím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>
                <a:solidFill>
                  <a:srgbClr val="002060"/>
                </a:solidFill>
              </a:rPr>
              <a:t>Nespecifické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Fagocytóza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T</a:t>
            </a:r>
            <a:r>
              <a:rPr lang="cs-CZ" dirty="0">
                <a:solidFill>
                  <a:srgbClr val="002060"/>
                </a:solidFill>
              </a:rPr>
              <a:t>-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lymfocyty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γδ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Žírné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cs-CZ" dirty="0">
                <a:solidFill>
                  <a:srgbClr val="002060"/>
                </a:solidFill>
              </a:rPr>
              <a:t>TNF</a:t>
            </a:r>
            <a:r>
              <a:rPr lang="el-GR" dirty="0">
                <a:solidFill>
                  <a:srgbClr val="002060"/>
                </a:solidFill>
              </a:rPr>
              <a:t>α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histamin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Specifická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imunita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Buněčný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typ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cs-CZ" dirty="0">
                <a:solidFill>
                  <a:srgbClr val="002060"/>
                </a:solidFill>
              </a:rPr>
              <a:t>T</a:t>
            </a:r>
            <a:r>
              <a:rPr lang="en-GB" dirty="0">
                <a:solidFill>
                  <a:srgbClr val="002060"/>
                </a:solidFill>
              </a:rPr>
              <a:t>h1)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Interferonem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aktivované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makrofágy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Oddálený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typ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přecitlivělosti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20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Ochrana proti intracelulárním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Intracelulární </a:t>
            </a:r>
            <a:r>
              <a:rPr lang="cs-CZ" altLang="en-US" sz="2800" dirty="0" err="1">
                <a:solidFill>
                  <a:srgbClr val="002060"/>
                </a:solidFill>
              </a:rPr>
              <a:t>mikroorg</a:t>
            </a:r>
            <a:r>
              <a:rPr lang="cs-CZ" altLang="en-US" sz="2800" dirty="0">
                <a:solidFill>
                  <a:srgbClr val="002060"/>
                </a:solidFill>
              </a:rPr>
              <a:t>. + makrofág…IL-12 – aktivace NK- buněk – produkce INF-</a:t>
            </a:r>
            <a:r>
              <a:rPr lang="el-GR" altLang="en-US" sz="2800" dirty="0">
                <a:solidFill>
                  <a:srgbClr val="002060"/>
                </a:solidFill>
              </a:rPr>
              <a:t>γ</a:t>
            </a:r>
            <a:endParaRPr lang="cs-CZ" altLang="en-US" sz="2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IL-12 + T-prekursor…Th1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Th1 produkce TNF, INF-</a:t>
            </a:r>
            <a:r>
              <a:rPr lang="el-GR" altLang="en-US" sz="2800" dirty="0">
                <a:solidFill>
                  <a:srgbClr val="002060"/>
                </a:solidFill>
              </a:rPr>
              <a:t>γ</a:t>
            </a:r>
            <a:r>
              <a:rPr lang="cs-CZ" altLang="en-US" sz="2800" dirty="0">
                <a:solidFill>
                  <a:srgbClr val="002060"/>
                </a:solidFill>
              </a:rPr>
              <a:t>…aktivace makrofágů k tvorbě 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INF-</a:t>
            </a:r>
            <a:r>
              <a:rPr lang="el-GR" altLang="en-US" sz="2800" dirty="0">
                <a:solidFill>
                  <a:srgbClr val="002060"/>
                </a:solidFill>
              </a:rPr>
              <a:t>γ</a:t>
            </a:r>
            <a:r>
              <a:rPr lang="cs-CZ" altLang="en-US" sz="2800" dirty="0">
                <a:solidFill>
                  <a:srgbClr val="002060"/>
                </a:solidFill>
              </a:rPr>
              <a:t> – aktivace plazmat. buněk k tvorbě IgG2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Komplex IgG2+Ag…vazba na </a:t>
            </a:r>
            <a:r>
              <a:rPr lang="cs-CZ" altLang="en-US" sz="2800" dirty="0" err="1">
                <a:solidFill>
                  <a:srgbClr val="002060"/>
                </a:solidFill>
              </a:rPr>
              <a:t>FcR</a:t>
            </a:r>
            <a:r>
              <a:rPr lang="cs-CZ" altLang="en-US" sz="2800" dirty="0">
                <a:solidFill>
                  <a:srgbClr val="002060"/>
                </a:solidFill>
              </a:rPr>
              <a:t> makrofágů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err="1">
                <a:solidFill>
                  <a:srgbClr val="002060"/>
                </a:solidFill>
              </a:rPr>
              <a:t>Tc</a:t>
            </a:r>
            <a:r>
              <a:rPr lang="cs-CZ" altLang="en-US" sz="2800" dirty="0">
                <a:solidFill>
                  <a:srgbClr val="002060"/>
                </a:solidFill>
              </a:rPr>
              <a:t> – rozpoznání </a:t>
            </a:r>
            <a:r>
              <a:rPr lang="cs-CZ" altLang="en-US" sz="2800" dirty="0" err="1">
                <a:solidFill>
                  <a:srgbClr val="002060"/>
                </a:solidFill>
              </a:rPr>
              <a:t>Ag</a:t>
            </a:r>
            <a:r>
              <a:rPr lang="cs-CZ" altLang="en-US" sz="2800" dirty="0">
                <a:solidFill>
                  <a:srgbClr val="002060"/>
                </a:solidFill>
              </a:rPr>
              <a:t> + HLA </a:t>
            </a:r>
            <a:r>
              <a:rPr lang="cs-CZ" altLang="en-US" sz="2800" dirty="0" err="1">
                <a:solidFill>
                  <a:srgbClr val="002060"/>
                </a:solidFill>
              </a:rPr>
              <a:t>I.tř</a:t>
            </a:r>
            <a:r>
              <a:rPr lang="cs-CZ" altLang="en-US" sz="2800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__________________________________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Infekcemi intracelulárními mikroorganismy jsou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>
                <a:solidFill>
                  <a:srgbClr val="002060"/>
                </a:solidFill>
              </a:rPr>
              <a:t>ohroženi lidé s poruchami fagocytózy a T-lymfocytů</a:t>
            </a:r>
            <a:endParaRPr lang="el-GR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761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Kooperace CD4+ a CD8+ T-lymfocytů v ochraně proti intracelulárním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9" y="1772816"/>
            <a:ext cx="9577064" cy="5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71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0" dirty="0">
                <a:solidFill>
                  <a:srgbClr val="C00000"/>
                </a:solidFill>
              </a:rPr>
              <a:t>Poškození organismu aktivací makrofágů</a:t>
            </a:r>
            <a:endParaRPr lang="en-GB" sz="2800" b="0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Oddálený typ hypersensitivity (DTH)</a:t>
            </a:r>
          </a:p>
          <a:p>
            <a:r>
              <a:rPr lang="cs-CZ" dirty="0">
                <a:solidFill>
                  <a:srgbClr val="002060"/>
                </a:solidFill>
              </a:rPr>
              <a:t>Perzistence </a:t>
            </a:r>
            <a:r>
              <a:rPr lang="cs-CZ" dirty="0" err="1">
                <a:solidFill>
                  <a:srgbClr val="002060"/>
                </a:solidFill>
              </a:rPr>
              <a:t>intracel</a:t>
            </a:r>
            <a:r>
              <a:rPr lang="cs-CZ" dirty="0">
                <a:solidFill>
                  <a:srgbClr val="002060"/>
                </a:solidFill>
              </a:rPr>
              <a:t>. bakterií ve </a:t>
            </a:r>
            <a:r>
              <a:rPr lang="cs-CZ" dirty="0" err="1">
                <a:solidFill>
                  <a:srgbClr val="002060"/>
                </a:solidFill>
              </a:rPr>
              <a:t>fag</a:t>
            </a:r>
            <a:r>
              <a:rPr lang="cs-CZ" dirty="0">
                <a:solidFill>
                  <a:srgbClr val="002060"/>
                </a:solidFill>
              </a:rPr>
              <a:t>. Buňkách vede k chronické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stimulaci a T-buněčné a makrofágové aktivaci – formace granulomu – vede k tkáňové nekróze a fibróze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4563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78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Mykobakterie</a:t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čeleď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i="1" dirty="0" err="1">
                <a:solidFill>
                  <a:srgbClr val="002060"/>
                </a:solidFill>
              </a:rPr>
              <a:t>Mycobacteriaceae</a:t>
            </a:r>
            <a:r>
              <a:rPr lang="en-GB" dirty="0">
                <a:solidFill>
                  <a:srgbClr val="002060"/>
                </a:solidFill>
              </a:rPr>
              <a:t>, G+, </a:t>
            </a:r>
            <a:r>
              <a:rPr lang="en-GB" dirty="0" err="1">
                <a:solidFill>
                  <a:srgbClr val="002060"/>
                </a:solidFill>
              </a:rPr>
              <a:t>aerobní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bakteriální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bez </a:t>
            </a:r>
            <a:r>
              <a:rPr lang="en-GB" dirty="0" err="1">
                <a:solidFill>
                  <a:srgbClr val="002060"/>
                </a:solidFill>
              </a:rPr>
              <a:t>buněčné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membrány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silnější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než</a:t>
            </a:r>
            <a:r>
              <a:rPr lang="en-GB" dirty="0">
                <a:solidFill>
                  <a:srgbClr val="002060"/>
                </a:solidFill>
              </a:rPr>
              <a:t> u </a:t>
            </a:r>
            <a:r>
              <a:rPr lang="en-GB" dirty="0" err="1">
                <a:solidFill>
                  <a:srgbClr val="002060"/>
                </a:solidFill>
              </a:rPr>
              <a:t>ostatních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bakterií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je </a:t>
            </a:r>
            <a:r>
              <a:rPr lang="en-GB" dirty="0" err="1">
                <a:solidFill>
                  <a:srgbClr val="002060"/>
                </a:solidFill>
              </a:rPr>
              <a:t>hydrofobní</a:t>
            </a:r>
            <a:r>
              <a:rPr lang="en-GB" dirty="0">
                <a:solidFill>
                  <a:srgbClr val="002060"/>
                </a:solidFill>
              </a:rPr>
              <a:t>, „</a:t>
            </a:r>
            <a:r>
              <a:rPr lang="en-GB" dirty="0" err="1">
                <a:solidFill>
                  <a:srgbClr val="002060"/>
                </a:solidFill>
              </a:rPr>
              <a:t>vosková</a:t>
            </a:r>
            <a:r>
              <a:rPr lang="en-GB" dirty="0">
                <a:solidFill>
                  <a:srgbClr val="002060"/>
                </a:solidFill>
              </a:rPr>
              <a:t>“, </a:t>
            </a:r>
            <a:r>
              <a:rPr lang="en-GB" dirty="0" err="1">
                <a:solidFill>
                  <a:srgbClr val="002060"/>
                </a:solidFill>
              </a:rPr>
              <a:t>bohatá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mykolové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kyseliny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peptidoglykan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jsou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svázané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arabinogalaktanem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přítomost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lipoarabinomananu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dlouhá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kultivace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neprodukuje toxiny, faktorem virulence je</a:t>
            </a:r>
          </a:p>
          <a:p>
            <a:r>
              <a:rPr lang="en-GB" dirty="0" err="1">
                <a:solidFill>
                  <a:srgbClr val="002060"/>
                </a:solidFill>
              </a:rPr>
              <a:t>schopnost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přežít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makrofágu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infekce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sliznice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kůži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tvorba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granulomů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71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Mechanismy úniku intracelulárních bakterií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Inhibice formace </a:t>
            </a:r>
            <a:r>
              <a:rPr lang="cs-CZ" dirty="0" err="1">
                <a:solidFill>
                  <a:srgbClr val="002060"/>
                </a:solidFill>
              </a:rPr>
              <a:t>fagolysosomu</a:t>
            </a:r>
            <a:r>
              <a:rPr lang="cs-CZ" dirty="0">
                <a:solidFill>
                  <a:srgbClr val="002060"/>
                </a:solidFill>
              </a:rPr>
              <a:t> – </a:t>
            </a:r>
            <a:r>
              <a:rPr lang="cs-CZ" dirty="0" err="1">
                <a:solidFill>
                  <a:srgbClr val="002060"/>
                </a:solidFill>
              </a:rPr>
              <a:t>mykobakterium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tuberkulosis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>
                <a:solidFill>
                  <a:srgbClr val="002060"/>
                </a:solidFill>
              </a:rPr>
              <a:t>Legionella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Inaktivace reaktivních metabolitů kyslíku a dusíku – </a:t>
            </a:r>
            <a:r>
              <a:rPr lang="cs-CZ" dirty="0" err="1">
                <a:solidFill>
                  <a:srgbClr val="002060"/>
                </a:solidFill>
              </a:rPr>
              <a:t>Mycobacterium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Leprae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>
                <a:solidFill>
                  <a:srgbClr val="002060"/>
                </a:solidFill>
              </a:rPr>
              <a:t>Disrupce</a:t>
            </a:r>
            <a:r>
              <a:rPr lang="cs-CZ" dirty="0">
                <a:solidFill>
                  <a:srgbClr val="002060"/>
                </a:solidFill>
              </a:rPr>
              <a:t> membrány </a:t>
            </a:r>
            <a:r>
              <a:rPr lang="cs-CZ" dirty="0" err="1">
                <a:solidFill>
                  <a:srgbClr val="002060"/>
                </a:solidFill>
              </a:rPr>
              <a:t>fagosomu</a:t>
            </a:r>
            <a:r>
              <a:rPr lang="cs-CZ" dirty="0">
                <a:solidFill>
                  <a:srgbClr val="002060"/>
                </a:solidFill>
              </a:rPr>
              <a:t> – únik do cytoplasmy – </a:t>
            </a:r>
            <a:r>
              <a:rPr lang="cs-CZ" dirty="0" err="1">
                <a:solidFill>
                  <a:srgbClr val="002060"/>
                </a:solidFill>
              </a:rPr>
              <a:t>Listéria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monocytogenes</a:t>
            </a:r>
            <a:r>
              <a:rPr lang="cs-CZ" dirty="0">
                <a:solidFill>
                  <a:srgbClr val="002060"/>
                </a:solidFill>
              </a:rPr>
              <a:t> - </a:t>
            </a:r>
            <a:r>
              <a:rPr lang="cs-CZ" dirty="0" err="1">
                <a:solidFill>
                  <a:srgbClr val="002060"/>
                </a:solidFill>
              </a:rPr>
              <a:t>listeriolysin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95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Mechanismy úniku intracelulárních bakterií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Inhibice fúze </a:t>
            </a:r>
            <a:r>
              <a:rPr lang="cs-CZ" altLang="en-US" dirty="0" err="1">
                <a:solidFill>
                  <a:srgbClr val="002060"/>
                </a:solidFill>
              </a:rPr>
              <a:t>fagozóm+lysozóm</a:t>
            </a:r>
            <a:endParaRPr lang="cs-CZ" altLang="en-US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Přežívání ve </a:t>
            </a:r>
            <a:r>
              <a:rPr lang="cs-CZ" altLang="en-US" dirty="0" err="1">
                <a:solidFill>
                  <a:srgbClr val="002060"/>
                </a:solidFill>
              </a:rPr>
              <a:t>fagozómu</a:t>
            </a:r>
            <a:endParaRPr lang="cs-CZ" altLang="en-US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Inhibice kyselého pH</a:t>
            </a: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Produkce peptidů, které po vazbě na TCR inhibují  T-lymfocyty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371929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Mechanismy úniku intracelulárních bakterií před obrannými reakcemi organismu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647564" y="1916832"/>
            <a:ext cx="7848872" cy="4647493"/>
            <a:chOff x="1979712" y="2563809"/>
            <a:chExt cx="4667146" cy="3501322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712" y="2924944"/>
              <a:ext cx="4667146" cy="3140187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6010" y="2563809"/>
              <a:ext cx="4296190" cy="345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568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Komplikace ochrany proti extracelulárním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Septický šok – při průniku bakterií do krevního oběhu a jejich dalším množením</a:t>
            </a:r>
          </a:p>
          <a:p>
            <a:r>
              <a:rPr lang="cs-CZ" dirty="0">
                <a:solidFill>
                  <a:srgbClr val="002060"/>
                </a:solidFill>
              </a:rPr>
              <a:t>Při masivním rozpadu bakterií se uvolňuje LPS – endotoxinový šok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094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191C7-6DC4-4811-A462-094948EB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Systémová zánětová odpověď organismu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829B5C-94CA-47E9-B714-82442284A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SIRS - </a:t>
            </a:r>
            <a:r>
              <a:rPr lang="cs-CZ" dirty="0" err="1">
                <a:solidFill>
                  <a:schemeClr val="tx2"/>
                </a:solidFill>
              </a:rPr>
              <a:t>systemic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inflammatory</a:t>
            </a:r>
            <a:r>
              <a:rPr lang="cs-CZ" dirty="0">
                <a:solidFill>
                  <a:schemeClr val="tx2"/>
                </a:solidFill>
              </a:rPr>
              <a:t> response syndrome – může vést až k sepsi = </a:t>
            </a:r>
            <a:r>
              <a:rPr lang="pl-PL" dirty="0">
                <a:solidFill>
                  <a:schemeClr val="tx2"/>
                </a:solidFill>
              </a:rPr>
              <a:t>celková reakce organismu na infekci.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Ovlivněno rychlostí a průniku </a:t>
            </a:r>
            <a:r>
              <a:rPr lang="cs-CZ" dirty="0" err="1">
                <a:solidFill>
                  <a:schemeClr val="tx2"/>
                </a:solidFill>
              </a:rPr>
              <a:t>cytokinů</a:t>
            </a:r>
            <a:r>
              <a:rPr lang="cs-CZ" dirty="0">
                <a:solidFill>
                  <a:schemeClr val="tx2"/>
                </a:solidFill>
              </a:rPr>
              <a:t> do oběhu: TNF-</a:t>
            </a:r>
            <a:r>
              <a:rPr lang="el-GR" dirty="0">
                <a:solidFill>
                  <a:schemeClr val="tx2"/>
                </a:solidFill>
              </a:rPr>
              <a:t>α</a:t>
            </a:r>
            <a:r>
              <a:rPr lang="cs-CZ" dirty="0">
                <a:solidFill>
                  <a:schemeClr val="tx2"/>
                </a:solidFill>
              </a:rPr>
              <a:t>, IL-1, IL-6 a IFN-</a:t>
            </a:r>
            <a:r>
              <a:rPr lang="el-GR" dirty="0">
                <a:solidFill>
                  <a:schemeClr val="tx2"/>
                </a:solidFill>
              </a:rPr>
              <a:t>γ</a:t>
            </a:r>
            <a:r>
              <a:rPr lang="cs-CZ" dirty="0">
                <a:solidFill>
                  <a:schemeClr val="tx2"/>
                </a:solidFill>
              </a:rPr>
              <a:t> – vznik časné odpovědi: horečka, tachypnoe, tachykardie leukocytóza nebo leukopenie </a:t>
            </a:r>
          </a:p>
          <a:p>
            <a:r>
              <a:rPr lang="cs-CZ" dirty="0">
                <a:solidFill>
                  <a:schemeClr val="tx2"/>
                </a:solidFill>
              </a:rPr>
              <a:t>Pozdní odpověď - účinek TNF-</a:t>
            </a:r>
            <a:r>
              <a:rPr lang="el-GR" dirty="0">
                <a:solidFill>
                  <a:schemeClr val="tx2"/>
                </a:solidFill>
              </a:rPr>
              <a:t>α</a:t>
            </a:r>
            <a:r>
              <a:rPr lang="cs-CZ" dirty="0">
                <a:solidFill>
                  <a:schemeClr val="tx2"/>
                </a:solidFill>
              </a:rPr>
              <a:t> a IL-1 – dysfunkce endotelu: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Vznik </a:t>
            </a:r>
            <a:r>
              <a:rPr lang="cs-CZ" dirty="0" err="1">
                <a:solidFill>
                  <a:schemeClr val="tx2"/>
                </a:solidFill>
              </a:rPr>
              <a:t>mikrotrombů</a:t>
            </a:r>
            <a:r>
              <a:rPr lang="cs-CZ" dirty="0">
                <a:solidFill>
                  <a:schemeClr val="tx2"/>
                </a:solidFill>
              </a:rPr>
              <a:t>, hromadění granulocytů a trombocytů = porucha mikrocirkulace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Vazodilatace, DIC (diseminovaná intravaskulární koagulace) a septický šok s únikem intravazálních tekutin mimo oběh</a:t>
            </a:r>
          </a:p>
        </p:txBody>
      </p:sp>
    </p:spTree>
    <p:extLst>
      <p:ext uri="{BB962C8B-B14F-4D97-AF65-F5344CB8AC3E}">
        <p14:creationId xmlns:p14="http://schemas.microsoft.com/office/powerpoint/2010/main" val="24924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C00000"/>
                </a:solidFill>
              </a:rPr>
              <a:t>Člověk a přirozená mikroflóra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dirty="0">
                <a:solidFill>
                  <a:srgbClr val="002060"/>
                </a:solidFill>
              </a:rPr>
              <a:t>Vnitřní a vnější povrchy těla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dirty="0">
                <a:solidFill>
                  <a:srgbClr val="002060"/>
                </a:solidFill>
              </a:rPr>
              <a:t>Unikátní vzorec osídlení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>
                <a:solidFill>
                  <a:srgbClr val="002060"/>
                </a:solidFill>
              </a:rPr>
              <a:t>Expozice vnějšímu mikrobiálnímu prostředí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>
                <a:solidFill>
                  <a:srgbClr val="002060"/>
                </a:solidFill>
              </a:rPr>
              <a:t>Genetické faktory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dirty="0">
                <a:solidFill>
                  <a:srgbClr val="002060"/>
                </a:solidFill>
              </a:rPr>
              <a:t>Nastavení během ontogenetického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>
                <a:solidFill>
                  <a:srgbClr val="002060"/>
                </a:solidFill>
              </a:rPr>
              <a:t>Osidlování trávicího traktu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dirty="0">
                <a:solidFill>
                  <a:srgbClr val="002060"/>
                </a:solidFill>
              </a:rPr>
              <a:t>Během porodu </a:t>
            </a:r>
            <a:r>
              <a:rPr lang="cs-CZ" altLang="en-US" dirty="0" err="1">
                <a:solidFill>
                  <a:srgbClr val="002060"/>
                </a:solidFill>
              </a:rPr>
              <a:t>enterobakterie</a:t>
            </a:r>
            <a:endParaRPr lang="cs-CZ" altLang="en-US" dirty="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dirty="0">
                <a:solidFill>
                  <a:srgbClr val="002060"/>
                </a:solidFill>
              </a:rPr>
              <a:t>Kojení – </a:t>
            </a:r>
            <a:r>
              <a:rPr lang="cs-CZ" altLang="en-US" dirty="0" err="1">
                <a:solidFill>
                  <a:srgbClr val="002060"/>
                </a:solidFill>
              </a:rPr>
              <a:t>Bifidobacterium</a:t>
            </a:r>
            <a:endParaRPr lang="cs-CZ" altLang="en-US" dirty="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dirty="0">
                <a:solidFill>
                  <a:srgbClr val="002060"/>
                </a:solidFill>
              </a:rPr>
              <a:t>Pevná strava – definitivní kolonizace – 400 druhů bakterií</a:t>
            </a:r>
          </a:p>
        </p:txBody>
      </p:sp>
    </p:spTree>
    <p:extLst>
      <p:ext uri="{BB962C8B-B14F-4D97-AF65-F5344CB8AC3E}">
        <p14:creationId xmlns:p14="http://schemas.microsoft.com/office/powerpoint/2010/main" val="8381397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>
                <a:solidFill>
                  <a:srgbClr val="C00000"/>
                </a:solidFill>
              </a:rPr>
              <a:t>SIRS-</a:t>
            </a:r>
            <a:r>
              <a:rPr lang="cs-CZ" altLang="en-US" sz="4000" dirty="0" err="1">
                <a:solidFill>
                  <a:srgbClr val="C00000"/>
                </a:solidFill>
              </a:rPr>
              <a:t>Systemic</a:t>
            </a:r>
            <a:r>
              <a:rPr lang="cs-CZ" altLang="en-US" sz="4000" dirty="0">
                <a:solidFill>
                  <a:srgbClr val="C00000"/>
                </a:solidFill>
              </a:rPr>
              <a:t> </a:t>
            </a:r>
            <a:r>
              <a:rPr lang="cs-CZ" altLang="en-US" sz="4000" dirty="0" err="1">
                <a:solidFill>
                  <a:srgbClr val="C00000"/>
                </a:solidFill>
              </a:rPr>
              <a:t>Inflammatory</a:t>
            </a:r>
            <a:r>
              <a:rPr lang="cs-CZ" altLang="en-US" sz="4000" dirty="0">
                <a:solidFill>
                  <a:srgbClr val="C00000"/>
                </a:solidFill>
              </a:rPr>
              <a:t> Response Syndrom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G- i G+, kvasinky, viry…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dirty="0">
                <a:solidFill>
                  <a:srgbClr val="002060"/>
                </a:solidFill>
              </a:rPr>
              <a:t>Imunitní odpověď – 2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Nepřiměřená, autodestruktivní, </a:t>
            </a:r>
            <a:r>
              <a:rPr lang="cs-CZ" altLang="en-US" sz="2000" dirty="0" err="1">
                <a:solidFill>
                  <a:srgbClr val="002060"/>
                </a:solidFill>
              </a:rPr>
              <a:t>sebezesilující</a:t>
            </a:r>
            <a:endParaRPr lang="cs-CZ" altLang="en-US" sz="20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Deprese imunitní reakce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dirty="0">
                <a:solidFill>
                  <a:srgbClr val="002060"/>
                </a:solidFill>
              </a:rPr>
              <a:t>Počátek rozvoje SIRS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Aktivace přirozené imunitní odpovědi- </a:t>
            </a:r>
            <a:r>
              <a:rPr lang="cs-CZ" altLang="en-US" sz="2000" dirty="0" err="1">
                <a:solidFill>
                  <a:srgbClr val="002060"/>
                </a:solidFill>
              </a:rPr>
              <a:t>monocyty,makrofágy</a:t>
            </a:r>
            <a:r>
              <a:rPr lang="cs-CZ" altLang="en-US" sz="2000" dirty="0">
                <a:solidFill>
                  <a:srgbClr val="002060"/>
                </a:solidFill>
              </a:rPr>
              <a:t>, vazba LPS+CD14 na mono, produkce </a:t>
            </a:r>
            <a:r>
              <a:rPr lang="cs-CZ" altLang="en-US" sz="2000" dirty="0" err="1">
                <a:solidFill>
                  <a:srgbClr val="002060"/>
                </a:solidFill>
              </a:rPr>
              <a:t>pluripotentních</a:t>
            </a:r>
            <a:r>
              <a:rPr lang="cs-CZ" altLang="en-US" sz="2000" dirty="0">
                <a:solidFill>
                  <a:srgbClr val="002060"/>
                </a:solidFill>
              </a:rPr>
              <a:t> prozánětlivých </a:t>
            </a:r>
            <a:r>
              <a:rPr lang="cs-CZ" altLang="en-US" sz="2000" dirty="0" err="1">
                <a:solidFill>
                  <a:srgbClr val="002060"/>
                </a:solidFill>
              </a:rPr>
              <a:t>cytokinů</a:t>
            </a:r>
            <a:r>
              <a:rPr lang="cs-CZ" altLang="en-US" sz="2000" dirty="0">
                <a:solidFill>
                  <a:srgbClr val="002060"/>
                </a:solidFill>
              </a:rPr>
              <a:t> (TNF</a:t>
            </a:r>
            <a:r>
              <a:rPr lang="el-GR" altLang="en-US" sz="2000" dirty="0">
                <a:solidFill>
                  <a:srgbClr val="002060"/>
                </a:solidFill>
              </a:rPr>
              <a:t>α</a:t>
            </a:r>
            <a:r>
              <a:rPr lang="cs-CZ" altLang="en-US" sz="2000" dirty="0">
                <a:solidFill>
                  <a:srgbClr val="002060"/>
                </a:solidFill>
              </a:rPr>
              <a:t>, IL-1, IL-12, IL-6)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TNF</a:t>
            </a:r>
            <a:r>
              <a:rPr lang="el-GR" altLang="en-US" sz="2000" dirty="0">
                <a:solidFill>
                  <a:srgbClr val="002060"/>
                </a:solidFill>
              </a:rPr>
              <a:t>α</a:t>
            </a:r>
            <a:r>
              <a:rPr lang="cs-CZ" altLang="en-US" sz="2000" dirty="0">
                <a:solidFill>
                  <a:srgbClr val="002060"/>
                </a:solidFill>
              </a:rPr>
              <a:t> : indukce IL-6, aktivace C (C3a, C5a)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IL-12 : stimulace Th1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______________________________________________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000" dirty="0">
                <a:solidFill>
                  <a:srgbClr val="002060"/>
                </a:solidFill>
              </a:rPr>
              <a:t>Hladina TNF</a:t>
            </a:r>
            <a:r>
              <a:rPr lang="el-GR" altLang="en-US" sz="2000" dirty="0">
                <a:solidFill>
                  <a:srgbClr val="002060"/>
                </a:solidFill>
              </a:rPr>
              <a:t>α</a:t>
            </a:r>
            <a:r>
              <a:rPr lang="cs-CZ" altLang="en-US" sz="2000" dirty="0">
                <a:solidFill>
                  <a:srgbClr val="002060"/>
                </a:solidFill>
              </a:rPr>
              <a:t> a IL-1 koreluje se závažností SIRS</a:t>
            </a:r>
            <a:endParaRPr lang="el-GR" altLang="en-US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36836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SIRS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Snížená exprese receptoru pro C3 na </a:t>
            </a:r>
            <a:r>
              <a:rPr lang="cs-CZ" altLang="en-US" sz="2400" dirty="0" err="1">
                <a:solidFill>
                  <a:srgbClr val="002060"/>
                </a:solidFill>
              </a:rPr>
              <a:t>ery</a:t>
            </a:r>
            <a:endParaRPr lang="cs-CZ" altLang="en-US" sz="24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Změna adhesivních molekul na endoteliích a leukocytech (E-, P-</a:t>
            </a:r>
            <a:r>
              <a:rPr lang="cs-CZ" altLang="en-US" sz="2400" dirty="0" err="1">
                <a:solidFill>
                  <a:srgbClr val="002060"/>
                </a:solidFill>
              </a:rPr>
              <a:t>selektiny</a:t>
            </a:r>
            <a:r>
              <a:rPr lang="cs-CZ" altLang="en-US" sz="2400" dirty="0">
                <a:solidFill>
                  <a:srgbClr val="002060"/>
                </a:solidFill>
              </a:rPr>
              <a:t>)…dezintegrace tkání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Aktivace koagulační kaskády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Přímé poškození buněk organismu působením TNF</a:t>
            </a:r>
            <a:r>
              <a:rPr lang="el-GR" altLang="en-US" sz="2400" dirty="0">
                <a:solidFill>
                  <a:srgbClr val="002060"/>
                </a:solidFill>
              </a:rPr>
              <a:t>α</a:t>
            </a:r>
            <a:r>
              <a:rPr lang="cs-CZ" altLang="en-US" sz="2400" dirty="0">
                <a:solidFill>
                  <a:srgbClr val="002060"/>
                </a:solidFill>
              </a:rPr>
              <a:t> a IL-1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800" b="1" dirty="0">
                <a:solidFill>
                  <a:srgbClr val="002060"/>
                </a:solidFill>
              </a:rPr>
              <a:t>Pozdější fáze SIRS </a:t>
            </a:r>
            <a:r>
              <a:rPr lang="cs-CZ" altLang="en-US" sz="2800" dirty="0">
                <a:solidFill>
                  <a:srgbClr val="002060"/>
                </a:solidFill>
              </a:rPr>
              <a:t>– </a:t>
            </a:r>
            <a:r>
              <a:rPr lang="cs-CZ" altLang="en-US" sz="2800" dirty="0" err="1">
                <a:solidFill>
                  <a:srgbClr val="002060"/>
                </a:solidFill>
              </a:rPr>
              <a:t>imunodeprese</a:t>
            </a:r>
            <a:endParaRPr lang="cs-CZ" altLang="en-US" sz="28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Snížená exprese HLA DR na mono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Endogenní kortikosteroidy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lymfopenie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>
                <a:solidFill>
                  <a:srgbClr val="002060"/>
                </a:solidFill>
              </a:rPr>
              <a:t>Protizánětlivé </a:t>
            </a:r>
            <a:r>
              <a:rPr lang="cs-CZ" altLang="en-US" sz="2400" dirty="0" err="1">
                <a:solidFill>
                  <a:srgbClr val="002060"/>
                </a:solidFill>
              </a:rPr>
              <a:t>cytokiny</a:t>
            </a:r>
            <a:endParaRPr lang="cs-CZ" altLang="en-US" sz="24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err="1">
                <a:solidFill>
                  <a:srgbClr val="002060"/>
                </a:solidFill>
              </a:rPr>
              <a:t>Apoptóza</a:t>
            </a:r>
            <a:r>
              <a:rPr lang="cs-CZ" altLang="en-US" sz="2400" dirty="0">
                <a:solidFill>
                  <a:srgbClr val="002060"/>
                </a:solidFill>
              </a:rPr>
              <a:t> buněk imunitního systému (TNF</a:t>
            </a:r>
            <a:r>
              <a:rPr lang="el-GR" altLang="en-US" sz="2400" dirty="0">
                <a:solidFill>
                  <a:srgbClr val="002060"/>
                </a:solidFill>
              </a:rPr>
              <a:t>α</a:t>
            </a:r>
            <a:r>
              <a:rPr lang="cs-CZ" altLang="en-US" sz="2400" dirty="0">
                <a:solidFill>
                  <a:srgbClr val="002060"/>
                </a:solidFill>
              </a:rPr>
              <a:t>)</a:t>
            </a:r>
            <a:endParaRPr lang="el-G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02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SIRS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K rozvoji SIRS dochází u nemocných, kteří jsou geneticky predisponováni ke zvýšené reaktivitě imunitního systému</a:t>
            </a: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Otázka: působení ATB x kortikosteroidy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ATB: protiinfekční působení, uvolňování LPS do krevního oběhu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Kortikoidy: protizánětlivé, tlumí transkripci prozánětlivých </a:t>
            </a:r>
            <a:r>
              <a:rPr lang="cs-CZ" altLang="en-US" dirty="0" err="1">
                <a:solidFill>
                  <a:srgbClr val="002060"/>
                </a:solidFill>
              </a:rPr>
              <a:t>cytokinů</a:t>
            </a:r>
            <a:r>
              <a:rPr lang="cs-CZ" altLang="en-US" dirty="0">
                <a:solidFill>
                  <a:srgbClr val="002060"/>
                </a:solidFill>
              </a:rPr>
              <a:t>,  indukce </a:t>
            </a:r>
            <a:r>
              <a:rPr lang="cs-CZ" altLang="en-US" dirty="0" err="1">
                <a:solidFill>
                  <a:srgbClr val="002060"/>
                </a:solidFill>
              </a:rPr>
              <a:t>apoptózy</a:t>
            </a:r>
            <a:r>
              <a:rPr lang="cs-CZ" altLang="en-US" dirty="0">
                <a:solidFill>
                  <a:srgbClr val="002060"/>
                </a:solidFill>
              </a:rPr>
              <a:t> buněk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618694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C00000"/>
                </a:solidFill>
              </a:rPr>
              <a:t>Monitorování nastupujícího SIRS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Monitorování nastupujícího SIRS: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Hladiny CRP, </a:t>
            </a:r>
            <a:r>
              <a:rPr lang="cs-CZ" altLang="en-US" dirty="0" err="1">
                <a:solidFill>
                  <a:srgbClr val="002060"/>
                </a:solidFill>
              </a:rPr>
              <a:t>prokalcitoninu</a:t>
            </a:r>
            <a:r>
              <a:rPr lang="cs-CZ" altLang="en-US" dirty="0">
                <a:solidFill>
                  <a:srgbClr val="002060"/>
                </a:solidFill>
              </a:rPr>
              <a:t>, TNF</a:t>
            </a:r>
            <a:r>
              <a:rPr lang="el-GR" altLang="en-US" dirty="0">
                <a:solidFill>
                  <a:srgbClr val="002060"/>
                </a:solidFill>
              </a:rPr>
              <a:t>α</a:t>
            </a:r>
            <a:r>
              <a:rPr lang="cs-CZ" altLang="en-US" dirty="0">
                <a:solidFill>
                  <a:srgbClr val="002060"/>
                </a:solidFill>
              </a:rPr>
              <a:t>, IL-8, exprese HLA-DR na monocytech</a:t>
            </a: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Terapie: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Vyvazování LPS pomocí </a:t>
            </a:r>
            <a:r>
              <a:rPr lang="cs-CZ" altLang="en-US" dirty="0" err="1">
                <a:solidFill>
                  <a:srgbClr val="002060"/>
                </a:solidFill>
              </a:rPr>
              <a:t>monoAb</a:t>
            </a:r>
            <a:endParaRPr lang="cs-CZ" altLang="en-US" dirty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Vyvazování TNF</a:t>
            </a:r>
            <a:r>
              <a:rPr lang="el-GR" altLang="en-US" dirty="0">
                <a:solidFill>
                  <a:srgbClr val="002060"/>
                </a:solidFill>
              </a:rPr>
              <a:t>α</a:t>
            </a:r>
            <a:r>
              <a:rPr lang="cs-CZ" altLang="en-US" dirty="0">
                <a:solidFill>
                  <a:srgbClr val="002060"/>
                </a:solidFill>
              </a:rPr>
              <a:t> pomocí </a:t>
            </a:r>
            <a:r>
              <a:rPr lang="cs-CZ" altLang="en-US" dirty="0" err="1">
                <a:solidFill>
                  <a:srgbClr val="002060"/>
                </a:solidFill>
              </a:rPr>
              <a:t>monoAb</a:t>
            </a:r>
            <a:endParaRPr lang="cs-CZ" altLang="en-US" dirty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Tlumení TNF</a:t>
            </a:r>
            <a:r>
              <a:rPr lang="el-GR" altLang="en-US" dirty="0">
                <a:solidFill>
                  <a:srgbClr val="002060"/>
                </a:solidFill>
              </a:rPr>
              <a:t>α</a:t>
            </a:r>
            <a:r>
              <a:rPr lang="cs-CZ" altLang="en-US" dirty="0">
                <a:solidFill>
                  <a:srgbClr val="002060"/>
                </a:solidFill>
              </a:rPr>
              <a:t> (</a:t>
            </a:r>
            <a:r>
              <a:rPr lang="cs-CZ" altLang="en-US" dirty="0" err="1">
                <a:solidFill>
                  <a:srgbClr val="002060"/>
                </a:solidFill>
              </a:rPr>
              <a:t>pentoxyfilin</a:t>
            </a:r>
            <a:r>
              <a:rPr lang="cs-CZ" altLang="en-US" dirty="0">
                <a:solidFill>
                  <a:srgbClr val="002060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Inhibitory IL-1</a:t>
            </a:r>
            <a:endParaRPr lang="el-GR" altLang="en-US" dirty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0708413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Imunitní ochrana proti parazitům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Infekce způsobené prvoky, červy a </a:t>
            </a:r>
            <a:r>
              <a:rPr lang="cs-CZ" dirty="0" err="1">
                <a:solidFill>
                  <a:srgbClr val="002060"/>
                </a:solidFill>
              </a:rPr>
              <a:t>ectoparazity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Parazité existují v různých formách  - prezentace různých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v průběhu životního cyklu</a:t>
            </a:r>
          </a:p>
          <a:p>
            <a:r>
              <a:rPr lang="cs-CZ" dirty="0">
                <a:solidFill>
                  <a:srgbClr val="002060"/>
                </a:solidFill>
              </a:rPr>
              <a:t>Parazitické infekce jsou chronické – malá nespecifická imunitní odpověď + schopnost uniknou specifické imunitní odpovědi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89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C00000"/>
                </a:solidFill>
              </a:rPr>
              <a:t>Obrana proti prvokům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Podobné jako u bakterií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Extracelulární (</a:t>
            </a:r>
            <a:r>
              <a:rPr lang="cs-CZ" altLang="en-US" dirty="0" err="1">
                <a:solidFill>
                  <a:srgbClr val="002060"/>
                </a:solidFill>
              </a:rPr>
              <a:t>Entamoeba</a:t>
            </a:r>
            <a:r>
              <a:rPr lang="cs-CZ" altLang="en-US" dirty="0">
                <a:solidFill>
                  <a:srgbClr val="002060"/>
                </a:solidFill>
              </a:rPr>
              <a:t> </a:t>
            </a:r>
            <a:r>
              <a:rPr lang="cs-CZ" altLang="en-US" dirty="0" err="1">
                <a:solidFill>
                  <a:srgbClr val="002060"/>
                </a:solidFill>
              </a:rPr>
              <a:t>histolytica</a:t>
            </a:r>
            <a:r>
              <a:rPr lang="cs-CZ" altLang="en-US" dirty="0">
                <a:solidFill>
                  <a:srgbClr val="002060"/>
                </a:solidFill>
              </a:rPr>
              <a:t>, </a:t>
            </a:r>
            <a:r>
              <a:rPr lang="cs-CZ" altLang="en-US" dirty="0" err="1">
                <a:solidFill>
                  <a:srgbClr val="002060"/>
                </a:solidFill>
              </a:rPr>
              <a:t>Giardia</a:t>
            </a:r>
            <a:r>
              <a:rPr lang="cs-CZ" altLang="en-US" dirty="0">
                <a:solidFill>
                  <a:srgbClr val="002060"/>
                </a:solidFill>
              </a:rPr>
              <a:t> </a:t>
            </a:r>
            <a:r>
              <a:rPr lang="cs-CZ" altLang="en-US" dirty="0" err="1">
                <a:solidFill>
                  <a:srgbClr val="002060"/>
                </a:solidFill>
              </a:rPr>
              <a:t>lamblia</a:t>
            </a:r>
            <a:r>
              <a:rPr lang="cs-CZ" altLang="en-US" dirty="0">
                <a:solidFill>
                  <a:srgbClr val="002060"/>
                </a:solidFill>
              </a:rPr>
              <a:t>)……protilátky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Intracelulární (</a:t>
            </a:r>
            <a:r>
              <a:rPr lang="cs-CZ" altLang="en-US" dirty="0" err="1">
                <a:solidFill>
                  <a:srgbClr val="002060"/>
                </a:solidFill>
              </a:rPr>
              <a:t>Leishmania</a:t>
            </a:r>
            <a:r>
              <a:rPr lang="cs-CZ" altLang="en-US" dirty="0">
                <a:solidFill>
                  <a:srgbClr val="002060"/>
                </a:solidFill>
              </a:rPr>
              <a:t>, </a:t>
            </a:r>
            <a:r>
              <a:rPr lang="cs-CZ" altLang="en-US" dirty="0" err="1">
                <a:solidFill>
                  <a:srgbClr val="002060"/>
                </a:solidFill>
              </a:rPr>
              <a:t>Toxopazma</a:t>
            </a:r>
            <a:r>
              <a:rPr lang="cs-CZ" altLang="en-US" dirty="0">
                <a:solidFill>
                  <a:srgbClr val="002060"/>
                </a:solidFill>
              </a:rPr>
              <a:t>, </a:t>
            </a:r>
            <a:r>
              <a:rPr lang="cs-CZ" altLang="en-US" dirty="0" err="1">
                <a:solidFill>
                  <a:srgbClr val="002060"/>
                </a:solidFill>
              </a:rPr>
              <a:t>Plasmodium</a:t>
            </a:r>
            <a:r>
              <a:rPr lang="cs-CZ" altLang="en-US" dirty="0">
                <a:solidFill>
                  <a:srgbClr val="002060"/>
                </a:solidFill>
              </a:rPr>
              <a:t>)……aktivované makrofágy + Th1</a:t>
            </a:r>
          </a:p>
        </p:txBody>
      </p:sp>
    </p:spTree>
    <p:extLst>
      <p:ext uri="{BB962C8B-B14F-4D97-AF65-F5344CB8AC3E}">
        <p14:creationId xmlns:p14="http://schemas.microsoft.com/office/powerpoint/2010/main" val="37492667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Intracelulární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prvoci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a </a:t>
            </a:r>
            <a:r>
              <a:rPr lang="en-GB" dirty="0" err="1">
                <a:solidFill>
                  <a:srgbClr val="C00000"/>
                </a:solidFill>
              </a:rPr>
              <a:t>imunitní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>
                <a:solidFill>
                  <a:srgbClr val="002060"/>
                </a:solidFill>
              </a:rPr>
              <a:t>Charakteristika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invaze</a:t>
            </a:r>
            <a:endParaRPr lang="cs-CZ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rgbClr val="002060"/>
                </a:solidFill>
              </a:rPr>
              <a:t> 	</a:t>
            </a:r>
            <a:r>
              <a:rPr lang="en-GB" dirty="0" err="1">
                <a:solidFill>
                  <a:srgbClr val="002060"/>
                </a:solidFill>
              </a:rPr>
              <a:t>napadají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 - </a:t>
            </a:r>
            <a:r>
              <a:rPr lang="en-GB" dirty="0" err="1">
                <a:solidFill>
                  <a:srgbClr val="002060"/>
                </a:solidFill>
              </a:rPr>
              <a:t>často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makrofágy</a:t>
            </a:r>
            <a:r>
              <a:rPr lang="en-GB" dirty="0">
                <a:solidFill>
                  <a:srgbClr val="002060"/>
                </a:solidFill>
              </a:rPr>
              <a:t>, ale </a:t>
            </a:r>
            <a:r>
              <a:rPr lang="en-GB" dirty="0" err="1">
                <a:solidFill>
                  <a:srgbClr val="002060"/>
                </a:solidFill>
              </a:rPr>
              <a:t>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enterocyty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erytrocyty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aj</a:t>
            </a:r>
            <a:r>
              <a:rPr lang="en-GB" dirty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často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složitý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životní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cyklus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několika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hostiteli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Únikové</a:t>
            </a:r>
            <a:r>
              <a:rPr lang="en-GB" b="1" dirty="0">
                <a:solidFill>
                  <a:srgbClr val="002060"/>
                </a:solidFill>
              </a:rPr>
              <a:t> a </a:t>
            </a:r>
            <a:r>
              <a:rPr lang="en-GB" b="1" dirty="0" err="1">
                <a:solidFill>
                  <a:srgbClr val="002060"/>
                </a:solidFill>
              </a:rPr>
              <a:t>imunosupresivní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mechanismy</a:t>
            </a: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sekvestrace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antigenu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inhibice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fagocytózy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zábrana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vzniku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fagolysozomu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imunosuprese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např</a:t>
            </a:r>
            <a:r>
              <a:rPr lang="en-GB" dirty="0">
                <a:solidFill>
                  <a:srgbClr val="002060"/>
                </a:solidFill>
              </a:rPr>
              <a:t>. IL-10)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Obrana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hostitele</a:t>
            </a: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>
                <a:solidFill>
                  <a:srgbClr val="002060"/>
                </a:solidFill>
              </a:rPr>
              <a:t> NK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, T</a:t>
            </a:r>
            <a:r>
              <a:rPr lang="cs-CZ" dirty="0">
                <a:solidFill>
                  <a:srgbClr val="002060"/>
                </a:solidFill>
              </a:rPr>
              <a:t>-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lymfocyty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γδ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 </a:t>
            </a:r>
            <a:r>
              <a:rPr lang="en-GB" dirty="0">
                <a:solidFill>
                  <a:srgbClr val="002060"/>
                </a:solidFill>
              </a:rPr>
              <a:t>Th1 </a:t>
            </a:r>
            <a:r>
              <a:rPr lang="en-GB" dirty="0" err="1">
                <a:solidFill>
                  <a:srgbClr val="002060"/>
                </a:solidFill>
              </a:rPr>
              <a:t>odpověď</a:t>
            </a:r>
            <a:r>
              <a:rPr lang="en-GB" dirty="0">
                <a:solidFill>
                  <a:srgbClr val="002060"/>
                </a:solidFill>
              </a:rPr>
              <a:t> - </a:t>
            </a:r>
            <a:r>
              <a:rPr lang="en-GB" dirty="0" err="1">
                <a:solidFill>
                  <a:srgbClr val="002060"/>
                </a:solidFill>
              </a:rPr>
              <a:t>aktivace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makrofágů</a:t>
            </a:r>
            <a:r>
              <a:rPr lang="en-GB" dirty="0">
                <a:solidFill>
                  <a:srgbClr val="002060"/>
                </a:solidFill>
              </a:rPr>
              <a:t> (IFN</a:t>
            </a:r>
            <a:r>
              <a:rPr lang="el-GR" dirty="0">
                <a:solidFill>
                  <a:srgbClr val="002060"/>
                </a:solidFill>
              </a:rPr>
              <a:t>γ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přímá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cytotoxicita</a:t>
            </a:r>
            <a:r>
              <a:rPr lang="en-GB" dirty="0">
                <a:solidFill>
                  <a:srgbClr val="002060"/>
                </a:solidFill>
              </a:rPr>
              <a:t> Tc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6823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Extracelulární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prvoci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a </a:t>
            </a:r>
            <a:r>
              <a:rPr lang="en-GB" dirty="0" err="1">
                <a:solidFill>
                  <a:srgbClr val="C00000"/>
                </a:solidFill>
              </a:rPr>
              <a:t>imunitní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Charakteristika invaze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žijí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mimo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hostitelského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organismu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často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krvi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Únikové</a:t>
            </a:r>
            <a:r>
              <a:rPr lang="en-GB" b="1" dirty="0">
                <a:solidFill>
                  <a:srgbClr val="002060"/>
                </a:solidFill>
              </a:rPr>
              <a:t> a </a:t>
            </a:r>
            <a:r>
              <a:rPr lang="en-GB" b="1" dirty="0" err="1">
                <a:solidFill>
                  <a:srgbClr val="002060"/>
                </a:solidFill>
              </a:rPr>
              <a:t>imunosupresivní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mechanismy</a:t>
            </a:r>
            <a:endParaRPr lang="en-GB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sz="3100" dirty="0" err="1">
                <a:solidFill>
                  <a:srgbClr val="002060"/>
                </a:solidFill>
              </a:rPr>
              <a:t>antigenní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variabilita</a:t>
            </a:r>
            <a:r>
              <a:rPr lang="en-GB" sz="3100" dirty="0">
                <a:solidFill>
                  <a:srgbClr val="002060"/>
                </a:solidFill>
              </a:rPr>
              <a:t> - HAT </a:t>
            </a:r>
            <a:r>
              <a:rPr lang="en-GB" sz="3100" dirty="0" err="1">
                <a:solidFill>
                  <a:srgbClr val="002060"/>
                </a:solidFill>
              </a:rPr>
              <a:t>trypanosóm</a:t>
            </a:r>
            <a:r>
              <a:rPr lang="en-GB" sz="3100" dirty="0">
                <a:solidFill>
                  <a:srgbClr val="002060"/>
                </a:solidFill>
              </a:rPr>
              <a:t> - </a:t>
            </a:r>
            <a:r>
              <a:rPr lang="en-GB" sz="3100" dirty="0" err="1">
                <a:solidFill>
                  <a:srgbClr val="002060"/>
                </a:solidFill>
              </a:rPr>
              <a:t>exprimují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pouze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jeden</a:t>
            </a:r>
            <a:r>
              <a:rPr lang="cs-CZ" sz="3100" dirty="0">
                <a:solidFill>
                  <a:srgbClr val="002060"/>
                </a:solidFill>
              </a:rPr>
              <a:t> 	</a:t>
            </a:r>
            <a:r>
              <a:rPr lang="en-GB" sz="3100" dirty="0">
                <a:solidFill>
                  <a:srgbClr val="002060"/>
                </a:solidFill>
              </a:rPr>
              <a:t>Variant Surface </a:t>
            </a:r>
            <a:r>
              <a:rPr lang="en-GB" sz="3100" dirty="0" err="1">
                <a:solidFill>
                  <a:srgbClr val="002060"/>
                </a:solidFill>
              </a:rPr>
              <a:t>Glykoprotein</a:t>
            </a:r>
            <a:r>
              <a:rPr lang="en-GB" sz="3100" dirty="0">
                <a:solidFill>
                  <a:srgbClr val="002060"/>
                </a:solidFill>
              </a:rPr>
              <a:t> (VSG) - </a:t>
            </a:r>
            <a:r>
              <a:rPr lang="en-GB" sz="3100" dirty="0" err="1">
                <a:solidFill>
                  <a:srgbClr val="002060"/>
                </a:solidFill>
              </a:rPr>
              <a:t>častá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změna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vede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ke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kolísání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cs-CZ" sz="3100" dirty="0">
                <a:solidFill>
                  <a:srgbClr val="002060"/>
                </a:solidFill>
              </a:rPr>
              <a:t>	</a:t>
            </a:r>
            <a:r>
              <a:rPr lang="en-GB" sz="3100" dirty="0" err="1">
                <a:solidFill>
                  <a:srgbClr val="002060"/>
                </a:solidFill>
              </a:rPr>
              <a:t>hladiny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parazitémie</a:t>
            </a:r>
            <a:r>
              <a:rPr lang="en-GB" sz="3100" dirty="0">
                <a:solidFill>
                  <a:srgbClr val="002060"/>
                </a:solidFill>
              </a:rPr>
              <a:t>, </a:t>
            </a:r>
            <a:r>
              <a:rPr lang="en-GB" sz="3100" dirty="0" err="1">
                <a:solidFill>
                  <a:srgbClr val="002060"/>
                </a:solidFill>
              </a:rPr>
              <a:t>rezistence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ke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komplementu</a:t>
            </a:r>
            <a:endParaRPr lang="en-GB" sz="3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3100" dirty="0">
                <a:solidFill>
                  <a:srgbClr val="002060"/>
                </a:solidFill>
              </a:rPr>
              <a:t>      	</a:t>
            </a:r>
            <a:r>
              <a:rPr lang="en-GB" sz="3100" dirty="0" err="1">
                <a:solidFill>
                  <a:srgbClr val="002060"/>
                </a:solidFill>
              </a:rPr>
              <a:t>nespecifická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en-GB" sz="3100" dirty="0" err="1">
                <a:solidFill>
                  <a:srgbClr val="002060"/>
                </a:solidFill>
              </a:rPr>
              <a:t>imunosuprese</a:t>
            </a:r>
            <a:r>
              <a:rPr lang="en-GB" sz="3100" dirty="0">
                <a:solidFill>
                  <a:srgbClr val="002060"/>
                </a:solidFill>
              </a:rPr>
              <a:t> – </a:t>
            </a:r>
            <a:r>
              <a:rPr lang="en-GB" sz="3100" dirty="0" err="1">
                <a:solidFill>
                  <a:srgbClr val="002060"/>
                </a:solidFill>
              </a:rPr>
              <a:t>makrofágy</a:t>
            </a:r>
            <a:r>
              <a:rPr lang="en-GB" sz="3100" dirty="0">
                <a:solidFill>
                  <a:srgbClr val="002060"/>
                </a:solidFill>
              </a:rPr>
              <a:t>, </a:t>
            </a:r>
            <a:r>
              <a:rPr lang="en-GB" sz="3100" dirty="0" err="1">
                <a:solidFill>
                  <a:srgbClr val="002060"/>
                </a:solidFill>
              </a:rPr>
              <a:t>polyklonální</a:t>
            </a:r>
            <a:r>
              <a:rPr lang="en-GB" sz="3100" dirty="0">
                <a:solidFill>
                  <a:srgbClr val="002060"/>
                </a:solidFill>
              </a:rPr>
              <a:t> </a:t>
            </a:r>
            <a:r>
              <a:rPr lang="cs-CZ" sz="3100" dirty="0">
                <a:solidFill>
                  <a:srgbClr val="002060"/>
                </a:solidFill>
              </a:rPr>
              <a:t>          	</a:t>
            </a:r>
            <a:r>
              <a:rPr lang="en-GB" sz="3100" dirty="0" err="1">
                <a:solidFill>
                  <a:srgbClr val="002060"/>
                </a:solidFill>
              </a:rPr>
              <a:t>aktivace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en-GB" sz="3100" dirty="0">
                <a:solidFill>
                  <a:srgbClr val="002060"/>
                </a:solidFill>
              </a:rPr>
              <a:t>B-</a:t>
            </a:r>
            <a:r>
              <a:rPr lang="en-GB" sz="3100" dirty="0" err="1">
                <a:solidFill>
                  <a:srgbClr val="002060"/>
                </a:solidFill>
              </a:rPr>
              <a:t>lymfocytů</a:t>
            </a:r>
            <a:endParaRPr lang="cs-CZ" sz="3100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Obrana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hostitele</a:t>
            </a: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protilátková</a:t>
            </a:r>
            <a:r>
              <a:rPr lang="en-GB" dirty="0">
                <a:solidFill>
                  <a:srgbClr val="002060"/>
                </a:solidFill>
              </a:rPr>
              <a:t> TH2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protilátky</a:t>
            </a:r>
            <a:r>
              <a:rPr lang="en-GB" dirty="0">
                <a:solidFill>
                  <a:srgbClr val="002060"/>
                </a:solidFill>
              </a:rPr>
              <a:t> (IgM) </a:t>
            </a:r>
            <a:r>
              <a:rPr lang="en-GB" dirty="0" err="1">
                <a:solidFill>
                  <a:srgbClr val="002060"/>
                </a:solidFill>
              </a:rPr>
              <a:t>usnadňují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fagocytózu</a:t>
            </a:r>
            <a:r>
              <a:rPr lang="en-GB" dirty="0">
                <a:solidFill>
                  <a:srgbClr val="002060"/>
                </a:solidFill>
              </a:rPr>
              <a:t> (v </a:t>
            </a:r>
            <a:r>
              <a:rPr lang="en-GB" dirty="0" err="1">
                <a:solidFill>
                  <a:srgbClr val="002060"/>
                </a:solidFill>
              </a:rPr>
              <a:t>Kupferových</a:t>
            </a:r>
            <a:r>
              <a:rPr lang="cs-CZ" dirty="0">
                <a:solidFill>
                  <a:srgbClr val="002060"/>
                </a:solidFill>
              </a:rPr>
              <a:t> b</a:t>
            </a:r>
            <a:r>
              <a:rPr lang="en-GB" dirty="0" err="1">
                <a:solidFill>
                  <a:srgbClr val="002060"/>
                </a:solidFill>
              </a:rPr>
              <a:t>uňkách</a:t>
            </a:r>
            <a:r>
              <a:rPr lang="en-GB" dirty="0">
                <a:solidFill>
                  <a:srgbClr val="002060"/>
                </a:solidFill>
              </a:rPr>
              <a:t>)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>
                <a:solidFill>
                  <a:srgbClr val="002060"/>
                </a:solidFill>
              </a:rPr>
              <a:t>k </a:t>
            </a:r>
            <a:r>
              <a:rPr lang="en-GB" dirty="0" err="1">
                <a:solidFill>
                  <a:srgbClr val="002060"/>
                </a:solidFill>
              </a:rPr>
              <a:t>likvidaci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asi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nutný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komplement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350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C00000"/>
                </a:solidFill>
              </a:rPr>
              <a:t>Helminti</a:t>
            </a:r>
            <a:r>
              <a:rPr lang="en-GB" dirty="0">
                <a:solidFill>
                  <a:srgbClr val="C00000"/>
                </a:solidFill>
              </a:rPr>
              <a:t> a </a:t>
            </a:r>
            <a:r>
              <a:rPr lang="en-GB" dirty="0" err="1">
                <a:solidFill>
                  <a:srgbClr val="C00000"/>
                </a:solidFill>
              </a:rPr>
              <a:t>imunitní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>
                <a:solidFill>
                  <a:srgbClr val="002060"/>
                </a:solidFill>
              </a:rPr>
              <a:t>Charakteristika</a:t>
            </a: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mnohobuněčné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organismy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řada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druhů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různou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patogenezí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Únikové</a:t>
            </a:r>
            <a:r>
              <a:rPr lang="en-GB" b="1" dirty="0">
                <a:solidFill>
                  <a:srgbClr val="002060"/>
                </a:solidFill>
              </a:rPr>
              <a:t> a </a:t>
            </a:r>
            <a:r>
              <a:rPr lang="en-GB" b="1" dirty="0" err="1">
                <a:solidFill>
                  <a:srgbClr val="002060"/>
                </a:solidFill>
              </a:rPr>
              <a:t>imunosupresivní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mechanismy</a:t>
            </a: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antigenní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variabilita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antigenní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mimikry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imunosuprese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imunopatologické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procesy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Obrana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hostitele</a:t>
            </a: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zánětlivá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reakce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opouzdření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hypersenzitivita</a:t>
            </a:r>
            <a:r>
              <a:rPr lang="en-GB" dirty="0">
                <a:solidFill>
                  <a:srgbClr val="002060"/>
                </a:solidFill>
              </a:rPr>
              <a:t> I. </a:t>
            </a:r>
            <a:r>
              <a:rPr lang="en-GB" dirty="0" err="1">
                <a:solidFill>
                  <a:srgbClr val="002060"/>
                </a:solidFill>
              </a:rPr>
              <a:t>typu</a:t>
            </a:r>
            <a:r>
              <a:rPr lang="en-GB" dirty="0">
                <a:solidFill>
                  <a:srgbClr val="002060"/>
                </a:solidFill>
              </a:rPr>
              <a:t> - </a:t>
            </a:r>
            <a:r>
              <a:rPr lang="en-GB" dirty="0" err="1">
                <a:solidFill>
                  <a:srgbClr val="002060"/>
                </a:solidFill>
              </a:rPr>
              <a:t>IgE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žírné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eosinofily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histamin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hypersenzitivita</a:t>
            </a:r>
            <a:r>
              <a:rPr lang="en-GB" dirty="0">
                <a:solidFill>
                  <a:srgbClr val="002060"/>
                </a:solidFill>
              </a:rPr>
              <a:t> IV. </a:t>
            </a:r>
            <a:r>
              <a:rPr lang="en-GB" dirty="0" err="1">
                <a:solidFill>
                  <a:srgbClr val="002060"/>
                </a:solidFill>
              </a:rPr>
              <a:t>typu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>
                <a:solidFill>
                  <a:srgbClr val="002060"/>
                </a:solidFill>
              </a:rPr>
              <a:t>buněčná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cytotoxicita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závislá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protilátkách</a:t>
            </a:r>
            <a:r>
              <a:rPr lang="en-GB" dirty="0">
                <a:solidFill>
                  <a:srgbClr val="002060"/>
                </a:solidFill>
              </a:rPr>
              <a:t> (ADCC)</a:t>
            </a:r>
          </a:p>
        </p:txBody>
      </p:sp>
    </p:spTree>
    <p:extLst>
      <p:ext uri="{BB962C8B-B14F-4D97-AF65-F5344CB8AC3E}">
        <p14:creationId xmlns:p14="http://schemas.microsoft.com/office/powerpoint/2010/main" val="1580531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Vývoj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imunitní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reakce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proti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helmintům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kontakt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žírných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buněk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bazofilů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eosinofilů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parazitem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produkce</a:t>
            </a:r>
            <a:r>
              <a:rPr lang="en-GB" dirty="0">
                <a:solidFill>
                  <a:srgbClr val="002060"/>
                </a:solidFill>
              </a:rPr>
              <a:t> IL-4 (ž</a:t>
            </a:r>
            <a:r>
              <a:rPr lang="cs-CZ" dirty="0" err="1">
                <a:solidFill>
                  <a:srgbClr val="002060"/>
                </a:solidFill>
              </a:rPr>
              <a:t>írné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b.) - </a:t>
            </a:r>
            <a:r>
              <a:rPr lang="en-GB" dirty="0" err="1">
                <a:solidFill>
                  <a:srgbClr val="002060"/>
                </a:solidFill>
              </a:rPr>
              <a:t>diferenciace</a:t>
            </a:r>
            <a:r>
              <a:rPr lang="en-GB" dirty="0">
                <a:solidFill>
                  <a:srgbClr val="002060"/>
                </a:solidFill>
              </a:rPr>
              <a:t> TH2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stimulace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proliferace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specifických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klonů</a:t>
            </a:r>
            <a:r>
              <a:rPr lang="en-GB" dirty="0">
                <a:solidFill>
                  <a:srgbClr val="002060"/>
                </a:solidFill>
              </a:rPr>
              <a:t> B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pod </a:t>
            </a:r>
            <a:r>
              <a:rPr lang="en-GB" dirty="0" err="1">
                <a:solidFill>
                  <a:srgbClr val="002060"/>
                </a:solidFill>
              </a:rPr>
              <a:t>vlivem</a:t>
            </a:r>
            <a:r>
              <a:rPr lang="en-GB" dirty="0">
                <a:solidFill>
                  <a:srgbClr val="002060"/>
                </a:solidFill>
              </a:rPr>
              <a:t> IL-4 </a:t>
            </a:r>
            <a:r>
              <a:rPr lang="en-GB" dirty="0" err="1">
                <a:solidFill>
                  <a:srgbClr val="002060"/>
                </a:solidFill>
              </a:rPr>
              <a:t>cytokinový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přesmyk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produkci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IgE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IgE obsazují Fc receptory basofilů a vyvolávají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hypersenzitivní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reakci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I.typu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pod </a:t>
            </a:r>
            <a:r>
              <a:rPr lang="en-GB" dirty="0" err="1">
                <a:solidFill>
                  <a:srgbClr val="002060"/>
                </a:solidFill>
              </a:rPr>
              <a:t>vlivem</a:t>
            </a:r>
            <a:r>
              <a:rPr lang="en-GB" dirty="0">
                <a:solidFill>
                  <a:srgbClr val="002060"/>
                </a:solidFill>
              </a:rPr>
              <a:t> IL-5 se </a:t>
            </a:r>
            <a:r>
              <a:rPr lang="en-GB" dirty="0" err="1">
                <a:solidFill>
                  <a:srgbClr val="002060"/>
                </a:solidFill>
              </a:rPr>
              <a:t>aktivují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eosinofily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fagocytóze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či</a:t>
            </a:r>
            <a:r>
              <a:rPr lang="en-GB" dirty="0">
                <a:solidFill>
                  <a:srgbClr val="002060"/>
                </a:solidFill>
              </a:rPr>
              <a:t> ADCC</a:t>
            </a:r>
          </a:p>
          <a:p>
            <a:r>
              <a:rPr lang="en-GB" dirty="0" err="1">
                <a:solidFill>
                  <a:srgbClr val="002060"/>
                </a:solidFill>
              </a:rPr>
              <a:t>později</a:t>
            </a:r>
            <a:r>
              <a:rPr lang="en-GB" dirty="0">
                <a:solidFill>
                  <a:srgbClr val="002060"/>
                </a:solidFill>
              </a:rPr>
              <a:t> se </a:t>
            </a:r>
            <a:r>
              <a:rPr lang="en-GB" dirty="0" err="1">
                <a:solidFill>
                  <a:srgbClr val="002060"/>
                </a:solidFill>
              </a:rPr>
              <a:t>zapojují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mechanismy</a:t>
            </a:r>
            <a:r>
              <a:rPr lang="en-GB" dirty="0">
                <a:solidFill>
                  <a:srgbClr val="002060"/>
                </a:solidFill>
              </a:rPr>
              <a:t> Th1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produkce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protilátek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jiných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izotypových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tříd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6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Vaginální mikroflóra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 lvl="2" eaLnBrk="1" hangingPunct="1">
              <a:defRPr/>
            </a:pPr>
            <a:r>
              <a:rPr lang="cs-CZ" altLang="en-US" sz="3200" dirty="0" err="1">
                <a:solidFill>
                  <a:srgbClr val="002060"/>
                </a:solidFill>
              </a:rPr>
              <a:t>Lactobacillus</a:t>
            </a:r>
            <a:r>
              <a:rPr lang="cs-CZ" altLang="en-US" sz="3200" dirty="0">
                <a:solidFill>
                  <a:srgbClr val="002060"/>
                </a:solidFill>
              </a:rPr>
              <a:t> </a:t>
            </a:r>
            <a:r>
              <a:rPr lang="cs-CZ" altLang="en-US" sz="3200" dirty="0" err="1">
                <a:solidFill>
                  <a:srgbClr val="002060"/>
                </a:solidFill>
              </a:rPr>
              <a:t>vaginalis</a:t>
            </a:r>
            <a:r>
              <a:rPr lang="cs-CZ" altLang="en-US" sz="3200" dirty="0">
                <a:solidFill>
                  <a:srgbClr val="002060"/>
                </a:solidFill>
              </a:rPr>
              <a:t> – produkce </a:t>
            </a:r>
            <a:r>
              <a:rPr lang="cs-CZ" altLang="en-US" sz="3200" dirty="0" err="1">
                <a:solidFill>
                  <a:srgbClr val="002060"/>
                </a:solidFill>
              </a:rPr>
              <a:t>kys</a:t>
            </a:r>
            <a:r>
              <a:rPr lang="cs-CZ" altLang="en-US" sz="3200" dirty="0">
                <a:solidFill>
                  <a:srgbClr val="002060"/>
                </a:solidFill>
              </a:rPr>
              <a:t>. mléčné, snižuje pH prostředí</a:t>
            </a:r>
          </a:p>
          <a:p>
            <a:pPr lvl="2" eaLnBrk="1" hangingPunct="1">
              <a:defRPr/>
            </a:pPr>
            <a:r>
              <a:rPr lang="cs-CZ" altLang="en-US" sz="3200" dirty="0">
                <a:solidFill>
                  <a:srgbClr val="002060"/>
                </a:solidFill>
              </a:rPr>
              <a:t>Vaginální </a:t>
            </a:r>
            <a:r>
              <a:rPr lang="cs-CZ" altLang="en-US" sz="3200" dirty="0" err="1">
                <a:solidFill>
                  <a:srgbClr val="002060"/>
                </a:solidFill>
              </a:rPr>
              <a:t>epitelie</a:t>
            </a:r>
            <a:r>
              <a:rPr lang="cs-CZ" altLang="en-US" sz="3200" dirty="0">
                <a:solidFill>
                  <a:srgbClr val="002060"/>
                </a:solidFill>
              </a:rPr>
              <a:t> – tvorba glykogenu (kontrolována estrogenem)…glukóza + </a:t>
            </a:r>
            <a:r>
              <a:rPr lang="cs-CZ" altLang="en-US" sz="3200" dirty="0" err="1">
                <a:solidFill>
                  <a:srgbClr val="002060"/>
                </a:solidFill>
              </a:rPr>
              <a:t>Lactobacillus</a:t>
            </a:r>
            <a:r>
              <a:rPr lang="cs-CZ" altLang="en-US" sz="3200" dirty="0">
                <a:solidFill>
                  <a:srgbClr val="002060"/>
                </a:solidFill>
              </a:rPr>
              <a:t>…</a:t>
            </a:r>
            <a:r>
              <a:rPr lang="cs-CZ" altLang="en-US" sz="3200" dirty="0" err="1">
                <a:solidFill>
                  <a:srgbClr val="002060"/>
                </a:solidFill>
              </a:rPr>
              <a:t>kys</a:t>
            </a:r>
            <a:r>
              <a:rPr lang="cs-CZ" altLang="en-US" sz="3200" dirty="0">
                <a:solidFill>
                  <a:srgbClr val="002060"/>
                </a:solidFill>
              </a:rPr>
              <a:t>. mléčná</a:t>
            </a:r>
          </a:p>
          <a:p>
            <a:pPr lvl="2" eaLnBrk="1" hangingPunct="1">
              <a:defRPr/>
            </a:pPr>
            <a:r>
              <a:rPr lang="cs-CZ" altLang="en-US" sz="3200" b="1" dirty="0">
                <a:solidFill>
                  <a:srgbClr val="002060"/>
                </a:solidFill>
              </a:rPr>
              <a:t>Přirozená mikroflóra je určována endokrinním systémem</a:t>
            </a:r>
          </a:p>
        </p:txBody>
      </p:sp>
    </p:spTree>
    <p:extLst>
      <p:ext uri="{BB962C8B-B14F-4D97-AF65-F5344CB8AC3E}">
        <p14:creationId xmlns:p14="http://schemas.microsoft.com/office/powerpoint/2010/main" val="17974225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Mastocyty a obrana proti parazitům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902608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altLang="en-US" dirty="0" err="1">
                <a:solidFill>
                  <a:srgbClr val="002060"/>
                </a:solidFill>
              </a:rPr>
              <a:t>IgE</a:t>
            </a:r>
            <a:r>
              <a:rPr lang="cs-CZ" altLang="en-US" dirty="0">
                <a:solidFill>
                  <a:srgbClr val="002060"/>
                </a:solidFill>
              </a:rPr>
              <a:t> se váží na 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dirty="0" err="1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cs-CZ" altLang="en-US" dirty="0" err="1">
                <a:solidFill>
                  <a:srgbClr val="002060"/>
                </a:solidFill>
              </a:rPr>
              <a:t>RI</a:t>
            </a:r>
            <a:r>
              <a:rPr lang="cs-CZ" altLang="en-US" dirty="0">
                <a:solidFill>
                  <a:srgbClr val="002060"/>
                </a:solidFill>
              </a:rPr>
              <a:t> mastocytů a </a:t>
            </a:r>
            <a:r>
              <a:rPr lang="cs-CZ" altLang="en-US" dirty="0" err="1">
                <a:solidFill>
                  <a:srgbClr val="002060"/>
                </a:solidFill>
              </a:rPr>
              <a:t>bazofilů</a:t>
            </a:r>
            <a:r>
              <a:rPr lang="cs-CZ" altLang="en-US" dirty="0">
                <a:solidFill>
                  <a:srgbClr val="002060"/>
                </a:solidFill>
              </a:rPr>
              <a:t> ("antigenně specifické receptory")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>
                <a:solidFill>
                  <a:srgbClr val="002060"/>
                </a:solidFill>
              </a:rPr>
              <a:t>Navázání multivalentního antigenu (mnohobuněčného parazita) pomocí </a:t>
            </a:r>
            <a:r>
              <a:rPr lang="cs-CZ" altLang="en-US" dirty="0" err="1">
                <a:solidFill>
                  <a:srgbClr val="002060"/>
                </a:solidFill>
              </a:rPr>
              <a:t>IgE</a:t>
            </a:r>
            <a:r>
              <a:rPr lang="cs-CZ" altLang="en-US" dirty="0">
                <a:solidFill>
                  <a:srgbClr val="002060"/>
                </a:solidFill>
              </a:rPr>
              <a:t> na </a:t>
            </a:r>
            <a:r>
              <a:rPr lang="cs-CZ" altLang="en-US" dirty="0" err="1">
                <a:solidFill>
                  <a:srgbClr val="002060"/>
                </a:solidFill>
              </a:rPr>
              <a:t>vysokoafinní</a:t>
            </a:r>
            <a:r>
              <a:rPr lang="cs-CZ" altLang="en-US" dirty="0">
                <a:solidFill>
                  <a:srgbClr val="002060"/>
                </a:solidFill>
              </a:rPr>
              <a:t> 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dirty="0">
                <a:solidFill>
                  <a:srgbClr val="002060"/>
                </a:solidFill>
              </a:rPr>
              <a:t> receptor pro </a:t>
            </a:r>
            <a:r>
              <a:rPr lang="cs-CZ" altLang="en-US" dirty="0" err="1">
                <a:solidFill>
                  <a:srgbClr val="002060"/>
                </a:solidFill>
              </a:rPr>
              <a:t>IgE</a:t>
            </a:r>
            <a:r>
              <a:rPr lang="cs-CZ" altLang="en-US" dirty="0">
                <a:solidFill>
                  <a:srgbClr val="002060"/>
                </a:solidFill>
              </a:rPr>
              <a:t> (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b="1" dirty="0" err="1">
                <a:solidFill>
                  <a:srgbClr val="002060"/>
                </a:solidFill>
                <a:latin typeface="Symbol" pitchFamily="18" charset="2"/>
              </a:rPr>
              <a:t></a:t>
            </a:r>
            <a:r>
              <a:rPr lang="cs-CZ" altLang="en-US" dirty="0" err="1">
                <a:solidFill>
                  <a:srgbClr val="002060"/>
                </a:solidFill>
              </a:rPr>
              <a:t>RI</a:t>
            </a:r>
            <a:r>
              <a:rPr lang="cs-CZ" altLang="en-US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>
                <a:solidFill>
                  <a:srgbClr val="002060"/>
                </a:solidFill>
              </a:rPr>
              <a:t> Agregace několika molekul 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b="1" dirty="0" err="1">
                <a:solidFill>
                  <a:srgbClr val="002060"/>
                </a:solidFill>
                <a:latin typeface="Symbol" pitchFamily="18" charset="2"/>
              </a:rPr>
              <a:t></a:t>
            </a:r>
            <a:r>
              <a:rPr lang="cs-CZ" altLang="en-US" dirty="0" err="1">
                <a:solidFill>
                  <a:srgbClr val="002060"/>
                </a:solidFill>
              </a:rPr>
              <a:t>RI</a:t>
            </a:r>
            <a:endParaRPr lang="cs-CZ" altLang="en-US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243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Mastocyty a obrana proti parazitům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00"/>
              </a:spcBef>
            </a:pPr>
            <a:r>
              <a:rPr lang="cs-CZ" altLang="en-US" sz="3400" dirty="0">
                <a:solidFill>
                  <a:srgbClr val="002060"/>
                </a:solidFill>
              </a:rPr>
              <a:t>iniciace </a:t>
            </a:r>
            <a:r>
              <a:rPr lang="cs-CZ" altLang="en-US" sz="3400" dirty="0" err="1">
                <a:solidFill>
                  <a:srgbClr val="002060"/>
                </a:solidFill>
              </a:rPr>
              <a:t>degranulace</a:t>
            </a:r>
            <a:r>
              <a:rPr lang="cs-CZ" altLang="en-US" sz="3400" dirty="0">
                <a:solidFill>
                  <a:srgbClr val="002060"/>
                </a:solidFill>
              </a:rPr>
              <a:t> mastocytu ( fúze cytoplazmatických granulí s povrchovou membránou a uvolnění jejich obsahu) – uvolnění histaminu</a:t>
            </a:r>
          </a:p>
          <a:p>
            <a:pPr>
              <a:spcBef>
                <a:spcPts val="500"/>
              </a:spcBef>
              <a:buClr>
                <a:schemeClr val="tx1"/>
              </a:buClr>
            </a:pPr>
            <a:endParaRPr lang="cs-CZ" altLang="en-US" sz="3400" dirty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cs-CZ" altLang="en-US" sz="3400" dirty="0">
                <a:solidFill>
                  <a:srgbClr val="002060"/>
                </a:solidFill>
              </a:rPr>
              <a:t>Histamin způsobuje vasodilataci, zvýšení vaskulární permeability, erytém, edém, svědění, kontrakci hladké svaloviny bronchů, zvýšení peristaltiky střev, zvýšení sekrece hlenu slizničními žlázkami v respiračním traktu a </a:t>
            </a:r>
            <a:r>
              <a:rPr lang="cs-CZ" altLang="en-US" sz="3400" dirty="0" err="1">
                <a:solidFill>
                  <a:srgbClr val="002060"/>
                </a:solidFill>
              </a:rPr>
              <a:t>GITu</a:t>
            </a:r>
            <a:r>
              <a:rPr lang="cs-CZ" altLang="en-US" sz="34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500"/>
              </a:spcBef>
            </a:pPr>
            <a:endParaRPr lang="cs-CZ" altLang="en-US" sz="3400" dirty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3400" dirty="0">
                <a:solidFill>
                  <a:srgbClr val="002060"/>
                </a:solidFill>
              </a:rPr>
              <a:t>aktivace metabolismu kyseliny arachidonové (</a:t>
            </a:r>
            <a:r>
              <a:rPr lang="cs-CZ" altLang="en-US" sz="3400" dirty="0" err="1">
                <a:solidFill>
                  <a:srgbClr val="002060"/>
                </a:solidFill>
              </a:rPr>
              <a:t>leukotrien</a:t>
            </a:r>
            <a:r>
              <a:rPr lang="cs-CZ" altLang="en-US" sz="3400" dirty="0">
                <a:solidFill>
                  <a:srgbClr val="002060"/>
                </a:solidFill>
              </a:rPr>
              <a:t> C4, prostaglandin PGD2) - amplifikace zánětlivé reakce</a:t>
            </a:r>
          </a:p>
          <a:p>
            <a:pPr>
              <a:spcBef>
                <a:spcPts val="500"/>
              </a:spcBef>
            </a:pPr>
            <a:endParaRPr lang="cs-CZ" altLang="en-US" sz="3400" dirty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</a:pPr>
            <a:r>
              <a:rPr lang="cs-CZ" altLang="en-US" sz="3400" dirty="0">
                <a:solidFill>
                  <a:srgbClr val="002060"/>
                </a:solidFill>
              </a:rPr>
              <a:t>zahájení produkce </a:t>
            </a:r>
            <a:r>
              <a:rPr lang="cs-CZ" altLang="en-US" sz="3400" dirty="0" err="1">
                <a:solidFill>
                  <a:srgbClr val="002060"/>
                </a:solidFill>
              </a:rPr>
              <a:t>cytokinů</a:t>
            </a:r>
            <a:r>
              <a:rPr lang="cs-CZ" altLang="en-US" sz="3400" dirty="0">
                <a:solidFill>
                  <a:srgbClr val="002060"/>
                </a:solidFill>
              </a:rPr>
              <a:t> (TNF, TGF</a:t>
            </a:r>
            <a:r>
              <a:rPr lang="cs-CZ" altLang="en-US" sz="3400" b="1" dirty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altLang="en-US" sz="3400" dirty="0">
                <a:solidFill>
                  <a:srgbClr val="002060"/>
                </a:solidFill>
              </a:rPr>
              <a:t>, IL-4,5,6…) mastocytem</a:t>
            </a:r>
          </a:p>
          <a:p>
            <a:pPr>
              <a:spcBef>
                <a:spcPts val="500"/>
              </a:spcBef>
              <a:buFont typeface="Wingdings" pitchFamily="2" charset="2"/>
              <a:buChar char="q"/>
            </a:pP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4435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83529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727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Imunita proti parazitům - p</a:t>
            </a:r>
            <a:r>
              <a:rPr lang="cs-CZ" altLang="en-US" dirty="0">
                <a:solidFill>
                  <a:srgbClr val="C00000"/>
                </a:solidFill>
              </a:rPr>
              <a:t>ozdější stadium infekce</a:t>
            </a:r>
            <a:br>
              <a:rPr lang="cs-CZ" altLang="en-US" dirty="0"/>
            </a:br>
            <a:endParaRPr lang="en-GB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eaLnBrk="1" hangingPunct="1">
              <a:defRPr/>
            </a:pPr>
            <a:endParaRPr lang="cs-CZ" altLang="en-US" sz="3200" dirty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cs-CZ" altLang="en-US" sz="3200" dirty="0">
                <a:solidFill>
                  <a:srgbClr val="002060"/>
                </a:solidFill>
              </a:rPr>
              <a:t>Th1, produkce Ab vyšších tříd</a:t>
            </a:r>
          </a:p>
          <a:p>
            <a:pPr lvl="1" eaLnBrk="1" hangingPunct="1">
              <a:defRPr/>
            </a:pPr>
            <a:r>
              <a:rPr lang="cs-CZ" altLang="en-US" sz="3200" dirty="0" err="1">
                <a:solidFill>
                  <a:srgbClr val="002060"/>
                </a:solidFill>
              </a:rPr>
              <a:t>Eosinofily</a:t>
            </a:r>
            <a:r>
              <a:rPr lang="cs-CZ" altLang="en-US" sz="3200" dirty="0">
                <a:solidFill>
                  <a:srgbClr val="002060"/>
                </a:solidFill>
              </a:rPr>
              <a:t>:</a:t>
            </a:r>
          </a:p>
          <a:p>
            <a:pPr lvl="2" eaLnBrk="1" hangingPunct="1">
              <a:defRPr/>
            </a:pPr>
            <a:r>
              <a:rPr lang="cs-CZ" altLang="en-US" sz="3200" dirty="0">
                <a:solidFill>
                  <a:srgbClr val="002060"/>
                </a:solidFill>
              </a:rPr>
              <a:t>Aktivace vlivem IL-5 (z Th2)</a:t>
            </a:r>
          </a:p>
          <a:p>
            <a:pPr lvl="2" eaLnBrk="1" hangingPunct="1">
              <a:defRPr/>
            </a:pPr>
            <a:r>
              <a:rPr lang="cs-CZ" altLang="en-US" sz="3200" dirty="0">
                <a:solidFill>
                  <a:srgbClr val="002060"/>
                </a:solidFill>
              </a:rPr>
              <a:t> fagocytóza komplexu </a:t>
            </a:r>
            <a:r>
              <a:rPr lang="cs-CZ" altLang="en-US" sz="3200" dirty="0" err="1">
                <a:solidFill>
                  <a:srgbClr val="002060"/>
                </a:solidFill>
              </a:rPr>
              <a:t>IgE+parazitární</a:t>
            </a:r>
            <a:r>
              <a:rPr lang="cs-CZ" altLang="en-US" sz="3200" dirty="0">
                <a:solidFill>
                  <a:srgbClr val="002060"/>
                </a:solidFill>
              </a:rPr>
              <a:t> částice prostřednictvím svých </a:t>
            </a:r>
            <a:r>
              <a:rPr lang="cs-CZ" altLang="en-US" sz="3200" dirty="0" err="1">
                <a:solidFill>
                  <a:srgbClr val="002060"/>
                </a:solidFill>
              </a:rPr>
              <a:t>IgE</a:t>
            </a:r>
            <a:r>
              <a:rPr lang="cs-CZ" altLang="en-US" sz="3200" dirty="0">
                <a:solidFill>
                  <a:srgbClr val="002060"/>
                </a:solidFill>
              </a:rPr>
              <a:t> receptorů</a:t>
            </a:r>
          </a:p>
          <a:p>
            <a:pPr lvl="2">
              <a:defRPr/>
            </a:pPr>
            <a:r>
              <a:rPr lang="cs-CZ" altLang="en-US" sz="3200" dirty="0" err="1">
                <a:solidFill>
                  <a:srgbClr val="002060"/>
                </a:solidFill>
              </a:rPr>
              <a:t>eosinofily</a:t>
            </a:r>
            <a:r>
              <a:rPr lang="cs-CZ" altLang="en-US" sz="3200" dirty="0">
                <a:solidFill>
                  <a:srgbClr val="002060"/>
                </a:solidFill>
              </a:rPr>
              <a:t> proti parazitům používají extracelulární baktericidní látky uvolněné z granulí (eosinofilní </a:t>
            </a:r>
            <a:r>
              <a:rPr lang="cs-CZ" altLang="en-US" sz="3200" dirty="0" err="1">
                <a:solidFill>
                  <a:srgbClr val="002060"/>
                </a:solidFill>
              </a:rPr>
              <a:t>katoinický</a:t>
            </a:r>
            <a:r>
              <a:rPr lang="cs-CZ" altLang="en-US" sz="3200" dirty="0">
                <a:solidFill>
                  <a:srgbClr val="002060"/>
                </a:solidFill>
              </a:rPr>
              <a:t> protein, proteázy)</a:t>
            </a:r>
          </a:p>
          <a:p>
            <a:pPr lvl="2" eaLnBrk="1" hangingPunct="1">
              <a:defRPr/>
            </a:pPr>
            <a:endParaRPr lang="cs-CZ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01879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Funkce </a:t>
            </a:r>
            <a:r>
              <a:rPr lang="cs-CZ" dirty="0" err="1">
                <a:solidFill>
                  <a:srgbClr val="C00000"/>
                </a:solidFill>
              </a:rPr>
              <a:t>eosinofilů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6" descr="http://ts2.mm.bing.net/th?id=H.472925410689284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68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11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Mechanismy úniku parazitů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Antigenní variace –Trypanosoma, </a:t>
            </a:r>
            <a:r>
              <a:rPr lang="cs-CZ" dirty="0" err="1">
                <a:solidFill>
                  <a:srgbClr val="002060"/>
                </a:solidFill>
              </a:rPr>
              <a:t>Plasmodium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Získaná rezistence ke komplementovému systému</a:t>
            </a:r>
          </a:p>
          <a:p>
            <a:r>
              <a:rPr lang="cs-CZ" dirty="0">
                <a:solidFill>
                  <a:srgbClr val="002060"/>
                </a:solidFill>
              </a:rPr>
              <a:t>Inhibice hostitelovy imunitní odpovědi</a:t>
            </a:r>
          </a:p>
          <a:p>
            <a:r>
              <a:rPr lang="cs-CZ" dirty="0">
                <a:solidFill>
                  <a:srgbClr val="002060"/>
                </a:solidFill>
              </a:rPr>
              <a:t>Snížení exprese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60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solidFill>
                  <a:srgbClr val="C00000"/>
                </a:solidFill>
              </a:rPr>
              <a:t>Tkáňové poškození infekcemi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en-US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Přímé mechanismy – toxiny, cytopatický efekt</a:t>
            </a:r>
          </a:p>
          <a:p>
            <a:pPr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Nepřímé mechanismy – poškozující reakce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přechodné</a:t>
            </a:r>
          </a:p>
          <a:p>
            <a:pPr lvl="1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chronický zánět – trvalé, autoimunita</a:t>
            </a:r>
          </a:p>
        </p:txBody>
      </p:sp>
    </p:spTree>
    <p:extLst>
      <p:ext uri="{BB962C8B-B14F-4D97-AF65-F5344CB8AC3E}">
        <p14:creationId xmlns:p14="http://schemas.microsoft.com/office/powerpoint/2010/main" val="26152365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cs-CZ" sz="4000" b="1" dirty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4000" dirty="0">
                <a:solidFill>
                  <a:srgbClr val="C00000"/>
                </a:solidFill>
              </a:rPr>
              <a:t>Možnosti léčebného ovlivnění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3087004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 dirty="0">
                <a:solidFill>
                  <a:schemeClr val="accent2"/>
                </a:solidFill>
              </a:rPr>
              <a:t>Záměrné a cílené ovlivnění imunity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5" y="1628775"/>
            <a:ext cx="736480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dirty="0">
                <a:solidFill>
                  <a:srgbClr val="002060"/>
                </a:solidFill>
                <a:latin typeface="+mj-lt"/>
              </a:rPr>
              <a:t>Imunizace    </a:t>
            </a:r>
            <a:r>
              <a:rPr lang="cs-CZ" altLang="en-US" sz="2000" dirty="0">
                <a:solidFill>
                  <a:srgbClr val="002060"/>
                </a:solidFill>
                <a:latin typeface="+mj-lt"/>
              </a:rPr>
              <a:t>aktivní (vakcinace) 	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 dirty="0">
                <a:solidFill>
                  <a:srgbClr val="002060"/>
                </a:solidFill>
                <a:latin typeface="+mj-lt"/>
              </a:rPr>
              <a:t>                                     pasivní („hyperimunní“ antiséra</a:t>
            </a:r>
            <a:r>
              <a:rPr lang="cs-CZ" altLang="en-US" sz="28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8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err="1">
                <a:solidFill>
                  <a:srgbClr val="002060"/>
                </a:solidFill>
                <a:latin typeface="+mj-lt"/>
              </a:rPr>
              <a:t>Imunosubstituce</a:t>
            </a:r>
            <a:endParaRPr lang="cs-CZ" altLang="en-US" sz="28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800" dirty="0">
                <a:solidFill>
                  <a:srgbClr val="002060"/>
                </a:solidFill>
                <a:latin typeface="+mj-lt"/>
              </a:rPr>
              <a:t>                          </a:t>
            </a:r>
            <a:r>
              <a:rPr lang="cs-CZ" altLang="en-US" sz="2000" dirty="0">
                <a:solidFill>
                  <a:srgbClr val="002060"/>
                </a:solidFill>
                <a:latin typeface="+mj-lt"/>
              </a:rPr>
              <a:t>„normální“ gamaglobulin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err="1">
                <a:solidFill>
                  <a:srgbClr val="002060"/>
                </a:solidFill>
                <a:latin typeface="+mj-lt"/>
              </a:rPr>
              <a:t>Imunomodulace</a:t>
            </a:r>
            <a:endParaRPr lang="cs-CZ" altLang="en-US" sz="28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800" dirty="0">
                <a:solidFill>
                  <a:srgbClr val="002060"/>
                </a:solidFill>
                <a:latin typeface="+mj-lt"/>
              </a:rPr>
              <a:t>                           </a:t>
            </a:r>
            <a:r>
              <a:rPr lang="cs-CZ" altLang="en-US" sz="2000" dirty="0">
                <a:solidFill>
                  <a:srgbClr val="002060"/>
                </a:solidFill>
                <a:latin typeface="+mj-lt"/>
              </a:rPr>
              <a:t>imunosuprese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 dirty="0">
                <a:solidFill>
                  <a:srgbClr val="002060"/>
                </a:solidFill>
                <a:latin typeface="+mj-lt"/>
              </a:rPr>
              <a:t>                                      </a:t>
            </a:r>
            <a:r>
              <a:rPr lang="cs-CZ" altLang="en-US" sz="2000" dirty="0" err="1">
                <a:solidFill>
                  <a:srgbClr val="002060"/>
                </a:solidFill>
                <a:latin typeface="+mj-lt"/>
              </a:rPr>
              <a:t>imunostimulace</a:t>
            </a:r>
            <a:endParaRPr lang="cs-CZ" altLang="en-US" sz="20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en-US" sz="2000" dirty="0">
                <a:solidFill>
                  <a:srgbClr val="002060"/>
                </a:solidFill>
                <a:latin typeface="+mj-lt"/>
              </a:rPr>
              <a:t>                                      </a:t>
            </a:r>
            <a:r>
              <a:rPr lang="cs-CZ" altLang="en-US" sz="2000" dirty="0" err="1">
                <a:solidFill>
                  <a:srgbClr val="002060"/>
                </a:solidFill>
                <a:latin typeface="+mj-lt"/>
              </a:rPr>
              <a:t>plasmaferéza</a:t>
            </a:r>
            <a:r>
              <a:rPr lang="cs-CZ" altLang="en-US" sz="2000" dirty="0">
                <a:solidFill>
                  <a:srgbClr val="002060"/>
                </a:solidFill>
                <a:latin typeface="+mj-lt"/>
              </a:rPr>
              <a:t> a </a:t>
            </a:r>
            <a:r>
              <a:rPr lang="cs-CZ" altLang="en-US" sz="2000" dirty="0" err="1">
                <a:solidFill>
                  <a:srgbClr val="002060"/>
                </a:solidFill>
                <a:latin typeface="+mj-lt"/>
              </a:rPr>
              <a:t>imunoadsorpce</a:t>
            </a:r>
            <a:endParaRPr lang="cs-CZ" altLang="en-US" sz="20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000" dirty="0">
              <a:solidFill>
                <a:schemeClr val="accent2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800" dirty="0">
              <a:solidFill>
                <a:schemeClr val="accent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425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Imunizace  aktivní  a  pasivní</a:t>
            </a:r>
          </a:p>
        </p:txBody>
      </p:sp>
    </p:spTree>
    <p:extLst>
      <p:ext uri="{BB962C8B-B14F-4D97-AF65-F5344CB8AC3E}">
        <p14:creationId xmlns:p14="http://schemas.microsoft.com/office/powerpoint/2010/main" val="168255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>
                <a:solidFill>
                  <a:srgbClr val="C00000"/>
                </a:solidFill>
              </a:rPr>
              <a:t>Prospěšné působení přirozené mikroflóry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cs-CZ" altLang="en-US" dirty="0">
              <a:solidFill>
                <a:srgbClr val="00206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en-US" dirty="0">
                <a:solidFill>
                  <a:srgbClr val="002060"/>
                </a:solidFill>
              </a:rPr>
              <a:t>Trávení potravy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en-US" dirty="0">
                <a:solidFill>
                  <a:srgbClr val="002060"/>
                </a:solidFill>
              </a:rPr>
              <a:t>Vitaminy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en-US" dirty="0">
                <a:solidFill>
                  <a:srgbClr val="002060"/>
                </a:solidFill>
              </a:rPr>
              <a:t>Odstraňování toxických produktů trávení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en-US" dirty="0">
                <a:solidFill>
                  <a:srgbClr val="002060"/>
                </a:solidFill>
              </a:rPr>
              <a:t>Soutěž o „životní prostor“ s patogeny</a:t>
            </a:r>
          </a:p>
          <a:p>
            <a:pPr lvl="2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Povrchové receptory</a:t>
            </a:r>
          </a:p>
          <a:p>
            <a:pPr lvl="2" eaLnBrk="1" hangingPunct="1">
              <a:defRPr/>
            </a:pPr>
            <a:r>
              <a:rPr lang="cs-CZ" altLang="en-US" dirty="0">
                <a:solidFill>
                  <a:srgbClr val="002060"/>
                </a:solidFill>
              </a:rPr>
              <a:t>Nutriční zdroje</a:t>
            </a:r>
          </a:p>
          <a:p>
            <a:pPr lvl="2" eaLnBrk="1" hangingPunct="1">
              <a:defRPr/>
            </a:pPr>
            <a:r>
              <a:rPr lang="cs-CZ" altLang="en-US" dirty="0" err="1">
                <a:solidFill>
                  <a:srgbClr val="002060"/>
                </a:solidFill>
              </a:rPr>
              <a:t>bakteroiciny</a:t>
            </a:r>
            <a:endParaRPr lang="cs-CZ" altLang="en-US" dirty="0">
              <a:solidFill>
                <a:srgbClr val="002060"/>
              </a:solidFill>
            </a:endParaRPr>
          </a:p>
          <a:p>
            <a:pPr lvl="3" eaLnBrk="1" hangingPunct="1">
              <a:buFont typeface="Wingdings" pitchFamily="2" charset="2"/>
              <a:buNone/>
              <a:defRPr/>
            </a:pP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7798925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5400" dirty="0">
                <a:solidFill>
                  <a:srgbClr val="C00000"/>
                </a:solidFill>
              </a:rPr>
              <a:t>Imunizace</a:t>
            </a:r>
            <a:endParaRPr lang="en-US" altLang="en-US" sz="5400" dirty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28527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 sz="4800" dirty="0">
                <a:solidFill>
                  <a:srgbClr val="002060"/>
                </a:solidFill>
              </a:rPr>
              <a:t>Aktivní</a:t>
            </a:r>
          </a:p>
          <a:p>
            <a:pPr eaLnBrk="1" hangingPunct="1"/>
            <a:r>
              <a:rPr lang="cs-CZ" altLang="en-US" sz="4800" dirty="0">
                <a:solidFill>
                  <a:srgbClr val="002060"/>
                </a:solidFill>
              </a:rPr>
              <a:t>Pasivní</a:t>
            </a:r>
            <a:endParaRPr lang="en-US" alt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482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251520" y="1268760"/>
          <a:ext cx="83613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kument" r:id="rId3" imgW="10267586" imgH="5426975" progId="Word.Document.8">
                  <p:embed/>
                </p:oleObj>
              </mc:Choice>
              <mc:Fallback>
                <p:oleObj name="Dokument" r:id="rId3" imgW="10267586" imgH="5426975" progId="Word.Documen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836136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108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>
                <a:solidFill>
                  <a:srgbClr val="C00000"/>
                </a:solidFill>
              </a:rPr>
              <a:t>Pasivní imunizace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>
                <a:solidFill>
                  <a:srgbClr val="002060"/>
                </a:solidFill>
              </a:rPr>
              <a:t>Principem je dodání specifických protilátek chránících proti rozvoji onemocnění nebo léčících onemocnění.</a:t>
            </a:r>
          </a:p>
          <a:p>
            <a:pPr eaLnBrk="1" hangingPunct="1"/>
            <a:r>
              <a:rPr lang="cs-CZ" altLang="en-US" dirty="0">
                <a:solidFill>
                  <a:srgbClr val="002060"/>
                </a:solidFill>
              </a:rPr>
              <a:t>Je používána zejména u infekčních chorob nebo onemocnění způsobených toxiny.</a:t>
            </a:r>
          </a:p>
          <a:p>
            <a:pPr eaLnBrk="1" hangingPunct="1"/>
            <a:r>
              <a:rPr lang="cs-CZ" altLang="en-US" dirty="0">
                <a:solidFill>
                  <a:srgbClr val="002060"/>
                </a:solidFill>
              </a:rPr>
              <a:t>Účinek je „okamžitý“ ale krátkodobý.</a:t>
            </a:r>
          </a:p>
          <a:p>
            <a:pPr eaLnBrk="1" hangingPunct="1"/>
            <a:r>
              <a:rPr lang="cs-CZ" altLang="en-US" dirty="0">
                <a:solidFill>
                  <a:srgbClr val="002060"/>
                </a:solidFill>
              </a:rPr>
              <a:t>Nedochází ke vzniku specifické imunitní paměti.  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583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31200" cy="1484784"/>
          </a:xfrm>
        </p:spPr>
        <p:txBody>
          <a:bodyPr>
            <a:normAutofit/>
          </a:bodyPr>
          <a:lstStyle/>
          <a:p>
            <a:pPr eaLnBrk="1" hangingPunct="1"/>
            <a:br>
              <a:rPr lang="cs-CZ" altLang="en-US" sz="4000" dirty="0">
                <a:solidFill>
                  <a:srgbClr val="C00000"/>
                </a:solidFill>
              </a:rPr>
            </a:br>
            <a:r>
              <a:rPr lang="en-GB" altLang="en-US" sz="4000" dirty="0" err="1">
                <a:solidFill>
                  <a:srgbClr val="C00000"/>
                </a:solidFill>
              </a:rPr>
              <a:t>Antiséra</a:t>
            </a:r>
            <a:r>
              <a:rPr lang="en-GB" altLang="en-US" sz="4000" dirty="0">
                <a:solidFill>
                  <a:srgbClr val="C00000"/>
                </a:solidFill>
              </a:rPr>
              <a:t> </a:t>
            </a:r>
            <a:r>
              <a:rPr lang="en-GB" altLang="en-US" sz="4000" dirty="0" err="1">
                <a:solidFill>
                  <a:srgbClr val="C00000"/>
                </a:solidFill>
              </a:rPr>
              <a:t>používaná</a:t>
            </a:r>
            <a:r>
              <a:rPr lang="en-GB" altLang="en-US" sz="4000" dirty="0">
                <a:solidFill>
                  <a:srgbClr val="C00000"/>
                </a:solidFill>
              </a:rPr>
              <a:t> v </a:t>
            </a:r>
            <a:r>
              <a:rPr lang="en-GB" altLang="en-US" sz="4000" dirty="0" err="1">
                <a:solidFill>
                  <a:srgbClr val="C00000"/>
                </a:solidFill>
              </a:rPr>
              <a:t>lidské</a:t>
            </a:r>
            <a:r>
              <a:rPr lang="en-GB" altLang="en-US" sz="4000" dirty="0">
                <a:solidFill>
                  <a:srgbClr val="C00000"/>
                </a:solidFill>
              </a:rPr>
              <a:t> </a:t>
            </a:r>
            <a:r>
              <a:rPr lang="en-GB" altLang="en-US" sz="4000" dirty="0" err="1">
                <a:solidFill>
                  <a:srgbClr val="C00000"/>
                </a:solidFill>
              </a:rPr>
              <a:t>medicíně</a:t>
            </a:r>
            <a:endParaRPr lang="en-GB" altLang="en-US" sz="4000" dirty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66137" cy="4181475"/>
          </a:xfrm>
        </p:spPr>
        <p:txBody>
          <a:bodyPr>
            <a:normAutofit lnSpcReduction="10000"/>
          </a:bodyPr>
          <a:lstStyle/>
          <a:p>
            <a:pPr eaLnBrk="1" hangingPunct="1"/>
            <a:endParaRPr lang="cs-CZ" altLang="en-US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en-US" sz="2800" dirty="0" err="1">
                <a:solidFill>
                  <a:srgbClr val="002060"/>
                </a:solidFill>
              </a:rPr>
              <a:t>Antibakteriální</a:t>
            </a:r>
            <a:r>
              <a:rPr lang="en-GB" altLang="en-US" sz="2800" dirty="0">
                <a:solidFill>
                  <a:srgbClr val="002060"/>
                </a:solidFill>
              </a:rPr>
              <a:t>: tetanus (li</a:t>
            </a:r>
            <a:r>
              <a:rPr lang="cs-CZ" altLang="en-US" sz="2800" dirty="0">
                <a:solidFill>
                  <a:srgbClr val="002060"/>
                </a:solidFill>
              </a:rPr>
              <a:t>d</a:t>
            </a:r>
            <a:r>
              <a:rPr lang="en-GB" altLang="en-US" sz="2800" dirty="0" err="1">
                <a:solidFill>
                  <a:srgbClr val="002060"/>
                </a:solidFill>
              </a:rPr>
              <a:t>ské</a:t>
            </a:r>
            <a:r>
              <a:rPr lang="en-GB" altLang="en-US" sz="2800" dirty="0">
                <a:solidFill>
                  <a:srgbClr val="002060"/>
                </a:solidFill>
              </a:rPr>
              <a:t>), </a:t>
            </a:r>
            <a:r>
              <a:rPr lang="en-GB" altLang="en-US" sz="2800" dirty="0" err="1">
                <a:solidFill>
                  <a:srgbClr val="002060"/>
                </a:solidFill>
              </a:rPr>
              <a:t>botulismus</a:t>
            </a:r>
            <a:r>
              <a:rPr lang="en-GB" altLang="en-US" sz="2800" dirty="0">
                <a:solidFill>
                  <a:srgbClr val="002060"/>
                </a:solidFill>
              </a:rPr>
              <a:t> (</a:t>
            </a:r>
            <a:r>
              <a:rPr lang="en-GB" altLang="en-US" sz="2800" dirty="0" err="1">
                <a:solidFill>
                  <a:srgbClr val="002060"/>
                </a:solidFill>
              </a:rPr>
              <a:t>koňské</a:t>
            </a:r>
            <a:r>
              <a:rPr lang="en-GB" altLang="en-US" sz="2800" dirty="0">
                <a:solidFill>
                  <a:srgbClr val="002060"/>
                </a:solidFill>
              </a:rPr>
              <a:t>), </a:t>
            </a:r>
            <a:r>
              <a:rPr lang="en-GB" altLang="en-US" sz="2800" dirty="0" err="1">
                <a:solidFill>
                  <a:srgbClr val="002060"/>
                </a:solidFill>
              </a:rPr>
              <a:t>antigangrenózní</a:t>
            </a:r>
            <a:r>
              <a:rPr lang="en-GB" altLang="en-US" sz="2800" dirty="0">
                <a:solidFill>
                  <a:srgbClr val="002060"/>
                </a:solidFill>
              </a:rPr>
              <a:t> (</a:t>
            </a:r>
            <a:r>
              <a:rPr lang="en-GB" altLang="en-US" sz="2800" dirty="0" err="1">
                <a:solidFill>
                  <a:srgbClr val="002060"/>
                </a:solidFill>
              </a:rPr>
              <a:t>koňské</a:t>
            </a:r>
            <a:r>
              <a:rPr lang="en-GB" altLang="en-US" sz="2800" dirty="0">
                <a:solidFill>
                  <a:srgbClr val="002060"/>
                </a:solidFill>
              </a:rPr>
              <a:t>), </a:t>
            </a:r>
            <a:r>
              <a:rPr lang="en-GB" altLang="en-US" sz="2800" dirty="0" err="1">
                <a:solidFill>
                  <a:srgbClr val="002060"/>
                </a:solidFill>
              </a:rPr>
              <a:t>záškrt</a:t>
            </a:r>
            <a:r>
              <a:rPr lang="en-GB" altLang="en-US" sz="2800" dirty="0">
                <a:solidFill>
                  <a:srgbClr val="002060"/>
                </a:solidFill>
              </a:rPr>
              <a:t> (</a:t>
            </a:r>
            <a:r>
              <a:rPr lang="en-GB" altLang="en-US" sz="2800" dirty="0" err="1">
                <a:solidFill>
                  <a:srgbClr val="002060"/>
                </a:solidFill>
              </a:rPr>
              <a:t>koňské</a:t>
            </a:r>
            <a:r>
              <a:rPr lang="en-GB" altLang="en-US" sz="2800" dirty="0">
                <a:solidFill>
                  <a:srgbClr val="002060"/>
                </a:solidFill>
              </a:rPr>
              <a:t>) </a:t>
            </a:r>
          </a:p>
          <a:p>
            <a:pPr eaLnBrk="1" hangingPunct="1"/>
            <a:r>
              <a:rPr lang="en-GB" altLang="en-US" sz="2800" dirty="0" err="1">
                <a:solidFill>
                  <a:srgbClr val="002060"/>
                </a:solidFill>
              </a:rPr>
              <a:t>Protivirová</a:t>
            </a:r>
            <a:r>
              <a:rPr lang="en-GB" altLang="en-US" sz="2800" dirty="0">
                <a:solidFill>
                  <a:srgbClr val="002060"/>
                </a:solidFill>
              </a:rPr>
              <a:t>: </a:t>
            </a:r>
            <a:r>
              <a:rPr lang="en-GB" altLang="en-US" sz="2800" dirty="0" err="1">
                <a:solidFill>
                  <a:srgbClr val="002060"/>
                </a:solidFill>
              </a:rPr>
              <a:t>hepatitida</a:t>
            </a:r>
            <a:r>
              <a:rPr lang="en-GB" altLang="en-US" sz="2800" dirty="0">
                <a:solidFill>
                  <a:srgbClr val="002060"/>
                </a:solidFill>
              </a:rPr>
              <a:t> B (</a:t>
            </a:r>
            <a:r>
              <a:rPr lang="en-GB" altLang="en-US" sz="2800" dirty="0" err="1">
                <a:solidFill>
                  <a:srgbClr val="002060"/>
                </a:solidFill>
              </a:rPr>
              <a:t>lidské</a:t>
            </a:r>
            <a:r>
              <a:rPr lang="en-GB" altLang="en-US" sz="2800" dirty="0">
                <a:solidFill>
                  <a:srgbClr val="002060"/>
                </a:solidFill>
              </a:rPr>
              <a:t>), </a:t>
            </a:r>
            <a:r>
              <a:rPr lang="en-GB" altLang="en-US" sz="2800" dirty="0" err="1">
                <a:solidFill>
                  <a:srgbClr val="002060"/>
                </a:solidFill>
              </a:rPr>
              <a:t>vzteklina</a:t>
            </a:r>
            <a:r>
              <a:rPr lang="en-GB" altLang="en-US" sz="2800" dirty="0">
                <a:solidFill>
                  <a:srgbClr val="002060"/>
                </a:solidFill>
              </a:rPr>
              <a:t> (</a:t>
            </a:r>
            <a:r>
              <a:rPr lang="en-GB" altLang="en-US" sz="2800" dirty="0" err="1">
                <a:solidFill>
                  <a:srgbClr val="002060"/>
                </a:solidFill>
              </a:rPr>
              <a:t>koňské</a:t>
            </a:r>
            <a:r>
              <a:rPr lang="en-GB" altLang="en-US" sz="2800" dirty="0">
                <a:solidFill>
                  <a:srgbClr val="002060"/>
                </a:solidFill>
              </a:rPr>
              <a:t>), varicella-zoster (</a:t>
            </a:r>
            <a:r>
              <a:rPr lang="en-GB" altLang="en-US" sz="2800" dirty="0" err="1">
                <a:solidFill>
                  <a:srgbClr val="002060"/>
                </a:solidFill>
              </a:rPr>
              <a:t>lidské</a:t>
            </a:r>
            <a:r>
              <a:rPr lang="en-GB" altLang="en-US" sz="2800" dirty="0">
                <a:solidFill>
                  <a:srgbClr val="002060"/>
                </a:solidFill>
              </a:rPr>
              <a:t>), CMV (</a:t>
            </a:r>
            <a:r>
              <a:rPr lang="en-GB" altLang="en-US" sz="2800" dirty="0" err="1">
                <a:solidFill>
                  <a:srgbClr val="002060"/>
                </a:solidFill>
              </a:rPr>
              <a:t>lidské</a:t>
            </a:r>
            <a:r>
              <a:rPr lang="en-GB" altLang="en-US" sz="2800" dirty="0">
                <a:solidFill>
                  <a:srgbClr val="002060"/>
                </a:solidFill>
              </a:rPr>
              <a:t>), </a:t>
            </a:r>
            <a:r>
              <a:rPr lang="en-GB" altLang="en-US" sz="2800" dirty="0" err="1">
                <a:solidFill>
                  <a:srgbClr val="002060"/>
                </a:solidFill>
              </a:rPr>
              <a:t>klíšťová</a:t>
            </a:r>
            <a:r>
              <a:rPr lang="en-GB" altLang="en-US" sz="2800" dirty="0">
                <a:solidFill>
                  <a:srgbClr val="002060"/>
                </a:solidFill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</a:rPr>
              <a:t>encefalitida</a:t>
            </a:r>
            <a:r>
              <a:rPr lang="en-GB" altLang="en-US" sz="2800" dirty="0">
                <a:solidFill>
                  <a:srgbClr val="002060"/>
                </a:solidFill>
              </a:rPr>
              <a:t> (</a:t>
            </a:r>
            <a:r>
              <a:rPr lang="en-GB" altLang="en-US" sz="2800" dirty="0" err="1">
                <a:solidFill>
                  <a:srgbClr val="002060"/>
                </a:solidFill>
              </a:rPr>
              <a:t>lidské</a:t>
            </a:r>
            <a:r>
              <a:rPr lang="en-GB" altLang="en-US" sz="2800" dirty="0">
                <a:solidFill>
                  <a:srgbClr val="002060"/>
                </a:solidFill>
              </a:rPr>
              <a:t>), </a:t>
            </a:r>
            <a:r>
              <a:rPr lang="en-GB" altLang="en-US" sz="2800" dirty="0" err="1">
                <a:solidFill>
                  <a:srgbClr val="002060"/>
                </a:solidFill>
              </a:rPr>
              <a:t>hepatitida</a:t>
            </a:r>
            <a:r>
              <a:rPr lang="en-GB" altLang="en-US" sz="2800" dirty="0">
                <a:solidFill>
                  <a:srgbClr val="002060"/>
                </a:solidFill>
              </a:rPr>
              <a:t> A, </a:t>
            </a:r>
            <a:r>
              <a:rPr lang="en-GB" altLang="en-US" sz="2800" dirty="0" err="1">
                <a:solidFill>
                  <a:srgbClr val="002060"/>
                </a:solidFill>
              </a:rPr>
              <a:t>spalničky</a:t>
            </a:r>
            <a:r>
              <a:rPr lang="en-GB" altLang="en-US" sz="2800" dirty="0">
                <a:solidFill>
                  <a:srgbClr val="002060"/>
                </a:solidFill>
              </a:rPr>
              <a:t> a </a:t>
            </a:r>
            <a:r>
              <a:rPr lang="en-GB" altLang="en-US" sz="2800" dirty="0" err="1">
                <a:solidFill>
                  <a:srgbClr val="002060"/>
                </a:solidFill>
              </a:rPr>
              <a:t>jiné</a:t>
            </a:r>
            <a:r>
              <a:rPr lang="en-GB" altLang="en-US" sz="2800" dirty="0">
                <a:solidFill>
                  <a:srgbClr val="002060"/>
                </a:solidFill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</a:rPr>
              <a:t>virózy</a:t>
            </a:r>
            <a:r>
              <a:rPr lang="en-GB" altLang="en-US" sz="2800" dirty="0">
                <a:solidFill>
                  <a:srgbClr val="002060"/>
                </a:solidFill>
              </a:rPr>
              <a:t> (</a:t>
            </a:r>
            <a:r>
              <a:rPr lang="en-GB" altLang="en-US" sz="2800" dirty="0" err="1">
                <a:solidFill>
                  <a:srgbClr val="002060"/>
                </a:solidFill>
              </a:rPr>
              <a:t>nespecifický</a:t>
            </a:r>
            <a:r>
              <a:rPr lang="en-GB" altLang="en-US" sz="2800" dirty="0">
                <a:solidFill>
                  <a:srgbClr val="002060"/>
                </a:solidFill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</a:rPr>
              <a:t>lidský</a:t>
            </a:r>
            <a:r>
              <a:rPr lang="en-GB" altLang="en-US" sz="2800" dirty="0">
                <a:solidFill>
                  <a:srgbClr val="002060"/>
                </a:solidFill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</a:rPr>
              <a:t>imunoglobulin</a:t>
            </a:r>
            <a:r>
              <a:rPr lang="en-GB" altLang="en-US" sz="2800" dirty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en-GB" altLang="en-US" sz="2800" dirty="0" err="1">
                <a:solidFill>
                  <a:srgbClr val="002060"/>
                </a:solidFill>
              </a:rPr>
              <a:t>Proti</a:t>
            </a:r>
            <a:r>
              <a:rPr lang="en-GB" altLang="en-US" sz="2800" dirty="0">
                <a:solidFill>
                  <a:srgbClr val="002060"/>
                </a:solidFill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</a:rPr>
              <a:t>hadím</a:t>
            </a:r>
            <a:r>
              <a:rPr lang="en-GB" altLang="en-US" sz="2800" dirty="0">
                <a:solidFill>
                  <a:srgbClr val="002060"/>
                </a:solidFill>
              </a:rPr>
              <a:t> a </a:t>
            </a:r>
            <a:r>
              <a:rPr lang="en-GB" altLang="en-US" sz="2800" dirty="0" err="1">
                <a:solidFill>
                  <a:srgbClr val="002060"/>
                </a:solidFill>
              </a:rPr>
              <a:t>pavoučím</a:t>
            </a:r>
            <a:r>
              <a:rPr lang="en-GB" altLang="en-US" sz="2800" dirty="0">
                <a:solidFill>
                  <a:srgbClr val="002060"/>
                </a:solidFill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</a:rPr>
              <a:t>jedům</a:t>
            </a:r>
            <a:r>
              <a:rPr lang="en-GB" altLang="en-US" sz="2800" dirty="0">
                <a:solidFill>
                  <a:srgbClr val="002060"/>
                </a:solidFill>
              </a:rPr>
              <a:t> (</a:t>
            </a:r>
            <a:r>
              <a:rPr lang="en-GB" altLang="en-US" sz="2800" dirty="0" err="1">
                <a:solidFill>
                  <a:srgbClr val="002060"/>
                </a:solidFill>
              </a:rPr>
              <a:t>koňská</a:t>
            </a:r>
            <a:r>
              <a:rPr lang="en-GB" altLang="en-US" sz="2800" dirty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en-GB" altLang="en-US" sz="2800" dirty="0">
                <a:solidFill>
                  <a:srgbClr val="002060"/>
                </a:solidFill>
              </a:rPr>
              <a:t>Anti Rh  (</a:t>
            </a:r>
            <a:r>
              <a:rPr lang="en-GB" altLang="en-US" sz="2800" dirty="0" err="1">
                <a:solidFill>
                  <a:srgbClr val="002060"/>
                </a:solidFill>
              </a:rPr>
              <a:t>lidské</a:t>
            </a:r>
            <a:r>
              <a:rPr lang="en-GB" altLang="en-US" sz="28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34761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dirty="0">
                <a:solidFill>
                  <a:srgbClr val="C00000"/>
                </a:solidFill>
              </a:rPr>
              <a:t>Nespecifické imunoglobulinové preparáty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sz="2800" dirty="0">
                <a:solidFill>
                  <a:srgbClr val="002060"/>
                </a:solidFill>
              </a:rPr>
              <a:t>Podávají se u </a:t>
            </a:r>
            <a:r>
              <a:rPr lang="cs-CZ" altLang="en-US" sz="2800" dirty="0" err="1">
                <a:solidFill>
                  <a:srgbClr val="002060"/>
                </a:solidFill>
              </a:rPr>
              <a:t>imunosuprimovaných</a:t>
            </a:r>
            <a:r>
              <a:rPr lang="cs-CZ" altLang="en-US" sz="2800" dirty="0">
                <a:solidFill>
                  <a:srgbClr val="002060"/>
                </a:solidFill>
              </a:rPr>
              <a:t> jedinců.</a:t>
            </a:r>
          </a:p>
          <a:p>
            <a:pPr eaLnBrk="1" hangingPunct="1"/>
            <a:r>
              <a:rPr lang="cs-CZ" altLang="en-US" sz="2800" dirty="0">
                <a:solidFill>
                  <a:srgbClr val="002060"/>
                </a:solidFill>
              </a:rPr>
              <a:t>Extrakcí etanolem je možno ze séra získat </a:t>
            </a:r>
            <a:r>
              <a:rPr lang="cs-CZ" altLang="en-US" sz="2800" dirty="0" err="1">
                <a:solidFill>
                  <a:srgbClr val="002060"/>
                </a:solidFill>
              </a:rPr>
              <a:t>imunoglobulinou</a:t>
            </a:r>
            <a:r>
              <a:rPr lang="cs-CZ" altLang="en-US" sz="2800" dirty="0">
                <a:solidFill>
                  <a:srgbClr val="002060"/>
                </a:solidFill>
              </a:rPr>
              <a:t> frakci – 16% roztok je používán jako „normální imunoglobulin“. Obsahuje zejména </a:t>
            </a:r>
            <a:r>
              <a:rPr lang="cs-CZ" altLang="en-US" sz="2800" dirty="0" err="1">
                <a:solidFill>
                  <a:srgbClr val="002060"/>
                </a:solidFill>
              </a:rPr>
              <a:t>IgG</a:t>
            </a:r>
            <a:r>
              <a:rPr lang="cs-CZ" altLang="en-US" sz="2800" dirty="0">
                <a:solidFill>
                  <a:srgbClr val="002060"/>
                </a:solidFill>
              </a:rPr>
              <a:t>, stopy dalších  tříd jsou terapeuticky zanedbatelné.</a:t>
            </a:r>
          </a:p>
          <a:p>
            <a:pPr eaLnBrk="1" hangingPunct="1"/>
            <a:r>
              <a:rPr lang="cs-CZ" altLang="en-US" sz="2800" dirty="0">
                <a:solidFill>
                  <a:srgbClr val="002060"/>
                </a:solidFill>
              </a:rPr>
              <a:t>Další manipulací (odstranění polymerů </a:t>
            </a:r>
            <a:r>
              <a:rPr lang="cs-CZ" altLang="en-US" sz="2800" dirty="0" err="1">
                <a:solidFill>
                  <a:srgbClr val="002060"/>
                </a:solidFill>
              </a:rPr>
              <a:t>IgG</a:t>
            </a:r>
            <a:r>
              <a:rPr lang="cs-CZ" altLang="en-US" sz="2800" dirty="0">
                <a:solidFill>
                  <a:srgbClr val="002060"/>
                </a:solidFill>
              </a:rPr>
              <a:t>, které by se vázaly na </a:t>
            </a:r>
            <a:r>
              <a:rPr lang="cs-CZ" altLang="en-US" sz="2800" dirty="0" err="1">
                <a:solidFill>
                  <a:srgbClr val="002060"/>
                </a:solidFill>
              </a:rPr>
              <a:t>Fc</a:t>
            </a:r>
            <a:r>
              <a:rPr lang="cs-CZ" altLang="en-US" sz="2800" dirty="0">
                <a:solidFill>
                  <a:srgbClr val="002060"/>
                </a:solidFill>
              </a:rPr>
              <a:t> receptory a aktivovaly komplement) je možno získat deriváty k intravenóznímu podání.</a:t>
            </a:r>
          </a:p>
          <a:p>
            <a:pPr eaLnBrk="1" hangingPunct="1"/>
            <a:r>
              <a:rPr lang="cs-CZ" altLang="en-US" sz="2800" dirty="0">
                <a:solidFill>
                  <a:srgbClr val="002060"/>
                </a:solidFill>
              </a:rPr>
              <a:t>Nově jsou používány i imunoglobuliny pro subkutánní léčbu.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452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dirty="0">
                <a:solidFill>
                  <a:srgbClr val="C00000"/>
                </a:solidFill>
              </a:rPr>
              <a:t>Nespecifické  imunoglobulinové  deriváty</a:t>
            </a:r>
            <a:br>
              <a:rPr lang="cs-CZ" sz="3600" b="1" dirty="0"/>
            </a:br>
            <a:r>
              <a:rPr lang="cs-CZ" sz="2400" dirty="0">
                <a:solidFill>
                  <a:srgbClr val="002060"/>
                </a:solidFill>
              </a:rPr>
              <a:t>(příprava z plasmy 15 000-60 000 zdravých dárců krve)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5925"/>
            <a:ext cx="8372475" cy="47672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Intravenózní - 5%: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7S - intaktní molekula </a:t>
            </a:r>
            <a:r>
              <a:rPr lang="cs-CZ" sz="2400" dirty="0" err="1">
                <a:solidFill>
                  <a:srgbClr val="002060"/>
                </a:solidFill>
              </a:rPr>
              <a:t>IgG</a:t>
            </a:r>
            <a:endParaRPr lang="cs-CZ" sz="2400" dirty="0">
              <a:solidFill>
                <a:srgbClr val="002060"/>
              </a:solidFill>
            </a:endParaRP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5S - molekula </a:t>
            </a:r>
            <a:r>
              <a:rPr lang="cs-CZ" sz="2400" dirty="0" err="1">
                <a:solidFill>
                  <a:srgbClr val="002060"/>
                </a:solidFill>
              </a:rPr>
              <a:t>IgG</a:t>
            </a:r>
            <a:r>
              <a:rPr lang="cs-CZ" sz="2400" dirty="0">
                <a:solidFill>
                  <a:srgbClr val="002060"/>
                </a:solidFill>
              </a:rPr>
              <a:t> rozštěpena v pantové oblasti na  fragmenty Fab</a:t>
            </a:r>
            <a:r>
              <a:rPr lang="cs-CZ" sz="2400" baseline="-25000" dirty="0">
                <a:solidFill>
                  <a:srgbClr val="002060"/>
                </a:solidFill>
              </a:rPr>
              <a:t>2</a:t>
            </a:r>
            <a:r>
              <a:rPr lang="cs-CZ" sz="2400" dirty="0">
                <a:solidFill>
                  <a:srgbClr val="002060"/>
                </a:solidFill>
              </a:rPr>
              <a:t> a </a:t>
            </a:r>
            <a:r>
              <a:rPr lang="cs-CZ" sz="2400" dirty="0" err="1">
                <a:solidFill>
                  <a:srgbClr val="002060"/>
                </a:solidFill>
              </a:rPr>
              <a:t>Fc</a:t>
            </a:r>
            <a:r>
              <a:rPr lang="cs-CZ" sz="2400" dirty="0">
                <a:solidFill>
                  <a:srgbClr val="002060"/>
                </a:solidFill>
              </a:rPr>
              <a:t> (Gama-</a:t>
            </a:r>
            <a:r>
              <a:rPr lang="cs-CZ" sz="2400" dirty="0" err="1">
                <a:solidFill>
                  <a:srgbClr val="002060"/>
                </a:solidFill>
              </a:rPr>
              <a:t>Venin</a:t>
            </a:r>
            <a:r>
              <a:rPr lang="cs-CZ" sz="2400" dirty="0">
                <a:solidFill>
                  <a:srgbClr val="002060"/>
                </a:solidFill>
              </a:rPr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err="1">
                <a:solidFill>
                  <a:srgbClr val="002060"/>
                </a:solidFill>
              </a:rPr>
              <a:t>IgM</a:t>
            </a:r>
            <a:r>
              <a:rPr lang="cs-CZ" sz="2400" dirty="0">
                <a:solidFill>
                  <a:srgbClr val="002060"/>
                </a:solidFill>
              </a:rPr>
              <a:t>, obohacené preparáty (</a:t>
            </a:r>
            <a:r>
              <a:rPr lang="cs-CZ" sz="2400" dirty="0" err="1">
                <a:solidFill>
                  <a:srgbClr val="002060"/>
                </a:solidFill>
              </a:rPr>
              <a:t>Pentaglobin</a:t>
            </a:r>
            <a:r>
              <a:rPr lang="cs-CZ" sz="2400" dirty="0">
                <a:solidFill>
                  <a:srgbClr val="002060"/>
                </a:solidFill>
              </a:rPr>
              <a:t>)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Intramuskulární 16% roztok převážně </a:t>
            </a:r>
            <a:r>
              <a:rPr lang="cs-CZ" sz="2400" dirty="0" err="1">
                <a:solidFill>
                  <a:srgbClr val="002060"/>
                </a:solidFill>
              </a:rPr>
              <a:t>IgG</a:t>
            </a:r>
            <a:endParaRPr lang="cs-CZ" sz="2400" dirty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Subkutánní - jedná se v podstatě </a:t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>o intravenózní deriváty zahuštěné na 16%.</a:t>
            </a:r>
          </a:p>
        </p:txBody>
      </p:sp>
    </p:spTree>
    <p:extLst>
      <p:ext uri="{BB962C8B-B14F-4D97-AF65-F5344CB8AC3E}">
        <p14:creationId xmlns:p14="http://schemas.microsoft.com/office/powerpoint/2010/main" val="3225955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cs-CZ" sz="3400" dirty="0">
                <a:solidFill>
                  <a:srgbClr val="C00000"/>
                </a:solidFill>
              </a:rPr>
              <a:t>Využití imunoglobulinových preparátů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Identifikace a kvantifikace antigenů (mikrobiologie, hematologie, </a:t>
            </a:r>
            <a:r>
              <a:rPr lang="cs-CZ" sz="2800" dirty="0" err="1">
                <a:solidFill>
                  <a:srgbClr val="002060"/>
                </a:solidFill>
              </a:rPr>
              <a:t>transplantologie</a:t>
            </a:r>
            <a:r>
              <a:rPr lang="cs-CZ" sz="2800" dirty="0">
                <a:solidFill>
                  <a:srgbClr val="002060"/>
                </a:solidFill>
              </a:rPr>
              <a:t>, klinická imunologie)</a:t>
            </a:r>
          </a:p>
          <a:p>
            <a:pPr marL="342900" indent="-342900">
              <a:lnSpc>
                <a:spcPct val="90000"/>
              </a:lnSpc>
            </a:pPr>
            <a:endParaRPr lang="cs-CZ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Imunoterapie a </a:t>
            </a:r>
            <a:r>
              <a:rPr lang="cs-CZ" sz="2800" dirty="0" err="1">
                <a:solidFill>
                  <a:srgbClr val="002060"/>
                </a:solidFill>
              </a:rPr>
              <a:t>imunoprofylaxe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(klasická pasivní imunizace, terapie nádorů, </a:t>
            </a:r>
            <a:r>
              <a:rPr lang="cs-CZ" sz="2800" dirty="0" err="1">
                <a:solidFill>
                  <a:srgbClr val="002060"/>
                </a:solidFill>
              </a:rPr>
              <a:t>imunomodulace</a:t>
            </a:r>
            <a:r>
              <a:rPr lang="cs-CZ" sz="2800" dirty="0">
                <a:solidFill>
                  <a:srgbClr val="002060"/>
                </a:solidFill>
              </a:rPr>
              <a:t>, především imunosuprese)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Izolace a purifikace antigenních preparátů   </a:t>
            </a:r>
          </a:p>
        </p:txBody>
      </p:sp>
    </p:spTree>
    <p:extLst>
      <p:ext uri="{BB962C8B-B14F-4D97-AF65-F5344CB8AC3E}">
        <p14:creationId xmlns:p14="http://schemas.microsoft.com/office/powerpoint/2010/main" val="7760571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>
                <a:solidFill>
                  <a:srgbClr val="C00000"/>
                </a:solidFill>
              </a:rPr>
              <a:t>Indikační skupiny imunoglobulinové léčby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Substituce tvorby protilátek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Primární imunodeficience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Sekundární imunodeficience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 err="1">
                <a:solidFill>
                  <a:srgbClr val="002060"/>
                </a:solidFill>
              </a:rPr>
              <a:t>Imunoregulace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Autoimunitní choroby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Vaskulitidy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Alergická onemocnění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Léčba infekčních chorob –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		 substituce i </a:t>
            </a:r>
            <a:r>
              <a:rPr lang="cs-CZ" dirty="0" err="1">
                <a:solidFill>
                  <a:srgbClr val="002060"/>
                </a:solidFill>
              </a:rPr>
              <a:t>imunoregulace</a:t>
            </a:r>
            <a:endParaRPr lang="cs-CZ" dirty="0">
              <a:solidFill>
                <a:srgbClr val="002060"/>
              </a:solidFill>
            </a:endParaRPr>
          </a:p>
          <a:p>
            <a:pPr marL="342900" indent="-342900"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2101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dirty="0">
                <a:solidFill>
                  <a:schemeClr val="accent2"/>
                </a:solidFill>
              </a:rPr>
              <a:t>Aktivní imunizace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dirty="0">
                <a:solidFill>
                  <a:schemeClr val="accent2"/>
                </a:solidFill>
                <a:latin typeface="Comic Sans MS" pitchFamily="66" charset="0"/>
              </a:rPr>
              <a:t>                                 </a:t>
            </a:r>
          </a:p>
          <a:p>
            <a:pPr eaLnBrk="1" hangingPunct="1"/>
            <a:endParaRPr lang="cs-CZ" altLang="en-US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cs-CZ" altLang="en-US" dirty="0">
                <a:solidFill>
                  <a:schemeClr val="accent2"/>
                </a:solidFill>
                <a:latin typeface="Comic Sans MS" pitchFamily="66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364130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76250"/>
            <a:ext cx="8280920" cy="5905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>
                <a:solidFill>
                  <a:srgbClr val="002060"/>
                </a:solidFill>
              </a:rPr>
              <a:t>Vakcinace je hodnocena z medicínského i ekonomického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>
                <a:solidFill>
                  <a:srgbClr val="002060"/>
                </a:solidFill>
              </a:rPr>
              <a:t>pohledu  jako jeden z nejefektivnějších způsobů prevence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>
                <a:solidFill>
                  <a:srgbClr val="002060"/>
                </a:solidFill>
              </a:rPr>
              <a:t>vzniku a šíření  infekčních  chorob</a:t>
            </a:r>
            <a:r>
              <a:rPr lang="cs-CZ" sz="2600" dirty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Na individuální úrovni chrání jedince před onemocněním.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Na populační úrovni (kolektivní imunita daná vysokou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err="1">
                <a:solidFill>
                  <a:srgbClr val="002060"/>
                </a:solidFill>
              </a:rPr>
              <a:t>proočkovaností</a:t>
            </a:r>
            <a:r>
              <a:rPr lang="cs-CZ" sz="2600" dirty="0">
                <a:solidFill>
                  <a:srgbClr val="002060"/>
                </a:solidFill>
              </a:rPr>
              <a:t> populace) brání šíření infekčních agens 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>
                <a:solidFill>
                  <a:srgbClr val="002060"/>
                </a:solidFill>
              </a:rPr>
              <a:t>ochrání i neočkované  osoby.   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/>
          </a:p>
          <a:p>
            <a:pPr eaLnBrk="1" hangingPunct="1">
              <a:buFont typeface="Wingdings" pitchFamily="2" charset="2"/>
              <a:buNone/>
            </a:pPr>
            <a:endParaRPr lang="cs-CZ" sz="2600" dirty="0"/>
          </a:p>
          <a:p>
            <a:pPr eaLnBrk="1" hangingPunct="1">
              <a:buFont typeface="Wingdings" pitchFamily="2" charset="2"/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51584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>
                <a:solidFill>
                  <a:srgbClr val="C00000"/>
                </a:solidFill>
              </a:rPr>
              <a:t>Negativní ovlivňování fyziologické mikroflóry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en-US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en-US" dirty="0">
                <a:solidFill>
                  <a:srgbClr val="002060"/>
                </a:solidFill>
              </a:rPr>
              <a:t>ATB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en-US" dirty="0">
                <a:solidFill>
                  <a:srgbClr val="002060"/>
                </a:solidFill>
              </a:rPr>
              <a:t>Hygienické návyky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en-US" dirty="0">
                <a:solidFill>
                  <a:srgbClr val="002060"/>
                </a:solidFill>
              </a:rPr>
              <a:t>Urbanizace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en-US" dirty="0">
                <a:solidFill>
                  <a:srgbClr val="002060"/>
                </a:solidFill>
              </a:rPr>
              <a:t>Očkování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en-US" dirty="0">
                <a:solidFill>
                  <a:srgbClr val="002060"/>
                </a:solidFill>
              </a:rPr>
              <a:t>Skladba potravy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dirty="0">
                <a:solidFill>
                  <a:srgbClr val="002060"/>
                </a:solidFill>
              </a:rPr>
              <a:t>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b="1" dirty="0">
                <a:solidFill>
                  <a:srgbClr val="002060"/>
                </a:solidFill>
              </a:rPr>
              <a:t>Přirozená mikroflóra je kontrolována mechanismy slizniční imunity</a:t>
            </a:r>
          </a:p>
        </p:txBody>
      </p:sp>
    </p:spTree>
    <p:extLst>
      <p:ext uri="{BB962C8B-B14F-4D97-AF65-F5344CB8AC3E}">
        <p14:creationId xmlns:p14="http://schemas.microsoft.com/office/powerpoint/2010/main" val="1623707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Aktivní imunizace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Použití </a:t>
            </a:r>
            <a:r>
              <a:rPr lang="cs-CZ" dirty="0" err="1">
                <a:solidFill>
                  <a:srgbClr val="002060"/>
                </a:solidFill>
              </a:rPr>
              <a:t>Ag</a:t>
            </a:r>
            <a:r>
              <a:rPr lang="cs-CZ" dirty="0">
                <a:solidFill>
                  <a:srgbClr val="002060"/>
                </a:solidFill>
              </a:rPr>
              <a:t> k vyvolání imunitní reakce, která později chrání před patogenem nesoucí tento nebo podobný antigen.</a:t>
            </a:r>
          </a:p>
          <a:p>
            <a:r>
              <a:rPr lang="cs-CZ" dirty="0">
                <a:solidFill>
                  <a:srgbClr val="002060"/>
                </a:solidFill>
              </a:rPr>
              <a:t>Zakladatel E. </a:t>
            </a:r>
            <a:r>
              <a:rPr lang="cs-CZ" dirty="0" err="1">
                <a:solidFill>
                  <a:srgbClr val="002060"/>
                </a:solidFill>
              </a:rPr>
              <a:t>Jenner</a:t>
            </a:r>
            <a:r>
              <a:rPr lang="cs-CZ" dirty="0">
                <a:solidFill>
                  <a:srgbClr val="002060"/>
                </a:solidFill>
              </a:rPr>
              <a:t> – jako první v roce 1798 naočkoval virus kravských neštovic.</a:t>
            </a:r>
          </a:p>
          <a:p>
            <a:r>
              <a:rPr lang="cs-CZ" dirty="0">
                <a:solidFill>
                  <a:srgbClr val="002060"/>
                </a:solidFill>
              </a:rPr>
              <a:t>Vyvolání je mírného onemocnění a především ochrana před pravými neštovicemi.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3C87EB-7363-4580-BFE4-BF918754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466975" cy="237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1780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Arial Rounded MT Bold" pitchFamily="34" charset="0"/>
              </a:rPr>
              <a:t>Edward Jenner</a:t>
            </a:r>
          </a:p>
        </p:txBody>
      </p:sp>
      <p:pic>
        <p:nvPicPr>
          <p:cNvPr id="2052" name="Picture 3"/>
          <p:cNvPicPr>
            <a:picLocks noGrp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733800" cy="4038600"/>
          </a:xfrm>
          <a:noFill/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0" y="1701800"/>
          <a:ext cx="4114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" r:id="rId5" imgW="5197317" imgH="4676315" progId="Photoshop.Image.5">
                  <p:embed/>
                </p:oleObj>
              </mc:Choice>
              <mc:Fallback>
                <p:oleObj name="Image" r:id="rId5" imgW="5197317" imgH="4676315" progId="Photoshop.Image.5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1800"/>
                        <a:ext cx="4114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5638800"/>
            <a:ext cx="7924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9728" tIns="54864" rIns="109728" bIns="54864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800" dirty="0">
                <a:latin typeface="Arial" charset="0"/>
              </a:rPr>
              <a:t>Discovery of small pox vaccine</a:t>
            </a:r>
            <a:r>
              <a:rPr lang="cs-CZ" altLang="en-US" sz="2800" dirty="0">
                <a:latin typeface="Arial" charset="0"/>
              </a:rPr>
              <a:t> (1798)</a:t>
            </a:r>
          </a:p>
        </p:txBody>
      </p:sp>
    </p:spTree>
    <p:extLst>
      <p:ext uri="{BB962C8B-B14F-4D97-AF65-F5344CB8AC3E}">
        <p14:creationId xmlns:p14="http://schemas.microsoft.com/office/powerpoint/2010/main" val="12415066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9055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200" dirty="0">
                <a:solidFill>
                  <a:srgbClr val="C00000"/>
                </a:solidFill>
              </a:rPr>
              <a:t>Vliv očkování na výskyt infekčních onemocnění v USA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884368" y="525068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Černý kašel</a:t>
            </a:r>
            <a:endParaRPr lang="en-GB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30647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Zarděnky</a:t>
            </a:r>
            <a:endParaRPr lang="en-GB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8424" y="14847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Obrna</a:t>
            </a:r>
            <a:endParaRPr lang="en-GB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8424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Záškrt</a:t>
            </a:r>
            <a:endParaRPr lang="en-GB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28529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Spalničky</a:t>
            </a:r>
            <a:endParaRPr lang="en-GB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00392" y="42930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Příušnice</a:t>
            </a:r>
            <a:endParaRPr lang="en-GB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5486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Neštovice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37257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Imunologické adjuvans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2060"/>
                </a:solidFill>
              </a:rPr>
              <a:t>Anorganické či organické chemické látky, makromolekuly nebo celé buňky některých usmrcených bakterií, které nespecificky zesilují imunitní reakci na podaný antigen.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2060"/>
                </a:solidFill>
              </a:rPr>
              <a:t>Váže antigen, zabraňuje jeho rychlému uvolnění z místa aplikace a jeho degradaci.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2060"/>
                </a:solidFill>
              </a:rPr>
              <a:t>Mohou antigen prezentující buňky antigen lépe fagocytovat.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2060"/>
                </a:solidFill>
              </a:rPr>
              <a:t>Může aktivovat monocyty a makrofágy, nebo podporovat produkci </a:t>
            </a:r>
            <a:r>
              <a:rPr lang="cs-CZ" sz="2800" dirty="0" err="1">
                <a:solidFill>
                  <a:srgbClr val="002060"/>
                </a:solidFill>
              </a:rPr>
              <a:t>cytokinů</a:t>
            </a:r>
            <a:r>
              <a:rPr lang="cs-CZ" sz="28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273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Adjuvans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01000" cy="46085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Zesiluje a udržuje </a:t>
            </a:r>
            <a:r>
              <a:rPr lang="cs-CZ" sz="2800" dirty="0" err="1">
                <a:solidFill>
                  <a:srgbClr val="002060"/>
                </a:solidFill>
              </a:rPr>
              <a:t>imunogennost</a:t>
            </a:r>
            <a:r>
              <a:rPr lang="cs-CZ" sz="2800" dirty="0">
                <a:solidFill>
                  <a:srgbClr val="002060"/>
                </a:solidFill>
              </a:rPr>
              <a:t> antigenu.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Účinně moduluje imunitní reakci.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Redukuje potřebné množství antigenu 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nutnost opakovaného podání.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Zlepšuje účinnost vakcín u novorozenců,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starých osob i nemocných s podlomenou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imunitou.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Jejich význam je zvlášť důležitý u strukturálně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jednoduchých preparátů.  </a:t>
            </a:r>
          </a:p>
        </p:txBody>
      </p:sp>
    </p:spTree>
    <p:extLst>
      <p:ext uri="{BB962C8B-B14F-4D97-AF65-F5344CB8AC3E}">
        <p14:creationId xmlns:p14="http://schemas.microsoft.com/office/powerpoint/2010/main" val="34314452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rgbClr val="C00000"/>
                </a:solidFill>
              </a:rPr>
              <a:t>Adjuvans: </a:t>
            </a:r>
            <a:br>
              <a:rPr lang="cs-CZ" sz="4000" dirty="0">
                <a:solidFill>
                  <a:srgbClr val="C00000"/>
                </a:solidFill>
              </a:rPr>
            </a:br>
            <a:r>
              <a:rPr lang="cs-CZ" sz="4000" dirty="0">
                <a:solidFill>
                  <a:srgbClr val="C00000"/>
                </a:solidFill>
              </a:rPr>
              <a:t>základní mechanismy účinku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752975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900" u="sng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„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Doručení“ antigenu buňkám a orgánům imunitního systému 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minerální soli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emulse</a:t>
            </a:r>
          </a:p>
          <a:p>
            <a:pPr lvl="1">
              <a:lnSpc>
                <a:spcPct val="80000"/>
              </a:lnSpc>
            </a:pPr>
            <a:r>
              <a:rPr lang="cs-CZ" sz="2400" dirty="0" err="1">
                <a:solidFill>
                  <a:srgbClr val="002060"/>
                </a:solidFill>
                <a:latin typeface="+mj-lt"/>
              </a:rPr>
              <a:t>liposomy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sz="2400" dirty="0" err="1">
                <a:solidFill>
                  <a:srgbClr val="002060"/>
                </a:solidFill>
                <a:latin typeface="+mj-lt"/>
              </a:rPr>
              <a:t>virosomy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,  </a:t>
            </a:r>
          </a:p>
          <a:p>
            <a:pPr lvl="1">
              <a:lnSpc>
                <a:spcPct val="80000"/>
              </a:lnSpc>
            </a:pPr>
            <a:r>
              <a:rPr lang="cs-CZ" sz="2400" dirty="0" err="1">
                <a:solidFill>
                  <a:srgbClr val="002060"/>
                </a:solidFill>
                <a:latin typeface="+mj-lt"/>
              </a:rPr>
              <a:t>biodegradovatelné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polymerní mikrosféry,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ISCOM (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immune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stimulating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complexes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4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s-CZ" sz="2800" dirty="0" err="1">
                <a:solidFill>
                  <a:srgbClr val="002060"/>
                </a:solidFill>
                <a:latin typeface="+mj-lt"/>
              </a:rPr>
              <a:t>Imunostimulace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 aktivace buněk vrozené imunity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     ligandy TLR,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cytokiny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, saponiny, bakteriální exotoxiny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Budoucnost mají komplexní adjuvantní systémy (integrovaná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	adjuvancia); je nutno vzít v úvahu zvláštnosti patogeneze 	i rozdílné imunogenní vlastnosti</a:t>
            </a:r>
            <a:endParaRPr lang="cs-CZ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2367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856662" cy="820738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</a:rPr>
              <a:t>  </a:t>
            </a:r>
            <a:r>
              <a:rPr lang="cs-CZ" sz="4000" dirty="0">
                <a:solidFill>
                  <a:srgbClr val="C00000"/>
                </a:solidFill>
              </a:rPr>
              <a:t>Adjuvans aktivuje dendritické buňky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45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interakce složek adjuvans charakteru „PAMP“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s TLR i dalšími PRR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nepřímá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prostřednictvím „DAMP“ uvolňovaných při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poškození tkání mikroby (kyselina močová,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ATP, HMGB-1)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990033"/>
                </a:solidFill>
              </a:rPr>
              <a:t>Význam „fylogeneticky konservovaných“ struktur mikrobů.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333293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Freudovo adjuvans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Tvořeno směsí minerálních olejů, vosků a inaktivovaných </a:t>
            </a:r>
            <a:r>
              <a:rPr lang="cs-CZ" dirty="0" err="1">
                <a:solidFill>
                  <a:srgbClr val="002060"/>
                </a:solidFill>
              </a:rPr>
              <a:t>Mycobacterium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tuberculosis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r>
              <a:rPr lang="cs-CZ" dirty="0">
                <a:solidFill>
                  <a:srgbClr val="002060"/>
                </a:solidFill>
              </a:rPr>
              <a:t>Nekompletní adjuvans pak obsahuje pouze olejovou emulzi.</a:t>
            </a:r>
          </a:p>
          <a:p>
            <a:r>
              <a:rPr lang="cs-CZ" dirty="0">
                <a:solidFill>
                  <a:srgbClr val="002060"/>
                </a:solidFill>
              </a:rPr>
              <a:t>Používá se ve veterinárním lékařství.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413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Adjuvans v humánní medicíně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hydroxid hlinitý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2060"/>
                </a:solidFill>
              </a:rPr>
              <a:t>hexavakcína</a:t>
            </a:r>
            <a:r>
              <a:rPr lang="cs-CZ" dirty="0">
                <a:solidFill>
                  <a:srgbClr val="002060"/>
                </a:solidFill>
              </a:rPr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samostatné očkování tetanickým toxoidem</a:t>
            </a:r>
          </a:p>
          <a:p>
            <a:r>
              <a:rPr lang="cs-CZ" dirty="0">
                <a:solidFill>
                  <a:srgbClr val="002060"/>
                </a:solidFill>
              </a:rPr>
              <a:t>fosforečnan hlinitý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očkování proti </a:t>
            </a:r>
            <a:r>
              <a:rPr lang="cs-CZ" dirty="0" err="1">
                <a:solidFill>
                  <a:srgbClr val="002060"/>
                </a:solidFill>
              </a:rPr>
              <a:t>hepatitídě</a:t>
            </a:r>
            <a:r>
              <a:rPr lang="cs-CZ" dirty="0">
                <a:solidFill>
                  <a:srgbClr val="002060"/>
                </a:solidFill>
              </a:rPr>
              <a:t> B  </a:t>
            </a:r>
          </a:p>
          <a:p>
            <a:r>
              <a:rPr lang="cs-CZ" dirty="0">
                <a:solidFill>
                  <a:srgbClr val="002060"/>
                </a:solidFill>
              </a:rPr>
              <a:t>fosforečnan vápenatý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alergenové vakcíny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629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Moderní adjuvans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Vakcína proti rakovině děložního čípku obsahující AS04 (</a:t>
            </a:r>
            <a:r>
              <a:rPr lang="cs-CZ" dirty="0" err="1">
                <a:solidFill>
                  <a:srgbClr val="002060"/>
                </a:solidFill>
              </a:rPr>
              <a:t>deacylovaný</a:t>
            </a:r>
            <a:r>
              <a:rPr lang="cs-CZ" dirty="0">
                <a:solidFill>
                  <a:srgbClr val="002060"/>
                </a:solidFill>
              </a:rPr>
              <a:t> lipopolysacharid adsorbovaný na hydroxidu hlinitém).</a:t>
            </a:r>
          </a:p>
          <a:p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Indukuje vyšší a delší protilátkovou odpověď, ale také mnohem silnější specifickou imunitní paměť ve srovnání s hodnotami pozorovanými po vakcinaci pouze s aluminiovou solí. </a:t>
            </a:r>
            <a:endParaRPr lang="en-GB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3394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5773</Words>
  <Application>Microsoft Office PowerPoint</Application>
  <PresentationFormat>Předvádění na obrazovce (4:3)</PresentationFormat>
  <Paragraphs>758</Paragraphs>
  <Slides>120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120</vt:i4>
      </vt:variant>
    </vt:vector>
  </HeadingPairs>
  <TitlesOfParts>
    <vt:vector size="131" baseType="lpstr">
      <vt:lpstr>Arial</vt:lpstr>
      <vt:lpstr>Arial Rounded MT Bold</vt:lpstr>
      <vt:lpstr>Arial Unicode MS</vt:lpstr>
      <vt:lpstr>Calibri</vt:lpstr>
      <vt:lpstr>Comic Sans MS</vt:lpstr>
      <vt:lpstr>Symbol</vt:lpstr>
      <vt:lpstr>Tahoma</vt:lpstr>
      <vt:lpstr>Wingdings</vt:lpstr>
      <vt:lpstr>Motiv systému Office</vt:lpstr>
      <vt:lpstr>Dokument</vt:lpstr>
      <vt:lpstr>Image</vt:lpstr>
      <vt:lpstr>Anti-infekční imunita</vt:lpstr>
      <vt:lpstr>Vývoj imunitního systému</vt:lpstr>
      <vt:lpstr>Současná situace</vt:lpstr>
      <vt:lpstr>Problémy v současnosti</vt:lpstr>
      <vt:lpstr>Rozdělení mikroorganismů-podle schopnosti vyvolat onemocnění</vt:lpstr>
      <vt:lpstr>Člověk a přirozená mikroflóra</vt:lpstr>
      <vt:lpstr>Vaginální mikroflóra</vt:lpstr>
      <vt:lpstr>Prospěšné působení přirozené mikroflóry </vt:lpstr>
      <vt:lpstr>Negativní ovlivňování fyziologické mikroflóry</vt:lpstr>
      <vt:lpstr>Časová posloupnost imunitní odpovědi</vt:lpstr>
      <vt:lpstr>Infekční onemocnění</vt:lpstr>
      <vt:lpstr>Interakce patogenního organismu  s hostitelem</vt:lpstr>
      <vt:lpstr>Variabilita patogena a hostitele</vt:lpstr>
      <vt:lpstr>Schopnost organismu odolávat infekci </vt:lpstr>
      <vt:lpstr>Prezentace aplikace PowerPoint</vt:lpstr>
      <vt:lpstr>Viry a imunitní systém</vt:lpstr>
      <vt:lpstr>Interakce virů s imunitním systémem</vt:lpstr>
      <vt:lpstr>Interakce virů s imunitním systémem</vt:lpstr>
      <vt:lpstr>Buněčné terče patogenních virů</vt:lpstr>
      <vt:lpstr>Vstup virových částic do nitra buňky</vt:lpstr>
      <vt:lpstr>Rozmnožování virů</vt:lpstr>
      <vt:lpstr>Interferonový systém</vt:lpstr>
      <vt:lpstr>Interferony a a b</vt:lpstr>
      <vt:lpstr>Mechanismus účinku interferonu (IFN)</vt:lpstr>
      <vt:lpstr>Interferon g</vt:lpstr>
      <vt:lpstr>NK- buňky</vt:lpstr>
      <vt:lpstr>Reakce NK buněk</vt:lpstr>
      <vt:lpstr>Prezentace aplikace PowerPoint</vt:lpstr>
      <vt:lpstr>Důsledek působení NK buněk</vt:lpstr>
      <vt:lpstr>Th- lymfocyty</vt:lpstr>
      <vt:lpstr>Cytotoxické T- lymfocyty</vt:lpstr>
      <vt:lpstr>Mechanismy úniku virů před obrannými reakcemi organismu</vt:lpstr>
      <vt:lpstr>Mechanismy úniku virů před obrannými reakcemi organismu</vt:lpstr>
      <vt:lpstr>Integrace virů do hostitelského genomu</vt:lpstr>
      <vt:lpstr>Ochrana proti bakteriím</vt:lpstr>
      <vt:lpstr>Extracelulární invazivní bakterie</vt:lpstr>
      <vt:lpstr>Extracelulární neinvazivní baktérie</vt:lpstr>
      <vt:lpstr>Bakteriální toxiny</vt:lpstr>
      <vt:lpstr>Staphylococcus aureus</vt:lpstr>
      <vt:lpstr>Faktory virulence</vt:lpstr>
      <vt:lpstr>Faktory virulence</vt:lpstr>
      <vt:lpstr>Extracelulární bakterie</vt:lpstr>
      <vt:lpstr>Adaptivní odpověď proti extracelulárním bakteriím</vt:lpstr>
      <vt:lpstr>Th17 reakce</vt:lpstr>
      <vt:lpstr>Th17 a extracelulární bakterie</vt:lpstr>
      <vt:lpstr> Mechanismy úniku extracelulárních bakterií před obrannými reakcemi organismu</vt:lpstr>
      <vt:lpstr>Způsoby obrany mikrobů proti fagocytóze</vt:lpstr>
      <vt:lpstr>Mechanismy úniku extracelulárních bakterií před obrannými reakcemi organismu</vt:lpstr>
      <vt:lpstr>Obrana proti bakteriím-intracelulárním, plísním</vt:lpstr>
      <vt:lpstr>Obranné mechanismy proti intracelulárním baktériím</vt:lpstr>
      <vt:lpstr>Ochrana proti intracelulárním bakteriím</vt:lpstr>
      <vt:lpstr>Kooperace CD4+ a CD8+ T-lymfocytů v ochraně proti intracelulárním bakteriím</vt:lpstr>
      <vt:lpstr>Poškození organismu aktivací makrofágů</vt:lpstr>
      <vt:lpstr>Mykobakterie </vt:lpstr>
      <vt:lpstr> Mechanismy úniku intracelulárních bakterií před obrannými reakcemi organismu</vt:lpstr>
      <vt:lpstr>Mechanismy úniku intracelulárních bakterií před obrannými reakcemi organismu</vt:lpstr>
      <vt:lpstr>Mechanismy úniku intracelulárních bakterií před obrannými reakcemi organismu</vt:lpstr>
      <vt:lpstr>Komplikace ochrany proti extracelulárním bakteriím</vt:lpstr>
      <vt:lpstr>Systémová zánětová odpověď organismu</vt:lpstr>
      <vt:lpstr>SIRS-Systemic Inflammatory Response Syndrom</vt:lpstr>
      <vt:lpstr>SIRS</vt:lpstr>
      <vt:lpstr>SIRS</vt:lpstr>
      <vt:lpstr>Monitorování nastupujícího SIRS</vt:lpstr>
      <vt:lpstr>Imunitní ochrana proti parazitům</vt:lpstr>
      <vt:lpstr>Obrana proti prvokům</vt:lpstr>
      <vt:lpstr>Intracelulární prvoci a imunitní systém</vt:lpstr>
      <vt:lpstr>Extracelulární prvoci a imunitní systém</vt:lpstr>
      <vt:lpstr>Helminti a imunitní systém</vt:lpstr>
      <vt:lpstr>Vývoj imunitní reakce proti helmintům</vt:lpstr>
      <vt:lpstr>Mastocyty a obrana proti parazitům</vt:lpstr>
      <vt:lpstr>Mastocyty a obrana proti parazitům</vt:lpstr>
      <vt:lpstr>Prezentace aplikace PowerPoint</vt:lpstr>
      <vt:lpstr> Imunita proti parazitům - pozdější stadium infekce </vt:lpstr>
      <vt:lpstr>Funkce eosinofilů</vt:lpstr>
      <vt:lpstr>Mechanismy úniku parazitů před obrannými reakcemi organismu</vt:lpstr>
      <vt:lpstr>Tkáňové poškození infekcemi</vt:lpstr>
      <vt:lpstr>Prezentace aplikace PowerPoint</vt:lpstr>
      <vt:lpstr>Záměrné a cílené ovlivnění imunity</vt:lpstr>
      <vt:lpstr>Imunizace  aktivní  a  pasivní</vt:lpstr>
      <vt:lpstr>Imunizace</vt:lpstr>
      <vt:lpstr>Prezentace aplikace PowerPoint</vt:lpstr>
      <vt:lpstr>Pasivní imunizace</vt:lpstr>
      <vt:lpstr> Antiséra používaná v lidské medicíně</vt:lpstr>
      <vt:lpstr>Nespecifické imunoglobulinové preparáty</vt:lpstr>
      <vt:lpstr>Nespecifické  imunoglobulinové  deriváty (příprava z plasmy 15 000-60 000 zdravých dárců krve)</vt:lpstr>
      <vt:lpstr>Využití imunoglobulinových preparátů</vt:lpstr>
      <vt:lpstr>Indikační skupiny imunoglobulinové léčby</vt:lpstr>
      <vt:lpstr>Aktivní imunizace</vt:lpstr>
      <vt:lpstr>Prezentace aplikace PowerPoint</vt:lpstr>
      <vt:lpstr>Aktivní imunizace</vt:lpstr>
      <vt:lpstr>Edward Jenner</vt:lpstr>
      <vt:lpstr>Vliv očkování na výskyt infekčních onemocnění v USA</vt:lpstr>
      <vt:lpstr>Imunologické adjuvans</vt:lpstr>
      <vt:lpstr>Adjuvans </vt:lpstr>
      <vt:lpstr>Adjuvans:  základní mechanismy účinku</vt:lpstr>
      <vt:lpstr>  Adjuvans aktivuje dendritické buňky</vt:lpstr>
      <vt:lpstr>Freudovo adjuvans</vt:lpstr>
      <vt:lpstr>Adjuvans v humánní medicíně</vt:lpstr>
      <vt:lpstr>Moderní adjuvans</vt:lpstr>
      <vt:lpstr>Prezentace aplikace PowerPoint</vt:lpstr>
      <vt:lpstr>Imunologická paměť a vakcinace</vt:lpstr>
      <vt:lpstr>Primární a sekundární imunitní odpověď</vt:lpstr>
      <vt:lpstr>„Klasické“ vakcíny</vt:lpstr>
      <vt:lpstr>Atenuované virové a bakteriální vakcíny</vt:lpstr>
      <vt:lpstr>Atenuované virové a bakteriální vakcíny</vt:lpstr>
      <vt:lpstr>Inaktivované virové a bakteriální vakcíny</vt:lpstr>
      <vt:lpstr>Purifikované makromolekuly jako vakcíny</vt:lpstr>
      <vt:lpstr>   „Moderní“ vakcíny</vt:lpstr>
      <vt:lpstr>Rekombinantní vakcíny </vt:lpstr>
      <vt:lpstr>Rekombinantní vektorové vakcíny </vt:lpstr>
      <vt:lpstr>Syntetické peptidové vakcíny </vt:lpstr>
      <vt:lpstr>Multivalentní subjednotkové vakcíny</vt:lpstr>
      <vt:lpstr>Multivalentní subjednotkové vakcíny</vt:lpstr>
      <vt:lpstr>Ostatní biologicky významné součásti vakcín</vt:lpstr>
      <vt:lpstr>Prezentace aplikace PowerPoint</vt:lpstr>
      <vt:lpstr>Pravidelné očkování v ČR 2011  (Vyhláška  537/2006, novela 299/2010 Sb.)</vt:lpstr>
      <vt:lpstr>Povinné očkování - vymahatelnost</vt:lpstr>
      <vt:lpstr>Hexavakcína</vt:lpstr>
      <vt:lpstr>Očkovací kalendář ČR 2018</vt:lpstr>
      <vt:lpstr>Principy správné vakcinace</vt:lpstr>
    </vt:vector>
  </TitlesOfParts>
  <Company>Fakultní nemocnice u sv. Anny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Anti-infekční imunita</dc:title>
  <dc:creator>uziv</dc:creator>
  <cp:lastModifiedBy>Marcela Vlková</cp:lastModifiedBy>
  <cp:revision>78</cp:revision>
  <dcterms:created xsi:type="dcterms:W3CDTF">2016-04-11T07:11:04Z</dcterms:created>
  <dcterms:modified xsi:type="dcterms:W3CDTF">2021-03-16T12:55:20Z</dcterms:modified>
</cp:coreProperties>
</file>