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4"/>
  </p:notesMasterIdLst>
  <p:handoutMasterIdLst>
    <p:handoutMasterId r:id="rId35"/>
  </p:handoutMasterIdLst>
  <p:sldIdLst>
    <p:sldId id="256" r:id="rId2"/>
    <p:sldId id="303" r:id="rId3"/>
    <p:sldId id="257" r:id="rId4"/>
    <p:sldId id="304" r:id="rId5"/>
    <p:sldId id="302" r:id="rId6"/>
    <p:sldId id="305" r:id="rId7"/>
    <p:sldId id="312" r:id="rId8"/>
    <p:sldId id="300" r:id="rId9"/>
    <p:sldId id="299" r:id="rId10"/>
    <p:sldId id="308" r:id="rId11"/>
    <p:sldId id="307" r:id="rId12"/>
    <p:sldId id="298" r:id="rId13"/>
    <p:sldId id="330" r:id="rId14"/>
    <p:sldId id="331" r:id="rId15"/>
    <p:sldId id="311" r:id="rId16"/>
    <p:sldId id="309" r:id="rId17"/>
    <p:sldId id="317" r:id="rId18"/>
    <p:sldId id="316" r:id="rId19"/>
    <p:sldId id="318" r:id="rId20"/>
    <p:sldId id="319" r:id="rId21"/>
    <p:sldId id="320" r:id="rId22"/>
    <p:sldId id="321" r:id="rId23"/>
    <p:sldId id="315" r:id="rId24"/>
    <p:sldId id="314" r:id="rId25"/>
    <p:sldId id="322" r:id="rId26"/>
    <p:sldId id="324" r:id="rId27"/>
    <p:sldId id="323" r:id="rId28"/>
    <p:sldId id="328" r:id="rId29"/>
    <p:sldId id="326" r:id="rId30"/>
    <p:sldId id="325" r:id="rId31"/>
    <p:sldId id="329" r:id="rId32"/>
    <p:sldId id="313" r:id="rId33"/>
  </p:sldIdLst>
  <p:sldSz cx="9145588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  <p15:guide id="11" pos="321">
          <p15:clr>
            <a:srgbClr val="A4A3A4"/>
          </p15:clr>
        </p15:guide>
        <p15:guide id="12" pos="5419">
          <p15:clr>
            <a:srgbClr val="A4A3A4"/>
          </p15:clr>
        </p15:guide>
        <p15:guide id="13" pos="682">
          <p15:clr>
            <a:srgbClr val="A4A3A4"/>
          </p15:clr>
        </p15:guide>
        <p15:guide id="14" pos="2766">
          <p15:clr>
            <a:srgbClr val="A4A3A4"/>
          </p15:clr>
        </p15:guide>
        <p15:guide id="15" pos="29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F01928"/>
    <a:srgbClr val="0000DC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0" autoAdjust="0"/>
    <p:restoredTop sz="96754" autoAdjust="0"/>
  </p:normalViewPr>
  <p:slideViewPr>
    <p:cSldViewPr snapToGrid="0">
      <p:cViewPr varScale="1">
        <p:scale>
          <a:sx n="116" d="100"/>
          <a:sy n="116" d="100"/>
        </p:scale>
        <p:origin x="1506" y="11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  <p:guide pos="321"/>
        <p:guide pos="5419"/>
        <p:guide pos="682"/>
        <p:guide pos="2766"/>
        <p:guide pos="297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603403891203191"/>
          <c:y val="6.7285496529721114E-2"/>
          <c:w val="0.59538115105780076"/>
          <c:h val="0.865429006940557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errBars>
            <c:errBarType val="minus"/>
            <c:errValType val="cust"/>
            <c:noEndCap val="0"/>
            <c:plus>
              <c:numLit>
                <c:formatCode>General</c:formatCode>
                <c:ptCount val="1"/>
                <c:pt idx="0">
                  <c:v>1</c:v>
                </c:pt>
              </c:numLit>
            </c:plus>
            <c:minus>
              <c:numRef>
                <c:f>List1!$E$2:$E$25</c:f>
                <c:numCache>
                  <c:formatCode>General</c:formatCode>
                  <c:ptCount val="24"/>
                  <c:pt idx="0">
                    <c:v>15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numRef>
              <c:f>List1!$A$2</c:f>
              <c:numCache>
                <c:formatCode>General</c:formatCode>
                <c:ptCount val="1"/>
              </c:numCache>
            </c:numRef>
          </c:cat>
          <c:val>
            <c:numRef>
              <c:f>List1!$B$2</c:f>
              <c:numCache>
                <c:formatCode>###0.00</c:formatCode>
                <c:ptCount val="1"/>
                <c:pt idx="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AA-44F9-AAA6-3DB550F81AE1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Sloupec1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96AA-44F9-AAA6-3DB550F81AE1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96AA-44F9-AAA6-3DB550F81AE1}"/>
              </c:ext>
            </c:extLst>
          </c:dPt>
          <c:dPt>
            <c:idx val="6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96AA-44F9-AAA6-3DB550F81AE1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96AA-44F9-AAA6-3DB550F81AE1}"/>
              </c:ext>
            </c:extLst>
          </c:dPt>
          <c:dPt>
            <c:idx val="8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96AA-44F9-AAA6-3DB550F81AE1}"/>
              </c:ext>
            </c:extLst>
          </c:dPt>
          <c:dPt>
            <c:idx val="1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96AA-44F9-AAA6-3DB550F81AE1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96AA-44F9-AAA6-3DB550F81AE1}"/>
              </c:ext>
            </c:extLst>
          </c:dPt>
          <c:dPt>
            <c:idx val="1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96AA-44F9-AAA6-3DB550F81AE1}"/>
              </c:ext>
            </c:extLst>
          </c:dPt>
          <c:dPt>
            <c:idx val="16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96AA-44F9-AAA6-3DB550F81AE1}"/>
              </c:ext>
            </c:extLst>
          </c:dPt>
          <c:dPt>
            <c:idx val="17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96AA-44F9-AAA6-3DB550F81AE1}"/>
              </c:ext>
            </c:extLst>
          </c:dPt>
          <c:dPt>
            <c:idx val="18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96AA-44F9-AAA6-3DB550F81AE1}"/>
              </c:ext>
            </c:extLst>
          </c:dPt>
          <c:dPt>
            <c:idx val="2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8-96AA-44F9-AAA6-3DB550F81AE1}"/>
              </c:ext>
            </c:extLst>
          </c:dPt>
          <c:dPt>
            <c:idx val="2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A-96AA-44F9-AAA6-3DB550F81AE1}"/>
              </c:ext>
            </c:extLst>
          </c:dPt>
          <c:dPt>
            <c:idx val="2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C-96AA-44F9-AAA6-3DB550F81AE1}"/>
              </c:ext>
            </c:extLst>
          </c:dPt>
          <c:cat>
            <c:numRef>
              <c:f>List1!$A$2</c:f>
              <c:numCache>
                <c:formatCode>General</c:formatCode>
                <c:ptCount val="1"/>
              </c:numCache>
            </c:numRef>
          </c:cat>
          <c:val>
            <c:numRef>
              <c:f>List1!$C$2</c:f>
              <c:numCache>
                <c:formatCode>0.00</c:formatCode>
                <c:ptCount val="1"/>
                <c:pt idx="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96AA-44F9-AAA6-3DB550F81AE1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Sloupec2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96AA-44F9-AAA6-3DB550F81AE1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96AA-44F9-AAA6-3DB550F81AE1}"/>
              </c:ext>
            </c:extLst>
          </c:dPt>
          <c:dPt>
            <c:idx val="6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96AA-44F9-AAA6-3DB550F81AE1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96AA-44F9-AAA6-3DB550F81AE1}"/>
              </c:ext>
            </c:extLst>
          </c:dPt>
          <c:dPt>
            <c:idx val="8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96AA-44F9-AAA6-3DB550F81AE1}"/>
              </c:ext>
            </c:extLst>
          </c:dPt>
          <c:dPt>
            <c:idx val="1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9-96AA-44F9-AAA6-3DB550F81AE1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B-96AA-44F9-AAA6-3DB550F81AE1}"/>
              </c:ext>
            </c:extLst>
          </c:dPt>
          <c:dPt>
            <c:idx val="1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D-96AA-44F9-AAA6-3DB550F81AE1}"/>
              </c:ext>
            </c:extLst>
          </c:dPt>
          <c:dPt>
            <c:idx val="16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F-96AA-44F9-AAA6-3DB550F81AE1}"/>
              </c:ext>
            </c:extLst>
          </c:dPt>
          <c:dPt>
            <c:idx val="17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1-96AA-44F9-AAA6-3DB550F81AE1}"/>
              </c:ext>
            </c:extLst>
          </c:dPt>
          <c:dPt>
            <c:idx val="18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3-96AA-44F9-AAA6-3DB550F81AE1}"/>
              </c:ext>
            </c:extLst>
          </c:dPt>
          <c:dPt>
            <c:idx val="2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5-96AA-44F9-AAA6-3DB550F81AE1}"/>
              </c:ext>
            </c:extLst>
          </c:dPt>
          <c:dPt>
            <c:idx val="2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7-96AA-44F9-AAA6-3DB550F81AE1}"/>
              </c:ext>
            </c:extLst>
          </c:dPt>
          <c:dPt>
            <c:idx val="2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9-96AA-44F9-AAA6-3DB550F81AE1}"/>
              </c:ext>
            </c:extLst>
          </c:dPt>
          <c:errBars>
            <c:errBarType val="plus"/>
            <c:errValType val="cust"/>
            <c:noEndCap val="0"/>
            <c:plus>
              <c:numRef>
                <c:f>List1!$F$2:$F$25</c:f>
                <c:numCache>
                  <c:formatCode>General</c:formatCode>
                  <c:ptCount val="24"/>
                  <c:pt idx="0">
                    <c:v>30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12700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numRef>
              <c:f>List1!$A$2</c:f>
              <c:numCache>
                <c:formatCode>General</c:formatCode>
                <c:ptCount val="1"/>
              </c:numCache>
            </c:numRef>
          </c:cat>
          <c:val>
            <c:numRef>
              <c:f>List1!$D$2</c:f>
              <c:numCache>
                <c:formatCode>0.00</c:formatCode>
                <c:ptCount val="1"/>
                <c:pt idx="0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A-96AA-44F9-AAA6-3DB550F81A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440122176"/>
        <c:axId val="440120864"/>
      </c:barChart>
      <c:catAx>
        <c:axId val="4401221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40120864"/>
        <c:crosses val="autoZero"/>
        <c:auto val="1"/>
        <c:lblAlgn val="ctr"/>
        <c:lblOffset val="100"/>
        <c:noMultiLvlLbl val="0"/>
      </c:catAx>
      <c:valAx>
        <c:axId val="44012086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Calibri Light" panose="020F0302020204030204" pitchFamily="34" charset="0"/>
                  </a:defRPr>
                </a:pPr>
                <a:r>
                  <a:rPr lang="cs-CZ" dirty="0"/>
                  <a:t>Věk (roky)</a:t>
                </a:r>
              </a:p>
            </c:rich>
          </c:tx>
          <c:layout>
            <c:manualLayout>
              <c:xMode val="edge"/>
              <c:yMode val="edge"/>
              <c:x val="5.4571225065687019E-2"/>
              <c:y val="0.3379281321706416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Calibri Light" panose="020F0302020204030204" pitchFamily="34" charset="0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 Light" panose="020F0302020204030204" pitchFamily="34" charset="0"/>
              </a:defRPr>
            </a:pPr>
            <a:endParaRPr lang="en-US"/>
          </a:p>
        </c:txPr>
        <c:crossAx val="440122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Calibri Light" panose="020F030202020403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54" y="414000"/>
            <a:ext cx="1546943" cy="106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40092" y="718713"/>
            <a:ext cx="391568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9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8927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8981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689273" y="718713"/>
            <a:ext cx="391568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9145588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133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F01928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rgbClr val="F01928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867" y="2019300"/>
            <a:ext cx="4106255" cy="28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82330877-15CC-4407-8FF1-75EB5074EA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225ADAA-BAB5-47B6-A5E0-6A14E2AE70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94" y="2434289"/>
            <a:ext cx="7187994" cy="186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54" y="414000"/>
            <a:ext cx="1549566" cy="10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0638" y="1296001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89273" y="1290515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9027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7" y="1695075"/>
            <a:ext cx="3914489" cy="3896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67024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30579" y="1692003"/>
            <a:ext cx="248407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93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30579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21963" y="4414270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8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30935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22140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0093" y="1692003"/>
            <a:ext cx="248407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121064" y="1692003"/>
            <a:ext cx="248407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4704976" y="692150"/>
            <a:ext cx="3901418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7" y="692151"/>
            <a:ext cx="3914489" cy="489963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540094" y="692150"/>
            <a:ext cx="8066301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94" y="6228000"/>
            <a:ext cx="5941032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54" y="6228000"/>
            <a:ext cx="189033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93" y="1872000"/>
            <a:ext cx="8066301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png"/><Relationship Id="rId5" Type="http://schemas.openxmlformats.org/officeDocument/2006/relationships/image" Target="../media/image11.wmf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7" name="Nadpis 3"/>
          <p:cNvSpPr>
            <a:spLocks noGrp="1"/>
          </p:cNvSpPr>
          <p:nvPr>
            <p:ph type="title"/>
          </p:nvPr>
        </p:nvSpPr>
        <p:spPr>
          <a:xfrm>
            <a:off x="395416" y="1961253"/>
            <a:ext cx="8352052" cy="1171580"/>
          </a:xfrm>
        </p:spPr>
        <p:txBody>
          <a:bodyPr/>
          <a:lstStyle/>
          <a:p>
            <a:r>
              <a:rPr lang="cs-CZ" sz="4000" b="0" dirty="0">
                <a:solidFill>
                  <a:schemeClr val="accent1"/>
                </a:solidFill>
                <a:latin typeface="Arial" pitchFamily="34" charset="0"/>
              </a:rPr>
              <a:t>MIAM021p(s) </a:t>
            </a:r>
            <a:r>
              <a:rPr lang="cs-CZ" sz="4000" dirty="0">
                <a:solidFill>
                  <a:schemeClr val="accent1"/>
                </a:solidFill>
                <a:latin typeface="Arial" pitchFamily="34" charset="0"/>
              </a:rPr>
              <a:t>Analýza a management dat pro zdravotnické obory – přednáška a cvičení </a:t>
            </a:r>
            <a:r>
              <a:rPr lang="cs-CZ" sz="4000" dirty="0" smtClean="0">
                <a:solidFill>
                  <a:schemeClr val="accent1"/>
                </a:solidFill>
                <a:latin typeface="Arial" pitchFamily="34" charset="0"/>
              </a:rPr>
              <a:t/>
            </a:r>
            <a:br>
              <a:rPr lang="cs-CZ" sz="4000" dirty="0" smtClean="0">
                <a:solidFill>
                  <a:schemeClr val="accent1"/>
                </a:solidFill>
                <a:latin typeface="Arial" pitchFamily="34" charset="0"/>
              </a:rPr>
            </a:br>
            <a:r>
              <a:rPr lang="cs-CZ" sz="4000" b="0" dirty="0" smtClean="0">
                <a:solidFill>
                  <a:schemeClr val="accent1"/>
                </a:solidFill>
                <a:latin typeface="Arial" pitchFamily="34" charset="0"/>
              </a:rPr>
              <a:t>(</a:t>
            </a:r>
            <a:r>
              <a:rPr lang="cs-CZ" sz="4000" b="0" dirty="0">
                <a:solidFill>
                  <a:schemeClr val="accent1"/>
                </a:solidFill>
                <a:latin typeface="Arial" pitchFamily="34" charset="0"/>
              </a:rPr>
              <a:t>jaro </a:t>
            </a:r>
            <a:r>
              <a:rPr lang="cs-CZ" sz="4000" b="0" dirty="0" smtClean="0">
                <a:solidFill>
                  <a:schemeClr val="accent1"/>
                </a:solidFill>
                <a:latin typeface="Arial" pitchFamily="34" charset="0"/>
              </a:rPr>
              <a:t>2021)</a:t>
            </a:r>
            <a:endParaRPr lang="cs-CZ" sz="4000" b="0" dirty="0"/>
          </a:p>
        </p:txBody>
      </p:sp>
      <p:sp>
        <p:nvSpPr>
          <p:cNvPr id="8" name="Podnadpis 4"/>
          <p:cNvSpPr>
            <a:spLocks noGrp="1"/>
          </p:cNvSpPr>
          <p:nvPr>
            <p:ph type="subTitle" idx="1"/>
          </p:nvPr>
        </p:nvSpPr>
        <p:spPr>
          <a:xfrm>
            <a:off x="395416" y="4709530"/>
            <a:ext cx="8522680" cy="698497"/>
          </a:xfrm>
        </p:spPr>
        <p:txBody>
          <a:bodyPr/>
          <a:lstStyle/>
          <a:p>
            <a:r>
              <a:rPr lang="cs-CZ" sz="1200" dirty="0">
                <a:solidFill>
                  <a:schemeClr val="tx2">
                    <a:lumMod val="50000"/>
                  </a:schemeClr>
                </a:solidFill>
              </a:rPr>
              <a:t>MICHAL </a:t>
            </a:r>
            <a:r>
              <a:rPr lang="cs-CZ" sz="1200" dirty="0" smtClean="0">
                <a:solidFill>
                  <a:schemeClr val="tx2">
                    <a:lumMod val="50000"/>
                  </a:schemeClr>
                </a:solidFill>
              </a:rPr>
              <a:t>SVOBODA</a:t>
            </a:r>
            <a:endParaRPr lang="cs-CZ" sz="1200" dirty="0">
              <a:solidFill>
                <a:schemeClr val="tx2">
                  <a:lumMod val="50000"/>
                </a:schemeClr>
              </a:solidFill>
            </a:endParaRPr>
          </a:p>
          <a:p>
            <a:endParaRPr lang="cs-CZ" sz="1100" dirty="0"/>
          </a:p>
          <a:p>
            <a:r>
              <a:rPr lang="cs-CZ" sz="1100" dirty="0"/>
              <a:t>Institut biostatistiky a analýz LF MU</a:t>
            </a:r>
          </a:p>
          <a:p>
            <a:r>
              <a:rPr lang="cs-CZ" sz="1100" dirty="0" smtClean="0"/>
              <a:t>svoboda@iba.muni.cz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345482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Charakteristiky polohy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255588" defTabSz="355600" eaLnBrk="0" hangingPunct="0">
              <a:lnSpc>
                <a:spcPct val="110000"/>
              </a:lnSpc>
              <a:spcBef>
                <a:spcPct val="20000"/>
              </a:spcBef>
              <a:buSzPct val="85000"/>
              <a:defRPr/>
            </a:pPr>
            <a:r>
              <a:rPr lang="cs-CZ" sz="24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Aritmetický </a:t>
            </a:r>
            <a:r>
              <a:rPr 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průměr</a:t>
            </a:r>
            <a:r>
              <a:rPr lang="cs-CZ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je definován jako součet všech naměřených údajů vydělený jejich počtem,                                  </a:t>
            </a:r>
          </a:p>
          <a:p>
            <a:pPr marL="342900" indent="-255588" defTabSz="355600" eaLnBrk="0" hangingPunct="0">
              <a:lnSpc>
                <a:spcPct val="110000"/>
              </a:lnSpc>
              <a:spcBef>
                <a:spcPct val="20000"/>
              </a:spcBef>
              <a:buClr>
                <a:srgbClr val="D16349"/>
              </a:buClr>
              <a:buSzPct val="85000"/>
              <a:buNone/>
              <a:defRPr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kde </a:t>
            </a:r>
            <a:r>
              <a:rPr lang="cs-CZ" sz="2400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cs-CZ" sz="2400" i="1" baseline="-25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jsou jednotlivé hodnoty a </a:t>
            </a:r>
            <a:r>
              <a:rPr lang="cs-CZ" sz="24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jejich </a:t>
            </a: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počet</a:t>
            </a:r>
          </a:p>
          <a:p>
            <a:pPr marL="342900" indent="-255588" defTabSz="355600" eaLnBrk="0" hangingPunct="0">
              <a:lnSpc>
                <a:spcPct val="110000"/>
              </a:lnSpc>
              <a:spcBef>
                <a:spcPct val="20000"/>
              </a:spcBef>
              <a:buClr>
                <a:srgbClr val="D16349"/>
              </a:buClr>
              <a:buSzPct val="85000"/>
              <a:buNone/>
              <a:defRPr/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30212" indent="-342900" defTabSz="355600" eaLnBrk="0" hangingPunct="0">
              <a:lnSpc>
                <a:spcPct val="110000"/>
              </a:lnSpc>
              <a:spcBef>
                <a:spcPct val="20000"/>
              </a:spcBef>
              <a:buClrTx/>
              <a:buSzPct val="85000"/>
              <a:defRPr/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„Těžiště“ dat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– tzn. součet rozdílů podprůměrných hodnot od průměru je stejný jako součet rozdílů nadprůměrných hodnot od průměru</a:t>
            </a:r>
          </a:p>
          <a:p>
            <a:pPr marL="342900" indent="-255588" defTabSz="355600" eaLnBrk="0" hangingPunct="0">
              <a:lnSpc>
                <a:spcPct val="110000"/>
              </a:lnSpc>
              <a:spcBef>
                <a:spcPct val="20000"/>
              </a:spcBef>
              <a:buClr>
                <a:srgbClr val="D16349"/>
              </a:buClr>
              <a:buSzPct val="85000"/>
              <a:buFont typeface="Arial" pitchFamily="34" charset="0"/>
              <a:buChar char="•"/>
              <a:defRPr/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6044654"/>
              </p:ext>
            </p:extLst>
          </p:nvPr>
        </p:nvGraphicFramePr>
        <p:xfrm>
          <a:off x="884205" y="2440172"/>
          <a:ext cx="1243012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1" name="Rovnice" r:id="rId3" imgW="723600" imgH="431640" progId="Equation.3">
                  <p:embed/>
                </p:oleObj>
              </mc:Choice>
              <mc:Fallback>
                <p:oleObj name="Rovnice" r:id="rId3" imgW="723600" imgH="431640" progId="Equation.3">
                  <p:embed/>
                  <p:pic>
                    <p:nvPicPr>
                      <p:cNvPr id="614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205" y="2440172"/>
                        <a:ext cx="1243012" cy="733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Přímá spojovací čára 6">
            <a:extLst>
              <a:ext uri="{FF2B5EF4-FFF2-40B4-BE49-F238E27FC236}">
                <a16:creationId xmlns:a16="http://schemas.microsoft.com/office/drawing/2014/main" id="{50C47E4A-3143-4A99-ADE5-BC92B059D13F}"/>
              </a:ext>
            </a:extLst>
          </p:cNvPr>
          <p:cNvCxnSpPr>
            <a:cxnSpLocks/>
          </p:cNvCxnSpPr>
          <p:nvPr/>
        </p:nvCxnSpPr>
        <p:spPr>
          <a:xfrm>
            <a:off x="3703492" y="5152749"/>
            <a:ext cx="498566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čára 8">
            <a:extLst>
              <a:ext uri="{FF2B5EF4-FFF2-40B4-BE49-F238E27FC236}">
                <a16:creationId xmlns:a16="http://schemas.microsoft.com/office/drawing/2014/main" id="{2D808CD7-1A89-460E-B70E-F86EC7120D4A}"/>
              </a:ext>
            </a:extLst>
          </p:cNvPr>
          <p:cNvCxnSpPr>
            <a:cxnSpLocks/>
          </p:cNvCxnSpPr>
          <p:nvPr/>
        </p:nvCxnSpPr>
        <p:spPr>
          <a:xfrm rot="5400000">
            <a:off x="3902815" y="5152749"/>
            <a:ext cx="2857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>
            <a:extLst>
              <a:ext uri="{FF2B5EF4-FFF2-40B4-BE49-F238E27FC236}">
                <a16:creationId xmlns:a16="http://schemas.microsoft.com/office/drawing/2014/main" id="{58266D01-EF68-42F1-A73C-415D414C50EF}"/>
              </a:ext>
            </a:extLst>
          </p:cNvPr>
          <p:cNvCxnSpPr>
            <a:cxnSpLocks/>
          </p:cNvCxnSpPr>
          <p:nvPr/>
        </p:nvCxnSpPr>
        <p:spPr>
          <a:xfrm rot="5400000">
            <a:off x="6465347" y="5152749"/>
            <a:ext cx="2857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čára 10">
            <a:extLst>
              <a:ext uri="{FF2B5EF4-FFF2-40B4-BE49-F238E27FC236}">
                <a16:creationId xmlns:a16="http://schemas.microsoft.com/office/drawing/2014/main" id="{CB96DEA7-CCBA-47DA-9C84-D9BF4E4F5EB7}"/>
              </a:ext>
            </a:extLst>
          </p:cNvPr>
          <p:cNvCxnSpPr>
            <a:cxnSpLocks/>
          </p:cNvCxnSpPr>
          <p:nvPr/>
        </p:nvCxnSpPr>
        <p:spPr>
          <a:xfrm rot="5400000">
            <a:off x="7965545" y="5152749"/>
            <a:ext cx="2857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čára 11">
            <a:extLst>
              <a:ext uri="{FF2B5EF4-FFF2-40B4-BE49-F238E27FC236}">
                <a16:creationId xmlns:a16="http://schemas.microsoft.com/office/drawing/2014/main" id="{80237681-7057-422E-8BFD-1B49D4A6819C}"/>
              </a:ext>
            </a:extLst>
          </p:cNvPr>
          <p:cNvCxnSpPr>
            <a:cxnSpLocks/>
          </p:cNvCxnSpPr>
          <p:nvPr/>
        </p:nvCxnSpPr>
        <p:spPr>
          <a:xfrm rot="5400000">
            <a:off x="7251165" y="5152749"/>
            <a:ext cx="2857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délník 12">
            <a:extLst>
              <a:ext uri="{FF2B5EF4-FFF2-40B4-BE49-F238E27FC236}">
                <a16:creationId xmlns:a16="http://schemas.microsoft.com/office/drawing/2014/main" id="{1676EC3B-5B24-4229-AC84-5C0706EA64AF}"/>
              </a:ext>
            </a:extLst>
          </p:cNvPr>
          <p:cNvSpPr/>
          <p:nvPr/>
        </p:nvSpPr>
        <p:spPr>
          <a:xfrm>
            <a:off x="3827082" y="5367063"/>
            <a:ext cx="4411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dirty="0">
                <a:latin typeface="+mj-lt"/>
              </a:rPr>
              <a:t>25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3714CBE1-FC30-4461-B161-3F1331F99236}"/>
              </a:ext>
            </a:extLst>
          </p:cNvPr>
          <p:cNvSpPr/>
          <p:nvPr/>
        </p:nvSpPr>
        <p:spPr>
          <a:xfrm>
            <a:off x="6394922" y="5367063"/>
            <a:ext cx="4411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dirty="0">
                <a:latin typeface="+mj-lt"/>
              </a:rPr>
              <a:t>54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D9AD193F-DA3C-44F0-9166-5762AB1FB669}"/>
              </a:ext>
            </a:extLst>
          </p:cNvPr>
          <p:cNvSpPr/>
          <p:nvPr/>
        </p:nvSpPr>
        <p:spPr>
          <a:xfrm>
            <a:off x="7175432" y="5367063"/>
            <a:ext cx="4411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dirty="0">
                <a:latin typeface="+mj-lt"/>
              </a:rPr>
              <a:t>64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873C2A39-C05B-46F5-9EFC-2F2A2F03C726}"/>
              </a:ext>
            </a:extLst>
          </p:cNvPr>
          <p:cNvSpPr/>
          <p:nvPr/>
        </p:nvSpPr>
        <p:spPr>
          <a:xfrm>
            <a:off x="7899048" y="5367063"/>
            <a:ext cx="4411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dirty="0">
                <a:latin typeface="+mj-lt"/>
              </a:rPr>
              <a:t>73</a:t>
            </a: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28065BBE-8EC9-4B5A-8726-585C4020046B}"/>
              </a:ext>
            </a:extLst>
          </p:cNvPr>
          <p:cNvSpPr/>
          <p:nvPr/>
        </p:nvSpPr>
        <p:spPr>
          <a:xfrm>
            <a:off x="3851206" y="5712111"/>
            <a:ext cx="3850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dirty="0">
                <a:latin typeface="+mj-lt"/>
              </a:rPr>
              <a:t>x</a:t>
            </a:r>
            <a:r>
              <a:rPr lang="cs-CZ" sz="1400" baseline="-25000" dirty="0">
                <a:latin typeface="+mj-lt"/>
              </a:rPr>
              <a:t>1</a:t>
            </a: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27961A89-A52C-43F2-AF03-B7A749A23B9E}"/>
              </a:ext>
            </a:extLst>
          </p:cNvPr>
          <p:cNvSpPr/>
          <p:nvPr/>
        </p:nvSpPr>
        <p:spPr>
          <a:xfrm>
            <a:off x="7199556" y="5712111"/>
            <a:ext cx="3850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dirty="0">
                <a:latin typeface="+mj-lt"/>
              </a:rPr>
              <a:t>x</a:t>
            </a:r>
            <a:r>
              <a:rPr lang="cs-CZ" sz="1400" baseline="-25000" dirty="0">
                <a:latin typeface="+mj-lt"/>
              </a:rPr>
              <a:t>2</a:t>
            </a: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C0B5A2E8-DFB0-42D7-AD14-50CDA8B6EC0B}"/>
              </a:ext>
            </a:extLst>
          </p:cNvPr>
          <p:cNvSpPr/>
          <p:nvPr/>
        </p:nvSpPr>
        <p:spPr>
          <a:xfrm>
            <a:off x="7923172" y="5712111"/>
            <a:ext cx="3850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dirty="0">
                <a:latin typeface="+mj-lt"/>
              </a:rPr>
              <a:t>x</a:t>
            </a:r>
            <a:r>
              <a:rPr lang="cs-CZ" sz="1400" baseline="-25000" dirty="0">
                <a:latin typeface="+mj-lt"/>
              </a:rPr>
              <a:t>3</a:t>
            </a:r>
          </a:p>
        </p:txBody>
      </p:sp>
      <p:grpSp>
        <p:nvGrpSpPr>
          <p:cNvPr id="20" name="Skupina 19">
            <a:extLst>
              <a:ext uri="{FF2B5EF4-FFF2-40B4-BE49-F238E27FC236}">
                <a16:creationId xmlns:a16="http://schemas.microsoft.com/office/drawing/2014/main" id="{582A391D-AC20-46D6-B70C-E2BEF527EC80}"/>
              </a:ext>
            </a:extLst>
          </p:cNvPr>
          <p:cNvGrpSpPr/>
          <p:nvPr/>
        </p:nvGrpSpPr>
        <p:grpSpPr>
          <a:xfrm>
            <a:off x="6474350" y="5712111"/>
            <a:ext cx="274435" cy="307777"/>
            <a:chOff x="3826607" y="5651956"/>
            <a:chExt cx="274435" cy="307777"/>
          </a:xfrm>
        </p:grpSpPr>
        <p:sp>
          <p:nvSpPr>
            <p:cNvPr id="21" name="Obdélník 20">
              <a:extLst>
                <a:ext uri="{FF2B5EF4-FFF2-40B4-BE49-F238E27FC236}">
                  <a16:creationId xmlns:a16="http://schemas.microsoft.com/office/drawing/2014/main" id="{F653D69D-A814-44CF-9E4A-5B2DDBF0DB5C}"/>
                </a:ext>
              </a:extLst>
            </p:cNvPr>
            <p:cNvSpPr/>
            <p:nvPr/>
          </p:nvSpPr>
          <p:spPr>
            <a:xfrm>
              <a:off x="3826607" y="5651956"/>
              <a:ext cx="27443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s-CZ" sz="1400" dirty="0">
                  <a:latin typeface="+mj-lt"/>
                </a:rPr>
                <a:t>x</a:t>
              </a:r>
            </a:p>
          </p:txBody>
        </p:sp>
        <p:cxnSp>
          <p:nvCxnSpPr>
            <p:cNvPr id="22" name="Přímá spojovací čára 22">
              <a:extLst>
                <a:ext uri="{FF2B5EF4-FFF2-40B4-BE49-F238E27FC236}">
                  <a16:creationId xmlns:a16="http://schemas.microsoft.com/office/drawing/2014/main" id="{9DD8E605-6634-4026-B68F-713CF947C8C7}"/>
                </a:ext>
              </a:extLst>
            </p:cNvPr>
            <p:cNvCxnSpPr/>
            <p:nvPr/>
          </p:nvCxnSpPr>
          <p:spPr>
            <a:xfrm>
              <a:off x="3891824" y="5735536"/>
              <a:ext cx="14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Přímá spojnice 22">
            <a:extLst>
              <a:ext uri="{FF2B5EF4-FFF2-40B4-BE49-F238E27FC236}">
                <a16:creationId xmlns:a16="http://schemas.microsoft.com/office/drawing/2014/main" id="{A1485074-A0C6-4333-8762-4B29292D3B4A}"/>
              </a:ext>
            </a:extLst>
          </p:cNvPr>
          <p:cNvCxnSpPr>
            <a:cxnSpLocks/>
          </p:cNvCxnSpPr>
          <p:nvPr/>
        </p:nvCxnSpPr>
        <p:spPr>
          <a:xfrm>
            <a:off x="4043726" y="5144211"/>
            <a:ext cx="2563272" cy="0"/>
          </a:xfrm>
          <a:prstGeom prst="line">
            <a:avLst/>
          </a:prstGeom>
          <a:ln w="38100">
            <a:solidFill>
              <a:srgbClr val="F0A2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bdélník 23">
            <a:extLst>
              <a:ext uri="{FF2B5EF4-FFF2-40B4-BE49-F238E27FC236}">
                <a16:creationId xmlns:a16="http://schemas.microsoft.com/office/drawing/2014/main" id="{6FA3382B-ADF3-4366-986D-ECCF2994EAD4}"/>
              </a:ext>
            </a:extLst>
          </p:cNvPr>
          <p:cNvSpPr/>
          <p:nvPr/>
        </p:nvSpPr>
        <p:spPr>
          <a:xfrm>
            <a:off x="5094441" y="4746349"/>
            <a:ext cx="4411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dirty="0">
                <a:solidFill>
                  <a:srgbClr val="E28700"/>
                </a:solidFill>
                <a:latin typeface="+mj-lt"/>
              </a:rPr>
              <a:t>29</a:t>
            </a:r>
          </a:p>
        </p:txBody>
      </p:sp>
      <p:sp>
        <p:nvSpPr>
          <p:cNvPr id="25" name="Obdélník 24">
            <a:extLst>
              <a:ext uri="{FF2B5EF4-FFF2-40B4-BE49-F238E27FC236}">
                <a16:creationId xmlns:a16="http://schemas.microsoft.com/office/drawing/2014/main" id="{1EB3E08B-1BCA-40D8-BE44-59940D250885}"/>
              </a:ext>
            </a:extLst>
          </p:cNvPr>
          <p:cNvSpPr/>
          <p:nvPr/>
        </p:nvSpPr>
        <p:spPr>
          <a:xfrm>
            <a:off x="7443818" y="4746349"/>
            <a:ext cx="6030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19</a:t>
            </a:r>
          </a:p>
        </p:txBody>
      </p:sp>
      <p:sp>
        <p:nvSpPr>
          <p:cNvPr id="26" name="Obdélník 25">
            <a:extLst>
              <a:ext uri="{FF2B5EF4-FFF2-40B4-BE49-F238E27FC236}">
                <a16:creationId xmlns:a16="http://schemas.microsoft.com/office/drawing/2014/main" id="{66C6A697-33D1-4AF9-830D-6B98E263E5FF}"/>
              </a:ext>
            </a:extLst>
          </p:cNvPr>
          <p:cNvSpPr/>
          <p:nvPr/>
        </p:nvSpPr>
        <p:spPr>
          <a:xfrm>
            <a:off x="6730398" y="4746349"/>
            <a:ext cx="4411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dirty="0">
                <a:solidFill>
                  <a:srgbClr val="0070C0"/>
                </a:solidFill>
                <a:latin typeface="+mj-lt"/>
              </a:rPr>
              <a:t>10</a:t>
            </a:r>
          </a:p>
        </p:txBody>
      </p:sp>
      <p:grpSp>
        <p:nvGrpSpPr>
          <p:cNvPr id="27" name="Skupina 26">
            <a:extLst>
              <a:ext uri="{FF2B5EF4-FFF2-40B4-BE49-F238E27FC236}">
                <a16:creationId xmlns:a16="http://schemas.microsoft.com/office/drawing/2014/main" id="{90078EA5-65B6-4102-A753-8D1BFD01D883}"/>
              </a:ext>
            </a:extLst>
          </p:cNvPr>
          <p:cNvGrpSpPr/>
          <p:nvPr/>
        </p:nvGrpSpPr>
        <p:grpSpPr>
          <a:xfrm>
            <a:off x="1030851" y="5012759"/>
            <a:ext cx="2316244" cy="316550"/>
            <a:chOff x="788977" y="4054490"/>
            <a:chExt cx="2316244" cy="316550"/>
          </a:xfrm>
        </p:grpSpPr>
        <p:sp>
          <p:nvSpPr>
            <p:cNvPr id="28" name="Obdélník 27">
              <a:extLst>
                <a:ext uri="{FF2B5EF4-FFF2-40B4-BE49-F238E27FC236}">
                  <a16:creationId xmlns:a16="http://schemas.microsoft.com/office/drawing/2014/main" id="{3DBE2ECD-5FEA-4A08-9506-1ADE3D6B0026}"/>
                </a:ext>
              </a:extLst>
            </p:cNvPr>
            <p:cNvSpPr/>
            <p:nvPr/>
          </p:nvSpPr>
          <p:spPr>
            <a:xfrm>
              <a:off x="1192518" y="4063263"/>
              <a:ext cx="191270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latin typeface="+mj-lt"/>
                </a:rPr>
                <a:t>= (</a:t>
              </a:r>
              <a:r>
                <a:rPr lang="cs-CZ" sz="1400" dirty="0">
                  <a:latin typeface="+mj-lt"/>
                </a:rPr>
                <a:t>25</a:t>
              </a:r>
              <a:r>
                <a:rPr lang="en-US" sz="1400" dirty="0">
                  <a:latin typeface="+mj-lt"/>
                </a:rPr>
                <a:t>+64+73) / 3 = 54</a:t>
              </a:r>
              <a:endParaRPr lang="cs-CZ" sz="1400" dirty="0">
                <a:latin typeface="+mj-lt"/>
              </a:endParaRPr>
            </a:p>
          </p:txBody>
        </p:sp>
        <p:grpSp>
          <p:nvGrpSpPr>
            <p:cNvPr id="29" name="Skupina 28">
              <a:extLst>
                <a:ext uri="{FF2B5EF4-FFF2-40B4-BE49-F238E27FC236}">
                  <a16:creationId xmlns:a16="http://schemas.microsoft.com/office/drawing/2014/main" id="{9B01EA3D-C203-46A4-A7FC-22F5886C3DD2}"/>
                </a:ext>
              </a:extLst>
            </p:cNvPr>
            <p:cNvGrpSpPr/>
            <p:nvPr/>
          </p:nvGrpSpPr>
          <p:grpSpPr>
            <a:xfrm>
              <a:off x="788977" y="4054490"/>
              <a:ext cx="274435" cy="307777"/>
              <a:chOff x="3826607" y="5651956"/>
              <a:chExt cx="274435" cy="307777"/>
            </a:xfrm>
          </p:grpSpPr>
          <p:sp>
            <p:nvSpPr>
              <p:cNvPr id="30" name="Obdélník 29">
                <a:extLst>
                  <a:ext uri="{FF2B5EF4-FFF2-40B4-BE49-F238E27FC236}">
                    <a16:creationId xmlns:a16="http://schemas.microsoft.com/office/drawing/2014/main" id="{C6F1D535-4144-4420-9557-4E5BF935E281}"/>
                  </a:ext>
                </a:extLst>
              </p:cNvPr>
              <p:cNvSpPr/>
              <p:nvPr/>
            </p:nvSpPr>
            <p:spPr>
              <a:xfrm>
                <a:off x="3826607" y="5651956"/>
                <a:ext cx="27443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cs-CZ" sz="1400" dirty="0">
                    <a:latin typeface="+mj-lt"/>
                  </a:rPr>
                  <a:t>x</a:t>
                </a:r>
              </a:p>
            </p:txBody>
          </p:sp>
          <p:cxnSp>
            <p:nvCxnSpPr>
              <p:cNvPr id="31" name="Přímá spojovací čára 22">
                <a:extLst>
                  <a:ext uri="{FF2B5EF4-FFF2-40B4-BE49-F238E27FC236}">
                    <a16:creationId xmlns:a16="http://schemas.microsoft.com/office/drawing/2014/main" id="{25DC54F3-7616-4693-B0D6-2899BFD2256B}"/>
                  </a:ext>
                </a:extLst>
              </p:cNvPr>
              <p:cNvCxnSpPr/>
              <p:nvPr/>
            </p:nvCxnSpPr>
            <p:spPr>
              <a:xfrm>
                <a:off x="3891824" y="5735536"/>
                <a:ext cx="144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2" name="Přímá spojnice 31">
            <a:extLst>
              <a:ext uri="{FF2B5EF4-FFF2-40B4-BE49-F238E27FC236}">
                <a16:creationId xmlns:a16="http://schemas.microsoft.com/office/drawing/2014/main" id="{2D1AE1A6-7ADB-44E1-B271-C21261EF4CA3}"/>
              </a:ext>
            </a:extLst>
          </p:cNvPr>
          <p:cNvCxnSpPr>
            <a:cxnSpLocks/>
          </p:cNvCxnSpPr>
          <p:nvPr/>
        </p:nvCxnSpPr>
        <p:spPr>
          <a:xfrm>
            <a:off x="6606998" y="5185502"/>
            <a:ext cx="1501424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>
            <a:extLst>
              <a:ext uri="{FF2B5EF4-FFF2-40B4-BE49-F238E27FC236}">
                <a16:creationId xmlns:a16="http://schemas.microsoft.com/office/drawing/2014/main" id="{CFBA9B00-1C15-4D39-816C-DA5AA51BDCF6}"/>
              </a:ext>
            </a:extLst>
          </p:cNvPr>
          <p:cNvCxnSpPr>
            <a:cxnSpLocks/>
          </p:cNvCxnSpPr>
          <p:nvPr/>
        </p:nvCxnSpPr>
        <p:spPr>
          <a:xfrm>
            <a:off x="6608223" y="5132087"/>
            <a:ext cx="785818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ravá složená závorka 33">
            <a:extLst>
              <a:ext uri="{FF2B5EF4-FFF2-40B4-BE49-F238E27FC236}">
                <a16:creationId xmlns:a16="http://schemas.microsoft.com/office/drawing/2014/main" id="{9C74D745-D10D-42F3-8C12-ED446A5EAD50}"/>
              </a:ext>
            </a:extLst>
          </p:cNvPr>
          <p:cNvSpPr/>
          <p:nvPr/>
        </p:nvSpPr>
        <p:spPr>
          <a:xfrm rot="16200000">
            <a:off x="7284732" y="4130754"/>
            <a:ext cx="145957" cy="124251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1400"/>
          </a:p>
        </p:txBody>
      </p:sp>
      <p:sp>
        <p:nvSpPr>
          <p:cNvPr id="35" name="Obdélník 34">
            <a:extLst>
              <a:ext uri="{FF2B5EF4-FFF2-40B4-BE49-F238E27FC236}">
                <a16:creationId xmlns:a16="http://schemas.microsoft.com/office/drawing/2014/main" id="{04304A21-F698-4EDD-9E4E-40C7E5407AAF}"/>
              </a:ext>
            </a:extLst>
          </p:cNvPr>
          <p:cNvSpPr/>
          <p:nvPr/>
        </p:nvSpPr>
        <p:spPr>
          <a:xfrm>
            <a:off x="7137136" y="4324546"/>
            <a:ext cx="4411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dirty="0">
                <a:latin typeface="+mj-lt"/>
              </a:rPr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415409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4" grpId="0"/>
      <p:bldP spid="25" grpId="0"/>
      <p:bldP spid="26" grpId="0"/>
      <p:bldP spid="34" grpId="0" animBg="1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Průměr vs. medián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254000">
              <a:lnSpc>
                <a:spcPct val="100000"/>
              </a:lnSpc>
            </a:pPr>
            <a:r>
              <a:rPr lang="cs-CZ" altLang="cs-CZ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POZOR: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Průměr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je silně ovlivněn extrémními hodnotami (tzv. odlehlá pozorování), medián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jimi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ovlivněn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není.</a:t>
            </a:r>
          </a:p>
          <a:p>
            <a:pPr marL="341313" indent="-254000">
              <a:lnSpc>
                <a:spcPct val="100000"/>
              </a:lnSpc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Průměr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je vhodný ukazatel středu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souboru u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normálního, resp. symetrického rozložení, 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medián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 případě proměnných s neznámým rozdělením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254000">
              <a:lnSpc>
                <a:spcPct val="100000"/>
              </a:lnSpc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 případě symetrického rozložení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jsou průměr a medián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 podstatě shodné, v případě asymetrického rozložení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nikoliv!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357" y="4459288"/>
            <a:ext cx="403225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19" y="4370388"/>
            <a:ext cx="424815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420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Charakteristiky variability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altLang="cs-CZ" sz="24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Kvartilové</a:t>
            </a:r>
            <a:r>
              <a:rPr lang="cs-CZ" alt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rozpětí: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q = x</a:t>
            </a:r>
            <a:r>
              <a:rPr lang="cs-CZ" altLang="cs-CZ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0,75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cs-CZ" altLang="cs-CZ" sz="24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0,25</a:t>
            </a:r>
          </a:p>
          <a:p>
            <a:pPr>
              <a:lnSpc>
                <a:spcPct val="110000"/>
              </a:lnSpc>
            </a:pPr>
            <a:r>
              <a:rPr lang="cs-CZ" altLang="cs-CZ" sz="24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Rozptyl (variance):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ukazatel šířky rozložení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získaný na základě odchylky jednotlivých hodnot od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průměru (jeho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vypovídací schopnost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je nejvyšší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 případě symetrického/normálního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rozložení).</a:t>
            </a:r>
          </a:p>
          <a:p>
            <a:pPr>
              <a:lnSpc>
                <a:spcPct val="11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altLang="cs-CZ" sz="24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Směrodatná odchylka (SD):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druhá odmocnina z rozptylu</a:t>
            </a:r>
          </a:p>
          <a:p>
            <a:pPr>
              <a:lnSpc>
                <a:spcPct val="110000"/>
              </a:lnSpc>
            </a:pPr>
            <a:r>
              <a:rPr lang="cs-CZ" altLang="cs-CZ" sz="24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Standardní chyba průměru (SE):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říká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jak přesný je výpočet průměru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1550319"/>
              </p:ext>
            </p:extLst>
          </p:nvPr>
        </p:nvGraphicFramePr>
        <p:xfrm>
          <a:off x="4226561" y="3370682"/>
          <a:ext cx="1874838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1" name="Rovnice" r:id="rId3" imgW="1143000" imgH="482600" progId="Equation.3">
                  <p:embed/>
                </p:oleObj>
              </mc:Choice>
              <mc:Fallback>
                <p:oleObj name="Rovnice" r:id="rId3" imgW="1143000" imgH="482600" progId="Equation.3">
                  <p:embed/>
                  <p:pic>
                    <p:nvPicPr>
                      <p:cNvPr id="717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6561" y="3370682"/>
                        <a:ext cx="1874838" cy="782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546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Rozptyl, SD, SE</a:t>
            </a:r>
            <a:endParaRPr lang="en-GB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562F0661-394E-476B-9E70-A293BB28A2F5}"/>
              </a:ext>
            </a:extLst>
          </p:cNvPr>
          <p:cNvSpPr/>
          <p:nvPr/>
        </p:nvSpPr>
        <p:spPr>
          <a:xfrm>
            <a:off x="6912662" y="2455593"/>
            <a:ext cx="1505235" cy="1476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400">
              <a:latin typeface="+mj-lt"/>
            </a:endParaRPr>
          </a:p>
        </p:txBody>
      </p:sp>
      <p:cxnSp>
        <p:nvCxnSpPr>
          <p:cNvPr id="7" name="Přímá spojovací čára 6">
            <a:extLst>
              <a:ext uri="{FF2B5EF4-FFF2-40B4-BE49-F238E27FC236}">
                <a16:creationId xmlns:a16="http://schemas.microsoft.com/office/drawing/2014/main" id="{116572CA-1D2C-47D9-8A26-DFC60378A23A}"/>
              </a:ext>
            </a:extLst>
          </p:cNvPr>
          <p:cNvCxnSpPr/>
          <p:nvPr/>
        </p:nvCxnSpPr>
        <p:spPr>
          <a:xfrm>
            <a:off x="3640788" y="3931057"/>
            <a:ext cx="535785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čára 8">
            <a:extLst>
              <a:ext uri="{FF2B5EF4-FFF2-40B4-BE49-F238E27FC236}">
                <a16:creationId xmlns:a16="http://schemas.microsoft.com/office/drawing/2014/main" id="{9E96347C-324E-4F76-A302-3DA7419C5FD6}"/>
              </a:ext>
            </a:extLst>
          </p:cNvPr>
          <p:cNvCxnSpPr/>
          <p:nvPr/>
        </p:nvCxnSpPr>
        <p:spPr>
          <a:xfrm rot="5400000">
            <a:off x="4212292" y="3931057"/>
            <a:ext cx="2857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čára 9">
            <a:extLst>
              <a:ext uri="{FF2B5EF4-FFF2-40B4-BE49-F238E27FC236}">
                <a16:creationId xmlns:a16="http://schemas.microsoft.com/office/drawing/2014/main" id="{D789B05F-4817-4374-BD36-446787D14E9E}"/>
              </a:ext>
            </a:extLst>
          </p:cNvPr>
          <p:cNvCxnSpPr/>
          <p:nvPr/>
        </p:nvCxnSpPr>
        <p:spPr>
          <a:xfrm rot="5400000">
            <a:off x="6774824" y="3931057"/>
            <a:ext cx="2857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10">
            <a:extLst>
              <a:ext uri="{FF2B5EF4-FFF2-40B4-BE49-F238E27FC236}">
                <a16:creationId xmlns:a16="http://schemas.microsoft.com/office/drawing/2014/main" id="{11A7836D-0F02-4C43-A3CE-6685631BCCF8}"/>
              </a:ext>
            </a:extLst>
          </p:cNvPr>
          <p:cNvCxnSpPr/>
          <p:nvPr/>
        </p:nvCxnSpPr>
        <p:spPr>
          <a:xfrm rot="5400000">
            <a:off x="8275022" y="3931057"/>
            <a:ext cx="2857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čára 11">
            <a:extLst>
              <a:ext uri="{FF2B5EF4-FFF2-40B4-BE49-F238E27FC236}">
                <a16:creationId xmlns:a16="http://schemas.microsoft.com/office/drawing/2014/main" id="{8133683D-FF56-419B-9AE9-7C0379712011}"/>
              </a:ext>
            </a:extLst>
          </p:cNvPr>
          <p:cNvCxnSpPr/>
          <p:nvPr/>
        </p:nvCxnSpPr>
        <p:spPr>
          <a:xfrm rot="5400000">
            <a:off x="7560642" y="3931057"/>
            <a:ext cx="2857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>
            <a:extLst>
              <a:ext uri="{FF2B5EF4-FFF2-40B4-BE49-F238E27FC236}">
                <a16:creationId xmlns:a16="http://schemas.microsoft.com/office/drawing/2014/main" id="{ABD24448-AAC9-4D8A-B0CC-557F566D3728}"/>
              </a:ext>
            </a:extLst>
          </p:cNvPr>
          <p:cNvSpPr/>
          <p:nvPr/>
        </p:nvSpPr>
        <p:spPr>
          <a:xfrm>
            <a:off x="4165414" y="4005671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400" dirty="0">
                <a:latin typeface="+mj-lt"/>
              </a:rPr>
              <a:t>25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64B048B9-0119-4775-9ED0-68C202FC551A}"/>
              </a:ext>
            </a:extLst>
          </p:cNvPr>
          <p:cNvSpPr/>
          <p:nvPr/>
        </p:nvSpPr>
        <p:spPr>
          <a:xfrm>
            <a:off x="6733254" y="4005671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400" dirty="0">
                <a:latin typeface="+mj-lt"/>
              </a:rPr>
              <a:t>54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17BB971D-3323-4E8F-8F16-C3F4FB0672F5}"/>
              </a:ext>
            </a:extLst>
          </p:cNvPr>
          <p:cNvSpPr/>
          <p:nvPr/>
        </p:nvSpPr>
        <p:spPr>
          <a:xfrm>
            <a:off x="7513764" y="4005671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400" dirty="0">
                <a:latin typeface="+mj-lt"/>
              </a:rPr>
              <a:t>64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E27A6C00-CF9F-41DB-9F4D-EE663BEFB709}"/>
              </a:ext>
            </a:extLst>
          </p:cNvPr>
          <p:cNvSpPr/>
          <p:nvPr/>
        </p:nvSpPr>
        <p:spPr>
          <a:xfrm>
            <a:off x="8237380" y="4005671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400" dirty="0">
                <a:latin typeface="+mj-lt"/>
              </a:rPr>
              <a:t>73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17D66EA8-4591-433F-B638-09705D8A47F4}"/>
              </a:ext>
            </a:extLst>
          </p:cNvPr>
          <p:cNvSpPr/>
          <p:nvPr/>
        </p:nvSpPr>
        <p:spPr>
          <a:xfrm>
            <a:off x="4182324" y="4299919"/>
            <a:ext cx="3417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400" dirty="0">
                <a:latin typeface="+mj-lt"/>
              </a:rPr>
              <a:t>x</a:t>
            </a:r>
            <a:r>
              <a:rPr lang="cs-CZ" sz="1400" baseline="-25000" dirty="0">
                <a:latin typeface="+mj-lt"/>
              </a:rPr>
              <a:t>1</a:t>
            </a: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0A3990A1-5A34-48E3-8693-8FE3C951F363}"/>
              </a:ext>
            </a:extLst>
          </p:cNvPr>
          <p:cNvSpPr/>
          <p:nvPr/>
        </p:nvSpPr>
        <p:spPr>
          <a:xfrm>
            <a:off x="7530674" y="4299919"/>
            <a:ext cx="3417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400" dirty="0">
                <a:latin typeface="+mj-lt"/>
              </a:rPr>
              <a:t>x</a:t>
            </a:r>
            <a:r>
              <a:rPr lang="cs-CZ" sz="1400" baseline="-25000" dirty="0">
                <a:latin typeface="+mj-lt"/>
              </a:rPr>
              <a:t>2</a:t>
            </a: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2D2720B0-17E2-4DDD-86D4-4C5491ADA526}"/>
              </a:ext>
            </a:extLst>
          </p:cNvPr>
          <p:cNvSpPr/>
          <p:nvPr/>
        </p:nvSpPr>
        <p:spPr>
          <a:xfrm>
            <a:off x="8254290" y="4299919"/>
            <a:ext cx="3417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400" dirty="0">
                <a:latin typeface="+mj-lt"/>
              </a:rPr>
              <a:t>x</a:t>
            </a:r>
            <a:r>
              <a:rPr lang="cs-CZ" sz="1400" baseline="-25000" dirty="0">
                <a:latin typeface="+mj-lt"/>
              </a:rPr>
              <a:t>3</a:t>
            </a:r>
          </a:p>
        </p:txBody>
      </p: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0D0757F4-E084-4AEE-8A08-B344CABFBE78}"/>
              </a:ext>
            </a:extLst>
          </p:cNvPr>
          <p:cNvGrpSpPr/>
          <p:nvPr/>
        </p:nvGrpSpPr>
        <p:grpSpPr>
          <a:xfrm>
            <a:off x="6783827" y="4299919"/>
            <a:ext cx="274434" cy="307777"/>
            <a:chOff x="3826607" y="5651956"/>
            <a:chExt cx="274434" cy="307777"/>
          </a:xfrm>
        </p:grpSpPr>
        <p:sp>
          <p:nvSpPr>
            <p:cNvPr id="20" name="Obdélník 19">
              <a:extLst>
                <a:ext uri="{FF2B5EF4-FFF2-40B4-BE49-F238E27FC236}">
                  <a16:creationId xmlns:a16="http://schemas.microsoft.com/office/drawing/2014/main" id="{C238CE0A-A51E-43FD-ACBC-ECB30BAEEB6E}"/>
                </a:ext>
              </a:extLst>
            </p:cNvPr>
            <p:cNvSpPr/>
            <p:nvPr/>
          </p:nvSpPr>
          <p:spPr>
            <a:xfrm>
              <a:off x="3826607" y="5651956"/>
              <a:ext cx="27443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s-CZ" sz="1400" dirty="0">
                  <a:latin typeface="+mj-lt"/>
                </a:rPr>
                <a:t>x</a:t>
              </a:r>
            </a:p>
          </p:txBody>
        </p:sp>
        <p:cxnSp>
          <p:nvCxnSpPr>
            <p:cNvPr id="21" name="Přímá spojovací čára 22">
              <a:extLst>
                <a:ext uri="{FF2B5EF4-FFF2-40B4-BE49-F238E27FC236}">
                  <a16:creationId xmlns:a16="http://schemas.microsoft.com/office/drawing/2014/main" id="{E39F0BAE-9CC0-4DA8-9BDB-B17A94CC0EC0}"/>
                </a:ext>
              </a:extLst>
            </p:cNvPr>
            <p:cNvCxnSpPr/>
            <p:nvPr/>
          </p:nvCxnSpPr>
          <p:spPr>
            <a:xfrm>
              <a:off x="3891824" y="5735536"/>
              <a:ext cx="14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Obdélník 21">
            <a:extLst>
              <a:ext uri="{FF2B5EF4-FFF2-40B4-BE49-F238E27FC236}">
                <a16:creationId xmlns:a16="http://schemas.microsoft.com/office/drawing/2014/main" id="{3867D825-4FEB-4CE3-8B44-BBD50C63CBC6}"/>
              </a:ext>
            </a:extLst>
          </p:cNvPr>
          <p:cNvSpPr/>
          <p:nvPr/>
        </p:nvSpPr>
        <p:spPr>
          <a:xfrm>
            <a:off x="6924008" y="3172083"/>
            <a:ext cx="779509" cy="75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400">
              <a:latin typeface="+mj-lt"/>
            </a:endParaRPr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40AC567F-5F0E-4EA1-8D8F-02ECE9565F2C}"/>
              </a:ext>
            </a:extLst>
          </p:cNvPr>
          <p:cNvSpPr/>
          <p:nvPr/>
        </p:nvSpPr>
        <p:spPr>
          <a:xfrm>
            <a:off x="4360475" y="1359289"/>
            <a:ext cx="2556000" cy="2556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400">
              <a:latin typeface="+mj-lt"/>
            </a:endParaRPr>
          </a:p>
        </p:txBody>
      </p:sp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E11EAC4C-09E3-4AC1-BC90-B5B4B8B5D2D2}"/>
              </a:ext>
            </a:extLst>
          </p:cNvPr>
          <p:cNvCxnSpPr/>
          <p:nvPr/>
        </p:nvCxnSpPr>
        <p:spPr>
          <a:xfrm>
            <a:off x="4353203" y="3922519"/>
            <a:ext cx="2563272" cy="0"/>
          </a:xfrm>
          <a:prstGeom prst="line">
            <a:avLst/>
          </a:prstGeom>
          <a:ln w="38100">
            <a:solidFill>
              <a:srgbClr val="F0A2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bdélník 24">
            <a:extLst>
              <a:ext uri="{FF2B5EF4-FFF2-40B4-BE49-F238E27FC236}">
                <a16:creationId xmlns:a16="http://schemas.microsoft.com/office/drawing/2014/main" id="{47C29D0C-3FA4-4AB5-A4B2-D4329F95D0EA}"/>
              </a:ext>
            </a:extLst>
          </p:cNvPr>
          <p:cNvSpPr/>
          <p:nvPr/>
        </p:nvSpPr>
        <p:spPr>
          <a:xfrm>
            <a:off x="4684991" y="1702499"/>
            <a:ext cx="2232000" cy="2232000"/>
          </a:xfrm>
          <a:prstGeom prst="rect">
            <a:avLst/>
          </a:prstGeom>
          <a:solidFill>
            <a:srgbClr val="8E4700">
              <a:alpha val="60000"/>
            </a:srgbClr>
          </a:solidFill>
          <a:ln w="19050">
            <a:solidFill>
              <a:srgbClr val="8E4700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400"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ovéPole 25">
                <a:extLst>
                  <a:ext uri="{FF2B5EF4-FFF2-40B4-BE49-F238E27FC236}">
                    <a16:creationId xmlns:a16="http://schemas.microsoft.com/office/drawing/2014/main" id="{2F955953-C7D4-4CF4-9D06-28296F6DBC74}"/>
                  </a:ext>
                </a:extLst>
              </p:cNvPr>
              <p:cNvSpPr txBox="1"/>
              <p:nvPr/>
            </p:nvSpPr>
            <p:spPr>
              <a:xfrm>
                <a:off x="142387" y="2398546"/>
                <a:ext cx="3828224" cy="9740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cs-CZ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cs-CZ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25−54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cs-CZ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cs-CZ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cs-CZ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64−54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cs-CZ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cs-CZ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cs-CZ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73−54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cs-CZ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cs-CZ" sz="140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cs-CZ" sz="14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651</m:t>
                          </m:r>
                        </m:e>
                      </m:rad>
                      <m:r>
                        <a:rPr lang="cs-CZ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25,5</m:t>
                      </m:r>
                    </m:oMath>
                  </m:oMathPara>
                </a14:m>
                <a:endParaRPr lang="cs-CZ" sz="1400" dirty="0"/>
              </a:p>
            </p:txBody>
          </p:sp>
        </mc:Choice>
        <mc:Fallback>
          <p:sp>
            <p:nvSpPr>
              <p:cNvPr id="26" name="TextovéPole 25">
                <a:extLst>
                  <a:ext uri="{FF2B5EF4-FFF2-40B4-BE49-F238E27FC236}">
                    <a16:creationId xmlns:a16="http://schemas.microsoft.com/office/drawing/2014/main" id="{2F955953-C7D4-4CF4-9D06-28296F6DBC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387" y="2398546"/>
                <a:ext cx="3828224" cy="9740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8589490"/>
              </p:ext>
            </p:extLst>
          </p:nvPr>
        </p:nvGraphicFramePr>
        <p:xfrm>
          <a:off x="499587" y="1515835"/>
          <a:ext cx="1874838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Rovnice" r:id="rId4" imgW="1143000" imgH="482600" progId="Equation.3">
                  <p:embed/>
                </p:oleObj>
              </mc:Choice>
              <mc:Fallback>
                <p:oleObj name="Rovnice" r:id="rId4" imgW="1143000" imgH="48260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587" y="1515835"/>
                        <a:ext cx="1874838" cy="782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Zástupný symbol pro obsah 4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535998"/>
          </a:xfrm>
        </p:spPr>
        <p:txBody>
          <a:bodyPr vert="horz" lIns="0" tIns="0" rIns="0" bIns="0" rtlCol="0">
            <a:noAutofit/>
          </a:bodyPr>
          <a:lstStyle/>
          <a:p>
            <a:pPr marL="341313" indent="-254000">
              <a:lnSpc>
                <a:spcPct val="100000"/>
              </a:lnSpc>
            </a:pPr>
            <a:endParaRPr lang="cs-CZ" altLang="cs-CZ" sz="2400" b="1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254000">
              <a:lnSpc>
                <a:spcPct val="100000"/>
              </a:lnSpc>
            </a:pPr>
            <a:endParaRPr lang="cs-CZ" altLang="cs-CZ" sz="24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254000">
              <a:lnSpc>
                <a:spcPct val="100000"/>
              </a:lnSpc>
            </a:pPr>
            <a:endParaRPr lang="cs-CZ" altLang="cs-CZ" sz="2400" b="1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254000">
              <a:lnSpc>
                <a:spcPct val="100000"/>
              </a:lnSpc>
            </a:pPr>
            <a:endParaRPr lang="cs-CZ" altLang="cs-CZ" sz="24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254000">
              <a:lnSpc>
                <a:spcPct val="100000"/>
              </a:lnSpc>
            </a:pPr>
            <a:endParaRPr lang="cs-CZ" altLang="cs-CZ" sz="2400" b="1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254000">
              <a:lnSpc>
                <a:spcPct val="100000"/>
              </a:lnSpc>
            </a:pPr>
            <a:endParaRPr lang="cs-CZ" altLang="cs-CZ" sz="24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254000">
              <a:lnSpc>
                <a:spcPct val="100000"/>
              </a:lnSpc>
            </a:pPr>
            <a:endParaRPr lang="cs-CZ" altLang="cs-CZ" sz="2400" b="1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254000">
              <a:lnSpc>
                <a:spcPct val="100000"/>
              </a:lnSpc>
            </a:pPr>
            <a:r>
              <a:rPr lang="cs-CZ" altLang="cs-CZ" sz="24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– neplést s SD</a:t>
            </a:r>
          </a:p>
          <a:p>
            <a:pPr marL="593313" lvl="1" indent="-254000"/>
            <a:r>
              <a:rPr lang="cs-CZ" alt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Říká, jak přesný je výpočet průměru:</a:t>
            </a:r>
          </a:p>
          <a:p>
            <a:pPr marL="593313" lvl="1" indent="-254000"/>
            <a:r>
              <a:rPr lang="cs-CZ" alt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velký počet subjektů (n), z nichž počítáme průměr → tím menší je SE (tzn. tím přesnější je průměr) </a:t>
            </a:r>
          </a:p>
          <a:p>
            <a:pPr marL="593313" lvl="1" indent="-254000"/>
            <a:r>
              <a:rPr lang="cs-CZ" alt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malý počet subjektů (n), z nichž počítáme průměr → tím větší je SE (tzn. tím méně přesný je průměr)</a:t>
            </a:r>
          </a:p>
          <a:p>
            <a:pPr marL="593313" lvl="1" indent="-254000"/>
            <a:endParaRPr lang="cs-CZ" altLang="cs-CZ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Obdélník 28"/>
              <p:cNvSpPr/>
              <p:nvPr/>
            </p:nvSpPr>
            <p:spPr>
              <a:xfrm>
                <a:off x="2372086" y="5719095"/>
                <a:ext cx="800347" cy="4208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1400" i="1" dirty="0"/>
                  <a:t>SE</a:t>
                </a:r>
                <a:r>
                  <a:rPr lang="cs-CZ" sz="1400" dirty="0"/>
                  <a:t> </a:t>
                </a:r>
                <a:r>
                  <a:rPr lang="cs-CZ" sz="1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400" i="1">
                            <a:latin typeface="Cambria Math" panose="02040503050406030204" pitchFamily="18" charset="0"/>
                            <a:ea typeface="Cambria Math"/>
                          </a:rPr>
                          <m:t>𝑆𝐷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cs-CZ" sz="1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sz="1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endParaRPr lang="en-GB" sz="1400" dirty="0"/>
              </a:p>
            </p:txBody>
          </p:sp>
        </mc:Choice>
        <mc:Fallback>
          <p:sp>
            <p:nvSpPr>
              <p:cNvPr id="29" name="Obdélník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2086" y="5719095"/>
                <a:ext cx="800347" cy="420821"/>
              </a:xfrm>
              <a:prstGeom prst="rect">
                <a:avLst/>
              </a:prstGeom>
              <a:blipFill>
                <a:blip r:embed="rId6"/>
                <a:stretch>
                  <a:fillRect l="-22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736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22" grpId="0" animBg="1"/>
      <p:bldP spid="23" grpId="0" animBg="1"/>
      <p:bldP spid="25" grpId="0" animBg="1"/>
      <p:bldP spid="26" grpId="0"/>
      <p:bldP spid="28" grpId="0" build="p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Kvantily</a:t>
            </a:r>
            <a:endParaRPr lang="en-GB" dirty="0"/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5919EB73-4BBE-454F-B6E4-FB5B51AE90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0877993"/>
              </p:ext>
            </p:extLst>
          </p:nvPr>
        </p:nvGraphicFramePr>
        <p:xfrm>
          <a:off x="190902" y="1690687"/>
          <a:ext cx="3981120" cy="427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7" name="Skupina 6">
            <a:extLst>
              <a:ext uri="{FF2B5EF4-FFF2-40B4-BE49-F238E27FC236}">
                <a16:creationId xmlns:a16="http://schemas.microsoft.com/office/drawing/2014/main" id="{33D3C8D3-2058-43E7-9C29-8E2457FD14AC}"/>
              </a:ext>
            </a:extLst>
          </p:cNvPr>
          <p:cNvGrpSpPr/>
          <p:nvPr/>
        </p:nvGrpSpPr>
        <p:grpSpPr>
          <a:xfrm>
            <a:off x="4007044" y="3827776"/>
            <a:ext cx="3142733" cy="397565"/>
            <a:chOff x="8786191" y="4240695"/>
            <a:chExt cx="3142733" cy="397565"/>
          </a:xfrm>
          <a:solidFill>
            <a:srgbClr val="0070C0"/>
          </a:solidFill>
        </p:grpSpPr>
        <p:cxnSp>
          <p:nvCxnSpPr>
            <p:cNvPr id="8" name="Přímá spojnice se šipkou 7">
              <a:extLst>
                <a:ext uri="{FF2B5EF4-FFF2-40B4-BE49-F238E27FC236}">
                  <a16:creationId xmlns:a16="http://schemas.microsoft.com/office/drawing/2014/main" id="{11486693-C035-4D9C-B3A6-1BCE1C9E9F01}"/>
                </a:ext>
              </a:extLst>
            </p:cNvPr>
            <p:cNvCxnSpPr/>
            <p:nvPr/>
          </p:nvCxnSpPr>
          <p:spPr>
            <a:xfrm flipH="1">
              <a:off x="8786191" y="4439478"/>
              <a:ext cx="530087" cy="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Zaoblený obdélník 12">
              <a:extLst>
                <a:ext uri="{FF2B5EF4-FFF2-40B4-BE49-F238E27FC236}">
                  <a16:creationId xmlns:a16="http://schemas.microsoft.com/office/drawing/2014/main" id="{39E40C33-2850-4302-9E49-5BD84B3C3017}"/>
                </a:ext>
              </a:extLst>
            </p:cNvPr>
            <p:cNvSpPr/>
            <p:nvPr/>
          </p:nvSpPr>
          <p:spPr>
            <a:xfrm>
              <a:off x="9421364" y="4240695"/>
              <a:ext cx="2507560" cy="397565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Median (50% </a:t>
              </a:r>
              <a:r>
                <a:rPr lang="cs-CZ" sz="1400" dirty="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kvantil</a:t>
              </a:r>
              <a:r>
                <a:rPr lang="en-GB" sz="1400" dirty="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)</a:t>
              </a:r>
            </a:p>
          </p:txBody>
        </p:sp>
      </p:grp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E9D3A177-D060-4786-A848-58F50EE0F240}"/>
              </a:ext>
            </a:extLst>
          </p:cNvPr>
          <p:cNvGrpSpPr/>
          <p:nvPr/>
        </p:nvGrpSpPr>
        <p:grpSpPr>
          <a:xfrm>
            <a:off x="4046837" y="5275930"/>
            <a:ext cx="3142733" cy="397565"/>
            <a:chOff x="8786191" y="4240695"/>
            <a:chExt cx="3142733" cy="397565"/>
          </a:xfrm>
          <a:solidFill>
            <a:schemeClr val="bg2"/>
          </a:solidFill>
        </p:grpSpPr>
        <p:cxnSp>
          <p:nvCxnSpPr>
            <p:cNvPr id="11" name="Přímá spojnice se šipkou 10">
              <a:extLst>
                <a:ext uri="{FF2B5EF4-FFF2-40B4-BE49-F238E27FC236}">
                  <a16:creationId xmlns:a16="http://schemas.microsoft.com/office/drawing/2014/main" id="{AF25E3DF-A573-4862-8F82-E49FBF7BED1C}"/>
                </a:ext>
              </a:extLst>
            </p:cNvPr>
            <p:cNvCxnSpPr/>
            <p:nvPr/>
          </p:nvCxnSpPr>
          <p:spPr>
            <a:xfrm flipH="1">
              <a:off x="8786191" y="4439478"/>
              <a:ext cx="530087" cy="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Zaoblený obdélník 51">
              <a:extLst>
                <a:ext uri="{FF2B5EF4-FFF2-40B4-BE49-F238E27FC236}">
                  <a16:creationId xmlns:a16="http://schemas.microsoft.com/office/drawing/2014/main" id="{9D17584C-299E-45C3-AC28-2D76DA3CFEBC}"/>
                </a:ext>
              </a:extLst>
            </p:cNvPr>
            <p:cNvSpPr/>
            <p:nvPr/>
          </p:nvSpPr>
          <p:spPr>
            <a:xfrm>
              <a:off x="9421364" y="4240695"/>
              <a:ext cx="2507560" cy="397565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Min (0% </a:t>
              </a:r>
              <a:r>
                <a:rPr lang="cs-CZ" sz="1400" dirty="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kvantil</a:t>
              </a:r>
              <a:r>
                <a:rPr lang="en-GB" sz="1400" dirty="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)</a:t>
              </a:r>
            </a:p>
          </p:txBody>
        </p:sp>
      </p:grpSp>
      <p:grpSp>
        <p:nvGrpSpPr>
          <p:cNvPr id="13" name="Skupina 12">
            <a:extLst>
              <a:ext uri="{FF2B5EF4-FFF2-40B4-BE49-F238E27FC236}">
                <a16:creationId xmlns:a16="http://schemas.microsoft.com/office/drawing/2014/main" id="{44FEF9DE-F9A4-4F28-97F1-7817325D1100}"/>
              </a:ext>
            </a:extLst>
          </p:cNvPr>
          <p:cNvGrpSpPr/>
          <p:nvPr/>
        </p:nvGrpSpPr>
        <p:grpSpPr>
          <a:xfrm>
            <a:off x="3997218" y="1982057"/>
            <a:ext cx="3142733" cy="397565"/>
            <a:chOff x="8786191" y="4240695"/>
            <a:chExt cx="3142733" cy="397565"/>
          </a:xfrm>
          <a:solidFill>
            <a:schemeClr val="bg2"/>
          </a:solidFill>
        </p:grpSpPr>
        <p:cxnSp>
          <p:nvCxnSpPr>
            <p:cNvPr id="14" name="Přímá spojnice se šipkou 13">
              <a:extLst>
                <a:ext uri="{FF2B5EF4-FFF2-40B4-BE49-F238E27FC236}">
                  <a16:creationId xmlns:a16="http://schemas.microsoft.com/office/drawing/2014/main" id="{6B1153B1-FD3E-4A98-89C3-07D6F6194BD6}"/>
                </a:ext>
              </a:extLst>
            </p:cNvPr>
            <p:cNvCxnSpPr/>
            <p:nvPr/>
          </p:nvCxnSpPr>
          <p:spPr>
            <a:xfrm flipH="1">
              <a:off x="8786191" y="4439478"/>
              <a:ext cx="530087" cy="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Zaoblený obdélník 54">
              <a:extLst>
                <a:ext uri="{FF2B5EF4-FFF2-40B4-BE49-F238E27FC236}">
                  <a16:creationId xmlns:a16="http://schemas.microsoft.com/office/drawing/2014/main" id="{514A02B3-3230-40E0-B102-B44D0B768263}"/>
                </a:ext>
              </a:extLst>
            </p:cNvPr>
            <p:cNvSpPr/>
            <p:nvPr/>
          </p:nvSpPr>
          <p:spPr>
            <a:xfrm>
              <a:off x="9421364" y="4240695"/>
              <a:ext cx="2507560" cy="397565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Max (100% </a:t>
              </a:r>
              <a:r>
                <a:rPr lang="cs-CZ" sz="1400" dirty="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kvantil</a:t>
              </a:r>
              <a:r>
                <a:rPr lang="en-GB" sz="1400" dirty="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)</a:t>
              </a:r>
            </a:p>
          </p:txBody>
        </p:sp>
      </p:grp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606A8068-91CC-41A2-9E47-536F4B38EA56}"/>
              </a:ext>
            </a:extLst>
          </p:cNvPr>
          <p:cNvGrpSpPr/>
          <p:nvPr/>
        </p:nvGrpSpPr>
        <p:grpSpPr>
          <a:xfrm>
            <a:off x="4046837" y="4651438"/>
            <a:ext cx="3142733" cy="397565"/>
            <a:chOff x="8786191" y="4240695"/>
            <a:chExt cx="3142733" cy="397565"/>
          </a:xfrm>
          <a:solidFill>
            <a:schemeClr val="accent5"/>
          </a:solidFill>
        </p:grpSpPr>
        <p:cxnSp>
          <p:nvCxnSpPr>
            <p:cNvPr id="17" name="Přímá spojnice se šipkou 16">
              <a:extLst>
                <a:ext uri="{FF2B5EF4-FFF2-40B4-BE49-F238E27FC236}">
                  <a16:creationId xmlns:a16="http://schemas.microsoft.com/office/drawing/2014/main" id="{E84D241A-9F41-45D8-B273-CC3B6970542B}"/>
                </a:ext>
              </a:extLst>
            </p:cNvPr>
            <p:cNvCxnSpPr/>
            <p:nvPr/>
          </p:nvCxnSpPr>
          <p:spPr>
            <a:xfrm flipH="1">
              <a:off x="8786191" y="4439478"/>
              <a:ext cx="530087" cy="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Zaoblený obdélník 57">
              <a:extLst>
                <a:ext uri="{FF2B5EF4-FFF2-40B4-BE49-F238E27FC236}">
                  <a16:creationId xmlns:a16="http://schemas.microsoft.com/office/drawing/2014/main" id="{B57A74E6-F630-4891-B0EC-ADC89180625F}"/>
                </a:ext>
              </a:extLst>
            </p:cNvPr>
            <p:cNvSpPr/>
            <p:nvPr/>
          </p:nvSpPr>
          <p:spPr>
            <a:xfrm>
              <a:off x="9421364" y="4240695"/>
              <a:ext cx="2507560" cy="397565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25% </a:t>
              </a:r>
              <a:r>
                <a:rPr lang="cs-CZ" sz="1400" dirty="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kvantil</a:t>
              </a:r>
              <a:endParaRPr lang="en-GB" sz="14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1C3E5B1B-F867-4FE9-8920-0CE21A97707E}"/>
              </a:ext>
            </a:extLst>
          </p:cNvPr>
          <p:cNvGrpSpPr/>
          <p:nvPr/>
        </p:nvGrpSpPr>
        <p:grpSpPr>
          <a:xfrm>
            <a:off x="3997218" y="3241977"/>
            <a:ext cx="3142733" cy="397565"/>
            <a:chOff x="8786191" y="4240695"/>
            <a:chExt cx="3142733" cy="397565"/>
          </a:xfrm>
          <a:solidFill>
            <a:schemeClr val="accent5"/>
          </a:solidFill>
        </p:grpSpPr>
        <p:cxnSp>
          <p:nvCxnSpPr>
            <p:cNvPr id="20" name="Přímá spojnice se šipkou 19">
              <a:extLst>
                <a:ext uri="{FF2B5EF4-FFF2-40B4-BE49-F238E27FC236}">
                  <a16:creationId xmlns:a16="http://schemas.microsoft.com/office/drawing/2014/main" id="{3651B11A-1898-4211-A6DD-6F1B77E24469}"/>
                </a:ext>
              </a:extLst>
            </p:cNvPr>
            <p:cNvCxnSpPr/>
            <p:nvPr/>
          </p:nvCxnSpPr>
          <p:spPr>
            <a:xfrm flipH="1">
              <a:off x="8786191" y="4439478"/>
              <a:ext cx="530087" cy="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Zaoblený obdélník 60">
              <a:extLst>
                <a:ext uri="{FF2B5EF4-FFF2-40B4-BE49-F238E27FC236}">
                  <a16:creationId xmlns:a16="http://schemas.microsoft.com/office/drawing/2014/main" id="{DCBBB178-6B6A-4FE4-8231-6AF6D42A011F}"/>
                </a:ext>
              </a:extLst>
            </p:cNvPr>
            <p:cNvSpPr/>
            <p:nvPr/>
          </p:nvSpPr>
          <p:spPr>
            <a:xfrm>
              <a:off x="9421364" y="4240695"/>
              <a:ext cx="2507560" cy="397565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75% </a:t>
              </a:r>
              <a:r>
                <a:rPr lang="cs-CZ" sz="1400" dirty="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kvantil</a:t>
              </a:r>
              <a:endParaRPr lang="en-GB" sz="14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sp>
        <p:nvSpPr>
          <p:cNvPr id="22" name="Zaoblený obdélník 61">
            <a:extLst>
              <a:ext uri="{FF2B5EF4-FFF2-40B4-BE49-F238E27FC236}">
                <a16:creationId xmlns:a16="http://schemas.microsoft.com/office/drawing/2014/main" id="{B1F5D782-0E7D-46D9-BE18-6B00C0E15C32}"/>
              </a:ext>
            </a:extLst>
          </p:cNvPr>
          <p:cNvSpPr/>
          <p:nvPr/>
        </p:nvSpPr>
        <p:spPr>
          <a:xfrm>
            <a:off x="6180924" y="378579"/>
            <a:ext cx="2507560" cy="39756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Rozpětí</a:t>
            </a:r>
            <a:endParaRPr lang="en-GB" sz="1400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3" name="Zaoblený obdélník 62">
            <a:extLst>
              <a:ext uri="{FF2B5EF4-FFF2-40B4-BE49-F238E27FC236}">
                <a16:creationId xmlns:a16="http://schemas.microsoft.com/office/drawing/2014/main" id="{C08DBE01-28F5-4D22-9047-B75B4649C0FC}"/>
              </a:ext>
            </a:extLst>
          </p:cNvPr>
          <p:cNvSpPr/>
          <p:nvPr/>
        </p:nvSpPr>
        <p:spPr>
          <a:xfrm>
            <a:off x="6180924" y="863706"/>
            <a:ext cx="2507560" cy="397565"/>
          </a:xfrm>
          <a:prstGeom prst="round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Interkvartilové</a:t>
            </a:r>
            <a:r>
              <a:rPr lang="cs-CZ" sz="14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rozpětí</a:t>
            </a:r>
            <a:endParaRPr lang="en-GB" sz="1400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4" name="Zaoblený obdélník 54">
            <a:extLst>
              <a:ext uri="{FF2B5EF4-FFF2-40B4-BE49-F238E27FC236}">
                <a16:creationId xmlns:a16="http://schemas.microsoft.com/office/drawing/2014/main" id="{62F5F734-4ABB-47F5-A658-FD4FEE6C2BE2}"/>
              </a:ext>
            </a:extLst>
          </p:cNvPr>
          <p:cNvSpPr/>
          <p:nvPr/>
        </p:nvSpPr>
        <p:spPr>
          <a:xfrm>
            <a:off x="7174586" y="1982057"/>
            <a:ext cx="1003508" cy="39756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85</a:t>
            </a:r>
            <a:endParaRPr lang="en-GB" sz="1400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5" name="Zaoblený obdélník 54">
            <a:extLst>
              <a:ext uri="{FF2B5EF4-FFF2-40B4-BE49-F238E27FC236}">
                <a16:creationId xmlns:a16="http://schemas.microsoft.com/office/drawing/2014/main" id="{D5072720-CF26-4425-8A73-EB123BF52345}"/>
              </a:ext>
            </a:extLst>
          </p:cNvPr>
          <p:cNvSpPr/>
          <p:nvPr/>
        </p:nvSpPr>
        <p:spPr>
          <a:xfrm>
            <a:off x="7229353" y="5275930"/>
            <a:ext cx="1003508" cy="39756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5</a:t>
            </a:r>
            <a:endParaRPr lang="en-GB" sz="1400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6" name="Zaoblený obdélník 54">
            <a:extLst>
              <a:ext uri="{FF2B5EF4-FFF2-40B4-BE49-F238E27FC236}">
                <a16:creationId xmlns:a16="http://schemas.microsoft.com/office/drawing/2014/main" id="{9082459E-6524-4785-9659-836B7E44094C}"/>
              </a:ext>
            </a:extLst>
          </p:cNvPr>
          <p:cNvSpPr/>
          <p:nvPr/>
        </p:nvSpPr>
        <p:spPr>
          <a:xfrm>
            <a:off x="7189570" y="3241976"/>
            <a:ext cx="1003508" cy="397565"/>
          </a:xfrm>
          <a:prstGeom prst="round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56</a:t>
            </a:r>
            <a:endParaRPr lang="en-GB" sz="1400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7" name="Zaoblený obdélník 54">
            <a:extLst>
              <a:ext uri="{FF2B5EF4-FFF2-40B4-BE49-F238E27FC236}">
                <a16:creationId xmlns:a16="http://schemas.microsoft.com/office/drawing/2014/main" id="{466B9AB7-F631-4957-806F-9E7D163D1F84}"/>
              </a:ext>
            </a:extLst>
          </p:cNvPr>
          <p:cNvSpPr/>
          <p:nvPr/>
        </p:nvSpPr>
        <p:spPr>
          <a:xfrm>
            <a:off x="7233088" y="4651437"/>
            <a:ext cx="1003508" cy="397565"/>
          </a:xfrm>
          <a:prstGeom prst="round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21</a:t>
            </a:r>
            <a:endParaRPr lang="en-GB" sz="1400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8" name="Zaoblený obdélník 54">
            <a:extLst>
              <a:ext uri="{FF2B5EF4-FFF2-40B4-BE49-F238E27FC236}">
                <a16:creationId xmlns:a16="http://schemas.microsoft.com/office/drawing/2014/main" id="{0842C327-88EA-4C7B-BAC1-76A13F2FCC8E}"/>
              </a:ext>
            </a:extLst>
          </p:cNvPr>
          <p:cNvSpPr/>
          <p:nvPr/>
        </p:nvSpPr>
        <p:spPr>
          <a:xfrm>
            <a:off x="7189570" y="3827775"/>
            <a:ext cx="1003508" cy="397565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40</a:t>
            </a:r>
            <a:endParaRPr lang="en-GB" sz="1400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43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Popis kvantitativních dat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>
            <a:noAutofit/>
          </a:bodyPr>
          <a:lstStyle/>
          <a:p>
            <a:pPr marL="341313" indent="-254000">
              <a:lnSpc>
                <a:spcPct val="100000"/>
              </a:lnSpc>
            </a:pPr>
            <a:r>
              <a:rPr lang="cs-CZ" alt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Popis kvantitativních dat: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charakteristika středu (průměr, medián aj.), charakteristika variability (rozptyl, rozsah hodnot, 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interkvartilové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rozpětí aj.)</a:t>
            </a:r>
          </a:p>
        </p:txBody>
      </p:sp>
      <p:sp>
        <p:nvSpPr>
          <p:cNvPr id="6" name="Obdélník 5"/>
          <p:cNvSpPr/>
          <p:nvPr/>
        </p:nvSpPr>
        <p:spPr>
          <a:xfrm>
            <a:off x="1403714" y="2883263"/>
            <a:ext cx="54687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pl-PL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Příklad</a:t>
            </a:r>
            <a:r>
              <a:rPr lang="pl-PL" b="1" i="1" dirty="0">
                <a:latin typeface="Calibri" panose="020F0502020204030204" pitchFamily="34" charset="0"/>
                <a:cs typeface="Calibri" panose="020F0502020204030204" pitchFamily="34" charset="0"/>
              </a:rPr>
              <a:t>: Popis </a:t>
            </a:r>
            <a:r>
              <a:rPr lang="pl-PL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výšky pacientů (cm)</a:t>
            </a:r>
            <a:endParaRPr lang="pl-PL" b="1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3"/>
          <p:cNvSpPr txBox="1">
            <a:spLocks/>
          </p:cNvSpPr>
          <p:nvPr/>
        </p:nvSpPr>
        <p:spPr bwMode="auto">
          <a:xfrm>
            <a:off x="1948653" y="3383428"/>
            <a:ext cx="3812485" cy="272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Popisné statistiky</a:t>
            </a:r>
            <a:endParaRPr lang="cs-CZ" alt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889059"/>
              </p:ext>
            </p:extLst>
          </p:nvPr>
        </p:nvGraphicFramePr>
        <p:xfrm>
          <a:off x="1948653" y="3806282"/>
          <a:ext cx="3851538" cy="22821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157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58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Charakteristika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Průměr (cm)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161,5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Medián (cm)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161,0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cs-CZ" sz="1800" u="none" strike="noStrike" dirty="0" err="1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cs-CZ" sz="1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odchylka (cm)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4,7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Rozptyl (cm</a:t>
                      </a:r>
                      <a:r>
                        <a:rPr lang="cs-CZ" sz="1800" u="none" strike="noStrike" baseline="30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cs-CZ" sz="1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22,2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Min–</a:t>
                      </a:r>
                      <a:r>
                        <a:rPr lang="cs-CZ" sz="1800" u="none" strike="noStrike" dirty="0" err="1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max</a:t>
                      </a:r>
                      <a:r>
                        <a:rPr lang="cs-CZ" sz="1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(cm)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144–169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Dolní–horní </a:t>
                      </a:r>
                      <a:r>
                        <a:rPr lang="cs-CZ" sz="1800" u="none" strike="noStrike" dirty="0" err="1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kvartil</a:t>
                      </a:r>
                      <a:r>
                        <a:rPr lang="cs-CZ" sz="1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(cm)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158–164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Obdélník 8"/>
          <p:cNvSpPr/>
          <p:nvPr/>
        </p:nvSpPr>
        <p:spPr>
          <a:xfrm>
            <a:off x="5805648" y="4262451"/>
            <a:ext cx="28062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Průměr a medián se téměř shodují. Co nám to říká? </a:t>
            </a:r>
          </a:p>
        </p:txBody>
      </p:sp>
      <p:cxnSp>
        <p:nvCxnSpPr>
          <p:cNvPr id="10" name="Přímá spojnice se šipkou 9"/>
          <p:cNvCxnSpPr/>
          <p:nvPr/>
        </p:nvCxnSpPr>
        <p:spPr>
          <a:xfrm flipH="1">
            <a:off x="5349899" y="4481331"/>
            <a:ext cx="36004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H="1">
            <a:off x="5349899" y="4481331"/>
            <a:ext cx="360040" cy="2160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80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888" y="3350568"/>
            <a:ext cx="3699339" cy="2702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Vizualizace kvantitativních dat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Vizualizace kvantitativních dat: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nejčastěji pomocí krabicového grafu nebo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histogramu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3"/>
          <p:cNvSpPr txBox="1">
            <a:spLocks/>
          </p:cNvSpPr>
          <p:nvPr/>
        </p:nvSpPr>
        <p:spPr>
          <a:xfrm>
            <a:off x="5644040" y="2805173"/>
            <a:ext cx="2304256" cy="53684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cs-CZ" altLang="cs-CZ" sz="1800" b="1" kern="0" smtClean="0">
                <a:latin typeface="Calibri" panose="020F0502020204030204" pitchFamily="34" charset="0"/>
                <a:cs typeface="Calibri" panose="020F0502020204030204" pitchFamily="34" charset="0"/>
              </a:rPr>
              <a:t>Histogram</a:t>
            </a:r>
            <a:endParaRPr lang="cs-CZ" altLang="cs-CZ" sz="18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3"/>
          <p:cNvSpPr txBox="1">
            <a:spLocks/>
          </p:cNvSpPr>
          <p:nvPr/>
        </p:nvSpPr>
        <p:spPr bwMode="auto">
          <a:xfrm>
            <a:off x="531472" y="2805173"/>
            <a:ext cx="2304256" cy="53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Krabicový graf</a:t>
            </a:r>
            <a:endParaRPr lang="cs-CZ" alt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359564" y="2488628"/>
            <a:ext cx="5760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pl-PL" b="1" i="1" dirty="0">
                <a:latin typeface="Calibri" panose="020F0502020204030204" pitchFamily="34" charset="0"/>
                <a:cs typeface="Calibri" panose="020F0502020204030204" pitchFamily="34" charset="0"/>
              </a:rPr>
              <a:t>Příklad: Popis výšky </a:t>
            </a:r>
            <a:r>
              <a:rPr lang="pl-PL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pacientů (cm)</a:t>
            </a:r>
            <a:endParaRPr lang="pl-PL" b="1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87"/>
          <a:stretch/>
        </p:blipFill>
        <p:spPr bwMode="auto">
          <a:xfrm>
            <a:off x="252314" y="3266837"/>
            <a:ext cx="855222" cy="2980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95" r="35897"/>
          <a:stretch/>
        </p:blipFill>
        <p:spPr bwMode="auto">
          <a:xfrm>
            <a:off x="933618" y="3266837"/>
            <a:ext cx="713294" cy="2980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1859438" y="3230959"/>
            <a:ext cx="2501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maximum (100% kvantil)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1859438" y="3730575"/>
            <a:ext cx="2578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horní </a:t>
            </a:r>
            <a:r>
              <a:rPr lang="cs-CZ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kvartil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(75% kvantil)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1859438" y="4009315"/>
            <a:ext cx="2155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medián (50% kvantil)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1859438" y="4340480"/>
            <a:ext cx="2551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dolní </a:t>
            </a:r>
            <a:r>
              <a:rPr lang="cs-CZ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kvartil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(25% kvantil)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1859438" y="5545033"/>
            <a:ext cx="2234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minimum (0% kvantil)</a:t>
            </a:r>
          </a:p>
        </p:txBody>
      </p:sp>
      <p:cxnSp>
        <p:nvCxnSpPr>
          <p:cNvPr id="17" name="Přímá spojnice se šipkou 16"/>
          <p:cNvCxnSpPr/>
          <p:nvPr/>
        </p:nvCxnSpPr>
        <p:spPr>
          <a:xfrm flipH="1">
            <a:off x="1459452" y="3461792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 flipH="1">
            <a:off x="1467576" y="3946598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 flipH="1">
            <a:off x="1323560" y="4189534"/>
            <a:ext cx="504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 flipH="1">
            <a:off x="1467576" y="4493787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 flipH="1">
            <a:off x="1459452" y="5761056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bdélník 21"/>
          <p:cNvSpPr/>
          <p:nvPr/>
        </p:nvSpPr>
        <p:spPr>
          <a:xfrm>
            <a:off x="1877885" y="4809220"/>
            <a:ext cx="1440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Jsou data symetrická?</a:t>
            </a:r>
          </a:p>
        </p:txBody>
      </p:sp>
      <p:cxnSp>
        <p:nvCxnSpPr>
          <p:cNvPr id="23" name="Přímá spojnice se šipkou 22"/>
          <p:cNvCxnSpPr/>
          <p:nvPr/>
        </p:nvCxnSpPr>
        <p:spPr>
          <a:xfrm>
            <a:off x="1323560" y="4397896"/>
            <a:ext cx="504056" cy="6872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/>
          <p:nvPr/>
        </p:nvCxnSpPr>
        <p:spPr>
          <a:xfrm flipH="1">
            <a:off x="5148858" y="5601816"/>
            <a:ext cx="648072" cy="34364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bdélník 24"/>
          <p:cNvSpPr/>
          <p:nvPr/>
        </p:nvSpPr>
        <p:spPr>
          <a:xfrm>
            <a:off x="4284762" y="5661249"/>
            <a:ext cx="1440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Odlehlá hodnota?</a:t>
            </a:r>
          </a:p>
        </p:txBody>
      </p:sp>
    </p:spTree>
    <p:extLst>
      <p:ext uri="{BB962C8B-B14F-4D97-AF65-F5344CB8AC3E}">
        <p14:creationId xmlns:p14="http://schemas.microsoft.com/office/powerpoint/2010/main" val="221600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Program </a:t>
            </a:r>
            <a:r>
              <a:rPr lang="cs-CZ" dirty="0" err="1" smtClean="0"/>
              <a:t>Statistica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Představení programu </a:t>
            </a:r>
            <a:r>
              <a:rPr lang="cs-CZ" dirty="0" err="1" smtClean="0"/>
              <a:t>Statistica</a:t>
            </a:r>
            <a:endParaRPr lang="cs-CZ" dirty="0" smtClean="0"/>
          </a:p>
          <a:p>
            <a:r>
              <a:rPr lang="cs-CZ" dirty="0" smtClean="0"/>
              <a:t>Praktické cvičení v programu </a:t>
            </a:r>
            <a:r>
              <a:rPr lang="cs-CZ" dirty="0" err="1" smtClean="0"/>
              <a:t>Statistica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640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Program </a:t>
            </a:r>
            <a:r>
              <a:rPr lang="cs-CZ" dirty="0" err="1" smtClean="0"/>
              <a:t>Statistica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85000"/>
              <a:buNone/>
              <a:defRPr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Jak získat program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Statistica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72000" indent="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85000"/>
              <a:buNone/>
              <a:defRPr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https://inet.muni.cz</a:t>
            </a: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85000"/>
              <a:buNone/>
              <a:defRPr/>
            </a:pP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Login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a heslo: UČO a primární heslo jako do IS-u.</a:t>
            </a:r>
          </a:p>
          <a:p>
            <a:pPr marL="72000" indent="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85000"/>
              <a:buNone/>
              <a:defRPr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nabídce zvolit: 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Provozní služby – Software – Nabídka softwaru</a:t>
            </a:r>
          </a:p>
          <a:p>
            <a:pPr marL="72000" indent="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85000"/>
              <a:buNone/>
              <a:defRPr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Nalézt:  </a:t>
            </a:r>
            <a:r>
              <a:rPr 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Statistica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13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– kliknout </a:t>
            </a:r>
            <a:r>
              <a:rPr lang="cs-CZ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Získat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a postupovat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dle návodu</a:t>
            </a:r>
          </a:p>
          <a:p>
            <a:pPr>
              <a:lnSpc>
                <a:spcPct val="110000"/>
              </a:lnSpc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63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Praktické cvičení v programu </a:t>
            </a:r>
            <a:r>
              <a:rPr lang="cs-CZ" dirty="0" err="1" smtClean="0"/>
              <a:t>Statistica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871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Základy popisné statistiky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Typy proměnných</a:t>
            </a:r>
          </a:p>
          <a:p>
            <a:r>
              <a:rPr lang="cs-CZ" dirty="0" smtClean="0"/>
              <a:t>Popisná statistika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691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Datový soubor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773" y="212811"/>
            <a:ext cx="1465954" cy="1465954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Nadpis 3"/>
          <p:cNvSpPr txBox="1">
            <a:spLocks/>
          </p:cNvSpPr>
          <p:nvPr/>
        </p:nvSpPr>
        <p:spPr>
          <a:xfrm>
            <a:off x="456012" y="1581854"/>
            <a:ext cx="8066301" cy="4515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sz="3200" kern="0" dirty="0" smtClean="0"/>
              <a:t>Rehabilitace po mozkovém infarktu</a:t>
            </a:r>
            <a:endParaRPr lang="cs-CZ" sz="3200" kern="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31" y="2089043"/>
            <a:ext cx="7986423" cy="398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19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Rehabilitace po </a:t>
            </a:r>
            <a:r>
              <a:rPr lang="cs-CZ" sz="3200" dirty="0"/>
              <a:t>mozkovém infarktu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576391"/>
            <a:ext cx="8066301" cy="4651609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Cvičný datový soubor obsahuje záznamy o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celkem 407 pacientech hospitalizovaných pro mozkový infarkt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neurologickém oddělení akutní péče, kde jim byla poskytnuta terapie pro obnovu krevního oběhu v postižené části mozku. 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zvládnutí akutní fáze byl u pacientů vyhodnocen stupeň soběstačnosti v základních denních aktivitách (ADL) pomocí tzv.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indexu </a:t>
            </a:r>
            <a:r>
              <a:rPr lang="cs-CZ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Barthelové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(BI) a byli přeloženi na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rehabilitační oddělení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dvou týdnech byl opět dle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 vyhodnocen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stupeň soběstačnosti a pacienti byli buď propuštěni do ambulantní péče, nebo přeloženi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oddělení následné péče.</a:t>
            </a:r>
          </a:p>
        </p:txBody>
      </p:sp>
    </p:spTree>
    <p:extLst>
      <p:ext uri="{BB962C8B-B14F-4D97-AF65-F5344CB8AC3E}">
        <p14:creationId xmlns:p14="http://schemas.microsoft.com/office/powerpoint/2010/main" val="324312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10000"/>
              </a:lnSpc>
              <a:buNone/>
            </a:pP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Sbírané informace:</a:t>
            </a:r>
          </a:p>
          <a:p>
            <a:pPr>
              <a:lnSpc>
                <a:spcPct val="110000"/>
              </a:lnSpc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základní demografické údaje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pohlaví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věk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</a:p>
          <a:p>
            <a:pPr>
              <a:lnSpc>
                <a:spcPct val="110000"/>
              </a:lnSpc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informace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samotné diagnóze mozkové příhody (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etiologie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lokalizace uzávěru cévy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</a:t>
            </a:r>
          </a:p>
          <a:p>
            <a:pPr>
              <a:lnSpc>
                <a:spcPct val="110000"/>
              </a:lnSpc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informace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léčbě (typ indikované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terapie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výskyt komplikací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nformace o 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způsobu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ukončení 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rehabilitace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Stupeň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soběstačnosti před rehabilitací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byl dodatečně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zjištěn z neurologie a na konci rehabilitace byl vyplněn nový dotazník pro určení výsledného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indexu </a:t>
            </a:r>
            <a:r>
              <a:rPr lang="cs-CZ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Barthelové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72000" indent="0">
              <a:buNone/>
            </a:pPr>
            <a:endParaRPr lang="cs-CZ" sz="2400" dirty="0"/>
          </a:p>
        </p:txBody>
      </p:sp>
      <p:sp>
        <p:nvSpPr>
          <p:cNvPr id="6" name="Nadpis 3"/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 sz="3200" dirty="0" smtClean="0"/>
              <a:t>Rehabilitace po </a:t>
            </a:r>
            <a:r>
              <a:rPr lang="cs-CZ" sz="3200" dirty="0"/>
              <a:t>mozkovém infarktu</a:t>
            </a:r>
          </a:p>
        </p:txBody>
      </p:sp>
    </p:spTree>
    <p:extLst>
      <p:ext uri="{BB962C8B-B14F-4D97-AF65-F5344CB8AC3E}">
        <p14:creationId xmlns:p14="http://schemas.microsoft.com/office/powerpoint/2010/main" val="381865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1 – Popis kategoriálních dat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Zadání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„Proveďte základní popis zastoupení pohlaví u pacientů s mozkovým infarktem. Následně také srovnejte zastoupení pohlaví mezi třemi skupinami pacientů dle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etiologie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mozkové příhody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.“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 popis dat je vhodné určit absolutní a relativní četnosti.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Grafické znázornění je ideální pomocí koláčového grafu.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 programu </a:t>
            </a:r>
            <a:r>
              <a:rPr lang="cs-CZ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Statistica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lze získat výsledky pro jakoukoli podskupinu souboru pomocí obecné funkce „By Group“ nebo „</a:t>
            </a:r>
            <a:r>
              <a:rPr lang="cs-CZ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Select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Cases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“.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92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1 – Řešení v programu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460" y="1243380"/>
            <a:ext cx="3868545" cy="3651259"/>
          </a:xfrm>
          <a:prstGeom prst="rect">
            <a:avLst/>
          </a:prstGeom>
        </p:spPr>
      </p:pic>
      <p:sp>
        <p:nvSpPr>
          <p:cNvPr id="9" name="Šipka doprava 8"/>
          <p:cNvSpPr/>
          <p:nvPr/>
        </p:nvSpPr>
        <p:spPr>
          <a:xfrm rot="450394">
            <a:off x="6331037" y="1260856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0" name="Šipka doprava 9"/>
          <p:cNvSpPr/>
          <p:nvPr/>
        </p:nvSpPr>
        <p:spPr>
          <a:xfrm>
            <a:off x="6013160" y="3420161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</a:t>
            </a:r>
          </a:p>
        </p:txBody>
      </p:sp>
      <p:sp>
        <p:nvSpPr>
          <p:cNvPr id="11" name="Šipka doprava 10"/>
          <p:cNvSpPr/>
          <p:nvPr/>
        </p:nvSpPr>
        <p:spPr>
          <a:xfrm>
            <a:off x="4395140" y="1668956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74" y="3374310"/>
            <a:ext cx="2898371" cy="2863186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391926" y="1395780"/>
            <a:ext cx="44156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menu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zvolíme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Basic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a vybereme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Frequency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tables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Vybereme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proměnnou (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Variables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kterou chceme analyzovat a na záložce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Options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zaškrtneme možnost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Percentages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relative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frequencies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Šipka doprava 13"/>
          <p:cNvSpPr/>
          <p:nvPr/>
        </p:nvSpPr>
        <p:spPr>
          <a:xfrm>
            <a:off x="93696" y="3652003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4</a:t>
            </a:r>
          </a:p>
        </p:txBody>
      </p:sp>
      <p:sp>
        <p:nvSpPr>
          <p:cNvPr id="15" name="Šipka doprava 14"/>
          <p:cNvSpPr/>
          <p:nvPr/>
        </p:nvSpPr>
        <p:spPr>
          <a:xfrm rot="1483800" flipH="1">
            <a:off x="1834309" y="3881963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5</a:t>
            </a:r>
          </a:p>
        </p:txBody>
      </p:sp>
      <p:sp>
        <p:nvSpPr>
          <p:cNvPr id="16" name="Šipka doprava 15"/>
          <p:cNvSpPr/>
          <p:nvPr/>
        </p:nvSpPr>
        <p:spPr>
          <a:xfrm rot="20069140">
            <a:off x="163631" y="4445997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6</a:t>
            </a:r>
          </a:p>
        </p:txBody>
      </p:sp>
      <p:sp>
        <p:nvSpPr>
          <p:cNvPr id="17" name="Šipka doprava 16"/>
          <p:cNvSpPr/>
          <p:nvPr/>
        </p:nvSpPr>
        <p:spPr>
          <a:xfrm rot="20547234" flipH="1">
            <a:off x="3389181" y="4132936"/>
            <a:ext cx="792088" cy="504056"/>
          </a:xfrm>
          <a:prstGeom prst="rightArrow">
            <a:avLst/>
          </a:prstGeom>
          <a:solidFill>
            <a:srgbClr val="0060A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7</a:t>
            </a:r>
          </a:p>
        </p:txBody>
      </p:sp>
      <p:pic>
        <p:nvPicPr>
          <p:cNvPr id="18" name="Obrázek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536" y="4726979"/>
            <a:ext cx="2027061" cy="1572321"/>
          </a:xfrm>
          <a:prstGeom prst="rect">
            <a:avLst/>
          </a:prstGeom>
        </p:spPr>
      </p:pic>
      <p:sp>
        <p:nvSpPr>
          <p:cNvPr id="19" name="Ovál 18"/>
          <p:cNvSpPr/>
          <p:nvPr/>
        </p:nvSpPr>
        <p:spPr>
          <a:xfrm>
            <a:off x="3874102" y="5009823"/>
            <a:ext cx="955965" cy="323091"/>
          </a:xfrm>
          <a:prstGeom prst="ellipse">
            <a:avLst/>
          </a:prstGeom>
          <a:noFill/>
          <a:ln w="38100">
            <a:solidFill>
              <a:srgbClr val="0060A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vál 19"/>
          <p:cNvSpPr/>
          <p:nvPr/>
        </p:nvSpPr>
        <p:spPr>
          <a:xfrm>
            <a:off x="3876891" y="5705334"/>
            <a:ext cx="284444" cy="244689"/>
          </a:xfrm>
          <a:prstGeom prst="ellipse">
            <a:avLst/>
          </a:prstGeom>
          <a:noFill/>
          <a:ln w="38100">
            <a:solidFill>
              <a:srgbClr val="0060A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5843598" y="4966443"/>
            <a:ext cx="3276442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Chceme-li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získat výsledky zvlášť pro podskupiny jiné proměnné, aktivujeme funkci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By Group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(vybrat třídící proměnnou a zaškrtnout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Accumulate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tabular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in a single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spreadsheet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cs-CZ" sz="1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96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1 – Výsledky v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6" name="Obdélník 5"/>
          <p:cNvSpPr/>
          <p:nvPr/>
        </p:nvSpPr>
        <p:spPr>
          <a:xfrm>
            <a:off x="5438276" y="3614494"/>
            <a:ext cx="3227556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Zastoupení mužů a žen v celém souboru je 61 % oproti 39 %.</a:t>
            </a:r>
          </a:p>
          <a:p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Při srovnání pacientů dle etiologie mozkového infarktu se nejvíce liší pacienti s embolií, u kterých je podíl mužů jen 54 % oproti 46 % žen.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70" y="1783047"/>
            <a:ext cx="3003061" cy="132857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70" y="3552073"/>
            <a:ext cx="4646097" cy="2295533"/>
          </a:xfrm>
          <a:prstGeom prst="rect">
            <a:avLst/>
          </a:prstGeom>
        </p:spPr>
      </p:pic>
      <p:sp>
        <p:nvSpPr>
          <p:cNvPr id="9" name="Rectangle 3"/>
          <p:cNvSpPr txBox="1">
            <a:spLocks/>
          </p:cNvSpPr>
          <p:nvPr/>
        </p:nvSpPr>
        <p:spPr bwMode="auto">
          <a:xfrm>
            <a:off x="533424" y="1472608"/>
            <a:ext cx="5713369" cy="53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Frekvenční </a:t>
            </a:r>
            <a:r>
              <a:rPr lang="cs-CZ" alt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tabulka proměnné pohlaví u pacientů s CMP</a:t>
            </a:r>
            <a:endParaRPr lang="cs-CZ" alt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3"/>
          <p:cNvSpPr txBox="1">
            <a:spLocks/>
          </p:cNvSpPr>
          <p:nvPr/>
        </p:nvSpPr>
        <p:spPr bwMode="auto">
          <a:xfrm>
            <a:off x="531818" y="3126542"/>
            <a:ext cx="5713369" cy="53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Frekvenční </a:t>
            </a:r>
            <a:r>
              <a:rPr lang="cs-CZ" alt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tabulka proměnné pohlaví u pacientů s CMP dle etiologie centrální mozkové příhody</a:t>
            </a:r>
            <a:endParaRPr lang="cs-CZ" alt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88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ázek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391" y="1293275"/>
            <a:ext cx="3396879" cy="3725485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1 – Řešení v programu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405070" y="1335990"/>
            <a:ext cx="44302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menu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Graphs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zvolíme nabídku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2D grafů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a vybereme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Pie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Charts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Vybereme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proměnnou (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Variables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), kterou chceme analyzovat a na záložce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Advanced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vybereme v nastavení legendy možnost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Text and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Percent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Chceme-li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získat výsledky zvlášť pro podskupiny jiné proměnné,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aktivujeme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By Group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(opět vybrat třídící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proměnnou).</a:t>
            </a:r>
            <a:endParaRPr lang="cs-CZ" sz="1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Šipka doprava 7"/>
          <p:cNvSpPr/>
          <p:nvPr/>
        </p:nvSpPr>
        <p:spPr>
          <a:xfrm rot="1898259">
            <a:off x="7177801" y="1228416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9" name="Šipka doprava 8"/>
          <p:cNvSpPr/>
          <p:nvPr/>
        </p:nvSpPr>
        <p:spPr>
          <a:xfrm>
            <a:off x="6312371" y="4137505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</a:t>
            </a:r>
          </a:p>
        </p:txBody>
      </p:sp>
      <p:sp>
        <p:nvSpPr>
          <p:cNvPr id="10" name="Šipka doprava 9"/>
          <p:cNvSpPr/>
          <p:nvPr/>
        </p:nvSpPr>
        <p:spPr>
          <a:xfrm>
            <a:off x="6341829" y="1552241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95" y="3840731"/>
            <a:ext cx="3945549" cy="2931762"/>
          </a:xfrm>
          <a:prstGeom prst="rect">
            <a:avLst/>
          </a:prstGeom>
        </p:spPr>
      </p:pic>
      <p:sp>
        <p:nvSpPr>
          <p:cNvPr id="12" name="Šipka doprava 11"/>
          <p:cNvSpPr/>
          <p:nvPr/>
        </p:nvSpPr>
        <p:spPr>
          <a:xfrm rot="20455482" flipH="1">
            <a:off x="2448087" y="4142164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4</a:t>
            </a:r>
          </a:p>
        </p:txBody>
      </p:sp>
      <p:sp>
        <p:nvSpPr>
          <p:cNvPr id="13" name="Šipka doprava 12"/>
          <p:cNvSpPr/>
          <p:nvPr/>
        </p:nvSpPr>
        <p:spPr>
          <a:xfrm rot="18867692">
            <a:off x="144050" y="4383892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5</a:t>
            </a:r>
          </a:p>
        </p:txBody>
      </p:sp>
      <p:sp>
        <p:nvSpPr>
          <p:cNvPr id="14" name="Šipka doprava 13"/>
          <p:cNvSpPr/>
          <p:nvPr/>
        </p:nvSpPr>
        <p:spPr>
          <a:xfrm rot="20069140">
            <a:off x="1029210" y="5285439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6</a:t>
            </a: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314" y="4989886"/>
            <a:ext cx="2269145" cy="1769238"/>
          </a:xfrm>
          <a:prstGeom prst="rect">
            <a:avLst/>
          </a:prstGeom>
        </p:spPr>
      </p:pic>
      <p:sp>
        <p:nvSpPr>
          <p:cNvPr id="16" name="Ovál 15"/>
          <p:cNvSpPr/>
          <p:nvPr/>
        </p:nvSpPr>
        <p:spPr>
          <a:xfrm>
            <a:off x="5006790" y="5350973"/>
            <a:ext cx="862403" cy="290226"/>
          </a:xfrm>
          <a:prstGeom prst="ellipse">
            <a:avLst/>
          </a:prstGeom>
          <a:noFill/>
          <a:ln w="38100">
            <a:solidFill>
              <a:srgbClr val="0060A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 doprava 16"/>
          <p:cNvSpPr/>
          <p:nvPr/>
        </p:nvSpPr>
        <p:spPr>
          <a:xfrm rot="1444942" flipH="1">
            <a:off x="4117047" y="4743775"/>
            <a:ext cx="792088" cy="504056"/>
          </a:xfrm>
          <a:prstGeom prst="rightArrow">
            <a:avLst/>
          </a:prstGeom>
          <a:solidFill>
            <a:srgbClr val="0060A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72331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1 – Výsledky v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6" name="Obdélník 5"/>
          <p:cNvSpPr/>
          <p:nvPr/>
        </p:nvSpPr>
        <p:spPr>
          <a:xfrm>
            <a:off x="540094" y="5029746"/>
            <a:ext cx="8295362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Zastoupení mužů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celém souboru je 61 % oproti 39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 žen.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Při srovnání pacientů dle etiologie mozkového infarktu se nejvíce liší pacienti s embolií, u kterých je podíl mužů jen 54 % oproti 46 % žen.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44" y="1677791"/>
            <a:ext cx="3339157" cy="3339157"/>
          </a:xfrm>
          <a:prstGeom prst="rect">
            <a:avLst/>
          </a:prstGeom>
        </p:spPr>
      </p:pic>
      <p:sp>
        <p:nvSpPr>
          <p:cNvPr id="8" name="Rectangle 3"/>
          <p:cNvSpPr txBox="1">
            <a:spLocks/>
          </p:cNvSpPr>
          <p:nvPr/>
        </p:nvSpPr>
        <p:spPr bwMode="auto">
          <a:xfrm>
            <a:off x="481580" y="1297442"/>
            <a:ext cx="5713369" cy="53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Koláčový graf proměnné pohlaví u pacientů s CMP</a:t>
            </a:r>
            <a:endParaRPr lang="cs-CZ" alt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901" y="1718790"/>
            <a:ext cx="2336137" cy="234856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485" y="2158309"/>
            <a:ext cx="2360989" cy="2365131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932" y="2771951"/>
            <a:ext cx="2331995" cy="234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23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2 – Popis kvantitativních dat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Zadání: „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Proveďte základní popis soběstačnosti dle indexu </a:t>
            </a:r>
            <a:r>
              <a:rPr lang="cs-CZ" sz="24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Barthelové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konci rehabilitace po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mozkovém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infarktu. Následně také tento ukazatel srovnejte podle míry komplikací během léčby.“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 popis dat je vhodné určit průměr, medián, směrodatnou odchylku, případně minimum a maximum.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Grafické znázornění je ideální pomocí histogramu. V případě srovnávání různých skupin je vhodný krabicový graf.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 programu </a:t>
            </a:r>
            <a:r>
              <a:rPr lang="cs-CZ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Statistica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lze získat výsledky pro jakoukoli podskupinu pomocí „By Group“ nebo „</a:t>
            </a:r>
            <a:r>
              <a:rPr lang="cs-CZ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Select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Cases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“.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87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2 – Řešení v programu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239525" y="1281880"/>
            <a:ext cx="49102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menu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zvolíme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Basic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a vybereme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Descriptive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Vybereme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proměnnou (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Variables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), kterou chceme analyzovat a na záložce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Advanced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zaškrtneme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možnosti výpočtu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Mean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Median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Std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Dev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, Min. </a:t>
            </a:r>
            <a:r>
              <a:rPr lang="en-US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Max.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Chceme-li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získat výsledky zvlášť pro podskupiny jiné proměnné,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použijeme 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By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Group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(vybrat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třídící proměnnou a zaškrtnout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Accumulate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tabular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in a single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spreadsheet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cs-CZ" sz="1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816" y="1171576"/>
            <a:ext cx="3854339" cy="3785435"/>
          </a:xfrm>
          <a:prstGeom prst="rect">
            <a:avLst/>
          </a:prstGeom>
        </p:spPr>
      </p:pic>
      <p:sp>
        <p:nvSpPr>
          <p:cNvPr id="8" name="Šipka doprava 7"/>
          <p:cNvSpPr/>
          <p:nvPr/>
        </p:nvSpPr>
        <p:spPr>
          <a:xfrm rot="450394">
            <a:off x="6244412" y="1260862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9" name="Šipka doprava 8"/>
          <p:cNvSpPr/>
          <p:nvPr/>
        </p:nvSpPr>
        <p:spPr>
          <a:xfrm>
            <a:off x="5848368" y="2694000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</a:t>
            </a:r>
          </a:p>
        </p:txBody>
      </p:sp>
      <p:sp>
        <p:nvSpPr>
          <p:cNvPr id="10" name="Šipka doprava 9"/>
          <p:cNvSpPr/>
          <p:nvPr/>
        </p:nvSpPr>
        <p:spPr>
          <a:xfrm>
            <a:off x="4357683" y="1561294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84" y="4023360"/>
            <a:ext cx="4540482" cy="2830026"/>
          </a:xfrm>
          <a:prstGeom prst="rect">
            <a:avLst/>
          </a:prstGeom>
        </p:spPr>
      </p:pic>
      <p:sp>
        <p:nvSpPr>
          <p:cNvPr id="12" name="Šipka doprava 11"/>
          <p:cNvSpPr/>
          <p:nvPr/>
        </p:nvSpPr>
        <p:spPr>
          <a:xfrm rot="2011185">
            <a:off x="134904" y="3933556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4</a:t>
            </a:r>
          </a:p>
        </p:txBody>
      </p:sp>
      <p:sp>
        <p:nvSpPr>
          <p:cNvPr id="13" name="Šipka doprava 12"/>
          <p:cNvSpPr/>
          <p:nvPr/>
        </p:nvSpPr>
        <p:spPr>
          <a:xfrm rot="20069140">
            <a:off x="103544" y="4704982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5</a:t>
            </a:r>
          </a:p>
        </p:txBody>
      </p:sp>
      <p:sp>
        <p:nvSpPr>
          <p:cNvPr id="14" name="Šipka doprava 13"/>
          <p:cNvSpPr/>
          <p:nvPr/>
        </p:nvSpPr>
        <p:spPr>
          <a:xfrm rot="20257135">
            <a:off x="3341857" y="4992666"/>
            <a:ext cx="792088" cy="504056"/>
          </a:xfrm>
          <a:prstGeom prst="rightArrow">
            <a:avLst/>
          </a:prstGeom>
          <a:solidFill>
            <a:srgbClr val="0060A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7</a:t>
            </a:r>
          </a:p>
        </p:txBody>
      </p:sp>
      <p:sp>
        <p:nvSpPr>
          <p:cNvPr id="15" name="Ovál 14"/>
          <p:cNvSpPr/>
          <p:nvPr/>
        </p:nvSpPr>
        <p:spPr>
          <a:xfrm>
            <a:off x="582484" y="5287672"/>
            <a:ext cx="284444" cy="244689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vál 15"/>
          <p:cNvSpPr/>
          <p:nvPr/>
        </p:nvSpPr>
        <p:spPr>
          <a:xfrm>
            <a:off x="586968" y="5519942"/>
            <a:ext cx="284444" cy="244689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vál 16"/>
          <p:cNvSpPr/>
          <p:nvPr/>
        </p:nvSpPr>
        <p:spPr>
          <a:xfrm>
            <a:off x="1266713" y="5014973"/>
            <a:ext cx="284444" cy="244689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vál 17"/>
          <p:cNvSpPr/>
          <p:nvPr/>
        </p:nvSpPr>
        <p:spPr>
          <a:xfrm>
            <a:off x="2241515" y="5038931"/>
            <a:ext cx="284444" cy="244689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289" y="4957010"/>
            <a:ext cx="2439563" cy="1876587"/>
          </a:xfrm>
          <a:prstGeom prst="rect">
            <a:avLst/>
          </a:prstGeom>
        </p:spPr>
      </p:pic>
      <p:sp>
        <p:nvSpPr>
          <p:cNvPr id="20" name="Ovál 19"/>
          <p:cNvSpPr/>
          <p:nvPr/>
        </p:nvSpPr>
        <p:spPr>
          <a:xfrm>
            <a:off x="5574335" y="5308205"/>
            <a:ext cx="955965" cy="323091"/>
          </a:xfrm>
          <a:prstGeom prst="ellipse">
            <a:avLst/>
          </a:prstGeom>
          <a:noFill/>
          <a:ln w="38100">
            <a:solidFill>
              <a:srgbClr val="0060A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vál 20"/>
          <p:cNvSpPr/>
          <p:nvPr/>
        </p:nvSpPr>
        <p:spPr>
          <a:xfrm>
            <a:off x="5519373" y="6176971"/>
            <a:ext cx="284444" cy="244689"/>
          </a:xfrm>
          <a:prstGeom prst="ellipse">
            <a:avLst/>
          </a:prstGeom>
          <a:noFill/>
          <a:ln w="38100">
            <a:solidFill>
              <a:srgbClr val="0060A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794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proměnných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10000"/>
              </a:lnSpc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Kvalitativní (kategoriální) proměnná</a:t>
            </a:r>
          </a:p>
          <a:p>
            <a:pPr marL="0" indent="0" defTabSz="355600">
              <a:lnSpc>
                <a:spcPct val="110000"/>
              </a:lnSpc>
              <a:buNone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lze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ji řadit do kategorií, ale nelze ji kvantifikovat</a:t>
            </a:r>
          </a:p>
          <a:p>
            <a:pPr marL="0" indent="0" defTabSz="355600">
              <a:lnSpc>
                <a:spcPct val="110000"/>
              </a:lnSpc>
              <a:buNone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i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Příklad</a:t>
            </a:r>
            <a:r>
              <a:rPr lang="cs-CZ" altLang="cs-CZ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altLang="cs-CZ" sz="24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  <a:p>
            <a:pPr marL="341313" indent="-341313" defTabSz="355600">
              <a:lnSpc>
                <a:spcPct val="11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 defTabSz="355600">
              <a:lnSpc>
                <a:spcPct val="110000"/>
              </a:lnSpc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Kvantitativní (numerická) proměnná</a:t>
            </a:r>
          </a:p>
          <a:p>
            <a:pPr marL="0" indent="0" defTabSz="355600">
              <a:lnSpc>
                <a:spcPct val="110000"/>
              </a:lnSpc>
              <a:buNone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můžeme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ji přiřadit číselnou hodnotu</a:t>
            </a:r>
          </a:p>
          <a:p>
            <a:pPr marL="0" indent="0" defTabSz="355600">
              <a:lnSpc>
                <a:spcPct val="110000"/>
              </a:lnSpc>
              <a:buNone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i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Příklad</a:t>
            </a:r>
            <a:r>
              <a:rPr lang="cs-CZ" altLang="cs-CZ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altLang="cs-CZ" sz="2400" i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  <a:endParaRPr lang="cs-CZ" altLang="cs-CZ" sz="24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36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2 – Výsledky v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6" name="Obdélník 5"/>
          <p:cNvSpPr/>
          <p:nvPr/>
        </p:nvSpPr>
        <p:spPr>
          <a:xfrm>
            <a:off x="570429" y="4687063"/>
            <a:ext cx="7939763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Celková průměrná hodnota indexu </a:t>
            </a:r>
            <a:r>
              <a:rPr lang="cs-CZ" sz="1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Barthelové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je 62 bodů s mediánem 70 bodů. V závislosti na skóre komorbidit a komplikací během léčby je zřetelný pokles výsledné soběstačnosti s průměrem 67 bodů u nekomplikovaných případů až k 49 bodům u pacientů se stupněm komplikací 3.</a:t>
            </a:r>
          </a:p>
        </p:txBody>
      </p:sp>
      <p:sp>
        <p:nvSpPr>
          <p:cNvPr id="7" name="Rectangle 3"/>
          <p:cNvSpPr txBox="1">
            <a:spLocks/>
          </p:cNvSpPr>
          <p:nvPr/>
        </p:nvSpPr>
        <p:spPr bwMode="auto">
          <a:xfrm>
            <a:off x="493429" y="1321099"/>
            <a:ext cx="7542172" cy="53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Popisná statistika indexu </a:t>
            </a:r>
            <a:r>
              <a:rPr lang="cs-CZ" altLang="cs-CZ" sz="1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Barthelové</a:t>
            </a:r>
            <a:r>
              <a:rPr lang="cs-CZ" alt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na konci rehabilitace u pacientů s CMP</a:t>
            </a:r>
            <a:endParaRPr lang="cs-CZ" alt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3"/>
          <p:cNvSpPr txBox="1">
            <a:spLocks/>
          </p:cNvSpPr>
          <p:nvPr/>
        </p:nvSpPr>
        <p:spPr bwMode="auto">
          <a:xfrm>
            <a:off x="493429" y="2684959"/>
            <a:ext cx="7599922" cy="53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Popisná statistika indexu </a:t>
            </a:r>
            <a:r>
              <a:rPr lang="cs-CZ" altLang="cs-CZ" sz="1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Barthelové</a:t>
            </a:r>
            <a:r>
              <a:rPr lang="cs-CZ" alt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na konci rehabilitace u pacientů s CMP dle stupně komplikací</a:t>
            </a:r>
            <a:endParaRPr lang="cs-CZ" alt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54" y="1654407"/>
            <a:ext cx="6674193" cy="102875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54" y="3118800"/>
            <a:ext cx="8350679" cy="149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81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2 – Řešení v programu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310554" y="1389683"/>
            <a:ext cx="438030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menu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Graphs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zvolíme rovnou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Histogram (a)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nebo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Box (b).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U </a:t>
            </a:r>
            <a:r>
              <a:rPr lang="cs-CZ" sz="1800" u="sng" dirty="0">
                <a:latin typeface="Calibri" panose="020F0502020204030204" pitchFamily="34" charset="0"/>
                <a:cs typeface="Calibri" panose="020F0502020204030204" pitchFamily="34" charset="0"/>
              </a:rPr>
              <a:t>histogramu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pouze vybereme proměnnou (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Variables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kterou chceme analyzovat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U </a:t>
            </a:r>
            <a:r>
              <a:rPr lang="cs-CZ" sz="1800" u="sng" dirty="0">
                <a:latin typeface="Calibri" panose="020F0502020204030204" pitchFamily="34" charset="0"/>
                <a:cs typeface="Calibri" panose="020F0502020204030204" pitchFamily="34" charset="0"/>
              </a:rPr>
              <a:t>box-plotu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vybereme proměnnou (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Variables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), kterou chceme analyzovat (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dependent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), a proměnnou obsahující skupiny, které srovnáváme (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grouping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cs-CZ" sz="1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626" y="1352787"/>
            <a:ext cx="4283877" cy="2595843"/>
          </a:xfrm>
          <a:prstGeom prst="rect">
            <a:avLst/>
          </a:prstGeom>
        </p:spPr>
      </p:pic>
      <p:sp>
        <p:nvSpPr>
          <p:cNvPr id="8" name="Šipka doprava 7"/>
          <p:cNvSpPr/>
          <p:nvPr/>
        </p:nvSpPr>
        <p:spPr>
          <a:xfrm rot="19070375">
            <a:off x="4326844" y="2417522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1a</a:t>
            </a:r>
          </a:p>
        </p:txBody>
      </p:sp>
      <p:sp>
        <p:nvSpPr>
          <p:cNvPr id="9" name="Šipka doprava 8"/>
          <p:cNvSpPr/>
          <p:nvPr/>
        </p:nvSpPr>
        <p:spPr>
          <a:xfrm rot="2529625" flipH="1">
            <a:off x="6131096" y="2417521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1b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70" y="4174062"/>
            <a:ext cx="3974425" cy="2645438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541" y="4206239"/>
            <a:ext cx="4095522" cy="2574758"/>
          </a:xfrm>
          <a:prstGeom prst="rect">
            <a:avLst/>
          </a:prstGeom>
        </p:spPr>
      </p:pic>
      <p:sp>
        <p:nvSpPr>
          <p:cNvPr id="12" name="Šipka doprava 11"/>
          <p:cNvSpPr/>
          <p:nvPr/>
        </p:nvSpPr>
        <p:spPr>
          <a:xfrm rot="20513291" flipH="1">
            <a:off x="1286185" y="4306553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2a</a:t>
            </a:r>
          </a:p>
        </p:txBody>
      </p:sp>
      <p:sp>
        <p:nvSpPr>
          <p:cNvPr id="13" name="Šipka doprava 12"/>
          <p:cNvSpPr/>
          <p:nvPr/>
        </p:nvSpPr>
        <p:spPr>
          <a:xfrm rot="20513291" flipH="1">
            <a:off x="6782289" y="4449565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2b</a:t>
            </a:r>
          </a:p>
        </p:txBody>
      </p:sp>
    </p:spTree>
    <p:extLst>
      <p:ext uri="{BB962C8B-B14F-4D97-AF65-F5344CB8AC3E}">
        <p14:creationId xmlns:p14="http://schemas.microsoft.com/office/powerpoint/2010/main" val="272433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2 – Výsledky v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6" name="Rectangle 3"/>
          <p:cNvSpPr txBox="1">
            <a:spLocks/>
          </p:cNvSpPr>
          <p:nvPr/>
        </p:nvSpPr>
        <p:spPr bwMode="auto">
          <a:xfrm>
            <a:off x="499587" y="1615075"/>
            <a:ext cx="4043537" cy="53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Histogram indexu </a:t>
            </a:r>
            <a:r>
              <a:rPr lang="cs-CZ" altLang="cs-CZ" sz="1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Barthelové</a:t>
            </a:r>
            <a:r>
              <a:rPr lang="cs-CZ" alt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na konci rehabilitace u pacientů s CMP</a:t>
            </a:r>
            <a:endParaRPr lang="cs-CZ" alt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3"/>
          <p:cNvSpPr txBox="1">
            <a:spLocks/>
          </p:cNvSpPr>
          <p:nvPr/>
        </p:nvSpPr>
        <p:spPr bwMode="auto">
          <a:xfrm>
            <a:off x="4514250" y="1615075"/>
            <a:ext cx="4102532" cy="536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Krabicový graf indexu </a:t>
            </a:r>
            <a:r>
              <a:rPr lang="cs-CZ" altLang="cs-CZ" sz="1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Barthelové</a:t>
            </a:r>
            <a:r>
              <a:rPr lang="cs-CZ" alt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na konci rehabilitace dle stupně komplikací </a:t>
            </a:r>
            <a:endParaRPr lang="cs-CZ" alt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10555" y="4996919"/>
            <a:ext cx="843881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Celková průměrná hodnota indexu </a:t>
            </a:r>
            <a:r>
              <a:rPr lang="cs-CZ" sz="1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Barthelové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je 62 bodů a tvar distribuce je asymetrický s hodnotami vyskytujícími se hlavně v rozmezí cca 50 až 90 bodů. V závislosti na skóre komorbidit a komplikací během léčby je zřetelný pokles výsledné soběstačnosti.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62" y="2161548"/>
            <a:ext cx="3592287" cy="275998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999" y="2161548"/>
            <a:ext cx="3579349" cy="276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77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proměnných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10000"/>
              </a:lnSpc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Kvalitativní (kategoriální) proměnná</a:t>
            </a:r>
          </a:p>
          <a:p>
            <a:pPr marL="0" indent="0" defTabSz="355600">
              <a:lnSpc>
                <a:spcPct val="110000"/>
              </a:lnSpc>
              <a:buNone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lze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ji řadit do kategorií, ale nelze ji kvantifikovat</a:t>
            </a:r>
          </a:p>
          <a:p>
            <a:pPr marL="0" indent="0" defTabSz="355600">
              <a:lnSpc>
                <a:spcPct val="110000"/>
              </a:lnSpc>
              <a:buNone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Příklad</a:t>
            </a:r>
            <a:r>
              <a:rPr lang="cs-CZ" altLang="cs-CZ" sz="2400" i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altLang="cs-CZ" sz="2400" i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pohlaví, HIV status, barva vlasů …</a:t>
            </a:r>
            <a:endParaRPr lang="cs-CZ" altLang="cs-CZ" sz="2400" i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 defTabSz="355600">
              <a:lnSpc>
                <a:spcPct val="11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 defTabSz="355600">
              <a:lnSpc>
                <a:spcPct val="110000"/>
              </a:lnSpc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Kvantitativní (numerická) proměnná</a:t>
            </a:r>
          </a:p>
          <a:p>
            <a:pPr marL="0" indent="0" defTabSz="355600">
              <a:lnSpc>
                <a:spcPct val="110000"/>
              </a:lnSpc>
              <a:buNone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můžeme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ji přiřadit číselnou hodnotu</a:t>
            </a:r>
          </a:p>
          <a:p>
            <a:pPr marL="0" indent="0" defTabSz="355600">
              <a:lnSpc>
                <a:spcPct val="110000"/>
              </a:lnSpc>
              <a:buNone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Příklad</a:t>
            </a:r>
            <a:r>
              <a:rPr lang="cs-CZ" altLang="cs-CZ" sz="2400" i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cs-CZ" altLang="cs-CZ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i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výška, hmotnost, teplota, počet hospitalizací …</a:t>
            </a:r>
            <a:endParaRPr lang="cs-CZ" altLang="cs-CZ" sz="2400" i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12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Kvalitativní proměnné, znaky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 defTabSz="355600">
              <a:lnSpc>
                <a:spcPct val="100000"/>
              </a:lnSpc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Binární znaky: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dvě kategorie, obvykle se kódují pomocí číslic 1 (přítomnost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znaku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) a 0 (nepřítomnost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znaku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368300" indent="0" defTabSz="355600">
              <a:lnSpc>
                <a:spcPct val="100000"/>
              </a:lnSpc>
              <a:buNone/>
            </a:pPr>
            <a:r>
              <a:rPr lang="cs-CZ" altLang="cs-CZ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Příklad: </a:t>
            </a:r>
            <a:r>
              <a:rPr lang="cs-CZ" altLang="cs-CZ" sz="24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  <a:p>
            <a:pPr marL="341313" indent="-341313" defTabSz="355600">
              <a:lnSpc>
                <a:spcPct val="10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 defTabSz="355600">
              <a:lnSpc>
                <a:spcPct val="100000"/>
              </a:lnSpc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Nominální znaky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: několik kategorií (A, B, C), které nelze</a:t>
            </a:r>
            <a:r>
              <a:rPr lang="cs-CZ" altLang="cs-CZ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uspořádat.</a:t>
            </a:r>
          </a:p>
          <a:p>
            <a:pPr marL="368300" indent="0" defTabSz="355600">
              <a:lnSpc>
                <a:spcPct val="100000"/>
              </a:lnSpc>
              <a:buNone/>
            </a:pPr>
            <a:r>
              <a:rPr lang="cs-CZ" altLang="cs-CZ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Příklad: </a:t>
            </a:r>
            <a:r>
              <a:rPr lang="cs-CZ" altLang="cs-CZ" sz="24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  <a:p>
            <a:pPr marL="341313" indent="-341313" defTabSz="355600">
              <a:lnSpc>
                <a:spcPct val="10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 defTabSz="355600">
              <a:lnSpc>
                <a:spcPct val="100000"/>
              </a:lnSpc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Ordinální znaky: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několik kategorií, které lze vzájemně seřadit, tedy můžeme se ptát, která je větší/menší (1</a:t>
            </a:r>
            <a:r>
              <a:rPr lang="en-US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&lt;2&lt;3)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defTabSz="355600">
              <a:lnSpc>
                <a:spcPct val="100000"/>
              </a:lnSpc>
              <a:buNone/>
            </a:pPr>
            <a:r>
              <a:rPr lang="cs-CZ" altLang="cs-CZ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cs-CZ" sz="2400" i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cs-CZ" altLang="cs-CZ" sz="2400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říklad</a:t>
            </a:r>
            <a:r>
              <a:rPr lang="cs-CZ" altLang="cs-CZ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altLang="cs-CZ" sz="24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  <a:p>
            <a:pPr defTabSz="355600">
              <a:lnSpc>
                <a:spcPct val="100000"/>
              </a:lnSpc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20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Kvalitativní proměnné, znaky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 defTabSz="355600">
              <a:lnSpc>
                <a:spcPct val="100000"/>
              </a:lnSpc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Binární znaky: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dvě kategorie, obvykle se kódují pomocí číslic 1 (přítomnost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znaku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) a 0 (nepřítomnost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znaku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indent="0" defTabSz="355600">
              <a:lnSpc>
                <a:spcPct val="100000"/>
              </a:lnSpc>
              <a:buNone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Příklad</a:t>
            </a:r>
            <a:r>
              <a:rPr lang="cs-CZ" altLang="cs-CZ" sz="2400" i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Diabetes (1 – ano, 0 – ne),</a:t>
            </a:r>
          </a:p>
          <a:p>
            <a:pPr marL="0" lvl="2" defTabSz="355600">
              <a:lnSpc>
                <a:spcPct val="100000"/>
              </a:lnSpc>
              <a:buClr>
                <a:schemeClr val="tx2"/>
              </a:buClr>
              <a:buSzPct val="100000"/>
            </a:pPr>
            <a:r>
              <a:rPr lang="cs-CZ" altLang="cs-CZ" sz="2400" dirty="0" smtClea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</a:t>
            </a:r>
            <a:r>
              <a:rPr lang="cs-CZ" altLang="cs-CZ" sz="24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	</a:t>
            </a:r>
            <a:r>
              <a:rPr lang="cs-CZ" altLang="cs-CZ" sz="2400" dirty="0" smtClea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</a:t>
            </a:r>
            <a:r>
              <a:rPr lang="cs-CZ" altLang="cs-CZ" sz="2400" i="1" dirty="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Pohlaví </a:t>
            </a:r>
            <a:r>
              <a:rPr lang="cs-CZ" altLang="cs-CZ" sz="2400" i="1" dirty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(1 – muž, 0 – žena).</a:t>
            </a:r>
          </a:p>
          <a:p>
            <a:pPr marL="341313" indent="-341313" defTabSz="355600">
              <a:lnSpc>
                <a:spcPct val="100000"/>
              </a:lnSpc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Nominální 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znaky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: několik kategorií (A, B, C), které nelze</a:t>
            </a:r>
            <a:r>
              <a:rPr lang="cs-CZ" altLang="cs-CZ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uspořádat.</a:t>
            </a:r>
          </a:p>
          <a:p>
            <a:pPr marL="368300" indent="0" defTabSz="355600">
              <a:lnSpc>
                <a:spcPct val="100000"/>
              </a:lnSpc>
              <a:buNone/>
            </a:pPr>
            <a:r>
              <a:rPr lang="cs-CZ" altLang="cs-CZ" sz="2400" i="1" dirty="0">
                <a:latin typeface="Calibri" panose="020F0502020204030204" pitchFamily="34" charset="0"/>
                <a:cs typeface="Calibri" panose="020F0502020204030204" pitchFamily="34" charset="0"/>
              </a:rPr>
              <a:t>Příklad</a:t>
            </a:r>
            <a:r>
              <a:rPr lang="cs-CZ" altLang="cs-CZ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:	</a:t>
            </a:r>
            <a:r>
              <a:rPr lang="cs-CZ" altLang="cs-CZ" sz="2400" i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krevní skupiny (A – B – AB – 0)</a:t>
            </a:r>
            <a:endParaRPr lang="cs-CZ" altLang="cs-CZ" sz="2400" i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 defTabSz="355600">
              <a:lnSpc>
                <a:spcPct val="10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 defTabSz="355600">
              <a:lnSpc>
                <a:spcPct val="100000"/>
              </a:lnSpc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Ordinální znaky: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několik kategorií, které lze vzájemně seřadit, tedy můžeme se ptát, která je větší/menší (1</a:t>
            </a:r>
            <a:r>
              <a:rPr lang="en-US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&lt;2&lt;3)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defTabSz="355600">
              <a:lnSpc>
                <a:spcPct val="100000"/>
              </a:lnSpc>
              <a:buNone/>
            </a:pPr>
            <a:r>
              <a:rPr lang="cs-CZ" altLang="cs-CZ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cs-CZ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cs-CZ" altLang="cs-CZ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říklad</a:t>
            </a:r>
            <a:r>
              <a:rPr lang="cs-CZ" altLang="cs-CZ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:	</a:t>
            </a:r>
            <a:r>
              <a:rPr lang="cs-CZ" altLang="cs-CZ" sz="2400" i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stupeň bolesti (mírná – střední – velká)</a:t>
            </a:r>
          </a:p>
          <a:p>
            <a:pPr marL="0" indent="0" defTabSz="355600">
              <a:lnSpc>
                <a:spcPct val="100000"/>
              </a:lnSpc>
              <a:buNone/>
            </a:pPr>
            <a:r>
              <a:rPr lang="cs-CZ" altLang="cs-CZ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i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cs-CZ" altLang="cs-CZ" sz="2400" i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stadium maligního onemocnění (I – II – III – IV)</a:t>
            </a:r>
            <a:endParaRPr lang="cs-CZ" altLang="cs-CZ" sz="2400" i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355600">
              <a:lnSpc>
                <a:spcPct val="100000"/>
              </a:lnSpc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14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Popis a vizualizace </a:t>
            </a:r>
            <a:r>
              <a:rPr lang="cs-CZ" u="sng" dirty="0" smtClean="0"/>
              <a:t>kvalitativních</a:t>
            </a:r>
            <a:r>
              <a:rPr lang="cs-CZ" dirty="0" smtClean="0"/>
              <a:t> proměnných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254000">
              <a:lnSpc>
                <a:spcPct val="100000"/>
              </a:lnSpc>
            </a:pPr>
            <a:endParaRPr lang="cs-CZ" altLang="cs-CZ" sz="1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254000">
              <a:lnSpc>
                <a:spcPct val="100000"/>
              </a:lnSpc>
            </a:pPr>
            <a:r>
              <a:rPr lang="cs-CZ" altLang="cs-CZ" sz="24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Popis </a:t>
            </a:r>
            <a:r>
              <a:rPr lang="cs-CZ" alt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kvalitativních dat: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četnost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jednotlivých kategorií </a:t>
            </a:r>
          </a:p>
          <a:p>
            <a:pPr marL="341313" indent="-254000">
              <a:lnSpc>
                <a:spcPct val="100000"/>
              </a:lnSpc>
            </a:pPr>
            <a:r>
              <a:rPr lang="cs-CZ" alt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Vizualizace kvalitativních dat: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koláčový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nebo sloupcový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graf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460261"/>
              </p:ext>
            </p:extLst>
          </p:nvPr>
        </p:nvGraphicFramePr>
        <p:xfrm>
          <a:off x="468338" y="3741634"/>
          <a:ext cx="1800200" cy="2274947"/>
        </p:xfrm>
        <a:graphic>
          <a:graphicData uri="http://schemas.openxmlformats.org/drawingml/2006/table">
            <a:tbl>
              <a:tblPr>
                <a:tableStyleId>{EB9631B5-78F2-41C9-869B-9F39066F8104}</a:tableStyleId>
              </a:tblPr>
              <a:tblGrid>
                <a:gridCol w="810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0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Známka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18,0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32,8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26,2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14,8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8,2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Celkem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100,0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9" t="4986" r="15811" b="17521"/>
          <a:stretch/>
        </p:blipFill>
        <p:spPr bwMode="auto">
          <a:xfrm>
            <a:off x="3143994" y="3813642"/>
            <a:ext cx="2508921" cy="2074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27"/>
          <a:stretch/>
        </p:blipFill>
        <p:spPr bwMode="auto">
          <a:xfrm>
            <a:off x="5952804" y="3665710"/>
            <a:ext cx="3012479" cy="2409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/>
          <p:cNvSpPr txBox="1">
            <a:spLocks/>
          </p:cNvSpPr>
          <p:nvPr/>
        </p:nvSpPr>
        <p:spPr>
          <a:xfrm>
            <a:off x="3254747" y="3253281"/>
            <a:ext cx="2304256" cy="53684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cs-CZ" altLang="cs-CZ" sz="1800" b="1" kern="0" smtClean="0">
                <a:latin typeface="Calibri" panose="020F0502020204030204" pitchFamily="34" charset="0"/>
                <a:cs typeface="Calibri" panose="020F0502020204030204" pitchFamily="34" charset="0"/>
              </a:rPr>
              <a:t>Koláčový graf</a:t>
            </a:r>
            <a:endParaRPr lang="cs-CZ" altLang="cs-CZ" sz="18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3"/>
          <p:cNvSpPr txBox="1">
            <a:spLocks/>
          </p:cNvSpPr>
          <p:nvPr/>
        </p:nvSpPr>
        <p:spPr bwMode="auto">
          <a:xfrm>
            <a:off x="6567115" y="3253281"/>
            <a:ext cx="2016224" cy="53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Sloupcový graf</a:t>
            </a:r>
            <a:endParaRPr lang="cs-CZ" alt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3"/>
          <p:cNvSpPr txBox="1">
            <a:spLocks/>
          </p:cNvSpPr>
          <p:nvPr/>
        </p:nvSpPr>
        <p:spPr bwMode="auto">
          <a:xfrm>
            <a:off x="302420" y="3253281"/>
            <a:ext cx="2196455" cy="53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Frekvenční tabulka</a:t>
            </a:r>
            <a:endParaRPr lang="cs-CZ" alt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577516" y="2852453"/>
            <a:ext cx="77675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pl-PL" b="1" i="1" dirty="0">
                <a:latin typeface="Calibri" panose="020F0502020204030204" pitchFamily="34" charset="0"/>
                <a:cs typeface="Calibri" panose="020F0502020204030204" pitchFamily="34" charset="0"/>
              </a:rPr>
              <a:t>Příklad: Známka z biostatistiky (podzim 2014)</a:t>
            </a:r>
            <a:endParaRPr lang="pl-PL" b="1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27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40094" y="406963"/>
            <a:ext cx="8066301" cy="451576"/>
          </a:xfrm>
        </p:spPr>
        <p:txBody>
          <a:bodyPr/>
          <a:lstStyle/>
          <a:p>
            <a:r>
              <a:rPr lang="cs-CZ" u="sng" dirty="0" smtClean="0"/>
              <a:t>Kvantitativní</a:t>
            </a:r>
            <a:r>
              <a:rPr lang="cs-CZ" dirty="0" smtClean="0"/>
              <a:t> parametry – popisné </a:t>
            </a:r>
            <a:r>
              <a:rPr lang="cs-CZ" dirty="0" smtClean="0"/>
              <a:t>statistiky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indent="-268288" defTabSz="355600" ea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Charakteristiky 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polohy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(míry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střední hodnoty, míry centrální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tendence)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-268288" defTabSz="355600" ea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5000"/>
              <a:buNone/>
              <a:defRPr/>
            </a:pP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Udávají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kolem jaké hodnoty se data centrují, resp. které hodnoty jsou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nejčastější;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popis „těžiště“ – míry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polohy.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-268288" defTabSz="355600" ea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5000"/>
              <a:buNone/>
              <a:defRPr/>
            </a:pPr>
            <a:r>
              <a:rPr lang="cs-CZ" sz="24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Aritmetický </a:t>
            </a:r>
            <a:r>
              <a:rPr lang="cs-CZ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průměr, medián, modus, geometrický průměr</a:t>
            </a:r>
          </a:p>
          <a:p>
            <a:pPr marL="355600" indent="-268288" defTabSz="355600" ea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-268288" defTabSz="355600" ea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Charakteristiky variability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(proměnlivosti)</a:t>
            </a:r>
          </a:p>
          <a:p>
            <a:pPr marL="355600" indent="-268288" defTabSz="355600" ea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5000"/>
              <a:buNone/>
              <a:defRPr/>
            </a:pP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Zachycují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rozptýlení hodnot v souboru (proměnlivost dat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0" defTabSz="355600" ea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5000"/>
              <a:buNone/>
              <a:defRPr/>
            </a:pPr>
            <a:r>
              <a:rPr lang="cs-CZ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Rozptyl</a:t>
            </a:r>
            <a:r>
              <a:rPr lang="cs-CZ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směrodatná odchylka, </a:t>
            </a:r>
            <a:r>
              <a:rPr lang="cs-CZ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střední </a:t>
            </a:r>
            <a:r>
              <a:rPr lang="cs-CZ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chyba </a:t>
            </a:r>
            <a:r>
              <a:rPr lang="cs-CZ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průměru, kvantily, rozsah hodnot (min–</a:t>
            </a:r>
            <a:r>
              <a:rPr lang="cs-CZ" sz="2400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</a:t>
            </a:r>
            <a:r>
              <a:rPr lang="cs-CZ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cs-CZ" sz="2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355600">
              <a:lnSpc>
                <a:spcPct val="100000"/>
              </a:lnSpc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73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Charakteristiky polohy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Modus: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nejčastěji se vyskytující hodnota proměnné v souboru (u kvalitativních proměnných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>
              <a:lnSpc>
                <a:spcPct val="110000"/>
              </a:lnSpc>
            </a:pPr>
            <a:r>
              <a:rPr lang="el-GR" alt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alt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-kvantil: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je-li </a:t>
            </a:r>
            <a:r>
              <a:rPr lang="el-GR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z-Cyrl-A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Є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(0,1), pak </a:t>
            </a:r>
            <a:r>
              <a:rPr lang="el-GR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-kvantil x</a:t>
            </a:r>
            <a:r>
              <a:rPr lang="el-GR" altLang="cs-CZ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je číslo, které rozděluje uspořádaný datový soubor na dolní úsek, obsahující aspoň podíl </a:t>
            </a:r>
            <a:r>
              <a:rPr lang="el-GR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všech dat a na horní úsek obsahující aspoň podíl 1-</a:t>
            </a:r>
            <a:r>
              <a:rPr lang="el-GR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všech dat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cs-CZ" altLang="cs-CZ" sz="24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0,50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altLang="cs-CZ" sz="24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medián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cs-CZ" altLang="cs-CZ" sz="24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0,25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altLang="cs-CZ" sz="24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dolní </a:t>
            </a:r>
            <a:r>
              <a:rPr lang="cs-CZ" altLang="cs-CZ" sz="24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kvartil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cs-CZ" altLang="cs-CZ" sz="24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cs-CZ" altLang="cs-CZ" sz="24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0,75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cs-CZ" altLang="cs-CZ" sz="24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horní </a:t>
            </a:r>
            <a:r>
              <a:rPr lang="cs-CZ" altLang="cs-CZ" sz="24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kvartil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cs-CZ" altLang="cs-CZ" sz="24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cs-CZ" altLang="cs-CZ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0,1….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cs-CZ" altLang="cs-CZ" sz="24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0,9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decily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alt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Medián: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hodnot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a, jež dělí řadu podle velikosti seřazených </a:t>
            </a:r>
            <a:r>
              <a:rPr lang="cs-CZ" altLang="cs-CZ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hodnot 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 dvě stejně početné poloviny</a:t>
            </a:r>
            <a:r>
              <a:rPr lang="cs-CZ" altLang="cs-CZ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cs-CZ" altLang="cs-CZ" sz="2400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45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ED-CZ.potx" id="{1927B253-FB08-41F5-B38D-80E9F802FC2D}" vid="{7C5ABD59-4F0A-4D9D-A126-85E5800F092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prezentace-med-cz-4-3</Template>
  <TotalTime>415</TotalTime>
  <Words>2351</Words>
  <Application>Microsoft Office PowerPoint</Application>
  <PresentationFormat>Vlastní</PresentationFormat>
  <Paragraphs>345</Paragraphs>
  <Slides>32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43" baseType="lpstr">
      <vt:lpstr>Arial</vt:lpstr>
      <vt:lpstr>Calibri</vt:lpstr>
      <vt:lpstr>Calibri Light</vt:lpstr>
      <vt:lpstr>Cambria Math</vt:lpstr>
      <vt:lpstr>Source Sans Pro</vt:lpstr>
      <vt:lpstr>Tahoma</vt:lpstr>
      <vt:lpstr>Times New Roman</vt:lpstr>
      <vt:lpstr>Wingdings</vt:lpstr>
      <vt:lpstr>Wingdings 2</vt:lpstr>
      <vt:lpstr>Prezentace_MU_CZ</vt:lpstr>
      <vt:lpstr>Rovnice</vt:lpstr>
      <vt:lpstr>MIAM021p(s) Analýza a management dat pro zdravotnické obory – přednáška a cvičení  (jaro 2021)</vt:lpstr>
      <vt:lpstr>Základy popisné statistiky</vt:lpstr>
      <vt:lpstr>Typy proměnných</vt:lpstr>
      <vt:lpstr>Typy proměnných</vt:lpstr>
      <vt:lpstr>Kvalitativní proměnné, znaky</vt:lpstr>
      <vt:lpstr>Kvalitativní proměnné, znaky</vt:lpstr>
      <vt:lpstr>Popis a vizualizace kvalitativních proměnných</vt:lpstr>
      <vt:lpstr>Kvantitativní parametry – popisné statistiky</vt:lpstr>
      <vt:lpstr>Charakteristiky polohy</vt:lpstr>
      <vt:lpstr>Charakteristiky polohy</vt:lpstr>
      <vt:lpstr>Průměr vs. medián</vt:lpstr>
      <vt:lpstr>Charakteristiky variability</vt:lpstr>
      <vt:lpstr>Rozptyl, SD, SE</vt:lpstr>
      <vt:lpstr>Kvantily</vt:lpstr>
      <vt:lpstr>Popis kvantitativních dat</vt:lpstr>
      <vt:lpstr>Vizualizace kvantitativních dat</vt:lpstr>
      <vt:lpstr>Program Statistica</vt:lpstr>
      <vt:lpstr>Program Statistica</vt:lpstr>
      <vt:lpstr>Praktické cvičení v programu Statistica</vt:lpstr>
      <vt:lpstr>Datový soubor</vt:lpstr>
      <vt:lpstr>Rehabilitace po mozkovém infarktu</vt:lpstr>
      <vt:lpstr>Rehabilitace po mozkovém infarktu</vt:lpstr>
      <vt:lpstr>Úkol č. 1 – Popis kategoriálních dat</vt:lpstr>
      <vt:lpstr>Úkol č. 1 – Řešení v programu Statistica</vt:lpstr>
      <vt:lpstr>Úkol č. 1 – Výsledky v Statistica</vt:lpstr>
      <vt:lpstr>Úkol č. 1 – Řešení v programu Statistica</vt:lpstr>
      <vt:lpstr>Úkol č. 1 – Výsledky v Statistica</vt:lpstr>
      <vt:lpstr>Úkol č. 2 – Popis kvantitativních dat</vt:lpstr>
      <vt:lpstr>Úkol č. 2 – Řešení v programu Statistica</vt:lpstr>
      <vt:lpstr>Úkol č. 2 – Výsledky v Statistica</vt:lpstr>
      <vt:lpstr>Úkol č. 2 – Řešení v programu Statistica</vt:lpstr>
      <vt:lpstr>Úkol č. 2 – Výsledky v Statistica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 systému Windows</dc:creator>
  <cp:lastModifiedBy>Michal Svoboda</cp:lastModifiedBy>
  <cp:revision>77</cp:revision>
  <cp:lastPrinted>1601-01-01T00:00:00Z</cp:lastPrinted>
  <dcterms:created xsi:type="dcterms:W3CDTF">2019-10-07T06:18:27Z</dcterms:created>
  <dcterms:modified xsi:type="dcterms:W3CDTF">2021-03-15T11:58:01Z</dcterms:modified>
</cp:coreProperties>
</file>