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6"/>
  </p:notesMasterIdLst>
  <p:handoutMasterIdLst>
    <p:handoutMasterId r:id="rId47"/>
  </p:handoutMasterIdLst>
  <p:sldIdLst>
    <p:sldId id="516" r:id="rId2"/>
    <p:sldId id="457" r:id="rId3"/>
    <p:sldId id="459" r:id="rId4"/>
    <p:sldId id="460" r:id="rId5"/>
    <p:sldId id="462" r:id="rId6"/>
    <p:sldId id="367" r:id="rId7"/>
    <p:sldId id="257" r:id="rId8"/>
    <p:sldId id="463" r:id="rId9"/>
    <p:sldId id="464" r:id="rId10"/>
    <p:sldId id="465" r:id="rId11"/>
    <p:sldId id="514" r:id="rId12"/>
    <p:sldId id="380" r:id="rId13"/>
    <p:sldId id="515" r:id="rId14"/>
    <p:sldId id="510" r:id="rId15"/>
    <p:sldId id="511" r:id="rId16"/>
    <p:sldId id="512" r:id="rId17"/>
    <p:sldId id="513" r:id="rId18"/>
    <p:sldId id="318" r:id="rId19"/>
    <p:sldId id="319" r:id="rId20"/>
    <p:sldId id="320" r:id="rId21"/>
    <p:sldId id="321" r:id="rId22"/>
    <p:sldId id="382" r:id="rId23"/>
    <p:sldId id="390" r:id="rId24"/>
    <p:sldId id="391" r:id="rId25"/>
    <p:sldId id="399" r:id="rId26"/>
    <p:sldId id="314" r:id="rId27"/>
    <p:sldId id="400" r:id="rId28"/>
    <p:sldId id="477" r:id="rId29"/>
    <p:sldId id="322" r:id="rId30"/>
    <p:sldId id="478" r:id="rId31"/>
    <p:sldId id="481" r:id="rId32"/>
    <p:sldId id="482" r:id="rId33"/>
    <p:sldId id="483" r:id="rId34"/>
    <p:sldId id="484" r:id="rId35"/>
    <p:sldId id="485" r:id="rId36"/>
    <p:sldId id="486" r:id="rId37"/>
    <p:sldId id="487" r:id="rId38"/>
    <p:sldId id="488" r:id="rId39"/>
    <p:sldId id="493" r:id="rId40"/>
    <p:sldId id="494" r:id="rId41"/>
    <p:sldId id="489" r:id="rId42"/>
    <p:sldId id="490" r:id="rId43"/>
    <p:sldId id="491" r:id="rId44"/>
    <p:sldId id="492" r:id="rId45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4" autoAdjust="0"/>
    <p:restoredTop sz="93979" autoAdjust="0"/>
  </p:normalViewPr>
  <p:slideViewPr>
    <p:cSldViewPr snapToGrid="0">
      <p:cViewPr varScale="1">
        <p:scale>
          <a:sx n="92" d="100"/>
          <a:sy n="92" d="100"/>
        </p:scale>
        <p:origin x="1434" y="9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019300"/>
            <a:ext cx="4106255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7.png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7" name="Nadpis 3"/>
          <p:cNvSpPr>
            <a:spLocks noGrp="1"/>
          </p:cNvSpPr>
          <p:nvPr>
            <p:ph type="title"/>
          </p:nvPr>
        </p:nvSpPr>
        <p:spPr>
          <a:xfrm>
            <a:off x="395416" y="1961253"/>
            <a:ext cx="8352052" cy="1171580"/>
          </a:xfrm>
        </p:spPr>
        <p:txBody>
          <a:bodyPr/>
          <a:lstStyle/>
          <a:p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MIAM021p(s) </a:t>
            </a:r>
            <a:r>
              <a:rPr lang="cs-CZ" sz="4000" dirty="0">
                <a:solidFill>
                  <a:schemeClr val="accent1"/>
                </a:solidFill>
                <a:latin typeface="Arial" pitchFamily="34" charset="0"/>
              </a:rPr>
              <a:t>Analýza a management dat pro zdravotnické obory – přednáška a cvičení </a:t>
            </a:r>
            <a: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000" b="0" dirty="0" smtClean="0">
                <a:solidFill>
                  <a:schemeClr val="accent1"/>
                </a:solidFill>
                <a:latin typeface="Arial" pitchFamily="34" charset="0"/>
              </a:rPr>
              <a:t>(</a:t>
            </a:r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jaro </a:t>
            </a:r>
            <a:r>
              <a:rPr lang="cs-CZ" sz="4000" b="0" dirty="0" smtClean="0">
                <a:solidFill>
                  <a:schemeClr val="accent1"/>
                </a:solidFill>
                <a:latin typeface="Arial" pitchFamily="34" charset="0"/>
              </a:rPr>
              <a:t>2021)</a:t>
            </a:r>
            <a:endParaRPr lang="cs-CZ" sz="4000" b="0" dirty="0"/>
          </a:p>
        </p:txBody>
      </p:sp>
      <p:sp>
        <p:nvSpPr>
          <p:cNvPr id="8" name="Podnadpis 4"/>
          <p:cNvSpPr>
            <a:spLocks noGrp="1"/>
          </p:cNvSpPr>
          <p:nvPr>
            <p:ph type="subTitle" idx="1"/>
          </p:nvPr>
        </p:nvSpPr>
        <p:spPr>
          <a:xfrm>
            <a:off x="395416" y="4709530"/>
            <a:ext cx="8522680" cy="698497"/>
          </a:xfrm>
        </p:spPr>
        <p:txBody>
          <a:bodyPr/>
          <a:lstStyle/>
          <a:p>
            <a:r>
              <a:rPr lang="cs-CZ" sz="1200" dirty="0">
                <a:solidFill>
                  <a:schemeClr val="tx2">
                    <a:lumMod val="50000"/>
                  </a:schemeClr>
                </a:solidFill>
              </a:rPr>
              <a:t>MICHAL </a:t>
            </a:r>
            <a:r>
              <a:rPr lang="cs-CZ" sz="1200" dirty="0" smtClean="0">
                <a:solidFill>
                  <a:schemeClr val="tx2">
                    <a:lumMod val="50000"/>
                  </a:schemeClr>
                </a:solidFill>
              </a:rPr>
              <a:t>SVOBODA</a:t>
            </a:r>
            <a:endParaRPr lang="cs-CZ" sz="1200" dirty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1100" dirty="0"/>
          </a:p>
          <a:p>
            <a:r>
              <a:rPr lang="cs-CZ" sz="1100" dirty="0"/>
              <a:t>Institut biostatistiky a analýz LF MU</a:t>
            </a:r>
          </a:p>
          <a:p>
            <a:r>
              <a:rPr lang="cs-CZ" sz="1100" dirty="0" smtClean="0"/>
              <a:t>svoboda@iba.muni.cz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968531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délník 59"/>
          <p:cNvSpPr/>
          <p:nvPr/>
        </p:nvSpPr>
        <p:spPr>
          <a:xfrm>
            <a:off x="5632881" y="1967080"/>
            <a:ext cx="3347490" cy="4140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statistické testy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051462" y="1259549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dat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2544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spojitá data</a:t>
            </a:r>
          </a:p>
        </p:txBody>
      </p:sp>
      <p:sp>
        <p:nvSpPr>
          <p:cNvPr id="8" name="Obdélník 7"/>
          <p:cNvSpPr/>
          <p:nvPr/>
        </p:nvSpPr>
        <p:spPr>
          <a:xfrm>
            <a:off x="2829376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kategoriální data</a:t>
            </a:r>
          </a:p>
        </p:txBody>
      </p:sp>
      <p:sp>
        <p:nvSpPr>
          <p:cNvPr id="9" name="Obdélník 8"/>
          <p:cNvSpPr/>
          <p:nvPr/>
        </p:nvSpPr>
        <p:spPr>
          <a:xfrm>
            <a:off x="6324385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Kategoriální x kategoriální data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35787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969047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Dva výběry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45861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Tři a více výběrů (nepárově)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633731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7287438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 výběrů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418809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490591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58084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52222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59379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t-test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66536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73693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ANOVA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6737200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830248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7962279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Chí-kvadrát test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54879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Spearmanův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151902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Wilcoxo-nův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59059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znaménkový test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66216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Mannův-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Whitneyho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473373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Kruskalův-Wallisův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80530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bino-mický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687687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McNemarův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7959074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</p:txBody>
      </p:sp>
      <p:cxnSp>
        <p:nvCxnSpPr>
          <p:cNvPr id="33" name="Pravoúhlá spojovací čára 39"/>
          <p:cNvCxnSpPr>
            <a:stCxn id="6" idx="2"/>
            <a:endCxn id="7" idx="0"/>
          </p:cNvCxnSpPr>
          <p:nvPr/>
        </p:nvCxnSpPr>
        <p:spPr>
          <a:xfrm rot="5400000">
            <a:off x="2571846" y="25751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ravoúhlá spojovací čára 41"/>
          <p:cNvCxnSpPr/>
          <p:nvPr/>
        </p:nvCxnSpPr>
        <p:spPr>
          <a:xfrm rot="5400000">
            <a:off x="3900262" y="1354167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ravoúhlá spojovací čára 43"/>
          <p:cNvCxnSpPr>
            <a:stCxn id="6" idx="2"/>
            <a:endCxn id="9" idx="0"/>
          </p:cNvCxnSpPr>
          <p:nvPr/>
        </p:nvCxnSpPr>
        <p:spPr>
          <a:xfrm rot="16200000" flipH="1">
            <a:off x="5647766" y="774749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ovací čára 45"/>
          <p:cNvCxnSpPr>
            <a:stCxn id="8" idx="2"/>
            <a:endCxn id="10" idx="0"/>
          </p:cNvCxnSpPr>
          <p:nvPr/>
        </p:nvCxnSpPr>
        <p:spPr>
          <a:xfrm rot="5400000">
            <a:off x="2453730" y="1975509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ravoúhlá spojovací čára 47"/>
          <p:cNvCxnSpPr/>
          <p:nvPr/>
        </p:nvCxnSpPr>
        <p:spPr>
          <a:xfrm rot="5400000">
            <a:off x="3251367" y="2781098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ravoúhlá spojovací čára 49"/>
          <p:cNvCxnSpPr>
            <a:stCxn id="8" idx="2"/>
            <a:endCxn id="12" idx="0"/>
          </p:cNvCxnSpPr>
          <p:nvPr/>
        </p:nvCxnSpPr>
        <p:spPr>
          <a:xfrm rot="16200000" flipH="1">
            <a:off x="4004100" y="2040643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ravoúhlá spojovací čára 51"/>
          <p:cNvCxnSpPr>
            <a:stCxn id="9" idx="2"/>
            <a:endCxn id="13" idx="0"/>
          </p:cNvCxnSpPr>
          <p:nvPr/>
        </p:nvCxnSpPr>
        <p:spPr>
          <a:xfrm rot="5400000">
            <a:off x="6339164" y="2365934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ravoúhlá spojovací čára 53"/>
          <p:cNvCxnSpPr>
            <a:stCxn id="9" idx="2"/>
            <a:endCxn id="14" idx="0"/>
          </p:cNvCxnSpPr>
          <p:nvPr/>
        </p:nvCxnSpPr>
        <p:spPr>
          <a:xfrm rot="16200000" flipH="1">
            <a:off x="7166017" y="2373735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ravoúhlá spojovací čára 55"/>
          <p:cNvCxnSpPr>
            <a:stCxn id="11" idx="2"/>
            <a:endCxn id="15" idx="0"/>
          </p:cNvCxnSpPr>
          <p:nvPr/>
        </p:nvCxnSpPr>
        <p:spPr>
          <a:xfrm rot="5400000">
            <a:off x="2958520" y="3426948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57"/>
          <p:cNvCxnSpPr>
            <a:stCxn id="11" idx="2"/>
            <a:endCxn id="16" idx="0"/>
          </p:cNvCxnSpPr>
          <p:nvPr/>
        </p:nvCxnSpPr>
        <p:spPr>
          <a:xfrm rot="16200000" flipH="1">
            <a:off x="3494411" y="3441295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ravoúhlá spojovací čára 59"/>
          <p:cNvCxnSpPr>
            <a:stCxn id="14" idx="2"/>
            <a:endCxn id="22" idx="0"/>
          </p:cNvCxnSpPr>
          <p:nvPr/>
        </p:nvCxnSpPr>
        <p:spPr>
          <a:xfrm rot="5400000">
            <a:off x="7271596" y="3432264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61"/>
          <p:cNvCxnSpPr>
            <a:stCxn id="14" idx="2"/>
            <a:endCxn id="23" idx="0"/>
          </p:cNvCxnSpPr>
          <p:nvPr/>
        </p:nvCxnSpPr>
        <p:spPr>
          <a:xfrm rot="16200000" flipH="1">
            <a:off x="7818120" y="3435978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6858810" y="111667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pPr algn="r"/>
            <a:r>
              <a:rPr lang="cs-CZ" sz="1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</p:txBody>
      </p:sp>
      <p:cxnSp>
        <p:nvCxnSpPr>
          <p:cNvPr id="46" name="Tvar 64"/>
          <p:cNvCxnSpPr>
            <a:endCxn id="17" idx="1"/>
          </p:cNvCxnSpPr>
          <p:nvPr/>
        </p:nvCxnSpPr>
        <p:spPr>
          <a:xfrm rot="16200000" flipH="1">
            <a:off x="-838327" y="3741712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Tvar 66"/>
          <p:cNvCxnSpPr>
            <a:endCxn id="25" idx="1"/>
          </p:cNvCxnSpPr>
          <p:nvPr/>
        </p:nvCxnSpPr>
        <p:spPr>
          <a:xfrm rot="16200000" flipH="1">
            <a:off x="-1197120" y="4100505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Tvar 76"/>
          <p:cNvCxnSpPr>
            <a:endCxn id="24" idx="1"/>
          </p:cNvCxnSpPr>
          <p:nvPr/>
        </p:nvCxnSpPr>
        <p:spPr>
          <a:xfrm rot="16200000" flipH="1">
            <a:off x="7628678" y="4704523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Tvar 78"/>
          <p:cNvCxnSpPr>
            <a:endCxn id="32" idx="1"/>
          </p:cNvCxnSpPr>
          <p:nvPr/>
        </p:nvCxnSpPr>
        <p:spPr>
          <a:xfrm rot="16200000" flipH="1">
            <a:off x="7269886" y="5063315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Tvar 80"/>
          <p:cNvCxnSpPr>
            <a:endCxn id="31" idx="1"/>
          </p:cNvCxnSpPr>
          <p:nvPr/>
        </p:nvCxnSpPr>
        <p:spPr>
          <a:xfrm rot="16200000" flipH="1">
            <a:off x="6192999" y="5068632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Tvar 84"/>
          <p:cNvCxnSpPr/>
          <p:nvPr/>
        </p:nvCxnSpPr>
        <p:spPr>
          <a:xfrm rot="16200000" flipH="1">
            <a:off x="4638506" y="4582502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Tvar 86"/>
          <p:cNvCxnSpPr/>
          <p:nvPr/>
        </p:nvCxnSpPr>
        <p:spPr>
          <a:xfrm rot="16200000" flipH="1">
            <a:off x="3916576" y="4210123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Tvar 87"/>
          <p:cNvCxnSpPr/>
          <p:nvPr/>
        </p:nvCxnSpPr>
        <p:spPr>
          <a:xfrm rot="16200000" flipH="1">
            <a:off x="3912742" y="4922680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Tvar 89"/>
          <p:cNvCxnSpPr/>
          <p:nvPr/>
        </p:nvCxnSpPr>
        <p:spPr>
          <a:xfrm rot="16200000" flipH="1">
            <a:off x="3306979" y="4696123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Tvar 90"/>
          <p:cNvCxnSpPr/>
          <p:nvPr/>
        </p:nvCxnSpPr>
        <p:spPr>
          <a:xfrm rot="16200000" flipH="1">
            <a:off x="3162979" y="5254787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Tvar 91"/>
          <p:cNvCxnSpPr/>
          <p:nvPr/>
        </p:nvCxnSpPr>
        <p:spPr>
          <a:xfrm rot="16200000" flipH="1">
            <a:off x="2262213" y="4692479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Tvar 92"/>
          <p:cNvCxnSpPr/>
          <p:nvPr/>
        </p:nvCxnSpPr>
        <p:spPr>
          <a:xfrm rot="16200000" flipH="1">
            <a:off x="2118213" y="5251143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Tvar 93"/>
          <p:cNvCxnSpPr/>
          <p:nvPr/>
        </p:nvCxnSpPr>
        <p:spPr>
          <a:xfrm rot="16200000" flipH="1">
            <a:off x="712594" y="4213664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Tvar 94"/>
          <p:cNvCxnSpPr/>
          <p:nvPr/>
        </p:nvCxnSpPr>
        <p:spPr>
          <a:xfrm rot="16200000" flipH="1">
            <a:off x="716711" y="4926221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6835506" y="4735243"/>
            <a:ext cx="2062628" cy="1358693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890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nezávislosti – </a:t>
            </a:r>
            <a:r>
              <a:rPr lang="cs-CZ" dirty="0" err="1"/>
              <a:t>Pearsonův</a:t>
            </a:r>
            <a:r>
              <a:rPr lang="cs-CZ" dirty="0"/>
              <a:t> chí-kvadrát test</a:t>
            </a:r>
          </a:p>
        </p:txBody>
      </p:sp>
      <p:sp>
        <p:nvSpPr>
          <p:cNvPr id="8" name="Zástupný symbol pro obsah 4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</p:spPr>
        <p:txBody>
          <a:bodyPr/>
          <a:lstStyle/>
          <a:p>
            <a:pPr marL="342900" indent="-342900">
              <a:lnSpc>
                <a:spcPct val="110000"/>
              </a:lnSpc>
            </a:pP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Hypotéza o nezávislosti: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Souvisí spolu výskyt dvou nominálních znaků měřených na jediném výběru?</a:t>
            </a:r>
          </a:p>
          <a:p>
            <a:pPr marL="355600" indent="0">
              <a:lnSpc>
                <a:spcPct val="100000"/>
              </a:lnSpc>
              <a:buNone/>
            </a:pPr>
            <a:r>
              <a:rPr lang="cs-CZ" altLang="cs-CZ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Barva očí (modrá, zelená, hnědá) a barva vlasů (hnědá, černá, blond) u vybraných 95 studentů jsou nezávislé.</a:t>
            </a:r>
          </a:p>
          <a:p>
            <a:pPr marL="342900" indent="-342900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Znaky X a Y jsou nezávislé náhodné veličiny.</a:t>
            </a:r>
          </a:p>
          <a:p>
            <a:pPr marL="342900" indent="-342900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Znaky X a Y jsou závislé náhodné veličiny.</a:t>
            </a:r>
          </a:p>
          <a:p>
            <a:pPr marL="342900" indent="-342900">
              <a:lnSpc>
                <a:spcPct val="10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Test: </a:t>
            </a:r>
            <a:r>
              <a:rPr lang="cs-CZ" altLang="cs-CZ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chí-kvadrát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0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zamítáme na hladině významnosti </a:t>
            </a:r>
            <a:r>
              <a:rPr lang="el-GR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pokud</a:t>
            </a:r>
          </a:p>
          <a:p>
            <a:pPr marL="342900" indent="-342900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022502"/>
              </p:ext>
            </p:extLst>
          </p:nvPr>
        </p:nvGraphicFramePr>
        <p:xfrm>
          <a:off x="1030288" y="4715845"/>
          <a:ext cx="4037012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5" name="Rovnice" r:id="rId3" imgW="2717640" imgH="482400" progId="Equation.3">
                  <p:embed/>
                </p:oleObj>
              </mc:Choice>
              <mc:Fallback>
                <p:oleObj name="Rovnice" r:id="rId3" imgW="2717640" imgH="482400" progId="Equation.3">
                  <p:embed/>
                  <p:pic>
                    <p:nvPicPr>
                      <p:cNvPr id="7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4715845"/>
                        <a:ext cx="4037012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505062"/>
              </p:ext>
            </p:extLst>
          </p:nvPr>
        </p:nvGraphicFramePr>
        <p:xfrm>
          <a:off x="6863607" y="4777726"/>
          <a:ext cx="1008112" cy="55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" name="Rovnice" r:id="rId5" imgW="761760" imgH="419040" progId="Equation.3">
                  <p:embed/>
                </p:oleObj>
              </mc:Choice>
              <mc:Fallback>
                <p:oleObj name="Rovnice" r:id="rId5" imgW="761760" imgH="419040" progId="Equation.3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3607" y="4777726"/>
                        <a:ext cx="1008112" cy="554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5473339" y="4410385"/>
            <a:ext cx="3270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Očekávané teoretické četnosti: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815987"/>
              </p:ext>
            </p:extLst>
          </p:nvPr>
        </p:nvGraphicFramePr>
        <p:xfrm>
          <a:off x="3894138" y="5800290"/>
          <a:ext cx="23558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" name="Rovnice" r:id="rId7" imgW="1384200" imgH="241200" progId="Equation.3">
                  <p:embed/>
                </p:oleObj>
              </mc:Choice>
              <mc:Fallback>
                <p:oleObj name="Rovnice" r:id="rId7" imgW="1384200" imgH="241200" progId="Equation.3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138" y="5800290"/>
                        <a:ext cx="235585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7240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nezávislosti – </a:t>
            </a:r>
            <a:r>
              <a:rPr lang="cs-CZ" dirty="0" err="1"/>
              <a:t>Pearsonův</a:t>
            </a:r>
            <a:r>
              <a:rPr lang="cs-CZ" dirty="0"/>
              <a:t> chí-kvadrát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10000"/>
              </a:lnSpc>
            </a:pP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Předpoklady </a:t>
            </a:r>
            <a:r>
              <a:rPr lang="cs-CZ" altLang="cs-CZ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Pearsonova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chí-kvadrát testu: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Jednotlivá pozorování jsou nezávislá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(tj. každý prvek patří jen do jedné buňky kontingenční tabulky)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Podmínka dobré aproximace</a:t>
            </a:r>
          </a:p>
          <a:p>
            <a:pPr marL="452438" indent="0">
              <a:lnSpc>
                <a:spcPct val="10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Očekávané (teoretické) četnosti jsou aspoň v 80 % případů větší nebo rovné 5 a ve 100 % případů nesmí být pod 2 (pokud není tento předpoklad splněn, je vhodné sloučit kategorie s nízkými četnostmi).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Měření síly závislosti: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Cramérův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koeficient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Význam hodnot: 0 – zanedbatelná závislost ……... 1 – silná závislost</a:t>
            </a:r>
          </a:p>
        </p:txBody>
      </p:sp>
    </p:spTree>
    <p:extLst>
      <p:ext uri="{BB962C8B-B14F-4D97-AF65-F5344CB8AC3E}">
        <p14:creationId xmlns:p14="http://schemas.microsoft.com/office/powerpoint/2010/main" val="2513907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Testování nezávislosti – příklad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Souvisí pohlaví s výskytem nemoci?</a:t>
            </a:r>
          </a:p>
          <a:p>
            <a:pPr marL="341313" indent="-341313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Pohlaví a výskyt nemoci jsou nezávislé veličiny.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Pohlaví a výskyt nemoci nejsou nezávislé veličiny.</a:t>
            </a:r>
          </a:p>
        </p:txBody>
      </p:sp>
      <p:graphicFrame>
        <p:nvGraphicFramePr>
          <p:cNvPr id="43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682888"/>
              </p:ext>
            </p:extLst>
          </p:nvPr>
        </p:nvGraphicFramePr>
        <p:xfrm>
          <a:off x="540093" y="5283991"/>
          <a:ext cx="1810947" cy="633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Rovnice" r:id="rId3" imgW="723600" imgH="342720" progId="Equation.3">
                  <p:embed/>
                </p:oleObj>
              </mc:Choice>
              <mc:Fallback>
                <p:oleObj name="Rovnice" r:id="rId3" imgW="723600" imgH="342720" progId="Equation.3">
                  <p:embed/>
                  <p:pic>
                    <p:nvPicPr>
                      <p:cNvPr id="43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93" y="5283991"/>
                        <a:ext cx="1810947" cy="63363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979876"/>
              </p:ext>
            </p:extLst>
          </p:nvPr>
        </p:nvGraphicFramePr>
        <p:xfrm>
          <a:off x="672918" y="3382969"/>
          <a:ext cx="3461297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449">
                <a:tc>
                  <a:txBody>
                    <a:bodyPr/>
                    <a:lstStyle/>
                    <a:p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Nemocný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Zdravý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449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Muž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449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Žena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449">
                <a:tc>
                  <a:txBody>
                    <a:bodyPr/>
                    <a:lstStyle/>
                    <a:p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72915" y="2862183"/>
            <a:ext cx="309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Pozorované četnosti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4848687" y="2860583"/>
            <a:ext cx="309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Očekávané četnosti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2" name="Tabulk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633333"/>
              </p:ext>
            </p:extLst>
          </p:nvPr>
        </p:nvGraphicFramePr>
        <p:xfrm>
          <a:off x="4510908" y="3381369"/>
          <a:ext cx="3768148" cy="169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7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6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4850">
                <a:tc>
                  <a:txBody>
                    <a:bodyPr/>
                    <a:lstStyle/>
                    <a:p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Nemocný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Zdravý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88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Muž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45,1</a:t>
                      </a:r>
                      <a:r>
                        <a:rPr lang="cs-CZ" sz="1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000" b="1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70*56/87</a:t>
                      </a:r>
                      <a:endParaRPr lang="cs-CZ" sz="10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10,9</a:t>
                      </a:r>
                      <a:r>
                        <a:rPr lang="cs-CZ" sz="1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000" b="1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17*56/87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88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Žena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24,9</a:t>
                      </a:r>
                      <a:r>
                        <a:rPr lang="cs-CZ" sz="1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000" b="1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70*31/87</a:t>
                      </a:r>
                      <a:endParaRPr lang="cs-CZ" sz="10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6,1</a:t>
                      </a:r>
                      <a:r>
                        <a:rPr lang="cs-CZ" sz="1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000" b="1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17*31/87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850">
                <a:tc>
                  <a:txBody>
                    <a:bodyPr/>
                    <a:lstStyle/>
                    <a:p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Šipka doprava 26"/>
          <p:cNvSpPr/>
          <p:nvPr/>
        </p:nvSpPr>
        <p:spPr>
          <a:xfrm>
            <a:off x="5410720" y="5456790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6145304" y="5369974"/>
            <a:ext cx="2182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ezamítáme H</a:t>
            </a:r>
            <a:r>
              <a:rPr lang="cs-CZ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cs-CZ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3776162" y="5415608"/>
                <a:ext cx="13849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=0,974</m:t>
                      </m:r>
                    </m:oMath>
                  </m:oMathPara>
                </a14:m>
                <a:endParaRPr lang="cs-CZ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162" y="5415608"/>
                <a:ext cx="1384995" cy="369332"/>
              </a:xfrm>
              <a:prstGeom prst="rect">
                <a:avLst/>
              </a:prstGeom>
              <a:blipFill>
                <a:blip r:embed="rId5"/>
                <a:stretch>
                  <a:fillRect l="-4825" r="-5263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952791"/>
              </p:ext>
            </p:extLst>
          </p:nvPr>
        </p:nvGraphicFramePr>
        <p:xfrm>
          <a:off x="2440208" y="5415608"/>
          <a:ext cx="1000858" cy="370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Rovnice" r:id="rId6" imgW="406080" imgH="203040" progId="Equation.3">
                  <p:embed/>
                </p:oleObj>
              </mc:Choice>
              <mc:Fallback>
                <p:oleObj name="Rovnice" r:id="rId6" imgW="406080" imgH="203040" progId="Equation.3">
                  <p:embed/>
                  <p:pic>
                    <p:nvPicPr>
                      <p:cNvPr id="43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0208" y="5415608"/>
                        <a:ext cx="1000858" cy="37039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2057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Testování shody struktury – </a:t>
            </a:r>
            <a:r>
              <a:rPr lang="cs-CZ" dirty="0" err="1" smtClean="0"/>
              <a:t>Pearsonův</a:t>
            </a:r>
            <a:r>
              <a:rPr lang="cs-CZ" dirty="0" smtClean="0"/>
              <a:t> chí-kvadrát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10000"/>
              </a:lnSpc>
            </a:pP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Hypotéza o shodě struktury: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Zajímá nás výskyt nominálního znaku u 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nezávislých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výběrů.</a:t>
            </a:r>
          </a:p>
          <a:p>
            <a:pPr marL="355600" indent="0">
              <a:lnSpc>
                <a:spcPct val="100000"/>
              </a:lnSpc>
              <a:buNone/>
            </a:pPr>
            <a:r>
              <a:rPr lang="cs-CZ" altLang="cs-CZ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zájem o sport stejný u děvčat jako u </a:t>
            </a:r>
            <a:r>
              <a:rPr lang="pl-PL" altLang="cs-CZ" sz="24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chlapců?</a:t>
            </a: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Pravděpodobnostní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rozdělení kategoriální proměnné je stejné v různých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populacích.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Test: </a:t>
            </a:r>
            <a:r>
              <a:rPr lang="cs-CZ" altLang="cs-CZ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chí-kvadrát test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717280"/>
              </p:ext>
            </p:extLst>
          </p:nvPr>
        </p:nvGraphicFramePr>
        <p:xfrm>
          <a:off x="896115" y="4404538"/>
          <a:ext cx="4802039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9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Zájem o sport ANO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Zájem o sport NE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Dívky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b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Chlapci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+ d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c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+ d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4" name="Přímá spojnice se šipkou 13"/>
          <p:cNvCxnSpPr/>
          <p:nvPr/>
        </p:nvCxnSpPr>
        <p:spPr>
          <a:xfrm>
            <a:off x="5377367" y="5314130"/>
            <a:ext cx="49404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4703601" y="5127096"/>
            <a:ext cx="673766" cy="334095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se šipkou 15"/>
          <p:cNvCxnSpPr>
            <a:stCxn id="17" idx="3"/>
          </p:cNvCxnSpPr>
          <p:nvPr/>
        </p:nvCxnSpPr>
        <p:spPr>
          <a:xfrm flipV="1">
            <a:off x="4105228" y="5711445"/>
            <a:ext cx="1766182" cy="378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3431462" y="5922685"/>
            <a:ext cx="673766" cy="334095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5871410" y="4747805"/>
            <a:ext cx="30358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Některé marginální četnosti (buď sloupcové nebo řádkové) jsou předem pevně stanoveny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80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Fisherův</a:t>
            </a:r>
            <a:r>
              <a:rPr lang="cs-CZ" dirty="0" smtClean="0"/>
              <a:t> exaktní </a:t>
            </a:r>
            <a:r>
              <a:rPr lang="cs-CZ" dirty="0"/>
              <a:t>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Využití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ve čtyřpolní tabulce s nízkými četnostmi, které znemožňují použití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Pearsonova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chí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-kvadrát testu.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Patří mezi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testy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pracující s daty na nominální škále, v nejjednodušší podobě ve dvou třídách: pozitivní/negativní, úspěch/neúspěch apod.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Nulová hypotéza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předpokládá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rovnoměrné zastoupení sledovaného znaku u dvou nezávislých souborů.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Slovo exaktní (přímý) znamená, že se přímo vypočítává pravděpodobnost odmítnutí, resp. platnosti nulové hypotézy.</a:t>
            </a:r>
          </a:p>
        </p:txBody>
      </p:sp>
    </p:spTree>
    <p:extLst>
      <p:ext uri="{BB962C8B-B14F-4D97-AF65-F5344CB8AC3E}">
        <p14:creationId xmlns:p14="http://schemas.microsoft.com/office/powerpoint/2010/main" val="1035736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Fisherův</a:t>
            </a:r>
            <a:r>
              <a:rPr lang="cs-CZ" dirty="0" smtClean="0"/>
              <a:t> exaktní </a:t>
            </a:r>
            <a:r>
              <a:rPr lang="cs-CZ" dirty="0"/>
              <a:t>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Výpočet přesné p-hodnoty jako pravděpodobnosti, s jakou dostaneme za předpokladu platnosti nulové hypotézy tabulku stejně nebo více odlišnou od nulové hypotézy.</a:t>
            </a:r>
          </a:p>
          <a:p>
            <a:pPr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81200" lvl="1" indent="-457200">
              <a:buFont typeface="+mj-lt"/>
              <a:buAutoNum type="arabicPeriod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Spočítá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se parciální pravděpodobnost čtyřpolní tabulky 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cs-CZ" sz="18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81200" lvl="1" indent="-457200">
              <a:buFont typeface="+mj-lt"/>
              <a:buAutoNum type="arabicPeriod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Spočítá se 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18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všech možných tabulek při zachování marginálních četností (řádkové a sloupcové součty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 Výsledná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p-hodnota je součtem 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18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menších nebo stejných jako 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která přísluší pozorované tabulce.</a:t>
            </a:r>
          </a:p>
          <a:p>
            <a:pPr marL="781200" lvl="1" indent="-457200">
              <a:buFont typeface="+mj-lt"/>
              <a:buAutoNum type="arabicPeriod"/>
            </a:pPr>
            <a:endParaRPr lang="cs-CZ" dirty="0" smtClean="0"/>
          </a:p>
          <a:p>
            <a:pPr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384682"/>
              </p:ext>
            </p:extLst>
          </p:nvPr>
        </p:nvGraphicFramePr>
        <p:xfrm>
          <a:off x="790238" y="2912620"/>
          <a:ext cx="5816018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3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Sledovaný jev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Kontrolní skupina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Experimentální</a:t>
                      </a:r>
                      <a:r>
                        <a:rPr lang="cs-CZ" sz="2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skupina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b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+ d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c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+ d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335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Testování symetrie – </a:t>
            </a:r>
            <a:r>
              <a:rPr lang="cs-CZ" dirty="0" err="1" smtClean="0"/>
              <a:t>McNemarův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Hypotéza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symetrii: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Opakovaně sledujeme binární proměnnou a zajímá nás, zda došlo ke změně jejího rozdělení.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0">
              <a:lnSpc>
                <a:spcPct val="100000"/>
              </a:lnSpc>
              <a:buNone/>
            </a:pPr>
            <a:r>
              <a:rPr lang="cs-CZ" altLang="cs-CZ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cs-CZ" sz="24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Výskyt bolesti před a po užití léku.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(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pokus nemá vliv na výskyt daného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znaku)</a:t>
            </a:r>
          </a:p>
          <a:p>
            <a:pPr marL="342900" indent="-342900"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Testová statistika: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		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Pokud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 větší než kritická hodnota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rozdělení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 jednom stupni volnosti (vhodné pro počty údajů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 + c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&gt; 8), pak nulovou hypotézu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zamítáme.</a:t>
            </a:r>
          </a:p>
          <a:p>
            <a:pPr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485912"/>
              </p:ext>
            </p:extLst>
          </p:nvPr>
        </p:nvGraphicFramePr>
        <p:xfrm>
          <a:off x="660520" y="3378478"/>
          <a:ext cx="389223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Četnost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Po: ANO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Po: NE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baseline="-25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Před: ANO</a:t>
                      </a:r>
                      <a:endParaRPr lang="cs-CZ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b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Před:</a:t>
                      </a:r>
                      <a:r>
                        <a:rPr lang="cs-CZ" sz="1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+ d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endParaRPr lang="cs-CZ" sz="18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c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+ d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541368"/>
              </p:ext>
            </p:extLst>
          </p:nvPr>
        </p:nvGraphicFramePr>
        <p:xfrm>
          <a:off x="1425575" y="2790825"/>
          <a:ext cx="89376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" name="Rovnice" r:id="rId3" imgW="495000" imgH="241200" progId="Equation.3">
                  <p:embed/>
                </p:oleObj>
              </mc:Choice>
              <mc:Fallback>
                <p:oleObj name="Rovnice" r:id="rId3" imgW="495000" imgH="241200" progId="Equation.3">
                  <p:embed/>
                  <p:pic>
                    <p:nvPicPr>
                      <p:cNvPr id="11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2790825"/>
                        <a:ext cx="893763" cy="433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555527"/>
              </p:ext>
            </p:extLst>
          </p:nvPr>
        </p:nvGraphicFramePr>
        <p:xfrm>
          <a:off x="3186932" y="5189809"/>
          <a:ext cx="18780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" name="Rovnice" r:id="rId5" imgW="1054080" imgH="431640" progId="Equation.3">
                  <p:embed/>
                </p:oleObj>
              </mc:Choice>
              <mc:Fallback>
                <p:oleObj name="Rovnice" r:id="rId5" imgW="1054080" imgH="431640" progId="Equation.3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932" y="5189809"/>
                        <a:ext cx="1878012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263015"/>
              </p:ext>
            </p:extLst>
          </p:nvPr>
        </p:nvGraphicFramePr>
        <p:xfrm>
          <a:off x="1980350" y="5704042"/>
          <a:ext cx="322141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4" name="Rovnice" r:id="rId7" imgW="215640" imgH="241200" progId="Equation.3">
                  <p:embed/>
                </p:oleObj>
              </mc:Choice>
              <mc:Fallback>
                <p:oleObj name="Rovnice" r:id="rId7" imgW="215640" imgH="241200" progId="Equation.3">
                  <p:embed/>
                  <p:pic>
                    <p:nvPicPr>
                      <p:cNvPr id="12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350" y="5704042"/>
                        <a:ext cx="322141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221825"/>
              </p:ext>
            </p:extLst>
          </p:nvPr>
        </p:nvGraphicFramePr>
        <p:xfrm>
          <a:off x="4755179" y="3378478"/>
          <a:ext cx="38512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Teoretická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pravděpodobnost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Po: ANO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Po: NE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Před: ANO</a:t>
                      </a:r>
                      <a:endParaRPr lang="cs-CZ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cs-CZ" sz="18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cs-CZ" sz="18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cs-CZ" sz="18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Před:</a:t>
                      </a:r>
                      <a:r>
                        <a:rPr lang="cs-CZ" sz="1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cs-CZ" sz="18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cs-CZ" sz="18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cs-CZ" sz="18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kern="1200" baseline="-250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.1</a:t>
                      </a:r>
                      <a:endParaRPr lang="cs-CZ" sz="1800" i="1" kern="1200" baseline="-25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.2</a:t>
                      </a:r>
                      <a:endParaRPr lang="cs-CZ" sz="18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75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cvičení v programu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7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Datový soubor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73" y="212811"/>
            <a:ext cx="1465954" cy="146595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456012" y="1581854"/>
            <a:ext cx="8066301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 smtClean="0"/>
              <a:t>Rehabilitace po mozkovém infarktu</a:t>
            </a:r>
            <a:endParaRPr lang="cs-CZ" sz="3200" kern="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1" y="2089043"/>
            <a:ext cx="7986423" cy="39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kontingenčních tabulek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851260"/>
          </a:xfrm>
        </p:spPr>
        <p:txBody>
          <a:bodyPr/>
          <a:lstStyle/>
          <a:p>
            <a:r>
              <a:rPr lang="cs-CZ" dirty="0" smtClean="0"/>
              <a:t>Kontingenční tabulky</a:t>
            </a:r>
          </a:p>
          <a:p>
            <a:r>
              <a:rPr lang="cs-CZ" dirty="0" err="1" smtClean="0"/>
              <a:t>Pearsonův</a:t>
            </a:r>
            <a:r>
              <a:rPr lang="cs-CZ" dirty="0" smtClean="0"/>
              <a:t> chí-kvadrát test (test dobré shody)</a:t>
            </a:r>
          </a:p>
          <a:p>
            <a:r>
              <a:rPr lang="cs-CZ" dirty="0" err="1" smtClean="0"/>
              <a:t>Fisherův</a:t>
            </a:r>
            <a:r>
              <a:rPr lang="cs-CZ" dirty="0" smtClean="0"/>
              <a:t> exaktní test</a:t>
            </a:r>
          </a:p>
          <a:p>
            <a:r>
              <a:rPr lang="cs-CZ" dirty="0" err="1" smtClean="0"/>
              <a:t>McNemarův</a:t>
            </a:r>
            <a:r>
              <a:rPr lang="cs-CZ" dirty="0" smtClean="0"/>
              <a:t> test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1728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76391"/>
            <a:ext cx="8066301" cy="465160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Cvičný datový soubor obsahuje záznamy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407 pacientech hospitalizovaných pro mozkový infarkt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neurologickém oddělení akutní péče, kde jim byla poskytnuta terapie pro obnovu krevního oběhu v postižené části mozku.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zvládnutí akutní fáze byl u pacientů vyhodnocen stupeň soběstačnosti v základních denních aktivitách (ADL) pomocí tzv.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(BI) a byli přeloženi na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oddělení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dvou týdnech byl opět dle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 vyhodnocen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soběstačnosti a pacienti byli buď propuštěni do ambulantní péče, nebo přeloženi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oddělení následné péče.</a:t>
            </a:r>
          </a:p>
        </p:txBody>
      </p:sp>
    </p:spTree>
    <p:extLst>
      <p:ext uri="{BB962C8B-B14F-4D97-AF65-F5344CB8AC3E}">
        <p14:creationId xmlns:p14="http://schemas.microsoft.com/office/powerpoint/2010/main" val="32431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Sbírané informace: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demografické údaje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samotné diagnóze mozkové příhody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etiologie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lokalizace uzávěru cévy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léčbě (typ indikované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výskyt komplikací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nformace o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způsobu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ukončení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rehabilitace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soběstačnosti před rehabilitací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 dodatečně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zjištěn z neurologie a na konci rehabilitace byl vyplněn nový dotazník pro určení výsledného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</p:spTree>
    <p:extLst>
      <p:ext uri="{BB962C8B-B14F-4D97-AF65-F5344CB8AC3E}">
        <p14:creationId xmlns:p14="http://schemas.microsoft.com/office/powerpoint/2010/main" val="38186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1. </a:t>
            </a:r>
            <a:r>
              <a:rPr lang="cs-CZ" dirty="0" err="1" smtClean="0"/>
              <a:t>Pearsonův</a:t>
            </a:r>
            <a:r>
              <a:rPr lang="cs-CZ" dirty="0" smtClean="0"/>
              <a:t> chí-kvadrát 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9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</a:t>
            </a:r>
            <a:r>
              <a:rPr lang="cs-CZ" sz="3200" dirty="0" err="1" smtClean="0"/>
              <a:t>Pearsonův</a:t>
            </a:r>
            <a:r>
              <a:rPr lang="cs-CZ" sz="3200" dirty="0" smtClean="0"/>
              <a:t> chí-kvadrát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„Stupeň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soběstačnosti pacientů po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kovém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infarktu lze pomocí indexu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vyjádřit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také kategoriálně. Např. pro definici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vysoce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závislých pacientů bylo stanoveno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rozmezí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až 40 bodů. Zjistěte, zda je u žen a můžu stejné procento alespoň částečně soběstačných pacientů (45 až 100 bodů) a zda je tento rozdíl statisticky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významný.“</a:t>
            </a: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028271" y="1766231"/>
            <a:ext cx="1531958" cy="120355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69461" t="47527" r="1362" b="13977"/>
          <a:stretch/>
        </p:blipFill>
        <p:spPr>
          <a:xfrm>
            <a:off x="7718015" y="2211859"/>
            <a:ext cx="802732" cy="69608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1" t="37708" r="53243" b="23196"/>
          <a:stretch/>
        </p:blipFill>
        <p:spPr>
          <a:xfrm>
            <a:off x="7095699" y="1780306"/>
            <a:ext cx="756540" cy="82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7105426" y="4023047"/>
            <a:ext cx="1613449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</a:t>
            </a:r>
            <a:r>
              <a:rPr lang="cs-CZ" sz="3200" dirty="0" err="1" smtClean="0"/>
              <a:t>Pearsonův</a:t>
            </a:r>
            <a:r>
              <a:rPr lang="cs-CZ" sz="3200" dirty="0" smtClean="0"/>
              <a:t> chí-kvadrát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„Stupeň soběstačnosti nezávisí na pohlaví“ proti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„Stupeň soběstačnosti a pohlaví jsou závislé veličiny.“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očekávané a pozorované četnosti v kategoriích.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porovnáme s kritickou hodnotou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</a:t>
            </a:r>
            <a:r>
              <a:rPr lang="el-G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0,05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nezamítáme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Stupeň soběstačnosti nezávisí na pohlaví (tj. výsledná míra soběstačnosti se u žen a u mužů neliší).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89493" y="5424540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519768" y="4012341"/>
                <a:ext cx="6081472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  <m:r>
                        <a:rPr lang="cs-CZ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cs-CZ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𝑗𝑘</m:t>
                                          </m:r>
                                        </m:sub>
                                      </m:sSub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cs-CZ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cs-CZ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𝑗𝑘</m:t>
                                          </m:r>
                                        </m:sub>
                                      </m:sSub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𝑗𝑘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(205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200)</m:t>
                                      </m:r>
                                    </m:e>
                                    <m:sup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200</m:t>
                                  </m:r>
                                </m:den>
                              </m:f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(123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128)</m:t>
                                      </m:r>
                                    </m:e>
                                    <m:sup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128</m:t>
                                  </m:r>
                                </m:den>
                              </m:f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(43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48)</m:t>
                                      </m:r>
                                    </m:e>
                                    <m:sup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48</m:t>
                                  </m:r>
                                </m:den>
                              </m:f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(36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31)</m:t>
                                      </m:r>
                                    </m:e>
                                    <m:sup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31</m:t>
                                  </m:r>
                                </m:den>
                              </m:f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cs-CZ" sz="1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cs-CZ" sz="1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sz="1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𝟕𝟒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68" y="4012341"/>
                <a:ext cx="6081472" cy="5250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6632922" y="4090091"/>
                <a:ext cx="2006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=0,187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922" y="4090091"/>
                <a:ext cx="2006960" cy="369332"/>
              </a:xfrm>
              <a:prstGeom prst="rect">
                <a:avLst/>
              </a:prstGeom>
              <a:blipFill>
                <a:blip r:embed="rId3"/>
                <a:stretch>
                  <a:fillRect l="-1216" r="-3040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6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Popis dat</a:t>
            </a:r>
            <a:endParaRPr lang="cs-CZ" sz="3200" dirty="0"/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26055" y="1471843"/>
            <a:ext cx="378980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 smtClean="0"/>
              <a:t>Zastoupení částečně soběstačných a vysoce závislých mužů</a:t>
            </a:r>
            <a:endParaRPr lang="cs-CZ" altLang="cs-CZ" sz="2000" dirty="0"/>
          </a:p>
        </p:txBody>
      </p:sp>
      <p:sp>
        <p:nvSpPr>
          <p:cNvPr id="25" name="Obdélník 24"/>
          <p:cNvSpPr/>
          <p:nvPr/>
        </p:nvSpPr>
        <p:spPr>
          <a:xfrm>
            <a:off x="499587" y="5065504"/>
            <a:ext cx="772038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 základního popisu je patrný mírný rozdíl v procentu částečně soběstačných pacientů na konci hospitalizace. U žen je podíl těchto pacientů 77 % oproti 83 % u mužů. </a:t>
            </a:r>
          </a:p>
        </p:txBody>
      </p:sp>
      <p:sp>
        <p:nvSpPr>
          <p:cNvPr id="37" name="Rectangle 3"/>
          <p:cNvSpPr txBox="1">
            <a:spLocks/>
          </p:cNvSpPr>
          <p:nvPr/>
        </p:nvSpPr>
        <p:spPr bwMode="auto">
          <a:xfrm>
            <a:off x="4430168" y="1471843"/>
            <a:ext cx="378980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 smtClean="0"/>
              <a:t>Zastoupení částečně soběstačných a vysoce závislých žen</a:t>
            </a:r>
            <a:endParaRPr lang="cs-CZ" alt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09" y="2025729"/>
            <a:ext cx="4016969" cy="308958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7" y="2025729"/>
            <a:ext cx="4022092" cy="308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5" y="1171576"/>
            <a:ext cx="5386107" cy="483458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993575"/>
            <a:ext cx="2672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vybereme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banners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(v češtině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Kontingenční tabulky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136273" y="130528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740230" y="430102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491535" y="194305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29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5" y="1155549"/>
            <a:ext cx="5391793" cy="4896267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2146550"/>
            <a:ext cx="2766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Stub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-and-banner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proměnné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které chceme testovat, a potvrdíme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OK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Šipka doprava 13"/>
          <p:cNvSpPr/>
          <p:nvPr/>
        </p:nvSpPr>
        <p:spPr>
          <a:xfrm rot="2103872">
            <a:off x="5324700" y="328575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5" name="Šipka doprava 14"/>
          <p:cNvSpPr/>
          <p:nvPr/>
        </p:nvSpPr>
        <p:spPr>
          <a:xfrm rot="2193721">
            <a:off x="7022481" y="335165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4350728" y="397159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44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709414" y="1636064"/>
            <a:ext cx="36638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zaškrtneme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Expected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frequencies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Očekávané četnosti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potřebné k ověření podmínek dobré aproximace) 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chí-kvadrát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79" y="1460273"/>
            <a:ext cx="4302934" cy="284087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36" y="3264308"/>
            <a:ext cx="4302934" cy="2825264"/>
          </a:xfrm>
          <a:prstGeom prst="rect">
            <a:avLst/>
          </a:prstGeom>
        </p:spPr>
      </p:pic>
      <p:sp>
        <p:nvSpPr>
          <p:cNvPr id="14" name="Šipka doprava 13"/>
          <p:cNvSpPr/>
          <p:nvPr/>
        </p:nvSpPr>
        <p:spPr>
          <a:xfrm rot="2103872">
            <a:off x="572497" y="147714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5" name="Šipka doprava 14"/>
          <p:cNvSpPr/>
          <p:nvPr/>
        </p:nvSpPr>
        <p:spPr>
          <a:xfrm>
            <a:off x="3781156" y="417288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6" name="Šipka doprava 15"/>
          <p:cNvSpPr/>
          <p:nvPr/>
        </p:nvSpPr>
        <p:spPr>
          <a:xfrm rot="1792937">
            <a:off x="3925879" y="336181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38457" y="4983176"/>
            <a:ext cx="3663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Poté se vrátíme na záložku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přes volbu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Detailed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two-way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získáme výsledky.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vál 22"/>
          <p:cNvSpPr/>
          <p:nvPr/>
        </p:nvSpPr>
        <p:spPr>
          <a:xfrm>
            <a:off x="556403" y="2454174"/>
            <a:ext cx="1233182" cy="244699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2025195" y="2268046"/>
            <a:ext cx="1474508" cy="244699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27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352674" y="4305077"/>
            <a:ext cx="1834718" cy="923330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Pearsonova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chí-kvadrát testu</a:t>
            </a:r>
            <a:endParaRPr lang="cs-CZ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6567" y="4142342"/>
            <a:ext cx="865769" cy="721474"/>
          </a:xfrm>
          <a:prstGeom prst="rect">
            <a:avLst/>
          </a:prstGeom>
          <a:noFill/>
        </p:spPr>
      </p:pic>
      <p:sp>
        <p:nvSpPr>
          <p:cNvPr id="27" name="Obdélník 26"/>
          <p:cNvSpPr/>
          <p:nvPr/>
        </p:nvSpPr>
        <p:spPr>
          <a:xfrm>
            <a:off x="450858" y="3294204"/>
            <a:ext cx="389655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předchozího popisu je patrný mírný rozdíl mezi muži a ženami (u žen je podíl částečně soběstačných pacientů 77 % oproti 83 % u mužů).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450858" y="4555865"/>
            <a:ext cx="565155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Očekávané četnosti jsou 200, 48, 128 a 31, což jsou dostatečně vysoké počty a podmínka dobré aproximace pro použití chí-kvadrát testu je tedy splněna.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3137836" y="5535277"/>
            <a:ext cx="582561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pozorované závislosti je p = 0,187,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nevýznamný výsledek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ze získaných dat tedy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nelze říct, že by 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míra soběstačnosti souvisela s pohlavím.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62994" y="1400281"/>
            <a:ext cx="332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Pozorované četnosti</a:t>
            </a:r>
            <a:endParaRPr lang="cs-CZ" u="sng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866781" y="1400281"/>
            <a:ext cx="332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Očekávané četnosti</a:t>
            </a:r>
            <a:endParaRPr lang="cs-CZ" u="sng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48" y="3283465"/>
            <a:ext cx="3829247" cy="10478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416" y="1695233"/>
            <a:ext cx="4267419" cy="167648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24" y="1695233"/>
            <a:ext cx="4311872" cy="1682836"/>
          </a:xfrm>
          <a:prstGeom prst="rect">
            <a:avLst/>
          </a:prstGeom>
        </p:spPr>
      </p:pic>
      <p:cxnSp>
        <p:nvCxnSpPr>
          <p:cNvPr id="32" name="Přímá spojovací šipka 54"/>
          <p:cNvCxnSpPr>
            <a:stCxn id="33" idx="4"/>
          </p:cNvCxnSpPr>
          <p:nvPr/>
        </p:nvCxnSpPr>
        <p:spPr>
          <a:xfrm flipH="1">
            <a:off x="7921592" y="4051507"/>
            <a:ext cx="187019" cy="552483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ál 32"/>
          <p:cNvSpPr/>
          <p:nvPr/>
        </p:nvSpPr>
        <p:spPr>
          <a:xfrm>
            <a:off x="7707770" y="3599935"/>
            <a:ext cx="801682" cy="451572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8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Kontingenční tabulka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0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Sumarizuje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vztah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dvou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kategoriálních proměnných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1313" indent="-341313">
              <a:lnSpc>
                <a:spcPct val="10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Řádky (r) jsou tvořeny hodnotami (kategoriemi) prvního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znaku, sloupce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(c) hodnotami druhého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znaku. </a:t>
            </a: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příslušné buňce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tabulky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uveden počet případů s hodnotou prvního znaku odpovídající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příslušnému řádku a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druhého znaku s hodnotou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odpovídající příslušnému sloupci. 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595555"/>
              </p:ext>
            </p:extLst>
          </p:nvPr>
        </p:nvGraphicFramePr>
        <p:xfrm>
          <a:off x="1415879" y="3908550"/>
          <a:ext cx="480204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530">
                  <a:extLst>
                    <a:ext uri="{9D8B030D-6E8A-4147-A177-3AD203B41FA5}">
                      <a16:colId xmlns:a16="http://schemas.microsoft.com/office/drawing/2014/main" val="3522714733"/>
                    </a:ext>
                  </a:extLst>
                </a:gridCol>
                <a:gridCol w="918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9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endParaRPr lang="cs-CZ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cs-CZ" sz="2000" baseline="-25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cs-CZ" sz="2000" baseline="-25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cs-CZ" sz="2000" baseline="-25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cs-CZ" sz="2000" baseline="-25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cs-CZ" sz="2000" b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cs-CZ" sz="2000" b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cs-CZ" sz="20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1c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cs-CZ" sz="2000" b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134803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cs-CZ" sz="2000" b="1" baseline="-25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cs-CZ" sz="2000" b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r1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aseline="-25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rc</a:t>
                      </a:r>
                      <a:endParaRPr lang="cs-CZ" sz="20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="1" baseline="-25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cs-CZ" sz="2000" b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cs-CZ" sz="2000" b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.1</a:t>
                      </a:r>
                      <a:endParaRPr lang="cs-CZ" sz="2000" b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="1" baseline="-25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.c</a:t>
                      </a:r>
                      <a:endParaRPr lang="cs-CZ" sz="2000" b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" name="Přímá spojnice se šipkou 6"/>
          <p:cNvCxnSpPr/>
          <p:nvPr/>
        </p:nvCxnSpPr>
        <p:spPr>
          <a:xfrm flipV="1">
            <a:off x="4844469" y="5072512"/>
            <a:ext cx="1565955" cy="2287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6381124" y="5487585"/>
            <a:ext cx="1632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Celkový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počet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383782" y="4907306"/>
            <a:ext cx="2446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bsolutní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četnost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410425" y="4305780"/>
            <a:ext cx="2136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Marginální četnost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5916382" y="4515228"/>
            <a:ext cx="49404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5244216" y="5523330"/>
            <a:ext cx="673766" cy="334095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5242616" y="4366694"/>
            <a:ext cx="673766" cy="334095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2309774" y="5523330"/>
            <a:ext cx="673766" cy="334095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74030" y="5140176"/>
            <a:ext cx="673766" cy="334095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5916381" y="5690377"/>
            <a:ext cx="49404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stCxn id="17" idx="2"/>
            <a:endCxn id="30" idx="1"/>
          </p:cNvCxnSpPr>
          <p:nvPr/>
        </p:nvCxnSpPr>
        <p:spPr>
          <a:xfrm>
            <a:off x="2646657" y="5857425"/>
            <a:ext cx="1548588" cy="27386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/>
          <p:cNvSpPr/>
          <p:nvPr/>
        </p:nvSpPr>
        <p:spPr>
          <a:xfrm>
            <a:off x="4195245" y="5931235"/>
            <a:ext cx="2136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Marginální četnost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372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2. </a:t>
            </a:r>
            <a:r>
              <a:rPr lang="cs-CZ" dirty="0" err="1" smtClean="0"/>
              <a:t>Fisherův</a:t>
            </a:r>
            <a:r>
              <a:rPr lang="cs-CZ" dirty="0" smtClean="0"/>
              <a:t> exaktní 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37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</a:t>
            </a:r>
            <a:r>
              <a:rPr lang="cs-CZ" sz="3200" dirty="0" err="1" smtClean="0"/>
              <a:t>Fisherův</a:t>
            </a:r>
            <a:r>
              <a:rPr lang="cs-CZ" sz="3200" dirty="0" smtClean="0"/>
              <a:t> exaktní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Stupeň soběstačnosti pacientů po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kovém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infarktu lze pomocí 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vyjádřit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také kategoriálně. Např. pro definici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vysoce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závislých pacientů bylo stanoveno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rozmezí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až 40 bodů. Zjistěte, zda je u žen a můžu </a:t>
            </a:r>
            <a:r>
              <a:rPr lang="cs-CZ" sz="24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léčených mechanickou </a:t>
            </a:r>
            <a:r>
              <a:rPr lang="cs-CZ" sz="2400" b="1" u="sng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trombektomií</a:t>
            </a:r>
            <a:r>
              <a:rPr lang="cs-CZ" sz="24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stejné procento alespoň částečně soběstačných pacientů (45 až 100 bodů) a zda je tento rozdíl statisticky významný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.“</a:t>
            </a: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028271" y="1766231"/>
            <a:ext cx="1531958" cy="120355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69461" t="47527" r="1362" b="13977"/>
          <a:stretch/>
        </p:blipFill>
        <p:spPr>
          <a:xfrm>
            <a:off x="7718015" y="2211859"/>
            <a:ext cx="802732" cy="69608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1" t="37708" r="53243" b="23196"/>
          <a:stretch/>
        </p:blipFill>
        <p:spPr>
          <a:xfrm>
            <a:off x="7095699" y="1780306"/>
            <a:ext cx="756540" cy="82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4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3988925" y="4602496"/>
            <a:ext cx="1613449" cy="40783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</a:t>
            </a:r>
            <a:r>
              <a:rPr lang="cs-CZ" sz="3200" dirty="0" err="1" smtClean="0"/>
              <a:t>Fisherův</a:t>
            </a:r>
            <a:r>
              <a:rPr lang="cs-CZ" sz="3200" dirty="0" smtClean="0"/>
              <a:t> exaktní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 nemožnosti použít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chí-kvadrát test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„Stupeň soběstačnosti nezávisí na pohlaví“ proti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„Stupeň soběstačnosti a pohlaví jsou závislé veličiny.“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Spočítá se parciální pravděpodobnost (</a:t>
            </a:r>
            <a:r>
              <a:rPr lang="cs-CZ" sz="24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2400" i="1" baseline="-25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všech možných tabulek při zachování marginálních četností. Výsledná p-hodnota je součtem </a:t>
            </a:r>
            <a:r>
              <a:rPr lang="cs-CZ" sz="24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2400" i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menších nebo stejných jako pravděpodobnost, která přísluší námi pozorované tabulce.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p porovnáme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</a:t>
            </a:r>
            <a:r>
              <a:rPr lang="el-G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0,05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nezamítáme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Stupeň soběstačnosti nezávisí na pohlaví (tj. výsledná míra soběstačnosti se u žen a u mužů podstupujících mechanickou </a:t>
            </a:r>
            <a:r>
              <a:rPr 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trombektomii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neliší).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89493" y="5424540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3528039" y="4621745"/>
                <a:ext cx="2006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=0,700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039" y="4621745"/>
                <a:ext cx="2006960" cy="369332"/>
              </a:xfrm>
              <a:prstGeom prst="rect">
                <a:avLst/>
              </a:prstGeom>
              <a:blipFill>
                <a:blip r:embed="rId2"/>
                <a:stretch>
                  <a:fillRect l="-1520" r="-2736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3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Popis dat</a:t>
            </a:r>
            <a:endParaRPr lang="cs-CZ" sz="3200" dirty="0"/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26055" y="1471843"/>
            <a:ext cx="378980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 smtClean="0"/>
              <a:t>Zastoupení částečně soběstačných a vysoce závislých mužů</a:t>
            </a:r>
            <a:endParaRPr lang="cs-CZ" altLang="cs-CZ" sz="2000" dirty="0"/>
          </a:p>
        </p:txBody>
      </p:sp>
      <p:sp>
        <p:nvSpPr>
          <p:cNvPr id="25" name="Obdélník 24"/>
          <p:cNvSpPr/>
          <p:nvPr/>
        </p:nvSpPr>
        <p:spPr>
          <a:xfrm>
            <a:off x="499587" y="5065504"/>
            <a:ext cx="772038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Ze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základního popisu je patrný mírný rozdíl v procentu částečně soběstačných pacientů na konci hospitalizace. U žen je podíl těchto pacientů 73 % oproti 64 % u mužů. 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"/>
          <p:cNvSpPr txBox="1">
            <a:spLocks/>
          </p:cNvSpPr>
          <p:nvPr/>
        </p:nvSpPr>
        <p:spPr bwMode="auto">
          <a:xfrm>
            <a:off x="4430168" y="1471843"/>
            <a:ext cx="378980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 smtClean="0"/>
              <a:t>Zastoupení částečně soběstačných a vysoce závislých žen</a:t>
            </a:r>
            <a:endParaRPr lang="cs-CZ" altLang="cs-CZ" sz="20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4" y="2029211"/>
            <a:ext cx="4017580" cy="311452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107" y="2029211"/>
            <a:ext cx="4019304" cy="30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0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5" y="1171576"/>
            <a:ext cx="5386107" cy="483458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993575"/>
            <a:ext cx="2672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vybereme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banners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(v češtině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Kontingenční tabulky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136273" y="130528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740230" y="430102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491535" y="194305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87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5" y="1155549"/>
            <a:ext cx="5391793" cy="4896267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2146550"/>
            <a:ext cx="2766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Stub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-and-banner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proměnné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které chceme testovat, a potvrdíme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OK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Šipka doprava 13"/>
          <p:cNvSpPr/>
          <p:nvPr/>
        </p:nvSpPr>
        <p:spPr>
          <a:xfrm rot="2103872">
            <a:off x="5324700" y="328575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5" name="Šipka doprava 14"/>
          <p:cNvSpPr/>
          <p:nvPr/>
        </p:nvSpPr>
        <p:spPr>
          <a:xfrm rot="2193721">
            <a:off x="7022481" y="335165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4350728" y="397159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626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0" y="1484374"/>
            <a:ext cx="4275679" cy="2814174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632414" y="1578314"/>
            <a:ext cx="40826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zaškrtneme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Expected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frequencies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Očekávané četnosti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potřebné k ověření podmínek dobré aproximace) 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Fisher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exact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nastavení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By Group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jako třídící proměnnou terapii (analýza se tak provede pro všechny druhy terapie samostatně).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49" y="4006486"/>
            <a:ext cx="4302934" cy="2825264"/>
          </a:xfrm>
          <a:prstGeom prst="rect">
            <a:avLst/>
          </a:prstGeom>
        </p:spPr>
      </p:pic>
      <p:sp>
        <p:nvSpPr>
          <p:cNvPr id="14" name="Šipka doprava 13"/>
          <p:cNvSpPr/>
          <p:nvPr/>
        </p:nvSpPr>
        <p:spPr>
          <a:xfrm rot="2103872">
            <a:off x="572497" y="147714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5" name="Šipka doprava 14"/>
          <p:cNvSpPr/>
          <p:nvPr/>
        </p:nvSpPr>
        <p:spPr>
          <a:xfrm>
            <a:off x="4175789" y="494290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4</a:t>
            </a:r>
            <a:endParaRPr lang="cs-CZ" b="1" dirty="0"/>
          </a:p>
        </p:txBody>
      </p:sp>
      <p:sp>
        <p:nvSpPr>
          <p:cNvPr id="16" name="Šipka doprava 15"/>
          <p:cNvSpPr/>
          <p:nvPr/>
        </p:nvSpPr>
        <p:spPr>
          <a:xfrm rot="1792937">
            <a:off x="4320512" y="413183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3</a:t>
            </a:r>
            <a:endParaRPr lang="cs-CZ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38457" y="4983176"/>
            <a:ext cx="3663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Poté se vrátíme na záložku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přes volbu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Detailed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two-way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získáme výsledky.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vál 22"/>
          <p:cNvSpPr/>
          <p:nvPr/>
        </p:nvSpPr>
        <p:spPr>
          <a:xfrm>
            <a:off x="556403" y="2454174"/>
            <a:ext cx="1233182" cy="244699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2025194" y="2431671"/>
            <a:ext cx="1755961" cy="267202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 rot="20129864">
            <a:off x="3097201" y="2722299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499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685" y="3118657"/>
            <a:ext cx="4235668" cy="1981302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02417" y="4914677"/>
            <a:ext cx="2736783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Fisherova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exaktního testu</a:t>
            </a:r>
            <a:endParaRPr lang="cs-CZ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8628" y="4432939"/>
            <a:ext cx="865769" cy="721474"/>
          </a:xfrm>
          <a:prstGeom prst="rect">
            <a:avLst/>
          </a:prstGeom>
          <a:noFill/>
        </p:spPr>
      </p:pic>
      <p:sp>
        <p:nvSpPr>
          <p:cNvPr id="27" name="Obdélník 26"/>
          <p:cNvSpPr/>
          <p:nvPr/>
        </p:nvSpPr>
        <p:spPr>
          <a:xfrm>
            <a:off x="450858" y="3294204"/>
            <a:ext cx="389655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předchozího popisu je patrný mírný rozdíl mezi muži a ženami (u žen je podíl částečně soběstačných pacientů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oproti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u mužů).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450858" y="4555865"/>
            <a:ext cx="565155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Očekávané četnosti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4,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 a 10,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což nejsou dostatečně vysoké počty a místo chí-kvadrát testu je tedy vhodné použít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Fisherův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exaktní test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3137836" y="5535277"/>
            <a:ext cx="582561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pozorované závislosti je p =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0,700,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nevýznamný výsledek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ze získaných dat tedy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nelze říct, že by 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míra soběstačnosti souvisela s pohlavím.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62994" y="1400281"/>
            <a:ext cx="332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Pozorované četnosti</a:t>
            </a:r>
            <a:endParaRPr lang="cs-CZ" u="sng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866781" y="1400281"/>
            <a:ext cx="332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Očekávané četnosti</a:t>
            </a:r>
            <a:endParaRPr lang="cs-CZ" u="sng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Přímá spojovací šipka 54"/>
          <p:cNvCxnSpPr>
            <a:stCxn id="33" idx="4"/>
          </p:cNvCxnSpPr>
          <p:nvPr/>
        </p:nvCxnSpPr>
        <p:spPr>
          <a:xfrm flipH="1">
            <a:off x="7902311" y="4630627"/>
            <a:ext cx="206300" cy="347773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ál 32"/>
          <p:cNvSpPr/>
          <p:nvPr/>
        </p:nvSpPr>
        <p:spPr>
          <a:xfrm>
            <a:off x="7707770" y="4392933"/>
            <a:ext cx="801682" cy="237694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33" y="1608953"/>
            <a:ext cx="4280120" cy="184159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74" y="1608953"/>
            <a:ext cx="4222967" cy="182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3. </a:t>
            </a:r>
            <a:r>
              <a:rPr lang="cs-CZ" dirty="0" err="1" smtClean="0"/>
              <a:t>McNemarův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48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</a:t>
            </a:r>
            <a:r>
              <a:rPr lang="cs-CZ" sz="3200" dirty="0" err="1" smtClean="0"/>
              <a:t>McNemarův</a:t>
            </a:r>
            <a:r>
              <a:rPr lang="cs-CZ" sz="3200" dirty="0" smtClean="0"/>
              <a:t>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Pacientům hospitalizovaným s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mozko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 marL="72000" indent="0">
              <a:lnSpc>
                <a:spcPct val="110000"/>
              </a:lnSpc>
              <a:buNone/>
            </a:pP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vým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infarktem byla na lůžku akutní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péče </a:t>
            </a:r>
          </a:p>
          <a:p>
            <a:pPr marL="72000" indent="0">
              <a:lnSpc>
                <a:spcPct val="11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poskytnuta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 pro obnovu krevního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oběhu</a:t>
            </a:r>
          </a:p>
          <a:p>
            <a:pPr marL="72000" indent="0">
              <a:lnSpc>
                <a:spcPct val="11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postižené části mozku.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zvládnutí akutní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fáze byl u pacientů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vyhodnocen stupeň soběstačnosti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pomocí 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(BI) jako </a:t>
            </a:r>
            <a:r>
              <a:rPr lang="cs-CZ" sz="24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vysoce závislý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(0 až 40 bodů)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nebo </a:t>
            </a:r>
            <a:r>
              <a:rPr lang="cs-CZ" sz="24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částečně soběstačný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(45 až 100 bodů) a byli přeloženi na rehabilitační oddělení. Po dvou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týdnech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 stejně vyhodnocen stupeň soběstačnosti dle BI. Zjistěte, zda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poskytnutá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péče vedla ke zvýšení podílu alespoň částečně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soběstačných pacientů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.“</a:t>
            </a: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721737" y="1516963"/>
            <a:ext cx="2011748" cy="13388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6794867" y="1576416"/>
            <a:ext cx="1881686" cy="123480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69461" t="47527" r="1362" b="13977"/>
          <a:stretch/>
        </p:blipFill>
        <p:spPr>
          <a:xfrm>
            <a:off x="7786413" y="2051420"/>
            <a:ext cx="909865" cy="78899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7138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Vztah pohlaví a výskytu onemocnění</a:t>
            </a: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846632"/>
              </p:ext>
            </p:extLst>
          </p:nvPr>
        </p:nvGraphicFramePr>
        <p:xfrm>
          <a:off x="886490" y="2277352"/>
          <a:ext cx="4802039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Nemocný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Zdravý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Muž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Žena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735773"/>
              </p:ext>
            </p:extLst>
          </p:nvPr>
        </p:nvGraphicFramePr>
        <p:xfrm>
          <a:off x="886489" y="4338523"/>
          <a:ext cx="4802039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Nemocný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Zdravý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Muž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b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Žena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+ d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c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+ d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b + c + d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662" y="1740769"/>
            <a:ext cx="1371600" cy="137160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6259745" y="3278852"/>
            <a:ext cx="21252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více nemocní muži nebo ženy?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3933516" y="4790253"/>
            <a:ext cx="217852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3187883" y="4790253"/>
            <a:ext cx="792088" cy="320719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4483719" y="5150253"/>
            <a:ext cx="792088" cy="320719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6112041" y="5382934"/>
            <a:ext cx="1632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Celkový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počet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6144028" y="4587095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bsolutní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četnost 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6112041" y="4964987"/>
            <a:ext cx="2136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Marginální četnost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5261646" y="5150253"/>
            <a:ext cx="88238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/>
        </p:nvSpPr>
        <p:spPr>
          <a:xfrm>
            <a:off x="4201815" y="5553858"/>
            <a:ext cx="1457837" cy="323520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nice se šipkou 24"/>
          <p:cNvCxnSpPr/>
          <p:nvPr/>
        </p:nvCxnSpPr>
        <p:spPr>
          <a:xfrm>
            <a:off x="5645050" y="5543283"/>
            <a:ext cx="498978" cy="105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08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6494480" y="4379884"/>
            <a:ext cx="1613449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</a:t>
            </a:r>
            <a:r>
              <a:rPr lang="cs-CZ" sz="3200" dirty="0" err="1" smtClean="0"/>
              <a:t>McNemarův</a:t>
            </a:r>
            <a:r>
              <a:rPr lang="cs-CZ" sz="3200" dirty="0" smtClean="0"/>
              <a:t>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„Počet zhoršených případů je stejný jako počet zlepšení“ 	proti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„Počet zhoršených případů není stejný jako počet 	zlepšení.“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pozorované četnosti měnících se stavů.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porovnáme s kritickou hodnotou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</a:t>
            </a:r>
            <a:r>
              <a:rPr lang="el-G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0,05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zamítáme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Během rehabilitace se podařilo změnit míru soběstačnosti pacientů.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89493" y="5790300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722974" y="4343213"/>
                <a:ext cx="5293360" cy="5604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ꭓ</m:t>
                      </m:r>
                      <m:r>
                        <a:rPr lang="cs-CZ" sz="18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cs-CZ" sz="1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8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cs-CZ" sz="18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sz="18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  <m:r>
                                    <a:rPr lang="cs-CZ" sz="18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cs-CZ" sz="1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8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280−0</m:t>
                                      </m:r>
                                    </m:e>
                                  </m:d>
                                  <m:r>
                                    <a:rPr lang="cs-CZ" sz="18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280+0</m:t>
                          </m:r>
                        </m:den>
                      </m:f>
                      <m:r>
                        <a:rPr lang="cs-CZ" sz="1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=278</m:t>
                      </m:r>
                    </m:oMath>
                  </m:oMathPara>
                </a14:m>
                <a:endParaRPr lang="cs-CZ" sz="18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74" y="4343213"/>
                <a:ext cx="5293360" cy="5604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6012614" y="4445122"/>
                <a:ext cx="2008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614" y="4445122"/>
                <a:ext cx="2008563" cy="369332"/>
              </a:xfrm>
              <a:prstGeom prst="rect">
                <a:avLst/>
              </a:prstGeom>
              <a:blipFill>
                <a:blip r:embed="rId3"/>
                <a:stretch>
                  <a:fillRect l="-1212" r="-2727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9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5" y="1171576"/>
            <a:ext cx="5386107" cy="483458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993575"/>
            <a:ext cx="2672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vybereme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banners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(v češtině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Kontingenční tabulky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136273" y="130528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740230" y="430102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491535" y="194305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507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5" y="1155549"/>
            <a:ext cx="5391793" cy="4896267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2146550"/>
            <a:ext cx="2766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Stub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-and-banner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proměnné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které chceme testovat, a potvrdíme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OK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Šipka doprava 13"/>
          <p:cNvSpPr/>
          <p:nvPr/>
        </p:nvSpPr>
        <p:spPr>
          <a:xfrm rot="2103872">
            <a:off x="5324700" y="328575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5" name="Šipka doprava 14"/>
          <p:cNvSpPr/>
          <p:nvPr/>
        </p:nvSpPr>
        <p:spPr>
          <a:xfrm rot="2193721">
            <a:off x="7022481" y="335165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4350728" y="397159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0143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6" y="1455814"/>
            <a:ext cx="4333218" cy="2852045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709414" y="1636064"/>
            <a:ext cx="3663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zaškrtneme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McNemar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(2x2)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36" y="3264308"/>
            <a:ext cx="4302934" cy="2825264"/>
          </a:xfrm>
          <a:prstGeom prst="rect">
            <a:avLst/>
          </a:prstGeom>
        </p:spPr>
      </p:pic>
      <p:sp>
        <p:nvSpPr>
          <p:cNvPr id="14" name="Šipka doprava 13"/>
          <p:cNvSpPr/>
          <p:nvPr/>
        </p:nvSpPr>
        <p:spPr>
          <a:xfrm rot="2103872">
            <a:off x="572497" y="147714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5" name="Šipka doprava 14"/>
          <p:cNvSpPr/>
          <p:nvPr/>
        </p:nvSpPr>
        <p:spPr>
          <a:xfrm>
            <a:off x="3781156" y="417288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6" name="Šipka doprava 15"/>
          <p:cNvSpPr/>
          <p:nvPr/>
        </p:nvSpPr>
        <p:spPr>
          <a:xfrm rot="1792937">
            <a:off x="3925879" y="336181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38457" y="4983176"/>
            <a:ext cx="3663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Poté se vrátíme na záložku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přes volbu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Detailed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two-way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získáme výsledky.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vál 23"/>
          <p:cNvSpPr/>
          <p:nvPr/>
        </p:nvSpPr>
        <p:spPr>
          <a:xfrm>
            <a:off x="2025194" y="2431671"/>
            <a:ext cx="1755961" cy="253777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6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09" y="3022367"/>
            <a:ext cx="4235668" cy="182889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18" y="1618774"/>
            <a:ext cx="5912154" cy="1676486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818166" y="4314674"/>
            <a:ext cx="2022599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McNemarova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</a:t>
            </a:r>
            <a:endParaRPr lang="cs-CZ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2668" y="3421954"/>
            <a:ext cx="865769" cy="721474"/>
          </a:xfrm>
          <a:prstGeom prst="rect">
            <a:avLst/>
          </a:prstGeom>
          <a:noFill/>
        </p:spPr>
      </p:pic>
      <p:sp>
        <p:nvSpPr>
          <p:cNvPr id="27" name="Obdélník 26"/>
          <p:cNvSpPr/>
          <p:nvPr/>
        </p:nvSpPr>
        <p:spPr>
          <a:xfrm>
            <a:off x="6246331" y="1773629"/>
            <a:ext cx="2677444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Počet pacientů, u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kterých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došlo ke změně z vysoce závislého stavu do částečně soběstačného je 280. Naopak ke zhoršení nedošlo u žádného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pacienta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Počty změn jsou v kontingenční tabulce na pozicích A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D.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450858" y="5724873"/>
            <a:ext cx="847291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statistické významnosti pozorované změny je p &lt; 0,001,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výsledek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ze získaných dat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jsme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prokázali, že během rehabilitace se podařilo změnit míru soběstačnost pacientů v denních aktivitách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62994" y="1400281"/>
            <a:ext cx="332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Pozorované četnosti</a:t>
            </a:r>
            <a:endParaRPr lang="cs-CZ" u="sng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Přímá spojovací šipka 54"/>
          <p:cNvCxnSpPr>
            <a:stCxn id="33" idx="6"/>
          </p:cNvCxnSpPr>
          <p:nvPr/>
        </p:nvCxnSpPr>
        <p:spPr>
          <a:xfrm>
            <a:off x="4767112" y="4488272"/>
            <a:ext cx="334277" cy="7254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ál 32"/>
          <p:cNvSpPr/>
          <p:nvPr/>
        </p:nvSpPr>
        <p:spPr>
          <a:xfrm>
            <a:off x="3965430" y="4277691"/>
            <a:ext cx="801682" cy="421161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3096001" y="2529408"/>
            <a:ext cx="486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60A8"/>
                </a:solidFill>
              </a:rPr>
              <a:t>A</a:t>
            </a:r>
            <a:endParaRPr lang="cs-CZ" sz="1200" u="sng" dirty="0">
              <a:solidFill>
                <a:srgbClr val="0060A8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429510" y="2529829"/>
            <a:ext cx="486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60A8"/>
                </a:solidFill>
              </a:rPr>
              <a:t>B</a:t>
            </a:r>
            <a:endParaRPr lang="cs-CZ" sz="1200" u="sng" dirty="0">
              <a:solidFill>
                <a:srgbClr val="0060A8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092887" y="2695472"/>
            <a:ext cx="486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60A8"/>
                </a:solidFill>
              </a:rPr>
              <a:t>C</a:t>
            </a:r>
            <a:endParaRPr lang="cs-CZ" sz="1200" u="sng" dirty="0">
              <a:solidFill>
                <a:srgbClr val="0060A8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426396" y="2695893"/>
            <a:ext cx="486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60A8"/>
                </a:solidFill>
              </a:rPr>
              <a:t>D</a:t>
            </a:r>
            <a:endParaRPr lang="cs-CZ" sz="1200" u="sng" dirty="0">
              <a:solidFill>
                <a:srgbClr val="0060A8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775427" y="4882877"/>
            <a:ext cx="6065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Dvě hodnoty testových statistik a p-hodnoty podle toho, kde jsou ve výstupní kontingenční tabulce uloženy četnosti, u kterých jsme při opakovaném měření zaznamenali rozdílné výsledky (A/D nebo B/C).</a:t>
            </a:r>
          </a:p>
        </p:txBody>
      </p:sp>
      <p:cxnSp>
        <p:nvCxnSpPr>
          <p:cNvPr id="37" name="Pravoúhlá spojovací čára 24"/>
          <p:cNvCxnSpPr>
            <a:stCxn id="36" idx="1"/>
            <a:endCxn id="38" idx="1"/>
          </p:cNvCxnSpPr>
          <p:nvPr/>
        </p:nvCxnSpPr>
        <p:spPr>
          <a:xfrm rot="10800000">
            <a:off x="706969" y="4531518"/>
            <a:ext cx="68459" cy="766859"/>
          </a:xfrm>
          <a:prstGeom prst="bentConnector3">
            <a:avLst>
              <a:gd name="adj1" fmla="val 433922"/>
            </a:avLst>
          </a:prstGeom>
          <a:ln w="25400">
            <a:solidFill>
              <a:srgbClr val="0060A8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Levá složená závorka 37"/>
          <p:cNvSpPr/>
          <p:nvPr/>
        </p:nvSpPr>
        <p:spPr>
          <a:xfrm>
            <a:off x="706968" y="4356364"/>
            <a:ext cx="171804" cy="343155"/>
          </a:xfrm>
          <a:prstGeom prst="leftBrace">
            <a:avLst>
              <a:gd name="adj1" fmla="val 26119"/>
              <a:gd name="adj2" fmla="val 51042"/>
            </a:avLst>
          </a:prstGeom>
          <a:ln w="254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96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kontingenčních tabulek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lnSpc>
                <a:spcPct val="100000"/>
              </a:lnSpc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Analýza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kontingenčních tabulek umožňuje analyzovat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vazbu mezi dvěma kategoriálními proměnnými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Základním způsobem testování je tzv.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chí-kvadrát test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který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srovnává pozorované četnosti kombinací kategorií oproti očekávaným četnostem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které vychází z teoretické situace, kdy je vztah mezi proměnnými náhodný.</a:t>
            </a:r>
          </a:p>
          <a:p>
            <a:pPr marL="355600" indent="-355600">
              <a:lnSpc>
                <a:spcPct val="100000"/>
              </a:lnSpc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dobré shody je využíván také pro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srovnání pozorovaných četností proti očekávaným četnostem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daným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určitým pravidlem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(např. </a:t>
            </a:r>
            <a:r>
              <a:rPr 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Hardy-Weinbergova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rovnováha v genetice).</a:t>
            </a:r>
          </a:p>
          <a:p>
            <a:pPr marL="355600" indent="-355600">
              <a:lnSpc>
                <a:spcPct val="100000"/>
              </a:lnSpc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Specifickým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typem výstupů odvozených z kontingenčních tabulek jsou tzv.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poměry šancí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relativní rizika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využívaná často v medicíně pro identifikaci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rizikových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skupin pacientů.</a:t>
            </a:r>
          </a:p>
        </p:txBody>
      </p:sp>
    </p:spTree>
    <p:extLst>
      <p:ext uri="{BB962C8B-B14F-4D97-AF65-F5344CB8AC3E}">
        <p14:creationId xmlns:p14="http://schemas.microsoft.com/office/powerpoint/2010/main" val="3893385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délník 59"/>
          <p:cNvSpPr/>
          <p:nvPr/>
        </p:nvSpPr>
        <p:spPr>
          <a:xfrm>
            <a:off x="5632881" y="1967080"/>
            <a:ext cx="3347490" cy="4140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statistické testy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051462" y="1259549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dat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2544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spojitá data</a:t>
            </a:r>
          </a:p>
        </p:txBody>
      </p:sp>
      <p:sp>
        <p:nvSpPr>
          <p:cNvPr id="8" name="Obdélník 7"/>
          <p:cNvSpPr/>
          <p:nvPr/>
        </p:nvSpPr>
        <p:spPr>
          <a:xfrm>
            <a:off x="2829376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kategoriální data</a:t>
            </a:r>
          </a:p>
        </p:txBody>
      </p:sp>
      <p:sp>
        <p:nvSpPr>
          <p:cNvPr id="9" name="Obdélník 8"/>
          <p:cNvSpPr/>
          <p:nvPr/>
        </p:nvSpPr>
        <p:spPr>
          <a:xfrm>
            <a:off x="6324385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Kategoriální x kategoriální data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35787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969047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Dva výběry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45861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Tři a více výběrů (nepárově)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633731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7287438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 výběrů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418809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490591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58084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52222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59379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t-test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66536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73693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ANOVA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6737200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830248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7962279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Chí-kvadrát test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54879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Spearmanův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151902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Wilcoxo-nův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59059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znaménkový test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66216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Mannův-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Whitneyho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473373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Kruskalův-Wallisův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80530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bino-mický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687687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McNemarův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7959074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</p:txBody>
      </p:sp>
      <p:cxnSp>
        <p:nvCxnSpPr>
          <p:cNvPr id="33" name="Pravoúhlá spojovací čára 39"/>
          <p:cNvCxnSpPr>
            <a:stCxn id="6" idx="2"/>
            <a:endCxn id="7" idx="0"/>
          </p:cNvCxnSpPr>
          <p:nvPr/>
        </p:nvCxnSpPr>
        <p:spPr>
          <a:xfrm rot="5400000">
            <a:off x="2571846" y="25751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ravoúhlá spojovací čára 41"/>
          <p:cNvCxnSpPr/>
          <p:nvPr/>
        </p:nvCxnSpPr>
        <p:spPr>
          <a:xfrm rot="5400000">
            <a:off x="3900262" y="1354167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ravoúhlá spojovací čára 43"/>
          <p:cNvCxnSpPr>
            <a:stCxn id="6" idx="2"/>
            <a:endCxn id="9" idx="0"/>
          </p:cNvCxnSpPr>
          <p:nvPr/>
        </p:nvCxnSpPr>
        <p:spPr>
          <a:xfrm rot="16200000" flipH="1">
            <a:off x="5647766" y="774749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ovací čára 45"/>
          <p:cNvCxnSpPr>
            <a:stCxn id="8" idx="2"/>
            <a:endCxn id="10" idx="0"/>
          </p:cNvCxnSpPr>
          <p:nvPr/>
        </p:nvCxnSpPr>
        <p:spPr>
          <a:xfrm rot="5400000">
            <a:off x="2453730" y="1975509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ravoúhlá spojovací čára 47"/>
          <p:cNvCxnSpPr/>
          <p:nvPr/>
        </p:nvCxnSpPr>
        <p:spPr>
          <a:xfrm rot="5400000">
            <a:off x="3251367" y="2781098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ravoúhlá spojovací čára 49"/>
          <p:cNvCxnSpPr>
            <a:stCxn id="8" idx="2"/>
            <a:endCxn id="12" idx="0"/>
          </p:cNvCxnSpPr>
          <p:nvPr/>
        </p:nvCxnSpPr>
        <p:spPr>
          <a:xfrm rot="16200000" flipH="1">
            <a:off x="4004100" y="2040643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ravoúhlá spojovací čára 51"/>
          <p:cNvCxnSpPr>
            <a:stCxn id="9" idx="2"/>
            <a:endCxn id="13" idx="0"/>
          </p:cNvCxnSpPr>
          <p:nvPr/>
        </p:nvCxnSpPr>
        <p:spPr>
          <a:xfrm rot="5400000">
            <a:off x="6339164" y="2365934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ravoúhlá spojovací čára 53"/>
          <p:cNvCxnSpPr>
            <a:stCxn id="9" idx="2"/>
            <a:endCxn id="14" idx="0"/>
          </p:cNvCxnSpPr>
          <p:nvPr/>
        </p:nvCxnSpPr>
        <p:spPr>
          <a:xfrm rot="16200000" flipH="1">
            <a:off x="7166017" y="2373735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ravoúhlá spojovací čára 55"/>
          <p:cNvCxnSpPr>
            <a:stCxn id="11" idx="2"/>
            <a:endCxn id="15" idx="0"/>
          </p:cNvCxnSpPr>
          <p:nvPr/>
        </p:nvCxnSpPr>
        <p:spPr>
          <a:xfrm rot="5400000">
            <a:off x="2958520" y="3426948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57"/>
          <p:cNvCxnSpPr>
            <a:stCxn id="11" idx="2"/>
            <a:endCxn id="16" idx="0"/>
          </p:cNvCxnSpPr>
          <p:nvPr/>
        </p:nvCxnSpPr>
        <p:spPr>
          <a:xfrm rot="16200000" flipH="1">
            <a:off x="3494411" y="3441295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ravoúhlá spojovací čára 59"/>
          <p:cNvCxnSpPr>
            <a:stCxn id="14" idx="2"/>
            <a:endCxn id="22" idx="0"/>
          </p:cNvCxnSpPr>
          <p:nvPr/>
        </p:nvCxnSpPr>
        <p:spPr>
          <a:xfrm rot="5400000">
            <a:off x="7271596" y="3432264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61"/>
          <p:cNvCxnSpPr>
            <a:stCxn id="14" idx="2"/>
            <a:endCxn id="23" idx="0"/>
          </p:cNvCxnSpPr>
          <p:nvPr/>
        </p:nvCxnSpPr>
        <p:spPr>
          <a:xfrm rot="16200000" flipH="1">
            <a:off x="7818120" y="3435978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6858810" y="111667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pPr algn="r"/>
            <a:r>
              <a:rPr lang="cs-CZ" sz="1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</p:txBody>
      </p:sp>
      <p:cxnSp>
        <p:nvCxnSpPr>
          <p:cNvPr id="46" name="Tvar 64"/>
          <p:cNvCxnSpPr>
            <a:endCxn id="17" idx="1"/>
          </p:cNvCxnSpPr>
          <p:nvPr/>
        </p:nvCxnSpPr>
        <p:spPr>
          <a:xfrm rot="16200000" flipH="1">
            <a:off x="-838327" y="3741712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Tvar 66"/>
          <p:cNvCxnSpPr>
            <a:endCxn id="25" idx="1"/>
          </p:cNvCxnSpPr>
          <p:nvPr/>
        </p:nvCxnSpPr>
        <p:spPr>
          <a:xfrm rot="16200000" flipH="1">
            <a:off x="-1197120" y="4100505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Tvar 76"/>
          <p:cNvCxnSpPr>
            <a:endCxn id="24" idx="1"/>
          </p:cNvCxnSpPr>
          <p:nvPr/>
        </p:nvCxnSpPr>
        <p:spPr>
          <a:xfrm rot="16200000" flipH="1">
            <a:off x="7628678" y="4704523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Tvar 78"/>
          <p:cNvCxnSpPr>
            <a:endCxn id="32" idx="1"/>
          </p:cNvCxnSpPr>
          <p:nvPr/>
        </p:nvCxnSpPr>
        <p:spPr>
          <a:xfrm rot="16200000" flipH="1">
            <a:off x="7269886" y="5063315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Tvar 80"/>
          <p:cNvCxnSpPr>
            <a:endCxn id="31" idx="1"/>
          </p:cNvCxnSpPr>
          <p:nvPr/>
        </p:nvCxnSpPr>
        <p:spPr>
          <a:xfrm rot="16200000" flipH="1">
            <a:off x="6192999" y="5068632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Tvar 84"/>
          <p:cNvCxnSpPr/>
          <p:nvPr/>
        </p:nvCxnSpPr>
        <p:spPr>
          <a:xfrm rot="16200000" flipH="1">
            <a:off x="4638506" y="4582502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Tvar 86"/>
          <p:cNvCxnSpPr/>
          <p:nvPr/>
        </p:nvCxnSpPr>
        <p:spPr>
          <a:xfrm rot="16200000" flipH="1">
            <a:off x="3916576" y="4210123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Tvar 87"/>
          <p:cNvCxnSpPr/>
          <p:nvPr/>
        </p:nvCxnSpPr>
        <p:spPr>
          <a:xfrm rot="16200000" flipH="1">
            <a:off x="3912742" y="4922680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Tvar 89"/>
          <p:cNvCxnSpPr/>
          <p:nvPr/>
        </p:nvCxnSpPr>
        <p:spPr>
          <a:xfrm rot="16200000" flipH="1">
            <a:off x="3306979" y="4696123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Tvar 90"/>
          <p:cNvCxnSpPr/>
          <p:nvPr/>
        </p:nvCxnSpPr>
        <p:spPr>
          <a:xfrm rot="16200000" flipH="1">
            <a:off x="3162979" y="5254787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Tvar 91"/>
          <p:cNvCxnSpPr/>
          <p:nvPr/>
        </p:nvCxnSpPr>
        <p:spPr>
          <a:xfrm rot="16200000" flipH="1">
            <a:off x="2262213" y="4692479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Tvar 92"/>
          <p:cNvCxnSpPr/>
          <p:nvPr/>
        </p:nvCxnSpPr>
        <p:spPr>
          <a:xfrm rot="16200000" flipH="1">
            <a:off x="2118213" y="5251143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Tvar 93"/>
          <p:cNvCxnSpPr/>
          <p:nvPr/>
        </p:nvCxnSpPr>
        <p:spPr>
          <a:xfrm rot="16200000" flipH="1">
            <a:off x="712594" y="4213664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Tvar 94"/>
          <p:cNvCxnSpPr/>
          <p:nvPr/>
        </p:nvCxnSpPr>
        <p:spPr>
          <a:xfrm rot="16200000" flipH="1">
            <a:off x="716711" y="4926221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6835506" y="4735243"/>
            <a:ext cx="2062628" cy="1358693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94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dobré shody – princip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Srovnání pozorovaných četností oproti očekávaným četnostem,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které vychází z teoretické situace, kdy je vztah mezi proměnnými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náhodný.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Testová statistika </a:t>
            </a:r>
          </a:p>
        </p:txBody>
      </p:sp>
      <p:graphicFrame>
        <p:nvGraphicFramePr>
          <p:cNvPr id="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699475"/>
              </p:ext>
            </p:extLst>
          </p:nvPr>
        </p:nvGraphicFramePr>
        <p:xfrm>
          <a:off x="3222076" y="3078150"/>
          <a:ext cx="1458266" cy="572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0" name="Rovnice" r:id="rId3" imgW="647640" imgH="342720" progId="Equation.3">
                  <p:embed/>
                </p:oleObj>
              </mc:Choice>
              <mc:Fallback>
                <p:oleObj name="Rovnice" r:id="rId3" imgW="647640" imgH="342720" progId="Equation.3">
                  <p:embed/>
                  <p:pic>
                    <p:nvPicPr>
                      <p:cNvPr id="73731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076" y="3078150"/>
                        <a:ext cx="1458266" cy="5725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22"/>
          <p:cNvSpPr>
            <a:spLocks noChangeShapeType="1"/>
          </p:cNvSpPr>
          <p:nvPr/>
        </p:nvSpPr>
        <p:spPr bwMode="auto">
          <a:xfrm flipV="1">
            <a:off x="4455699" y="3381740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574100" y="2830270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936176" y="2830270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531804" y="3432704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 četnost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004488" y="2801320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5713500" y="2953802"/>
            <a:ext cx="321526" cy="40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endParaRPr lang="cs-CZ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455699" y="2794682"/>
            <a:ext cx="298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                         )</a:t>
            </a: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8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807800"/>
              </p:ext>
            </p:extLst>
          </p:nvPr>
        </p:nvGraphicFramePr>
        <p:xfrm>
          <a:off x="782239" y="4211670"/>
          <a:ext cx="9144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1" name="Rovnice" r:id="rId5" imgW="406080" imgH="342720" progId="Equation.3">
                  <p:embed/>
                </p:oleObj>
              </mc:Choice>
              <mc:Fallback>
                <p:oleObj name="Rovnice" r:id="rId5" imgW="406080" imgH="342720" progId="Equation.3">
                  <p:embed/>
                  <p:pic>
                    <p:nvPicPr>
                      <p:cNvPr id="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239" y="4211670"/>
                        <a:ext cx="914400" cy="5730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22"/>
          <p:cNvSpPr>
            <a:spLocks noChangeShapeType="1"/>
          </p:cNvSpPr>
          <p:nvPr/>
        </p:nvSpPr>
        <p:spPr bwMode="auto">
          <a:xfrm flipV="1">
            <a:off x="1696182" y="4515142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814583" y="3963672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176659" y="3963672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772287" y="4566106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 četnost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4244971" y="3934722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2953983" y="4087204"/>
            <a:ext cx="321526" cy="40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endParaRPr lang="cs-CZ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1696182" y="3928084"/>
            <a:ext cx="298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                         )</a:t>
            </a: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427695" y="4244272"/>
            <a:ext cx="62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 flipV="1">
            <a:off x="4765041" y="4513537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883442" y="3962067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245518" y="3962067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841146" y="4564501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 četnost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7313830" y="3933117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6022842" y="4085599"/>
            <a:ext cx="321526" cy="40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endParaRPr lang="cs-CZ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4774669" y="3926482"/>
            <a:ext cx="298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                         )</a:t>
            </a: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7583191" y="4242668"/>
            <a:ext cx="62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+ …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Levá složená závorka 36"/>
          <p:cNvSpPr/>
          <p:nvPr/>
        </p:nvSpPr>
        <p:spPr>
          <a:xfrm rot="16200000">
            <a:off x="2843310" y="3719767"/>
            <a:ext cx="340110" cy="2655409"/>
          </a:xfrm>
          <a:prstGeom prst="leftBrace">
            <a:avLst>
              <a:gd name="adj1" fmla="val 26119"/>
              <a:gd name="adj2" fmla="val 51042"/>
            </a:avLst>
          </a:prstGeom>
          <a:ln w="25400">
            <a:solidFill>
              <a:srgbClr val="0060A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Levá složená závorka 37"/>
          <p:cNvSpPr/>
          <p:nvPr/>
        </p:nvSpPr>
        <p:spPr>
          <a:xfrm rot="16200000">
            <a:off x="5931422" y="3718167"/>
            <a:ext cx="340110" cy="2655409"/>
          </a:xfrm>
          <a:prstGeom prst="leftBrace">
            <a:avLst>
              <a:gd name="adj1" fmla="val 26119"/>
              <a:gd name="adj2" fmla="val 51042"/>
            </a:avLst>
          </a:prstGeom>
          <a:ln w="25400">
            <a:solidFill>
              <a:srgbClr val="0060A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TextovéPole 38"/>
          <p:cNvSpPr txBox="1"/>
          <p:nvPr/>
        </p:nvSpPr>
        <p:spPr>
          <a:xfrm>
            <a:off x="2461611" y="5236042"/>
            <a:ext cx="1174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1. jev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5559348" y="5234437"/>
            <a:ext cx="1174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2. jev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69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dobré shody – příklad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10 000 lidí hází mincí. V 4 000 případech padne rub a v 6 000 případech padne líc.  Lze výsledek považovat za statisticky významně odlišný od očekávaného poměru 1 : 1?</a:t>
            </a:r>
          </a:p>
          <a:p>
            <a:pPr marL="341313" indent="-341313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Výskyt jevů rub a líc nastává v poměru 1 : 1.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Výskyt jevů rub a líc nenastává v poměru 1 : 1.</a:t>
            </a: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Vypočítaná hodnota                                    zamítáme H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aphicFrame>
        <p:nvGraphicFramePr>
          <p:cNvPr id="43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179858"/>
              </p:ext>
            </p:extLst>
          </p:nvPr>
        </p:nvGraphicFramePr>
        <p:xfrm>
          <a:off x="713554" y="4634880"/>
          <a:ext cx="55737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4" name="Rovnice" r:id="rId3" imgW="2806560" imgH="431640" progId="Equation.3">
                  <p:embed/>
                </p:oleObj>
              </mc:Choice>
              <mc:Fallback>
                <p:oleObj name="Rovnice" r:id="rId3" imgW="2806560" imgH="431640" progId="Equation.3">
                  <p:embed/>
                  <p:pic>
                    <p:nvPicPr>
                      <p:cNvPr id="73731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554" y="4634880"/>
                        <a:ext cx="5573713" cy="6350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37"/>
          <p:cNvSpPr>
            <a:spLocks noChangeArrowheads="1"/>
          </p:cNvSpPr>
          <p:nvPr/>
        </p:nvSpPr>
        <p:spPr bwMode="auto">
          <a:xfrm>
            <a:off x="6460727" y="4579113"/>
            <a:ext cx="2519202" cy="4191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Tabulková hodnota:</a:t>
            </a:r>
          </a:p>
        </p:txBody>
      </p:sp>
      <p:graphicFrame>
        <p:nvGraphicFramePr>
          <p:cNvPr id="45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496807"/>
              </p:ext>
            </p:extLst>
          </p:nvPr>
        </p:nvGraphicFramePr>
        <p:xfrm>
          <a:off x="6718037" y="4951112"/>
          <a:ext cx="15827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5" name="Rovnice" r:id="rId5" imgW="1028520" imgH="342720" progId="Equation.3">
                  <p:embed/>
                </p:oleObj>
              </mc:Choice>
              <mc:Fallback>
                <p:oleObj name="Rovnice" r:id="rId5" imgW="1028520" imgH="342720" progId="Equation.3">
                  <p:embed/>
                  <p:pic>
                    <p:nvPicPr>
                      <p:cNvPr id="73732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037" y="4951112"/>
                        <a:ext cx="1582737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516202"/>
              </p:ext>
            </p:extLst>
          </p:nvPr>
        </p:nvGraphicFramePr>
        <p:xfrm>
          <a:off x="3469930" y="5607703"/>
          <a:ext cx="14859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6" name="Rovnice" r:id="rId7" imgW="965160" imgH="342720" progId="Equation.3">
                  <p:embed/>
                </p:oleObj>
              </mc:Choice>
              <mc:Fallback>
                <p:oleObj name="Rovnice" r:id="rId7" imgW="965160" imgH="342720" progId="Equation.3">
                  <p:embed/>
                  <p:pic>
                    <p:nvPicPr>
                      <p:cNvPr id="45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9930" y="5607703"/>
                        <a:ext cx="148590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Šipka doprava 46"/>
          <p:cNvSpPr/>
          <p:nvPr/>
        </p:nvSpPr>
        <p:spPr>
          <a:xfrm>
            <a:off x="5092872" y="5757618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883199"/>
              </p:ext>
            </p:extLst>
          </p:nvPr>
        </p:nvGraphicFramePr>
        <p:xfrm>
          <a:off x="713554" y="3845835"/>
          <a:ext cx="1458266" cy="572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7" name="Rovnice" r:id="rId9" imgW="647640" imgH="342720" progId="Equation.3">
                  <p:embed/>
                </p:oleObj>
              </mc:Choice>
              <mc:Fallback>
                <p:oleObj name="Rovnice" r:id="rId9" imgW="647640" imgH="342720" progId="Equation.3">
                  <p:embed/>
                  <p:pic>
                    <p:nvPicPr>
                      <p:cNvPr id="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554" y="3845835"/>
                        <a:ext cx="1458266" cy="5725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Line 22"/>
          <p:cNvSpPr>
            <a:spLocks noChangeShapeType="1"/>
          </p:cNvSpPr>
          <p:nvPr/>
        </p:nvSpPr>
        <p:spPr bwMode="auto">
          <a:xfrm flipV="1">
            <a:off x="1947177" y="4149425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2065578" y="3597955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3427654" y="3597955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2023282" y="4200389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 četnost</a:t>
            </a: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4495966" y="3569005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3204978" y="3721487"/>
            <a:ext cx="321526" cy="40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endParaRPr lang="cs-CZ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1947177" y="3562367"/>
            <a:ext cx="298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                         )</a:t>
            </a: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038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kontingenčních tabulek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Hypotéza o nezávislosti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447675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test: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chí-kvadrát test,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  <a:p>
            <a:pPr marL="630238" lvl="1" indent="-182563">
              <a:lnSpc>
                <a:spcPct val="110000"/>
              </a:lnSpc>
              <a:tabLst>
                <a:tab pos="630238" algn="l"/>
              </a:tabLst>
            </a:pP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Jeden výběr, 2 charakteristiky – obdoba nepárového uspořádání</a:t>
            </a:r>
          </a:p>
          <a:p>
            <a:pPr marL="630238" lvl="1" indent="-182563">
              <a:lnSpc>
                <a:spcPct val="110000"/>
              </a:lnSpc>
              <a:tabLst>
                <a:tab pos="630238" algn="l"/>
              </a:tabLst>
            </a:pPr>
            <a:r>
              <a:rPr lang="cs-CZ" altLang="cs-CZ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existence vztahu mezi </a:t>
            </a:r>
            <a:r>
              <a:rPr lang="cs-CZ" altLang="cs-CZ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krevní skupinou a výskytem nemoci</a:t>
            </a:r>
            <a:endParaRPr lang="cs-CZ" altLang="cs-CZ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2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Hypotéza o shodě struktury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(tzv. test homogenity)</a:t>
            </a:r>
          </a:p>
          <a:p>
            <a:pPr marL="0" indent="0">
              <a:lnSpc>
                <a:spcPct val="110000"/>
              </a:lnSpc>
              <a:buNone/>
              <a:tabLst>
                <a:tab pos="447675" algn="l"/>
              </a:tabLst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test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chí-kvadrát test,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  <a:p>
            <a:pPr marL="630238" lvl="1" indent="-182563" defTabSz="447675">
              <a:lnSpc>
                <a:spcPct val="110000"/>
              </a:lnSpc>
              <a:tabLst>
                <a:tab pos="630238" algn="l"/>
              </a:tabLst>
            </a:pP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Více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výběrů, jedna charakteristika – obdoba nepárového 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uspořádání</a:t>
            </a:r>
          </a:p>
          <a:p>
            <a:pPr marL="630238" lvl="1" indent="-182563" defTabSz="447675">
              <a:lnSpc>
                <a:spcPct val="110000"/>
              </a:lnSpc>
              <a:tabLst>
                <a:tab pos="630238" algn="l"/>
              </a:tabLst>
            </a:pPr>
            <a:r>
              <a:rPr lang="cs-CZ" altLang="cs-CZ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věková struktura pacientů s diabetem v </a:t>
            </a:r>
            <a:r>
              <a:rPr lang="cs-CZ" altLang="cs-CZ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altLang="cs-CZ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nemocnicích</a:t>
            </a:r>
            <a:endParaRPr lang="cs-CZ" altLang="cs-CZ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3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Hypotéza o symetrii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McNemarův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0238" lvl="1" indent="-182563" defTabSz="447675">
              <a:lnSpc>
                <a:spcPct val="110000"/>
              </a:lnSpc>
              <a:tabLst>
                <a:tab pos="630238" algn="l"/>
              </a:tabLst>
            </a:pP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Jeden výběr, opakovaně měřena jedna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charakteristika – obdoba 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párového uspořádání</a:t>
            </a:r>
          </a:p>
          <a:p>
            <a:pPr marL="630238" lvl="1" indent="-182563" defTabSz="447675">
              <a:lnSpc>
                <a:spcPct val="110000"/>
              </a:lnSpc>
              <a:tabLst>
                <a:tab pos="630238" algn="l"/>
              </a:tabLst>
            </a:pPr>
            <a:r>
              <a:rPr lang="cs-CZ" altLang="cs-CZ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 </a:t>
            </a:r>
            <a:r>
              <a:rPr lang="cs-CZ" altLang="cs-CZ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posouzení výskytu bolesti před a po léčbě</a:t>
            </a:r>
          </a:p>
        </p:txBody>
      </p:sp>
    </p:spTree>
    <p:extLst>
      <p:ext uri="{BB962C8B-B14F-4D97-AF65-F5344CB8AC3E}">
        <p14:creationId xmlns:p14="http://schemas.microsoft.com/office/powerpoint/2010/main" val="348694809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6456</TotalTime>
  <Words>3380</Words>
  <Application>Microsoft Office PowerPoint</Application>
  <PresentationFormat>Vlastní</PresentationFormat>
  <Paragraphs>579</Paragraphs>
  <Slides>44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3" baseType="lpstr">
      <vt:lpstr>Arial</vt:lpstr>
      <vt:lpstr>Calibri</vt:lpstr>
      <vt:lpstr>Cambria Math</vt:lpstr>
      <vt:lpstr>Symbol</vt:lpstr>
      <vt:lpstr>Tahoma</vt:lpstr>
      <vt:lpstr>Times New Roman</vt:lpstr>
      <vt:lpstr>Wingdings</vt:lpstr>
      <vt:lpstr>Prezentace_MU_CZ</vt:lpstr>
      <vt:lpstr>Rovnice</vt:lpstr>
      <vt:lpstr>MIAM021p(s) Analýza a management dat pro zdravotnické obory – přednáška a cvičení  (jaro 2021)</vt:lpstr>
      <vt:lpstr>Analýza kontingenčních tabulek</vt:lpstr>
      <vt:lpstr>Kontingenční tabulka</vt:lpstr>
      <vt:lpstr>Ukázka kontingenční tabulky</vt:lpstr>
      <vt:lpstr>Analýza kontingenčních tabulek</vt:lpstr>
      <vt:lpstr>Základní statistické testy</vt:lpstr>
      <vt:lpstr>Test dobré shody – princip</vt:lpstr>
      <vt:lpstr>Test dobré shody – příklad</vt:lpstr>
      <vt:lpstr>Analýza kontingenčních tabulek</vt:lpstr>
      <vt:lpstr>Základní statistické testy</vt:lpstr>
      <vt:lpstr>Testování nezávislosti – Pearsonův chí-kvadrát test</vt:lpstr>
      <vt:lpstr>Testování nezávislosti – Pearsonův chí-kvadrát test</vt:lpstr>
      <vt:lpstr>Testování nezávislosti – příklad</vt:lpstr>
      <vt:lpstr>Testování shody struktury – Pearsonův chí-kvadrát test</vt:lpstr>
      <vt:lpstr>Fisherův exaktní test</vt:lpstr>
      <vt:lpstr>Fisherův exaktní test</vt:lpstr>
      <vt:lpstr>Testování symetrie – McNemarův test</vt:lpstr>
      <vt:lpstr>Praktické cvičení v programu Statistica</vt:lpstr>
      <vt:lpstr>Datový soubor</vt:lpstr>
      <vt:lpstr>Rehabilitace po mozkovém infarktu</vt:lpstr>
      <vt:lpstr>Rehabilitace po mozkovém infarktu</vt:lpstr>
      <vt:lpstr>Úkol 1. Pearsonův chí-kvadrát test</vt:lpstr>
      <vt:lpstr>Úkol č. 1 – Pearsonův chí-kvadrát test</vt:lpstr>
      <vt:lpstr>Úkol č. 1 – Pearsonův chí-kvadrát test</vt:lpstr>
      <vt:lpstr>Úkol č. 1 – Popis dat</vt:lpstr>
      <vt:lpstr>Úkol č. 1 – Řešení v programu Statistica</vt:lpstr>
      <vt:lpstr>Úkol č. 1 – Řešení v programu Statistica</vt:lpstr>
      <vt:lpstr>Úkol č. 1 – Řešení v programu Statistica</vt:lpstr>
      <vt:lpstr>Úkol č. 1 – Výsledky v Statistica</vt:lpstr>
      <vt:lpstr>Úkol 2. Fisherův exaktní test</vt:lpstr>
      <vt:lpstr>Úkol č. 2 – Fisherův exaktní test</vt:lpstr>
      <vt:lpstr>Úkol č. 2 – Fisherův exaktní test</vt:lpstr>
      <vt:lpstr>Úkol č. 2 – Popis dat</vt:lpstr>
      <vt:lpstr>Úkol č. 2 – Řešení v programu Statistica</vt:lpstr>
      <vt:lpstr>Úkol č. 2 – Řešení v programu Statistica</vt:lpstr>
      <vt:lpstr>Úkol č. 2 – Řešení v programu Statistica</vt:lpstr>
      <vt:lpstr>Úkol č. 2 – Výsledky v Statistica</vt:lpstr>
      <vt:lpstr>Úkol 3. McNemarův test</vt:lpstr>
      <vt:lpstr>Úkol č. 3 – McNemarův test</vt:lpstr>
      <vt:lpstr>Úkol č. 3 – McNemarův test</vt:lpstr>
      <vt:lpstr>Úkol č. 3 – Řešení v programu Statistica</vt:lpstr>
      <vt:lpstr>Úkol č. 3 – Řešení v programu Statistica</vt:lpstr>
      <vt:lpstr>Úkol č. 3 – Řešení v programu Statistica</vt:lpstr>
      <vt:lpstr>Úkol č. 3 – Výsledky v Statistica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Michal Svoboda</cp:lastModifiedBy>
  <cp:revision>337</cp:revision>
  <cp:lastPrinted>1601-01-01T00:00:00Z</cp:lastPrinted>
  <dcterms:created xsi:type="dcterms:W3CDTF">2019-10-07T06:18:27Z</dcterms:created>
  <dcterms:modified xsi:type="dcterms:W3CDTF">2021-03-02T08:35:26Z</dcterms:modified>
</cp:coreProperties>
</file>