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510" r:id="rId2"/>
    <p:sldId id="470" r:id="rId3"/>
    <p:sldId id="467" r:id="rId4"/>
    <p:sldId id="471" r:id="rId5"/>
    <p:sldId id="472" r:id="rId6"/>
    <p:sldId id="468" r:id="rId7"/>
    <p:sldId id="475" r:id="rId8"/>
    <p:sldId id="474" r:id="rId9"/>
    <p:sldId id="473" r:id="rId10"/>
    <p:sldId id="476" r:id="rId11"/>
    <p:sldId id="318" r:id="rId12"/>
    <p:sldId id="319" r:id="rId13"/>
    <p:sldId id="320" r:id="rId14"/>
    <p:sldId id="321" r:id="rId15"/>
    <p:sldId id="497" r:id="rId16"/>
    <p:sldId id="499" r:id="rId17"/>
    <p:sldId id="500" r:id="rId18"/>
    <p:sldId id="504" r:id="rId19"/>
    <p:sldId id="505" r:id="rId20"/>
    <p:sldId id="506" r:id="rId21"/>
    <p:sldId id="498" r:id="rId22"/>
    <p:sldId id="501" r:id="rId23"/>
    <p:sldId id="503" r:id="rId24"/>
    <p:sldId id="507" r:id="rId25"/>
    <p:sldId id="508" r:id="rId26"/>
    <p:sldId id="509" r:id="rId2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4" autoAdjust="0"/>
    <p:restoredTop sz="93979" autoAdjust="0"/>
  </p:normalViewPr>
  <p:slideViewPr>
    <p:cSldViewPr snapToGrid="0">
      <p:cViewPr varScale="1">
        <p:scale>
          <a:sx n="92" d="100"/>
          <a:sy n="92" d="100"/>
        </p:scale>
        <p:origin x="1434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xVal>
            <c:numRef>
              <c:f>List1!$A$2:$A$14</c:f>
              <c:numCache>
                <c:formatCode>General</c:formatCode>
                <c:ptCount val="13"/>
                <c:pt idx="0">
                  <c:v>166</c:v>
                </c:pt>
                <c:pt idx="1">
                  <c:v>169</c:v>
                </c:pt>
                <c:pt idx="2">
                  <c:v>169</c:v>
                </c:pt>
                <c:pt idx="3">
                  <c:v>170</c:v>
                </c:pt>
                <c:pt idx="4">
                  <c:v>172</c:v>
                </c:pt>
                <c:pt idx="5">
                  <c:v>173</c:v>
                </c:pt>
                <c:pt idx="6">
                  <c:v>173</c:v>
                </c:pt>
                <c:pt idx="7">
                  <c:v>174</c:v>
                </c:pt>
                <c:pt idx="8">
                  <c:v>175</c:v>
                </c:pt>
                <c:pt idx="9">
                  <c:v>175</c:v>
                </c:pt>
                <c:pt idx="10">
                  <c:v>175</c:v>
                </c:pt>
                <c:pt idx="11">
                  <c:v>176</c:v>
                </c:pt>
                <c:pt idx="12">
                  <c:v>188</c:v>
                </c:pt>
              </c:numCache>
            </c:numRef>
          </c:xVal>
          <c:yVal>
            <c:numRef>
              <c:f>List1!$B$2:$B$14</c:f>
              <c:numCache>
                <c:formatCode>General</c:formatCode>
                <c:ptCount val="13"/>
                <c:pt idx="0">
                  <c:v>55</c:v>
                </c:pt>
                <c:pt idx="1">
                  <c:v>52</c:v>
                </c:pt>
                <c:pt idx="2">
                  <c:v>63</c:v>
                </c:pt>
                <c:pt idx="3">
                  <c:v>68</c:v>
                </c:pt>
                <c:pt idx="4">
                  <c:v>58</c:v>
                </c:pt>
                <c:pt idx="5">
                  <c:v>62</c:v>
                </c:pt>
                <c:pt idx="6">
                  <c:v>69</c:v>
                </c:pt>
                <c:pt idx="7">
                  <c:v>90</c:v>
                </c:pt>
                <c:pt idx="8">
                  <c:v>53</c:v>
                </c:pt>
                <c:pt idx="9">
                  <c:v>69</c:v>
                </c:pt>
                <c:pt idx="10">
                  <c:v>72</c:v>
                </c:pt>
                <c:pt idx="11">
                  <c:v>58</c:v>
                </c:pt>
                <c:pt idx="1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E42-4828-AFD2-A434A687B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2691983"/>
        <c:axId val="1502686575"/>
      </c:scatterChart>
      <c:valAx>
        <c:axId val="1502691983"/>
        <c:scaling>
          <c:orientation val="minMax"/>
          <c:max val="190"/>
          <c:min val="16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Výška (cm)</a:t>
                </a:r>
              </a:p>
            </c:rich>
          </c:tx>
          <c:layout>
            <c:manualLayout>
              <c:xMode val="edge"/>
              <c:yMode val="edge"/>
              <c:x val="0.44803790232793467"/>
              <c:y val="0.92393730244231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686575"/>
        <c:crosses val="autoZero"/>
        <c:crossBetween val="midCat"/>
      </c:valAx>
      <c:valAx>
        <c:axId val="1502686575"/>
        <c:scaling>
          <c:orientation val="minMax"/>
          <c:max val="95"/>
          <c:min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Hmotnost</a:t>
                </a:r>
                <a:r>
                  <a:rPr lang="cs-CZ" baseline="0" dirty="0" smtClean="0"/>
                  <a:t> (kg)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2.3699451763568111E-2"/>
              <c:y val="0.308733381477228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6919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1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7" name="Nadpis 3"/>
          <p:cNvSpPr>
            <a:spLocks noGrp="1"/>
          </p:cNvSpPr>
          <p:nvPr>
            <p:ph type="title"/>
          </p:nvPr>
        </p:nvSpPr>
        <p:spPr>
          <a:xfrm>
            <a:off x="395416" y="1961253"/>
            <a:ext cx="8352052" cy="1171580"/>
          </a:xfrm>
        </p:spPr>
        <p:txBody>
          <a:bodyPr/>
          <a:lstStyle/>
          <a:p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MIAM021p(s) </a:t>
            </a:r>
            <a:r>
              <a:rPr lang="cs-CZ" sz="4000" dirty="0">
                <a:solidFill>
                  <a:schemeClr val="accent1"/>
                </a:solidFill>
                <a:latin typeface="Arial" pitchFamily="34" charset="0"/>
              </a:rPr>
              <a:t>Analýza a management dat pro zdravotnické obory – přednáška a cvičení </a:t>
            </a: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b="0" dirty="0" smtClean="0">
                <a:solidFill>
                  <a:schemeClr val="accent1"/>
                </a:solidFill>
                <a:latin typeface="Arial" pitchFamily="34" charset="0"/>
              </a:rPr>
              <a:t>(</a:t>
            </a:r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jaro </a:t>
            </a:r>
            <a:r>
              <a:rPr lang="cs-CZ" sz="4000" b="0" dirty="0" smtClean="0">
                <a:solidFill>
                  <a:schemeClr val="accent1"/>
                </a:solidFill>
                <a:latin typeface="Arial" pitchFamily="34" charset="0"/>
              </a:rPr>
              <a:t>2021)</a:t>
            </a:r>
            <a:endParaRPr lang="cs-CZ" sz="4000" b="0" dirty="0"/>
          </a:p>
        </p:txBody>
      </p:sp>
      <p:sp>
        <p:nvSpPr>
          <p:cNvPr id="8" name="Podnadpis 4"/>
          <p:cNvSpPr>
            <a:spLocks noGrp="1"/>
          </p:cNvSpPr>
          <p:nvPr>
            <p:ph type="subTitle" idx="1"/>
          </p:nvPr>
        </p:nvSpPr>
        <p:spPr>
          <a:xfrm>
            <a:off x="395416" y="4709530"/>
            <a:ext cx="8522680" cy="698497"/>
          </a:xfrm>
        </p:spPr>
        <p:txBody>
          <a:bodyPr/>
          <a:lstStyle/>
          <a:p>
            <a:r>
              <a:rPr lang="cs-CZ" sz="1200" dirty="0">
                <a:solidFill>
                  <a:schemeClr val="tx2">
                    <a:lumMod val="50000"/>
                  </a:schemeClr>
                </a:solidFill>
              </a:rPr>
              <a:t>MICHAL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</a:rPr>
              <a:t>SVOBODA</a:t>
            </a:r>
            <a:endParaRPr lang="cs-CZ" sz="1200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sz="1100" dirty="0"/>
          </a:p>
          <a:p>
            <a:r>
              <a:rPr lang="cs-CZ" sz="1100" dirty="0"/>
              <a:t>Institut biostatistiky a analýz LF MU</a:t>
            </a:r>
          </a:p>
          <a:p>
            <a:r>
              <a:rPr lang="cs-CZ" sz="1100" dirty="0" smtClean="0"/>
              <a:t>svoboda</a:t>
            </a:r>
            <a:r>
              <a:rPr lang="cs-CZ" sz="1100" dirty="0" smtClean="0"/>
              <a:t>@iba.muni.cz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61208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problémy s výpočtem </a:t>
            </a:r>
            <a:r>
              <a:rPr lang="cs-CZ" i="1" dirty="0" smtClean="0"/>
              <a:t>r</a:t>
            </a:r>
            <a:endParaRPr lang="cs-CZ" i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10394" y="1393224"/>
            <a:ext cx="32766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více skupin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153820" y="1393224"/>
            <a:ext cx="3457575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Nelineární vztah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662950" y="3195312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030844" y="1750612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379412" y="3158799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675732" y="2548924"/>
            <a:ext cx="121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&lt; 0,001)</a:t>
            </a: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7144545" y="2521938"/>
            <a:ext cx="1438275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0,032)</a:t>
            </a:r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813595" y="2034575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597694" y="1939324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605632" y="33950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138908" y="15281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13508" y="15027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382644" y="1787124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1072358" y="32267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val 17"/>
          <p:cNvSpPr>
            <a:spLocks noChangeArrowheads="1"/>
          </p:cNvSpPr>
          <p:nvPr/>
        </p:nvSpPr>
        <p:spPr bwMode="auto">
          <a:xfrm>
            <a:off x="940595" y="30870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1132683" y="29648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970758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val 20"/>
          <p:cNvSpPr>
            <a:spLocks noChangeArrowheads="1"/>
          </p:cNvSpPr>
          <p:nvPr/>
        </p:nvSpPr>
        <p:spPr bwMode="auto">
          <a:xfrm>
            <a:off x="1132683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859633" y="30489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10914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980283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1091408" y="28902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25"/>
          <p:cNvSpPr>
            <a:spLocks noChangeArrowheads="1"/>
          </p:cNvSpPr>
          <p:nvPr/>
        </p:nvSpPr>
        <p:spPr bwMode="auto">
          <a:xfrm>
            <a:off x="12644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1072358" y="31235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val 27"/>
          <p:cNvSpPr>
            <a:spLocks noChangeArrowheads="1"/>
          </p:cNvSpPr>
          <p:nvPr/>
        </p:nvSpPr>
        <p:spPr bwMode="auto">
          <a:xfrm>
            <a:off x="1010445" y="28711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28"/>
          <p:cNvSpPr>
            <a:spLocks noChangeArrowheads="1"/>
          </p:cNvSpPr>
          <p:nvPr/>
        </p:nvSpPr>
        <p:spPr bwMode="auto">
          <a:xfrm>
            <a:off x="12946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1173958" y="2834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0"/>
          <p:cNvSpPr>
            <a:spLocks noChangeArrowheads="1"/>
          </p:cNvSpPr>
          <p:nvPr/>
        </p:nvSpPr>
        <p:spPr bwMode="auto">
          <a:xfrm>
            <a:off x="2143920" y="2098074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val 31"/>
          <p:cNvSpPr>
            <a:spLocks noChangeArrowheads="1"/>
          </p:cNvSpPr>
          <p:nvPr/>
        </p:nvSpPr>
        <p:spPr bwMode="auto">
          <a:xfrm>
            <a:off x="2226470" y="20980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21248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Oval 33"/>
          <p:cNvSpPr>
            <a:spLocks noChangeArrowheads="1"/>
          </p:cNvSpPr>
          <p:nvPr/>
        </p:nvSpPr>
        <p:spPr bwMode="auto">
          <a:xfrm>
            <a:off x="2185195" y="21361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val 34"/>
          <p:cNvSpPr>
            <a:spLocks noChangeArrowheads="1"/>
          </p:cNvSpPr>
          <p:nvPr/>
        </p:nvSpPr>
        <p:spPr bwMode="auto">
          <a:xfrm>
            <a:off x="2062958" y="2293338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Oval 35"/>
          <p:cNvSpPr>
            <a:spLocks noChangeArrowheads="1"/>
          </p:cNvSpPr>
          <p:nvPr/>
        </p:nvSpPr>
        <p:spPr bwMode="auto">
          <a:xfrm>
            <a:off x="2062958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Oval 36"/>
          <p:cNvSpPr>
            <a:spLocks noChangeArrowheads="1"/>
          </p:cNvSpPr>
          <p:nvPr/>
        </p:nvSpPr>
        <p:spPr bwMode="auto">
          <a:xfrm>
            <a:off x="2194720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Oval 37"/>
          <p:cNvSpPr>
            <a:spLocks noChangeArrowheads="1"/>
          </p:cNvSpPr>
          <p:nvPr/>
        </p:nvSpPr>
        <p:spPr bwMode="auto">
          <a:xfrm>
            <a:off x="2347120" y="22838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Freeform 38"/>
          <p:cNvSpPr>
            <a:spLocks/>
          </p:cNvSpPr>
          <p:nvPr/>
        </p:nvSpPr>
        <p:spPr bwMode="auto">
          <a:xfrm>
            <a:off x="5482432" y="1979012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5257007" y="1883762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5264944" y="33569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Oval 41"/>
          <p:cNvSpPr>
            <a:spLocks noChangeArrowheads="1"/>
          </p:cNvSpPr>
          <p:nvPr/>
        </p:nvSpPr>
        <p:spPr bwMode="auto">
          <a:xfrm>
            <a:off x="5620545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Oval 42"/>
          <p:cNvSpPr>
            <a:spLocks noChangeArrowheads="1"/>
          </p:cNvSpPr>
          <p:nvPr/>
        </p:nvSpPr>
        <p:spPr bwMode="auto">
          <a:xfrm>
            <a:off x="55697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Oval 43"/>
          <p:cNvSpPr>
            <a:spLocks noChangeArrowheads="1"/>
          </p:cNvSpPr>
          <p:nvPr/>
        </p:nvSpPr>
        <p:spPr bwMode="auto">
          <a:xfrm>
            <a:off x="5701508" y="2909287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Oval 44"/>
          <p:cNvSpPr>
            <a:spLocks noChangeArrowheads="1"/>
          </p:cNvSpPr>
          <p:nvPr/>
        </p:nvSpPr>
        <p:spPr bwMode="auto">
          <a:xfrm>
            <a:off x="5731670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Oval 45"/>
          <p:cNvSpPr>
            <a:spLocks noChangeArrowheads="1"/>
          </p:cNvSpPr>
          <p:nvPr/>
        </p:nvSpPr>
        <p:spPr bwMode="auto">
          <a:xfrm>
            <a:off x="5741195" y="28156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Oval 46"/>
          <p:cNvSpPr>
            <a:spLocks noChangeArrowheads="1"/>
          </p:cNvSpPr>
          <p:nvPr/>
        </p:nvSpPr>
        <p:spPr bwMode="auto">
          <a:xfrm>
            <a:off x="5812633" y="28251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Oval 47"/>
          <p:cNvSpPr>
            <a:spLocks noChangeArrowheads="1"/>
          </p:cNvSpPr>
          <p:nvPr/>
        </p:nvSpPr>
        <p:spPr bwMode="auto">
          <a:xfrm>
            <a:off x="573167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Oval 48"/>
          <p:cNvSpPr>
            <a:spLocks noChangeArrowheads="1"/>
          </p:cNvSpPr>
          <p:nvPr/>
        </p:nvSpPr>
        <p:spPr bwMode="auto">
          <a:xfrm>
            <a:off x="590312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Oval 49"/>
          <p:cNvSpPr>
            <a:spLocks noChangeArrowheads="1"/>
          </p:cNvSpPr>
          <p:nvPr/>
        </p:nvSpPr>
        <p:spPr bwMode="auto">
          <a:xfrm>
            <a:off x="5893595" y="26013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Oval 50"/>
          <p:cNvSpPr>
            <a:spLocks noChangeArrowheads="1"/>
          </p:cNvSpPr>
          <p:nvPr/>
        </p:nvSpPr>
        <p:spPr bwMode="auto">
          <a:xfrm>
            <a:off x="5903120" y="25743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Oval 51"/>
          <p:cNvSpPr>
            <a:spLocks noChangeArrowheads="1"/>
          </p:cNvSpPr>
          <p:nvPr/>
        </p:nvSpPr>
        <p:spPr bwMode="auto">
          <a:xfrm>
            <a:off x="6014245" y="26203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al 52"/>
          <p:cNvSpPr>
            <a:spLocks noChangeArrowheads="1"/>
          </p:cNvSpPr>
          <p:nvPr/>
        </p:nvSpPr>
        <p:spPr bwMode="auto">
          <a:xfrm>
            <a:off x="581263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Oval 53"/>
          <p:cNvSpPr>
            <a:spLocks noChangeArrowheads="1"/>
          </p:cNvSpPr>
          <p:nvPr/>
        </p:nvSpPr>
        <p:spPr bwMode="auto">
          <a:xfrm>
            <a:off x="593328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Oval 54"/>
          <p:cNvSpPr>
            <a:spLocks noChangeArrowheads="1"/>
          </p:cNvSpPr>
          <p:nvPr/>
        </p:nvSpPr>
        <p:spPr bwMode="auto">
          <a:xfrm>
            <a:off x="6025358" y="2507649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Oval 55"/>
          <p:cNvSpPr>
            <a:spLocks noChangeArrowheads="1"/>
          </p:cNvSpPr>
          <p:nvPr/>
        </p:nvSpPr>
        <p:spPr bwMode="auto">
          <a:xfrm>
            <a:off x="5944395" y="23869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065045" y="24330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095208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Oval 58"/>
          <p:cNvSpPr>
            <a:spLocks noChangeArrowheads="1"/>
          </p:cNvSpPr>
          <p:nvPr/>
        </p:nvSpPr>
        <p:spPr bwMode="auto">
          <a:xfrm>
            <a:off x="6177758" y="2377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Oval 59"/>
          <p:cNvSpPr>
            <a:spLocks noChangeArrowheads="1"/>
          </p:cNvSpPr>
          <p:nvPr/>
        </p:nvSpPr>
        <p:spPr bwMode="auto">
          <a:xfrm>
            <a:off x="6014245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Oval 60"/>
          <p:cNvSpPr>
            <a:spLocks noChangeArrowheads="1"/>
          </p:cNvSpPr>
          <p:nvPr/>
        </p:nvSpPr>
        <p:spPr bwMode="auto">
          <a:xfrm>
            <a:off x="6187283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Oval 61"/>
          <p:cNvSpPr>
            <a:spLocks noChangeArrowheads="1"/>
          </p:cNvSpPr>
          <p:nvPr/>
        </p:nvSpPr>
        <p:spPr bwMode="auto">
          <a:xfrm>
            <a:off x="614600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Oval 62"/>
          <p:cNvSpPr>
            <a:spLocks noChangeArrowheads="1"/>
          </p:cNvSpPr>
          <p:nvPr/>
        </p:nvSpPr>
        <p:spPr bwMode="auto">
          <a:xfrm>
            <a:off x="6298408" y="23409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Oval 63"/>
          <p:cNvSpPr>
            <a:spLocks noChangeArrowheads="1"/>
          </p:cNvSpPr>
          <p:nvPr/>
        </p:nvSpPr>
        <p:spPr bwMode="auto">
          <a:xfrm>
            <a:off x="6268245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Oval 64"/>
          <p:cNvSpPr>
            <a:spLocks noChangeArrowheads="1"/>
          </p:cNvSpPr>
          <p:nvPr/>
        </p:nvSpPr>
        <p:spPr bwMode="auto">
          <a:xfrm>
            <a:off x="6298408" y="22377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Oval 65"/>
          <p:cNvSpPr>
            <a:spLocks noChangeArrowheads="1"/>
          </p:cNvSpPr>
          <p:nvPr/>
        </p:nvSpPr>
        <p:spPr bwMode="auto">
          <a:xfrm>
            <a:off x="6419058" y="21917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Oval 66"/>
          <p:cNvSpPr>
            <a:spLocks noChangeArrowheads="1"/>
          </p:cNvSpPr>
          <p:nvPr/>
        </p:nvSpPr>
        <p:spPr bwMode="auto">
          <a:xfrm>
            <a:off x="6388895" y="21250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Oval 67"/>
          <p:cNvSpPr>
            <a:spLocks noChangeArrowheads="1"/>
          </p:cNvSpPr>
          <p:nvPr/>
        </p:nvSpPr>
        <p:spPr bwMode="auto">
          <a:xfrm>
            <a:off x="6419058" y="22568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Oval 68"/>
          <p:cNvSpPr>
            <a:spLocks noChangeArrowheads="1"/>
          </p:cNvSpPr>
          <p:nvPr/>
        </p:nvSpPr>
        <p:spPr bwMode="auto">
          <a:xfrm>
            <a:off x="6511133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Oval 69"/>
          <p:cNvSpPr>
            <a:spLocks noChangeArrowheads="1"/>
          </p:cNvSpPr>
          <p:nvPr/>
        </p:nvSpPr>
        <p:spPr bwMode="auto">
          <a:xfrm>
            <a:off x="6511133" y="22187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Oval 70"/>
          <p:cNvSpPr>
            <a:spLocks noChangeArrowheads="1"/>
          </p:cNvSpPr>
          <p:nvPr/>
        </p:nvSpPr>
        <p:spPr bwMode="auto">
          <a:xfrm>
            <a:off x="6511133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Oval 71"/>
          <p:cNvSpPr>
            <a:spLocks noChangeArrowheads="1"/>
          </p:cNvSpPr>
          <p:nvPr/>
        </p:nvSpPr>
        <p:spPr bwMode="auto">
          <a:xfrm>
            <a:off x="662225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Oval 72"/>
          <p:cNvSpPr>
            <a:spLocks noChangeArrowheads="1"/>
          </p:cNvSpPr>
          <p:nvPr/>
        </p:nvSpPr>
        <p:spPr bwMode="auto">
          <a:xfrm>
            <a:off x="6622258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Oval 73"/>
          <p:cNvSpPr>
            <a:spLocks noChangeArrowheads="1"/>
          </p:cNvSpPr>
          <p:nvPr/>
        </p:nvSpPr>
        <p:spPr bwMode="auto">
          <a:xfrm>
            <a:off x="670322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Oval 74"/>
          <p:cNvSpPr>
            <a:spLocks noChangeArrowheads="1"/>
          </p:cNvSpPr>
          <p:nvPr/>
        </p:nvSpPr>
        <p:spPr bwMode="auto">
          <a:xfrm>
            <a:off x="6703220" y="2199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Oval 75"/>
          <p:cNvSpPr>
            <a:spLocks noChangeArrowheads="1"/>
          </p:cNvSpPr>
          <p:nvPr/>
        </p:nvSpPr>
        <p:spPr bwMode="auto">
          <a:xfrm>
            <a:off x="6793708" y="20615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Oval 76"/>
          <p:cNvSpPr>
            <a:spLocks noChangeArrowheads="1"/>
          </p:cNvSpPr>
          <p:nvPr/>
        </p:nvSpPr>
        <p:spPr bwMode="auto">
          <a:xfrm>
            <a:off x="68746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Oval 77"/>
          <p:cNvSpPr>
            <a:spLocks noChangeArrowheads="1"/>
          </p:cNvSpPr>
          <p:nvPr/>
        </p:nvSpPr>
        <p:spPr bwMode="auto">
          <a:xfrm>
            <a:off x="6906419" y="2079024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Oval 78"/>
          <p:cNvSpPr>
            <a:spLocks noChangeArrowheads="1"/>
          </p:cNvSpPr>
          <p:nvPr/>
        </p:nvSpPr>
        <p:spPr bwMode="auto">
          <a:xfrm>
            <a:off x="6784183" y="21171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Oval 79"/>
          <p:cNvSpPr>
            <a:spLocks noChangeArrowheads="1"/>
          </p:cNvSpPr>
          <p:nvPr/>
        </p:nvSpPr>
        <p:spPr bwMode="auto">
          <a:xfrm>
            <a:off x="6955633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Oval 80"/>
          <p:cNvSpPr>
            <a:spLocks noChangeArrowheads="1"/>
          </p:cNvSpPr>
          <p:nvPr/>
        </p:nvSpPr>
        <p:spPr bwMode="auto">
          <a:xfrm>
            <a:off x="6906419" y="1985362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Oval 81"/>
          <p:cNvSpPr>
            <a:spLocks noChangeArrowheads="1"/>
          </p:cNvSpPr>
          <p:nvPr/>
        </p:nvSpPr>
        <p:spPr bwMode="auto">
          <a:xfrm>
            <a:off x="6187283" y="24806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Oval 82"/>
          <p:cNvSpPr>
            <a:spLocks noChangeArrowheads="1"/>
          </p:cNvSpPr>
          <p:nvPr/>
        </p:nvSpPr>
        <p:spPr bwMode="auto">
          <a:xfrm>
            <a:off x="702707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Oval 83"/>
          <p:cNvSpPr>
            <a:spLocks noChangeArrowheads="1"/>
          </p:cNvSpPr>
          <p:nvPr/>
        </p:nvSpPr>
        <p:spPr bwMode="auto">
          <a:xfrm>
            <a:off x="7108033" y="21631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Oval 84"/>
          <p:cNvSpPr>
            <a:spLocks noChangeArrowheads="1"/>
          </p:cNvSpPr>
          <p:nvPr/>
        </p:nvSpPr>
        <p:spPr bwMode="auto">
          <a:xfrm>
            <a:off x="5660233" y="2863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85"/>
          <p:cNvSpPr>
            <a:spLocks noChangeArrowheads="1"/>
          </p:cNvSpPr>
          <p:nvPr/>
        </p:nvSpPr>
        <p:spPr bwMode="auto">
          <a:xfrm>
            <a:off x="610394" y="3945924"/>
            <a:ext cx="80010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velikosti výběru</a:t>
            </a:r>
          </a:p>
        </p:txBody>
      </p:sp>
      <p:sp>
        <p:nvSpPr>
          <p:cNvPr id="93" name="Text Box 86"/>
          <p:cNvSpPr txBox="1">
            <a:spLocks noChangeArrowheads="1"/>
          </p:cNvSpPr>
          <p:nvPr/>
        </p:nvSpPr>
        <p:spPr bwMode="auto">
          <a:xfrm>
            <a:off x="382644" y="4446773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4" name="Text Box 87"/>
          <p:cNvSpPr txBox="1">
            <a:spLocks noChangeArrowheads="1"/>
          </p:cNvSpPr>
          <p:nvPr/>
        </p:nvSpPr>
        <p:spPr bwMode="auto">
          <a:xfrm>
            <a:off x="2662950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5" name="Text Box 88"/>
          <p:cNvSpPr txBox="1">
            <a:spLocks noChangeArrowheads="1"/>
          </p:cNvSpPr>
          <p:nvPr/>
        </p:nvSpPr>
        <p:spPr bwMode="auto">
          <a:xfrm>
            <a:off x="5030844" y="4489636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7379412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7" name="Rectangle 90"/>
          <p:cNvSpPr>
            <a:spLocks noChangeArrowheads="1"/>
          </p:cNvSpPr>
          <p:nvPr/>
        </p:nvSpPr>
        <p:spPr bwMode="auto">
          <a:xfrm>
            <a:off x="2675733" y="5256198"/>
            <a:ext cx="14382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0,214)</a:t>
            </a:r>
          </a:p>
        </p:txBody>
      </p:sp>
      <p:sp>
        <p:nvSpPr>
          <p:cNvPr id="98" name="Rectangle 91"/>
          <p:cNvSpPr>
            <a:spLocks noChangeArrowheads="1"/>
          </p:cNvSpPr>
          <p:nvPr/>
        </p:nvSpPr>
        <p:spPr bwMode="auto">
          <a:xfrm>
            <a:off x="7144545" y="4438049"/>
            <a:ext cx="1438275" cy="55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0,008)</a:t>
            </a:r>
          </a:p>
        </p:txBody>
      </p:sp>
      <p:sp>
        <p:nvSpPr>
          <p:cNvPr id="99" name="Freeform 92"/>
          <p:cNvSpPr>
            <a:spLocks/>
          </p:cNvSpPr>
          <p:nvPr/>
        </p:nvSpPr>
        <p:spPr bwMode="auto">
          <a:xfrm>
            <a:off x="826295" y="4698986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610394" y="4603736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Rectangle 94"/>
          <p:cNvSpPr>
            <a:spLocks noChangeArrowheads="1"/>
          </p:cNvSpPr>
          <p:nvPr/>
        </p:nvSpPr>
        <p:spPr bwMode="auto">
          <a:xfrm>
            <a:off x="618332" y="6068998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Oval 95"/>
          <p:cNvSpPr>
            <a:spLocks noChangeArrowheads="1"/>
          </p:cNvSpPr>
          <p:nvPr/>
        </p:nvSpPr>
        <p:spPr bwMode="auto">
          <a:xfrm>
            <a:off x="983458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Oval 96"/>
          <p:cNvSpPr>
            <a:spLocks noChangeArrowheads="1"/>
          </p:cNvSpPr>
          <p:nvPr/>
        </p:nvSpPr>
        <p:spPr bwMode="auto">
          <a:xfrm>
            <a:off x="992983" y="56864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Oval 97"/>
          <p:cNvSpPr>
            <a:spLocks noChangeArrowheads="1"/>
          </p:cNvSpPr>
          <p:nvPr/>
        </p:nvSpPr>
        <p:spPr bwMode="auto">
          <a:xfrm>
            <a:off x="1235870" y="5657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Oval 98"/>
          <p:cNvSpPr>
            <a:spLocks noChangeArrowheads="1"/>
          </p:cNvSpPr>
          <p:nvPr/>
        </p:nvSpPr>
        <p:spPr bwMode="auto">
          <a:xfrm>
            <a:off x="144859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Oval 99"/>
          <p:cNvSpPr>
            <a:spLocks noChangeArrowheads="1"/>
          </p:cNvSpPr>
          <p:nvPr/>
        </p:nvSpPr>
        <p:spPr bwMode="auto">
          <a:xfrm>
            <a:off x="1650207" y="5200636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Oval 100"/>
          <p:cNvSpPr>
            <a:spLocks noChangeArrowheads="1"/>
          </p:cNvSpPr>
          <p:nvPr/>
        </p:nvSpPr>
        <p:spPr bwMode="auto">
          <a:xfrm>
            <a:off x="1874045" y="5183174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Oval 101"/>
          <p:cNvSpPr>
            <a:spLocks noChangeArrowheads="1"/>
          </p:cNvSpPr>
          <p:nvPr/>
        </p:nvSpPr>
        <p:spPr bwMode="auto">
          <a:xfrm>
            <a:off x="2156620" y="4865673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Oval 102"/>
          <p:cNvSpPr>
            <a:spLocks noChangeArrowheads="1"/>
          </p:cNvSpPr>
          <p:nvPr/>
        </p:nvSpPr>
        <p:spPr bwMode="auto">
          <a:xfrm>
            <a:off x="2399508" y="4810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ectangle 103"/>
          <p:cNvSpPr>
            <a:spLocks noChangeArrowheads="1"/>
          </p:cNvSpPr>
          <p:nvPr/>
        </p:nvSpPr>
        <p:spPr bwMode="auto">
          <a:xfrm>
            <a:off x="5282407" y="457674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Rectangle 104"/>
          <p:cNvSpPr>
            <a:spLocks noChangeArrowheads="1"/>
          </p:cNvSpPr>
          <p:nvPr/>
        </p:nvSpPr>
        <p:spPr bwMode="auto">
          <a:xfrm>
            <a:off x="5290344" y="6042011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Freeform 105"/>
          <p:cNvSpPr>
            <a:spLocks/>
          </p:cNvSpPr>
          <p:nvPr/>
        </p:nvSpPr>
        <p:spPr bwMode="auto">
          <a:xfrm>
            <a:off x="5684045" y="5370498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Oval 106"/>
          <p:cNvSpPr>
            <a:spLocks noChangeArrowheads="1"/>
          </p:cNvSpPr>
          <p:nvPr/>
        </p:nvSpPr>
        <p:spPr bwMode="auto">
          <a:xfrm>
            <a:off x="622220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Oval 107"/>
          <p:cNvSpPr>
            <a:spLocks noChangeArrowheads="1"/>
          </p:cNvSpPr>
          <p:nvPr/>
        </p:nvSpPr>
        <p:spPr bwMode="auto">
          <a:xfrm>
            <a:off x="5806282" y="552924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Oval 108"/>
          <p:cNvSpPr>
            <a:spLocks noChangeArrowheads="1"/>
          </p:cNvSpPr>
          <p:nvPr/>
        </p:nvSpPr>
        <p:spPr bwMode="auto">
          <a:xfrm>
            <a:off x="6120608" y="58927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Oval 109"/>
          <p:cNvSpPr>
            <a:spLocks noChangeArrowheads="1"/>
          </p:cNvSpPr>
          <p:nvPr/>
        </p:nvSpPr>
        <p:spPr bwMode="auto">
          <a:xfrm>
            <a:off x="6019007" y="578959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7" name="Oval 110"/>
          <p:cNvSpPr>
            <a:spLocks noChangeArrowheads="1"/>
          </p:cNvSpPr>
          <p:nvPr/>
        </p:nvSpPr>
        <p:spPr bwMode="auto">
          <a:xfrm>
            <a:off x="6485733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Oval 111"/>
          <p:cNvSpPr>
            <a:spLocks noChangeArrowheads="1"/>
          </p:cNvSpPr>
          <p:nvPr/>
        </p:nvSpPr>
        <p:spPr bwMode="auto">
          <a:xfrm>
            <a:off x="644445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Oval 112"/>
          <p:cNvSpPr>
            <a:spLocks noChangeArrowheads="1"/>
          </p:cNvSpPr>
          <p:nvPr/>
        </p:nvSpPr>
        <p:spPr bwMode="auto">
          <a:xfrm>
            <a:off x="681910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0" name="Oval 113"/>
          <p:cNvSpPr>
            <a:spLocks noChangeArrowheads="1"/>
          </p:cNvSpPr>
          <p:nvPr/>
        </p:nvSpPr>
        <p:spPr bwMode="auto">
          <a:xfrm>
            <a:off x="557450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Oval 114"/>
          <p:cNvSpPr>
            <a:spLocks noChangeArrowheads="1"/>
          </p:cNvSpPr>
          <p:nvPr/>
        </p:nvSpPr>
        <p:spPr bwMode="auto">
          <a:xfrm>
            <a:off x="5715795" y="58546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" name="Oval 115"/>
          <p:cNvSpPr>
            <a:spLocks noChangeArrowheads="1"/>
          </p:cNvSpPr>
          <p:nvPr/>
        </p:nvSpPr>
        <p:spPr bwMode="auto">
          <a:xfrm>
            <a:off x="5958683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Oval 116"/>
          <p:cNvSpPr>
            <a:spLocks noChangeArrowheads="1"/>
          </p:cNvSpPr>
          <p:nvPr/>
        </p:nvSpPr>
        <p:spPr bwMode="auto">
          <a:xfrm>
            <a:off x="5838033" y="56498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" name="Oval 117"/>
          <p:cNvSpPr>
            <a:spLocks noChangeArrowheads="1"/>
          </p:cNvSpPr>
          <p:nvPr/>
        </p:nvSpPr>
        <p:spPr bwMode="auto">
          <a:xfrm>
            <a:off x="5999958" y="56117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Oval 118"/>
          <p:cNvSpPr>
            <a:spLocks noChangeArrowheads="1"/>
          </p:cNvSpPr>
          <p:nvPr/>
        </p:nvSpPr>
        <p:spPr bwMode="auto">
          <a:xfrm>
            <a:off x="6141245" y="55371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6" name="Oval 119"/>
          <p:cNvSpPr>
            <a:spLocks noChangeArrowheads="1"/>
          </p:cNvSpPr>
          <p:nvPr/>
        </p:nvSpPr>
        <p:spPr bwMode="auto">
          <a:xfrm>
            <a:off x="5928520" y="55752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Oval 120"/>
          <p:cNvSpPr>
            <a:spLocks noChangeArrowheads="1"/>
          </p:cNvSpPr>
          <p:nvPr/>
        </p:nvSpPr>
        <p:spPr bwMode="auto">
          <a:xfrm>
            <a:off x="6120608" y="5818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8" name="Oval 121"/>
          <p:cNvSpPr>
            <a:spLocks noChangeArrowheads="1"/>
          </p:cNvSpPr>
          <p:nvPr/>
        </p:nvSpPr>
        <p:spPr bwMode="auto">
          <a:xfrm>
            <a:off x="620315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9" name="Oval 122"/>
          <p:cNvSpPr>
            <a:spLocks noChangeArrowheads="1"/>
          </p:cNvSpPr>
          <p:nvPr/>
        </p:nvSpPr>
        <p:spPr bwMode="auto">
          <a:xfrm>
            <a:off x="6323808" y="55101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0" name="Oval 123"/>
          <p:cNvSpPr>
            <a:spLocks noChangeArrowheads="1"/>
          </p:cNvSpPr>
          <p:nvPr/>
        </p:nvSpPr>
        <p:spPr bwMode="auto">
          <a:xfrm>
            <a:off x="6282533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1" name="Oval 124"/>
          <p:cNvSpPr>
            <a:spLocks noChangeArrowheads="1"/>
          </p:cNvSpPr>
          <p:nvPr/>
        </p:nvSpPr>
        <p:spPr bwMode="auto">
          <a:xfrm>
            <a:off x="6374608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2" name="Oval 125"/>
          <p:cNvSpPr>
            <a:spLocks noChangeArrowheads="1"/>
          </p:cNvSpPr>
          <p:nvPr/>
        </p:nvSpPr>
        <p:spPr bwMode="auto">
          <a:xfrm>
            <a:off x="6536533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" name="Oval 126"/>
          <p:cNvSpPr>
            <a:spLocks noChangeArrowheads="1"/>
          </p:cNvSpPr>
          <p:nvPr/>
        </p:nvSpPr>
        <p:spPr bwMode="auto">
          <a:xfrm>
            <a:off x="6911183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4" name="Oval 127"/>
          <p:cNvSpPr>
            <a:spLocks noChangeArrowheads="1"/>
          </p:cNvSpPr>
          <p:nvPr/>
        </p:nvSpPr>
        <p:spPr bwMode="auto">
          <a:xfrm>
            <a:off x="674925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Oval 128"/>
          <p:cNvSpPr>
            <a:spLocks noChangeArrowheads="1"/>
          </p:cNvSpPr>
          <p:nvPr/>
        </p:nvSpPr>
        <p:spPr bwMode="auto">
          <a:xfrm>
            <a:off x="6779420" y="55848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Oval 129"/>
          <p:cNvSpPr>
            <a:spLocks noChangeArrowheads="1"/>
          </p:cNvSpPr>
          <p:nvPr/>
        </p:nvSpPr>
        <p:spPr bwMode="auto">
          <a:xfrm>
            <a:off x="6687345" y="56403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Oval 130"/>
          <p:cNvSpPr>
            <a:spLocks noChangeArrowheads="1"/>
          </p:cNvSpPr>
          <p:nvPr/>
        </p:nvSpPr>
        <p:spPr bwMode="auto">
          <a:xfrm>
            <a:off x="66174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Oval 131"/>
          <p:cNvSpPr>
            <a:spLocks noChangeArrowheads="1"/>
          </p:cNvSpPr>
          <p:nvPr/>
        </p:nvSpPr>
        <p:spPr bwMode="auto">
          <a:xfrm>
            <a:off x="6666707" y="5621323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Oval 132"/>
          <p:cNvSpPr>
            <a:spLocks noChangeArrowheads="1"/>
          </p:cNvSpPr>
          <p:nvPr/>
        </p:nvSpPr>
        <p:spPr bwMode="auto">
          <a:xfrm>
            <a:off x="6374608" y="57149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Oval 133"/>
          <p:cNvSpPr>
            <a:spLocks noChangeArrowheads="1"/>
          </p:cNvSpPr>
          <p:nvPr/>
        </p:nvSpPr>
        <p:spPr bwMode="auto">
          <a:xfrm>
            <a:off x="6566695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Oval 134"/>
          <p:cNvSpPr>
            <a:spLocks noChangeArrowheads="1"/>
          </p:cNvSpPr>
          <p:nvPr/>
        </p:nvSpPr>
        <p:spPr bwMode="auto">
          <a:xfrm>
            <a:off x="6242845" y="57340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2" name="Oval 135"/>
          <p:cNvSpPr>
            <a:spLocks noChangeArrowheads="1"/>
          </p:cNvSpPr>
          <p:nvPr/>
        </p:nvSpPr>
        <p:spPr bwMode="auto">
          <a:xfrm>
            <a:off x="689054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Oval 136"/>
          <p:cNvSpPr>
            <a:spLocks noChangeArrowheads="1"/>
          </p:cNvSpPr>
          <p:nvPr/>
        </p:nvSpPr>
        <p:spPr bwMode="auto">
          <a:xfrm>
            <a:off x="6971508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4" name="Oval 137"/>
          <p:cNvSpPr>
            <a:spLocks noChangeArrowheads="1"/>
          </p:cNvSpPr>
          <p:nvPr/>
        </p:nvSpPr>
        <p:spPr bwMode="auto">
          <a:xfrm>
            <a:off x="7052470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Oval 138"/>
          <p:cNvSpPr>
            <a:spLocks noChangeArrowheads="1"/>
          </p:cNvSpPr>
          <p:nvPr/>
        </p:nvSpPr>
        <p:spPr bwMode="auto">
          <a:xfrm>
            <a:off x="7103270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Oval 139"/>
          <p:cNvSpPr>
            <a:spLocks noChangeArrowheads="1"/>
          </p:cNvSpPr>
          <p:nvPr/>
        </p:nvSpPr>
        <p:spPr bwMode="auto">
          <a:xfrm>
            <a:off x="6850858" y="52673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Oval 140"/>
          <p:cNvSpPr>
            <a:spLocks noChangeArrowheads="1"/>
          </p:cNvSpPr>
          <p:nvPr/>
        </p:nvSpPr>
        <p:spPr bwMode="auto">
          <a:xfrm>
            <a:off x="7061995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8" name="Oval 141"/>
          <p:cNvSpPr>
            <a:spLocks noChangeArrowheads="1"/>
          </p:cNvSpPr>
          <p:nvPr/>
        </p:nvSpPr>
        <p:spPr bwMode="auto">
          <a:xfrm>
            <a:off x="7092158" y="5276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9" name="Oval 142"/>
          <p:cNvSpPr>
            <a:spLocks noChangeArrowheads="1"/>
          </p:cNvSpPr>
          <p:nvPr/>
        </p:nvSpPr>
        <p:spPr bwMode="auto">
          <a:xfrm>
            <a:off x="6566695" y="57895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0" name="Oval 143"/>
          <p:cNvSpPr>
            <a:spLocks noChangeArrowheads="1"/>
          </p:cNvSpPr>
          <p:nvPr/>
        </p:nvSpPr>
        <p:spPr bwMode="auto">
          <a:xfrm>
            <a:off x="7022308" y="55562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1" name="Oval 144"/>
          <p:cNvSpPr>
            <a:spLocks noChangeArrowheads="1"/>
          </p:cNvSpPr>
          <p:nvPr/>
        </p:nvSpPr>
        <p:spPr bwMode="auto">
          <a:xfrm>
            <a:off x="7061995" y="52958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2" name="Oval 145"/>
          <p:cNvSpPr>
            <a:spLocks noChangeArrowheads="1"/>
          </p:cNvSpPr>
          <p:nvPr/>
        </p:nvSpPr>
        <p:spPr bwMode="auto">
          <a:xfrm>
            <a:off x="72143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" name="Oval 146"/>
          <p:cNvSpPr>
            <a:spLocks noChangeArrowheads="1"/>
          </p:cNvSpPr>
          <p:nvPr/>
        </p:nvSpPr>
        <p:spPr bwMode="auto">
          <a:xfrm>
            <a:off x="7214395" y="5314936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Oval 147"/>
          <p:cNvSpPr>
            <a:spLocks noChangeArrowheads="1"/>
          </p:cNvSpPr>
          <p:nvPr/>
        </p:nvSpPr>
        <p:spPr bwMode="auto">
          <a:xfrm>
            <a:off x="7315995" y="54070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Oval 148"/>
          <p:cNvSpPr>
            <a:spLocks noChangeArrowheads="1"/>
          </p:cNvSpPr>
          <p:nvPr/>
        </p:nvSpPr>
        <p:spPr bwMode="auto">
          <a:xfrm>
            <a:off x="7315995" y="5183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6" name="Oval 149"/>
          <p:cNvSpPr>
            <a:spLocks noChangeArrowheads="1"/>
          </p:cNvSpPr>
          <p:nvPr/>
        </p:nvSpPr>
        <p:spPr bwMode="auto">
          <a:xfrm>
            <a:off x="7335045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Oval 150"/>
          <p:cNvSpPr>
            <a:spLocks noChangeArrowheads="1"/>
          </p:cNvSpPr>
          <p:nvPr/>
        </p:nvSpPr>
        <p:spPr bwMode="auto">
          <a:xfrm>
            <a:off x="6728620" y="5445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8" name="Oval 151"/>
          <p:cNvSpPr>
            <a:spLocks noChangeArrowheads="1"/>
          </p:cNvSpPr>
          <p:nvPr/>
        </p:nvSpPr>
        <p:spPr bwMode="auto">
          <a:xfrm>
            <a:off x="5838033" y="57991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9" name="Oval 152"/>
          <p:cNvSpPr>
            <a:spLocks noChangeArrowheads="1"/>
          </p:cNvSpPr>
          <p:nvPr/>
        </p:nvSpPr>
        <p:spPr bwMode="auto">
          <a:xfrm>
            <a:off x="6687345" y="53228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0" name="Oval 153"/>
          <p:cNvSpPr>
            <a:spLocks noChangeArrowheads="1"/>
          </p:cNvSpPr>
          <p:nvPr/>
        </p:nvSpPr>
        <p:spPr bwMode="auto">
          <a:xfrm>
            <a:off x="7193758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754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cvičení v programu </a:t>
            </a:r>
            <a:r>
              <a:rPr lang="cs-CZ" dirty="0" err="1" smtClean="0"/>
              <a:t>Statistica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7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soubor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 smtClean="0"/>
              <a:t>Rehabilitace po mozkovém infarktu</a:t>
            </a:r>
            <a:endParaRPr lang="cs-CZ" sz="3200" kern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31" y="2089043"/>
            <a:ext cx="7986423" cy="398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 vyhodnocen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a pacienti byli buď propuštěni do ambulantní péče, nebo přeloženi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2431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nformace o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rehabilitace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soběstačnosti před rehabilitací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dodatečně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38186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71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</a:t>
            </a:r>
            <a:r>
              <a:rPr lang="cs-CZ" sz="3200" dirty="0" err="1" smtClean="0"/>
              <a:t>Pearsonův</a:t>
            </a:r>
            <a:r>
              <a:rPr lang="cs-CZ" sz="3200" dirty="0" smtClean="0"/>
              <a:t> korelační koeficient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pacientů hospitalizovaných s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infarktem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propuštění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zlepšení míry soběstačnosti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Zjistěte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zda má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vliv na úspěšnost terapeutické a rehabilitační péče.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Jinými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Ověříme předpoklady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použití 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korelačního koeficientu (normalita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rozložení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věku a diferencí BI).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957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6138880" y="3871952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</a:t>
            </a:r>
            <a:r>
              <a:rPr lang="cs-CZ" sz="3200" dirty="0" err="1" smtClean="0"/>
              <a:t>Pearsonův</a:t>
            </a:r>
            <a:r>
              <a:rPr lang="cs-CZ" sz="3200" dirty="0" smtClean="0"/>
              <a:t> korelační </a:t>
            </a:r>
            <a:r>
              <a:rPr lang="cs-CZ" sz="3200" dirty="0" err="1" smtClean="0"/>
              <a:t>koef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ověření předpokladů):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r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0,05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≤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zamítáme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pacienta má vliv na zlepšení míry soběstačnosti po léčbě mozkového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infarktu. Pozitivní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značí, že u starších pacientů je zlepšení menší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(diference jsou vypočítány tak, že nižší hodnoty odpovídají většímu zlepšení)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=0,099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=0,046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2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1155550"/>
            <a:ext cx="4849868" cy="490281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Basic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matrices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Šipka doprava 16"/>
          <p:cNvSpPr/>
          <p:nvPr/>
        </p:nvSpPr>
        <p:spPr>
          <a:xfrm rot="450394">
            <a:off x="5396750" y="130015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9" name="Šipka doprava 18"/>
          <p:cNvSpPr/>
          <p:nvPr/>
        </p:nvSpPr>
        <p:spPr>
          <a:xfrm>
            <a:off x="5000706" y="343716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20" name="Šipka doprava 19"/>
          <p:cNvSpPr/>
          <p:nvPr/>
        </p:nvSpPr>
        <p:spPr>
          <a:xfrm>
            <a:off x="3041778" y="172488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6249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718" y="1314296"/>
            <a:ext cx="3597296" cy="3450698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8" y="1325123"/>
            <a:ext cx="3602935" cy="3422506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1374" y="4662452"/>
            <a:ext cx="4235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Vybereme obě proměnné, které chceme testovat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lists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2D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scatterplots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získáme grafické znázornění závislosti vybraných proměnných.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 rot="1058751">
            <a:off x="1214820" y="146980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 rot="1517389">
            <a:off x="300491" y="299693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 rot="1026503">
            <a:off x="330418" y="206251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989435" y="4662452"/>
            <a:ext cx="3663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Poté 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možnost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Display r, p-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N´s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přes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zobrazíme výsledky.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Šipka doprava 18"/>
          <p:cNvSpPr/>
          <p:nvPr/>
        </p:nvSpPr>
        <p:spPr>
          <a:xfrm rot="20968153" flipH="1">
            <a:off x="6305323" y="206057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  <p:sp>
        <p:nvSpPr>
          <p:cNvPr id="22" name="Šipka doprava 21"/>
          <p:cNvSpPr/>
          <p:nvPr/>
        </p:nvSpPr>
        <p:spPr>
          <a:xfrm rot="631847">
            <a:off x="4437602" y="278761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094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korelační analýzy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851260"/>
          </a:xfrm>
        </p:spPr>
        <p:txBody>
          <a:bodyPr/>
          <a:lstStyle/>
          <a:p>
            <a:r>
              <a:rPr lang="cs-CZ" dirty="0" smtClean="0"/>
              <a:t>Korelace</a:t>
            </a:r>
          </a:p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</a:p>
          <a:p>
            <a:r>
              <a:rPr lang="cs-CZ" dirty="0" err="1" smtClean="0"/>
              <a:t>Spearmanův</a:t>
            </a:r>
            <a:r>
              <a:rPr lang="cs-CZ" dirty="0" smtClean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50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Obrázek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38" y="1390746"/>
            <a:ext cx="4590782" cy="35206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Výsledky v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38204" y="4239981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  <a:endParaRPr lang="cs-CZ" sz="1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50" y="4067511"/>
            <a:ext cx="865769" cy="72147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540093" y="1564812"/>
            <a:ext cx="312713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grafu sice není nikterak výrazná závislost přímo patrná, nicméně je možné, že je přítomen mírně pozitivní trend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450858" y="4974107"/>
            <a:ext cx="724935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0,046,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prokázali,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že věk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pacienta má vliv na zlepšení míry soběstačnosti po léčbě mozkového infarktu.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Přesto je potřeba výsledek interpretovat s opatrností, neboť samotná korelace je velmi slabá (0,099).</a:t>
            </a:r>
          </a:p>
        </p:txBody>
      </p:sp>
      <p:cxnSp>
        <p:nvCxnSpPr>
          <p:cNvPr id="32" name="Přímá spojovací šipka 54"/>
          <p:cNvCxnSpPr>
            <a:stCxn id="33" idx="4"/>
          </p:cNvCxnSpPr>
          <p:nvPr/>
        </p:nvCxnSpPr>
        <p:spPr>
          <a:xfrm>
            <a:off x="2467765" y="4031771"/>
            <a:ext cx="179664" cy="23697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51" y="2834683"/>
            <a:ext cx="2533780" cy="1346269"/>
          </a:xfrm>
          <a:prstGeom prst="rect">
            <a:avLst/>
          </a:prstGeom>
        </p:spPr>
      </p:pic>
      <p:sp>
        <p:nvSpPr>
          <p:cNvPr id="33" name="Ovál 32"/>
          <p:cNvSpPr/>
          <p:nvPr/>
        </p:nvSpPr>
        <p:spPr>
          <a:xfrm>
            <a:off x="2066924" y="3610610"/>
            <a:ext cx="801682" cy="421161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2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Spearmanův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</a:t>
            </a:r>
            <a:r>
              <a:rPr lang="cs-CZ" sz="3200" dirty="0" err="1" smtClean="0"/>
              <a:t>Spearmanův</a:t>
            </a:r>
            <a:r>
              <a:rPr lang="cs-CZ" sz="3200" dirty="0" smtClean="0"/>
              <a:t> korelační koeficient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pacientů hospitalizovaných s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infarktem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propuštění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zlepšení míry soběstačnosti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Zjistěte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zda má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vliv na úspěšnost terapeutické a rehabilitační péče.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Jinými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24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</a:t>
            </a:r>
            <a:r>
              <a:rPr lang="cs-CZ" sz="3200" dirty="0" smtClean="0"/>
              <a:t>2 </a:t>
            </a:r>
            <a:r>
              <a:rPr lang="cs-CZ" sz="3200" dirty="0"/>
              <a:t>– </a:t>
            </a:r>
            <a:r>
              <a:rPr lang="cs-CZ" sz="3200" dirty="0" err="1" smtClean="0"/>
              <a:t>Spearmanův</a:t>
            </a:r>
            <a:r>
              <a:rPr lang="cs-CZ" sz="3200" dirty="0" smtClean="0"/>
              <a:t> </a:t>
            </a:r>
            <a:r>
              <a:rPr lang="cs-CZ" sz="3200" dirty="0"/>
              <a:t>korelační </a:t>
            </a:r>
            <a:r>
              <a:rPr lang="cs-CZ" sz="3200" dirty="0" err="1"/>
              <a:t>koef</a:t>
            </a:r>
            <a:r>
              <a:rPr lang="cs-CZ" sz="3200" dirty="0"/>
              <a:t>.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nemožnosti použít 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 koeficient):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</a:t>
            </a:r>
            <a:r>
              <a:rPr lang="cs-CZ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2400" b="1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0,05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nezamítáme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Neprokázali jsme, že by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pacienta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měl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vliv na zlepšení míry soběstačnosti po léčbě mozkového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infarktu. 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6138880" y="3881577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=0,074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=0,136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276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778" y="1123851"/>
            <a:ext cx="5449619" cy="5016460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Nonparametrics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…)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 rot="450394">
            <a:off x="5133125" y="132339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4177200" y="414322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4030655" y="169907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143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743" y="1951099"/>
            <a:ext cx="3689540" cy="339107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05070" y="1937191"/>
            <a:ext cx="3929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možnostech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Compute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Detailed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report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Vybereme jednotlivé proměnné, které chceme testovat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Variables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matrix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získáme grafické znázornění závislosti vybraných proměnných.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Poté přes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rank R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zobrazíme výsledky.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4765477" y="304026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6" name="Šipka doprava 15"/>
          <p:cNvSpPr/>
          <p:nvPr/>
        </p:nvSpPr>
        <p:spPr>
          <a:xfrm rot="1262493">
            <a:off x="4401098" y="2122852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17" name="Šipka doprava 16"/>
          <p:cNvSpPr/>
          <p:nvPr/>
        </p:nvSpPr>
        <p:spPr>
          <a:xfrm rot="19715185">
            <a:off x="4579481" y="4869423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8" name="Šipka doprava 17"/>
          <p:cNvSpPr/>
          <p:nvPr/>
        </p:nvSpPr>
        <p:spPr>
          <a:xfrm>
            <a:off x="4450280" y="365696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7144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Výsledky v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499588" y="5055737"/>
            <a:ext cx="717174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0,136,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neprokázali, že by věk pacienta měl vliv na zlepšení míry soběstačnosti po léčbě mozkového infarktu. 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00360" y="2891220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  <a:endParaRPr lang="cs-CZ" sz="1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23" y="1313380"/>
            <a:ext cx="4805213" cy="3691490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499587" y="3684303"/>
            <a:ext cx="31958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 grafu není nikterak výrazná závislost patrná, nicméně je možné, že je přítomen mírně pozitivní trend.</a:t>
            </a:r>
            <a:endParaRPr lang="cs-CZ" sz="1800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463204"/>
            <a:ext cx="5200917" cy="1339919"/>
          </a:xfrm>
          <a:prstGeom prst="rect">
            <a:avLst/>
          </a:prstGeom>
        </p:spPr>
      </p:pic>
      <p:sp>
        <p:nvSpPr>
          <p:cNvPr id="35" name="Ovál 34"/>
          <p:cNvSpPr/>
          <p:nvPr/>
        </p:nvSpPr>
        <p:spPr>
          <a:xfrm>
            <a:off x="297820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49719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7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591" y="2831106"/>
            <a:ext cx="865769" cy="721474"/>
          </a:xfrm>
          <a:prstGeom prst="rect">
            <a:avLst/>
          </a:prstGeom>
          <a:noFill/>
        </p:spPr>
      </p:pic>
      <p:cxnSp>
        <p:nvCxnSpPr>
          <p:cNvPr id="38" name="Přímá spojovací šipka 54"/>
          <p:cNvCxnSpPr>
            <a:stCxn id="35" idx="4"/>
          </p:cNvCxnSpPr>
          <p:nvPr/>
        </p:nvCxnSpPr>
        <p:spPr>
          <a:xfrm flipH="1">
            <a:off x="3118585" y="2679613"/>
            <a:ext cx="322266" cy="27333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54"/>
          <p:cNvCxnSpPr>
            <a:stCxn id="36" idx="3"/>
          </p:cNvCxnSpPr>
          <p:nvPr/>
        </p:nvCxnSpPr>
        <p:spPr>
          <a:xfrm flipH="1">
            <a:off x="3691763" y="2591933"/>
            <a:ext cx="940940" cy="36101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3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hodnotit vztah dvou spojitých proměnných?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Vztah mezi dvěma spojitými veličinami zjišťujeme, když: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hceme zjistit, jestli mezi nimi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existuje vztah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např. jestli vyšší hodnoty jedné veličiny znamenají nižší hodnoty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predikovat hodnoty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jedné veličiny na základě znalosti hodnot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kvantifikovat vztah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mezi dvěma spojitými veličinami;  např. pro použití jedné veličiny na místo druhé veličiny.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4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a regresní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analýza </a:t>
            </a:r>
            <a:r>
              <a:rPr lang="cs-CZ" alt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využívána pro vyhodnocení míry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vztahu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spojitých proměnných. Obdobně jako jiné statistické metody, i korelace mohou být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Regresní analýza </a:t>
            </a:r>
            <a:r>
              <a:rPr lang="cs-CZ" alt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vytváří </a:t>
            </a: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model vztahu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dvou nebo více proměnných, tedy jakým způsobem jedna proměnná (vysvětlovaná) závisí na jiných proměnných (prediktorech). Regresní analýza je obdobně jako ANOVA nástrojem pro vysvětlení variability hodnocené proměnné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 bwMode="auto">
          <a:xfrm>
            <a:off x="758792" y="1672751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5" name="Obdélník 14"/>
          <p:cNvSpPr/>
          <p:nvPr/>
        </p:nvSpPr>
        <p:spPr bwMode="auto">
          <a:xfrm>
            <a:off x="758792" y="3675245"/>
            <a:ext cx="2427170" cy="471641"/>
          </a:xfrm>
          <a:prstGeom prst="rect">
            <a:avLst/>
          </a:prstGeom>
          <a:noFill/>
          <a:ln w="190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0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délník 59"/>
          <p:cNvSpPr/>
          <p:nvPr/>
        </p:nvSpPr>
        <p:spPr>
          <a:xfrm>
            <a:off x="117590" y="1967080"/>
            <a:ext cx="1296013" cy="4140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statistické testy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051462" y="1259549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dat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2544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spojitá data</a:t>
            </a:r>
          </a:p>
        </p:txBody>
      </p:sp>
      <p:sp>
        <p:nvSpPr>
          <p:cNvPr id="8" name="Obdélník 7"/>
          <p:cNvSpPr/>
          <p:nvPr/>
        </p:nvSpPr>
        <p:spPr>
          <a:xfrm>
            <a:off x="2829376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kategoriální data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24385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Kategoriální x kategoriální data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44449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96904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 výběry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458612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Tři a více výběrů (nepárově)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633731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7287438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Více výběrů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418809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490591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58084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52222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  <a:endParaRPr lang="cs-CZ" sz="12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59379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Párový t-test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66536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Dvouvýbě-rový</a:t>
            </a:r>
            <a:r>
              <a:rPr lang="cs-CZ" sz="12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  <a:endParaRPr lang="cs-CZ" sz="12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73693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ANOVA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737200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7830248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7962279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Chí-kvadrát test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54879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51902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Wilcoxo-nův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259059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znaménkový test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66216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Mannův-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Whitneyho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473373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Kruskalův-Wallisův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580530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bino-mický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687687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McNemarův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7959074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Fisherův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exaktní test</a:t>
            </a:r>
          </a:p>
        </p:txBody>
      </p:sp>
      <p:cxnSp>
        <p:nvCxnSpPr>
          <p:cNvPr id="33" name="Pravoúhlá spojovací čára 39"/>
          <p:cNvCxnSpPr>
            <a:stCxn id="6" idx="2"/>
            <a:endCxn id="7" idx="0"/>
          </p:cNvCxnSpPr>
          <p:nvPr/>
        </p:nvCxnSpPr>
        <p:spPr>
          <a:xfrm rot="5400000">
            <a:off x="2571846" y="25751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ravoúhlá spojovací čára 41"/>
          <p:cNvCxnSpPr/>
          <p:nvPr/>
        </p:nvCxnSpPr>
        <p:spPr>
          <a:xfrm rot="5400000">
            <a:off x="3900262" y="1354167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ravoúhlá spojovací čára 43"/>
          <p:cNvCxnSpPr>
            <a:stCxn id="6" idx="2"/>
            <a:endCxn id="9" idx="0"/>
          </p:cNvCxnSpPr>
          <p:nvPr/>
        </p:nvCxnSpPr>
        <p:spPr>
          <a:xfrm rot="16200000" flipH="1">
            <a:off x="5647766" y="774749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ravoúhlá spojovací čára 45"/>
          <p:cNvCxnSpPr>
            <a:stCxn id="8" idx="2"/>
            <a:endCxn id="10" idx="0"/>
          </p:cNvCxnSpPr>
          <p:nvPr/>
        </p:nvCxnSpPr>
        <p:spPr>
          <a:xfrm rot="5400000">
            <a:off x="2497043" y="2018822"/>
            <a:ext cx="323788" cy="152887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ravoúhlá spojovací čára 47"/>
          <p:cNvCxnSpPr/>
          <p:nvPr/>
        </p:nvCxnSpPr>
        <p:spPr>
          <a:xfrm rot="5400000">
            <a:off x="3251367" y="2781098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49"/>
          <p:cNvCxnSpPr>
            <a:stCxn id="8" idx="2"/>
            <a:endCxn id="12" idx="0"/>
          </p:cNvCxnSpPr>
          <p:nvPr/>
        </p:nvCxnSpPr>
        <p:spPr>
          <a:xfrm rot="16200000" flipH="1">
            <a:off x="4004100" y="2040643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ravoúhlá spojovací čára 51"/>
          <p:cNvCxnSpPr>
            <a:stCxn id="9" idx="2"/>
            <a:endCxn id="13" idx="0"/>
          </p:cNvCxnSpPr>
          <p:nvPr/>
        </p:nvCxnSpPr>
        <p:spPr>
          <a:xfrm rot="5400000">
            <a:off x="6339164" y="2365934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ovací čára 53"/>
          <p:cNvCxnSpPr>
            <a:stCxn id="9" idx="2"/>
            <a:endCxn id="14" idx="0"/>
          </p:cNvCxnSpPr>
          <p:nvPr/>
        </p:nvCxnSpPr>
        <p:spPr>
          <a:xfrm rot="16200000" flipH="1">
            <a:off x="7166017" y="2373735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ravoúhlá spojovací čára 55"/>
          <p:cNvCxnSpPr>
            <a:stCxn id="11" idx="2"/>
            <a:endCxn id="15" idx="0"/>
          </p:cNvCxnSpPr>
          <p:nvPr/>
        </p:nvCxnSpPr>
        <p:spPr>
          <a:xfrm rot="5400000">
            <a:off x="2958520" y="3426948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57"/>
          <p:cNvCxnSpPr>
            <a:stCxn id="11" idx="2"/>
            <a:endCxn id="16" idx="0"/>
          </p:cNvCxnSpPr>
          <p:nvPr/>
        </p:nvCxnSpPr>
        <p:spPr>
          <a:xfrm rot="16200000" flipH="1">
            <a:off x="3494411" y="3441295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ravoúhlá spojovací čára 59"/>
          <p:cNvCxnSpPr>
            <a:stCxn id="14" idx="2"/>
            <a:endCxn id="22" idx="0"/>
          </p:cNvCxnSpPr>
          <p:nvPr/>
        </p:nvCxnSpPr>
        <p:spPr>
          <a:xfrm rot="5400000">
            <a:off x="7271596" y="3432264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61"/>
          <p:cNvCxnSpPr>
            <a:stCxn id="14" idx="2"/>
            <a:endCxn id="23" idx="0"/>
          </p:cNvCxnSpPr>
          <p:nvPr/>
        </p:nvCxnSpPr>
        <p:spPr>
          <a:xfrm rot="16200000" flipH="1">
            <a:off x="7818120" y="3435978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6858810" y="111667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Parametrické testy</a:t>
            </a:r>
          </a:p>
          <a:p>
            <a:pPr algn="r"/>
            <a:r>
              <a:rPr lang="cs-CZ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</a:p>
        </p:txBody>
      </p:sp>
      <p:cxnSp>
        <p:nvCxnSpPr>
          <p:cNvPr id="46" name="Tvar 64"/>
          <p:cNvCxnSpPr>
            <a:endCxn id="17" idx="1"/>
          </p:cNvCxnSpPr>
          <p:nvPr/>
        </p:nvCxnSpPr>
        <p:spPr>
          <a:xfrm rot="16200000" flipH="1">
            <a:off x="-838327" y="3741712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var 66"/>
          <p:cNvCxnSpPr>
            <a:endCxn id="25" idx="1"/>
          </p:cNvCxnSpPr>
          <p:nvPr/>
        </p:nvCxnSpPr>
        <p:spPr>
          <a:xfrm rot="16200000" flipH="1">
            <a:off x="-1197120" y="4100505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Tvar 76"/>
          <p:cNvCxnSpPr>
            <a:endCxn id="24" idx="1"/>
          </p:cNvCxnSpPr>
          <p:nvPr/>
        </p:nvCxnSpPr>
        <p:spPr>
          <a:xfrm rot="16200000" flipH="1">
            <a:off x="7628678" y="4704523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Tvar 78"/>
          <p:cNvCxnSpPr>
            <a:endCxn id="32" idx="1"/>
          </p:cNvCxnSpPr>
          <p:nvPr/>
        </p:nvCxnSpPr>
        <p:spPr>
          <a:xfrm rot="16200000" flipH="1">
            <a:off x="7269886" y="5063315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Tvar 80"/>
          <p:cNvCxnSpPr>
            <a:endCxn id="31" idx="1"/>
          </p:cNvCxnSpPr>
          <p:nvPr/>
        </p:nvCxnSpPr>
        <p:spPr>
          <a:xfrm rot="16200000" flipH="1">
            <a:off x="6192999" y="5068632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Tvar 84"/>
          <p:cNvCxnSpPr/>
          <p:nvPr/>
        </p:nvCxnSpPr>
        <p:spPr>
          <a:xfrm rot="16200000" flipH="1">
            <a:off x="4638506" y="4582502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var 86"/>
          <p:cNvCxnSpPr/>
          <p:nvPr/>
        </p:nvCxnSpPr>
        <p:spPr>
          <a:xfrm rot="16200000" flipH="1">
            <a:off x="3916576" y="4210123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Tvar 87"/>
          <p:cNvCxnSpPr/>
          <p:nvPr/>
        </p:nvCxnSpPr>
        <p:spPr>
          <a:xfrm rot="16200000" flipH="1">
            <a:off x="3912742" y="4922680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Tvar 89"/>
          <p:cNvCxnSpPr/>
          <p:nvPr/>
        </p:nvCxnSpPr>
        <p:spPr>
          <a:xfrm rot="16200000" flipH="1">
            <a:off x="3306979" y="4696123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Tvar 90"/>
          <p:cNvCxnSpPr/>
          <p:nvPr/>
        </p:nvCxnSpPr>
        <p:spPr>
          <a:xfrm rot="16200000" flipH="1">
            <a:off x="3162979" y="5254787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var 91"/>
          <p:cNvCxnSpPr/>
          <p:nvPr/>
        </p:nvCxnSpPr>
        <p:spPr>
          <a:xfrm rot="16200000" flipH="1">
            <a:off x="2262213" y="4692479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Tvar 92"/>
          <p:cNvCxnSpPr/>
          <p:nvPr/>
        </p:nvCxnSpPr>
        <p:spPr>
          <a:xfrm rot="16200000" flipH="1">
            <a:off x="2118213" y="5251143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var 93"/>
          <p:cNvCxnSpPr/>
          <p:nvPr/>
        </p:nvCxnSpPr>
        <p:spPr>
          <a:xfrm rot="16200000" flipH="1">
            <a:off x="712594" y="4213664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Tvar 94"/>
          <p:cNvCxnSpPr/>
          <p:nvPr/>
        </p:nvCxnSpPr>
        <p:spPr>
          <a:xfrm rot="16200000" flipH="1">
            <a:off x="716711" y="4926221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367315" y="4735243"/>
            <a:ext cx="1007885" cy="135869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538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Bodový graf – vizualizace vztahu dvou spojitých proměnných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692002"/>
            <a:ext cx="3087025" cy="4139998"/>
          </a:xfrm>
        </p:spPr>
        <p:txBody>
          <a:bodyPr/>
          <a:lstStyle/>
          <a:p>
            <a:pPr marL="341313" indent="-341313">
              <a:lnSpc>
                <a:spcPct val="110000"/>
              </a:lnSpc>
            </a:pP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Nejjednodušší formou je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bodový graf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(XY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graf), tzv.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Vztah výšky 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hmotnosti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studentů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Biostatistiky (jaro 2010).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989518598"/>
              </p:ext>
            </p:extLst>
          </p:nvPr>
        </p:nvGraphicFramePr>
        <p:xfrm>
          <a:off x="3627120" y="2004550"/>
          <a:ext cx="4287019" cy="422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075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= vztah (závislost) dvou znaků (parametrů)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1028512" y="3269820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890400" y="3179332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890401" y="4679619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99587" y="295519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90626" y="4656838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04712" y="3269819"/>
            <a:ext cx="1352550" cy="1238250"/>
            <a:chOff x="140" y="168"/>
            <a:chExt cx="142" cy="130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5067096" y="47458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5041696" y="47204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7521956" y="47378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496556" y="47124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7685581" y="4664110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36"/>
          <p:cNvSpPr>
            <a:spLocks/>
          </p:cNvSpPr>
          <p:nvPr/>
        </p:nvSpPr>
        <p:spPr bwMode="auto">
          <a:xfrm>
            <a:off x="5793555" y="3259872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37"/>
          <p:cNvSpPr>
            <a:spLocks noChangeArrowheads="1"/>
          </p:cNvSpPr>
          <p:nvPr/>
        </p:nvSpPr>
        <p:spPr bwMode="auto">
          <a:xfrm>
            <a:off x="5822130" y="426952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val 38"/>
          <p:cNvSpPr>
            <a:spLocks noChangeArrowheads="1"/>
          </p:cNvSpPr>
          <p:nvPr/>
        </p:nvSpPr>
        <p:spPr bwMode="auto">
          <a:xfrm>
            <a:off x="5974530" y="42139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6044380" y="385994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val 40"/>
          <p:cNvSpPr>
            <a:spLocks noChangeArrowheads="1"/>
          </p:cNvSpPr>
          <p:nvPr/>
        </p:nvSpPr>
        <p:spPr bwMode="auto">
          <a:xfrm>
            <a:off x="5903094" y="409331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1"/>
          <p:cNvSpPr>
            <a:spLocks noChangeArrowheads="1"/>
          </p:cNvSpPr>
          <p:nvPr/>
        </p:nvSpPr>
        <p:spPr bwMode="auto">
          <a:xfrm>
            <a:off x="6065018" y="40091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2"/>
          <p:cNvSpPr>
            <a:spLocks noChangeArrowheads="1"/>
          </p:cNvSpPr>
          <p:nvPr/>
        </p:nvSpPr>
        <p:spPr bwMode="auto">
          <a:xfrm>
            <a:off x="6145980" y="3859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3"/>
          <p:cNvSpPr>
            <a:spLocks noChangeArrowheads="1"/>
          </p:cNvSpPr>
          <p:nvPr/>
        </p:nvSpPr>
        <p:spPr bwMode="auto">
          <a:xfrm>
            <a:off x="6145980" y="36916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44"/>
          <p:cNvSpPr>
            <a:spLocks noChangeArrowheads="1"/>
          </p:cNvSpPr>
          <p:nvPr/>
        </p:nvSpPr>
        <p:spPr bwMode="auto">
          <a:xfrm>
            <a:off x="6287268" y="36170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5"/>
          <p:cNvSpPr>
            <a:spLocks noChangeArrowheads="1"/>
          </p:cNvSpPr>
          <p:nvPr/>
        </p:nvSpPr>
        <p:spPr bwMode="auto">
          <a:xfrm>
            <a:off x="6266630" y="345831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6"/>
          <p:cNvSpPr>
            <a:spLocks noChangeArrowheads="1"/>
          </p:cNvSpPr>
          <p:nvPr/>
        </p:nvSpPr>
        <p:spPr bwMode="auto">
          <a:xfrm>
            <a:off x="6450780" y="33376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47"/>
          <p:cNvSpPr>
            <a:spLocks noChangeArrowheads="1"/>
          </p:cNvSpPr>
          <p:nvPr/>
        </p:nvSpPr>
        <p:spPr bwMode="auto">
          <a:xfrm>
            <a:off x="6430143" y="34392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>
            <a:off x="6550794" y="32535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49"/>
          <p:cNvSpPr>
            <a:spLocks noChangeArrowheads="1"/>
          </p:cNvSpPr>
          <p:nvPr/>
        </p:nvSpPr>
        <p:spPr bwMode="auto">
          <a:xfrm>
            <a:off x="6814318" y="3224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0"/>
          <p:cNvSpPr>
            <a:spLocks noChangeArrowheads="1"/>
          </p:cNvSpPr>
          <p:nvPr/>
        </p:nvSpPr>
        <p:spPr bwMode="auto">
          <a:xfrm>
            <a:off x="655079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51"/>
          <p:cNvSpPr>
            <a:spLocks noChangeArrowheads="1"/>
          </p:cNvSpPr>
          <p:nvPr/>
        </p:nvSpPr>
        <p:spPr bwMode="auto">
          <a:xfrm>
            <a:off x="6673030" y="3217009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val 52"/>
          <p:cNvSpPr>
            <a:spLocks noChangeArrowheads="1"/>
          </p:cNvSpPr>
          <p:nvPr/>
        </p:nvSpPr>
        <p:spPr bwMode="auto">
          <a:xfrm>
            <a:off x="5882455" y="442827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53"/>
          <p:cNvSpPr>
            <a:spLocks noChangeArrowheads="1"/>
          </p:cNvSpPr>
          <p:nvPr/>
        </p:nvSpPr>
        <p:spPr bwMode="auto">
          <a:xfrm>
            <a:off x="6742880" y="3299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4"/>
          <p:cNvSpPr>
            <a:spLocks noChangeArrowheads="1"/>
          </p:cNvSpPr>
          <p:nvPr/>
        </p:nvSpPr>
        <p:spPr bwMode="auto">
          <a:xfrm>
            <a:off x="687464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val 55"/>
          <p:cNvSpPr>
            <a:spLocks noChangeArrowheads="1"/>
          </p:cNvSpPr>
          <p:nvPr/>
        </p:nvSpPr>
        <p:spPr bwMode="auto">
          <a:xfrm>
            <a:off x="6996880" y="331861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Oval 56"/>
          <p:cNvSpPr>
            <a:spLocks noChangeArrowheads="1"/>
          </p:cNvSpPr>
          <p:nvPr/>
        </p:nvSpPr>
        <p:spPr bwMode="auto">
          <a:xfrm>
            <a:off x="6996880" y="34217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57"/>
          <p:cNvSpPr>
            <a:spLocks noChangeArrowheads="1"/>
          </p:cNvSpPr>
          <p:nvPr/>
        </p:nvSpPr>
        <p:spPr bwMode="auto">
          <a:xfrm>
            <a:off x="6996880" y="357102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58"/>
          <p:cNvSpPr>
            <a:spLocks noChangeArrowheads="1"/>
          </p:cNvSpPr>
          <p:nvPr/>
        </p:nvSpPr>
        <p:spPr bwMode="auto">
          <a:xfrm>
            <a:off x="7198494" y="35710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Oval 59"/>
          <p:cNvSpPr>
            <a:spLocks noChangeArrowheads="1"/>
          </p:cNvSpPr>
          <p:nvPr/>
        </p:nvSpPr>
        <p:spPr bwMode="auto">
          <a:xfrm>
            <a:off x="7117530" y="34773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Oval 60"/>
          <p:cNvSpPr>
            <a:spLocks noChangeArrowheads="1"/>
          </p:cNvSpPr>
          <p:nvPr/>
        </p:nvSpPr>
        <p:spPr bwMode="auto">
          <a:xfrm>
            <a:off x="7117530" y="366309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Oval 61"/>
          <p:cNvSpPr>
            <a:spLocks noChangeArrowheads="1"/>
          </p:cNvSpPr>
          <p:nvPr/>
        </p:nvSpPr>
        <p:spPr bwMode="auto">
          <a:xfrm>
            <a:off x="7258819" y="37567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Oval 62"/>
          <p:cNvSpPr>
            <a:spLocks noChangeArrowheads="1"/>
          </p:cNvSpPr>
          <p:nvPr/>
        </p:nvSpPr>
        <p:spPr bwMode="auto">
          <a:xfrm>
            <a:off x="7279455" y="3934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val 63"/>
          <p:cNvSpPr>
            <a:spLocks noChangeArrowheads="1"/>
          </p:cNvSpPr>
          <p:nvPr/>
        </p:nvSpPr>
        <p:spPr bwMode="auto">
          <a:xfrm>
            <a:off x="7381055" y="401869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64"/>
          <p:cNvSpPr>
            <a:spLocks noChangeArrowheads="1"/>
          </p:cNvSpPr>
          <p:nvPr/>
        </p:nvSpPr>
        <p:spPr bwMode="auto">
          <a:xfrm>
            <a:off x="7339780" y="38964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Oval 65"/>
          <p:cNvSpPr>
            <a:spLocks noChangeArrowheads="1"/>
          </p:cNvSpPr>
          <p:nvPr/>
        </p:nvSpPr>
        <p:spPr bwMode="auto">
          <a:xfrm>
            <a:off x="7350893" y="420443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Oval 66"/>
          <p:cNvSpPr>
            <a:spLocks noChangeArrowheads="1"/>
          </p:cNvSpPr>
          <p:nvPr/>
        </p:nvSpPr>
        <p:spPr bwMode="auto">
          <a:xfrm>
            <a:off x="7503293" y="42980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Oval 67"/>
          <p:cNvSpPr>
            <a:spLocks noChangeArrowheads="1"/>
          </p:cNvSpPr>
          <p:nvPr/>
        </p:nvSpPr>
        <p:spPr bwMode="auto">
          <a:xfrm>
            <a:off x="7462018" y="44568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Line 68"/>
          <p:cNvSpPr>
            <a:spLocks noChangeShapeType="1"/>
          </p:cNvSpPr>
          <p:nvPr/>
        </p:nvSpPr>
        <p:spPr bwMode="auto">
          <a:xfrm>
            <a:off x="3277529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Line 69"/>
          <p:cNvSpPr>
            <a:spLocks noChangeShapeType="1"/>
          </p:cNvSpPr>
          <p:nvPr/>
        </p:nvSpPr>
        <p:spPr bwMode="auto">
          <a:xfrm>
            <a:off x="3277530" y="46605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4" name="Group 70"/>
          <p:cNvGrpSpPr>
            <a:grpSpLocks/>
          </p:cNvGrpSpPr>
          <p:nvPr/>
        </p:nvGrpSpPr>
        <p:grpSpPr bwMode="auto">
          <a:xfrm rot="4810536">
            <a:off x="3568041" y="3317443"/>
            <a:ext cx="1352550" cy="1238250"/>
            <a:chOff x="140" y="168"/>
            <a:chExt cx="142" cy="130"/>
          </a:xfrm>
        </p:grpSpPr>
        <p:sp>
          <p:nvSpPr>
            <p:cNvPr id="75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Line 87"/>
          <p:cNvSpPr>
            <a:spLocks noChangeShapeType="1"/>
          </p:cNvSpPr>
          <p:nvPr/>
        </p:nvSpPr>
        <p:spPr bwMode="auto">
          <a:xfrm rot="4810536" flipV="1">
            <a:off x="3468029" y="3322206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 Box 89"/>
          <p:cNvSpPr txBox="1">
            <a:spLocks noChangeArrowheads="1"/>
          </p:cNvSpPr>
          <p:nvPr/>
        </p:nvSpPr>
        <p:spPr bwMode="auto">
          <a:xfrm>
            <a:off x="5106630" y="4650487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933170" y="2953587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366756" y="2961612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" name="Line 68"/>
          <p:cNvSpPr>
            <a:spLocks noChangeShapeType="1"/>
          </p:cNvSpPr>
          <p:nvPr/>
        </p:nvSpPr>
        <p:spPr bwMode="auto">
          <a:xfrm>
            <a:off x="5730367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Line 69"/>
          <p:cNvSpPr>
            <a:spLocks noChangeShapeType="1"/>
          </p:cNvSpPr>
          <p:nvPr/>
        </p:nvSpPr>
        <p:spPr bwMode="auto">
          <a:xfrm>
            <a:off x="5739994" y="46589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852205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Kladná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ovéPole 98"/>
          <p:cNvSpPr txBox="1"/>
          <p:nvPr/>
        </p:nvSpPr>
        <p:spPr>
          <a:xfrm>
            <a:off x="3259397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Záporná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ovéPole 99"/>
          <p:cNvSpPr txBox="1"/>
          <p:nvPr/>
        </p:nvSpPr>
        <p:spPr>
          <a:xfrm>
            <a:off x="5779616" y="2496970"/>
            <a:ext cx="2107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Bez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5209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koeficienty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– kvantifikuje míru vztahu mezi dvěma spojitými veličinami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parametrický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; hodnotí míru lineární závislosti mezi dvěma spojitými proměnnými.</a:t>
            </a:r>
          </a:p>
          <a:p>
            <a:pPr marL="355600" indent="0" defTabSz="355600">
              <a:lnSpc>
                <a:spcPct val="100000"/>
              </a:lnSpc>
              <a:buNone/>
            </a:pP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Předpoklad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proměnné pocházejí z tzv. dvourozměrného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normálního rozdělení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(pro každou hodnotu X má proměnná Y normální rozdělení a pro každou hodnotu Y má proměnná X normální rozdělení)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alt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neparametrický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; hodnotí míru závislosti pořadí hodnot dvou spojitých proměnných.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Hodnota </a:t>
            </a:r>
            <a:r>
              <a:rPr lang="cs-CZ" alt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kladná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když vyšší hodnoty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Naopak hodnota </a:t>
            </a:r>
            <a:r>
              <a:rPr lang="cs-CZ" alt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záporná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když nižší hodnoty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560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významnost korelačního koeficientu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abývá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hodnot od -1 do 1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=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nekorelované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&gt;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kladně 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&lt;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áporně korelované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veličiny</a:t>
            </a: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Testujeme hypotézu o nezávislosti spojitých proměnných: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proměnné X a Y jsou nezávislé náhodné veličiny;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proměnné X a Y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nejsou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nezávislé náhodné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veličiny;</a:t>
            </a:r>
          </a:p>
          <a:p>
            <a:pPr marL="342900" indent="-342900" defTabSz="3556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Testování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pomocí intervalu spolehlivosti nebo výpočet testové statistiky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srovnání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 kritickou hodnotou nebo výpočet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p-hodnoty.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defTabSz="355600">
              <a:lnSpc>
                <a:spcPct val="100000"/>
              </a:lnSpc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63" r="-6667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9897" y="2439265"/>
            <a:ext cx="865769" cy="721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16745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4783</TotalTime>
  <Words>1635</Words>
  <Application>Microsoft Office PowerPoint</Application>
  <PresentationFormat>Vlastní</PresentationFormat>
  <Paragraphs>245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Calibri</vt:lpstr>
      <vt:lpstr>Cambria Math</vt:lpstr>
      <vt:lpstr>Tahoma</vt:lpstr>
      <vt:lpstr>Times New Roman</vt:lpstr>
      <vt:lpstr>Wingdings</vt:lpstr>
      <vt:lpstr>Prezentace_MU_CZ</vt:lpstr>
      <vt:lpstr>MIAM021p(s) Analýza a management dat pro zdravotnické obory – přednáška a cvičení  (jaro 2021)</vt:lpstr>
      <vt:lpstr>Základy korelační analýzy</vt:lpstr>
      <vt:lpstr>Proč hodnotit vztah dvou spojitých proměnných?</vt:lpstr>
      <vt:lpstr>Korelační a regresní analýza</vt:lpstr>
      <vt:lpstr>Základní statistické testy</vt:lpstr>
      <vt:lpstr>Bodový graf – vizualizace vztahu dvou spojitých proměnných</vt:lpstr>
      <vt:lpstr>Korelace</vt:lpstr>
      <vt:lpstr>Korelační koeficienty</vt:lpstr>
      <vt:lpstr>Statistická významnost korelačního koeficientu</vt:lpstr>
      <vt:lpstr>Možné problémy s výpočtem r</vt:lpstr>
      <vt:lpstr>Praktické cvičení v programu Statistica</vt:lpstr>
      <vt:lpstr>Datový soubor</vt:lpstr>
      <vt:lpstr>Rehabilitace po mozkovém infarktu</vt:lpstr>
      <vt:lpstr>Rehabilitace po mozkovém infarktu</vt:lpstr>
      <vt:lpstr>Pearsonův korelační koeficient</vt:lpstr>
      <vt:lpstr>Úkol č. 1 – Pearsonův korelační koeficient</vt:lpstr>
      <vt:lpstr>Úkol č. 1 – Pearsonův korelační koef.</vt:lpstr>
      <vt:lpstr>Úkol č. 1 – Řešení v programu Statistica</vt:lpstr>
      <vt:lpstr>Úkol č. 1 – Řešení v programu Statistica</vt:lpstr>
      <vt:lpstr>Úkol č. 1 – Výsledky v Statistica</vt:lpstr>
      <vt:lpstr>Spearmanův korelační koeficient</vt:lpstr>
      <vt:lpstr>Úkol č. 2 – Spearmanův korelační koeficient</vt:lpstr>
      <vt:lpstr>Úkol č. 2 – Spearmanův korelační koef.</vt:lpstr>
      <vt:lpstr>Úkol č. 2 – Řešení v programu Statistica</vt:lpstr>
      <vt:lpstr>Úkol č. 2 – Řešení v programu Statistica</vt:lpstr>
      <vt:lpstr>Úkol č. 2 – Výsledky v Statistica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Michal Svoboda</cp:lastModifiedBy>
  <cp:revision>329</cp:revision>
  <cp:lastPrinted>1601-01-01T00:00:00Z</cp:lastPrinted>
  <dcterms:created xsi:type="dcterms:W3CDTF">2019-10-07T06:18:27Z</dcterms:created>
  <dcterms:modified xsi:type="dcterms:W3CDTF">2021-03-02T08:36:02Z</dcterms:modified>
</cp:coreProperties>
</file>