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1" r:id="rId6"/>
    <p:sldId id="286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7" r:id="rId19"/>
    <p:sldId id="278" r:id="rId20"/>
    <p:sldId id="273" r:id="rId21"/>
    <p:sldId id="276" r:id="rId22"/>
    <p:sldId id="279" r:id="rId23"/>
    <p:sldId id="282" r:id="rId24"/>
    <p:sldId id="283" r:id="rId25"/>
    <p:sldId id="284" r:id="rId26"/>
    <p:sldId id="285" r:id="rId27"/>
    <p:sldId id="280" r:id="rId28"/>
  </p:sldIdLst>
  <p:sldSz cx="9144000" cy="6858000" type="screen4x3"/>
  <p:notesSz cx="6858000" cy="9144000"/>
  <p:custDataLst>
    <p:tags r:id="rId3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7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17A55-2C0D-4339-8718-37E3DAB35A08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F495D-04FF-484F-8115-1542A0239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Ischias – bolest </a:t>
            </a:r>
            <a:r>
              <a:rPr lang="cs-CZ" dirty="0" err="1" smtClean="0"/>
              <a:t>progredující</a:t>
            </a:r>
            <a:r>
              <a:rPr lang="cs-CZ" baseline="0" dirty="0" smtClean="0"/>
              <a:t> přes zadní stranu hýždě, stehny, lýtka až na okraj plosky a malíku </a:t>
            </a:r>
            <a:r>
              <a:rPr lang="cs-CZ" baseline="0" dirty="0" err="1" smtClean="0"/>
              <a:t>např.kořenový</a:t>
            </a:r>
            <a:r>
              <a:rPr lang="cs-CZ" baseline="0" dirty="0" smtClean="0"/>
              <a:t> syndrom S1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F495D-04FF-484F-8115-1542A02394A4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5BEE-C8FD-44F0-8B9A-E5472B700EC5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250A-FB10-48EC-ADD2-D6B0018E22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5BEE-C8FD-44F0-8B9A-E5472B700EC5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250A-FB10-48EC-ADD2-D6B0018E22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5BEE-C8FD-44F0-8B9A-E5472B700EC5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250A-FB10-48EC-ADD2-D6B0018E22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5BEE-C8FD-44F0-8B9A-E5472B700EC5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250A-FB10-48EC-ADD2-D6B0018E22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5BEE-C8FD-44F0-8B9A-E5472B700EC5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250A-FB10-48EC-ADD2-D6B0018E22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5BEE-C8FD-44F0-8B9A-E5472B700EC5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250A-FB10-48EC-ADD2-D6B0018E22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5BEE-C8FD-44F0-8B9A-E5472B700EC5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250A-FB10-48EC-ADD2-D6B0018E22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5BEE-C8FD-44F0-8B9A-E5472B700EC5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250A-FB10-48EC-ADD2-D6B0018E22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5BEE-C8FD-44F0-8B9A-E5472B700EC5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250A-FB10-48EC-ADD2-D6B0018E22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5BEE-C8FD-44F0-8B9A-E5472B700EC5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250A-FB10-48EC-ADD2-D6B0018E22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5BEE-C8FD-44F0-8B9A-E5472B700EC5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250A-FB10-48EC-ADD2-D6B0018E22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D5BEE-C8FD-44F0-8B9A-E5472B700EC5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A250A-FB10-48EC-ADD2-D6B0018E228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Onemocnění páteře a míchy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Březen 2019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Atropin při bradykardiích, sympatomimetika</a:t>
            </a:r>
          </a:p>
          <a:p>
            <a:r>
              <a:rPr lang="cs-CZ" dirty="0" smtClean="0"/>
              <a:t>náhrada tekutin  ( </a:t>
            </a:r>
            <a:r>
              <a:rPr lang="cs-CZ" dirty="0" err="1" smtClean="0"/>
              <a:t>hypoperfúze</a:t>
            </a:r>
            <a:r>
              <a:rPr lang="cs-CZ" dirty="0" smtClean="0"/>
              <a:t> a hypoxie prohlubují sekundární poranění míchy )</a:t>
            </a:r>
          </a:p>
          <a:p>
            <a:r>
              <a:rPr lang="cs-CZ" dirty="0" smtClean="0"/>
              <a:t>podání </a:t>
            </a:r>
            <a:r>
              <a:rPr lang="cs-CZ" dirty="0" err="1" smtClean="0"/>
              <a:t>Methylprednisolonu</a:t>
            </a:r>
            <a:r>
              <a:rPr lang="cs-CZ" dirty="0" smtClean="0"/>
              <a:t> ( </a:t>
            </a:r>
            <a:r>
              <a:rPr lang="cs-CZ" dirty="0" err="1" smtClean="0"/>
              <a:t>Solumedrol</a:t>
            </a:r>
            <a:r>
              <a:rPr lang="cs-CZ" dirty="0" smtClean="0"/>
              <a:t> ) nejlépe do 3h od úrazu  - snižuje riziko sekundárního postižení míchy</a:t>
            </a:r>
          </a:p>
          <a:p>
            <a:r>
              <a:rPr lang="cs-CZ" dirty="0" smtClean="0"/>
              <a:t>zavedení PMK , </a:t>
            </a:r>
            <a:r>
              <a:rPr lang="cs-CZ" dirty="0" err="1" smtClean="0"/>
              <a:t>ev</a:t>
            </a:r>
            <a:r>
              <a:rPr lang="cs-CZ" dirty="0" smtClean="0"/>
              <a:t> </a:t>
            </a:r>
            <a:r>
              <a:rPr lang="cs-CZ" dirty="0" err="1" smtClean="0"/>
              <a:t>epicytostomii</a:t>
            </a:r>
            <a:r>
              <a:rPr lang="cs-CZ" dirty="0" smtClean="0"/>
              <a:t> – dochází k retenci moči při míšním šoku, roztažení svalových vláken měchýře může znemožnit pozdější automatické vyprazdňování měchýře</a:t>
            </a:r>
          </a:p>
          <a:p>
            <a:r>
              <a:rPr lang="cs-CZ" dirty="0" smtClean="0"/>
              <a:t>při průkazu útlaku míchy nebo </a:t>
            </a:r>
            <a:r>
              <a:rPr lang="cs-CZ" dirty="0" err="1" smtClean="0"/>
              <a:t>instabilitě</a:t>
            </a:r>
            <a:r>
              <a:rPr lang="cs-CZ" dirty="0" smtClean="0"/>
              <a:t> akutní operace – cíle je uvolnit míchu a stabilizovat páteř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5804" y="16002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/>
              <a:t>Na co se zaměříme: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péči o PMK</a:t>
            </a:r>
          </a:p>
          <a:p>
            <a:pPr>
              <a:buNone/>
            </a:pPr>
            <a:r>
              <a:rPr lang="cs-CZ" sz="2000" dirty="0" smtClean="0"/>
              <a:t>    -</a:t>
            </a:r>
            <a:r>
              <a:rPr lang="cs-CZ" sz="2000" b="1" dirty="0" smtClean="0">
                <a:solidFill>
                  <a:srgbClr val="C00000"/>
                </a:solidFill>
              </a:rPr>
              <a:t> </a:t>
            </a:r>
            <a:r>
              <a:rPr lang="cs-CZ" sz="2000" dirty="0" smtClean="0"/>
              <a:t>prevence infekce močových cest</a:t>
            </a:r>
          </a:p>
          <a:p>
            <a:pPr>
              <a:buNone/>
            </a:pPr>
            <a:r>
              <a:rPr lang="cs-CZ" sz="2000" dirty="0" smtClean="0"/>
              <a:t>    - v období míšního šoku je retence moči – nutné opakované vyprazdňování v pravidelných intervalech</a:t>
            </a:r>
          </a:p>
          <a:p>
            <a:pPr>
              <a:buNone/>
            </a:pPr>
            <a:r>
              <a:rPr lang="cs-CZ" sz="2000" dirty="0" smtClean="0"/>
              <a:t>   - pravidelné zaštipování a odpouštění PMK či </a:t>
            </a:r>
            <a:r>
              <a:rPr lang="cs-CZ" sz="2000" dirty="0" err="1" smtClean="0"/>
              <a:t>epicystostomie</a:t>
            </a:r>
            <a:r>
              <a:rPr lang="cs-CZ" sz="2000" dirty="0" smtClean="0"/>
              <a:t>  - nácvik reflexního a automatického vyprazdňování měchýře ( při poškození segmentu S2 – S4</a:t>
            </a:r>
          </a:p>
          <a:p>
            <a:pPr>
              <a:buNone/>
            </a:pPr>
            <a:r>
              <a:rPr lang="cs-CZ" sz="2000" dirty="0" smtClean="0"/>
              <a:t>    - v této oblasti je mikční centrum – schopnost funkce bez vlivu mozku</a:t>
            </a:r>
          </a:p>
          <a:p>
            <a:pPr>
              <a:buNone/>
            </a:pPr>
            <a:r>
              <a:rPr lang="cs-CZ" sz="2000" dirty="0" smtClean="0"/>
              <a:t>    - při poškození mikčního centra míchy v oblasti S2 – S4 se vyvine autonomní vyprazdňování měchýře po provokujícím tlaku na měchýř - zvýšení abdominálního tlaku - </a:t>
            </a:r>
            <a:r>
              <a:rPr lang="cs-CZ" sz="2000" dirty="0" err="1" smtClean="0"/>
              <a:t>Valsalvův</a:t>
            </a:r>
            <a:r>
              <a:rPr lang="cs-CZ" sz="2000" dirty="0" smtClean="0"/>
              <a:t> nebo </a:t>
            </a:r>
            <a:r>
              <a:rPr lang="cs-CZ" sz="2000" b="1" dirty="0" err="1" smtClean="0"/>
              <a:t>Credého</a:t>
            </a:r>
            <a:r>
              <a:rPr lang="cs-CZ" sz="2000" dirty="0" smtClean="0"/>
              <a:t> </a:t>
            </a:r>
            <a:r>
              <a:rPr lang="cs-CZ" sz="2000" b="1" dirty="0" smtClean="0"/>
              <a:t>manévr</a:t>
            </a:r>
            <a:r>
              <a:rPr lang="cs-CZ" sz="2000" dirty="0" smtClean="0"/>
              <a:t> ( nemocný sedící na toaletě si rukou tlačí na </a:t>
            </a:r>
            <a:r>
              <a:rPr lang="cs-CZ" sz="2000" dirty="0" err="1" smtClean="0"/>
              <a:t>suprapubickou</a:t>
            </a:r>
            <a:r>
              <a:rPr lang="cs-CZ" sz="2000" dirty="0" smtClean="0"/>
              <a:t> oblast )</a:t>
            </a:r>
          </a:p>
          <a:p>
            <a:pPr marL="342900" lvl="1" indent="-342900">
              <a:buNone/>
            </a:pPr>
            <a:r>
              <a:rPr lang="cs-CZ" sz="2000" dirty="0" smtClean="0"/>
              <a:t>    - </a:t>
            </a:r>
            <a:r>
              <a:rPr lang="cs-CZ" sz="2000" b="1" dirty="0" smtClean="0">
                <a:cs typeface="Arial" charset="0"/>
              </a:rPr>
              <a:t>intermitentní katetrizace </a:t>
            </a:r>
            <a:r>
              <a:rPr lang="cs-CZ" sz="2000" dirty="0" smtClean="0">
                <a:cs typeface="Arial" charset="0"/>
              </a:rPr>
              <a:t>(prevence zánětu a postižení </a:t>
            </a:r>
            <a:r>
              <a:rPr lang="cs-CZ" sz="2000" dirty="0" err="1" smtClean="0">
                <a:cs typeface="Arial" charset="0"/>
              </a:rPr>
              <a:t>uretry</a:t>
            </a:r>
            <a:r>
              <a:rPr lang="cs-CZ" sz="2000" dirty="0" smtClean="0">
                <a:cs typeface="Arial" charset="0"/>
              </a:rPr>
              <a:t>, při trvalém tlaku katétru)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péči o dýchací cesty</a:t>
            </a:r>
          </a:p>
          <a:p>
            <a:pPr>
              <a:buNone/>
            </a:pPr>
            <a:r>
              <a:rPr lang="cs-CZ" dirty="0" smtClean="0"/>
              <a:t>   - při poranění krční a horní hrudní míchy jsou ochrnuté mezižeberní svaly a tím omezené pohyby hrudníku ( ztížené dýchání a zhoršené vykašlávání – riziko plícních infekcí )</a:t>
            </a:r>
          </a:p>
          <a:p>
            <a:pPr>
              <a:buNone/>
            </a:pPr>
            <a:r>
              <a:rPr lang="cs-CZ" dirty="0" smtClean="0"/>
              <a:t>    - dodržení aseptických podmínek při odsávání</a:t>
            </a:r>
          </a:p>
          <a:p>
            <a:pPr>
              <a:buNone/>
            </a:pPr>
            <a:r>
              <a:rPr lang="cs-CZ" dirty="0" smtClean="0"/>
              <a:t>    - </a:t>
            </a:r>
            <a:r>
              <a:rPr lang="cs-CZ" dirty="0" err="1" smtClean="0"/>
              <a:t>mukolytika</a:t>
            </a:r>
            <a:r>
              <a:rPr lang="cs-CZ" dirty="0" smtClean="0"/>
              <a:t>, inhalace</a:t>
            </a:r>
          </a:p>
          <a:p>
            <a:pPr>
              <a:buNone/>
            </a:pPr>
            <a:r>
              <a:rPr lang="cs-CZ" dirty="0" smtClean="0"/>
              <a:t>    - péče o ETK, TSK + okolí</a:t>
            </a:r>
          </a:p>
          <a:p>
            <a:pPr>
              <a:buNone/>
            </a:pPr>
            <a:r>
              <a:rPr lang="cs-CZ" dirty="0" smtClean="0"/>
              <a:t>    - nácvik vykašlávání, vibrační masáže, </a:t>
            </a:r>
            <a:r>
              <a:rPr lang="cs-CZ" dirty="0" err="1" smtClean="0"/>
              <a:t>masáže</a:t>
            </a:r>
            <a:r>
              <a:rPr lang="cs-CZ" dirty="0" smtClean="0"/>
              <a:t> stimulující dýchání, dýcháni proti odporu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prevenci vzniku dekubitů</a:t>
            </a:r>
          </a:p>
          <a:p>
            <a:pPr>
              <a:buNone/>
            </a:pPr>
            <a:r>
              <a:rPr lang="cs-CZ" dirty="0" smtClean="0"/>
              <a:t>    - důležitá hydratace a výživa pacienta</a:t>
            </a:r>
          </a:p>
          <a:p>
            <a:pPr>
              <a:buNone/>
            </a:pPr>
            <a:r>
              <a:rPr lang="cs-CZ" dirty="0" smtClean="0"/>
              <a:t>    - infuzní, parenterální výživa ( v prvních dnech    </a:t>
            </a:r>
          </a:p>
          <a:p>
            <a:pPr>
              <a:buNone/>
            </a:pPr>
            <a:r>
              <a:rPr lang="cs-CZ" dirty="0" smtClean="0"/>
              <a:t>      po úrazu )</a:t>
            </a:r>
          </a:p>
          <a:p>
            <a:pPr>
              <a:buNone/>
            </a:pPr>
            <a:r>
              <a:rPr lang="cs-CZ" dirty="0" smtClean="0"/>
              <a:t>    - zavedení NGS, PEG – podání plnohodnotné enterální výživy po pravidelných konzultacích s nutriční sestrou, sledování výživových parametrů</a:t>
            </a:r>
          </a:p>
          <a:p>
            <a:pPr>
              <a:buNone/>
            </a:pPr>
            <a:r>
              <a:rPr lang="cs-CZ" dirty="0" smtClean="0"/>
              <a:t>   - </a:t>
            </a:r>
            <a:r>
              <a:rPr lang="cs-CZ" dirty="0" err="1" smtClean="0"/>
              <a:t>sipping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- polohování „v ose“, prevence tlaku na predilekční místa </a:t>
            </a:r>
          </a:p>
          <a:p>
            <a:pPr>
              <a:buNone/>
            </a:pPr>
            <a:r>
              <a:rPr lang="cs-CZ" dirty="0" smtClean="0"/>
              <a:t>   - péče o lůžko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péči o peristaltiku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- po poranění – zpomalení peristaltiky – sklon k obstipaci až ke vzniku paralytického ileu</a:t>
            </a:r>
          </a:p>
          <a:p>
            <a:pPr>
              <a:buNone/>
            </a:pPr>
            <a:r>
              <a:rPr lang="cs-CZ" dirty="0" smtClean="0"/>
              <a:t>    - pravidelné vyprazdňování – použití vhodných </a:t>
            </a:r>
            <a:r>
              <a:rPr lang="cs-CZ" dirty="0" err="1" smtClean="0"/>
              <a:t>laxancií</a:t>
            </a:r>
            <a:r>
              <a:rPr lang="cs-CZ" dirty="0" smtClean="0"/>
              <a:t> či manuální vybavení stolice</a:t>
            </a:r>
          </a:p>
          <a:p>
            <a:pPr>
              <a:buNone/>
            </a:pPr>
            <a:r>
              <a:rPr lang="cs-CZ" dirty="0" smtClean="0"/>
              <a:t>    - vhodná strava či dietní opatření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rehabilitační péči</a:t>
            </a:r>
          </a:p>
          <a:p>
            <a:pPr>
              <a:buNone/>
            </a:pPr>
            <a:r>
              <a:rPr lang="cs-CZ" dirty="0" smtClean="0"/>
              <a:t>   - zabránění vzniku kontraktur ( po odeznění míšního šoku dochází ke vzniku spastického nálezu na postižených končetinách )</a:t>
            </a:r>
          </a:p>
          <a:p>
            <a:pPr>
              <a:buNone/>
            </a:pPr>
            <a:r>
              <a:rPr lang="cs-CZ" dirty="0" smtClean="0"/>
              <a:t>   - nácvik </a:t>
            </a:r>
            <a:r>
              <a:rPr lang="cs-CZ" dirty="0" err="1" smtClean="0"/>
              <a:t>sebeobsluhy</a:t>
            </a:r>
            <a:endParaRPr lang="cs-CZ" dirty="0" smtClean="0"/>
          </a:p>
          <a:p>
            <a:r>
              <a:rPr lang="cs-CZ" b="1" dirty="0" smtClean="0">
                <a:solidFill>
                  <a:srgbClr val="C00000"/>
                </a:solidFill>
              </a:rPr>
              <a:t>vegetativní krize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- 3-4 měsíce po úrazu, projevuje se přechodnou hypertenzí, bolestí hlavy, úzkostí, pocením, zčervenáním kůže</a:t>
            </a:r>
          </a:p>
          <a:p>
            <a:pPr>
              <a:buNone/>
            </a:pPr>
            <a:r>
              <a:rPr lang="cs-CZ" dirty="0" smtClean="0"/>
              <a:t>   - příčina bývá plný močový měchýř nebo rektum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3400" b="1" dirty="0" smtClean="0"/>
              <a:t>Sytém péče:</a:t>
            </a:r>
          </a:p>
          <a:p>
            <a:pPr>
              <a:buFont typeface="Wingdings" pitchFamily="2" charset="2"/>
              <a:buChar char="Ø"/>
            </a:pPr>
            <a:r>
              <a:rPr lang="cs-CZ" sz="3400" dirty="0" smtClean="0"/>
              <a:t>příjem pacienta v páteřních centrech – akutní fáze léčby – chirurgické ošetření, intenzivní péče </a:t>
            </a:r>
          </a:p>
          <a:p>
            <a:pPr>
              <a:buNone/>
            </a:pPr>
            <a:r>
              <a:rPr lang="cs-CZ" sz="3400" dirty="0" smtClean="0"/>
              <a:t>     (</a:t>
            </a:r>
            <a:r>
              <a:rPr lang="cs-CZ" sz="3400" dirty="0" err="1" smtClean="0"/>
              <a:t>spondylochirurgie</a:t>
            </a:r>
            <a:r>
              <a:rPr lang="cs-CZ" sz="3400" dirty="0" smtClean="0"/>
              <a:t>,neurochirurgie, ortopedie, traumatologie )</a:t>
            </a:r>
          </a:p>
          <a:p>
            <a:pPr>
              <a:buFont typeface="Wingdings" pitchFamily="2" charset="2"/>
              <a:buChar char="Ø"/>
            </a:pPr>
            <a:r>
              <a:rPr lang="cs-CZ" sz="3400" dirty="0" smtClean="0"/>
              <a:t>spinální jednotka – subakutní péče – cílená rehabilitace a resocializace pacienta ( po 2-3 týdnech – pacienti s poraněním míchy )</a:t>
            </a:r>
          </a:p>
          <a:p>
            <a:pPr>
              <a:buFont typeface="Wingdings" pitchFamily="2" charset="2"/>
              <a:buChar char="Ø"/>
            </a:pPr>
            <a:r>
              <a:rPr lang="cs-CZ" sz="3400" dirty="0" smtClean="0"/>
              <a:t>rehabilitační ústav nebo domácí ošetřování – chronická fáze</a:t>
            </a:r>
          </a:p>
          <a:p>
            <a:pPr>
              <a:buNone/>
            </a:pPr>
            <a:r>
              <a:rPr lang="cs-CZ" sz="3400" dirty="0" smtClean="0"/>
              <a:t>     ( od 12 týdne )</a:t>
            </a:r>
          </a:p>
          <a:p>
            <a:pPr>
              <a:buFont typeface="Wingdings" pitchFamily="2" charset="2"/>
              <a:buChar char="Ø"/>
            </a:pPr>
            <a:r>
              <a:rPr lang="cs-CZ" sz="3400" dirty="0" smtClean="0"/>
              <a:t> v celém léčebně - ošetřovatelském procesu je důležitá schopnost adaptace jedince na novou situaci a motivaci k </a:t>
            </a:r>
            <a:r>
              <a:rPr lang="cs-CZ" sz="3400" dirty="0" err="1" smtClean="0"/>
              <a:t>znovuzapojení</a:t>
            </a:r>
            <a:r>
              <a:rPr lang="cs-CZ" sz="3400" dirty="0" smtClean="0"/>
              <a:t> do životních aktivit ( citlivý přístup ošetřujícího personálu, odborná psychoterapie, spolupráce rodiny )</a:t>
            </a:r>
          </a:p>
          <a:p>
            <a:pPr>
              <a:buFont typeface="Wingdings" pitchFamily="2" charset="2"/>
              <a:buChar char="Ø"/>
            </a:pPr>
            <a:endParaRPr lang="cs-CZ" sz="3400" dirty="0" smtClean="0"/>
          </a:p>
          <a:p>
            <a:pPr>
              <a:buFont typeface="Wingdings" pitchFamily="2" charset="2"/>
              <a:buChar char="Ø"/>
            </a:pPr>
            <a:endParaRPr lang="cs-CZ" sz="3400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Degenerativní onemocnění páteře a míchy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b="1" dirty="0" smtClean="0">
                <a:latin typeface="Arial" charset="0"/>
                <a:cs typeface="Arial" charset="0"/>
              </a:rPr>
              <a:t>Etiologie:</a:t>
            </a:r>
          </a:p>
          <a:p>
            <a:pPr algn="just"/>
            <a:r>
              <a:rPr lang="cs-CZ" dirty="0" smtClean="0">
                <a:cs typeface="Arial" charset="0"/>
              </a:rPr>
              <a:t>na páteř je vyvíjená enormní mechanická zátěž již od dětství</a:t>
            </a:r>
          </a:p>
          <a:p>
            <a:pPr algn="just"/>
            <a:r>
              <a:rPr lang="cs-CZ" dirty="0" smtClean="0">
                <a:cs typeface="Arial" charset="0"/>
              </a:rPr>
              <a:t>proces degenerace začíná na </a:t>
            </a:r>
            <a:r>
              <a:rPr lang="cs-CZ" b="1" dirty="0" smtClean="0">
                <a:cs typeface="Arial" charset="0"/>
              </a:rPr>
              <a:t>meziobratlové ploténce</a:t>
            </a:r>
            <a:r>
              <a:rPr lang="cs-CZ" dirty="0" smtClean="0">
                <a:cs typeface="Arial" charset="0"/>
              </a:rPr>
              <a:t>, které ztrácí vodu a vysychá</a:t>
            </a:r>
          </a:p>
          <a:p>
            <a:pPr algn="just"/>
            <a:r>
              <a:rPr lang="cs-CZ" dirty="0" smtClean="0">
                <a:cs typeface="Arial" charset="0"/>
              </a:rPr>
              <a:t>takto poškozená ploténka může být náchylná k tvorbě </a:t>
            </a:r>
            <a:r>
              <a:rPr lang="cs-CZ" b="1" dirty="0" smtClean="0">
                <a:cs typeface="Arial" charset="0"/>
              </a:rPr>
              <a:t>volných fragmentů</a:t>
            </a:r>
            <a:r>
              <a:rPr lang="cs-CZ" dirty="0" smtClean="0">
                <a:cs typeface="Arial" charset="0"/>
              </a:rPr>
              <a:t>, které se stávají příčinou útlaku nervových struktur</a:t>
            </a:r>
          </a:p>
          <a:p>
            <a:pPr algn="just"/>
            <a:r>
              <a:rPr lang="cs-CZ" dirty="0" smtClean="0">
                <a:cs typeface="Arial" charset="0"/>
              </a:rPr>
              <a:t>ploténka ztrátou vody snižuje svojí výšku a přilehlé obratle se tak dostávají blíže k sobě. Štěrbiny, kterými vystupují z páteře nervové kořeny, se tak můžou zúžit a příslušný kořen utlačovat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Degenerativní onemocnění páteře a míchy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Diagnostika:</a:t>
            </a:r>
          </a:p>
          <a:p>
            <a:r>
              <a:rPr lang="cs-CZ" dirty="0" smtClean="0"/>
              <a:t>neurologické vyšetření – držení těla, omezení hybnosti, postoj, chůze, oslabení, napínací manévry, reflexy</a:t>
            </a:r>
          </a:p>
          <a:p>
            <a:r>
              <a:rPr lang="cs-CZ" dirty="0" smtClean="0"/>
              <a:t>zobrazovací vyšetření – prostý RTG snímek -  </a:t>
            </a:r>
          </a:p>
          <a:p>
            <a:pPr>
              <a:buNone/>
            </a:pPr>
            <a:r>
              <a:rPr lang="cs-CZ" dirty="0" smtClean="0"/>
              <a:t>    stanovení počtu obratlů ,CT – změny kostních struktur, tvar kloubů a páteřního kanálu, MR – </a:t>
            </a:r>
          </a:p>
          <a:p>
            <a:pPr>
              <a:buNone/>
            </a:pPr>
            <a:r>
              <a:rPr lang="cs-CZ" dirty="0" smtClean="0"/>
              <a:t>    nejlépe zobrazí stupeň postižení ploténky a stav přilehlých obratlových těl</a:t>
            </a:r>
          </a:p>
          <a:p>
            <a:r>
              <a:rPr lang="cs-CZ" dirty="0" smtClean="0"/>
              <a:t> elektrofyziologické vyšetření – EMG – sledujeme vedení vzruchů a reakci svalů na podnět, MEP – motorické evokované potenciály, SSEP – </a:t>
            </a:r>
            <a:r>
              <a:rPr lang="cs-CZ" dirty="0" err="1" smtClean="0"/>
              <a:t>somatosenzorické</a:t>
            </a:r>
            <a:r>
              <a:rPr lang="cs-CZ" dirty="0" smtClean="0"/>
              <a:t> evokované potenciály – </a:t>
            </a:r>
            <a:r>
              <a:rPr lang="cs-CZ" dirty="0" err="1" smtClean="0"/>
              <a:t>oliší</a:t>
            </a:r>
            <a:r>
              <a:rPr lang="cs-CZ" dirty="0" smtClean="0"/>
              <a:t> postižení kořene od postižení míchy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Degenerativní onemocnění páteře a míchy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Konzervativní terapie:  - </a:t>
            </a:r>
            <a:r>
              <a:rPr lang="cs-CZ" dirty="0" smtClean="0"/>
              <a:t>zlepšení prokrvení, zmírnění edému kořenů a zmírnění bolesti</a:t>
            </a:r>
          </a:p>
          <a:p>
            <a:pPr>
              <a:buNone/>
            </a:pPr>
            <a:r>
              <a:rPr lang="cs-CZ" dirty="0" smtClean="0"/>
              <a:t>     - zdlouhavý proces léčby, recidiva obtíží avšak v mnoha případech úspěšná</a:t>
            </a:r>
          </a:p>
          <a:p>
            <a:r>
              <a:rPr lang="cs-CZ" dirty="0" smtClean="0"/>
              <a:t>klidový režim – při akutních bolestech</a:t>
            </a:r>
          </a:p>
          <a:p>
            <a:r>
              <a:rPr lang="cs-CZ" dirty="0" smtClean="0"/>
              <a:t>medikamentózní léčba – lokální aplikace anestetik, analgetika, nesteroidní antirevmatika, </a:t>
            </a:r>
            <a:r>
              <a:rPr lang="cs-CZ" dirty="0" err="1" smtClean="0"/>
              <a:t>myorelaxancia</a:t>
            </a:r>
            <a:r>
              <a:rPr lang="cs-CZ" dirty="0" smtClean="0"/>
              <a:t>, </a:t>
            </a:r>
            <a:r>
              <a:rPr lang="cs-CZ" dirty="0" err="1" smtClean="0"/>
              <a:t>vazodilatancia</a:t>
            </a:r>
            <a:r>
              <a:rPr lang="cs-CZ" dirty="0" smtClean="0"/>
              <a:t>, </a:t>
            </a:r>
            <a:r>
              <a:rPr lang="cs-CZ" dirty="0" err="1" smtClean="0"/>
              <a:t>infúzní</a:t>
            </a:r>
            <a:r>
              <a:rPr lang="cs-CZ" dirty="0" smtClean="0"/>
              <a:t> terapie</a:t>
            </a:r>
          </a:p>
          <a:p>
            <a:r>
              <a:rPr lang="cs-CZ" dirty="0" smtClean="0"/>
              <a:t>imobilizace – krční límec, bederní pás</a:t>
            </a:r>
          </a:p>
          <a:p>
            <a:r>
              <a:rPr lang="cs-CZ" dirty="0" smtClean="0"/>
              <a:t>fyzikální terapie – lokální aplikace tepla, transkutánní elektrická stimulace, reflexní masáže</a:t>
            </a:r>
          </a:p>
          <a:p>
            <a:r>
              <a:rPr lang="cs-CZ" dirty="0" smtClean="0"/>
              <a:t>RHB – cvičení</a:t>
            </a:r>
          </a:p>
          <a:p>
            <a:r>
              <a:rPr lang="cs-CZ" dirty="0" smtClean="0"/>
              <a:t>změna způsobu života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Onemocnění páteře a míchy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Dělíme :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poranění ( úrazy )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d</a:t>
            </a:r>
            <a:r>
              <a:rPr lang="cs-CZ" dirty="0" smtClean="0"/>
              <a:t>egenerativní změny</a:t>
            </a:r>
          </a:p>
          <a:p>
            <a:pPr>
              <a:buNone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nádory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Degenerativní onemocnění krční páteře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cs typeface="Arial" charset="0"/>
              </a:rPr>
              <a:t>nejčastěji postižené etáže jsou C5/6 – C6/7</a:t>
            </a:r>
          </a:p>
          <a:p>
            <a:r>
              <a:rPr lang="cs-CZ" dirty="0" smtClean="0">
                <a:cs typeface="Arial" charset="0"/>
              </a:rPr>
              <a:t>vývoj klinických příznaků je většinou pomalý, typická je bolest šíje vedoucí k vynucené poloze, první příznaky se objevují ráno a večer. Dále se přidávají končetinové parestezie, které přecházejí v senzitivní a motorický deficit ve funkční oblasti</a:t>
            </a:r>
          </a:p>
          <a:p>
            <a:r>
              <a:rPr lang="cs-CZ" dirty="0" smtClean="0">
                <a:cs typeface="Arial" charset="0"/>
              </a:rPr>
              <a:t>kořenový syndrom C7 je charakterizován vystřelováním bolesti po dorzální straně paže do prostředníku a prsteníku, může být součastné oslabení m. triceps </a:t>
            </a:r>
            <a:r>
              <a:rPr lang="cs-CZ" dirty="0" err="1" smtClean="0">
                <a:cs typeface="Arial" charset="0"/>
              </a:rPr>
              <a:t>brachii</a:t>
            </a:r>
            <a:r>
              <a:rPr lang="cs-CZ" dirty="0" smtClean="0">
                <a:cs typeface="Arial" charset="0"/>
              </a:rPr>
              <a:t> (</a:t>
            </a:r>
            <a:r>
              <a:rPr lang="cs-CZ" dirty="0" err="1" smtClean="0">
                <a:cs typeface="Arial" charset="0"/>
              </a:rPr>
              <a:t>cervikobrachiální</a:t>
            </a:r>
            <a:r>
              <a:rPr lang="cs-CZ" dirty="0" smtClean="0">
                <a:cs typeface="Arial" charset="0"/>
              </a:rPr>
              <a:t> syndrom 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Degenerativní onemocnění krční páteře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cs typeface="Arial" charset="0"/>
              </a:rPr>
              <a:t>chirurgická intervence je indikována u přetrvávajících příznaků léčených konzervativně po dobu alespoň 4 týdnů nebo u pacientů s neurologických deficitem</a:t>
            </a:r>
          </a:p>
          <a:p>
            <a:r>
              <a:rPr lang="cs-CZ" dirty="0" smtClean="0">
                <a:cs typeface="Arial" charset="0"/>
              </a:rPr>
              <a:t>přední operační přístup – v CA, řez na krku, po provedené dekompresi se mezi obratle vloží </a:t>
            </a:r>
            <a:r>
              <a:rPr lang="cs-CZ" dirty="0" err="1" smtClean="0">
                <a:cs typeface="Arial" charset="0"/>
              </a:rPr>
              <a:t>autoštěp</a:t>
            </a:r>
            <a:r>
              <a:rPr lang="cs-CZ" dirty="0" smtClean="0">
                <a:cs typeface="Arial" charset="0"/>
              </a:rPr>
              <a:t> nebo umělý disk </a:t>
            </a:r>
          </a:p>
          <a:p>
            <a:pPr>
              <a:buNone/>
            </a:pPr>
            <a:r>
              <a:rPr lang="cs-CZ" dirty="0" smtClean="0">
                <a:cs typeface="Arial" charset="0"/>
              </a:rPr>
              <a:t>     ( endoprotéza ) a stabilizace dlahou tzv. fúze – zachování dynamiky páteře </a:t>
            </a:r>
          </a:p>
          <a:p>
            <a:r>
              <a:rPr lang="cs-CZ" dirty="0" smtClean="0">
                <a:cs typeface="Arial" charset="0"/>
              </a:rPr>
              <a:t>pacienti jsou po operaci sledováni na JIP</a:t>
            </a:r>
          </a:p>
          <a:p>
            <a:r>
              <a:rPr lang="cs-CZ" dirty="0" smtClean="0">
                <a:cs typeface="Arial" charset="0"/>
              </a:rPr>
              <a:t>měkký krční límec ( ponechat 2 – 3 měsíce ) – při odstranění límce – nutné držet páteř v ose ( hygiena )</a:t>
            </a:r>
          </a:p>
          <a:p>
            <a:r>
              <a:rPr lang="cs-CZ" dirty="0" smtClean="0">
                <a:cs typeface="Arial" charset="0"/>
              </a:rPr>
              <a:t>po operaci sledujeme FF, operační ránu, výdej z mezisvalového drénu, bolest, polykání chrapot, kašel, škrábání v krku ( porucha hlasivkových vazů ), močení  </a:t>
            </a:r>
          </a:p>
          <a:p>
            <a:r>
              <a:rPr lang="cs-CZ" dirty="0" smtClean="0">
                <a:cs typeface="Arial" charset="0"/>
              </a:rPr>
              <a:t>1. pooperační den - RTG kontrola C - páteře a následná </a:t>
            </a:r>
            <a:r>
              <a:rPr lang="cs-CZ" dirty="0" err="1" smtClean="0">
                <a:cs typeface="Arial" charset="0"/>
              </a:rPr>
              <a:t>vertikalizace</a:t>
            </a:r>
            <a:r>
              <a:rPr lang="cs-CZ" dirty="0" smtClean="0">
                <a:cs typeface="Arial" charset="0"/>
              </a:rPr>
              <a:t> dle výsledku RTG - přeložení pacienta na standardní oddělení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Degenerativní onemocnění lumbosakrálního úseku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cs typeface="Arial" charset="0"/>
              </a:rPr>
              <a:t>90 % všech degenerativních onemocnění páteře postihuje lumbosakrální oblast</a:t>
            </a:r>
          </a:p>
          <a:p>
            <a:r>
              <a:rPr lang="cs-CZ" dirty="0" smtClean="0">
                <a:cs typeface="Arial" charset="0"/>
              </a:rPr>
              <a:t>bolesti vznikající z útlaku nervového kořene nazýváme ischias, vyzařují podél nervového kořene do příslušného dermatomu </a:t>
            </a:r>
          </a:p>
          <a:p>
            <a:r>
              <a:rPr lang="cs-CZ" dirty="0" smtClean="0">
                <a:cs typeface="Arial" charset="0"/>
              </a:rPr>
              <a:t>lumbago je bolest, která zůstává lokalizována v oblasti bederní krajině</a:t>
            </a:r>
          </a:p>
          <a:p>
            <a:r>
              <a:rPr lang="cs-CZ" dirty="0" smtClean="0">
                <a:cs typeface="Arial" charset="0"/>
              </a:rPr>
              <a:t>neurochirurgická intervence pouze v případě útlaku nervových struktur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Degenerativní onemocnění lumbosakrálního úseku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" charset="0"/>
                <a:cs typeface="Arial" charset="0"/>
              </a:rPr>
              <a:t>o pacienty s degenerativním onemocněním L-páteře pečují dále ortopedové a neurologové, proto bude následující text zaměřen na </a:t>
            </a:r>
            <a:r>
              <a:rPr lang="cs-CZ" dirty="0" err="1" smtClean="0">
                <a:latin typeface="Arial" charset="0"/>
                <a:cs typeface="Arial" charset="0"/>
              </a:rPr>
              <a:t>lumboischiadický</a:t>
            </a:r>
            <a:r>
              <a:rPr lang="cs-CZ" dirty="0" smtClean="0">
                <a:latin typeface="Arial" charset="0"/>
                <a:cs typeface="Arial" charset="0"/>
              </a:rPr>
              <a:t> syndrom a syndrom kaudy</a:t>
            </a:r>
          </a:p>
          <a:p>
            <a:r>
              <a:rPr lang="cs-CZ" dirty="0" smtClean="0">
                <a:latin typeface="Arial" charset="0"/>
                <a:cs typeface="Arial" charset="0"/>
              </a:rPr>
              <a:t>operace většiny výhřezů se provádí </a:t>
            </a:r>
            <a:r>
              <a:rPr lang="cs-CZ" dirty="0" err="1" smtClean="0">
                <a:latin typeface="Arial" charset="0"/>
                <a:cs typeface="Arial" charset="0"/>
              </a:rPr>
              <a:t>transligamentózním</a:t>
            </a:r>
            <a:r>
              <a:rPr lang="cs-CZ" dirty="0" smtClean="0">
                <a:latin typeface="Arial" charset="0"/>
                <a:cs typeface="Arial" charset="0"/>
              </a:rPr>
              <a:t> přístupem, operace se provádí buď v celkové anestezii v poloze na břiše nebo v epidurální anestezii v poloze na boku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Degenerativní onemocnění lumbosakrálního úseku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dirty="0" smtClean="0">
                <a:latin typeface="Arial" charset="0"/>
                <a:cs typeface="Arial" charset="0"/>
              </a:rPr>
              <a:t>pacienti sledováni po OP na standardním oddělení</a:t>
            </a:r>
          </a:p>
          <a:p>
            <a:r>
              <a:rPr lang="cs-CZ" sz="3400" dirty="0" smtClean="0">
                <a:latin typeface="Arial" charset="0"/>
                <a:cs typeface="Arial" charset="0"/>
              </a:rPr>
              <a:t>po operaci v epidurální anestezii - 2 hodiny pacient leží na zádech se zdviženými dolními končetinami – komprese rány - zabránění otoku</a:t>
            </a:r>
          </a:p>
          <a:p>
            <a:r>
              <a:rPr lang="cs-CZ" sz="3400" dirty="0" smtClean="0">
                <a:latin typeface="Arial" charset="0"/>
                <a:cs typeface="Arial" charset="0"/>
              </a:rPr>
              <a:t>při otáčení v lůžku – zkřížit ruce na prsou a tělo držet v ose</a:t>
            </a:r>
          </a:p>
          <a:p>
            <a:r>
              <a:rPr lang="cs-CZ" sz="3400" dirty="0" smtClean="0">
                <a:latin typeface="Arial" charset="0"/>
                <a:cs typeface="Arial" charset="0"/>
              </a:rPr>
              <a:t>monitoring FF</a:t>
            </a:r>
          </a:p>
          <a:p>
            <a:r>
              <a:rPr lang="cs-CZ" sz="3400" dirty="0" smtClean="0">
                <a:latin typeface="Arial" charset="0"/>
                <a:cs typeface="Arial" charset="0"/>
              </a:rPr>
              <a:t>kontrola operační rány – </a:t>
            </a:r>
            <a:r>
              <a:rPr lang="cs-CZ" sz="3400" dirty="0" err="1" smtClean="0">
                <a:latin typeface="Arial" charset="0"/>
                <a:cs typeface="Arial" charset="0"/>
              </a:rPr>
              <a:t>prosak</a:t>
            </a:r>
            <a:r>
              <a:rPr lang="cs-CZ" sz="3400" dirty="0" smtClean="0">
                <a:latin typeface="Arial" charset="0"/>
                <a:cs typeface="Arial" charset="0"/>
              </a:rPr>
              <a:t>, hybnost, citlivost DKK</a:t>
            </a:r>
          </a:p>
          <a:p>
            <a:r>
              <a:rPr lang="cs-CZ" sz="3400" dirty="0" smtClean="0">
                <a:latin typeface="Arial" charset="0"/>
                <a:cs typeface="Arial" charset="0"/>
              </a:rPr>
              <a:t>kontrola diurézy</a:t>
            </a:r>
          </a:p>
          <a:p>
            <a:r>
              <a:rPr lang="cs-CZ" sz="3400" dirty="0" smtClean="0">
                <a:latin typeface="Arial" charset="0"/>
                <a:cs typeface="Arial" charset="0"/>
              </a:rPr>
              <a:t>podávání analgetik ( </a:t>
            </a:r>
            <a:r>
              <a:rPr lang="cs-CZ" sz="3400" dirty="0" err="1" smtClean="0">
                <a:latin typeface="Arial" charset="0"/>
                <a:cs typeface="Arial" charset="0"/>
              </a:rPr>
              <a:t>Tramal</a:t>
            </a:r>
            <a:r>
              <a:rPr lang="cs-CZ" sz="3400" dirty="0" smtClean="0">
                <a:latin typeface="Arial" charset="0"/>
                <a:cs typeface="Arial" charset="0"/>
              </a:rPr>
              <a:t>, </a:t>
            </a:r>
            <a:r>
              <a:rPr lang="cs-CZ" sz="3400" dirty="0" err="1" smtClean="0">
                <a:latin typeface="Arial" charset="0"/>
                <a:cs typeface="Arial" charset="0"/>
              </a:rPr>
              <a:t>Morphin</a:t>
            </a:r>
            <a:r>
              <a:rPr lang="cs-CZ" sz="3400" dirty="0" smtClean="0">
                <a:latin typeface="Arial" charset="0"/>
                <a:cs typeface="Arial" charset="0"/>
              </a:rPr>
              <a:t> 1% )  </a:t>
            </a:r>
          </a:p>
          <a:p>
            <a:r>
              <a:rPr lang="cs-CZ" sz="3400" dirty="0" err="1" smtClean="0">
                <a:latin typeface="Arial" charset="0"/>
                <a:cs typeface="Arial" charset="0"/>
              </a:rPr>
              <a:t>vertikalize</a:t>
            </a:r>
            <a:r>
              <a:rPr lang="cs-CZ" sz="3400" dirty="0" smtClean="0">
                <a:latin typeface="Arial" charset="0"/>
                <a:cs typeface="Arial" charset="0"/>
              </a:rPr>
              <a:t> za přítomnosti RHB již 1. pooperační den</a:t>
            </a:r>
          </a:p>
          <a:p>
            <a:r>
              <a:rPr lang="cs-CZ" sz="3400" dirty="0" smtClean="0">
                <a:latin typeface="Arial" charset="0"/>
                <a:cs typeface="Arial" charset="0"/>
              </a:rPr>
              <a:t>pooperační rehabilitace spočívá především ve cvičení a posilování zádového svalstva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cs-CZ" sz="5400" dirty="0" smtClean="0"/>
              <a:t>Edukace pacienta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Edukace</a:t>
            </a:r>
            <a:r>
              <a:rPr lang="cs-CZ" dirty="0" smtClean="0"/>
              <a:t> pacienta po operaci v oblasti bederní páteře je důležitou součástí ošetřovatelského procesu. Pomáhá pacientům zvládat období rekonvalescence, předcházet možným komplikacím a umožňuje rychlý nástup do běžných denních aktivit.</a:t>
            </a:r>
          </a:p>
          <a:p>
            <a:r>
              <a:rPr lang="cs-CZ" dirty="0" smtClean="0"/>
              <a:t>měsíc po operaci klidový šetřící režim</a:t>
            </a:r>
          </a:p>
          <a:p>
            <a:r>
              <a:rPr lang="cs-CZ" dirty="0" smtClean="0"/>
              <a:t>po dobu minimálně 3 měsíců cvičit 2x denně doporučené cviky dle fyzioterapeutů – cvičení nemá zvyšovat pocit bolesti</a:t>
            </a:r>
          </a:p>
          <a:p>
            <a:r>
              <a:rPr lang="cs-CZ" dirty="0" smtClean="0"/>
              <a:t>vyvarovat se prochlazení</a:t>
            </a:r>
          </a:p>
          <a:p>
            <a:r>
              <a:rPr lang="cs-CZ" dirty="0" smtClean="0"/>
              <a:t>spánek na pevném lůžku</a:t>
            </a:r>
          </a:p>
          <a:p>
            <a:r>
              <a:rPr lang="cs-CZ" dirty="0" smtClean="0"/>
              <a:t>sed vzpřímeně na pevné a vyšší židli, nedoporučuje se dlouhé sezení  - 20 minut, raději pocházet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Edukace pacienta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předměty ze země zvedat s pokrčenými koleny se vzpřímenou páteří nikoliv v předklonu</a:t>
            </a:r>
          </a:p>
          <a:p>
            <a:r>
              <a:rPr lang="cs-CZ" dirty="0" smtClean="0"/>
              <a:t>2 měsíce po operaci – vhodné plavání – pozor na prochladnutí</a:t>
            </a:r>
          </a:p>
          <a:p>
            <a:r>
              <a:rPr lang="cs-CZ" dirty="0" smtClean="0"/>
              <a:t>3 měsíc  - cvičit na rotopedu</a:t>
            </a:r>
          </a:p>
          <a:p>
            <a:r>
              <a:rPr lang="cs-CZ" dirty="0" smtClean="0"/>
              <a:t>4 měsíc – jízda na kole – spíše rovné úseky</a:t>
            </a:r>
          </a:p>
          <a:p>
            <a:r>
              <a:rPr lang="cs-CZ" dirty="0" smtClean="0"/>
              <a:t>dynamické sporty – (lyže, tenis, míčové hry ) rok po operaci</a:t>
            </a:r>
          </a:p>
          <a:p>
            <a:r>
              <a:rPr lang="cs-CZ" dirty="0" smtClean="0"/>
              <a:t>snižovat tělesnou hmotnost – zbytečné zatížení páteře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Syndrom </a:t>
            </a:r>
            <a:r>
              <a:rPr lang="cs-CZ" dirty="0" err="1" smtClean="0"/>
              <a:t>caudae</a:t>
            </a:r>
            <a:r>
              <a:rPr lang="cs-CZ" dirty="0" smtClean="0"/>
              <a:t> </a:t>
            </a:r>
            <a:r>
              <a:rPr lang="cs-CZ" dirty="0" err="1" smtClean="0"/>
              <a:t>equinae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objemný výhřez v oblasti bederní páteře</a:t>
            </a:r>
          </a:p>
          <a:p>
            <a:r>
              <a:rPr lang="cs-CZ" dirty="0" smtClean="0"/>
              <a:t>rozvoj sfinkterových poruch a sedlovitá </a:t>
            </a:r>
            <a:r>
              <a:rPr lang="cs-CZ" dirty="0" err="1" smtClean="0"/>
              <a:t>perianogenitální</a:t>
            </a:r>
            <a:r>
              <a:rPr lang="cs-CZ" dirty="0" smtClean="0"/>
              <a:t> </a:t>
            </a:r>
            <a:r>
              <a:rPr lang="cs-CZ" dirty="0" err="1" smtClean="0"/>
              <a:t>hypestezie</a:t>
            </a:r>
            <a:r>
              <a:rPr lang="cs-CZ" dirty="0" smtClean="0"/>
              <a:t> </a:t>
            </a:r>
            <a:r>
              <a:rPr lang="cs-CZ" smtClean="0"/>
              <a:t>( tvar jezdeckých kalhot ), </a:t>
            </a:r>
            <a:r>
              <a:rPr lang="cs-CZ" dirty="0" smtClean="0"/>
              <a:t>paraparéza DKK, deficit sexuálních funkcí</a:t>
            </a:r>
          </a:p>
          <a:p>
            <a:r>
              <a:rPr lang="cs-CZ" dirty="0" smtClean="0"/>
              <a:t>postižení nemusí být úplné, může být pouze jednostranně</a:t>
            </a:r>
          </a:p>
          <a:p>
            <a:r>
              <a:rPr lang="cs-CZ" dirty="0" smtClean="0"/>
              <a:t>náhle vzniklé sfinkterové poruchy – nutná operace do 12h – pro obnovu funkce sfinkterů a potence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25% lokalizováno v oblasti krční páteře</a:t>
            </a:r>
          </a:p>
          <a:p>
            <a:r>
              <a:rPr lang="cs-CZ" dirty="0" smtClean="0"/>
              <a:t>75% v oblasti hrudní a bederní</a:t>
            </a:r>
          </a:p>
          <a:p>
            <a:r>
              <a:rPr lang="cs-CZ" dirty="0" smtClean="0"/>
              <a:t>1/3 poranění páteře je spojena s poraněním míchy</a:t>
            </a:r>
          </a:p>
          <a:p>
            <a:r>
              <a:rPr lang="cs-CZ" dirty="0"/>
              <a:t>p</a:t>
            </a:r>
            <a:r>
              <a:rPr lang="cs-CZ" dirty="0" smtClean="0"/>
              <a:t>oranění vzniká při dopravních nehodách, pracovními úrazy, sportovní činností a násilnými trestními činy</a:t>
            </a:r>
          </a:p>
          <a:p>
            <a:r>
              <a:rPr lang="cs-CZ" dirty="0" smtClean="0"/>
              <a:t>2/3 poranění míchy se týká mladých mužů ve věku 15 – 30 let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poškození míchy je pro stanovení závažnosti poranění určující </a:t>
            </a:r>
          </a:p>
          <a:p>
            <a:r>
              <a:rPr lang="cs-CZ" dirty="0" smtClean="0"/>
              <a:t>poranění míchy většinou vzniká současně s těžkým poškozením páteře – utlačení míchy úlomky obratlových těl nebo oblouků, luxace obratlů</a:t>
            </a:r>
          </a:p>
          <a:p>
            <a:r>
              <a:rPr lang="cs-CZ" dirty="0" smtClean="0"/>
              <a:t>pro posouzení výšky míšního poškození je nutné vyšetřit hranici čití a motoriky ( znalost dermatomů a </a:t>
            </a:r>
            <a:r>
              <a:rPr lang="cs-CZ" dirty="0" err="1" smtClean="0"/>
              <a:t>segmentární</a:t>
            </a:r>
            <a:r>
              <a:rPr lang="cs-CZ" dirty="0" smtClean="0"/>
              <a:t> inervaci svalů 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poranění C4 </a:t>
            </a:r>
            <a:r>
              <a:rPr lang="cs-CZ" dirty="0" smtClean="0"/>
              <a:t>– ztráta hybnosti všech končetin a n. </a:t>
            </a:r>
            <a:r>
              <a:rPr lang="cs-CZ" dirty="0" err="1" smtClean="0"/>
              <a:t>phrenicus</a:t>
            </a:r>
            <a:r>
              <a:rPr lang="cs-CZ" dirty="0" smtClean="0"/>
              <a:t> – inervuje bránici – postižený není schopen samostatného dýchání – nutná UPV</a:t>
            </a:r>
          </a:p>
          <a:p>
            <a:pPr>
              <a:buNone/>
            </a:pPr>
            <a:r>
              <a:rPr lang="cs-CZ" b="1" dirty="0" smtClean="0"/>
              <a:t>C5</a:t>
            </a:r>
            <a:r>
              <a:rPr lang="cs-CZ" dirty="0" smtClean="0"/>
              <a:t> – </a:t>
            </a:r>
            <a:r>
              <a:rPr lang="cs-CZ" dirty="0" err="1" smtClean="0"/>
              <a:t>kvadruplegie</a:t>
            </a:r>
            <a:r>
              <a:rPr lang="cs-CZ" dirty="0" smtClean="0"/>
              <a:t>, zachované brániční dýchání</a:t>
            </a:r>
          </a:p>
          <a:p>
            <a:pPr>
              <a:buNone/>
            </a:pPr>
            <a:r>
              <a:rPr lang="cs-CZ" b="1" dirty="0" smtClean="0"/>
              <a:t>C6</a:t>
            </a:r>
            <a:r>
              <a:rPr lang="cs-CZ" dirty="0" smtClean="0"/>
              <a:t> – </a:t>
            </a:r>
            <a:r>
              <a:rPr lang="cs-CZ" dirty="0" err="1" smtClean="0"/>
              <a:t>kvadruplegie</a:t>
            </a:r>
            <a:r>
              <a:rPr lang="cs-CZ" dirty="0" smtClean="0"/>
              <a:t>,zachován pohyb ramen</a:t>
            </a:r>
          </a:p>
          <a:p>
            <a:pPr>
              <a:buNone/>
            </a:pPr>
            <a:r>
              <a:rPr lang="cs-CZ" b="1" dirty="0" smtClean="0"/>
              <a:t>C7 </a:t>
            </a:r>
            <a:r>
              <a:rPr lang="cs-CZ" dirty="0" smtClean="0"/>
              <a:t>– zachován pohyb ramen a flexe v lokti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42873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poranění na úrovni krční a hrudní páteře</a:t>
            </a:r>
            <a:r>
              <a:rPr lang="cs-CZ" dirty="0" smtClean="0"/>
              <a:t> – ovládání tricepsu, natažení ruky v lokti, neúplná manipulační schopnost ruky</a:t>
            </a:r>
          </a:p>
          <a:p>
            <a:pPr>
              <a:buNone/>
            </a:pPr>
            <a:r>
              <a:rPr lang="cs-CZ" b="1" dirty="0" smtClean="0"/>
              <a:t>poranění hrudní části páteře </a:t>
            </a:r>
            <a:r>
              <a:rPr lang="cs-CZ" dirty="0" smtClean="0"/>
              <a:t>– nejzranitelnější, ochrnutí dolní poloviny těla</a:t>
            </a:r>
          </a:p>
          <a:p>
            <a:pPr>
              <a:buNone/>
            </a:pPr>
            <a:r>
              <a:rPr lang="cs-CZ" b="1" dirty="0" smtClean="0"/>
              <a:t>poranění prvního bederního obratle </a:t>
            </a:r>
            <a:r>
              <a:rPr lang="cs-CZ" dirty="0" smtClean="0"/>
              <a:t>– konec míchy – paraplegie, porušení funkce svěračů</a:t>
            </a:r>
          </a:p>
          <a:p>
            <a:pPr>
              <a:buNone/>
            </a:pPr>
            <a:r>
              <a:rPr lang="cs-CZ" b="1" dirty="0" smtClean="0"/>
              <a:t>poranění v úrovni L2 – S</a:t>
            </a:r>
            <a:r>
              <a:rPr lang="cs-CZ" dirty="0" smtClean="0"/>
              <a:t> – uložení pouze nervových kořenů, chabá </a:t>
            </a:r>
            <a:r>
              <a:rPr lang="cs-CZ" dirty="0" err="1" smtClean="0"/>
              <a:t>plegie</a:t>
            </a:r>
            <a:r>
              <a:rPr lang="cs-CZ" dirty="0" smtClean="0"/>
              <a:t> či paréza DKK, poruchy </a:t>
            </a:r>
            <a:r>
              <a:rPr lang="cs-CZ" smtClean="0"/>
              <a:t>funkce svěračů</a:t>
            </a: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Přerušení míchy</a:t>
            </a:r>
          </a:p>
          <a:p>
            <a:r>
              <a:rPr lang="cs-CZ" dirty="0" smtClean="0"/>
              <a:t>způsobeno hrubým násilím, které vede k rozdrcení až k úplnému roztržení míchy</a:t>
            </a:r>
          </a:p>
          <a:p>
            <a:r>
              <a:rPr lang="cs-CZ" dirty="0" smtClean="0"/>
              <a:t>syndrom transverzální míšní léze – pod úrovní poškození dochází ke ztrátě hybnosti, čití a ztráty kontroly svěračů</a:t>
            </a:r>
          </a:p>
          <a:p>
            <a:r>
              <a:rPr lang="cs-CZ" dirty="0" smtClean="0"/>
              <a:t>vegetativní příznaky – pokles TK, bradykardie, u mužů priapismus</a:t>
            </a:r>
          </a:p>
          <a:p>
            <a:r>
              <a:rPr lang="cs-CZ" dirty="0" smtClean="0"/>
              <a:t>jestliže syndrom transverzální míšní léze trvá 24 h a neobjeví se žádné známky míšních funkcí – citlivost pod místem postižení, náznak hybnosti končetin, je to neměnný stav, později rozvoj </a:t>
            </a:r>
            <a:r>
              <a:rPr lang="cs-CZ" dirty="0" err="1" smtClean="0"/>
              <a:t>spasticity</a:t>
            </a:r>
            <a:r>
              <a:rPr lang="cs-CZ" dirty="0" smtClean="0"/>
              <a:t> končetin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Míšní šok</a:t>
            </a:r>
          </a:p>
          <a:p>
            <a:r>
              <a:rPr lang="cs-CZ" sz="2800" dirty="0" smtClean="0">
                <a:latin typeface="Arial" charset="0"/>
                <a:cs typeface="Arial" charset="0"/>
              </a:rPr>
              <a:t>na podkladě porušení mozkového kmene či hřbetní míchy dojde k zrušení inervace a k přechodnému či trvalému ochabnutí cévní stěny a </a:t>
            </a:r>
            <a:r>
              <a:rPr lang="cs-CZ" sz="2800" dirty="0" err="1" smtClean="0">
                <a:latin typeface="Arial" charset="0"/>
                <a:cs typeface="Arial" charset="0"/>
              </a:rPr>
              <a:t>vazodilataci</a:t>
            </a:r>
            <a:r>
              <a:rPr lang="cs-CZ" sz="2800" dirty="0" smtClean="0">
                <a:latin typeface="Arial" charset="0"/>
                <a:cs typeface="Arial" charset="0"/>
              </a:rPr>
              <a:t>, následně k relativní </a:t>
            </a:r>
            <a:r>
              <a:rPr lang="cs-CZ" sz="2800" dirty="0" err="1" smtClean="0">
                <a:latin typeface="Arial" charset="0"/>
                <a:cs typeface="Arial" charset="0"/>
              </a:rPr>
              <a:t>hypovolemii</a:t>
            </a:r>
            <a:r>
              <a:rPr lang="cs-CZ" sz="2800" dirty="0" smtClean="0">
                <a:latin typeface="Arial" charset="0"/>
                <a:cs typeface="Arial" charset="0"/>
              </a:rPr>
              <a:t> </a:t>
            </a:r>
          </a:p>
          <a:p>
            <a:r>
              <a:rPr lang="cs-CZ" sz="2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Prudce klesá TK, snižuje se srdeční výdej, druhotně je porušena dodávka kyslíku a živin do tkání </a:t>
            </a:r>
          </a:p>
          <a:p>
            <a:pPr lvl="1"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→aktivace kompenzačních mechanizmů dle možností organismu, čím větší je postižení inervace, tím větší jsou poruchy oběhové soustavy - centralizace oběhu, vyplavení metabolitů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páteře 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Péče pacientů s poraněním páteře a míchy</a:t>
            </a:r>
          </a:p>
          <a:p>
            <a:r>
              <a:rPr lang="cs-CZ" dirty="0" smtClean="0"/>
              <a:t>začíná již v PNP - fixace krční páteře pevným límcem </a:t>
            </a:r>
          </a:p>
          <a:p>
            <a:pPr>
              <a:buNone/>
            </a:pPr>
            <a:r>
              <a:rPr lang="cs-CZ" dirty="0" smtClean="0"/>
              <a:t>    ( před vyprošťováním a během transportu)</a:t>
            </a:r>
          </a:p>
          <a:p>
            <a:r>
              <a:rPr lang="cs-CZ" dirty="0" smtClean="0"/>
              <a:t>stále dbát na imobilizaci nemocného při manipulaci, vyšetřeních ( předpokládáme nestabilní poranění páteře )</a:t>
            </a:r>
          </a:p>
          <a:p>
            <a:r>
              <a:rPr lang="cs-CZ" dirty="0" smtClean="0"/>
              <a:t>provedení detailního neurologického vyšetření</a:t>
            </a:r>
          </a:p>
          <a:p>
            <a:r>
              <a:rPr lang="cs-CZ" dirty="0" smtClean="0"/>
              <a:t>provedení cílených zobrazovacích metod – RTG, CT, MRI</a:t>
            </a:r>
          </a:p>
          <a:p>
            <a:r>
              <a:rPr lang="cs-CZ" dirty="0" err="1" smtClean="0"/>
              <a:t>oxygenace</a:t>
            </a:r>
            <a:r>
              <a:rPr lang="cs-CZ" dirty="0" smtClean="0"/>
              <a:t>, intubace – ventilační asistence </a:t>
            </a:r>
          </a:p>
          <a:p>
            <a:pPr>
              <a:buNone/>
            </a:pPr>
            <a:r>
              <a:rPr lang="cs-CZ" dirty="0" smtClean="0"/>
              <a:t>    ( poranění C4 a výše )</a:t>
            </a:r>
          </a:p>
          <a:p>
            <a:r>
              <a:rPr lang="cs-CZ" dirty="0" smtClean="0"/>
              <a:t>péče o TK ( nejméně 90 </a:t>
            </a:r>
            <a:r>
              <a:rPr lang="cs-CZ" dirty="0" err="1" smtClean="0"/>
              <a:t>mmHg</a:t>
            </a:r>
            <a:r>
              <a:rPr lang="cs-CZ" dirty="0" smtClean="0"/>
              <a:t> systoly )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Onemocnění páteře a míchy[2019032010251782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1518</Words>
  <Application>Microsoft Office PowerPoint</Application>
  <PresentationFormat>Předvádění na obrazovce (4:3)</PresentationFormat>
  <Paragraphs>177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Motiv sady Office</vt:lpstr>
      <vt:lpstr>Onemocnění páteře a míchy</vt:lpstr>
      <vt:lpstr>Onemocnění páteře a míchy </vt:lpstr>
      <vt:lpstr>Poranění páteře a míchy</vt:lpstr>
      <vt:lpstr>Poranění páteře a míchy</vt:lpstr>
      <vt:lpstr>Poranění páteře a míchy</vt:lpstr>
      <vt:lpstr>Poranění páteře a míchy</vt:lpstr>
      <vt:lpstr>Poranění páteře a míchy</vt:lpstr>
      <vt:lpstr>Poranění páteře a míchy</vt:lpstr>
      <vt:lpstr>Poranění páteře a míchy</vt:lpstr>
      <vt:lpstr>Poranění páteře a míchy</vt:lpstr>
      <vt:lpstr>Poranění páteře a míchy</vt:lpstr>
      <vt:lpstr>Poranění páteře a míchy</vt:lpstr>
      <vt:lpstr>Poranění páteře a míchy</vt:lpstr>
      <vt:lpstr>Poranění páteře a míchy</vt:lpstr>
      <vt:lpstr>Poranění páteře a míchy</vt:lpstr>
      <vt:lpstr>Poranění páteře a míchy</vt:lpstr>
      <vt:lpstr>Degenerativní onemocnění páteře a míchy</vt:lpstr>
      <vt:lpstr>Degenerativní onemocnění páteře a míchy</vt:lpstr>
      <vt:lpstr>Degenerativní onemocnění páteře a míchy</vt:lpstr>
      <vt:lpstr>Degenerativní onemocnění krční páteře</vt:lpstr>
      <vt:lpstr>Degenerativní onemocnění krční páteře</vt:lpstr>
      <vt:lpstr>Degenerativní onemocnění lumbosakrálního úseku</vt:lpstr>
      <vt:lpstr>Degenerativní onemocnění lumbosakrálního úseku</vt:lpstr>
      <vt:lpstr>Degenerativní onemocnění lumbosakrálního úseku</vt:lpstr>
      <vt:lpstr>Edukace pacienta</vt:lpstr>
      <vt:lpstr>Edukace pacienta</vt:lpstr>
      <vt:lpstr>Syndrom caudae equinae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Onemocnění páteře a míchy</dc:title>
  <dc:creator>Guest</dc:creator>
  <cp:lastModifiedBy>ucitel</cp:lastModifiedBy>
  <cp:revision>69</cp:revision>
  <dcterms:created xsi:type="dcterms:W3CDTF">2019-02-07T09:01:07Z</dcterms:created>
  <dcterms:modified xsi:type="dcterms:W3CDTF">2019-03-20T09:25:17Z</dcterms:modified>
</cp:coreProperties>
</file>