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5.xml" ContentType="application/vnd.openxmlformats-officedocument.presentationml.notesSlide+xml"/>
  <Override PartName="/ppt/tags/tag40.xml" ContentType="application/vnd.openxmlformats-officedocument.presentationml.tags+xml"/>
  <Override PartName="/ppt/notesSlides/notesSlide16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7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94" r:id="rId28"/>
    <p:sldId id="297" r:id="rId29"/>
    <p:sldId id="296" r:id="rId30"/>
    <p:sldId id="298" r:id="rId31"/>
    <p:sldId id="299" r:id="rId32"/>
    <p:sldId id="301" r:id="rId33"/>
    <p:sldId id="290" r:id="rId34"/>
    <p:sldId id="291" r:id="rId35"/>
    <p:sldId id="292" r:id="rId36"/>
    <p:sldId id="293" r:id="rId37"/>
    <p:sldId id="330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3" r:id="rId47"/>
    <p:sldId id="314" r:id="rId48"/>
    <p:sldId id="315" r:id="rId49"/>
    <p:sldId id="316" r:id="rId50"/>
    <p:sldId id="312" r:id="rId51"/>
    <p:sldId id="317" r:id="rId52"/>
    <p:sldId id="318" r:id="rId53"/>
    <p:sldId id="319" r:id="rId54"/>
    <p:sldId id="321" r:id="rId55"/>
    <p:sldId id="320" r:id="rId56"/>
    <p:sldId id="322" r:id="rId57"/>
    <p:sldId id="323" r:id="rId58"/>
    <p:sldId id="324" r:id="rId59"/>
    <p:sldId id="325" r:id="rId60"/>
    <p:sldId id="326" r:id="rId61"/>
    <p:sldId id="327" r:id="rId62"/>
    <p:sldId id="328" r:id="rId63"/>
  </p:sldIdLst>
  <p:sldSz cx="9144000" cy="6858000" type="screen4x3"/>
  <p:notesSz cx="6858000" cy="9144000"/>
  <p:custDataLst>
    <p:tags r:id="rId65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7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246EC-B3EA-4ACC-B037-7A47CE73DEAD}" type="datetimeFigureOut">
              <a:rPr lang="cs-CZ" smtClean="0"/>
              <a:pPr/>
              <a:t>12.03.2021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2B743-2E9B-4197-9BB6-082979B1D4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86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penetrující</a:t>
            </a:r>
            <a:r>
              <a:rPr lang="cs-CZ" baseline="0" dirty="0"/>
              <a:t> –vzniká komunikace nitrolebečního prostoru se zevním prostředím, dochází k úniku </a:t>
            </a:r>
            <a:r>
              <a:rPr lang="cs-CZ" baseline="0" dirty="0" err="1"/>
              <a:t>likvoru</a:t>
            </a:r>
            <a:r>
              <a:rPr lang="cs-CZ" baseline="0" dirty="0"/>
              <a:t> – tzv. </a:t>
            </a:r>
            <a:r>
              <a:rPr lang="cs-CZ" baseline="0" dirty="0" err="1"/>
              <a:t>likvoreou</a:t>
            </a:r>
            <a:r>
              <a:rPr lang="cs-CZ" baseline="0" dirty="0"/>
              <a:t> – z nosu rinorea, z ucha otorea- zvl. U </a:t>
            </a:r>
            <a:r>
              <a:rPr lang="cs-CZ" baseline="0" dirty="0" err="1"/>
              <a:t>frontobazálních</a:t>
            </a:r>
            <a:r>
              <a:rPr lang="cs-CZ" baseline="0" dirty="0"/>
              <a:t> poranění nebo pyramidy temporální kosti.Zásadou ošetření otevřených a penetrujících poranění je jejich změna na poranění zavřená.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2B743-2E9B-4197-9BB6-082979B1D467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Trepanace nejmenší</a:t>
            </a:r>
            <a:r>
              <a:rPr lang="cs-CZ" baseline="0" dirty="0"/>
              <a:t> </a:t>
            </a:r>
            <a:r>
              <a:rPr lang="cs-CZ" dirty="0"/>
              <a:t>( průměr 0,5-4 cm ) přístup do kosti.</a:t>
            </a:r>
            <a:r>
              <a:rPr lang="cs-CZ" baseline="0" dirty="0"/>
              <a:t> SDR – s pod tlakem nad úroveň hlavy, bez podtlaku v úrovni nebo pod úroveň hlavy – postupně odpouštíme, někdy pacienti při odsávání bolestivě reagují, hlásíme lékaři, pozor na </a:t>
            </a:r>
            <a:r>
              <a:rPr lang="cs-CZ" baseline="0" dirty="0" err="1"/>
              <a:t>předrenování</a:t>
            </a:r>
            <a:r>
              <a:rPr lang="cs-CZ" baseline="0" dirty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2B743-2E9B-4197-9BB6-082979B1D467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78- </a:t>
            </a:r>
            <a:r>
              <a:rPr lang="cs-CZ" dirty="0" err="1"/>
              <a:t>letá</a:t>
            </a:r>
            <a:r>
              <a:rPr lang="cs-CZ" dirty="0"/>
              <a:t> pacientka, CHSD</a:t>
            </a:r>
            <a:r>
              <a:rPr lang="cs-CZ" baseline="0" dirty="0"/>
              <a:t> řešený 2 trepanacemi s drenáží subdurálního prostoru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2B743-2E9B-4197-9BB6-082979B1D467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Při stlačení mediální části temporálního laloku – mydriáza na straně léze, kontralaterální </a:t>
            </a:r>
            <a:r>
              <a:rPr lang="cs-CZ" dirty="0" err="1"/>
              <a:t>hemiparéza</a:t>
            </a:r>
            <a:r>
              <a:rPr lang="cs-CZ" dirty="0"/>
              <a:t>. Při expanzi v zadní jámě lebeční- přímý tlak na prodlouženou míchu- </a:t>
            </a:r>
            <a:r>
              <a:rPr lang="cs-CZ" dirty="0" err="1"/>
              <a:t>kvadruplegie</a:t>
            </a:r>
            <a:r>
              <a:rPr lang="cs-CZ" dirty="0"/>
              <a:t>, zástava dechu, kardiovaskulární poruchy. Kontraindikace – lumbální punkce!!!!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2B743-2E9B-4197-9BB6-082979B1D467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 konzervativně nezvladatelné nitrolební hypertenze se provádí </a:t>
            </a:r>
            <a:r>
              <a:rPr lang="cs-CZ" dirty="0" err="1"/>
              <a:t>dekopmpresivní</a:t>
            </a:r>
            <a:r>
              <a:rPr lang="cs-CZ" dirty="0"/>
              <a:t> </a:t>
            </a:r>
            <a:r>
              <a:rPr lang="cs-CZ" dirty="0" err="1"/>
              <a:t>kraniektomie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2B743-2E9B-4197-9BB6-082979B1D467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Regionální anestezie. U</a:t>
            </a:r>
            <a:r>
              <a:rPr lang="cs-CZ" baseline="0" dirty="0"/>
              <a:t> CHSDH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2B743-2E9B-4197-9BB6-082979B1D467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Snížená hladina CO2 v krvi ( </a:t>
            </a:r>
            <a:r>
              <a:rPr lang="cs-CZ" dirty="0" err="1"/>
              <a:t>hypokapnie</a:t>
            </a:r>
            <a:r>
              <a:rPr lang="cs-CZ" dirty="0"/>
              <a:t> ) způsobuje vazokonstrikci a vede k mozkové hypoxii – v prvních dnech po mozkovém inzultu je hypoxie </a:t>
            </a:r>
            <a:r>
              <a:rPr lang="cs-CZ" dirty="0" err="1"/>
              <a:t>nekvíce</a:t>
            </a:r>
            <a:r>
              <a:rPr lang="cs-CZ" dirty="0"/>
              <a:t> škodlivá, prohlubuje poruchu autoregulace</a:t>
            </a:r>
            <a:r>
              <a:rPr lang="cs-CZ" baseline="0" dirty="0"/>
              <a:t> mozkových cév – rozvoj sekundárního postižení </a:t>
            </a:r>
            <a:r>
              <a:rPr lang="cs-CZ" baseline="0"/>
              <a:t>mozku ischemií.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2B743-2E9B-4197-9BB6-082979B1D467}" type="slidenum">
              <a:rPr lang="cs-CZ" smtClean="0"/>
              <a:pPr/>
              <a:t>38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Krev přináší do mozku O2+ energii ve formě glukózy, Noradrenalin – ředíme</a:t>
            </a:r>
            <a:r>
              <a:rPr lang="cs-CZ" baseline="0" dirty="0"/>
              <a:t> do 5%G,pozor u periferních vstupů na para infuzi – vznikají nekrózy, aplikovat co nejblíže PŽK u CVK proximální vstup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2B743-2E9B-4197-9BB6-082979B1D467}" type="slidenum">
              <a:rPr lang="cs-CZ" smtClean="0"/>
              <a:pPr/>
              <a:t>39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GCS</a:t>
            </a:r>
            <a:r>
              <a:rPr lang="cs-CZ" baseline="0" dirty="0"/>
              <a:t>  15b pacient při jasném vědomí, bezvědomí GCS 8b, GCS 3b hluboké koma bez reakce na zevní podněty. U pacienta při vědomí hodnotíme kvalitu jeho odpovědi ( orientovanost, zmatenost, afázie ) a spolupráci nemocného.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2B743-2E9B-4197-9BB6-082979B1D467}" type="slidenum">
              <a:rPr lang="cs-CZ" smtClean="0"/>
              <a:pPr/>
              <a:t>54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Primární poranění vzniká v okamžiku úrazu a nelze ho terapeuticky ovlivnit, u ložiskových poranění dochází k</a:t>
            </a:r>
            <a:r>
              <a:rPr lang="cs-CZ" baseline="0" dirty="0"/>
              <a:t> poškození části mozkového parenchymu, u difúzního poranění dochází k poranění mozku jako celku.</a:t>
            </a:r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2B743-2E9B-4197-9BB6-082979B1D467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Sekundární postižení – se rozvíjí po úrazu</a:t>
            </a:r>
            <a:r>
              <a:rPr lang="cs-CZ" baseline="0" dirty="0"/>
              <a:t> a adekvátní léčbou je </a:t>
            </a:r>
            <a:r>
              <a:rPr lang="cs-CZ" baseline="0"/>
              <a:t>můžeme ovlivnit.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2B743-2E9B-4197-9BB6-082979B1D467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Neurol</a:t>
            </a:r>
            <a:r>
              <a:rPr lang="cs-CZ" dirty="0"/>
              <a:t>.</a:t>
            </a:r>
            <a:r>
              <a:rPr lang="cs-CZ" baseline="0" dirty="0"/>
              <a:t> Nález a CT jsou normální.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2B743-2E9B-4197-9BB6-082979B1D467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Těžké</a:t>
            </a:r>
            <a:r>
              <a:rPr lang="cs-CZ" baseline="0" dirty="0"/>
              <a:t> stavy bývají </a:t>
            </a:r>
            <a:r>
              <a:rPr lang="cs-CZ" baseline="0" dirty="0" err="1"/>
              <a:t>doprovovázeny</a:t>
            </a:r>
            <a:r>
              <a:rPr lang="cs-CZ" baseline="0" dirty="0"/>
              <a:t> sekundárním poraněním mozku – </a:t>
            </a:r>
            <a:r>
              <a:rPr lang="cs-CZ" baseline="0" dirty="0" err="1"/>
              <a:t>edémen</a:t>
            </a:r>
            <a:r>
              <a:rPr lang="cs-CZ" baseline="0" dirty="0"/>
              <a:t> a zvýšením nitrolebního tlaku. CT často negativní, pouze v těžkých případech se mohou zachytit drobné hemoragie v bílé hmotě.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2B743-2E9B-4197-9BB6-082979B1D467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 starších lidí je tvrdá plena pevně u kosti.Lucidní interval - pacient po úrazu je v krátkém</a:t>
            </a:r>
            <a:r>
              <a:rPr lang="cs-CZ" baseline="0" dirty="0"/>
              <a:t> bezvědomí způsobené </a:t>
            </a:r>
            <a:r>
              <a:rPr lang="cs-CZ" baseline="0" dirty="0" err="1"/>
              <a:t>komocí</a:t>
            </a:r>
            <a:r>
              <a:rPr lang="cs-CZ" baseline="0" dirty="0"/>
              <a:t>, probere se k vědomí a po určitém čase upadá do nového bezvědomí způsobené hematomem Kraniotomie- </a:t>
            </a:r>
            <a:r>
              <a:rPr lang="cs-CZ" baseline="0" dirty="0" err="1"/>
              <a:t>dvéřový</a:t>
            </a:r>
            <a:r>
              <a:rPr lang="cs-CZ" baseline="0" dirty="0"/>
              <a:t> přístup do nitrolebečního prostoru, kožní řez je buď lineární, obloukovitý nebo ve tvaru podkovy, kostní ploténka je po provedení návrtů frézou vyříznuta a odklopena, přichycena buď na stopce temporálního svalu nebo dočasně vyňata mimo </a:t>
            </a:r>
            <a:r>
              <a:rPr lang="cs-CZ" baseline="0" dirty="0" err="1"/>
              <a:t>op.pole</a:t>
            </a:r>
            <a:r>
              <a:rPr lang="cs-CZ" baseline="0" dirty="0"/>
              <a:t> a při konci </a:t>
            </a:r>
            <a:r>
              <a:rPr lang="cs-CZ" baseline="0" dirty="0" err="1"/>
              <a:t>op</a:t>
            </a:r>
            <a:r>
              <a:rPr lang="cs-CZ" baseline="0" dirty="0"/>
              <a:t>. fixována kostním stehem.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2B743-2E9B-4197-9BB6-082979B1D467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2B743-2E9B-4197-9BB6-082979B1D467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Konzervativní pokud není přítomná výraznější kontuze, edém a projevy nitrolební hypertenze. </a:t>
            </a:r>
            <a:r>
              <a:rPr lang="cs-CZ" dirty="0" err="1"/>
              <a:t>Kraniektomie</a:t>
            </a:r>
            <a:r>
              <a:rPr lang="cs-CZ" dirty="0"/>
              <a:t> – dočasné</a:t>
            </a:r>
            <a:r>
              <a:rPr lang="cs-CZ" baseline="0" dirty="0"/>
              <a:t> odstranění kostní ploténky, </a:t>
            </a:r>
            <a:r>
              <a:rPr lang="cs-CZ" baseline="0" dirty="0" err="1"/>
              <a:t>reimplantace</a:t>
            </a:r>
            <a:r>
              <a:rPr lang="cs-CZ" baseline="0" dirty="0"/>
              <a:t> kostní ploténky po odeznění edému po 1-2- měsících.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2B743-2E9B-4197-9BB6-082979B1D467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Hygrom</a:t>
            </a:r>
            <a:r>
              <a:rPr lang="cs-CZ" dirty="0"/>
              <a:t> – po řadě týdnů</a:t>
            </a:r>
            <a:r>
              <a:rPr lang="cs-CZ" baseline="0" dirty="0"/>
              <a:t> se rozkladem hemoglobinu mění vzhled tekutiny na žlutou, průhlednou tekutinu a vzniká </a:t>
            </a:r>
            <a:r>
              <a:rPr lang="cs-CZ" baseline="0" dirty="0" err="1"/>
              <a:t>hygrom</a:t>
            </a:r>
            <a:r>
              <a:rPr lang="cs-CZ" baseline="0" dirty="0"/>
              <a:t>-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2B743-2E9B-4197-9BB6-082979B1D467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D34E-672B-476A-9859-9DCF82429A9C}" type="datetimeFigureOut">
              <a:rPr lang="cs-CZ" smtClean="0"/>
              <a:pPr/>
              <a:t>12.03.2021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92B6-CD2E-4F63-80D3-60224E7F46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D34E-672B-476A-9859-9DCF82429A9C}" type="datetimeFigureOut">
              <a:rPr lang="cs-CZ" smtClean="0"/>
              <a:pPr/>
              <a:t>12.03.2021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92B6-CD2E-4F63-80D3-60224E7F46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D34E-672B-476A-9859-9DCF82429A9C}" type="datetimeFigureOut">
              <a:rPr lang="cs-CZ" smtClean="0"/>
              <a:pPr/>
              <a:t>12.03.2021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92B6-CD2E-4F63-80D3-60224E7F46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D34E-672B-476A-9859-9DCF82429A9C}" type="datetimeFigureOut">
              <a:rPr lang="cs-CZ" smtClean="0"/>
              <a:pPr/>
              <a:t>12.03.2021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92B6-CD2E-4F63-80D3-60224E7F46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D34E-672B-476A-9859-9DCF82429A9C}" type="datetimeFigureOut">
              <a:rPr lang="cs-CZ" smtClean="0"/>
              <a:pPr/>
              <a:t>12.03.2021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92B6-CD2E-4F63-80D3-60224E7F46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D34E-672B-476A-9859-9DCF82429A9C}" type="datetimeFigureOut">
              <a:rPr lang="cs-CZ" smtClean="0"/>
              <a:pPr/>
              <a:t>12.03.2021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92B6-CD2E-4F63-80D3-60224E7F46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D34E-672B-476A-9859-9DCF82429A9C}" type="datetimeFigureOut">
              <a:rPr lang="cs-CZ" smtClean="0"/>
              <a:pPr/>
              <a:t>12.03.2021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92B6-CD2E-4F63-80D3-60224E7F46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D34E-672B-476A-9859-9DCF82429A9C}" type="datetimeFigureOut">
              <a:rPr lang="cs-CZ" smtClean="0"/>
              <a:pPr/>
              <a:t>12.03.2021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92B6-CD2E-4F63-80D3-60224E7F46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D34E-672B-476A-9859-9DCF82429A9C}" type="datetimeFigureOut">
              <a:rPr lang="cs-CZ" smtClean="0"/>
              <a:pPr/>
              <a:t>12.03.2021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92B6-CD2E-4F63-80D3-60224E7F46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D34E-672B-476A-9859-9DCF82429A9C}" type="datetimeFigureOut">
              <a:rPr lang="cs-CZ" smtClean="0"/>
              <a:pPr/>
              <a:t>12.03.2021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92B6-CD2E-4F63-80D3-60224E7F46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D34E-672B-476A-9859-9DCF82429A9C}" type="datetimeFigureOut">
              <a:rPr lang="cs-CZ" smtClean="0"/>
              <a:pPr/>
              <a:t>12.03.2021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92B6-CD2E-4F63-80D3-60224E7F46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FD34E-672B-476A-9859-9DCF82429A9C}" type="datetimeFigureOut">
              <a:rPr lang="cs-CZ" smtClean="0"/>
              <a:pPr/>
              <a:t>12.03.2021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192B6-CD2E-4F63-80D3-60224E7F46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Kraniocerebrální</a:t>
            </a:r>
            <a:r>
              <a:rPr lang="cs-CZ" dirty="0"/>
              <a:t> poranění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Únor 2019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Subdurální hematom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4800" dirty="0"/>
          </a:p>
          <a:p>
            <a:r>
              <a:rPr lang="cs-CZ" sz="4800" dirty="0"/>
              <a:t>akutní</a:t>
            </a:r>
          </a:p>
          <a:p>
            <a:endParaRPr lang="cs-CZ" dirty="0"/>
          </a:p>
          <a:p>
            <a:r>
              <a:rPr lang="cs-CZ" sz="4800" dirty="0"/>
              <a:t>chronický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4" name="Picture 16" descr="r7_meningit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71934" y="1857364"/>
            <a:ext cx="4549088" cy="407196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subdurální hematom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krvácení vzniká mezi tvrdou plenou a </a:t>
            </a:r>
            <a:r>
              <a:rPr lang="cs-CZ" dirty="0" err="1"/>
              <a:t>arachnoideou</a:t>
            </a:r>
            <a:endParaRPr lang="cs-CZ" dirty="0"/>
          </a:p>
          <a:p>
            <a:r>
              <a:rPr lang="cs-CZ" dirty="0"/>
              <a:t>nejčastěji vzniká z poranění přemosťujících či korových žil</a:t>
            </a:r>
          </a:p>
          <a:p>
            <a:r>
              <a:rPr lang="cs-CZ" dirty="0"/>
              <a:t>typické je šíření hematomu po velké ploše mozku</a:t>
            </a:r>
          </a:p>
          <a:p>
            <a:r>
              <a:rPr lang="cs-CZ" dirty="0"/>
              <a:t>často doprovázen s pohmožděním a edémem mozku</a:t>
            </a:r>
          </a:p>
          <a:p>
            <a:endParaRPr lang="cs-CZ" dirty="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subdurální hematom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KO: -dominuje porucha vědomí</a:t>
            </a:r>
          </a:p>
          <a:p>
            <a:pPr>
              <a:buNone/>
            </a:pPr>
            <a:r>
              <a:rPr lang="cs-CZ" dirty="0"/>
              <a:t>      - stejnostranná mydriáza</a:t>
            </a:r>
          </a:p>
          <a:p>
            <a:pPr>
              <a:buNone/>
            </a:pPr>
            <a:r>
              <a:rPr lang="cs-CZ" dirty="0"/>
              <a:t>      - kontralaterální </a:t>
            </a:r>
            <a:r>
              <a:rPr lang="cs-CZ" dirty="0" err="1"/>
              <a:t>hemiparéza</a:t>
            </a:r>
            <a:endParaRPr lang="cs-CZ" dirty="0"/>
          </a:p>
          <a:p>
            <a:pPr>
              <a:buNone/>
            </a:pPr>
            <a:r>
              <a:rPr lang="cs-CZ" dirty="0"/>
              <a:t>      - fatické poruchy</a:t>
            </a:r>
          </a:p>
          <a:p>
            <a:pPr>
              <a:buNone/>
            </a:pPr>
            <a:r>
              <a:rPr lang="cs-CZ" dirty="0"/>
              <a:t>      - postupně vznikají příznaky nitrolební</a:t>
            </a:r>
          </a:p>
          <a:p>
            <a:pPr>
              <a:buNone/>
            </a:pPr>
            <a:r>
              <a:rPr lang="cs-CZ" dirty="0"/>
              <a:t>        hypertenze ( </a:t>
            </a:r>
            <a:r>
              <a:rPr lang="cs-CZ" dirty="0" err="1"/>
              <a:t>hyperzenze</a:t>
            </a:r>
            <a:r>
              <a:rPr lang="cs-CZ" dirty="0"/>
              <a:t>, bolest hlavy,      </a:t>
            </a:r>
          </a:p>
          <a:p>
            <a:pPr>
              <a:buNone/>
            </a:pPr>
            <a:r>
              <a:rPr lang="cs-CZ" dirty="0"/>
              <a:t>        nauzea, zvracení, útlum vědomí ) 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subdurální hematom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Dg: CT – nález </a:t>
            </a:r>
            <a:r>
              <a:rPr lang="cs-CZ" sz="2000" dirty="0" err="1"/>
              <a:t>extracerebrálního</a:t>
            </a:r>
            <a:r>
              <a:rPr lang="cs-CZ" sz="2000" dirty="0"/>
              <a:t> </a:t>
            </a:r>
            <a:r>
              <a:rPr lang="cs-CZ" sz="2000" dirty="0" err="1"/>
              <a:t>hyperdenzního</a:t>
            </a:r>
            <a:r>
              <a:rPr lang="cs-CZ" sz="2000" dirty="0"/>
              <a:t> </a:t>
            </a:r>
          </a:p>
          <a:p>
            <a:pPr>
              <a:buNone/>
            </a:pPr>
            <a:r>
              <a:rPr lang="cs-CZ" sz="2000" dirty="0"/>
              <a:t>ložiska (kopíruje větší část povrchu hemisféry )</a:t>
            </a:r>
          </a:p>
          <a:p>
            <a:pPr>
              <a:buNone/>
            </a:pPr>
            <a:r>
              <a:rPr lang="cs-CZ" sz="2000" dirty="0"/>
              <a:t>a přetlak komorového systému</a:t>
            </a:r>
          </a:p>
        </p:txBody>
      </p:sp>
      <p:pic>
        <p:nvPicPr>
          <p:cNvPr id="7" name="Obrázek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2428868"/>
            <a:ext cx="3571900" cy="37338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subdurální hematom 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err="1"/>
              <a:t>Th</a:t>
            </a:r>
            <a:r>
              <a:rPr lang="cs-CZ" dirty="0"/>
              <a:t>: </a:t>
            </a:r>
            <a:r>
              <a:rPr lang="cs-CZ" b="1" dirty="0"/>
              <a:t>konzervativní</a:t>
            </a:r>
            <a:r>
              <a:rPr lang="cs-CZ" dirty="0"/>
              <a:t> – do 5 mm povlakového </a:t>
            </a:r>
          </a:p>
          <a:p>
            <a:pPr>
              <a:buNone/>
            </a:pPr>
            <a:r>
              <a:rPr lang="cs-CZ" dirty="0"/>
              <a:t>       subdurálního hematomu</a:t>
            </a:r>
          </a:p>
          <a:p>
            <a:pPr>
              <a:buNone/>
            </a:pPr>
            <a:r>
              <a:rPr lang="cs-CZ" b="1" dirty="0"/>
              <a:t>       operační </a:t>
            </a:r>
            <a:r>
              <a:rPr lang="cs-CZ" dirty="0"/>
              <a:t> - u expanzivně se chovajících </a:t>
            </a:r>
          </a:p>
          <a:p>
            <a:pPr>
              <a:buNone/>
            </a:pPr>
            <a:r>
              <a:rPr lang="cs-CZ" dirty="0"/>
              <a:t>       subdurálních hematomů  - provádí se </a:t>
            </a:r>
          </a:p>
          <a:p>
            <a:pPr>
              <a:buNone/>
            </a:pPr>
            <a:r>
              <a:rPr lang="cs-CZ" dirty="0"/>
              <a:t>       evakuace a výplach hematomu z:</a:t>
            </a:r>
          </a:p>
          <a:p>
            <a:r>
              <a:rPr lang="cs-CZ"/>
              <a:t>rozsáhlé </a:t>
            </a:r>
            <a:r>
              <a:rPr lang="cs-CZ" b="1" dirty="0"/>
              <a:t>kraniotomie</a:t>
            </a:r>
          </a:p>
          <a:p>
            <a:r>
              <a:rPr lang="cs-CZ" dirty="0" err="1"/>
              <a:t>dekompresivní</a:t>
            </a:r>
            <a:r>
              <a:rPr lang="cs-CZ" dirty="0"/>
              <a:t> </a:t>
            </a:r>
            <a:r>
              <a:rPr lang="cs-CZ" b="1" dirty="0" err="1"/>
              <a:t>kraniektomie</a:t>
            </a:r>
            <a:r>
              <a:rPr lang="cs-CZ" b="1" dirty="0"/>
              <a:t> – </a:t>
            </a:r>
            <a:r>
              <a:rPr lang="cs-CZ" dirty="0"/>
              <a:t>při výrazném </a:t>
            </a:r>
            <a:r>
              <a:rPr lang="cs-CZ" dirty="0" err="1"/>
              <a:t>prolabování</a:t>
            </a:r>
            <a:r>
              <a:rPr lang="cs-CZ" dirty="0"/>
              <a:t> mozku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Chronický subdurální hematom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za chronický subdurální hematom se považuje takový výron, který trvá déle než 7 dní od úrazu po odeznění akutní fáze</a:t>
            </a:r>
          </a:p>
          <a:p>
            <a:r>
              <a:rPr lang="cs-CZ" dirty="0"/>
              <a:t>vyšší věk pacientů ( nad 70 let ) nebo alkoholici a sním spojená </a:t>
            </a:r>
            <a:r>
              <a:rPr lang="cs-CZ" b="1" dirty="0"/>
              <a:t>atrofie mozkové tkáně</a:t>
            </a:r>
          </a:p>
          <a:p>
            <a:r>
              <a:rPr lang="cs-CZ" dirty="0"/>
              <a:t>v anamnéze zjištěn drobnější úraz hlavy měsíc i více měsíců před vznikem klinických příznaků (mikrootřesy ), dále poruchy srážlivosti krve, </a:t>
            </a:r>
            <a:r>
              <a:rPr lang="cs-CZ" dirty="0" err="1"/>
              <a:t>warfarinizace</a:t>
            </a:r>
            <a:endParaRPr lang="cs-CZ" dirty="0"/>
          </a:p>
          <a:p>
            <a:r>
              <a:rPr lang="cs-CZ" dirty="0"/>
              <a:t>podstatou je krvácení z přemosťujících žil </a:t>
            </a:r>
          </a:p>
          <a:p>
            <a:r>
              <a:rPr lang="cs-CZ" dirty="0"/>
              <a:t>hematom se postupně opouzdří a postupně se zvětšuje opakovaným krvácením</a:t>
            </a:r>
          </a:p>
          <a:p>
            <a:r>
              <a:rPr lang="cs-CZ" dirty="0"/>
              <a:t>postupným odbarvením chronického subdurálního hematomu vzniká tzv.</a:t>
            </a:r>
            <a:r>
              <a:rPr lang="cs-CZ" b="1" dirty="0"/>
              <a:t> </a:t>
            </a:r>
            <a:r>
              <a:rPr lang="cs-CZ" b="1" dirty="0" err="1"/>
              <a:t>hygrom</a:t>
            </a:r>
            <a:endParaRPr lang="cs-CZ" b="1" dirty="0"/>
          </a:p>
          <a:p>
            <a:endParaRPr lang="cs-CZ" dirty="0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Chronický subdurální hematom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/>
              <a:t>Dg: CT – </a:t>
            </a:r>
            <a:r>
              <a:rPr lang="cs-CZ" dirty="0" err="1"/>
              <a:t>hypodenzní</a:t>
            </a:r>
            <a:r>
              <a:rPr lang="cs-CZ" dirty="0"/>
              <a:t> ( </a:t>
            </a:r>
            <a:r>
              <a:rPr lang="cs-CZ" dirty="0" err="1"/>
              <a:t>likvorovaná</a:t>
            </a:r>
            <a:r>
              <a:rPr lang="cs-CZ" dirty="0"/>
              <a:t> ) kolekce nad jednou či  </a:t>
            </a:r>
          </a:p>
          <a:p>
            <a:pPr>
              <a:buNone/>
            </a:pPr>
            <a:r>
              <a:rPr lang="cs-CZ" dirty="0"/>
              <a:t>       oběma hemisférami</a:t>
            </a:r>
          </a:p>
          <a:p>
            <a:pPr>
              <a:buNone/>
            </a:pPr>
            <a:r>
              <a:rPr lang="cs-CZ" dirty="0"/>
              <a:t>KO: příznaky vznikají plíživě – často zaměňovány za demenci či  </a:t>
            </a:r>
          </a:p>
          <a:p>
            <a:pPr>
              <a:buNone/>
            </a:pPr>
            <a:r>
              <a:rPr lang="cs-CZ" dirty="0"/>
              <a:t>       ischemické postižení snížená výkonnost, spavost, snížené    </a:t>
            </a:r>
          </a:p>
          <a:p>
            <a:pPr>
              <a:buNone/>
            </a:pPr>
            <a:r>
              <a:rPr lang="cs-CZ" dirty="0"/>
              <a:t>       psychomotorické tempo, bolesti hlavy, zvracení, poruchy </a:t>
            </a:r>
          </a:p>
          <a:p>
            <a:pPr>
              <a:buNone/>
            </a:pPr>
            <a:r>
              <a:rPr lang="cs-CZ" dirty="0"/>
              <a:t>       chůze</a:t>
            </a:r>
          </a:p>
          <a:p>
            <a:pPr>
              <a:buNone/>
            </a:pPr>
            <a:r>
              <a:rPr lang="cs-CZ" dirty="0"/>
              <a:t>       </a:t>
            </a:r>
            <a:r>
              <a:rPr lang="cs-CZ" b="1" dirty="0"/>
              <a:t>pozdní příznaky: </a:t>
            </a:r>
            <a:r>
              <a:rPr lang="cs-CZ" dirty="0"/>
              <a:t>rozvoj </a:t>
            </a:r>
            <a:r>
              <a:rPr lang="cs-CZ" dirty="0" err="1"/>
              <a:t>hemiparézy</a:t>
            </a:r>
            <a:r>
              <a:rPr lang="cs-CZ" dirty="0"/>
              <a:t>, fatické poruchy,   </a:t>
            </a:r>
          </a:p>
          <a:p>
            <a:pPr>
              <a:buNone/>
            </a:pPr>
            <a:r>
              <a:rPr lang="cs-CZ" dirty="0"/>
              <a:t>       vzácně epileptické záchvaty</a:t>
            </a:r>
          </a:p>
          <a:p>
            <a:pPr>
              <a:buNone/>
            </a:pPr>
            <a:r>
              <a:rPr lang="cs-CZ" dirty="0" err="1"/>
              <a:t>Th</a:t>
            </a:r>
            <a:r>
              <a:rPr lang="cs-CZ" dirty="0"/>
              <a:t>: chirurgická – trepanace, evakuace hematomu a výplach  </a:t>
            </a:r>
          </a:p>
          <a:p>
            <a:pPr>
              <a:buNone/>
            </a:pPr>
            <a:r>
              <a:rPr lang="cs-CZ" dirty="0"/>
              <a:t>       dutiny fyziologickým roztokem, do otvoru se zavádí</a:t>
            </a:r>
          </a:p>
          <a:p>
            <a:pPr>
              <a:buNone/>
            </a:pPr>
            <a:r>
              <a:rPr lang="cs-CZ" dirty="0"/>
              <a:t>       subdurální drenáž na několik dní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CT z našeho pracoviště- </a:t>
            </a:r>
            <a:r>
              <a:rPr lang="cs-CZ" sz="3200" dirty="0"/>
              <a:t>CHSD </a:t>
            </a:r>
            <a:r>
              <a:rPr lang="cs-CZ" sz="3200" dirty="0" err="1"/>
              <a:t>F.P.l</a:t>
            </a:r>
            <a:r>
              <a:rPr lang="cs-CZ" sz="3200" dirty="0"/>
              <a:t>. sin.</a:t>
            </a:r>
          </a:p>
        </p:txBody>
      </p:sp>
      <p:pic>
        <p:nvPicPr>
          <p:cNvPr id="4" name="Zástupný symbol pro obsah 3" descr="C:\Users\Martin\Desktop\Obr8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36"/>
            <a:ext cx="478631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928802"/>
            <a:ext cx="373858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G_12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904858"/>
            <a:ext cx="3857652" cy="5143536"/>
          </a:xfrm>
          <a:prstGeom prst="rect">
            <a:avLst/>
          </a:prstGeom>
        </p:spPr>
      </p:pic>
      <p:pic>
        <p:nvPicPr>
          <p:cNvPr id="3" name="Picture 11" descr="IMG_12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54884" y="1285860"/>
            <a:ext cx="3729049" cy="42862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Nitrolební  tlak – ICP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intrakraniální prostor je ohraničen pevným skeletem lebky</a:t>
            </a:r>
          </a:p>
          <a:p>
            <a:r>
              <a:rPr lang="cs-CZ" dirty="0"/>
              <a:t>objem </a:t>
            </a:r>
            <a:r>
              <a:rPr lang="cs-CZ" dirty="0" err="1"/>
              <a:t>itrakrania</a:t>
            </a:r>
            <a:r>
              <a:rPr lang="cs-CZ" dirty="0"/>
              <a:t> je cca 1700 ml</a:t>
            </a:r>
          </a:p>
          <a:p>
            <a:r>
              <a:rPr lang="cs-CZ" dirty="0"/>
              <a:t>80% mozková tkáň</a:t>
            </a:r>
          </a:p>
          <a:p>
            <a:r>
              <a:rPr lang="cs-CZ" dirty="0"/>
              <a:t>10% krve v mozkových cévách</a:t>
            </a:r>
          </a:p>
          <a:p>
            <a:r>
              <a:rPr lang="cs-CZ" dirty="0"/>
              <a:t>10% </a:t>
            </a:r>
            <a:r>
              <a:rPr lang="cs-CZ" dirty="0" err="1"/>
              <a:t>likvor</a:t>
            </a:r>
            <a:endParaRPr lang="cs-CZ" dirty="0"/>
          </a:p>
          <a:p>
            <a:r>
              <a:rPr lang="cs-CZ" dirty="0"/>
              <a:t>zvětšením jedné z těchto složek vede k nárůstu nitrolebního tlaku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Kraniocerebrální</a:t>
            </a:r>
            <a:r>
              <a:rPr lang="cs-CZ" dirty="0"/>
              <a:t> poranění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/>
              <a:t>zavřená – není poškozen kožní kryt nad zlomeninou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r>
              <a:rPr lang="cs-CZ" dirty="0"/>
              <a:t>otevřená – poranění kůže ve všech vrstvách nad zlomeninou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r>
              <a:rPr lang="cs-CZ" dirty="0"/>
              <a:t>penetrující – poranění kůže, kosti a tvrdé pleny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Nitrolební tlak - ICP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643050"/>
            <a:ext cx="8258204" cy="448311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dirty="0">
                <a:solidFill>
                  <a:srgbClr val="00B050"/>
                </a:solidFill>
              </a:rPr>
              <a:t>Kompenzační mechanismy:</a:t>
            </a:r>
          </a:p>
          <a:p>
            <a:r>
              <a:rPr lang="cs-CZ" dirty="0"/>
              <a:t>snížení tvorby mozkomíšního moku  nebo přesun moku do spinálního kanálu </a:t>
            </a:r>
          </a:p>
          <a:p>
            <a:r>
              <a:rPr lang="cs-CZ" dirty="0"/>
              <a:t>schopnost autoregulace cévní stěny – snížení krevního průtoku ( ischemie ) </a:t>
            </a:r>
          </a:p>
          <a:p>
            <a:r>
              <a:rPr lang="cs-CZ" dirty="0"/>
              <a:t>plícní ventilace – </a:t>
            </a:r>
            <a:r>
              <a:rPr lang="cs-CZ" dirty="0" err="1"/>
              <a:t>hyperventilace</a:t>
            </a:r>
            <a:r>
              <a:rPr lang="cs-CZ" dirty="0"/>
              <a:t> – snížení CO2 – </a:t>
            </a:r>
            <a:r>
              <a:rPr lang="cs-CZ" dirty="0" err="1"/>
              <a:t>hypokapnie</a:t>
            </a:r>
            <a:r>
              <a:rPr lang="cs-CZ" dirty="0"/>
              <a:t> = vazokonstrikce – snížení ICP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pokud dojde k vyčerpání kompenzačních mechanismů organismu, zvyšuje se tlak v intrakraniálním prostoru </a:t>
            </a:r>
          </a:p>
          <a:p>
            <a:pPr>
              <a:buNone/>
            </a:pPr>
            <a:r>
              <a:rPr lang="cs-CZ" dirty="0"/>
              <a:t>     (nitrolební hypertenze) a zhoršuje se průtok krve mozkem, následně dochází k mozkovým </a:t>
            </a:r>
            <a:r>
              <a:rPr lang="cs-CZ" dirty="0" err="1"/>
              <a:t>harniacím</a:t>
            </a:r>
            <a:r>
              <a:rPr lang="cs-CZ" dirty="0"/>
              <a:t> (posunům) mozkové tkáně</a:t>
            </a:r>
          </a:p>
          <a:p>
            <a:pPr>
              <a:buNone/>
            </a:pPr>
            <a:endParaRPr lang="cs-CZ" dirty="0"/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Nitrolební tlak - ICP III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příčiny nitrolební hypertenze:</a:t>
            </a:r>
          </a:p>
          <a:p>
            <a:pPr>
              <a:buNone/>
            </a:pPr>
            <a:r>
              <a:rPr lang="cs-CZ" dirty="0"/>
              <a:t>úraz, infekce, nádory, CMP, metabolické poruchy,</a:t>
            </a:r>
          </a:p>
          <a:p>
            <a:pPr>
              <a:buNone/>
            </a:pPr>
            <a:r>
              <a:rPr lang="cs-CZ" dirty="0"/>
              <a:t>hydrocefalus </a:t>
            </a:r>
          </a:p>
          <a:p>
            <a:r>
              <a:rPr lang="cs-CZ" dirty="0"/>
              <a:t>norma ICP – 0-15 </a:t>
            </a:r>
            <a:r>
              <a:rPr lang="cs-CZ" dirty="0" err="1"/>
              <a:t>mmHg</a:t>
            </a:r>
            <a:r>
              <a:rPr lang="cs-CZ" dirty="0"/>
              <a:t> – dospělí</a:t>
            </a:r>
          </a:p>
          <a:p>
            <a:pPr>
              <a:buNone/>
            </a:pPr>
            <a:r>
              <a:rPr lang="cs-CZ" dirty="0"/>
              <a:t>                           5 -10 </a:t>
            </a:r>
            <a:r>
              <a:rPr lang="cs-CZ" dirty="0" err="1"/>
              <a:t>mmHg</a:t>
            </a:r>
            <a:r>
              <a:rPr lang="cs-CZ" dirty="0"/>
              <a:t> – děti</a:t>
            </a:r>
          </a:p>
          <a:p>
            <a:r>
              <a:rPr lang="cs-CZ" dirty="0"/>
              <a:t>hodnota nad 25 </a:t>
            </a:r>
            <a:r>
              <a:rPr lang="cs-CZ" dirty="0" err="1"/>
              <a:t>mmHg</a:t>
            </a:r>
            <a:r>
              <a:rPr lang="cs-CZ" dirty="0"/>
              <a:t> – fatální poškození</a:t>
            </a:r>
          </a:p>
          <a:p>
            <a:r>
              <a:rPr lang="cs-CZ" b="1" dirty="0"/>
              <a:t>monitoring ICP:</a:t>
            </a:r>
          </a:p>
          <a:p>
            <a:pPr>
              <a:buNone/>
            </a:pPr>
            <a:r>
              <a:rPr lang="cs-CZ" dirty="0"/>
              <a:t>GCS nižší než 8bodů + abnormální CT nález</a:t>
            </a:r>
          </a:p>
          <a:p>
            <a:pPr>
              <a:buNone/>
            </a:pPr>
            <a:r>
              <a:rPr lang="cs-CZ" dirty="0"/>
              <a:t>GCS nižší než 8 bodů + normální CT nález + věk nižší</a:t>
            </a:r>
          </a:p>
          <a:p>
            <a:pPr>
              <a:buNone/>
            </a:pPr>
            <a:r>
              <a:rPr lang="cs-CZ" dirty="0"/>
              <a:t>40 let + </a:t>
            </a:r>
            <a:r>
              <a:rPr lang="cs-CZ" dirty="0" err="1"/>
              <a:t>hemiparéza</a:t>
            </a:r>
            <a:endParaRPr lang="cs-CZ" dirty="0"/>
          </a:p>
          <a:p>
            <a:pPr>
              <a:buNone/>
            </a:pPr>
            <a:r>
              <a:rPr lang="cs-CZ" dirty="0"/>
              <a:t>GCS vyšší než 8 bodů nejsou jednoznačná doporučení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Nitrolební tlak - ICP 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/>
              <a:t>Klinické příznaky:</a:t>
            </a:r>
          </a:p>
          <a:p>
            <a:r>
              <a:rPr lang="cs-CZ" dirty="0"/>
              <a:t>mírné zvýšení ICP – bolesti hlavy, nauzea, zdvojené vidění zvracení, objektivní nález na očním pozadí ( do 48 hodin – otok papily zrakového nervu )</a:t>
            </a:r>
          </a:p>
          <a:p>
            <a:r>
              <a:rPr lang="cs-CZ" dirty="0"/>
              <a:t>těžká hypertenze – bezvědomí, ložiskové příznaky vyvolané </a:t>
            </a:r>
            <a:r>
              <a:rPr lang="cs-CZ" dirty="0" err="1"/>
              <a:t>herniací</a:t>
            </a:r>
            <a:r>
              <a:rPr lang="cs-CZ" dirty="0"/>
              <a:t> mozku tzv. </a:t>
            </a:r>
            <a:r>
              <a:rPr lang="cs-CZ" dirty="0" err="1"/>
              <a:t>Cushingův</a:t>
            </a:r>
            <a:r>
              <a:rPr lang="cs-CZ" dirty="0"/>
              <a:t> reflex :</a:t>
            </a:r>
          </a:p>
          <a:p>
            <a:pPr>
              <a:buNone/>
            </a:pPr>
            <a:r>
              <a:rPr lang="cs-CZ" dirty="0"/>
              <a:t>     – hypertenze</a:t>
            </a:r>
          </a:p>
          <a:p>
            <a:pPr>
              <a:buNone/>
            </a:pPr>
            <a:r>
              <a:rPr lang="cs-CZ" dirty="0"/>
              <a:t>     - bradykardie</a:t>
            </a:r>
          </a:p>
          <a:p>
            <a:pPr>
              <a:buNone/>
            </a:pPr>
            <a:r>
              <a:rPr lang="cs-CZ" dirty="0"/>
              <a:t>     - poruchy dýchání </a:t>
            </a:r>
          </a:p>
          <a:p>
            <a:pPr>
              <a:buNone/>
            </a:pPr>
            <a:endParaRPr lang="cs-CZ" dirty="0"/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Nitrolební tlak – ICP 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err="1"/>
              <a:t>Th</a:t>
            </a:r>
            <a:r>
              <a:rPr lang="cs-CZ" dirty="0"/>
              <a:t>: zvýšená poloha hlavy</a:t>
            </a:r>
          </a:p>
          <a:p>
            <a:pPr>
              <a:buNone/>
            </a:pPr>
            <a:r>
              <a:rPr lang="cs-CZ" dirty="0"/>
              <a:t>      ihned informujeme lékaře ( otevření SL,     </a:t>
            </a:r>
          </a:p>
          <a:p>
            <a:pPr>
              <a:buNone/>
            </a:pPr>
            <a:r>
              <a:rPr lang="cs-CZ" dirty="0"/>
              <a:t>      zvýšení odpadů ze ZKD )</a:t>
            </a:r>
          </a:p>
          <a:p>
            <a:pPr>
              <a:buNone/>
            </a:pPr>
            <a:r>
              <a:rPr lang="cs-CZ" dirty="0"/>
              <a:t>      </a:t>
            </a:r>
            <a:r>
              <a:rPr lang="cs-CZ" dirty="0" err="1"/>
              <a:t>analgosedace</a:t>
            </a:r>
            <a:endParaRPr lang="cs-CZ" dirty="0"/>
          </a:p>
          <a:p>
            <a:pPr>
              <a:buNone/>
            </a:pPr>
            <a:r>
              <a:rPr lang="cs-CZ" dirty="0"/>
              <a:t>      </a:t>
            </a:r>
            <a:r>
              <a:rPr lang="cs-CZ" dirty="0" err="1"/>
              <a:t>osmoterapie</a:t>
            </a:r>
            <a:r>
              <a:rPr lang="cs-CZ" dirty="0"/>
              <a:t> ( </a:t>
            </a:r>
            <a:r>
              <a:rPr lang="cs-CZ" dirty="0" err="1"/>
              <a:t>manitol</a:t>
            </a:r>
            <a:r>
              <a:rPr lang="cs-CZ" dirty="0"/>
              <a:t>, diuretika )</a:t>
            </a:r>
          </a:p>
          <a:p>
            <a:pPr>
              <a:buNone/>
            </a:pPr>
            <a:r>
              <a:rPr lang="cs-CZ" dirty="0"/>
              <a:t>      péče o oběh a </a:t>
            </a:r>
            <a:r>
              <a:rPr lang="cs-CZ" dirty="0" err="1"/>
              <a:t>perfuzní</a:t>
            </a:r>
            <a:r>
              <a:rPr lang="cs-CZ" dirty="0"/>
              <a:t> tlak (určuje průtok </a:t>
            </a:r>
          </a:p>
          <a:p>
            <a:pPr>
              <a:buNone/>
            </a:pPr>
            <a:r>
              <a:rPr lang="cs-CZ"/>
              <a:t>      krve mozkem )</a:t>
            </a:r>
            <a:endParaRPr lang="cs-CZ" dirty="0"/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Měření ICP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zavedení </a:t>
            </a:r>
            <a:r>
              <a:rPr lang="cs-CZ" dirty="0" err="1"/>
              <a:t>fibrooptického</a:t>
            </a:r>
            <a:r>
              <a:rPr lang="cs-CZ" dirty="0"/>
              <a:t> čidla  </a:t>
            </a:r>
            <a:r>
              <a:rPr lang="cs-CZ" dirty="0" err="1"/>
              <a:t>intraparenchymálně</a:t>
            </a:r>
            <a:endParaRPr lang="cs-CZ" dirty="0"/>
          </a:p>
          <a:p>
            <a:r>
              <a:rPr lang="cs-CZ" dirty="0"/>
              <a:t>v nedominantní hemisféře</a:t>
            </a:r>
          </a:p>
          <a:p>
            <a:r>
              <a:rPr lang="cs-CZ" dirty="0"/>
              <a:t>v </a:t>
            </a:r>
            <a:r>
              <a:rPr lang="cs-CZ" dirty="0" err="1"/>
              <a:t>temporoparietální</a:t>
            </a:r>
            <a:r>
              <a:rPr lang="cs-CZ" dirty="0"/>
              <a:t> oblasti</a:t>
            </a:r>
          </a:p>
          <a:p>
            <a:pPr>
              <a:buNone/>
            </a:pPr>
            <a:r>
              <a:rPr lang="cs-CZ" dirty="0"/>
              <a:t>KI: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absolutní</a:t>
            </a:r>
            <a:r>
              <a:rPr lang="cs-CZ" dirty="0"/>
              <a:t> – </a:t>
            </a:r>
            <a:r>
              <a:rPr lang="cs-CZ" dirty="0" err="1"/>
              <a:t>koagulopatie</a:t>
            </a:r>
            <a:endParaRPr lang="cs-CZ" dirty="0"/>
          </a:p>
          <a:p>
            <a:pPr>
              <a:buNone/>
            </a:pPr>
            <a:r>
              <a:rPr lang="cs-CZ" dirty="0"/>
              <a:t>      </a:t>
            </a:r>
            <a:r>
              <a:rPr lang="cs-CZ" b="1" dirty="0">
                <a:solidFill>
                  <a:srgbClr val="00B050"/>
                </a:solidFill>
              </a:rPr>
              <a:t>relativní</a:t>
            </a:r>
            <a:r>
              <a:rPr lang="cs-CZ" dirty="0"/>
              <a:t>- neklidný pacient, imunosuprese,  </a:t>
            </a:r>
          </a:p>
          <a:p>
            <a:pPr>
              <a:buNone/>
            </a:pPr>
            <a:r>
              <a:rPr lang="cs-CZ" dirty="0"/>
              <a:t>      terminální stav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SC019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0563" cy="3429000"/>
          </a:xfrm>
          <a:prstGeom prst="rect">
            <a:avLst/>
          </a:prstGeom>
          <a:noFill/>
        </p:spPr>
      </p:pic>
      <p:pic>
        <p:nvPicPr>
          <p:cNvPr id="3" name="Picture 6" descr="DSC019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0"/>
            <a:ext cx="4643437" cy="3429000"/>
          </a:xfrm>
          <a:prstGeom prst="rect">
            <a:avLst/>
          </a:prstGeom>
          <a:noFill/>
        </p:spPr>
      </p:pic>
      <p:pic>
        <p:nvPicPr>
          <p:cNvPr id="4" name="Picture 7" descr="DSC019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500563" cy="3429000"/>
          </a:xfrm>
          <a:prstGeom prst="rect">
            <a:avLst/>
          </a:prstGeom>
          <a:noFill/>
        </p:spPr>
      </p:pic>
      <p:pic>
        <p:nvPicPr>
          <p:cNvPr id="5" name="Picture 8" descr="DSC019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3429000"/>
            <a:ext cx="4643437" cy="3429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005"/>
          <p:cNvPicPr>
            <a:picLocks noChangeAspect="1" noChangeArrowheads="1"/>
          </p:cNvPicPr>
          <p:nvPr/>
        </p:nvPicPr>
        <p:blipFill>
          <a:blip r:embed="rId3" cstate="print"/>
          <a:srcRect l="4593" t="6042" r="8255" b="9970"/>
          <a:stretch>
            <a:fillRect/>
          </a:stretch>
        </p:blipFill>
        <p:spPr bwMode="auto">
          <a:xfrm>
            <a:off x="0" y="0"/>
            <a:ext cx="4572000" cy="3432575"/>
          </a:xfrm>
          <a:prstGeom prst="rect">
            <a:avLst/>
          </a:prstGeom>
          <a:noFill/>
        </p:spPr>
      </p:pic>
      <p:pic>
        <p:nvPicPr>
          <p:cNvPr id="3" name="Picture 3" descr="Picture 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635560" cy="3357562"/>
          </a:xfrm>
          <a:prstGeom prst="rect">
            <a:avLst/>
          </a:prstGeom>
          <a:noFill/>
        </p:spPr>
      </p:pic>
      <p:pic>
        <p:nvPicPr>
          <p:cNvPr id="4" name="Picture 4" descr="Picture 0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19245"/>
            <a:ext cx="4572000" cy="3438755"/>
          </a:xfrm>
          <a:prstGeom prst="rect">
            <a:avLst/>
          </a:prstGeom>
          <a:noFill/>
        </p:spPr>
      </p:pic>
      <p:pic>
        <p:nvPicPr>
          <p:cNvPr id="5" name="Picture 5" descr="Picture 0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3357562"/>
            <a:ext cx="4668341" cy="35004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019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765175"/>
            <a:ext cx="7140575" cy="54975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LICOX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čidlo zavedené na povrch organismu nebo do tkáně</a:t>
            </a:r>
          </a:p>
          <a:p>
            <a:r>
              <a:rPr lang="cs-CZ" dirty="0"/>
              <a:t>hodnoty informují o hodnotě tkáňového kyslíku PbO2 – zaznamenávají vazokonstrikci s poklesem </a:t>
            </a:r>
            <a:r>
              <a:rPr lang="cs-CZ" dirty="0" err="1"/>
              <a:t>perfúze</a:t>
            </a:r>
            <a:r>
              <a:rPr lang="cs-CZ" dirty="0"/>
              <a:t> (</a:t>
            </a:r>
            <a:r>
              <a:rPr lang="cs-CZ" dirty="0" err="1"/>
              <a:t>hypovolemie</a:t>
            </a:r>
            <a:r>
              <a:rPr lang="cs-CZ" dirty="0"/>
              <a:t> )</a:t>
            </a:r>
          </a:p>
          <a:p>
            <a:r>
              <a:rPr lang="cs-CZ" dirty="0"/>
              <a:t>průměr 30 – 40</a:t>
            </a:r>
          </a:p>
          <a:p>
            <a:r>
              <a:rPr lang="cs-CZ" dirty="0"/>
              <a:t>nesmí být hodnota pod 10</a:t>
            </a: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nitoring velká akce 011"/>
          <p:cNvPicPr>
            <a:picLocks noChangeAspect="1" noChangeArrowheads="1"/>
          </p:cNvPicPr>
          <p:nvPr/>
        </p:nvPicPr>
        <p:blipFill>
          <a:blip r:embed="rId3" cstate="print"/>
          <a:srcRect l="5998" r="7849" b="-667"/>
          <a:stretch>
            <a:fillRect/>
          </a:stretch>
        </p:blipFill>
        <p:spPr bwMode="auto">
          <a:xfrm>
            <a:off x="0" y="0"/>
            <a:ext cx="4427538" cy="3573463"/>
          </a:xfrm>
          <a:prstGeom prst="rect">
            <a:avLst/>
          </a:prstGeom>
          <a:noFill/>
        </p:spPr>
      </p:pic>
      <p:pic>
        <p:nvPicPr>
          <p:cNvPr id="3" name="Picture 3" descr="Monitoring velká akce 018"/>
          <p:cNvPicPr>
            <a:picLocks noChangeAspect="1" noChangeArrowheads="1"/>
          </p:cNvPicPr>
          <p:nvPr/>
        </p:nvPicPr>
        <p:blipFill>
          <a:blip r:embed="rId4" cstate="print"/>
          <a:srcRect l="23981"/>
          <a:stretch>
            <a:fillRect/>
          </a:stretch>
        </p:blipFill>
        <p:spPr bwMode="auto">
          <a:xfrm>
            <a:off x="4357686" y="0"/>
            <a:ext cx="4786314" cy="3672836"/>
          </a:xfrm>
          <a:prstGeom prst="rect">
            <a:avLst/>
          </a:prstGeom>
          <a:noFill/>
        </p:spPr>
      </p:pic>
      <p:pic>
        <p:nvPicPr>
          <p:cNvPr id="4" name="Picture 4" descr="Monitoring velká akce 028"/>
          <p:cNvPicPr>
            <a:picLocks noChangeAspect="1" noChangeArrowheads="1"/>
          </p:cNvPicPr>
          <p:nvPr/>
        </p:nvPicPr>
        <p:blipFill>
          <a:blip r:embed="rId5" cstate="print"/>
          <a:srcRect t="5710" r="8595" b="8606"/>
          <a:stretch>
            <a:fillRect/>
          </a:stretch>
        </p:blipFill>
        <p:spPr bwMode="auto">
          <a:xfrm>
            <a:off x="0" y="3578656"/>
            <a:ext cx="4572000" cy="3279344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/>
          <a:srcRect l="25525" t="14607" r="23398" b="12346"/>
          <a:stretch>
            <a:fillRect/>
          </a:stretch>
        </p:blipFill>
        <p:spPr>
          <a:xfrm>
            <a:off x="4572001" y="3286124"/>
            <a:ext cx="4571999" cy="3571875"/>
          </a:xfrm>
          <a:prstGeom prst="rect">
            <a:avLst/>
          </a:prstGeom>
          <a:noFill/>
          <a:ln/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Poranění mozku – rozdělení 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primární </a:t>
            </a:r>
          </a:p>
          <a:p>
            <a:pPr marL="514350" indent="-514350">
              <a:buNone/>
            </a:pPr>
            <a:endParaRPr lang="cs-CZ" dirty="0"/>
          </a:p>
          <a:p>
            <a:r>
              <a:rPr lang="cs-CZ" dirty="0"/>
              <a:t>ložisková (fokální ) - kontuze, lacerace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difúzní – </a:t>
            </a:r>
            <a:r>
              <a:rPr lang="cs-CZ" dirty="0" err="1"/>
              <a:t>komoce</a:t>
            </a:r>
            <a:r>
              <a:rPr lang="cs-CZ" dirty="0"/>
              <a:t>, difúzní </a:t>
            </a:r>
            <a:r>
              <a:rPr lang="cs-CZ" dirty="0" err="1"/>
              <a:t>axonální</a:t>
            </a:r>
            <a:r>
              <a:rPr lang="cs-CZ" dirty="0"/>
              <a:t> poranění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5688632" cy="4277852"/>
          </a:xfrm>
          <a:prstGeom prst="trapezoi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0292" y="3848602"/>
            <a:ext cx="4653708" cy="30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HEMEDEX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jedná se o monitorování průtoku krve mozkem ( CBF – </a:t>
            </a:r>
            <a:r>
              <a:rPr lang="cs-CZ" dirty="0" err="1"/>
              <a:t>cerebral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flow</a:t>
            </a:r>
            <a:r>
              <a:rPr lang="cs-CZ" dirty="0"/>
              <a:t> )</a:t>
            </a:r>
          </a:p>
          <a:p>
            <a:r>
              <a:rPr lang="cs-CZ" dirty="0"/>
              <a:t>pro zachování funkce mozku je rozhodující, aby byl průtok krve v mozku zachován </a:t>
            </a:r>
          </a:p>
          <a:p>
            <a:r>
              <a:rPr lang="cs-CZ" dirty="0"/>
              <a:t>pro zachování průtoku krve mozkem je důležitý další parametr – mozkový </a:t>
            </a:r>
            <a:r>
              <a:rPr lang="cs-CZ" dirty="0" err="1"/>
              <a:t>perfuzní</a:t>
            </a:r>
            <a:r>
              <a:rPr lang="cs-CZ" dirty="0"/>
              <a:t> tlak ( CPP – </a:t>
            </a:r>
            <a:r>
              <a:rPr lang="cs-CZ" dirty="0" err="1"/>
              <a:t>cerebral</a:t>
            </a:r>
            <a:r>
              <a:rPr lang="cs-CZ" dirty="0"/>
              <a:t> </a:t>
            </a:r>
            <a:r>
              <a:rPr lang="cs-CZ" dirty="0" err="1"/>
              <a:t>perfusion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 )</a:t>
            </a:r>
          </a:p>
          <a:p>
            <a:r>
              <a:rPr lang="cs-CZ" dirty="0"/>
              <a:t>zjistíme jej: CPP = MAP – ICP</a:t>
            </a:r>
          </a:p>
          <a:p>
            <a:r>
              <a:rPr lang="cs-CZ" dirty="0"/>
              <a:t>normální rozmezí CPP – 65 – 75 </a:t>
            </a:r>
            <a:r>
              <a:rPr lang="cs-CZ" dirty="0" err="1"/>
              <a:t>mmHg</a:t>
            </a:r>
            <a:endParaRPr lang="cs-CZ" dirty="0"/>
          </a:p>
          <a:p>
            <a:r>
              <a:rPr lang="cs-CZ" dirty="0"/>
              <a:t>při snížení mozkového </a:t>
            </a:r>
            <a:r>
              <a:rPr lang="cs-CZ" dirty="0" err="1"/>
              <a:t>perfuzního</a:t>
            </a:r>
            <a:r>
              <a:rPr lang="cs-CZ" dirty="0"/>
              <a:t> tlaku CPP dochází k </a:t>
            </a:r>
            <a:r>
              <a:rPr lang="cs-CZ" dirty="0" err="1"/>
              <a:t>vazodilataci</a:t>
            </a:r>
            <a:r>
              <a:rPr lang="cs-CZ" dirty="0"/>
              <a:t> a zachování průtoku krve mozkem</a:t>
            </a: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32656"/>
            <a:ext cx="626469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cs-CZ" sz="3600" dirty="0"/>
              <a:t>Předoperační příprava v neurochirurgii 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Autofit/>
          </a:bodyPr>
          <a:lstStyle/>
          <a:p>
            <a:r>
              <a:rPr lang="cs-CZ" sz="1800" dirty="0"/>
              <a:t>   Soubor všech opatření předcházející vlastní operační výkon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800" b="1" dirty="0">
                <a:solidFill>
                  <a:srgbClr val="FF0000"/>
                </a:solidFill>
              </a:rPr>
              <a:t>Vyšetření související s indikací operace</a:t>
            </a:r>
          </a:p>
          <a:p>
            <a:pPr marL="514350" indent="-514350"/>
            <a:r>
              <a:rPr lang="cs-CZ" sz="1800" dirty="0"/>
              <a:t>zobrazovací vyšetření - RTG, UZ, DSA,CT, MR</a:t>
            </a:r>
          </a:p>
          <a:p>
            <a:pPr marL="514350" indent="-514350"/>
            <a:r>
              <a:rPr lang="cs-CZ" sz="1800" dirty="0"/>
              <a:t>neurologické vyšetření</a:t>
            </a:r>
          </a:p>
          <a:p>
            <a:pPr marL="514350" indent="-514350"/>
            <a:r>
              <a:rPr lang="cs-CZ" sz="1800" dirty="0"/>
              <a:t>specifická doplňující vyšetření – endokrinologie, oční vyšetření (perimetr, oční pozadí ), EEG ( elektroencefalografie ), EMG (elektromyografie ), evokované potencionály, ORL vyšetření, stomatochirurgické vyšetření</a:t>
            </a:r>
          </a:p>
          <a:p>
            <a:pPr marL="514350" indent="-514350">
              <a:buAutoNum type="arabicPeriod" startAt="2"/>
            </a:pPr>
            <a:r>
              <a:rPr lang="cs-CZ" sz="1800" b="1" dirty="0">
                <a:solidFill>
                  <a:srgbClr val="FF0000"/>
                </a:solidFill>
              </a:rPr>
              <a:t>Interní vyšetření  </a:t>
            </a:r>
            <a:r>
              <a:rPr lang="cs-CZ" sz="1800" dirty="0"/>
              <a:t>- zvažují míru rizika operace z hlediska interního stavu pacienta</a:t>
            </a:r>
          </a:p>
          <a:p>
            <a:pPr marL="514350" indent="-514350"/>
            <a:r>
              <a:rPr lang="cs-CZ" sz="1800" dirty="0"/>
              <a:t>základní interní vyšetření – RTG S+P, EKG, biochemické,koagulační vyšetření krve, KO</a:t>
            </a:r>
          </a:p>
          <a:p>
            <a:pPr marL="514350" indent="-514350"/>
            <a:r>
              <a:rPr lang="cs-CZ" sz="1800" dirty="0"/>
              <a:t>doplňující vyšetření dle věku a interních onemocnění pacienta – </a:t>
            </a:r>
            <a:r>
              <a:rPr lang="cs-CZ" sz="1800" dirty="0" err="1"/>
              <a:t>ergometrie</a:t>
            </a:r>
            <a:r>
              <a:rPr lang="cs-CZ" sz="1800" dirty="0"/>
              <a:t>, kardiologie, plícní vyšetření, spirometrie, diabetologie, endokrinologie</a:t>
            </a:r>
          </a:p>
          <a:p>
            <a:pPr marL="514350" indent="-514350">
              <a:buNone/>
            </a:pPr>
            <a:r>
              <a:rPr lang="cs-CZ" sz="1800" b="1" dirty="0">
                <a:solidFill>
                  <a:srgbClr val="FF0000"/>
                </a:solidFill>
              </a:rPr>
              <a:t>3.</a:t>
            </a:r>
            <a:r>
              <a:rPr lang="cs-CZ" sz="1800" b="1" dirty="0"/>
              <a:t>       </a:t>
            </a:r>
            <a:r>
              <a:rPr lang="cs-CZ" sz="1800" b="1" dirty="0">
                <a:solidFill>
                  <a:srgbClr val="FF0000"/>
                </a:solidFill>
              </a:rPr>
              <a:t>Specifická příprava </a:t>
            </a:r>
            <a:endParaRPr lang="cs-CZ" sz="1800" dirty="0">
              <a:solidFill>
                <a:srgbClr val="FF0000"/>
              </a:solidFill>
            </a:endParaRPr>
          </a:p>
          <a:p>
            <a:pPr marL="514350" indent="-514350"/>
            <a:r>
              <a:rPr lang="cs-CZ" sz="1800" dirty="0"/>
              <a:t>hematologická příprava – při poruchách srážlivosti krve ( hemofilie, těžký alkoholismus )</a:t>
            </a:r>
          </a:p>
          <a:p>
            <a:pPr marL="514350" indent="-514350"/>
            <a:r>
              <a:rPr lang="cs-CZ" sz="1800" dirty="0"/>
              <a:t>diabetologická příprava  -  převedení na krátkodobě působící inzulín</a:t>
            </a:r>
          </a:p>
          <a:p>
            <a:pPr marL="514350" indent="-514350"/>
            <a:r>
              <a:rPr lang="cs-CZ" sz="1800" dirty="0" err="1"/>
              <a:t>warfarinizovaní</a:t>
            </a:r>
            <a:r>
              <a:rPr lang="cs-CZ" sz="1800" dirty="0"/>
              <a:t>  pacienti -  převedení  na krátkodobě působící antikoagulancia ( </a:t>
            </a:r>
            <a:r>
              <a:rPr lang="cs-CZ" sz="1800" dirty="0" err="1"/>
              <a:t>fraxiparine</a:t>
            </a:r>
            <a:r>
              <a:rPr lang="cs-CZ" sz="1800" dirty="0"/>
              <a:t> ) </a:t>
            </a:r>
          </a:p>
          <a:p>
            <a:endParaRPr lang="cs-CZ" sz="1800" dirty="0"/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8"/>
          </a:xfrm>
        </p:spPr>
        <p:txBody>
          <a:bodyPr>
            <a:normAutofit/>
          </a:bodyPr>
          <a:lstStyle/>
          <a:p>
            <a:r>
              <a:rPr lang="cs-CZ" sz="3600" dirty="0"/>
              <a:t>Předoperační příprava v neurochirurgii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 startAt="4"/>
            </a:pPr>
            <a:r>
              <a:rPr lang="cs-CZ" b="1" dirty="0">
                <a:solidFill>
                  <a:srgbClr val="FF0000"/>
                </a:solidFill>
              </a:rPr>
              <a:t>Zajištění krevních náhrad</a:t>
            </a:r>
          </a:p>
          <a:p>
            <a:pPr marL="514350" indent="-514350"/>
            <a:r>
              <a:rPr lang="cs-CZ" dirty="0"/>
              <a:t>vyšetření  KS,  zajištění  </a:t>
            </a:r>
            <a:r>
              <a:rPr lang="cs-CZ" dirty="0" err="1"/>
              <a:t>erytrocytárních</a:t>
            </a:r>
            <a:r>
              <a:rPr lang="cs-CZ" dirty="0"/>
              <a:t> koncentrátů, MP, </a:t>
            </a:r>
            <a:r>
              <a:rPr lang="cs-CZ" dirty="0" err="1"/>
              <a:t>trombonáplav</a:t>
            </a:r>
            <a:endParaRPr lang="cs-CZ" dirty="0"/>
          </a:p>
          <a:p>
            <a:pPr marL="514350" indent="-514350">
              <a:buAutoNum type="arabicPeriod" startAt="5"/>
            </a:pPr>
            <a:r>
              <a:rPr lang="cs-CZ" b="1" dirty="0">
                <a:solidFill>
                  <a:srgbClr val="FF0000"/>
                </a:solidFill>
              </a:rPr>
              <a:t>Příprava operačního pole </a:t>
            </a:r>
            <a:r>
              <a:rPr lang="cs-CZ" dirty="0"/>
              <a:t>– oholení hlavy dle přání operatéra ( celá, částečně ), u V-P </a:t>
            </a:r>
            <a:r>
              <a:rPr lang="cs-CZ" dirty="0" err="1"/>
              <a:t>shuntu</a:t>
            </a:r>
            <a:r>
              <a:rPr lang="cs-CZ" dirty="0"/>
              <a:t> – oholení i břicha, vyčištění pupíku, </a:t>
            </a:r>
            <a:r>
              <a:rPr lang="cs-CZ" dirty="0" err="1"/>
              <a:t>op</a:t>
            </a:r>
            <a:r>
              <a:rPr lang="cs-CZ" dirty="0"/>
              <a:t>. adenomu </a:t>
            </a:r>
            <a:r>
              <a:rPr lang="cs-CZ" dirty="0" err="1"/>
              <a:t>hypofýzi</a:t>
            </a:r>
            <a:r>
              <a:rPr lang="cs-CZ" dirty="0"/>
              <a:t>  - kontrola dutiny nosní – stěr z nosu  na </a:t>
            </a:r>
            <a:r>
              <a:rPr lang="cs-CZ" dirty="0" err="1"/>
              <a:t>bakteroilogické</a:t>
            </a:r>
            <a:r>
              <a:rPr lang="cs-CZ" dirty="0"/>
              <a:t> vyšetření, oholení stehna</a:t>
            </a:r>
          </a:p>
          <a:p>
            <a:pPr marL="514350" indent="-514350">
              <a:buAutoNum type="arabicPeriod" startAt="5"/>
            </a:pPr>
            <a:r>
              <a:rPr lang="cs-CZ" b="1" dirty="0">
                <a:solidFill>
                  <a:srgbClr val="FF0000"/>
                </a:solidFill>
              </a:rPr>
              <a:t>Prevence TEN </a:t>
            </a:r>
            <a:r>
              <a:rPr lang="cs-CZ" dirty="0"/>
              <a:t>– kompresivní bandáže</a:t>
            </a:r>
          </a:p>
          <a:p>
            <a:pPr marL="514350" indent="-514350">
              <a:buNone/>
            </a:pPr>
            <a:r>
              <a:rPr lang="cs-CZ" b="1" dirty="0">
                <a:solidFill>
                  <a:srgbClr val="FF0000"/>
                </a:solidFill>
              </a:rPr>
              <a:t>7.</a:t>
            </a:r>
            <a:r>
              <a:rPr lang="cs-CZ" b="1" dirty="0"/>
              <a:t>     </a:t>
            </a:r>
            <a:r>
              <a:rPr lang="cs-CZ" b="1" dirty="0">
                <a:solidFill>
                  <a:srgbClr val="FF0000"/>
                </a:solidFill>
              </a:rPr>
              <a:t>Zajištění žilních vstupů </a:t>
            </a:r>
            <a:r>
              <a:rPr lang="cs-CZ" dirty="0"/>
              <a:t>– periferie, CŽK</a:t>
            </a:r>
          </a:p>
          <a:p>
            <a:pPr marL="514350" indent="-514350">
              <a:buAutoNum type="arabicPeriod" startAt="8"/>
            </a:pPr>
            <a:r>
              <a:rPr lang="cs-CZ" b="1" dirty="0">
                <a:solidFill>
                  <a:srgbClr val="FF0000"/>
                </a:solidFill>
              </a:rPr>
              <a:t>Zavedení PMK</a:t>
            </a:r>
          </a:p>
          <a:p>
            <a:pPr marL="514350" indent="-514350">
              <a:buAutoNum type="arabicPeriod" startAt="8"/>
            </a:pPr>
            <a:r>
              <a:rPr lang="cs-CZ" b="1" dirty="0">
                <a:solidFill>
                  <a:srgbClr val="FF0000"/>
                </a:solidFill>
              </a:rPr>
              <a:t>Vyprázdnění pacienta </a:t>
            </a:r>
            <a:r>
              <a:rPr lang="cs-CZ" b="1" dirty="0"/>
              <a:t>-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den před plánovanou operací </a:t>
            </a:r>
            <a:r>
              <a:rPr lang="cs-CZ" dirty="0" err="1"/>
              <a:t>glycerynové</a:t>
            </a:r>
            <a:r>
              <a:rPr lang="cs-CZ" dirty="0"/>
              <a:t> čípky, </a:t>
            </a:r>
            <a:r>
              <a:rPr lang="cs-CZ" dirty="0" err="1"/>
              <a:t>mikroklyzma</a:t>
            </a:r>
            <a:endParaRPr lang="cs-CZ" dirty="0"/>
          </a:p>
          <a:p>
            <a:pPr marL="514350" indent="-514350">
              <a:buNone/>
            </a:pPr>
            <a:r>
              <a:rPr lang="cs-CZ" b="1" dirty="0">
                <a:solidFill>
                  <a:srgbClr val="FF0000"/>
                </a:solidFill>
              </a:rPr>
              <a:t>10.    ATB profylaxe </a:t>
            </a:r>
          </a:p>
          <a:p>
            <a:pPr marL="514350" indent="-514350">
              <a:buAutoNum type="arabicPeriod" startAt="5"/>
            </a:pPr>
            <a:endParaRPr lang="cs-CZ" b="1" dirty="0"/>
          </a:p>
          <a:p>
            <a:endParaRPr lang="cs-CZ" dirty="0"/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cs-CZ" sz="3600" dirty="0"/>
              <a:t>Předoperační příprava v neurochirurgii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cs-CZ" b="1" dirty="0">
                <a:solidFill>
                  <a:srgbClr val="FF0000"/>
                </a:solidFill>
              </a:rPr>
              <a:t>11. Premedikace </a:t>
            </a:r>
            <a:r>
              <a:rPr lang="cs-CZ" dirty="0"/>
              <a:t>– předoperační anesteziologické vyšetření</a:t>
            </a:r>
          </a:p>
          <a:p>
            <a:pPr marL="514350" indent="-514350"/>
            <a:r>
              <a:rPr lang="cs-CZ" dirty="0"/>
              <a:t>celková anestezie – Diazepam 10 mg </a:t>
            </a:r>
            <a:r>
              <a:rPr lang="cs-CZ" dirty="0" err="1"/>
              <a:t>p.os</a:t>
            </a:r>
            <a:r>
              <a:rPr lang="cs-CZ" dirty="0"/>
              <a:t>. večer před výkonem, 30 min. před výkonem </a:t>
            </a:r>
            <a:r>
              <a:rPr lang="cs-CZ" dirty="0" err="1"/>
              <a:t>Lexaurin</a:t>
            </a:r>
            <a:r>
              <a:rPr lang="cs-CZ" dirty="0"/>
              <a:t> 3mg </a:t>
            </a:r>
            <a:r>
              <a:rPr lang="cs-CZ" dirty="0" err="1"/>
              <a:t>p.os</a:t>
            </a:r>
            <a:r>
              <a:rPr lang="cs-CZ" dirty="0"/>
              <a:t>.</a:t>
            </a:r>
          </a:p>
          <a:p>
            <a:pPr marL="514350" indent="-514350"/>
            <a:r>
              <a:rPr lang="cs-CZ" dirty="0"/>
              <a:t>regionální anestezie – večer Diazepam 10 mg </a:t>
            </a:r>
            <a:r>
              <a:rPr lang="cs-CZ" dirty="0" err="1"/>
              <a:t>p.os</a:t>
            </a:r>
            <a:r>
              <a:rPr lang="cs-CZ" dirty="0"/>
              <a:t>., před výkonem Diazepam, </a:t>
            </a:r>
            <a:r>
              <a:rPr lang="cs-CZ" dirty="0" err="1"/>
              <a:t>Lexaurin</a:t>
            </a:r>
            <a:r>
              <a:rPr lang="cs-CZ" dirty="0"/>
              <a:t> </a:t>
            </a:r>
            <a:r>
              <a:rPr lang="cs-CZ" dirty="0" err="1"/>
              <a:t>tbl</a:t>
            </a:r>
            <a:r>
              <a:rPr lang="cs-CZ" dirty="0"/>
              <a:t> </a:t>
            </a:r>
            <a:r>
              <a:rPr lang="cs-CZ" dirty="0" err="1"/>
              <a:t>p.os</a:t>
            </a:r>
            <a:r>
              <a:rPr lang="cs-CZ" dirty="0"/>
              <a:t>.</a:t>
            </a:r>
          </a:p>
          <a:p>
            <a:pPr marL="514350" indent="-514350"/>
            <a:r>
              <a:rPr lang="cs-CZ" dirty="0"/>
              <a:t>rozhovor pacienta s neurochirurgem o průběhu a pooperační péči ( informovaný souhlas, </a:t>
            </a:r>
            <a:r>
              <a:rPr lang="cs-CZ" dirty="0" err="1"/>
              <a:t>souhlas</a:t>
            </a:r>
            <a:r>
              <a:rPr lang="cs-CZ" dirty="0"/>
              <a:t> s hospitalizací, seznámení s diagnózou )</a:t>
            </a:r>
          </a:p>
          <a:p>
            <a:pPr marL="514350" indent="-514350"/>
            <a:r>
              <a:rPr lang="cs-CZ" dirty="0"/>
              <a:t>rozhovor pacienta o průběhu anestezie</a:t>
            </a:r>
          </a:p>
          <a:p>
            <a:pPr marL="514350" indent="-514350">
              <a:buNone/>
            </a:pPr>
            <a:r>
              <a:rPr lang="cs-CZ" b="1" dirty="0">
                <a:solidFill>
                  <a:srgbClr val="FF0000"/>
                </a:solidFill>
              </a:rPr>
              <a:t>12. Kontrola dutiny ústní </a:t>
            </a:r>
            <a:r>
              <a:rPr lang="cs-CZ" dirty="0"/>
              <a:t>– toaleta, vyjmutí zubní náhrady, rty nenatíráme</a:t>
            </a:r>
          </a:p>
          <a:p>
            <a:pPr marL="514350" indent="-514350">
              <a:buNone/>
            </a:pPr>
            <a:r>
              <a:rPr lang="cs-CZ" b="1" dirty="0">
                <a:solidFill>
                  <a:srgbClr val="FF0000"/>
                </a:solidFill>
              </a:rPr>
              <a:t>13.  Odstranění šperků, piercingu, odlakování nehtů</a:t>
            </a:r>
          </a:p>
          <a:p>
            <a:pPr marL="514350" indent="-514350">
              <a:buNone/>
            </a:pPr>
            <a:r>
              <a:rPr lang="cs-CZ" b="1" dirty="0">
                <a:solidFill>
                  <a:srgbClr val="FF0000"/>
                </a:solidFill>
              </a:rPr>
              <a:t>14.  Kontrola dokumentace pacienta</a:t>
            </a:r>
            <a:r>
              <a:rPr lang="cs-CZ" dirty="0"/>
              <a:t> – označení doby odjezdu na operační sál v teplotce</a:t>
            </a:r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Základní principy léčby na JIP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provedené studie v oblasti poskytování intenzivní péče v celosvětovém měřítku prokazují prospěšnost oborové neurochirurgické JIP, zvláště s přihlédnutím na prognózu a kvalitu života pacientů po neurochirurgických výkonech</a:t>
            </a:r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principy léčby na JIP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7030A0"/>
                </a:solidFill>
              </a:rPr>
              <a:t>Zhodnocení celkového stavu pacienta </a:t>
            </a:r>
          </a:p>
          <a:p>
            <a:r>
              <a:rPr lang="cs-CZ" dirty="0"/>
              <a:t>hodnocení stavu vědomí dle GCS škály – po 1h</a:t>
            </a:r>
          </a:p>
          <a:p>
            <a:r>
              <a:rPr lang="cs-CZ" dirty="0"/>
              <a:t>stav zornic – po 1 h – </a:t>
            </a:r>
            <a:r>
              <a:rPr lang="cs-CZ" dirty="0" err="1"/>
              <a:t>anizokorie</a:t>
            </a:r>
            <a:r>
              <a:rPr lang="cs-CZ" dirty="0"/>
              <a:t>, mydriáza</a:t>
            </a:r>
          </a:p>
          <a:p>
            <a:r>
              <a:rPr lang="cs-CZ" dirty="0"/>
              <a:t>hybnost – prohloubení deficitu – paréza, plegie</a:t>
            </a:r>
          </a:p>
          <a:p>
            <a:r>
              <a:rPr lang="cs-CZ" dirty="0"/>
              <a:t>řeč – rozvoj poruch řeči – motorická, senzitivní, smíšená fatická porucha</a:t>
            </a:r>
          </a:p>
          <a:p>
            <a:r>
              <a:rPr lang="cs-CZ" dirty="0"/>
              <a:t>příznaky meningeálního dráždění</a:t>
            </a:r>
          </a:p>
          <a:p>
            <a:endParaRPr lang="cs-CZ" dirty="0"/>
          </a:p>
          <a:p>
            <a:pPr marL="0" indent="0">
              <a:buNone/>
            </a:pPr>
            <a:endParaRPr lang="cs-CZ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551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cs-CZ" dirty="0"/>
              <a:t>Základní principy léčby na JIP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000" b="1" dirty="0">
                <a:solidFill>
                  <a:srgbClr val="7030A0"/>
                </a:solidFill>
              </a:rPr>
              <a:t>2. Ventilační a respirační funkce</a:t>
            </a:r>
          </a:p>
          <a:p>
            <a:r>
              <a:rPr lang="cs-CZ" sz="1600" dirty="0"/>
              <a:t>poruchy respirace časté u pacientů s poraněním mozku a míchy</a:t>
            </a:r>
          </a:p>
          <a:p>
            <a:r>
              <a:rPr lang="cs-CZ" sz="1600" dirty="0"/>
              <a:t>pozor na prohloubení sekundárního postižení mozku </a:t>
            </a:r>
          </a:p>
          <a:p>
            <a:pPr>
              <a:buNone/>
            </a:pPr>
            <a:r>
              <a:rPr lang="cs-CZ" sz="1600" dirty="0"/>
              <a:t>         z důvodu hypoventilace – hypoxie mozku </a:t>
            </a:r>
          </a:p>
          <a:p>
            <a:r>
              <a:rPr lang="cs-CZ" sz="1600" dirty="0"/>
              <a:t>kyslíková terapie – kyslíkové brýle, maska</a:t>
            </a:r>
          </a:p>
          <a:p>
            <a:r>
              <a:rPr lang="cs-CZ" sz="1600" dirty="0"/>
              <a:t>GCS 8 a méně bodů či neschopnost adekvátní spontánní ventilace – </a:t>
            </a:r>
            <a:r>
              <a:rPr lang="cs-CZ" sz="1600" dirty="0" err="1"/>
              <a:t>intubujeme</a:t>
            </a:r>
            <a:endParaRPr lang="cs-CZ" sz="1600" dirty="0"/>
          </a:p>
          <a:p>
            <a:r>
              <a:rPr lang="cs-CZ" sz="1600" dirty="0"/>
              <a:t>indikace TSK u pacientů s nutností UPV po 7 dnech</a:t>
            </a:r>
          </a:p>
          <a:p>
            <a:pPr>
              <a:buNone/>
            </a:pPr>
            <a:r>
              <a:rPr lang="cs-CZ" sz="1600" dirty="0"/>
              <a:t>        ( max. 9 dní )</a:t>
            </a:r>
          </a:p>
          <a:p>
            <a:r>
              <a:rPr lang="cs-CZ" sz="1600" dirty="0"/>
              <a:t>ventilační režimy: CMV, ASV, SCMV, SPONT</a:t>
            </a:r>
          </a:p>
          <a:p>
            <a:r>
              <a:rPr lang="cs-CZ" sz="1600" dirty="0"/>
              <a:t>optimalizace ventilačních parametrů: </a:t>
            </a:r>
          </a:p>
          <a:p>
            <a:pPr>
              <a:buNone/>
            </a:pPr>
            <a:r>
              <a:rPr lang="cs-CZ" sz="1600" dirty="0"/>
              <a:t>     - dle hodnot paO2 ( pod  8 </a:t>
            </a:r>
            <a:r>
              <a:rPr lang="cs-CZ" sz="1600" dirty="0" err="1"/>
              <a:t>kPa</a:t>
            </a:r>
            <a:r>
              <a:rPr lang="cs-CZ" sz="1600" dirty="0"/>
              <a:t> ) a saturace ( pod 92% )  - dle hodnot optimalizace frakce inspirovaného kyslíku (FiO2 )- zajišťuje dostatečnou dodávku kyslíku do mozku</a:t>
            </a:r>
          </a:p>
          <a:p>
            <a:pPr>
              <a:buNone/>
            </a:pPr>
            <a:r>
              <a:rPr lang="cs-CZ" sz="1600" dirty="0"/>
              <a:t>     - dle hodnoty vydechovaného CO2 ( hodnoty do 5 </a:t>
            </a:r>
            <a:r>
              <a:rPr lang="cs-CZ" sz="1600" dirty="0" err="1"/>
              <a:t>mmHg</a:t>
            </a:r>
            <a:r>
              <a:rPr lang="cs-CZ" sz="1600" dirty="0"/>
              <a:t> ) – ovlivňuje objem krve v mozku, zvýšená hladina CO2 v krvi ( </a:t>
            </a:r>
            <a:r>
              <a:rPr lang="cs-CZ" sz="1600" dirty="0" err="1"/>
              <a:t>hyperkapnie</a:t>
            </a:r>
            <a:r>
              <a:rPr lang="cs-CZ" sz="1600" dirty="0"/>
              <a:t> ) způsobuje dilataci mozkových cév a tím se zvyšuje objem krve v cévách a zvyšuje se ICP</a:t>
            </a:r>
          </a:p>
          <a:p>
            <a:r>
              <a:rPr lang="cs-CZ" sz="1600" dirty="0"/>
              <a:t>vyšetření krevních plynů – ASTRUP  PO 6h, preferujeme </a:t>
            </a:r>
            <a:r>
              <a:rPr lang="cs-CZ" sz="1600" dirty="0" err="1"/>
              <a:t>astrup</a:t>
            </a:r>
            <a:r>
              <a:rPr lang="cs-CZ" sz="1600" dirty="0"/>
              <a:t> arteriální ( pH krve, PaO2, PaCO2 )</a:t>
            </a:r>
          </a:p>
          <a:p>
            <a:pPr>
              <a:buNone/>
            </a:pPr>
            <a:r>
              <a:rPr lang="cs-CZ" sz="1600" dirty="0"/>
              <a:t>      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principy léčby na JIP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b="1" dirty="0">
                <a:solidFill>
                  <a:srgbClr val="7030A0"/>
                </a:solidFill>
              </a:rPr>
              <a:t>3.Kardiovaskulární systém</a:t>
            </a:r>
            <a:endParaRPr lang="cs-CZ" sz="2800" dirty="0">
              <a:solidFill>
                <a:srgbClr val="7030A0"/>
              </a:solidFill>
            </a:endParaRPr>
          </a:p>
          <a:p>
            <a:r>
              <a:rPr lang="cs-CZ" sz="2400" dirty="0"/>
              <a:t>cílem léčby je optimalizovat srdeční výdej pro pokrytí metabolických nároků mozkové tkáně</a:t>
            </a:r>
          </a:p>
          <a:p>
            <a:r>
              <a:rPr lang="cs-CZ" sz="2400" dirty="0"/>
              <a:t>systémová hypotenze zhoršuje vyhlídky pacienta na přežití</a:t>
            </a:r>
          </a:p>
          <a:p>
            <a:r>
              <a:rPr lang="cs-CZ" sz="2400" dirty="0"/>
              <a:t>zahajujeme včasnou intravenózní </a:t>
            </a:r>
            <a:r>
              <a:rPr lang="cs-CZ" sz="2400" dirty="0" err="1"/>
              <a:t>volumterapii</a:t>
            </a:r>
            <a:endParaRPr lang="cs-CZ" sz="2400" dirty="0"/>
          </a:p>
          <a:p>
            <a:pPr>
              <a:buNone/>
            </a:pPr>
            <a:r>
              <a:rPr lang="cs-CZ" sz="2400" dirty="0"/>
              <a:t>        - krystaloidy, koloidy</a:t>
            </a:r>
          </a:p>
          <a:p>
            <a:pPr>
              <a:buNone/>
            </a:pPr>
            <a:r>
              <a:rPr lang="cs-CZ" sz="2400" dirty="0"/>
              <a:t>        - </a:t>
            </a:r>
            <a:r>
              <a:rPr lang="cs-CZ" sz="2400" dirty="0" err="1"/>
              <a:t>vazopresory</a:t>
            </a:r>
            <a:r>
              <a:rPr lang="cs-CZ" sz="2400" dirty="0"/>
              <a:t> – noradrenalin (lék první volby, pokud nedojde ke zvýšení TK i přes doplnění objemu )</a:t>
            </a:r>
          </a:p>
          <a:p>
            <a:r>
              <a:rPr lang="cs-CZ" sz="2400" dirty="0" err="1"/>
              <a:t>Monitorace</a:t>
            </a:r>
            <a:r>
              <a:rPr lang="cs-CZ" sz="2400" dirty="0"/>
              <a:t> EKG, TK, P – nezbytná součást péče o pacienty s poškozením CNS – invazivní měření arteriálního tlaku TK</a:t>
            </a:r>
          </a:p>
          <a:p>
            <a:pPr>
              <a:buNone/>
            </a:pPr>
            <a:r>
              <a:rPr lang="cs-CZ" sz="2400" dirty="0"/>
              <a:t>                                     - neinvazivní  měření TK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Poranění mozku – rozdělení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AutoNum type="arabicPeriod" startAt="2"/>
            </a:pPr>
            <a:r>
              <a:rPr lang="cs-CZ" b="1" dirty="0">
                <a:solidFill>
                  <a:srgbClr val="FF0000"/>
                </a:solidFill>
              </a:rPr>
              <a:t>sekundární</a:t>
            </a:r>
          </a:p>
          <a:p>
            <a:pPr marL="571500" indent="-571500"/>
            <a:r>
              <a:rPr lang="cs-CZ" dirty="0"/>
              <a:t>mozková ischemie</a:t>
            </a:r>
          </a:p>
          <a:p>
            <a:pPr marL="571500" indent="-571500"/>
            <a:r>
              <a:rPr lang="cs-CZ" dirty="0"/>
              <a:t>edém mozku</a:t>
            </a:r>
          </a:p>
          <a:p>
            <a:pPr marL="571500" indent="-571500"/>
            <a:r>
              <a:rPr lang="cs-CZ" dirty="0"/>
              <a:t>nitrolební hypertenze</a:t>
            </a:r>
          </a:p>
          <a:p>
            <a:pPr marL="571500" indent="-571500"/>
            <a:r>
              <a:rPr lang="cs-CZ" dirty="0"/>
              <a:t>expanzivní hematomy - epidurální</a:t>
            </a:r>
          </a:p>
          <a:p>
            <a:pPr marL="571500" indent="-571500">
              <a:buNone/>
            </a:pPr>
            <a:r>
              <a:rPr lang="cs-CZ" dirty="0"/>
              <a:t>                                               - subdurální</a:t>
            </a:r>
          </a:p>
          <a:p>
            <a:pPr marL="571500" indent="-571500">
              <a:buNone/>
            </a:pPr>
            <a:r>
              <a:rPr lang="cs-CZ" dirty="0"/>
              <a:t>                                               - </a:t>
            </a:r>
            <a:r>
              <a:rPr lang="cs-CZ" dirty="0" err="1"/>
              <a:t>intracerebrální</a:t>
            </a:r>
            <a:endParaRPr lang="cs-CZ" dirty="0"/>
          </a:p>
          <a:p>
            <a:pPr marL="571500" indent="-571500"/>
            <a:r>
              <a:rPr lang="cs-CZ" dirty="0"/>
              <a:t>traumatické </a:t>
            </a:r>
            <a:r>
              <a:rPr lang="cs-CZ" dirty="0" err="1"/>
              <a:t>subarachnoideální</a:t>
            </a:r>
            <a:r>
              <a:rPr lang="cs-CZ" dirty="0"/>
              <a:t> krvácení</a:t>
            </a:r>
          </a:p>
          <a:p>
            <a:pPr marL="571500" indent="-571500">
              <a:buNone/>
            </a:pPr>
            <a:endParaRPr lang="cs-CZ" dirty="0"/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cs-CZ" dirty="0"/>
              <a:t>Základní principy léčby na JIP 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000" b="1" dirty="0"/>
              <a:t>POZOR: </a:t>
            </a:r>
          </a:p>
          <a:p>
            <a:pPr>
              <a:buFont typeface="Wingdings" pitchFamily="2" charset="2"/>
              <a:buChar char="ü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hypertenze, bradykardie </a:t>
            </a:r>
            <a:r>
              <a:rPr lang="cs-CZ" sz="2400" dirty="0"/>
              <a:t>– </a:t>
            </a:r>
            <a:r>
              <a:rPr lang="cs-CZ" sz="2400" dirty="0" err="1"/>
              <a:t>Cushingův</a:t>
            </a:r>
            <a:r>
              <a:rPr lang="cs-CZ" sz="2400" dirty="0"/>
              <a:t> reflex – značí rozvoj nitrolební hypertenze</a:t>
            </a:r>
          </a:p>
          <a:p>
            <a:pPr>
              <a:buFont typeface="Wingdings" pitchFamily="2" charset="2"/>
              <a:buChar char="ü"/>
            </a:pP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</a:rPr>
              <a:t>bradykardie, hypotenze </a:t>
            </a:r>
            <a:r>
              <a:rPr lang="cs-CZ" sz="2400" dirty="0"/>
              <a:t>– při poranění krční a hrudní míchy z důvodu vyřazení sympatiku vede k periferní </a:t>
            </a:r>
            <a:r>
              <a:rPr lang="cs-CZ" sz="2400" dirty="0" err="1"/>
              <a:t>vazoparalýze</a:t>
            </a:r>
            <a:r>
              <a:rPr lang="cs-CZ" sz="2400" dirty="0"/>
              <a:t> tekutiny se dostávají do vnitřních orgánů a svalů pod úrovní léze  </a:t>
            </a:r>
          </a:p>
          <a:p>
            <a:pPr>
              <a:buFont typeface="Wingdings" pitchFamily="2" charset="2"/>
              <a:buChar char="ü"/>
            </a:pPr>
            <a:r>
              <a:rPr lang="cs-CZ" sz="2400" b="1" dirty="0">
                <a:solidFill>
                  <a:srgbClr val="00B0F0"/>
                </a:solidFill>
              </a:rPr>
              <a:t>tachykardie</a:t>
            </a:r>
            <a:r>
              <a:rPr lang="cs-CZ" sz="2400" dirty="0"/>
              <a:t> – nespecifický příznak doprovází např. hypertermii, bolesti, nedostatečnou náplň cévního řečiště   </a:t>
            </a:r>
          </a:p>
          <a:p>
            <a:pPr>
              <a:buFont typeface="Wingdings" pitchFamily="2" charset="2"/>
              <a:buChar char="ü"/>
            </a:pPr>
            <a:r>
              <a:rPr lang="cs-CZ" sz="2400" b="1" dirty="0">
                <a:solidFill>
                  <a:schemeClr val="accent2"/>
                </a:solidFill>
              </a:rPr>
              <a:t>neurogenní kardiální arytmie </a:t>
            </a:r>
            <a:r>
              <a:rPr lang="cs-CZ" sz="2400" dirty="0"/>
              <a:t>– </a:t>
            </a:r>
            <a:r>
              <a:rPr lang="cs-CZ" sz="2400" dirty="0" err="1"/>
              <a:t>arytmie</a:t>
            </a:r>
            <a:r>
              <a:rPr lang="cs-CZ" sz="2400" dirty="0"/>
              <a:t> u všech typů poškození CNS</a:t>
            </a:r>
          </a:p>
          <a:p>
            <a:pPr>
              <a:buFont typeface="Wingdings" pitchFamily="2" charset="2"/>
              <a:buChar char="ü"/>
            </a:pPr>
            <a:r>
              <a:rPr lang="cs-CZ" sz="2400" b="1" dirty="0">
                <a:solidFill>
                  <a:srgbClr val="00B050"/>
                </a:solidFill>
              </a:rPr>
              <a:t>těžké změny na EKG</a:t>
            </a:r>
            <a:r>
              <a:rPr lang="cs-CZ" sz="2400" dirty="0"/>
              <a:t> – u pacientů se </a:t>
            </a:r>
            <a:r>
              <a:rPr lang="cs-CZ" sz="2400" dirty="0" err="1"/>
              <a:t>subarachnoideálním</a:t>
            </a:r>
            <a:r>
              <a:rPr lang="cs-CZ" sz="2400" dirty="0"/>
              <a:t> krvácením </a:t>
            </a:r>
          </a:p>
          <a:p>
            <a:pPr>
              <a:buFont typeface="Wingdings" pitchFamily="2" charset="2"/>
              <a:buChar char="ü"/>
            </a:pPr>
            <a:r>
              <a:rPr lang="cs-CZ" sz="2400" b="1" dirty="0">
                <a:solidFill>
                  <a:srgbClr val="FFC000"/>
                </a:solidFill>
              </a:rPr>
              <a:t>rozvoj infarktu myokardu </a:t>
            </a:r>
            <a:r>
              <a:rPr lang="cs-CZ" sz="2400" dirty="0"/>
              <a:t>v důsledku </a:t>
            </a:r>
            <a:r>
              <a:rPr lang="cs-CZ" sz="2400" dirty="0" err="1"/>
              <a:t>vazospasmů</a:t>
            </a:r>
            <a:r>
              <a:rPr lang="cs-CZ" sz="2400" dirty="0"/>
              <a:t> v koronárním řečišti</a:t>
            </a:r>
          </a:p>
          <a:p>
            <a:endParaRPr lang="cs-CZ" sz="2400" dirty="0"/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cs-CZ" dirty="0"/>
              <a:t>Základní principy léčby na JIP 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b="1" dirty="0">
                <a:solidFill>
                  <a:srgbClr val="7030A0"/>
                </a:solidFill>
              </a:rPr>
              <a:t>4. Laboratorní hodnoty </a:t>
            </a:r>
            <a:r>
              <a:rPr lang="cs-CZ" dirty="0"/>
              <a:t>– KO, vnitřní prostředí, </a:t>
            </a:r>
            <a:r>
              <a:rPr lang="cs-CZ" dirty="0" err="1"/>
              <a:t>hemokoagulace</a:t>
            </a:r>
            <a:r>
              <a:rPr lang="cs-CZ" dirty="0"/>
              <a:t>, </a:t>
            </a:r>
            <a:r>
              <a:rPr lang="cs-CZ" dirty="0" err="1"/>
              <a:t>iontogram</a:t>
            </a:r>
            <a:r>
              <a:rPr lang="cs-CZ" dirty="0"/>
              <a:t>, glykemie</a:t>
            </a:r>
          </a:p>
          <a:p>
            <a:r>
              <a:rPr lang="cs-CZ" dirty="0"/>
              <a:t>osmoticky aktivní iont </a:t>
            </a:r>
            <a:r>
              <a:rPr lang="cs-CZ" dirty="0" err="1"/>
              <a:t>Na</a:t>
            </a:r>
            <a:r>
              <a:rPr lang="cs-CZ" dirty="0"/>
              <a:t>⁺ – </a:t>
            </a:r>
            <a:r>
              <a:rPr lang="cs-CZ" b="1" dirty="0" err="1"/>
              <a:t>hyponatremie</a:t>
            </a:r>
            <a:endParaRPr lang="cs-CZ" b="1" dirty="0"/>
          </a:p>
          <a:p>
            <a:pPr>
              <a:buNone/>
            </a:pPr>
            <a:r>
              <a:rPr lang="cs-CZ" dirty="0"/>
              <a:t>    Na nižší než 135 </a:t>
            </a:r>
            <a:r>
              <a:rPr lang="cs-CZ" dirty="0" err="1"/>
              <a:t>mmol</a:t>
            </a:r>
            <a:r>
              <a:rPr lang="cs-CZ" dirty="0"/>
              <a:t>/l – snížení </a:t>
            </a:r>
            <a:r>
              <a:rPr lang="cs-CZ" dirty="0" err="1"/>
              <a:t>osmolality</a:t>
            </a:r>
            <a:r>
              <a:rPr lang="cs-CZ" dirty="0"/>
              <a:t> což má za následek buněčný otok, který zvyšuje ICP a tím zhoršuje mozkové funkce</a:t>
            </a:r>
          </a:p>
          <a:p>
            <a:pPr>
              <a:buNone/>
            </a:pPr>
            <a:r>
              <a:rPr lang="cs-CZ" dirty="0"/>
              <a:t>    </a:t>
            </a:r>
            <a:r>
              <a:rPr lang="cs-CZ" b="1" dirty="0" err="1"/>
              <a:t>hypernatremie</a:t>
            </a:r>
            <a:r>
              <a:rPr lang="cs-CZ" dirty="0"/>
              <a:t> – </a:t>
            </a:r>
            <a:r>
              <a:rPr lang="cs-CZ" dirty="0" err="1"/>
              <a:t>Na</a:t>
            </a:r>
            <a:r>
              <a:rPr lang="cs-CZ" dirty="0"/>
              <a:t>⁺ vyšší než 150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r>
              <a:rPr lang="cs-CZ" b="1" dirty="0"/>
              <a:t>glykemie </a:t>
            </a:r>
            <a:r>
              <a:rPr lang="cs-CZ" dirty="0"/>
              <a:t>– optimální udržovat hladinu cukru 5–10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</a:t>
            </a:r>
          </a:p>
          <a:p>
            <a:pPr>
              <a:buNone/>
            </a:pPr>
            <a:endParaRPr lang="cs-CZ" dirty="0"/>
          </a:p>
        </p:txBody>
      </p:sp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principy léčby na JIP VI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>
                <a:solidFill>
                  <a:srgbClr val="7030A0"/>
                </a:solidFill>
              </a:rPr>
              <a:t>5. Teplota</a:t>
            </a:r>
            <a:endParaRPr lang="cs-CZ" dirty="0">
              <a:solidFill>
                <a:srgbClr val="7030A0"/>
              </a:solidFill>
            </a:endParaRPr>
          </a:p>
          <a:p>
            <a:r>
              <a:rPr lang="cs-CZ" dirty="0"/>
              <a:t>cílem je udržení </a:t>
            </a:r>
            <a:r>
              <a:rPr lang="cs-CZ" b="1" dirty="0" err="1"/>
              <a:t>normotermie</a:t>
            </a:r>
            <a:r>
              <a:rPr lang="cs-CZ" dirty="0"/>
              <a:t>, u neurochirurgických pacientů i mírnou hypotermii 35,5 °C – 36°C</a:t>
            </a:r>
            <a:endParaRPr lang="cs-CZ" b="1" dirty="0"/>
          </a:p>
          <a:p>
            <a:pPr>
              <a:buNone/>
            </a:pPr>
            <a:r>
              <a:rPr lang="cs-CZ" b="1" dirty="0"/>
              <a:t>Pozor: </a:t>
            </a:r>
            <a:r>
              <a:rPr lang="cs-CZ" dirty="0"/>
              <a:t>zvýšená teplota – zvyšuje průtok krve mozkem což zvyšuje metabolické nároky mozkové tkáně na spotřebu O2 a glukózy  </a:t>
            </a:r>
            <a:endParaRPr lang="cs-CZ" b="1" dirty="0"/>
          </a:p>
        </p:txBody>
      </p:sp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cs-CZ" dirty="0"/>
              <a:t>Základní principy léčby na JIP VII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>
                <a:solidFill>
                  <a:srgbClr val="7030A0"/>
                </a:solidFill>
              </a:rPr>
              <a:t>6. Cerebrovaskulární </a:t>
            </a:r>
            <a:r>
              <a:rPr lang="cs-CZ" b="1" dirty="0" err="1">
                <a:solidFill>
                  <a:srgbClr val="7030A0"/>
                </a:solidFill>
              </a:rPr>
              <a:t>monitorace</a:t>
            </a:r>
            <a:endParaRPr lang="cs-CZ" dirty="0">
              <a:solidFill>
                <a:srgbClr val="7030A0"/>
              </a:solidFill>
            </a:endParaRPr>
          </a:p>
          <a:p>
            <a:r>
              <a:rPr lang="cs-CZ" dirty="0"/>
              <a:t>cílem je udržení průtoku krve mozkem</a:t>
            </a:r>
          </a:p>
          <a:p>
            <a:r>
              <a:rPr lang="cs-CZ" dirty="0"/>
              <a:t>sledujeme: - intrakraniální tlak - ICP čidlo ( 0-15 </a:t>
            </a:r>
            <a:r>
              <a:rPr lang="cs-CZ" dirty="0" err="1"/>
              <a:t>mmHg</a:t>
            </a:r>
            <a:r>
              <a:rPr lang="cs-CZ" dirty="0"/>
              <a:t>) </a:t>
            </a:r>
          </a:p>
          <a:p>
            <a:pPr>
              <a:buFontTx/>
              <a:buChar char="-"/>
            </a:pPr>
            <a:r>
              <a:rPr lang="cs-CZ" dirty="0"/>
              <a:t>průtok krve mozkem HEMEDEX - sleduje nepřímý parametr CPP ( mozkový </a:t>
            </a:r>
            <a:r>
              <a:rPr lang="cs-CZ" dirty="0" err="1"/>
              <a:t>perfúzní</a:t>
            </a:r>
            <a:r>
              <a:rPr lang="cs-CZ" dirty="0"/>
              <a:t> tlak  65 – 75 </a:t>
            </a:r>
            <a:r>
              <a:rPr lang="cs-CZ" dirty="0" err="1"/>
              <a:t>mmHg</a:t>
            </a:r>
            <a:r>
              <a:rPr lang="cs-CZ" dirty="0"/>
              <a:t> )</a:t>
            </a:r>
          </a:p>
          <a:p>
            <a:r>
              <a:rPr lang="cs-CZ" dirty="0"/>
              <a:t>hodnota tkáňového kyslíku PbO2 – zaznamenávají vazokonstrikci s poklesem </a:t>
            </a:r>
            <a:r>
              <a:rPr lang="cs-CZ" dirty="0" err="1"/>
              <a:t>perfúze</a:t>
            </a:r>
            <a:r>
              <a:rPr lang="cs-CZ" dirty="0"/>
              <a:t> (hypovolemie ) - průměr 30 – 40</a:t>
            </a:r>
          </a:p>
          <a:p>
            <a:r>
              <a:rPr lang="cs-CZ" dirty="0"/>
              <a:t>NIRS - přímá mozková </a:t>
            </a:r>
            <a:r>
              <a:rPr lang="cs-CZ" dirty="0" err="1"/>
              <a:t>oxymetrie</a:t>
            </a:r>
            <a:endParaRPr lang="cs-CZ" dirty="0"/>
          </a:p>
          <a:p>
            <a:r>
              <a:rPr lang="cs-CZ" dirty="0"/>
              <a:t>SjVO2 – saturace smíšené žilní krve z dané poloviny mozku přes měření z jugulárního </a:t>
            </a:r>
            <a:r>
              <a:rPr lang="cs-CZ" dirty="0" err="1"/>
              <a:t>bulbu</a:t>
            </a:r>
            <a:endParaRPr lang="cs-CZ" dirty="0"/>
          </a:p>
          <a:p>
            <a:endParaRPr lang="cs-CZ" dirty="0"/>
          </a:p>
        </p:txBody>
      </p:sp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cs-CZ" dirty="0"/>
              <a:t>Základní principy léčby na JIP VIII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000" b="1" dirty="0">
                <a:solidFill>
                  <a:srgbClr val="7030A0"/>
                </a:solidFill>
              </a:rPr>
              <a:t>7. Výživa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</a:p>
          <a:p>
            <a:r>
              <a:rPr lang="cs-CZ" sz="1800" dirty="0"/>
              <a:t>dostatečná výživa je důležitá pro zvýšené metabolické nároky organismu v pooperačním období pro správné hojení </a:t>
            </a:r>
            <a:r>
              <a:rPr lang="cs-CZ" sz="1800" dirty="0" err="1"/>
              <a:t>op.rány</a:t>
            </a:r>
            <a:r>
              <a:rPr lang="cs-CZ" sz="1800" dirty="0"/>
              <a:t>  a rekonvalescenci</a:t>
            </a:r>
          </a:p>
          <a:p>
            <a:r>
              <a:rPr lang="cs-CZ" sz="1800" dirty="0"/>
              <a:t>cílem je dosažení co nejrychlejší plné enterální </a:t>
            </a:r>
            <a:r>
              <a:rPr lang="cs-CZ" sz="1800" dirty="0" err="1"/>
              <a:t>nutrice</a:t>
            </a:r>
            <a:r>
              <a:rPr lang="cs-CZ" sz="1800" dirty="0"/>
              <a:t> ( dáváme přednost před parenterální výživou )</a:t>
            </a:r>
          </a:p>
          <a:p>
            <a:r>
              <a:rPr lang="cs-CZ" sz="1800" dirty="0"/>
              <a:t>parenterální výživa u pacientů s nemožností enterálního příjmu podáváme  nejpozději do 3 dnů od přijetí </a:t>
            </a:r>
          </a:p>
          <a:p>
            <a:r>
              <a:rPr lang="cs-CZ" sz="1800" dirty="0"/>
              <a:t>zavedení NGS, OGS – (</a:t>
            </a:r>
            <a:r>
              <a:rPr lang="cs-CZ" sz="1800" dirty="0" err="1"/>
              <a:t>orogastrické</a:t>
            </a:r>
            <a:r>
              <a:rPr lang="cs-CZ" sz="1800" dirty="0"/>
              <a:t> sondy u pacientů s </a:t>
            </a:r>
            <a:r>
              <a:rPr lang="cs-CZ" sz="1800" dirty="0" err="1"/>
              <a:t>frontobazálním</a:t>
            </a:r>
            <a:r>
              <a:rPr lang="cs-CZ" sz="1800" dirty="0"/>
              <a:t> poraněním, poranění pyramidy )</a:t>
            </a:r>
          </a:p>
          <a:p>
            <a:r>
              <a:rPr lang="cs-CZ" sz="1800" dirty="0"/>
              <a:t>v akutní fázi necháváme sondu na spád – prevence aspirace + zvýšená poloha</a:t>
            </a:r>
          </a:p>
          <a:p>
            <a:r>
              <a:rPr lang="cs-CZ" sz="1800" dirty="0" err="1"/>
              <a:t>přepolohování</a:t>
            </a:r>
            <a:r>
              <a:rPr lang="cs-CZ" sz="1800" dirty="0"/>
              <a:t> sondy po 12h, </a:t>
            </a:r>
            <a:r>
              <a:rPr lang="cs-CZ" sz="1800" dirty="0" err="1"/>
              <a:t>přesondování</a:t>
            </a:r>
            <a:r>
              <a:rPr lang="cs-CZ" sz="1800" dirty="0"/>
              <a:t> dle SOP ( kontrola správného zavedení </a:t>
            </a:r>
            <a:r>
              <a:rPr lang="cs-CZ" sz="1800" dirty="0" err="1"/>
              <a:t>RTg</a:t>
            </a:r>
            <a:r>
              <a:rPr lang="cs-CZ" sz="1800" dirty="0"/>
              <a:t> kontrolou nebo lakmusovým proužkem dle pH žaludečního obsahu</a:t>
            </a:r>
          </a:p>
          <a:p>
            <a:r>
              <a:rPr lang="cs-CZ" sz="1800" dirty="0"/>
              <a:t>u pacientů s poruchou polykaní – nebezpečí aspirace, </a:t>
            </a:r>
            <a:r>
              <a:rPr lang="cs-CZ" sz="1800" dirty="0" err="1"/>
              <a:t>skryré</a:t>
            </a:r>
            <a:r>
              <a:rPr lang="cs-CZ" sz="1800" dirty="0"/>
              <a:t> aspirace – bronchopneumonie – FEES test  </a:t>
            </a:r>
            <a:r>
              <a:rPr lang="cs-CZ" sz="1800" dirty="0" err="1"/>
              <a:t>ev</a:t>
            </a:r>
            <a:r>
              <a:rPr lang="cs-CZ" sz="1800" dirty="0"/>
              <a:t>. zvážení zavedení </a:t>
            </a:r>
            <a:r>
              <a:rPr lang="cs-CZ" sz="1800" dirty="0" err="1"/>
              <a:t>PEGu</a:t>
            </a:r>
            <a:r>
              <a:rPr lang="cs-CZ" sz="1800" dirty="0"/>
              <a:t> </a:t>
            </a:r>
          </a:p>
          <a:p>
            <a:r>
              <a:rPr lang="cs-CZ" sz="1800" dirty="0"/>
              <a:t>kontrola výživových parametrů 1x týdně – ALB, PREALB, CB, </a:t>
            </a:r>
            <a:r>
              <a:rPr lang="cs-CZ" sz="1800" dirty="0" err="1"/>
              <a:t>iontogram</a:t>
            </a:r>
            <a:r>
              <a:rPr lang="cs-CZ" sz="1800" dirty="0"/>
              <a:t>, glykemie, JT </a:t>
            </a:r>
          </a:p>
          <a:p>
            <a:r>
              <a:rPr lang="cs-CZ" sz="1800" dirty="0"/>
              <a:t>založení výživového </a:t>
            </a:r>
            <a:r>
              <a:rPr lang="cs-CZ" sz="1800" dirty="0" err="1"/>
              <a:t>dekurzu</a:t>
            </a:r>
            <a:r>
              <a:rPr lang="cs-CZ" sz="1800" dirty="0"/>
              <a:t> během příjmu a následná konzultace s nutričním terapeutem dle výživových hodnot</a:t>
            </a:r>
          </a:p>
          <a:p>
            <a:endParaRPr lang="cs-CZ" sz="1800" dirty="0"/>
          </a:p>
        </p:txBody>
      </p:sp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cs-CZ" dirty="0"/>
              <a:t>Základní principy léčby na JIP IX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dirty="0">
                <a:solidFill>
                  <a:srgbClr val="7030A0"/>
                </a:solidFill>
              </a:rPr>
              <a:t>8. </a:t>
            </a:r>
            <a:r>
              <a:rPr lang="cs-CZ" b="1" dirty="0" err="1">
                <a:solidFill>
                  <a:srgbClr val="7030A0"/>
                </a:solidFill>
              </a:rPr>
              <a:t>Neurorehabilitace</a:t>
            </a:r>
            <a:endParaRPr lang="cs-CZ" dirty="0">
              <a:solidFill>
                <a:srgbClr val="7030A0"/>
              </a:solidFill>
            </a:endParaRPr>
          </a:p>
          <a:p>
            <a:r>
              <a:rPr lang="cs-CZ" dirty="0"/>
              <a:t>cílem je prevence vzniku kontraktur a dekubitů, zachování či obnovení svalové síly</a:t>
            </a:r>
          </a:p>
          <a:p>
            <a:r>
              <a:rPr lang="cs-CZ" b="1" dirty="0"/>
              <a:t>pasivní RHB </a:t>
            </a:r>
            <a:r>
              <a:rPr lang="cs-CZ" dirty="0"/>
              <a:t>– zahajujeme co nejdříve i u</a:t>
            </a:r>
          </a:p>
          <a:p>
            <a:pPr>
              <a:buNone/>
            </a:pPr>
            <a:r>
              <a:rPr lang="cs-CZ" dirty="0"/>
              <a:t>    pacientů v bezvědomí – dechová cvičení,</a:t>
            </a:r>
          </a:p>
          <a:p>
            <a:pPr>
              <a:buNone/>
            </a:pPr>
            <a:r>
              <a:rPr lang="cs-CZ" dirty="0"/>
              <a:t>    pasivní cvičení končetin, snaha co nejdříve </a:t>
            </a:r>
          </a:p>
          <a:p>
            <a:pPr>
              <a:buNone/>
            </a:pPr>
            <a:r>
              <a:rPr lang="cs-CZ" dirty="0"/>
              <a:t>    odpojit pacienta od ventilátoru</a:t>
            </a:r>
          </a:p>
          <a:p>
            <a:r>
              <a:rPr lang="cs-CZ" b="1" dirty="0"/>
              <a:t>koncept bazální stimulace</a:t>
            </a:r>
            <a:r>
              <a:rPr lang="cs-CZ" dirty="0"/>
              <a:t> ( anamnéza – jídlo, vůně, zvyklosti, zapojení rodinných příslušníků, uklidňující, povzbuzující koupele )</a:t>
            </a:r>
          </a:p>
          <a:p>
            <a:r>
              <a:rPr lang="cs-CZ" b="1" dirty="0"/>
              <a:t>aktivní RHB</a:t>
            </a:r>
            <a:r>
              <a:rPr lang="cs-CZ" dirty="0"/>
              <a:t> – pacient cvičí sám dle instrukcí fyzioterapeuta</a:t>
            </a:r>
          </a:p>
          <a:p>
            <a:r>
              <a:rPr lang="cs-CZ" b="1" dirty="0"/>
              <a:t>RHB neurologických deficitů v oblasti obličeje</a:t>
            </a:r>
          </a:p>
          <a:p>
            <a:pPr>
              <a:buNone/>
            </a:pPr>
            <a:endParaRPr lang="cs-CZ" dirty="0"/>
          </a:p>
        </p:txBody>
      </p:sp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cs-CZ" dirty="0"/>
              <a:t>Základní principy léčby na JIP 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>
                <a:solidFill>
                  <a:srgbClr val="7030A0"/>
                </a:solidFill>
              </a:rPr>
              <a:t>9. Farmakologická terapie</a:t>
            </a:r>
            <a:endParaRPr lang="cs-CZ" dirty="0">
              <a:solidFill>
                <a:srgbClr val="7030A0"/>
              </a:solidFill>
            </a:endParaRPr>
          </a:p>
          <a:p>
            <a:r>
              <a:rPr lang="cs-CZ" dirty="0" err="1"/>
              <a:t>analgosedace</a:t>
            </a:r>
            <a:r>
              <a:rPr lang="cs-CZ" dirty="0"/>
              <a:t> – ( </a:t>
            </a:r>
            <a:r>
              <a:rPr lang="cs-CZ" dirty="0" err="1"/>
              <a:t>benzodiazepiny</a:t>
            </a:r>
            <a:r>
              <a:rPr lang="cs-CZ" dirty="0"/>
              <a:t>, </a:t>
            </a:r>
            <a:r>
              <a:rPr lang="cs-CZ" dirty="0" err="1"/>
              <a:t>opioidy</a:t>
            </a:r>
            <a:r>
              <a:rPr lang="cs-CZ" dirty="0"/>
              <a:t>, anestetika )</a:t>
            </a:r>
          </a:p>
          <a:p>
            <a:r>
              <a:rPr lang="cs-CZ" dirty="0" err="1"/>
              <a:t>Osmoterapie</a:t>
            </a:r>
            <a:r>
              <a:rPr lang="cs-CZ" dirty="0"/>
              <a:t> – </a:t>
            </a:r>
            <a:r>
              <a:rPr lang="cs-CZ" dirty="0" err="1"/>
              <a:t>Manitol</a:t>
            </a:r>
            <a:endParaRPr lang="cs-CZ" dirty="0"/>
          </a:p>
          <a:p>
            <a:r>
              <a:rPr lang="cs-CZ" dirty="0"/>
              <a:t>Diuretika</a:t>
            </a:r>
          </a:p>
          <a:p>
            <a:r>
              <a:rPr lang="cs-CZ" dirty="0"/>
              <a:t>kortikoidy</a:t>
            </a:r>
          </a:p>
          <a:p>
            <a:r>
              <a:rPr lang="cs-CZ" dirty="0" err="1"/>
              <a:t>Hemostiptika</a:t>
            </a:r>
            <a:endParaRPr lang="cs-CZ" dirty="0"/>
          </a:p>
          <a:p>
            <a:r>
              <a:rPr lang="cs-CZ" dirty="0"/>
              <a:t>Analgetika – pozor na analgetika ovlivňující vědomí</a:t>
            </a:r>
          </a:p>
          <a:p>
            <a:r>
              <a:rPr lang="cs-CZ" dirty="0"/>
              <a:t>Antipyretika</a:t>
            </a:r>
          </a:p>
          <a:p>
            <a:r>
              <a:rPr lang="cs-CZ" dirty="0"/>
              <a:t>ATB</a:t>
            </a:r>
          </a:p>
          <a:p>
            <a:r>
              <a:rPr lang="cs-CZ" dirty="0"/>
              <a:t>Nízkomolekulární antikoagulancia – prevence TEN</a:t>
            </a:r>
          </a:p>
          <a:p>
            <a:r>
              <a:rPr lang="cs-CZ" dirty="0" err="1"/>
              <a:t>Antiepileptika</a:t>
            </a:r>
            <a:r>
              <a:rPr lang="cs-CZ" dirty="0"/>
              <a:t> – kontinuálně i.v., dále převádíme na </a:t>
            </a:r>
            <a:r>
              <a:rPr lang="cs-CZ" dirty="0" err="1"/>
              <a:t>tbl</a:t>
            </a:r>
            <a:r>
              <a:rPr lang="cs-CZ" dirty="0"/>
              <a:t>. formu časovaně</a:t>
            </a:r>
          </a:p>
          <a:p>
            <a:r>
              <a:rPr lang="cs-CZ" dirty="0" err="1"/>
              <a:t>Vazopresory</a:t>
            </a:r>
            <a:endParaRPr lang="cs-CZ" dirty="0"/>
          </a:p>
          <a:p>
            <a:r>
              <a:rPr lang="cs-CZ" dirty="0"/>
              <a:t>antihypertenziva</a:t>
            </a:r>
          </a:p>
        </p:txBody>
      </p:sp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cs-CZ" dirty="0"/>
              <a:t>Základní principy léčby na JIP 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b="1" dirty="0">
                <a:solidFill>
                  <a:srgbClr val="7030A0"/>
                </a:solidFill>
              </a:rPr>
              <a:t>10. Péče o operační ránu </a:t>
            </a:r>
          </a:p>
          <a:p>
            <a:r>
              <a:rPr lang="cs-CZ" dirty="0"/>
              <a:t> zajistíme aseptické podmínky převazu </a:t>
            </a:r>
            <a:r>
              <a:rPr lang="cs-CZ" dirty="0" err="1"/>
              <a:t>op.rány</a:t>
            </a:r>
            <a:endParaRPr lang="cs-CZ" dirty="0"/>
          </a:p>
          <a:p>
            <a:r>
              <a:rPr lang="cs-CZ" dirty="0"/>
              <a:t>sledujeme: </a:t>
            </a:r>
          </a:p>
          <a:p>
            <a:pPr>
              <a:buNone/>
            </a:pPr>
            <a:r>
              <a:rPr lang="cs-CZ" dirty="0"/>
              <a:t>     - bolestivost</a:t>
            </a:r>
          </a:p>
          <a:p>
            <a:pPr>
              <a:buNone/>
            </a:pPr>
            <a:r>
              <a:rPr lang="cs-CZ" dirty="0"/>
              <a:t>     - </a:t>
            </a:r>
            <a:r>
              <a:rPr lang="cs-CZ" dirty="0" err="1"/>
              <a:t>prosak</a:t>
            </a:r>
            <a:r>
              <a:rPr lang="cs-CZ" dirty="0"/>
              <a:t> ( krvavý, </a:t>
            </a:r>
            <a:r>
              <a:rPr lang="cs-CZ" dirty="0" err="1"/>
              <a:t>likvorovitý</a:t>
            </a:r>
            <a:r>
              <a:rPr lang="cs-CZ" dirty="0"/>
              <a:t> )</a:t>
            </a:r>
          </a:p>
          <a:p>
            <a:pPr>
              <a:buNone/>
            </a:pPr>
            <a:r>
              <a:rPr lang="cs-CZ" dirty="0"/>
              <a:t>     - fluktuaci – </a:t>
            </a:r>
            <a:r>
              <a:rPr lang="cs-CZ" dirty="0" err="1"/>
              <a:t>prosak</a:t>
            </a:r>
            <a:r>
              <a:rPr lang="cs-CZ" dirty="0"/>
              <a:t> mozkomíšního moku a krve do podkoží – zvýšená poloha pacienta, komprese rány, denně převazy, restrikce tekutin, diuretika , aktivace či zavedení SL</a:t>
            </a:r>
          </a:p>
          <a:p>
            <a:r>
              <a:rPr lang="cs-CZ" dirty="0" err="1"/>
              <a:t>Kraniektomie</a:t>
            </a:r>
            <a:r>
              <a:rPr lang="cs-CZ" dirty="0"/>
              <a:t> – označení odstranění kostní ploténky na obvaz, nepolohovat na stranu </a:t>
            </a:r>
            <a:r>
              <a:rPr lang="cs-CZ" dirty="0" err="1"/>
              <a:t>kraniektomie</a:t>
            </a:r>
            <a:r>
              <a:rPr lang="cs-CZ" dirty="0"/>
              <a:t>, nepoužívat kompresivní obvazy ( stlačení mozku )  </a:t>
            </a:r>
          </a:p>
        </p:txBody>
      </p:sp>
    </p:spTree>
    <p:custDataLst>
      <p:tags r:id="rId1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cs-CZ" dirty="0"/>
              <a:t>Základní principy léčby na JIP XII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s-CZ" sz="9600" b="1" dirty="0">
                <a:solidFill>
                  <a:srgbClr val="7030A0"/>
                </a:solidFill>
              </a:rPr>
              <a:t>11. Péče o invazivní vstupy</a:t>
            </a:r>
          </a:p>
          <a:p>
            <a:r>
              <a:rPr lang="cs-CZ" sz="7200" b="1" dirty="0"/>
              <a:t>PŽK, CVK, ARK </a:t>
            </a:r>
            <a:r>
              <a:rPr lang="cs-CZ" sz="7200" dirty="0"/>
              <a:t>– hodnoceni dle škály </a:t>
            </a:r>
            <a:r>
              <a:rPr lang="cs-CZ" sz="7200" dirty="0" err="1"/>
              <a:t>Maddona</a:t>
            </a:r>
            <a:r>
              <a:rPr lang="cs-CZ" sz="7200" dirty="0"/>
              <a:t>, zápis do dokumentace ( den zavedení, zrušení, znovuzavedení )</a:t>
            </a:r>
          </a:p>
          <a:p>
            <a:r>
              <a:rPr lang="cs-CZ" sz="7200" b="1" dirty="0"/>
              <a:t>PMK</a:t>
            </a:r>
            <a:r>
              <a:rPr lang="cs-CZ" sz="7200" dirty="0"/>
              <a:t> – kontrola diurézy, barvy, příměsi,zápachu, 2x týdně kontrola vzorku moči na bakteriologické vyšetření, při výskytu infekce </a:t>
            </a:r>
            <a:r>
              <a:rPr lang="cs-CZ" sz="7200" dirty="0" err="1"/>
              <a:t>přecévkujeme</a:t>
            </a:r>
            <a:r>
              <a:rPr lang="cs-CZ" sz="7200" dirty="0"/>
              <a:t> – zápis do dokumentace, výměna PMK dle materiálu ( PVC 14.dní, polyuretan 21 dnů ) </a:t>
            </a:r>
          </a:p>
          <a:p>
            <a:r>
              <a:rPr lang="cs-CZ" sz="7200" b="1" dirty="0"/>
              <a:t>ETK, TSK </a:t>
            </a:r>
            <a:r>
              <a:rPr lang="cs-CZ" sz="7200" dirty="0"/>
              <a:t>– péče dýchací cesty – 2x týdně odběr sputa na bakteriologické vyšetření, kontrola okolí TSK, výměna krytí, kontrola sputa, množství, příměs, vzhled, výměna za tři dny</a:t>
            </a:r>
          </a:p>
          <a:p>
            <a:r>
              <a:rPr lang="cs-CZ" sz="7200" b="1" dirty="0"/>
              <a:t>Drény</a:t>
            </a:r>
            <a:r>
              <a:rPr lang="cs-CZ" sz="7200" dirty="0"/>
              <a:t> – </a:t>
            </a:r>
            <a:r>
              <a:rPr lang="cs-CZ" sz="7200" dirty="0" err="1"/>
              <a:t>subgaleární</a:t>
            </a:r>
            <a:r>
              <a:rPr lang="cs-CZ" sz="7200" dirty="0"/>
              <a:t>, mezisvalový, epidurální, subdurální, drén v abscesovém ložisku, </a:t>
            </a:r>
            <a:r>
              <a:rPr lang="cs-CZ" sz="7200" dirty="0" err="1"/>
              <a:t>proplachový</a:t>
            </a:r>
            <a:r>
              <a:rPr lang="cs-CZ" sz="7200" dirty="0"/>
              <a:t> drén – roztok 1% </a:t>
            </a:r>
            <a:r>
              <a:rPr lang="cs-CZ" sz="7200" dirty="0" err="1"/>
              <a:t>Braunolu</a:t>
            </a:r>
            <a:r>
              <a:rPr lang="cs-CZ" sz="7200" dirty="0"/>
              <a:t> – kontrola příjmu a výdeje z drénu</a:t>
            </a:r>
          </a:p>
          <a:p>
            <a:pPr>
              <a:buNone/>
            </a:pPr>
            <a:r>
              <a:rPr lang="cs-CZ" sz="7200" dirty="0"/>
              <a:t>     - drény s podtlakem – nad úrovní hlavy, pozvolna odpouštět při přisávání </a:t>
            </a:r>
            <a:r>
              <a:rPr lang="cs-CZ" sz="7200" dirty="0" err="1"/>
              <a:t>likvoru</a:t>
            </a:r>
            <a:r>
              <a:rPr lang="cs-CZ" sz="7200" dirty="0"/>
              <a:t> pouze zprůchodňujeme a informujeme lékaře </a:t>
            </a:r>
          </a:p>
          <a:p>
            <a:pPr>
              <a:buNone/>
            </a:pPr>
            <a:r>
              <a:rPr lang="cs-CZ" sz="7200" dirty="0"/>
              <a:t>     - drény se zrušeným pod tlakem – sterilní jehlou zrušíme podtlak a na jehlu vložíme sterilní tampon, či antibakteriální filtr a pevně fixujeme, drén uložíme pod úroveň nebo v úrovni hlavy</a:t>
            </a:r>
          </a:p>
          <a:p>
            <a:pPr>
              <a:buNone/>
            </a:pPr>
            <a:r>
              <a:rPr lang="cs-CZ" sz="7200" dirty="0"/>
              <a:t>      - lékař určí maximální množství odpadů z drénu – sledujeme, příměs </a:t>
            </a:r>
            <a:r>
              <a:rPr lang="cs-CZ" sz="7200" dirty="0" err="1"/>
              <a:t>likvoru</a:t>
            </a:r>
            <a:r>
              <a:rPr lang="cs-CZ" sz="7200" dirty="0"/>
              <a:t>, množství, bolestivost při odsávání celkové množství odpadů z drénů za 24h  zapisujeme do teplotky </a:t>
            </a:r>
          </a:p>
          <a:p>
            <a:pPr>
              <a:buNone/>
            </a:pPr>
            <a:r>
              <a:rPr lang="cs-CZ" sz="7200" dirty="0"/>
              <a:t>      - SL , ZKD</a:t>
            </a:r>
          </a:p>
          <a:p>
            <a:pPr>
              <a:buNone/>
            </a:pPr>
            <a:r>
              <a:rPr lang="cs-CZ" sz="7200" dirty="0"/>
              <a:t> </a:t>
            </a:r>
          </a:p>
          <a:p>
            <a:pPr>
              <a:buNone/>
            </a:pPr>
            <a:endParaRPr lang="cs-CZ" dirty="0"/>
          </a:p>
        </p:txBody>
      </p:sp>
    </p:spTree>
    <p:custDataLst>
      <p:tags r:id="rId1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cs-CZ" dirty="0"/>
              <a:t>Základní principy léčby na JIP XIII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9293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000" b="1" dirty="0">
                <a:solidFill>
                  <a:srgbClr val="7030A0"/>
                </a:solidFill>
              </a:rPr>
              <a:t>12. Bezprostřední pooperační péče </a:t>
            </a:r>
          </a:p>
          <a:p>
            <a:r>
              <a:rPr lang="cs-CZ" sz="1600" dirty="0"/>
              <a:t>po operaci nebo při oběhové nestabilitě – šetrná manipulace s pacientem (24 -48 h)</a:t>
            </a:r>
          </a:p>
          <a:p>
            <a:r>
              <a:rPr lang="cs-CZ" sz="1600" dirty="0"/>
              <a:t>Elevace pacienta 30 – 45°</a:t>
            </a:r>
          </a:p>
          <a:p>
            <a:r>
              <a:rPr lang="cs-CZ" sz="1600" dirty="0"/>
              <a:t>Kontrola stavu vědomí , zornice, saturace</a:t>
            </a:r>
          </a:p>
          <a:p>
            <a:r>
              <a:rPr lang="cs-CZ" sz="1600" dirty="0"/>
              <a:t>Připojení pacienta na monitor  a sledování FF</a:t>
            </a:r>
          </a:p>
          <a:p>
            <a:r>
              <a:rPr lang="cs-CZ" sz="1600" dirty="0"/>
              <a:t>Kontrola stavu kůže  - vypodložení predilekčních míst a paretických končetin, </a:t>
            </a:r>
            <a:r>
              <a:rPr lang="cs-CZ" sz="1600" dirty="0" err="1"/>
              <a:t>ev</a:t>
            </a:r>
            <a:r>
              <a:rPr lang="cs-CZ" sz="1600" dirty="0"/>
              <a:t>. přiložení </a:t>
            </a:r>
            <a:r>
              <a:rPr lang="cs-CZ" sz="1600" dirty="0" err="1"/>
              <a:t>antidekubitárních</a:t>
            </a:r>
            <a:r>
              <a:rPr lang="cs-CZ" sz="1600" dirty="0"/>
              <a:t> náplastí na predilekční místa ( </a:t>
            </a:r>
            <a:r>
              <a:rPr lang="cs-CZ" sz="1600" dirty="0" err="1"/>
              <a:t>Allevyn</a:t>
            </a:r>
            <a:r>
              <a:rPr lang="cs-CZ" sz="1600" dirty="0"/>
              <a:t> )</a:t>
            </a:r>
          </a:p>
          <a:p>
            <a:r>
              <a:rPr lang="cs-CZ" sz="1600" dirty="0"/>
              <a:t>Péče o oči  - </a:t>
            </a:r>
            <a:r>
              <a:rPr lang="cs-CZ" sz="1600" dirty="0" err="1"/>
              <a:t>prokapeme</a:t>
            </a:r>
            <a:r>
              <a:rPr lang="cs-CZ" sz="1600" dirty="0"/>
              <a:t> očními kapkami, otřeme zbytky masti ze sálu, u ventilovaných pacientů aplikujeme </a:t>
            </a:r>
            <a:r>
              <a:rPr lang="cs-CZ" sz="1600" dirty="0" err="1"/>
              <a:t>O</a:t>
            </a:r>
            <a:r>
              <a:rPr lang="cs-CZ" sz="1600" dirty="0"/>
              <a:t>.</a:t>
            </a:r>
            <a:r>
              <a:rPr lang="cs-CZ" sz="1600" dirty="0" err="1"/>
              <a:t>Azulen</a:t>
            </a:r>
            <a:r>
              <a:rPr lang="cs-CZ" sz="1600" dirty="0"/>
              <a:t> mast v nadbytku do očí po 4h opakujeme, </a:t>
            </a:r>
            <a:r>
              <a:rPr lang="cs-CZ" sz="1600" dirty="0" err="1"/>
              <a:t>ev</a:t>
            </a:r>
            <a:r>
              <a:rPr lang="cs-CZ" sz="1600" dirty="0"/>
              <a:t> . dle potřeby, nedovírání víčka ( paréza lícního nervu ) aplikace očních kapek a masti do oka – prevence vysychání rohovky, přiložení náplasťové komůrky pro zvlhčení oka</a:t>
            </a:r>
          </a:p>
          <a:p>
            <a:r>
              <a:rPr lang="cs-CZ" sz="1600" dirty="0"/>
              <a:t>Péče o dutinu ústní –  2h po operaci nic </a:t>
            </a:r>
            <a:r>
              <a:rPr lang="cs-CZ" sz="1600" dirty="0" err="1"/>
              <a:t>p.os</a:t>
            </a:r>
            <a:r>
              <a:rPr lang="cs-CZ" sz="1600" dirty="0"/>
              <a:t> – výtěr úst vodou nebo ústní vodou, zvlhčování rtů, promazání rtů, po 2 h nabízení tekutin </a:t>
            </a:r>
            <a:r>
              <a:rPr lang="cs-CZ" sz="1600" dirty="0" err="1"/>
              <a:t>p.os</a:t>
            </a:r>
            <a:r>
              <a:rPr lang="cs-CZ" sz="1600" dirty="0"/>
              <a:t>.  - sledujeme nauzeu, polykání</a:t>
            </a:r>
          </a:p>
          <a:p>
            <a:r>
              <a:rPr lang="cs-CZ" sz="1600" dirty="0"/>
              <a:t>Pacienty na ŘV – odsajeme z dýchacích cest a po 12h </a:t>
            </a:r>
            <a:r>
              <a:rPr lang="cs-CZ" sz="1600" dirty="0" err="1"/>
              <a:t>přepolohováváme</a:t>
            </a:r>
            <a:r>
              <a:rPr lang="cs-CZ" sz="1600" dirty="0"/>
              <a:t> ETK, NGS, OGS</a:t>
            </a:r>
          </a:p>
          <a:p>
            <a:r>
              <a:rPr lang="cs-CZ" sz="1600" dirty="0"/>
              <a:t>Sledujeme </a:t>
            </a:r>
            <a:r>
              <a:rPr lang="cs-CZ" sz="1600" dirty="0" err="1"/>
              <a:t>likvoreu</a:t>
            </a:r>
            <a:r>
              <a:rPr lang="cs-CZ" sz="1600" dirty="0"/>
              <a:t>, </a:t>
            </a:r>
            <a:r>
              <a:rPr lang="cs-CZ" sz="1600" dirty="0" err="1"/>
              <a:t>ororheu</a:t>
            </a:r>
            <a:r>
              <a:rPr lang="cs-CZ" sz="1600" dirty="0"/>
              <a:t> – odebrání vzorku na beta – </a:t>
            </a:r>
            <a:r>
              <a:rPr lang="cs-CZ" sz="1600" dirty="0" err="1"/>
              <a:t>trace</a:t>
            </a:r>
            <a:r>
              <a:rPr lang="cs-CZ" sz="1600" dirty="0"/>
              <a:t> protein</a:t>
            </a:r>
          </a:p>
          <a:p>
            <a:r>
              <a:rPr lang="cs-CZ" sz="1600" dirty="0"/>
              <a:t>Sledování diurézy specifické váhy moči</a:t>
            </a:r>
          </a:p>
          <a:p>
            <a:r>
              <a:rPr lang="cs-CZ" sz="1600" dirty="0"/>
              <a:t>Prevence TEN – elevace DKK, elastické punčochy</a:t>
            </a:r>
          </a:p>
          <a:p>
            <a:r>
              <a:rPr lang="cs-CZ" sz="1600" dirty="0"/>
              <a:t>Podávání  medikace dle ordinace</a:t>
            </a:r>
          </a:p>
          <a:p>
            <a:r>
              <a:rPr lang="cs-CZ" sz="1600" dirty="0"/>
              <a:t>Sledování  výdeje z drénů, NGS</a:t>
            </a:r>
          </a:p>
          <a:p>
            <a:r>
              <a:rPr lang="cs-CZ" sz="1600" dirty="0"/>
              <a:t>Sledování bolesti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Komoce</a:t>
            </a:r>
            <a:r>
              <a:rPr lang="cs-CZ" dirty="0"/>
              <a:t>- otřes mozku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soubor funkčních reverzibilních změn vyvolané úrazem bez anatomických změn v mozkové tkáni</a:t>
            </a:r>
          </a:p>
          <a:p>
            <a:pPr>
              <a:buNone/>
            </a:pPr>
            <a:r>
              <a:rPr lang="cs-CZ" dirty="0"/>
              <a:t>KO: krátkodobé bezvědomí</a:t>
            </a:r>
          </a:p>
          <a:p>
            <a:pPr>
              <a:buNone/>
            </a:pPr>
            <a:r>
              <a:rPr lang="cs-CZ" dirty="0"/>
              <a:t>        amnézie</a:t>
            </a:r>
          </a:p>
          <a:p>
            <a:pPr>
              <a:buNone/>
            </a:pPr>
            <a:r>
              <a:rPr lang="cs-CZ" dirty="0"/>
              <a:t>        </a:t>
            </a:r>
            <a:r>
              <a:rPr lang="cs-CZ" dirty="0" err="1"/>
              <a:t>cefalea</a:t>
            </a:r>
            <a:endParaRPr lang="cs-CZ" dirty="0"/>
          </a:p>
          <a:p>
            <a:pPr>
              <a:buNone/>
            </a:pPr>
            <a:r>
              <a:rPr lang="cs-CZ" dirty="0"/>
              <a:t>        vegetativní  projevy ( zvracení )</a:t>
            </a:r>
          </a:p>
          <a:p>
            <a:pPr>
              <a:buNone/>
            </a:pPr>
            <a:r>
              <a:rPr lang="cs-CZ" dirty="0"/>
              <a:t>Dg: anamnéza</a:t>
            </a:r>
          </a:p>
          <a:p>
            <a:pPr>
              <a:buNone/>
            </a:pPr>
            <a:r>
              <a:rPr lang="cs-CZ" dirty="0"/>
              <a:t>       neurologické vyšetření</a:t>
            </a:r>
          </a:p>
          <a:p>
            <a:pPr>
              <a:buNone/>
            </a:pPr>
            <a:r>
              <a:rPr lang="cs-CZ" dirty="0"/>
              <a:t>       CT</a:t>
            </a:r>
          </a:p>
          <a:p>
            <a:pPr>
              <a:buNone/>
            </a:pPr>
            <a:r>
              <a:rPr lang="cs-CZ" dirty="0" err="1"/>
              <a:t>Th</a:t>
            </a:r>
            <a:r>
              <a:rPr lang="cs-CZ" dirty="0"/>
              <a:t>: konzervativní - hospitalizace pacienta s observací, klidový režim, medikace – analgetika, antiemetika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  <p:custDataLst>
      <p:tags r:id="rId1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Faktory vedoucí k sekundárnímu poranění mozku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Hypotenze – systolický tlak pod 90 </a:t>
            </a:r>
            <a:r>
              <a:rPr lang="cs-CZ" dirty="0" err="1"/>
              <a:t>mmHg</a:t>
            </a:r>
            <a:endParaRPr lang="cs-CZ" dirty="0"/>
          </a:p>
          <a:p>
            <a:r>
              <a:rPr lang="cs-CZ" dirty="0" err="1"/>
              <a:t>Hypoxemie</a:t>
            </a:r>
            <a:r>
              <a:rPr lang="cs-CZ" dirty="0"/>
              <a:t> – PaO2 pod 8kPa, SpO2 pod 92%</a:t>
            </a:r>
          </a:p>
          <a:p>
            <a:r>
              <a:rPr lang="cs-CZ" dirty="0"/>
              <a:t>Globální ischemie CPP pod 50mmHg</a:t>
            </a:r>
          </a:p>
          <a:p>
            <a:r>
              <a:rPr lang="cs-CZ" dirty="0"/>
              <a:t>Regionální ischemie – </a:t>
            </a:r>
            <a:r>
              <a:rPr lang="cs-CZ" dirty="0" err="1"/>
              <a:t>vazospazmy</a:t>
            </a:r>
            <a:endParaRPr lang="cs-CZ" dirty="0"/>
          </a:p>
          <a:p>
            <a:r>
              <a:rPr lang="cs-CZ" dirty="0"/>
              <a:t>Anemie – hemoglobin po 90</a:t>
            </a:r>
          </a:p>
          <a:p>
            <a:r>
              <a:rPr lang="cs-CZ" dirty="0"/>
              <a:t>Hypertermie – nad 38°C</a:t>
            </a:r>
          </a:p>
          <a:p>
            <a:r>
              <a:rPr lang="cs-CZ" dirty="0"/>
              <a:t>Mezní hyper – </a:t>
            </a:r>
            <a:r>
              <a:rPr lang="cs-CZ" dirty="0" err="1"/>
              <a:t>hypokapnie</a:t>
            </a:r>
            <a:endParaRPr lang="cs-CZ" dirty="0"/>
          </a:p>
          <a:p>
            <a:r>
              <a:rPr lang="cs-CZ" dirty="0"/>
              <a:t>Hyper – </a:t>
            </a:r>
            <a:r>
              <a:rPr lang="cs-CZ" dirty="0" err="1"/>
              <a:t>hypoglkemie</a:t>
            </a:r>
            <a:endParaRPr lang="cs-CZ" dirty="0"/>
          </a:p>
          <a:p>
            <a:r>
              <a:rPr lang="cs-CZ" dirty="0"/>
              <a:t>Hyper - </a:t>
            </a:r>
            <a:r>
              <a:rPr lang="cs-CZ" dirty="0" err="1"/>
              <a:t>hyponatremie</a:t>
            </a:r>
            <a:endParaRPr lang="cs-CZ" dirty="0"/>
          </a:p>
        </p:txBody>
      </p:sp>
    </p:spTree>
    <p:custDataLst>
      <p:tags r:id="rId1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Multimodální</a:t>
            </a:r>
            <a:r>
              <a:rPr lang="cs-CZ" dirty="0"/>
              <a:t> monitoring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Intrakraniální tlak ICP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Mozkový </a:t>
            </a:r>
            <a:r>
              <a:rPr lang="cs-CZ" dirty="0" err="1"/>
              <a:t>perfúzní</a:t>
            </a:r>
            <a:r>
              <a:rPr lang="cs-CZ" dirty="0"/>
              <a:t> tlak CPP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Průtok krve mozkem CBF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Hladina tkáňového O2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Mikrodialýza</a:t>
            </a:r>
            <a:r>
              <a:rPr lang="cs-CZ" dirty="0"/>
              <a:t> ) laktát, </a:t>
            </a:r>
            <a:r>
              <a:rPr lang="cs-CZ" dirty="0" err="1"/>
              <a:t>pyruvát</a:t>
            </a:r>
            <a:r>
              <a:rPr lang="cs-CZ" dirty="0"/>
              <a:t>, glycerol, </a:t>
            </a:r>
            <a:r>
              <a:rPr lang="cs-CZ" dirty="0" err="1"/>
              <a:t>glutamát</a:t>
            </a:r>
            <a:r>
              <a:rPr lang="cs-CZ" dirty="0"/>
              <a:t>, glukóza 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Parciální tlak O2 v jugulárním </a:t>
            </a:r>
            <a:r>
              <a:rPr lang="cs-CZ" dirty="0" err="1"/>
              <a:t>bulbu</a:t>
            </a:r>
            <a:endParaRPr lang="cs-CZ" dirty="0"/>
          </a:p>
        </p:txBody>
      </p:sp>
    </p:spTree>
    <p:custDataLst>
      <p:tags r:id="rId1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  <a:p>
            <a:pPr algn="ctr">
              <a:buNone/>
            </a:pPr>
            <a:r>
              <a:rPr lang="cs-CZ" sz="6600" dirty="0"/>
              <a:t>Děkuji za pozornost</a:t>
            </a:r>
          </a:p>
        </p:txBody>
      </p:sp>
    </p:spTree>
    <p:custDataLst>
      <p:tags r:id="rId1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neurologické vyšetření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Hodnocení stavu vědomí</a:t>
            </a:r>
          </a:p>
          <a:p>
            <a:r>
              <a:rPr lang="cs-CZ" b="1" dirty="0">
                <a:solidFill>
                  <a:srgbClr val="00B050"/>
                </a:solidFill>
              </a:rPr>
              <a:t>kvantitativní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– somnolence</a:t>
            </a:r>
          </a:p>
          <a:p>
            <a:pPr marL="0" indent="0">
              <a:buNone/>
            </a:pPr>
            <a:r>
              <a:rPr lang="cs-CZ" dirty="0"/>
              <a:t>                            - </a:t>
            </a:r>
            <a:r>
              <a:rPr lang="cs-CZ" dirty="0" err="1"/>
              <a:t>sopor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-  kóma</a:t>
            </a:r>
          </a:p>
          <a:p>
            <a:r>
              <a:rPr lang="cs-CZ" b="1" dirty="0">
                <a:solidFill>
                  <a:srgbClr val="92D050"/>
                </a:solidFill>
              </a:rPr>
              <a:t>kvalitativní</a:t>
            </a:r>
            <a:r>
              <a:rPr lang="cs-CZ" dirty="0">
                <a:solidFill>
                  <a:srgbClr val="92D050"/>
                </a:solidFill>
              </a:rPr>
              <a:t> </a:t>
            </a:r>
            <a:r>
              <a:rPr lang="cs-CZ" dirty="0"/>
              <a:t>– amence  ( zmatenost )</a:t>
            </a:r>
          </a:p>
          <a:p>
            <a:pPr marL="0" indent="0">
              <a:buNone/>
            </a:pPr>
            <a:r>
              <a:rPr lang="cs-CZ" dirty="0"/>
              <a:t>                         - delirium</a:t>
            </a:r>
          </a:p>
          <a:p>
            <a:pPr marL="0" indent="0">
              <a:buNone/>
            </a:pPr>
            <a:r>
              <a:rPr lang="cs-CZ" dirty="0"/>
              <a:t>                         - obnubilace (mrákotné stavy 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22954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Základní neurologické vyšetření II</a:t>
            </a:r>
            <a:br>
              <a:rPr lang="cs-CZ" sz="3600" dirty="0"/>
            </a:br>
            <a:r>
              <a:rPr lang="cs-CZ" sz="3600" b="1" dirty="0">
                <a:solidFill>
                  <a:srgbClr val="C00000"/>
                </a:solidFill>
              </a:rPr>
              <a:t>Glasgow </a:t>
            </a:r>
            <a:r>
              <a:rPr lang="cs-CZ" sz="3600" b="1" dirty="0" err="1">
                <a:solidFill>
                  <a:srgbClr val="C00000"/>
                </a:solidFill>
              </a:rPr>
              <a:t>coma</a:t>
            </a:r>
            <a:r>
              <a:rPr lang="cs-CZ" sz="3600" b="1" dirty="0">
                <a:solidFill>
                  <a:srgbClr val="C00000"/>
                </a:solidFill>
              </a:rPr>
              <a:t> </a:t>
            </a:r>
            <a:r>
              <a:rPr lang="cs-CZ" sz="3600" b="1" dirty="0" err="1">
                <a:solidFill>
                  <a:srgbClr val="C00000"/>
                </a:solidFill>
              </a:rPr>
              <a:t>scale</a:t>
            </a:r>
            <a:r>
              <a:rPr lang="cs-CZ" sz="3600" b="1" dirty="0">
                <a:solidFill>
                  <a:srgbClr val="C00000"/>
                </a:solidFill>
              </a:rPr>
              <a:t> - GCS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709964"/>
              </p:ext>
            </p:extLst>
          </p:nvPr>
        </p:nvGraphicFramePr>
        <p:xfrm>
          <a:off x="179512" y="1556793"/>
          <a:ext cx="8678772" cy="4738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9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96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7576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Body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Oční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Slovní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Motorická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576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Vyhoví výzvě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037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Orientován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Cílený obranný pohyb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037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Spontánní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Zmatený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Necílený</a:t>
                      </a:r>
                      <a:r>
                        <a:rPr lang="cs-CZ" sz="2000" baseline="0" dirty="0"/>
                        <a:t> pohyb na bolest</a:t>
                      </a:r>
                      <a:endParaRPr lang="cs-C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037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Na oslovení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Jednotlivá, nesouvislá slova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Flekční (dekortikace)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037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Na bolest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Neartikulované zvuky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Extenční (decerebrace)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7576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Nic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Nic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Nic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446212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neurologické vyšetření III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Hodnocení šíře a reaktivity zornic</a:t>
            </a:r>
          </a:p>
          <a:p>
            <a:pPr>
              <a:buFontTx/>
              <a:buChar char="-"/>
            </a:pPr>
            <a:r>
              <a:rPr lang="cs-CZ" dirty="0" err="1"/>
              <a:t>izokorické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anizokorické</a:t>
            </a:r>
            <a:r>
              <a:rPr lang="cs-CZ" dirty="0"/>
              <a:t> ( na stejném straně postižení mozkové tkáně )</a:t>
            </a:r>
          </a:p>
          <a:p>
            <a:pPr>
              <a:buFontTx/>
              <a:buChar char="-"/>
            </a:pPr>
            <a:r>
              <a:rPr lang="cs-CZ" dirty="0"/>
              <a:t>mióza – opiáty, barbituráty</a:t>
            </a:r>
          </a:p>
          <a:p>
            <a:pPr>
              <a:buFontTx/>
              <a:buChar char="-"/>
            </a:pPr>
            <a:r>
              <a:rPr lang="cs-CZ" dirty="0"/>
              <a:t>mydriáza – krvácení SAK, po proběhlém epileptickém záchvatu, symptom fatálního rozvinutí edému mozku </a:t>
            </a:r>
          </a:p>
          <a:p>
            <a:pPr>
              <a:buFontTx/>
              <a:buChar char="-"/>
            </a:pPr>
            <a:r>
              <a:rPr lang="cs-CZ" dirty="0"/>
              <a:t>fotoreakce – reakce zornic na osvit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rgbClr val="FF0000"/>
                </a:solidFill>
              </a:rPr>
              <a:t>pozor </a:t>
            </a:r>
            <a:r>
              <a:rPr lang="cs-CZ" dirty="0"/>
              <a:t>- ovlivnění velikosti zornic podáváním léků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48039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neurologické vyšetření IV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Hodnocení hybnosti </a:t>
            </a:r>
          </a:p>
          <a:p>
            <a:pPr marL="0" indent="0">
              <a:buNone/>
            </a:pPr>
            <a:r>
              <a:rPr lang="cs-CZ" dirty="0"/>
              <a:t>– určujeme stranu a rozsah poruch hybnosti  </a:t>
            </a:r>
          </a:p>
          <a:p>
            <a:pPr marL="0" indent="0">
              <a:buNone/>
            </a:pPr>
            <a:r>
              <a:rPr lang="cs-CZ" dirty="0"/>
              <a:t>   končetin a cítivosti</a:t>
            </a:r>
          </a:p>
          <a:p>
            <a:r>
              <a:rPr lang="cs-CZ" b="1" dirty="0">
                <a:solidFill>
                  <a:srgbClr val="7030A0"/>
                </a:solidFill>
              </a:rPr>
              <a:t>paréza</a:t>
            </a:r>
            <a:r>
              <a:rPr lang="cs-CZ" dirty="0"/>
              <a:t> – částečná neschopnost aktivního volního pohybu</a:t>
            </a:r>
          </a:p>
          <a:p>
            <a:pPr>
              <a:buFont typeface="Wingdings" pitchFamily="2" charset="2"/>
              <a:buChar char="Ø"/>
            </a:pPr>
            <a:r>
              <a:rPr lang="cs-CZ" dirty="0" err="1">
                <a:solidFill>
                  <a:schemeClr val="accent5"/>
                </a:solidFill>
              </a:rPr>
              <a:t>monoparéza</a:t>
            </a:r>
            <a:r>
              <a:rPr lang="cs-CZ" dirty="0"/>
              <a:t>  - postižení jedné končetiny ( útlak nervosvalového plexu )</a:t>
            </a:r>
          </a:p>
          <a:p>
            <a:pPr>
              <a:buFont typeface="Wingdings" pitchFamily="2" charset="2"/>
              <a:buChar char="Ø"/>
            </a:pPr>
            <a:r>
              <a:rPr lang="cs-CZ" dirty="0" err="1">
                <a:solidFill>
                  <a:schemeClr val="accent5"/>
                </a:solidFill>
              </a:rPr>
              <a:t>hemiparéza</a:t>
            </a:r>
            <a:r>
              <a:rPr lang="cs-CZ" dirty="0">
                <a:solidFill>
                  <a:schemeClr val="accent5"/>
                </a:solidFill>
              </a:rPr>
              <a:t> </a:t>
            </a:r>
            <a:r>
              <a:rPr lang="cs-CZ" dirty="0"/>
              <a:t>– postižení pravé nebo levé poloviny těla</a:t>
            </a:r>
          </a:p>
          <a:p>
            <a:pPr marL="0" indent="0">
              <a:buNone/>
            </a:pPr>
            <a:r>
              <a:rPr lang="cs-CZ" dirty="0"/>
              <a:t>    ( SDH )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accent5"/>
                </a:solidFill>
              </a:rPr>
              <a:t>paraparéza </a:t>
            </a:r>
            <a:r>
              <a:rPr lang="cs-CZ" dirty="0"/>
              <a:t>- postižení dolní poloviny těla ( </a:t>
            </a:r>
            <a:r>
              <a:rPr lang="cs-CZ" dirty="0" err="1"/>
              <a:t>sy</a:t>
            </a:r>
            <a:r>
              <a:rPr lang="cs-CZ" dirty="0"/>
              <a:t> </a:t>
            </a:r>
            <a:r>
              <a:rPr lang="cs-CZ" dirty="0" err="1"/>
              <a:t>caudy</a:t>
            </a:r>
            <a:r>
              <a:rPr lang="cs-CZ" dirty="0"/>
              <a:t> </a:t>
            </a:r>
            <a:r>
              <a:rPr lang="cs-CZ" dirty="0" err="1"/>
              <a:t>equine</a:t>
            </a:r>
            <a:r>
              <a:rPr lang="cs-CZ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cs-CZ" dirty="0" err="1">
                <a:solidFill>
                  <a:schemeClr val="accent5"/>
                </a:solidFill>
              </a:rPr>
              <a:t>kvadruparéza</a:t>
            </a:r>
            <a:r>
              <a:rPr lang="cs-CZ" dirty="0">
                <a:solidFill>
                  <a:schemeClr val="accent5"/>
                </a:solidFill>
              </a:rPr>
              <a:t> </a:t>
            </a:r>
            <a:r>
              <a:rPr lang="cs-CZ" dirty="0"/>
              <a:t>– postižení všech končetin ( </a:t>
            </a:r>
            <a:r>
              <a:rPr lang="cs-CZ" dirty="0" err="1"/>
              <a:t>sténóza</a:t>
            </a:r>
            <a:r>
              <a:rPr lang="cs-CZ" dirty="0"/>
              <a:t> páteřního kanálu v oblasti krční páteře )</a:t>
            </a:r>
            <a:endParaRPr lang="cs-CZ" dirty="0">
              <a:solidFill>
                <a:schemeClr val="accent5"/>
              </a:solidFill>
            </a:endParaRPr>
          </a:p>
          <a:p>
            <a:r>
              <a:rPr lang="cs-CZ" b="1" dirty="0">
                <a:solidFill>
                  <a:srgbClr val="7030A0"/>
                </a:solidFill>
              </a:rPr>
              <a:t>plegie</a:t>
            </a:r>
            <a:r>
              <a:rPr lang="cs-CZ" dirty="0"/>
              <a:t> – úplná ztráta aktivního volního pohybu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64474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neurologické vyšetření V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Vyšetření hlavových nervů</a:t>
            </a:r>
          </a:p>
          <a:p>
            <a:r>
              <a:rPr lang="cs-CZ" b="1" dirty="0">
                <a:solidFill>
                  <a:srgbClr val="00B0F0"/>
                </a:solidFill>
              </a:rPr>
              <a:t>zrakový nerv ( II. )</a:t>
            </a:r>
          </a:p>
          <a:p>
            <a:pPr marL="0" indent="0">
              <a:buNone/>
            </a:pPr>
            <a:r>
              <a:rPr lang="cs-CZ" dirty="0"/>
              <a:t>- dvojité vidění</a:t>
            </a:r>
          </a:p>
          <a:p>
            <a:pPr marL="0" indent="0">
              <a:buNone/>
            </a:pPr>
            <a:r>
              <a:rPr lang="cs-CZ" dirty="0"/>
              <a:t>výpadky zorného pole – </a:t>
            </a:r>
            <a:r>
              <a:rPr lang="cs-CZ" dirty="0" err="1"/>
              <a:t>hemianopsie</a:t>
            </a:r>
            <a:r>
              <a:rPr lang="cs-CZ" dirty="0"/>
              <a:t> – adenom hypofýzy</a:t>
            </a:r>
          </a:p>
          <a:p>
            <a:r>
              <a:rPr lang="cs-CZ" b="1" dirty="0">
                <a:solidFill>
                  <a:srgbClr val="00B0F0"/>
                </a:solidFill>
              </a:rPr>
              <a:t>okohybné nervy ( III., IV., VI. )</a:t>
            </a:r>
          </a:p>
          <a:p>
            <a:pPr marL="0" indent="0">
              <a:buNone/>
            </a:pPr>
            <a:r>
              <a:rPr lang="cs-CZ" b="1" dirty="0"/>
              <a:t>- stáčení bulbů</a:t>
            </a:r>
            <a:r>
              <a:rPr lang="cs-CZ" dirty="0"/>
              <a:t> - ke straně léze – např. při krvácení do</a:t>
            </a:r>
          </a:p>
          <a:p>
            <a:pPr marL="0" indent="0">
              <a:buNone/>
            </a:pPr>
            <a:r>
              <a:rPr lang="cs-CZ" dirty="0"/>
              <a:t>  bazálních ganglií</a:t>
            </a:r>
          </a:p>
          <a:p>
            <a:pPr marL="0" indent="0">
              <a:buNone/>
            </a:pPr>
            <a:r>
              <a:rPr lang="cs-CZ" dirty="0"/>
              <a:t>- při epileptickém záchvatu stáčení bulbů na </a:t>
            </a:r>
          </a:p>
          <a:p>
            <a:pPr marL="0" indent="0">
              <a:buNone/>
            </a:pPr>
            <a:r>
              <a:rPr lang="cs-CZ" dirty="0"/>
              <a:t>  stranu opačnou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- pokles víček </a:t>
            </a:r>
            <a:r>
              <a:rPr lang="cs-CZ" dirty="0"/>
              <a:t>( ptóza )</a:t>
            </a:r>
          </a:p>
          <a:p>
            <a:r>
              <a:rPr lang="cs-CZ" b="1" dirty="0">
                <a:solidFill>
                  <a:srgbClr val="00B0F0"/>
                </a:solidFill>
              </a:rPr>
              <a:t>lícní nerv ( VII. )</a:t>
            </a:r>
          </a:p>
          <a:p>
            <a:pPr marL="0" indent="0">
              <a:buNone/>
            </a:pPr>
            <a:r>
              <a:rPr lang="cs-CZ" dirty="0"/>
              <a:t>- pokles poloviny tváře</a:t>
            </a:r>
          </a:p>
          <a:p>
            <a:pPr marL="0" indent="0">
              <a:buNone/>
            </a:pPr>
            <a:r>
              <a:rPr lang="cs-CZ" dirty="0"/>
              <a:t>- pokles koutku</a:t>
            </a:r>
          </a:p>
          <a:p>
            <a:pPr marL="0" indent="0">
              <a:buNone/>
            </a:pPr>
            <a:r>
              <a:rPr lang="cs-CZ" dirty="0"/>
              <a:t>- cítivost tváře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lagoftalmus</a:t>
            </a:r>
            <a:r>
              <a:rPr lang="cs-CZ" dirty="0"/>
              <a:t> – nedokonalé uzavření víčka – pozor na vysychání rohovky</a:t>
            </a:r>
          </a:p>
          <a:p>
            <a:pPr marL="0" indent="0">
              <a:buNone/>
            </a:pPr>
            <a:r>
              <a:rPr lang="cs-CZ" dirty="0"/>
              <a:t>( zamračit se, zavřít víčka, zapískat, vycenit zuby )</a:t>
            </a:r>
          </a:p>
          <a:p>
            <a:r>
              <a:rPr lang="cs-CZ" b="1" dirty="0">
                <a:solidFill>
                  <a:srgbClr val="00B0F0"/>
                </a:solidFill>
              </a:rPr>
              <a:t>polykání ( IX. – XII. )</a:t>
            </a:r>
          </a:p>
          <a:p>
            <a:pPr marL="0" indent="0">
              <a:buNone/>
            </a:pPr>
            <a:r>
              <a:rPr lang="cs-CZ" dirty="0"/>
              <a:t>- sledujeme schopnost pacienta polykat – kašel, vytékání tekutiny z ústního koutku, kontrola dutiny </a:t>
            </a:r>
          </a:p>
          <a:p>
            <a:pPr marL="0" indent="0">
              <a:buNone/>
            </a:pPr>
            <a:r>
              <a:rPr lang="cs-CZ" dirty="0"/>
              <a:t>  ústní po každém jídle – ulpívání potravy v dutině ústní</a:t>
            </a:r>
          </a:p>
          <a:p>
            <a:pPr marL="0" indent="0">
              <a:buNone/>
            </a:pPr>
            <a:r>
              <a:rPr lang="cs-CZ" dirty="0"/>
              <a:t>- dysfagie – porucha polykání – FEES ( </a:t>
            </a:r>
            <a:r>
              <a:rPr lang="cs-CZ" dirty="0" err="1"/>
              <a:t>Flexible</a:t>
            </a:r>
            <a:r>
              <a:rPr lang="cs-CZ" dirty="0"/>
              <a:t> </a:t>
            </a:r>
            <a:r>
              <a:rPr lang="cs-CZ" dirty="0" err="1"/>
              <a:t>Endoscopic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Swallowing</a:t>
            </a:r>
            <a:r>
              <a:rPr lang="cs-CZ" dirty="0"/>
              <a:t> ) – ORL + logoped</a:t>
            </a:r>
          </a:p>
          <a:p>
            <a:pPr marL="0" indent="0">
              <a:buNone/>
            </a:pPr>
            <a:r>
              <a:rPr lang="cs-CZ" dirty="0"/>
              <a:t>- riziko tiché aspirace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00398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neurologické vyšetření VI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Hodnocení řeči </a:t>
            </a:r>
          </a:p>
          <a:p>
            <a:pPr>
              <a:buFontTx/>
              <a:buChar char="-"/>
            </a:pPr>
            <a:r>
              <a:rPr lang="cs-CZ" dirty="0"/>
              <a:t>rozdělení řeči na tzv. zevní a vnitřní</a:t>
            </a:r>
          </a:p>
          <a:p>
            <a:r>
              <a:rPr lang="cs-CZ" b="1" u="sng" dirty="0">
                <a:solidFill>
                  <a:schemeClr val="accent6"/>
                </a:solidFill>
              </a:rPr>
              <a:t>zevní řeč </a:t>
            </a:r>
            <a:r>
              <a:rPr lang="cs-CZ" dirty="0"/>
              <a:t>– vytváření řeči při mluvení</a:t>
            </a:r>
          </a:p>
          <a:p>
            <a:pPr marL="0" indent="0">
              <a:buNone/>
            </a:pPr>
            <a:r>
              <a:rPr lang="cs-CZ" dirty="0"/>
              <a:t>                      - tvoří ji hlasivky, svalstvo mluvidel      </a:t>
            </a:r>
          </a:p>
          <a:p>
            <a:pPr marL="0" indent="0">
              <a:buNone/>
            </a:pPr>
            <a:r>
              <a:rPr lang="cs-CZ" dirty="0"/>
              <a:t>                      (jazyk, rty, patro, hltan)</a:t>
            </a:r>
          </a:p>
          <a:p>
            <a:pPr>
              <a:buFont typeface="Wingdings" pitchFamily="2" charset="2"/>
              <a:buChar char="Ø"/>
            </a:pPr>
            <a:r>
              <a:rPr lang="cs-CZ" b="1" dirty="0">
                <a:solidFill>
                  <a:srgbClr val="FFC000"/>
                </a:solidFill>
              </a:rPr>
              <a:t>dysfonie</a:t>
            </a:r>
            <a:r>
              <a:rPr lang="cs-CZ" dirty="0"/>
              <a:t> – porucha </a:t>
            </a:r>
            <a:r>
              <a:rPr lang="cs-CZ" b="1" dirty="0"/>
              <a:t>hybnosti hlasivek </a:t>
            </a:r>
            <a:r>
              <a:rPr lang="cs-CZ" dirty="0"/>
              <a:t>- chraptivý hlas</a:t>
            </a:r>
          </a:p>
          <a:p>
            <a:pPr>
              <a:buFont typeface="Wingdings" pitchFamily="2" charset="2"/>
              <a:buChar char="Ø"/>
            </a:pPr>
            <a:r>
              <a:rPr lang="cs-CZ" b="1" dirty="0">
                <a:solidFill>
                  <a:srgbClr val="FFC000"/>
                </a:solidFill>
              </a:rPr>
              <a:t>afonie </a:t>
            </a:r>
            <a:r>
              <a:rPr lang="cs-CZ" dirty="0"/>
              <a:t>– úplná ztráta hybnosti hlasivek, chybí produkce zvuků, možné je pouze šeptání</a:t>
            </a:r>
          </a:p>
          <a:p>
            <a:pPr>
              <a:buFont typeface="Wingdings" pitchFamily="2" charset="2"/>
              <a:buChar char="Ø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dysartrie </a:t>
            </a:r>
            <a:r>
              <a:rPr lang="cs-CZ" dirty="0"/>
              <a:t>– </a:t>
            </a:r>
            <a:r>
              <a:rPr lang="cs-CZ" b="1" dirty="0"/>
              <a:t>postižení svalstva </a:t>
            </a:r>
            <a:r>
              <a:rPr lang="cs-CZ" dirty="0"/>
              <a:t>mluvidel, porucha artikulace, zhoršené vyslovování</a:t>
            </a:r>
          </a:p>
          <a:p>
            <a:r>
              <a:rPr lang="cs-CZ" b="1" u="sng" dirty="0">
                <a:solidFill>
                  <a:schemeClr val="accent6"/>
                </a:solidFill>
              </a:rPr>
              <a:t>vnitřní řeč </a:t>
            </a:r>
            <a:r>
              <a:rPr lang="cs-CZ" dirty="0"/>
              <a:t>– má složku výrazovou ( expresivní ) a vnímavou ( perceptivní ). Při postižení vnitřní řeči mluvíme o fatických poruchách</a:t>
            </a:r>
            <a:endParaRPr lang="cs-CZ" b="1" u="sng" dirty="0">
              <a:solidFill>
                <a:schemeClr val="accent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7875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neurologické vyšetření VII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6"/>
                </a:solidFill>
              </a:rPr>
              <a:t>Fatické poruchy I</a:t>
            </a:r>
          </a:p>
          <a:p>
            <a:pPr>
              <a:buFont typeface="Wingdings" pitchFamily="2" charset="2"/>
              <a:buChar char="Ø"/>
            </a:pPr>
            <a:r>
              <a:rPr lang="cs-CZ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expresivní fatická porucha ( motorická )</a:t>
            </a:r>
          </a:p>
          <a:p>
            <a:pPr>
              <a:buFontTx/>
              <a:buChar char="-"/>
            </a:pPr>
            <a:r>
              <a:rPr lang="cs-CZ" dirty="0"/>
              <a:t>( </a:t>
            </a:r>
            <a:r>
              <a:rPr lang="cs-CZ" dirty="0" err="1"/>
              <a:t>Brocova</a:t>
            </a:r>
            <a:r>
              <a:rPr lang="cs-CZ" dirty="0"/>
              <a:t>, motorická přední, frontální, neplynulá ) – nejčastěji vzniká </a:t>
            </a:r>
          </a:p>
          <a:p>
            <a:pPr marL="0" indent="0">
              <a:buNone/>
            </a:pPr>
            <a:r>
              <a:rPr lang="cs-CZ" dirty="0"/>
              <a:t>      postižením </a:t>
            </a:r>
            <a:r>
              <a:rPr lang="cs-CZ" dirty="0" err="1"/>
              <a:t>Brocova</a:t>
            </a:r>
            <a:r>
              <a:rPr lang="cs-CZ" dirty="0"/>
              <a:t> centra na laterální straně frontálního laloku    </a:t>
            </a:r>
          </a:p>
          <a:p>
            <a:pPr marL="0" indent="0">
              <a:buNone/>
            </a:pPr>
            <a:r>
              <a:rPr lang="cs-CZ" dirty="0"/>
              <a:t>      dominantní hemisféry</a:t>
            </a:r>
          </a:p>
          <a:p>
            <a:pPr>
              <a:buFontTx/>
              <a:buChar char="-"/>
            </a:pPr>
            <a:r>
              <a:rPr lang="cs-CZ" dirty="0"/>
              <a:t>ztráta schopnosti mluvit</a:t>
            </a:r>
          </a:p>
          <a:p>
            <a:pPr>
              <a:buFontTx/>
              <a:buChar char="-"/>
            </a:pPr>
            <a:r>
              <a:rPr lang="cs-CZ" dirty="0"/>
              <a:t>řeči mluvené i psané rozumí</a:t>
            </a:r>
          </a:p>
          <a:p>
            <a:pPr>
              <a:buFontTx/>
              <a:buChar char="-"/>
            </a:pPr>
            <a:r>
              <a:rPr lang="cs-CZ" dirty="0"/>
              <a:t>řeč namáhavá, zvláštní přízvuk, četné gramatické chyby, opakování slov, zkomolení slov, tzv. telegrafický styl – užívání krátkých vět s úsporou slov</a:t>
            </a:r>
          </a:p>
          <a:p>
            <a:pPr>
              <a:buFontTx/>
              <a:buChar char="-"/>
            </a:pPr>
            <a:r>
              <a:rPr lang="cs-CZ" dirty="0"/>
              <a:t>uvědomuje si nedostatky řeči, stydí se nebo se zlobí na svou nemohoucnost</a:t>
            </a:r>
          </a:p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afázie</a:t>
            </a:r>
            <a:r>
              <a:rPr lang="cs-CZ" dirty="0"/>
              <a:t> – </a:t>
            </a:r>
            <a:r>
              <a:rPr lang="cs-CZ" b="1" dirty="0"/>
              <a:t>úplná </a:t>
            </a:r>
            <a:r>
              <a:rPr lang="cs-CZ" dirty="0"/>
              <a:t>expresivní fatická porucha, pacient není schopen žádné řečové produkce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049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Difúzní </a:t>
            </a:r>
            <a:r>
              <a:rPr lang="cs-CZ" dirty="0" err="1"/>
              <a:t>axonální</a:t>
            </a:r>
            <a:r>
              <a:rPr lang="cs-CZ" dirty="0"/>
              <a:t> poranění</a:t>
            </a:r>
            <a:br>
              <a:rPr lang="cs-CZ" dirty="0"/>
            </a:br>
            <a:r>
              <a:rPr lang="cs-CZ" dirty="0"/>
              <a:t>DAI </a:t>
            </a:r>
            <a:r>
              <a:rPr lang="cs-CZ" sz="3100" dirty="0"/>
              <a:t>(</a:t>
            </a:r>
            <a:r>
              <a:rPr lang="cs-CZ" sz="2800" dirty="0"/>
              <a:t>DIFFUZE AXONAL INJURY</a:t>
            </a:r>
            <a:r>
              <a:rPr lang="cs-CZ" sz="31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ireverzibilní přerušení axonů v bílé hmotě mozku na   základě působení rotačního zrychlení po nárazu.</a:t>
            </a:r>
          </a:p>
          <a:p>
            <a:r>
              <a:rPr lang="cs-CZ" dirty="0"/>
              <a:t>často dochází k přerušení cév v mozkovém kmeni a corpus </a:t>
            </a:r>
            <a:r>
              <a:rPr lang="cs-CZ" dirty="0" err="1"/>
              <a:t>callosum</a:t>
            </a:r>
            <a:endParaRPr lang="cs-CZ" dirty="0"/>
          </a:p>
          <a:p>
            <a:pPr>
              <a:buNone/>
            </a:pPr>
            <a:r>
              <a:rPr lang="cs-CZ" dirty="0"/>
              <a:t>KO: lehká forma – minimální příznaky</a:t>
            </a:r>
          </a:p>
          <a:p>
            <a:pPr>
              <a:buNone/>
            </a:pPr>
            <a:r>
              <a:rPr lang="cs-CZ" dirty="0"/>
              <a:t>       těžká forma – může vyústit v trvalý komatózní   </a:t>
            </a:r>
          </a:p>
          <a:p>
            <a:pPr>
              <a:buNone/>
            </a:pPr>
            <a:r>
              <a:rPr lang="cs-CZ" dirty="0"/>
              <a:t>       stav (koma </a:t>
            </a:r>
            <a:r>
              <a:rPr lang="cs-CZ" dirty="0" err="1"/>
              <a:t>vigille</a:t>
            </a:r>
            <a:r>
              <a:rPr lang="cs-CZ" dirty="0"/>
              <a:t>) až letální stav</a:t>
            </a:r>
          </a:p>
          <a:p>
            <a:pPr>
              <a:buNone/>
            </a:pPr>
            <a:r>
              <a:rPr lang="cs-CZ" dirty="0"/>
              <a:t>Dg: anamnéza, neurologické vyšetření , CT</a:t>
            </a:r>
          </a:p>
          <a:p>
            <a:pPr>
              <a:buNone/>
            </a:pPr>
            <a:r>
              <a:rPr lang="cs-CZ" dirty="0" err="1"/>
              <a:t>Th</a:t>
            </a:r>
            <a:r>
              <a:rPr lang="cs-CZ" dirty="0"/>
              <a:t>: zaměřená na léčbu nitrolební hypertenze a edému</a:t>
            </a:r>
          </a:p>
          <a:p>
            <a:pPr>
              <a:buNone/>
            </a:pPr>
            <a:endParaRPr lang="cs-CZ" dirty="0"/>
          </a:p>
        </p:txBody>
      </p:sp>
    </p:spTree>
    <p:custDataLst>
      <p:tags r:id="rId1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neurologické vyšetření VIII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6"/>
                </a:solidFill>
              </a:rPr>
              <a:t>Fatické poruchy II</a:t>
            </a:r>
          </a:p>
          <a:p>
            <a:pPr>
              <a:buFont typeface="Wingdings" pitchFamily="2" charset="2"/>
              <a:buChar char="Ø"/>
            </a:pPr>
            <a:r>
              <a:rPr lang="cs-CZ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senzorická fatická porucha</a:t>
            </a:r>
            <a:r>
              <a:rPr lang="cs-CZ" dirty="0"/>
              <a:t> </a:t>
            </a:r>
          </a:p>
          <a:p>
            <a:pPr>
              <a:buFontTx/>
              <a:buChar char="-"/>
            </a:pPr>
            <a:r>
              <a:rPr lang="cs-CZ" dirty="0"/>
              <a:t>( </a:t>
            </a:r>
            <a:r>
              <a:rPr lang="cs-CZ" dirty="0" err="1"/>
              <a:t>Wernickeova</a:t>
            </a:r>
            <a:r>
              <a:rPr lang="cs-CZ" dirty="0"/>
              <a:t>, perceptivní, zadní, temporální, plynulá ) – vzniká v zadní části temporálního laloku dominantní hemisféry</a:t>
            </a:r>
          </a:p>
          <a:p>
            <a:pPr>
              <a:buFontTx/>
              <a:buChar char="-"/>
            </a:pPr>
            <a:r>
              <a:rPr lang="cs-CZ" dirty="0"/>
              <a:t>nerozumí mluvenému slovu</a:t>
            </a:r>
          </a:p>
          <a:p>
            <a:pPr>
              <a:buFontTx/>
              <a:buChar char="-"/>
            </a:pPr>
            <a:r>
              <a:rPr lang="cs-CZ" dirty="0"/>
              <a:t>vázne chápání, opakování</a:t>
            </a:r>
          </a:p>
          <a:p>
            <a:pPr>
              <a:buFontTx/>
              <a:buChar char="-"/>
            </a:pPr>
            <a:r>
              <a:rPr lang="cs-CZ" dirty="0"/>
              <a:t>nevyhoví správně na výzvu</a:t>
            </a:r>
          </a:p>
          <a:p>
            <a:pPr>
              <a:buFontTx/>
              <a:buChar char="-"/>
            </a:pPr>
            <a:r>
              <a:rPr lang="cs-CZ" dirty="0"/>
              <a:t>špatně pojmenuje předměty</a:t>
            </a:r>
          </a:p>
          <a:p>
            <a:pPr>
              <a:buFontTx/>
              <a:buChar char="-"/>
            </a:pPr>
            <a:r>
              <a:rPr lang="cs-CZ" dirty="0"/>
              <a:t>vlastní mateřština zní jako cizí neznámá řeč</a:t>
            </a:r>
          </a:p>
          <a:p>
            <a:pPr>
              <a:buFontTx/>
              <a:buChar char="-"/>
            </a:pPr>
            <a:r>
              <a:rPr lang="cs-CZ" dirty="0"/>
              <a:t>řeč je plynulá s dobrým vyslovováním, přiměřeně dlouhými větami a normální melodií</a:t>
            </a:r>
          </a:p>
          <a:p>
            <a:pPr>
              <a:buFontTx/>
              <a:buChar char="-"/>
            </a:pPr>
            <a:r>
              <a:rPr lang="cs-CZ" dirty="0"/>
              <a:t>častá zkomolená slova ( silnice x silice ), záměna slov podobného významu, větším nahromadění zkomolených slov je smysl řeči nejasný</a:t>
            </a:r>
          </a:p>
          <a:p>
            <a:pPr marL="0" indent="0">
              <a:buNone/>
            </a:pPr>
            <a:r>
              <a:rPr lang="cs-CZ" dirty="0"/>
              <a:t>-     vadu řeči si neuvědomuje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2379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neurologické vyšetření IX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6"/>
                </a:solidFill>
              </a:rPr>
              <a:t>Fatické poruchy III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accent6"/>
                </a:solidFill>
              </a:rPr>
              <a:t>totální fatická porucha ( smíšená )</a:t>
            </a:r>
          </a:p>
          <a:p>
            <a:pPr>
              <a:buFontTx/>
              <a:buChar char="-"/>
            </a:pPr>
            <a:r>
              <a:rPr lang="cs-CZ" dirty="0"/>
              <a:t>rozsáhlé postižení dominantní hemisféry se současným postižením </a:t>
            </a:r>
            <a:r>
              <a:rPr lang="cs-CZ" dirty="0" err="1"/>
              <a:t>Brocovy</a:t>
            </a:r>
            <a:r>
              <a:rPr lang="cs-CZ" dirty="0"/>
              <a:t> a </a:t>
            </a:r>
            <a:r>
              <a:rPr lang="cs-CZ" dirty="0" err="1"/>
              <a:t>Wernickeovy</a:t>
            </a:r>
            <a:r>
              <a:rPr lang="cs-CZ" dirty="0"/>
              <a:t> oblasti</a:t>
            </a:r>
          </a:p>
          <a:p>
            <a:pPr>
              <a:buFontTx/>
              <a:buChar char="-"/>
            </a:pPr>
            <a:r>
              <a:rPr lang="cs-CZ" dirty="0"/>
              <a:t>úplná ztráta schopnosti tvořit řeč nebo chápat jazyk</a:t>
            </a:r>
          </a:p>
          <a:p>
            <a:pPr>
              <a:buFontTx/>
              <a:buChar char="-"/>
            </a:pPr>
            <a:r>
              <a:rPr lang="cs-CZ" dirty="0"/>
              <a:t>schopnost sdělit něco řečí je zanedbatelná</a:t>
            </a:r>
          </a:p>
          <a:p>
            <a:pPr>
              <a:buFontTx/>
              <a:buChar char="-"/>
            </a:pPr>
            <a:r>
              <a:rPr lang="cs-CZ" dirty="0"/>
              <a:t>řečové automatismy fungují bez větších poruch (kletby)</a:t>
            </a:r>
          </a:p>
          <a:p>
            <a:pPr>
              <a:buFontTx/>
              <a:buChar char="-"/>
            </a:pPr>
            <a:r>
              <a:rPr lang="cs-CZ" dirty="0"/>
              <a:t>často provázena pravostrannou </a:t>
            </a:r>
            <a:r>
              <a:rPr lang="cs-CZ" dirty="0" err="1"/>
              <a:t>hemiparézou</a:t>
            </a:r>
            <a:r>
              <a:rPr lang="cs-CZ" dirty="0"/>
              <a:t> či hemiplegií ( jako expresivní fatické poruchy – praváci 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9786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neurologické vyšetření 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Příznaky meningeálního syndromu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spazmus šíjového svalstva – omezení předklonu hlavy</a:t>
            </a:r>
          </a:p>
          <a:p>
            <a:pPr lvl="1">
              <a:buFont typeface="Arial" pitchFamily="34" charset="0"/>
              <a:buChar char="•"/>
            </a:pPr>
            <a:r>
              <a:rPr lang="cs-CZ" dirty="0" err="1"/>
              <a:t>opistotonus</a:t>
            </a:r>
            <a:r>
              <a:rPr lang="cs-CZ" dirty="0"/>
              <a:t> – nucené držení hlavy v záklonu v důsledku zvýšené svalové kontrakce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pacient není schopen přiblížit ústa ke kolenům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sedí-li pacient, opírá se horními končetinami za zády o podložku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světloplachost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přecitlivělost na pohmat, poklep, stisk</a:t>
            </a:r>
          </a:p>
          <a:p>
            <a:pPr lvl="1">
              <a:buFont typeface="Arial" pitchFamily="34" charset="0"/>
              <a:buChar char="•"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7588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Kontuze – zhmoždění mozku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makroskopické poranění mozkové tkáně</a:t>
            </a:r>
          </a:p>
          <a:p>
            <a:r>
              <a:rPr lang="cs-CZ" dirty="0"/>
              <a:t>vzniká na jak straně úrazu, tak i na straně protilehlé </a:t>
            </a:r>
          </a:p>
          <a:p>
            <a:pPr>
              <a:buNone/>
            </a:pPr>
            <a:r>
              <a:rPr lang="cs-CZ" dirty="0"/>
              <a:t>    ( mechanismus par </a:t>
            </a:r>
            <a:r>
              <a:rPr lang="cs-CZ" dirty="0" err="1"/>
              <a:t>countre</a:t>
            </a:r>
            <a:r>
              <a:rPr lang="cs-CZ" dirty="0"/>
              <a:t> </a:t>
            </a:r>
            <a:r>
              <a:rPr lang="cs-CZ" dirty="0" err="1"/>
              <a:t>cap</a:t>
            </a:r>
            <a:r>
              <a:rPr lang="cs-CZ" dirty="0"/>
              <a:t> )</a:t>
            </a:r>
          </a:p>
          <a:p>
            <a:r>
              <a:rPr lang="cs-CZ" dirty="0"/>
              <a:t>vlastní kontuzi tvoří nekrotická tkáň ( více či méně </a:t>
            </a:r>
            <a:r>
              <a:rPr lang="cs-CZ" dirty="0" err="1"/>
              <a:t>prokrvácená</a:t>
            </a:r>
            <a:r>
              <a:rPr lang="cs-CZ" dirty="0"/>
              <a:t> )</a:t>
            </a:r>
          </a:p>
          <a:p>
            <a:r>
              <a:rPr lang="cs-CZ" dirty="0"/>
              <a:t>dynamické poranění – postupně se vyvíjí</a:t>
            </a:r>
          </a:p>
          <a:p>
            <a:r>
              <a:rPr lang="cs-CZ" dirty="0"/>
              <a:t>expozice ložiska  s edémem se manifestuje mezi 3 -6 dnem po úrazu  </a:t>
            </a:r>
          </a:p>
          <a:p>
            <a:pPr>
              <a:buNone/>
            </a:pPr>
            <a:r>
              <a:rPr lang="cs-CZ" dirty="0"/>
              <a:t>KO: drobná kontuze v nefunkční oblasti – klinicky němá</a:t>
            </a:r>
          </a:p>
          <a:p>
            <a:pPr>
              <a:buNone/>
            </a:pPr>
            <a:r>
              <a:rPr lang="cs-CZ" dirty="0"/>
              <a:t>       mnohočetné kontuze – hluboké bezvědomí s  různým   </a:t>
            </a:r>
          </a:p>
          <a:p>
            <a:pPr>
              <a:buNone/>
            </a:pPr>
            <a:r>
              <a:rPr lang="cs-CZ" dirty="0"/>
              <a:t>       ložiskovým neurologickým nálezem a deficitem</a:t>
            </a:r>
          </a:p>
          <a:p>
            <a:pPr>
              <a:buNone/>
            </a:pPr>
            <a:r>
              <a:rPr lang="cs-CZ" dirty="0" err="1"/>
              <a:t>Th</a:t>
            </a:r>
            <a:r>
              <a:rPr lang="cs-CZ" dirty="0"/>
              <a:t>: dle klinického obrazu – změřená na léčbu edému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Lacerace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úplné devastující rozhmoždění mozku</a:t>
            </a:r>
          </a:p>
          <a:p>
            <a:r>
              <a:rPr lang="cs-CZ" dirty="0"/>
              <a:t>bývá u penetrujících poranění ( střená, bodná poranění )</a:t>
            </a:r>
          </a:p>
          <a:p>
            <a:pPr>
              <a:buNone/>
            </a:pPr>
            <a:r>
              <a:rPr lang="cs-CZ" dirty="0" err="1"/>
              <a:t>Th</a:t>
            </a:r>
            <a:r>
              <a:rPr lang="cs-CZ" dirty="0"/>
              <a:t>: konzervativní – zaměřená na zvládnutí</a:t>
            </a:r>
          </a:p>
          <a:p>
            <a:pPr>
              <a:buNone/>
            </a:pPr>
            <a:r>
              <a:rPr lang="cs-CZ" dirty="0"/>
              <a:t>       okolního edému</a:t>
            </a:r>
          </a:p>
          <a:p>
            <a:pPr>
              <a:buNone/>
            </a:pPr>
            <a:r>
              <a:rPr lang="cs-CZ" dirty="0"/>
              <a:t>       chirurgická – resekce zhmožděné tkáně nebo </a:t>
            </a:r>
          </a:p>
          <a:p>
            <a:pPr>
              <a:buNone/>
            </a:pPr>
            <a:r>
              <a:rPr lang="cs-CZ" dirty="0"/>
              <a:t>       </a:t>
            </a:r>
            <a:r>
              <a:rPr lang="cs-CZ" dirty="0" err="1"/>
              <a:t>dekompresivní</a:t>
            </a:r>
            <a:r>
              <a:rPr lang="cs-CZ" dirty="0"/>
              <a:t> </a:t>
            </a:r>
            <a:r>
              <a:rPr lang="cs-CZ" dirty="0" err="1"/>
              <a:t>kraniektomie</a:t>
            </a:r>
            <a:r>
              <a:rPr lang="cs-CZ" dirty="0"/>
              <a:t> ( u ložisek ve </a:t>
            </a:r>
          </a:p>
          <a:p>
            <a:pPr>
              <a:buNone/>
            </a:pPr>
            <a:r>
              <a:rPr lang="cs-CZ" dirty="0"/>
              <a:t>       funkčně významných oblastech )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/>
          <a:lstStyle/>
          <a:p>
            <a:r>
              <a:rPr lang="cs-CZ" dirty="0"/>
              <a:t>Epidurální hematom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Autofit/>
          </a:bodyPr>
          <a:lstStyle/>
          <a:p>
            <a:r>
              <a:rPr lang="cs-CZ" sz="1600" dirty="0"/>
              <a:t>při poranění </a:t>
            </a:r>
            <a:r>
              <a:rPr lang="cs-CZ" sz="1600" dirty="0" err="1"/>
              <a:t>kalvy</a:t>
            </a:r>
            <a:r>
              <a:rPr lang="cs-CZ" sz="1600" dirty="0"/>
              <a:t> po vpáčení do </a:t>
            </a:r>
            <a:r>
              <a:rPr lang="cs-CZ" sz="1600" dirty="0" err="1"/>
              <a:t>nitrolebí</a:t>
            </a:r>
            <a:endParaRPr lang="cs-CZ" sz="1600" dirty="0"/>
          </a:p>
          <a:p>
            <a:r>
              <a:rPr lang="cs-CZ" sz="1600" dirty="0"/>
              <a:t>porucha </a:t>
            </a:r>
            <a:r>
              <a:rPr lang="cs-CZ" sz="1600" b="1" dirty="0"/>
              <a:t>meningeální tepny </a:t>
            </a:r>
            <a:r>
              <a:rPr lang="cs-CZ" sz="1600" dirty="0"/>
              <a:t>a následné odloučení </a:t>
            </a:r>
            <a:r>
              <a:rPr lang="cs-CZ" sz="1600" dirty="0" err="1"/>
              <a:t>dura</a:t>
            </a:r>
            <a:r>
              <a:rPr lang="cs-CZ" sz="1600" dirty="0"/>
              <a:t> mater od </a:t>
            </a:r>
            <a:r>
              <a:rPr lang="cs-CZ" sz="1600" dirty="0" err="1"/>
              <a:t>kalvy</a:t>
            </a:r>
            <a:r>
              <a:rPr lang="cs-CZ" sz="1600" dirty="0"/>
              <a:t>  (mezi tvrdou plenu a </a:t>
            </a:r>
            <a:r>
              <a:rPr lang="cs-CZ" sz="1600" dirty="0" err="1"/>
              <a:t>kalvu</a:t>
            </a:r>
            <a:r>
              <a:rPr lang="cs-CZ" sz="1600" dirty="0"/>
              <a:t> )</a:t>
            </a:r>
          </a:p>
          <a:p>
            <a:r>
              <a:rPr lang="cs-CZ" sz="1600" dirty="0"/>
              <a:t>do vzniklého prostoru pulzuje arteriální krev, tím hematom nabývá na objemu</a:t>
            </a:r>
          </a:p>
          <a:p>
            <a:r>
              <a:rPr lang="cs-CZ" sz="1600" dirty="0"/>
              <a:t>prakticky se nevyskytuje u pacientů nad 50 let věku</a:t>
            </a:r>
          </a:p>
          <a:p>
            <a:r>
              <a:rPr lang="cs-CZ" sz="1600" dirty="0"/>
              <a:t>80% epidurálních hematomů je lokalizovaných v temporální oblasti</a:t>
            </a:r>
          </a:p>
          <a:p>
            <a:r>
              <a:rPr lang="cs-CZ" sz="1600" dirty="0"/>
              <a:t>20% epidurálních hematomů je uloženo frontálně, okcipitálně nad zadní jámou</a:t>
            </a:r>
          </a:p>
          <a:p>
            <a:pPr>
              <a:buNone/>
            </a:pPr>
            <a:r>
              <a:rPr lang="cs-CZ" sz="1600" dirty="0"/>
              <a:t>KO: postupné zhoršování vědomí – 40-60% pacientů bez poruchy vědomí, 20%  pacientů kóma od úrazu</a:t>
            </a:r>
          </a:p>
          <a:p>
            <a:pPr>
              <a:buNone/>
            </a:pPr>
            <a:r>
              <a:rPr lang="cs-CZ" sz="1600" dirty="0"/>
              <a:t>        tzv. lucidní interval ( u 20-40% pacientů )</a:t>
            </a:r>
          </a:p>
          <a:p>
            <a:pPr>
              <a:buNone/>
            </a:pPr>
            <a:r>
              <a:rPr lang="cs-CZ" sz="1600" dirty="0"/>
              <a:t>Dg: CT- typický obraz akutního epidurálního hematomu ve tvaru bikonvexní čočky</a:t>
            </a:r>
          </a:p>
          <a:p>
            <a:pPr>
              <a:buNone/>
            </a:pPr>
            <a:r>
              <a:rPr lang="cs-CZ" sz="1600" dirty="0"/>
              <a:t>       </a:t>
            </a:r>
            <a:r>
              <a:rPr lang="cs-CZ" sz="1600" b="1" dirty="0"/>
              <a:t> Pozor ! n</a:t>
            </a:r>
            <a:r>
              <a:rPr lang="cs-CZ" sz="1600" dirty="0"/>
              <a:t>a včasnou diagnostiku  CT – hematom postupně narůstá od 2 hodin od úrazu – nutnost </a:t>
            </a:r>
            <a:r>
              <a:rPr lang="cs-CZ" sz="1600" dirty="0" err="1"/>
              <a:t>monitorace</a:t>
            </a:r>
            <a:r>
              <a:rPr lang="cs-CZ" sz="1600" dirty="0"/>
              <a:t> na  JIP</a:t>
            </a:r>
          </a:p>
          <a:p>
            <a:pPr>
              <a:buNone/>
            </a:pPr>
            <a:r>
              <a:rPr lang="cs-CZ" sz="1600" dirty="0"/>
              <a:t>        - neurologické vyšetření</a:t>
            </a:r>
          </a:p>
          <a:p>
            <a:pPr>
              <a:buNone/>
            </a:pPr>
            <a:r>
              <a:rPr lang="cs-CZ" sz="1600" dirty="0" err="1"/>
              <a:t>Th</a:t>
            </a:r>
            <a:r>
              <a:rPr lang="cs-CZ" sz="1600" dirty="0"/>
              <a:t>: chirurgická – evakuace hematomu z kraniotomie</a:t>
            </a:r>
          </a:p>
          <a:p>
            <a:pPr>
              <a:buNone/>
            </a:pPr>
            <a:r>
              <a:rPr lang="cs-CZ" sz="1600" dirty="0"/>
              <a:t>                            - </a:t>
            </a:r>
            <a:r>
              <a:rPr lang="cs-CZ" sz="1600" dirty="0" err="1"/>
              <a:t>antiedematozní</a:t>
            </a:r>
            <a:r>
              <a:rPr lang="cs-CZ" sz="1600" dirty="0"/>
              <a:t> terapie</a:t>
            </a:r>
          </a:p>
          <a:p>
            <a:pPr>
              <a:buNone/>
            </a:pPr>
            <a:r>
              <a:rPr lang="cs-CZ" sz="1600" dirty="0"/>
              <a:t>                            - </a:t>
            </a:r>
            <a:r>
              <a:rPr lang="cs-CZ" sz="1600" dirty="0" err="1"/>
              <a:t>monitorace</a:t>
            </a:r>
            <a:r>
              <a:rPr lang="cs-CZ" sz="1600" dirty="0"/>
              <a:t> stavu (vědomí, hybnost )</a:t>
            </a:r>
          </a:p>
          <a:p>
            <a:pPr>
              <a:buNone/>
            </a:pPr>
            <a:r>
              <a:rPr lang="cs-CZ" sz="1600" dirty="0"/>
              <a:t>                            - klidový režim</a:t>
            </a:r>
          </a:p>
          <a:p>
            <a:pPr>
              <a:buNone/>
            </a:pPr>
            <a:r>
              <a:rPr lang="cs-CZ" sz="1600" dirty="0"/>
              <a:t>                            - péče o operační ránu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Kraniocerebrální poranění[2021031207124246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4541</Words>
  <Application>Microsoft Office PowerPoint</Application>
  <PresentationFormat>Předvádění na obrazovce (4:3)</PresentationFormat>
  <Paragraphs>527</Paragraphs>
  <Slides>62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6" baseType="lpstr">
      <vt:lpstr>Arial</vt:lpstr>
      <vt:lpstr>Calibri</vt:lpstr>
      <vt:lpstr>Wingdings</vt:lpstr>
      <vt:lpstr>Motiv sady Office</vt:lpstr>
      <vt:lpstr>Kraniocerebrální poranění</vt:lpstr>
      <vt:lpstr>Kraniocerebrální poranění</vt:lpstr>
      <vt:lpstr> Poranění mozku – rozdělení I </vt:lpstr>
      <vt:lpstr>Poranění mozku – rozdělení II</vt:lpstr>
      <vt:lpstr>Komoce- otřes mozku</vt:lpstr>
      <vt:lpstr>Difúzní axonální poranění DAI (DIFFUZE AXONAL INJURY)</vt:lpstr>
      <vt:lpstr>Kontuze – zhmoždění mozku</vt:lpstr>
      <vt:lpstr>Lacerace</vt:lpstr>
      <vt:lpstr>Epidurální hematom</vt:lpstr>
      <vt:lpstr>Subdurální hematom</vt:lpstr>
      <vt:lpstr>Akutní subdurální hematom I</vt:lpstr>
      <vt:lpstr>Akutní subdurální hematom II</vt:lpstr>
      <vt:lpstr>Akutní subdurální hematom III</vt:lpstr>
      <vt:lpstr>Akutní subdurální hematom IV</vt:lpstr>
      <vt:lpstr>Chronický subdurální hematom I</vt:lpstr>
      <vt:lpstr>Chronický subdurální hematom II</vt:lpstr>
      <vt:lpstr>CT z našeho pracoviště- CHSD F.P.l. sin.</vt:lpstr>
      <vt:lpstr>Prezentace aplikace PowerPoint</vt:lpstr>
      <vt:lpstr>Nitrolební  tlak – ICP I</vt:lpstr>
      <vt:lpstr>Nitrolební tlak - ICP II</vt:lpstr>
      <vt:lpstr>Nitrolební tlak - ICP III </vt:lpstr>
      <vt:lpstr>Nitrolební tlak - ICP IV</vt:lpstr>
      <vt:lpstr>Nitrolební tlak – ICP V</vt:lpstr>
      <vt:lpstr>Měření ICP</vt:lpstr>
      <vt:lpstr>Prezentace aplikace PowerPoint</vt:lpstr>
      <vt:lpstr>Prezentace aplikace PowerPoint</vt:lpstr>
      <vt:lpstr>Prezentace aplikace PowerPoint</vt:lpstr>
      <vt:lpstr>LICOX</vt:lpstr>
      <vt:lpstr>Prezentace aplikace PowerPoint</vt:lpstr>
      <vt:lpstr>Prezentace aplikace PowerPoint</vt:lpstr>
      <vt:lpstr>HEMEDEX</vt:lpstr>
      <vt:lpstr>Prezentace aplikace PowerPoint</vt:lpstr>
      <vt:lpstr>Předoperační příprava v neurochirurgii I </vt:lpstr>
      <vt:lpstr>Předoperační příprava v neurochirurgii II</vt:lpstr>
      <vt:lpstr>Předoperační příprava v neurochirurgii III</vt:lpstr>
      <vt:lpstr>Základní principy léčby na JIP </vt:lpstr>
      <vt:lpstr>Základní principy léčby na JIP I</vt:lpstr>
      <vt:lpstr>Základní principy léčby na JIP II</vt:lpstr>
      <vt:lpstr>Základní principy léčby na JIP III</vt:lpstr>
      <vt:lpstr>Základní principy léčby na JIP IV</vt:lpstr>
      <vt:lpstr>Základní principy léčby na JIP V</vt:lpstr>
      <vt:lpstr>Základní principy léčby na JIP VI</vt:lpstr>
      <vt:lpstr>Základní principy léčby na JIP VII</vt:lpstr>
      <vt:lpstr>Základní principy léčby na JIP VIII</vt:lpstr>
      <vt:lpstr>Základní principy léčby na JIP IX</vt:lpstr>
      <vt:lpstr>Základní principy léčby na JIP X</vt:lpstr>
      <vt:lpstr>Základní principy léčby na JIP XI</vt:lpstr>
      <vt:lpstr>Základní principy léčby na JIP XII</vt:lpstr>
      <vt:lpstr>Základní principy léčby na JIP XIII</vt:lpstr>
      <vt:lpstr>Faktory vedoucí k sekundárnímu poranění mozku</vt:lpstr>
      <vt:lpstr>Multimodální monitoring</vt:lpstr>
      <vt:lpstr>Prezentace aplikace PowerPoint</vt:lpstr>
      <vt:lpstr>Základní neurologické vyšetření I</vt:lpstr>
      <vt:lpstr>Základní neurologické vyšetření II Glasgow coma scale - GCS</vt:lpstr>
      <vt:lpstr>Základní neurologické vyšetření III </vt:lpstr>
      <vt:lpstr>Základní neurologické vyšetření IV </vt:lpstr>
      <vt:lpstr>Základní neurologické vyšetření V </vt:lpstr>
      <vt:lpstr>Základní neurologické vyšetření VI </vt:lpstr>
      <vt:lpstr>Základní neurologické vyšetření VII</vt:lpstr>
      <vt:lpstr>Základní neurologické vyšetření VIII</vt:lpstr>
      <vt:lpstr>Základní neurologické vyšetření IX</vt:lpstr>
      <vt:lpstr>Základní neurologické vyšetření X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Kraniocerebrální poranění</dc:title>
  <dc:creator>Guest</dc:creator>
  <cp:lastModifiedBy>Simona Saibertová</cp:lastModifiedBy>
  <cp:revision>194</cp:revision>
  <dcterms:created xsi:type="dcterms:W3CDTF">2019-01-29T09:27:32Z</dcterms:created>
  <dcterms:modified xsi:type="dcterms:W3CDTF">2021-03-12T07:30:53Z</dcterms:modified>
</cp:coreProperties>
</file>