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8" r:id="rId3"/>
    <p:sldId id="257" r:id="rId4"/>
    <p:sldId id="258" r:id="rId5"/>
    <p:sldId id="259" r:id="rId6"/>
    <p:sldId id="260" r:id="rId7"/>
    <p:sldId id="267" r:id="rId8"/>
    <p:sldId id="261" r:id="rId9"/>
    <p:sldId id="262" r:id="rId10"/>
    <p:sldId id="263" r:id="rId11"/>
    <p:sldId id="264" r:id="rId12"/>
    <p:sldId id="269" r:id="rId13"/>
    <p:sldId id="265" r:id="rId14"/>
    <p:sldId id="266" r:id="rId15"/>
  </p:sldIdLst>
  <p:sldSz cx="9144000" cy="6858000" type="screen4x3"/>
  <p:notesSz cx="6858000" cy="9144000"/>
  <p:custDataLst>
    <p:tags r:id="rId17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7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E9405-9587-45AF-8BF1-9A17C5E48FF5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CAB2E-25FC-4AC7-A338-0EFBDDB4D83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366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Existence progesteronových a </a:t>
            </a:r>
            <a:r>
              <a:rPr lang="cs-CZ" dirty="0" err="1" smtClean="0"/>
              <a:t>estrogenových</a:t>
            </a:r>
            <a:r>
              <a:rPr lang="cs-CZ" dirty="0" smtClean="0"/>
              <a:t> receptorů u </a:t>
            </a:r>
            <a:r>
              <a:rPr lang="cs-CZ" dirty="0" err="1" smtClean="0"/>
              <a:t>meningeomu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CAB2E-25FC-4AC7-A338-0EFBDDB4D838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Transsfenoidální</a:t>
            </a:r>
            <a:r>
              <a:rPr lang="cs-CZ" dirty="0" smtClean="0"/>
              <a:t> přístup – minimální </a:t>
            </a:r>
            <a:r>
              <a:rPr lang="cs-CZ" dirty="0" err="1" smtClean="0"/>
              <a:t>invazivita</a:t>
            </a:r>
            <a:r>
              <a:rPr lang="cs-CZ" dirty="0" smtClean="0"/>
              <a:t>,</a:t>
            </a:r>
            <a:r>
              <a:rPr lang="cs-CZ" baseline="0" dirty="0" smtClean="0"/>
              <a:t> nedochází k </a:t>
            </a:r>
            <a:r>
              <a:rPr lang="cs-CZ" baseline="0" dirty="0" err="1" smtClean="0"/>
              <a:t>retrakci</a:t>
            </a:r>
            <a:r>
              <a:rPr lang="cs-CZ" baseline="0" dirty="0" smtClean="0"/>
              <a:t> mozkové tkáně. Hormonální substituce  - </a:t>
            </a:r>
            <a:r>
              <a:rPr lang="cs-CZ" baseline="0" dirty="0" err="1" smtClean="0"/>
              <a:t>hydrokortizonu</a:t>
            </a:r>
            <a:r>
              <a:rPr lang="cs-CZ" baseline="0" dirty="0" smtClean="0"/>
              <a:t> pro nedostatečnou produkci ACTH a </a:t>
            </a:r>
            <a:r>
              <a:rPr lang="cs-CZ" baseline="0" dirty="0" err="1" smtClean="0"/>
              <a:t>adiuretinu</a:t>
            </a:r>
            <a:r>
              <a:rPr lang="cs-CZ" baseline="0" dirty="0" smtClean="0"/>
              <a:t> při rozvoji diabetes </a:t>
            </a:r>
            <a:r>
              <a:rPr lang="cs-CZ" baseline="0" dirty="0" err="1" smtClean="0"/>
              <a:t>insipidus</a:t>
            </a:r>
            <a:r>
              <a:rPr lang="cs-CZ" baseline="0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CAB2E-25FC-4AC7-A338-0EFBDDB4D838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První příznaky jsou porucha rovnováhy, pískání v uchu – nemocný pozná při telefonování. TH: observace u malých </a:t>
            </a:r>
            <a:r>
              <a:rPr lang="cs-CZ" dirty="0" err="1" smtClean="0"/>
              <a:t>neurinomů</a:t>
            </a:r>
            <a:r>
              <a:rPr lang="cs-CZ" dirty="0" smtClean="0"/>
              <a:t> – sledování stavu sluchu, posuzuje se i stav organismu ( věk a interní choroby ).</a:t>
            </a:r>
            <a:r>
              <a:rPr lang="cs-CZ" baseline="0" dirty="0" smtClean="0"/>
              <a:t> Gama nůž u pac s nádorem do průměru 3 cm</a:t>
            </a:r>
            <a:r>
              <a:rPr lang="cs-CZ" dirty="0" smtClean="0"/>
              <a:t>   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CAB2E-25FC-4AC7-A338-0EFBDDB4D838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3125-4252-4264-9267-7C7FF5814100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9EC5-8ACD-480E-9B2E-617B75F1EA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3125-4252-4264-9267-7C7FF5814100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9EC5-8ACD-480E-9B2E-617B75F1EA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3125-4252-4264-9267-7C7FF5814100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9EC5-8ACD-480E-9B2E-617B75F1EA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3125-4252-4264-9267-7C7FF5814100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9EC5-8ACD-480E-9B2E-617B75F1EA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3125-4252-4264-9267-7C7FF5814100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9EC5-8ACD-480E-9B2E-617B75F1EA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3125-4252-4264-9267-7C7FF5814100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9EC5-8ACD-480E-9B2E-617B75F1EA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3125-4252-4264-9267-7C7FF5814100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9EC5-8ACD-480E-9B2E-617B75F1EA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3125-4252-4264-9267-7C7FF5814100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9EC5-8ACD-480E-9B2E-617B75F1EA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3125-4252-4264-9267-7C7FF5814100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9EC5-8ACD-480E-9B2E-617B75F1EA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3125-4252-4264-9267-7C7FF5814100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9EC5-8ACD-480E-9B2E-617B75F1EA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3125-4252-4264-9267-7C7FF5814100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9EC5-8ACD-480E-9B2E-617B75F1EA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93125-4252-4264-9267-7C7FF5814100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49EC5-8ACD-480E-9B2E-617B75F1EAC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/>
              <a:t>Nádorová onemocnění mozku</a:t>
            </a:r>
            <a:endParaRPr lang="cs-CZ" sz="4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Březen 2019</a:t>
            </a:r>
            <a:endParaRPr lang="cs-CZ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 smtClean="0">
                <a:solidFill>
                  <a:srgbClr val="00B0F0"/>
                </a:solidFill>
              </a:rPr>
              <a:t>Adenom hypofýzy</a:t>
            </a:r>
            <a:endParaRPr lang="cs-CZ" sz="6000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n</a:t>
            </a:r>
            <a:r>
              <a:rPr lang="cs-CZ" dirty="0" smtClean="0"/>
              <a:t>ejčastější nádor v oblasti tureckého sedla</a:t>
            </a:r>
          </a:p>
          <a:p>
            <a:r>
              <a:rPr lang="cs-CZ" dirty="0"/>
              <a:t>b</a:t>
            </a:r>
            <a:r>
              <a:rPr lang="cs-CZ" dirty="0" smtClean="0"/>
              <a:t>enigní, vyrůstá s adenohypofýzy </a:t>
            </a:r>
          </a:p>
          <a:p>
            <a:r>
              <a:rPr lang="cs-CZ" dirty="0"/>
              <a:t>r</a:t>
            </a:r>
            <a:r>
              <a:rPr lang="cs-CZ" dirty="0" smtClean="0"/>
              <a:t>ozlišujeme adenomy - </a:t>
            </a:r>
            <a:r>
              <a:rPr lang="cs-CZ" b="1" dirty="0" smtClean="0"/>
              <a:t>hormonálně </a:t>
            </a:r>
            <a:r>
              <a:rPr lang="cs-CZ" b="1" dirty="0" err="1" smtClean="0"/>
              <a:t>afunkční</a:t>
            </a:r>
            <a:r>
              <a:rPr lang="cs-CZ" dirty="0" smtClean="0"/>
              <a:t> – typická komprese chiazmatu  (bitemporální </a:t>
            </a:r>
            <a:r>
              <a:rPr lang="cs-CZ" dirty="0" err="1" smtClean="0"/>
              <a:t>hemianopsie</a:t>
            </a:r>
            <a:r>
              <a:rPr lang="cs-CZ" dirty="0" smtClean="0"/>
              <a:t>), později </a:t>
            </a:r>
            <a:r>
              <a:rPr lang="cs-CZ" dirty="0" err="1" smtClean="0"/>
              <a:t>panhypopituitarismus</a:t>
            </a:r>
            <a:r>
              <a:rPr lang="cs-CZ" dirty="0" smtClean="0"/>
              <a:t> z útlaku hypofýzy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- </a:t>
            </a:r>
            <a:r>
              <a:rPr lang="cs-CZ" b="1" dirty="0" smtClean="0"/>
              <a:t>hormonálně</a:t>
            </a:r>
            <a:r>
              <a:rPr lang="cs-CZ" dirty="0" smtClean="0"/>
              <a:t> </a:t>
            </a:r>
            <a:r>
              <a:rPr lang="cs-CZ" b="1" dirty="0" smtClean="0"/>
              <a:t>aktivní</a:t>
            </a:r>
            <a:r>
              <a:rPr lang="cs-CZ" dirty="0" smtClean="0"/>
              <a:t> – dle hormonální nadprodukce: - </a:t>
            </a:r>
            <a:r>
              <a:rPr lang="cs-CZ" dirty="0" err="1" smtClean="0">
                <a:solidFill>
                  <a:srgbClr val="FF0000"/>
                </a:solidFill>
              </a:rPr>
              <a:t>prolaktinom</a:t>
            </a:r>
            <a:r>
              <a:rPr lang="cs-CZ" dirty="0" smtClean="0"/>
              <a:t> – nadprodukce u žen </a:t>
            </a:r>
            <a:r>
              <a:rPr lang="cs-CZ" dirty="0" err="1" smtClean="0"/>
              <a:t>amenorhea</a:t>
            </a:r>
            <a:r>
              <a:rPr lang="cs-CZ" dirty="0" smtClean="0"/>
              <a:t>, infertilita, u mužů </a:t>
            </a:r>
            <a:r>
              <a:rPr lang="cs-CZ" dirty="0" err="1" smtClean="0"/>
              <a:t>hypogonádismus</a:t>
            </a:r>
            <a:r>
              <a:rPr lang="cs-CZ" dirty="0" smtClean="0"/>
              <a:t>, sexuální poruchy</a:t>
            </a:r>
          </a:p>
          <a:p>
            <a:pPr>
              <a:buNone/>
            </a:pPr>
            <a:r>
              <a:rPr lang="cs-CZ" dirty="0" smtClean="0"/>
              <a:t>    - </a:t>
            </a:r>
            <a:r>
              <a:rPr lang="cs-CZ" dirty="0" smtClean="0">
                <a:solidFill>
                  <a:srgbClr val="FF0000"/>
                </a:solidFill>
              </a:rPr>
              <a:t>STH</a:t>
            </a:r>
            <a:r>
              <a:rPr lang="cs-CZ" dirty="0" smtClean="0"/>
              <a:t> - u dětí gigantismus, u dospělých </a:t>
            </a:r>
            <a:r>
              <a:rPr lang="cs-CZ" dirty="0" err="1" smtClean="0"/>
              <a:t>akromegálie</a:t>
            </a:r>
            <a:r>
              <a:rPr lang="cs-CZ" dirty="0" smtClean="0"/>
              <a:t>, pocení hypertenze, kardiomyopatie, DM</a:t>
            </a:r>
          </a:p>
          <a:p>
            <a:pPr>
              <a:buNone/>
            </a:pP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   </a:t>
            </a:r>
            <a:r>
              <a:rPr lang="cs-CZ" dirty="0" smtClean="0"/>
              <a:t>- </a:t>
            </a:r>
            <a:r>
              <a:rPr lang="cs-CZ" dirty="0" smtClean="0">
                <a:solidFill>
                  <a:srgbClr val="FF0000"/>
                </a:solidFill>
              </a:rPr>
              <a:t>ACTH </a:t>
            </a:r>
            <a:r>
              <a:rPr lang="cs-CZ" dirty="0" smtClean="0"/>
              <a:t>- </a:t>
            </a:r>
            <a:r>
              <a:rPr lang="cs-CZ" dirty="0" err="1" smtClean="0"/>
              <a:t>Cushingova</a:t>
            </a:r>
            <a:r>
              <a:rPr lang="cs-CZ" dirty="0" smtClean="0"/>
              <a:t> choroba ( obezita, měsícovitý obličej, akné, kožní strie, HN, DM, myopatie, osteoporóza, psychické a sexuální poruchy )</a:t>
            </a:r>
          </a:p>
          <a:p>
            <a:pPr>
              <a:buNone/>
            </a:pPr>
            <a:r>
              <a:rPr lang="cs-CZ" dirty="0" smtClean="0"/>
              <a:t>Dg: MR, oční vyšetření ( perimetr ), endokrinologické vyšetření ( hladina hormonů a funkce hypofýzy )</a:t>
            </a:r>
          </a:p>
          <a:p>
            <a:pPr>
              <a:buNone/>
            </a:pPr>
            <a:r>
              <a:rPr lang="cs-CZ" dirty="0" err="1" smtClean="0"/>
              <a:t>Th</a:t>
            </a:r>
            <a:r>
              <a:rPr lang="cs-CZ" dirty="0" smtClean="0"/>
              <a:t>: cíl operace odstranění útlaku optických nervů a normalizovat  hormonální nadprodukci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- radikální resekce se zachování vlastní hypofýzy ( 10% )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- endoskopický </a:t>
            </a:r>
            <a:r>
              <a:rPr lang="cs-CZ" dirty="0" err="1" smtClean="0"/>
              <a:t>transsfenoidální</a:t>
            </a:r>
            <a:r>
              <a:rPr lang="cs-CZ" dirty="0" smtClean="0"/>
              <a:t> přístup do tureckého sedla přes nosní dutinu</a:t>
            </a:r>
          </a:p>
          <a:p>
            <a:pPr>
              <a:buNone/>
            </a:pPr>
            <a:r>
              <a:rPr lang="cs-CZ" dirty="0" smtClean="0"/>
              <a:t>       - v </a:t>
            </a:r>
            <a:r>
              <a:rPr lang="cs-CZ" dirty="0" err="1" smtClean="0"/>
              <a:t>peroperačním</a:t>
            </a:r>
            <a:r>
              <a:rPr lang="cs-CZ" dirty="0" smtClean="0"/>
              <a:t> a pooperačním období nutná hormonální substituce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Vestibulární </a:t>
            </a:r>
            <a:r>
              <a:rPr lang="cs-CZ" sz="3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schwannom</a:t>
            </a: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(</a:t>
            </a:r>
            <a:r>
              <a:rPr lang="cs-CZ" sz="3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extraaxiální</a:t>
            </a: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 </a:t>
            </a:r>
            <a:endParaRPr lang="cs-CZ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600" dirty="0"/>
              <a:t>n</a:t>
            </a:r>
            <a:r>
              <a:rPr lang="cs-CZ" sz="1600" dirty="0" smtClean="0"/>
              <a:t>ádor vyrůstá z horního vestibulárního nervu n. VIII</a:t>
            </a:r>
          </a:p>
          <a:p>
            <a:r>
              <a:rPr lang="cs-CZ" sz="1600" b="1" dirty="0"/>
              <a:t>s</a:t>
            </a:r>
            <a:r>
              <a:rPr lang="cs-CZ" sz="1600" b="1" dirty="0" smtClean="0"/>
              <a:t>ymptomy dle růstu nádoru </a:t>
            </a:r>
            <a:r>
              <a:rPr lang="cs-CZ" sz="1600" dirty="0" smtClean="0"/>
              <a:t>– </a:t>
            </a:r>
            <a:r>
              <a:rPr lang="cs-CZ" sz="1600" b="1" dirty="0" smtClean="0">
                <a:solidFill>
                  <a:schemeClr val="accent2">
                    <a:lumMod val="75000"/>
                  </a:schemeClr>
                </a:solidFill>
              </a:rPr>
              <a:t>nejdříve</a:t>
            </a:r>
            <a:r>
              <a:rPr lang="cs-CZ" sz="1600" dirty="0" smtClean="0"/>
              <a:t> příznaky komprese VIII hlavového nervu (</a:t>
            </a:r>
            <a:r>
              <a:rPr lang="cs-CZ" sz="1600" dirty="0" err="1" smtClean="0"/>
              <a:t>tinitus</a:t>
            </a:r>
            <a:r>
              <a:rPr lang="cs-CZ" sz="1600" dirty="0" smtClean="0"/>
              <a:t>, ztráta sluchu, závratě ) </a:t>
            </a:r>
          </a:p>
          <a:p>
            <a:pPr>
              <a:buNone/>
            </a:pPr>
            <a:r>
              <a:rPr lang="cs-CZ" sz="1600" dirty="0"/>
              <a:t> </a:t>
            </a:r>
            <a:r>
              <a:rPr lang="cs-CZ" sz="1600" dirty="0" smtClean="0"/>
              <a:t>   - </a:t>
            </a:r>
            <a:r>
              <a:rPr lang="cs-CZ" sz="1600" b="1" dirty="0" smtClean="0">
                <a:solidFill>
                  <a:schemeClr val="accent2">
                    <a:lumMod val="75000"/>
                  </a:schemeClr>
                </a:solidFill>
              </a:rPr>
              <a:t>později</a:t>
            </a:r>
            <a:r>
              <a:rPr lang="cs-CZ" sz="1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sz="1600" dirty="0" smtClean="0"/>
              <a:t>při průměru větším než 2 cm příznaky V. a VII. </a:t>
            </a:r>
            <a:r>
              <a:rPr lang="cs-CZ" sz="1600" dirty="0"/>
              <a:t>n</a:t>
            </a:r>
            <a:r>
              <a:rPr lang="cs-CZ" sz="1600" dirty="0" smtClean="0"/>
              <a:t>ervu ( </a:t>
            </a:r>
            <a:r>
              <a:rPr lang="cs-CZ" sz="1600" dirty="0" err="1" smtClean="0"/>
              <a:t>hypestezie</a:t>
            </a:r>
            <a:r>
              <a:rPr lang="cs-CZ" sz="1600" dirty="0"/>
              <a:t> </a:t>
            </a:r>
            <a:r>
              <a:rPr lang="cs-CZ" sz="1600" dirty="0" smtClean="0"/>
              <a:t>ve tváři, změny chuti, paréza lícního nervu ) </a:t>
            </a:r>
          </a:p>
          <a:p>
            <a:pPr>
              <a:buNone/>
            </a:pPr>
            <a:r>
              <a:rPr lang="cs-CZ" sz="1600" dirty="0"/>
              <a:t> </a:t>
            </a:r>
            <a:r>
              <a:rPr lang="cs-CZ" sz="1600" dirty="0" smtClean="0"/>
              <a:t>   - </a:t>
            </a:r>
            <a:r>
              <a:rPr lang="cs-CZ" sz="1600" b="1" dirty="0" smtClean="0">
                <a:solidFill>
                  <a:schemeClr val="accent2">
                    <a:lumMod val="75000"/>
                  </a:schemeClr>
                </a:solidFill>
              </a:rPr>
              <a:t>největší nádory </a:t>
            </a:r>
            <a:r>
              <a:rPr lang="cs-CZ" sz="1600" dirty="0" smtClean="0"/>
              <a:t>– příznaky komprese kmene, mozečku a postranního smíšeného systému </a:t>
            </a:r>
          </a:p>
          <a:p>
            <a:pPr>
              <a:buNone/>
            </a:pPr>
            <a:r>
              <a:rPr lang="cs-CZ" sz="1600" dirty="0" smtClean="0"/>
              <a:t>     ( </a:t>
            </a:r>
            <a:r>
              <a:rPr lang="cs-CZ" sz="1600" dirty="0" err="1" smtClean="0"/>
              <a:t>hemiparestezie</a:t>
            </a:r>
            <a:r>
              <a:rPr lang="cs-CZ" sz="1600" dirty="0" smtClean="0"/>
              <a:t>, diplopie, ataxie, dysfagie, kóma ), může dojít i obstrukčnímu hydrocefalu</a:t>
            </a:r>
          </a:p>
          <a:p>
            <a:pPr>
              <a:buNone/>
            </a:pPr>
            <a:r>
              <a:rPr lang="cs-CZ" sz="1600" dirty="0" smtClean="0"/>
              <a:t> Dg: ORL – vyšetření sluchu (audiometrie a vyšetření evokovaných kmenových sluchových potenciálů )</a:t>
            </a:r>
          </a:p>
          <a:p>
            <a:pPr>
              <a:buNone/>
            </a:pPr>
            <a:r>
              <a:rPr lang="cs-CZ" sz="1600" dirty="0" err="1" smtClean="0"/>
              <a:t>Th</a:t>
            </a:r>
            <a:r>
              <a:rPr lang="cs-CZ" sz="1600" dirty="0" smtClean="0"/>
              <a:t>:  - observace </a:t>
            </a:r>
          </a:p>
          <a:p>
            <a:pPr>
              <a:buNone/>
            </a:pPr>
            <a:r>
              <a:rPr lang="cs-CZ" sz="1600" dirty="0"/>
              <a:t> </a:t>
            </a:r>
            <a:r>
              <a:rPr lang="cs-CZ" sz="1600" dirty="0" smtClean="0"/>
              <a:t>       - ozáření gama nožem ( u starších a interně nemocných pacientů ) </a:t>
            </a:r>
            <a:r>
              <a:rPr lang="cs-CZ" sz="1600" dirty="0"/>
              <a:t> </a:t>
            </a:r>
            <a:r>
              <a:rPr lang="cs-CZ" sz="1600" dirty="0" smtClean="0"/>
              <a:t>                 </a:t>
            </a:r>
          </a:p>
          <a:p>
            <a:pPr>
              <a:buNone/>
            </a:pPr>
            <a:r>
              <a:rPr lang="cs-CZ" sz="1600" dirty="0"/>
              <a:t> </a:t>
            </a:r>
            <a:r>
              <a:rPr lang="cs-CZ" sz="1600" dirty="0" smtClean="0"/>
              <a:t>       - operace – všech velikostí nádoru, absolutní u nádorů s útlakem mozkového  </a:t>
            </a:r>
          </a:p>
          <a:p>
            <a:pPr>
              <a:buNone/>
            </a:pPr>
            <a:r>
              <a:rPr lang="cs-CZ" sz="1600" dirty="0"/>
              <a:t> </a:t>
            </a:r>
            <a:r>
              <a:rPr lang="cs-CZ" sz="1600" dirty="0" smtClean="0"/>
              <a:t>          kmene</a:t>
            </a:r>
          </a:p>
          <a:p>
            <a:pPr>
              <a:buNone/>
            </a:pPr>
            <a:r>
              <a:rPr lang="cs-CZ" sz="1600" dirty="0"/>
              <a:t> </a:t>
            </a:r>
            <a:r>
              <a:rPr lang="cs-CZ" sz="1600" dirty="0" smtClean="0"/>
              <a:t>       - cílem operace je radikální odstranění tumoru a zachování funkce lícního nervu</a:t>
            </a:r>
          </a:p>
          <a:p>
            <a:pPr>
              <a:buNone/>
            </a:pPr>
            <a:r>
              <a:rPr lang="cs-CZ" sz="1600" dirty="0"/>
              <a:t> </a:t>
            </a:r>
            <a:r>
              <a:rPr lang="cs-CZ" sz="1600" dirty="0" smtClean="0"/>
              <a:t>       - k lokalizaci lícního nervu se využívá jeho </a:t>
            </a:r>
            <a:r>
              <a:rPr lang="cs-CZ" sz="1600" dirty="0" err="1" smtClean="0"/>
              <a:t>elektrostimulace</a:t>
            </a:r>
            <a:r>
              <a:rPr lang="cs-CZ" sz="1600" dirty="0" smtClean="0"/>
              <a:t> v operačním poli a </a:t>
            </a:r>
            <a:r>
              <a:rPr lang="cs-CZ" sz="1600" dirty="0" err="1" smtClean="0"/>
              <a:t>monitorace</a:t>
            </a:r>
            <a:r>
              <a:rPr lang="cs-CZ" sz="1600" dirty="0" smtClean="0"/>
              <a:t>   </a:t>
            </a:r>
          </a:p>
          <a:p>
            <a:pPr>
              <a:buNone/>
            </a:pPr>
            <a:r>
              <a:rPr lang="cs-CZ" sz="1600" dirty="0" smtClean="0"/>
              <a:t>           EMG  odpovědi v mimických svalech  grafických a zvukovým signálem</a:t>
            </a:r>
          </a:p>
          <a:p>
            <a:pPr>
              <a:buNone/>
            </a:pPr>
            <a:r>
              <a:rPr lang="cs-CZ" sz="1600" dirty="0" smtClean="0"/>
              <a:t> 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Poškození </a:t>
            </a:r>
            <a:r>
              <a:rPr lang="cs-CZ" smtClean="0"/>
              <a:t>hlavových nervů</a:t>
            </a:r>
            <a:endParaRPr lang="cs-CZ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84784"/>
            <a:ext cx="6624736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045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>
                <a:solidFill>
                  <a:srgbClr val="FFC000"/>
                </a:solidFill>
              </a:rPr>
              <a:t>Intrakraniální metastázy</a:t>
            </a:r>
            <a:endParaRPr lang="cs-CZ" sz="5400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</a:t>
            </a:r>
            <a:r>
              <a:rPr lang="cs-CZ" dirty="0" smtClean="0"/>
              <a:t>ejčastější metastázy z karcinomu plic, prsu, ledviny, trávicího traktu a melanomu</a:t>
            </a:r>
          </a:p>
          <a:p>
            <a:r>
              <a:rPr lang="cs-CZ" dirty="0"/>
              <a:t>m</a:t>
            </a:r>
            <a:r>
              <a:rPr lang="cs-CZ" dirty="0" smtClean="0"/>
              <a:t>etastazování  probíhá hematogenní cestou</a:t>
            </a:r>
          </a:p>
          <a:p>
            <a:r>
              <a:rPr lang="cs-CZ" dirty="0" smtClean="0"/>
              <a:t>výskyt metastázy nejčastěji v povodí střední mozkové tepny a </a:t>
            </a:r>
            <a:r>
              <a:rPr lang="cs-CZ" dirty="0" err="1" smtClean="0"/>
              <a:t>vertebrobazilárním</a:t>
            </a:r>
            <a:r>
              <a:rPr lang="cs-CZ" dirty="0" smtClean="0"/>
              <a:t> povodí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( zadní jáma mozečkové hemisféry )  </a:t>
            </a:r>
          </a:p>
          <a:p>
            <a:pPr>
              <a:buNone/>
            </a:pPr>
            <a:r>
              <a:rPr lang="cs-CZ" dirty="0" err="1" smtClean="0"/>
              <a:t>Th</a:t>
            </a:r>
            <a:r>
              <a:rPr lang="cs-CZ" dirty="0" smtClean="0"/>
              <a:t>: indikace k neurochirurgické léčby závisí na velikosti, počtu metastáz a klinickém stavu nemocného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 smtClean="0">
                <a:solidFill>
                  <a:schemeClr val="bg2">
                    <a:lumMod val="50000"/>
                  </a:schemeClr>
                </a:solidFill>
              </a:rPr>
              <a:t>Peroperační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 neurochirurgické metody</a:t>
            </a:r>
            <a:endParaRPr lang="cs-CZ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err="1" smtClean="0"/>
              <a:t>Peroperační</a:t>
            </a:r>
            <a:r>
              <a:rPr lang="cs-CZ" b="1" dirty="0" smtClean="0"/>
              <a:t> mapování </a:t>
            </a:r>
            <a:r>
              <a:rPr lang="cs-CZ" b="1" dirty="0" err="1" smtClean="0"/>
              <a:t>kortexu</a:t>
            </a:r>
            <a:endParaRPr lang="cs-CZ" b="1" dirty="0" smtClean="0"/>
          </a:p>
          <a:p>
            <a:r>
              <a:rPr lang="cs-CZ" dirty="0" smtClean="0"/>
              <a:t>elektrofyziologické metody umožňují mapovat funkční oblasti mozku v průběhu operace</a:t>
            </a:r>
          </a:p>
          <a:p>
            <a:r>
              <a:rPr lang="cs-CZ" dirty="0" smtClean="0"/>
              <a:t>podávají informace („online“ ) o poloze funkčních center a jejich vztah k patologii</a:t>
            </a:r>
          </a:p>
          <a:p>
            <a:r>
              <a:rPr lang="cs-CZ" dirty="0" smtClean="0"/>
              <a:t>souhra neurochirurga, elektrofyziologa, anesteziologa</a:t>
            </a:r>
          </a:p>
          <a:p>
            <a:pPr>
              <a:buNone/>
            </a:pPr>
            <a:r>
              <a:rPr lang="cs-CZ" b="1" dirty="0" err="1" smtClean="0"/>
              <a:t>Awake</a:t>
            </a:r>
            <a:r>
              <a:rPr lang="cs-CZ" b="1" dirty="0" smtClean="0"/>
              <a:t> kraniotomie</a:t>
            </a:r>
          </a:p>
          <a:p>
            <a:r>
              <a:rPr lang="cs-CZ" dirty="0" smtClean="0"/>
              <a:t>operace pacientů při vědomí</a:t>
            </a:r>
          </a:p>
          <a:p>
            <a:r>
              <a:rPr lang="cs-CZ" dirty="0" smtClean="0"/>
              <a:t>u tumorů v oblasti řečových center – nutná spolupráce s pacientem</a:t>
            </a:r>
          </a:p>
          <a:p>
            <a:r>
              <a:rPr lang="cs-CZ" dirty="0"/>
              <a:t>p</a:t>
            </a:r>
            <a:r>
              <a:rPr lang="cs-CZ" dirty="0" smtClean="0"/>
              <a:t>ředoperační psychologická a logopedická příprava pacienta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Nádory mozku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Primární</a:t>
            </a:r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intraaxiální</a:t>
            </a:r>
            <a:r>
              <a:rPr lang="cs-CZ" dirty="0" smtClean="0"/>
              <a:t>  - přímo z mozkové tkáně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err="1"/>
              <a:t>e</a:t>
            </a:r>
            <a:r>
              <a:rPr lang="cs-CZ" dirty="0" err="1" smtClean="0"/>
              <a:t>xtraaxiální</a:t>
            </a:r>
            <a:r>
              <a:rPr lang="cs-CZ" dirty="0" smtClean="0"/>
              <a:t> – z mozkových obalů, hlavových nervů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  <a:p>
            <a:r>
              <a:rPr lang="cs-CZ" b="1" dirty="0" smtClean="0">
                <a:solidFill>
                  <a:srgbClr val="FF0000"/>
                </a:solidFill>
              </a:rPr>
              <a:t>Sekundární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- metastázy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619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Nádory mozku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jsou expanzivní procesy,které se v pokročilém stadiu projevují syndromem nitrolební hypertenze – bolesti hlavy, zvracení, městnavá papila </a:t>
            </a:r>
          </a:p>
          <a:p>
            <a:r>
              <a:rPr lang="cs-CZ" dirty="0"/>
              <a:t>z</a:t>
            </a:r>
            <a:r>
              <a:rPr lang="cs-CZ" dirty="0" smtClean="0"/>
              <a:t>výšený nitrolební tlak způsobuje vlastní objem tumoru a jeho okolní otok</a:t>
            </a:r>
          </a:p>
          <a:p>
            <a:r>
              <a:rPr lang="cs-CZ" dirty="0" smtClean="0"/>
              <a:t>příznaky nádorů se projevují v neurologickém 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deficitu dle lokalizace 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( </a:t>
            </a:r>
            <a:r>
              <a:rPr lang="cs-CZ" dirty="0" err="1" smtClean="0"/>
              <a:t>hemiparéza</a:t>
            </a:r>
            <a:r>
              <a:rPr lang="cs-CZ" dirty="0" smtClean="0"/>
              <a:t>,</a:t>
            </a:r>
            <a:r>
              <a:rPr lang="cs-CZ" dirty="0" err="1" smtClean="0"/>
              <a:t>hemihypestezie</a:t>
            </a:r>
            <a:r>
              <a:rPr lang="cs-CZ" dirty="0" smtClean="0"/>
              <a:t>, </a:t>
            </a:r>
            <a:r>
              <a:rPr lang="cs-CZ" dirty="0" err="1" smtClean="0"/>
              <a:t>hemianopsie</a:t>
            </a:r>
            <a:r>
              <a:rPr lang="cs-CZ" dirty="0" smtClean="0"/>
              <a:t>, 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fatická porucha, psychické změny, epileptický záchvat 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Nádory mozku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Diagnostika – anamnéza</a:t>
            </a:r>
          </a:p>
          <a:p>
            <a:pPr>
              <a:buNone/>
            </a:pPr>
            <a:r>
              <a:rPr lang="cs-CZ" dirty="0" smtClean="0"/>
              <a:t>                          - klinické vyšetření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- zobrazovací metody ( </a:t>
            </a:r>
            <a:r>
              <a:rPr lang="cs-CZ" b="1" dirty="0" smtClean="0"/>
              <a:t>MR</a:t>
            </a:r>
            <a:r>
              <a:rPr lang="cs-CZ" dirty="0" smtClean="0"/>
              <a:t>, CT )</a:t>
            </a:r>
          </a:p>
          <a:p>
            <a:pPr>
              <a:buNone/>
            </a:pPr>
            <a:r>
              <a:rPr lang="cs-CZ" b="1" dirty="0"/>
              <a:t> </a:t>
            </a:r>
            <a:r>
              <a:rPr lang="cs-CZ" b="1" dirty="0" smtClean="0"/>
              <a:t>                         </a:t>
            </a:r>
            <a:r>
              <a:rPr lang="cs-CZ" dirty="0" smtClean="0"/>
              <a:t>- histologické vyšetření</a:t>
            </a:r>
            <a:endParaRPr lang="cs-CZ" b="1" dirty="0" smtClean="0"/>
          </a:p>
          <a:p>
            <a:r>
              <a:rPr lang="cs-CZ" dirty="0" smtClean="0"/>
              <a:t>Dle WHO rozlišujeme čtyři stupně malignity :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-  I. benigní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- II. </a:t>
            </a:r>
            <a:r>
              <a:rPr lang="cs-CZ" dirty="0" err="1" smtClean="0"/>
              <a:t>semibenigní</a:t>
            </a:r>
            <a:endParaRPr lang="cs-CZ" dirty="0" smtClean="0"/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- III. </a:t>
            </a:r>
            <a:r>
              <a:rPr lang="cs-CZ" dirty="0" err="1" smtClean="0"/>
              <a:t>semimaligní</a:t>
            </a:r>
            <a:endParaRPr lang="cs-CZ" dirty="0" smtClean="0"/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- IV. maligní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rgbClr val="00B0F0"/>
                </a:solidFill>
              </a:rPr>
              <a:t>Astrocytomy ( </a:t>
            </a:r>
            <a:r>
              <a:rPr lang="cs-CZ" sz="4000" b="1" dirty="0" smtClean="0">
                <a:solidFill>
                  <a:srgbClr val="00B0F0"/>
                </a:solidFill>
              </a:rPr>
              <a:t>gliomy, </a:t>
            </a:r>
            <a:r>
              <a:rPr lang="cs-CZ" sz="4000" b="1" dirty="0" err="1">
                <a:solidFill>
                  <a:srgbClr val="00B0F0"/>
                </a:solidFill>
              </a:rPr>
              <a:t>intraaxiální</a:t>
            </a:r>
            <a:r>
              <a:rPr lang="cs-CZ" sz="4000" b="1" dirty="0">
                <a:solidFill>
                  <a:srgbClr val="00B0F0"/>
                </a:solidFill>
              </a:rPr>
              <a:t> 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nejčastější  výskyt tumoru v klinické praxi</a:t>
            </a:r>
          </a:p>
          <a:p>
            <a:r>
              <a:rPr lang="cs-CZ" dirty="0" smtClean="0"/>
              <a:t>pocházejí z gliových buněk – astrocytů </a:t>
            </a:r>
          </a:p>
          <a:p>
            <a:r>
              <a:rPr lang="cs-CZ" dirty="0"/>
              <a:t>č</a:t>
            </a:r>
            <a:r>
              <a:rPr lang="cs-CZ" dirty="0" smtClean="0"/>
              <a:t>tyři stupně malignity gliomů dle WHO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- I.- II. </a:t>
            </a:r>
            <a:r>
              <a:rPr lang="cs-CZ" dirty="0" err="1" smtClean="0"/>
              <a:t>Low</a:t>
            </a:r>
            <a:r>
              <a:rPr lang="cs-CZ" dirty="0" smtClean="0"/>
              <a:t> grade</a:t>
            </a:r>
          </a:p>
          <a:p>
            <a:pPr>
              <a:buNone/>
            </a:pPr>
            <a:r>
              <a:rPr lang="cs-CZ" dirty="0" smtClean="0"/>
              <a:t>    - III. – IV </a:t>
            </a:r>
            <a:r>
              <a:rPr lang="cs-CZ" dirty="0" err="1" smtClean="0"/>
              <a:t>high</a:t>
            </a:r>
            <a:r>
              <a:rPr lang="cs-CZ" dirty="0" smtClean="0"/>
              <a:t> grade</a:t>
            </a:r>
          </a:p>
          <a:p>
            <a:r>
              <a:rPr lang="cs-CZ" dirty="0" smtClean="0"/>
              <a:t>kromě </a:t>
            </a:r>
            <a:r>
              <a:rPr lang="cs-CZ" dirty="0" err="1" smtClean="0"/>
              <a:t>pilocytického</a:t>
            </a:r>
            <a:r>
              <a:rPr lang="cs-CZ" dirty="0" smtClean="0"/>
              <a:t> astrocytomu ( grade I )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se jedná o infiltrující nevyléčitelná onemocnění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 smtClean="0">
                <a:solidFill>
                  <a:schemeClr val="accent6"/>
                </a:solidFill>
              </a:rPr>
              <a:t>Glioblastom</a:t>
            </a:r>
            <a:r>
              <a:rPr lang="cs-CZ" sz="6000" dirty="0" smtClean="0">
                <a:solidFill>
                  <a:schemeClr val="accent6"/>
                </a:solidFill>
              </a:rPr>
              <a:t> </a:t>
            </a:r>
            <a:r>
              <a:rPr lang="cs-CZ" sz="6000" dirty="0" smtClean="0"/>
              <a:t>( grade IV )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</a:t>
            </a:r>
            <a:r>
              <a:rPr lang="cs-CZ" dirty="0" smtClean="0"/>
              <a:t>ejzhoubnější a nejčastější gliový nádor</a:t>
            </a:r>
          </a:p>
          <a:p>
            <a:r>
              <a:rPr lang="cs-CZ" dirty="0" smtClean="0"/>
              <a:t>rychle rostoucí </a:t>
            </a:r>
            <a:r>
              <a:rPr lang="cs-CZ" dirty="0" err="1" smtClean="0"/>
              <a:t>infiltrativní</a:t>
            </a:r>
            <a:r>
              <a:rPr lang="cs-CZ" dirty="0" smtClean="0"/>
              <a:t> tumor</a:t>
            </a:r>
          </a:p>
          <a:p>
            <a:r>
              <a:rPr lang="cs-CZ" dirty="0"/>
              <a:t>v</a:t>
            </a:r>
            <a:r>
              <a:rPr lang="cs-CZ" dirty="0" smtClean="0"/>
              <a:t>ýskyt u pacientů středního a staršího věku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( průměrný věk 55 let, častější u mužů )</a:t>
            </a:r>
          </a:p>
          <a:p>
            <a:r>
              <a:rPr lang="cs-CZ" dirty="0"/>
              <a:t>v</a:t>
            </a:r>
            <a:r>
              <a:rPr lang="cs-CZ" dirty="0" smtClean="0"/>
              <a:t>ýskyt v mozkových hemisférách, šíří se do bazálních ganglií a corpus </a:t>
            </a:r>
            <a:r>
              <a:rPr lang="cs-CZ" dirty="0" err="1" smtClean="0"/>
              <a:t>callosum</a:t>
            </a:r>
            <a:endParaRPr lang="cs-CZ" dirty="0" smtClean="0"/>
          </a:p>
          <a:p>
            <a:r>
              <a:rPr lang="cs-CZ" dirty="0"/>
              <a:t>p</a:t>
            </a:r>
            <a:r>
              <a:rPr lang="cs-CZ" dirty="0" smtClean="0"/>
              <a:t>rognóza přežití je kolem 1 roku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b="1" dirty="0" smtClean="0">
                <a:solidFill>
                  <a:srgbClr val="00B050"/>
                </a:solidFill>
              </a:rPr>
              <a:t>Meduloblastom</a:t>
            </a:r>
            <a:endParaRPr lang="cs-CZ" sz="6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nejčastější maligní nádor dětského předškolního věku</a:t>
            </a:r>
          </a:p>
          <a:p>
            <a:r>
              <a:rPr lang="cs-CZ" dirty="0" smtClean="0"/>
              <a:t>patří mezi embryonální nádory</a:t>
            </a:r>
          </a:p>
          <a:p>
            <a:r>
              <a:rPr lang="cs-CZ" dirty="0" smtClean="0"/>
              <a:t>typická lokalizace v zadní jámě lebeční (mozeček )</a:t>
            </a:r>
          </a:p>
          <a:p>
            <a:r>
              <a:rPr lang="cs-CZ" dirty="0"/>
              <a:t>p</a:t>
            </a:r>
            <a:r>
              <a:rPr lang="cs-CZ" dirty="0" smtClean="0"/>
              <a:t>rojevuje se </a:t>
            </a:r>
            <a:r>
              <a:rPr lang="cs-CZ" b="1" dirty="0" smtClean="0">
                <a:solidFill>
                  <a:srgbClr val="00B050"/>
                </a:solidFill>
              </a:rPr>
              <a:t>tzv. mozečkovými příznaky</a:t>
            </a:r>
          </a:p>
          <a:p>
            <a:pPr>
              <a:buNone/>
            </a:pPr>
            <a:r>
              <a:rPr lang="cs-CZ" dirty="0" smtClean="0"/>
              <a:t>    - poruchy rovnováhy</a:t>
            </a:r>
          </a:p>
          <a:p>
            <a:pPr>
              <a:buNone/>
            </a:pPr>
            <a:r>
              <a:rPr lang="cs-CZ" dirty="0" smtClean="0"/>
              <a:t>    - poruchy jemné motoriky</a:t>
            </a:r>
          </a:p>
          <a:p>
            <a:pPr>
              <a:buNone/>
            </a:pPr>
            <a:r>
              <a:rPr lang="cs-CZ" dirty="0" smtClean="0"/>
              <a:t>    - dysartrie</a:t>
            </a:r>
          </a:p>
          <a:p>
            <a:r>
              <a:rPr lang="cs-CZ" dirty="0" smtClean="0"/>
              <a:t>další příznaky: syndrom nitrolební hypertenze a obstrukční hydrocefalus</a:t>
            </a:r>
          </a:p>
          <a:p>
            <a:pPr>
              <a:buNone/>
            </a:pPr>
            <a:r>
              <a:rPr lang="cs-CZ" dirty="0" smtClean="0"/>
              <a:t>Dg: MR</a:t>
            </a:r>
          </a:p>
          <a:p>
            <a:pPr>
              <a:buNone/>
            </a:pPr>
            <a:r>
              <a:rPr lang="cs-CZ" dirty="0" err="1" smtClean="0"/>
              <a:t>Th</a:t>
            </a:r>
            <a:r>
              <a:rPr lang="cs-CZ" dirty="0" smtClean="0"/>
              <a:t>: radikální chirurgická resekce a onkologická léčba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 smtClean="0">
                <a:solidFill>
                  <a:srgbClr val="FF0000"/>
                </a:solidFill>
              </a:rPr>
              <a:t>Mozkový lymfom</a:t>
            </a:r>
            <a:endParaRPr lang="cs-CZ" sz="60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</a:t>
            </a:r>
            <a:r>
              <a:rPr lang="cs-CZ" dirty="0" smtClean="0"/>
              <a:t>atří do skupiny nádorů hematopoetického systému</a:t>
            </a:r>
          </a:p>
          <a:p>
            <a:r>
              <a:rPr lang="cs-CZ" dirty="0"/>
              <a:t>p</a:t>
            </a:r>
            <a:r>
              <a:rPr lang="cs-CZ" dirty="0" smtClean="0"/>
              <a:t>rimární lymfom vzniká pouze v CNS</a:t>
            </a:r>
          </a:p>
          <a:p>
            <a:r>
              <a:rPr lang="cs-CZ" dirty="0"/>
              <a:t>s</a:t>
            </a:r>
            <a:r>
              <a:rPr lang="cs-CZ" dirty="0" smtClean="0"/>
              <a:t>ekundární lymfom je součástí systémového postižení ( souvislost s HIV pozitivitou, EB virem )</a:t>
            </a:r>
          </a:p>
          <a:p>
            <a:r>
              <a:rPr lang="cs-CZ" dirty="0" smtClean="0"/>
              <a:t>primární lymfom postihuje všechny věkové skupiny</a:t>
            </a:r>
          </a:p>
          <a:p>
            <a:r>
              <a:rPr lang="cs-CZ" dirty="0" smtClean="0"/>
              <a:t>vysoce </a:t>
            </a:r>
            <a:r>
              <a:rPr lang="cs-CZ" dirty="0" err="1" smtClean="0"/>
              <a:t>radio</a:t>
            </a:r>
            <a:r>
              <a:rPr lang="cs-CZ" dirty="0" smtClean="0"/>
              <a:t> - </a:t>
            </a:r>
            <a:r>
              <a:rPr lang="cs-CZ" dirty="0" err="1" smtClean="0"/>
              <a:t>chemosenzitivní</a:t>
            </a:r>
            <a:r>
              <a:rPr lang="cs-CZ" dirty="0" smtClean="0"/>
              <a:t> ( léčení v režimu </a:t>
            </a:r>
            <a:r>
              <a:rPr lang="cs-CZ" dirty="0" err="1" smtClean="0"/>
              <a:t>hemato</a:t>
            </a:r>
            <a:r>
              <a:rPr lang="cs-CZ" dirty="0" smtClean="0"/>
              <a:t> onkologa )  </a:t>
            </a:r>
          </a:p>
          <a:p>
            <a:r>
              <a:rPr lang="cs-CZ" dirty="0"/>
              <a:t>n</a:t>
            </a:r>
            <a:r>
              <a:rPr lang="cs-CZ" dirty="0" smtClean="0"/>
              <a:t>eurochirurg zajišťuje pouze odběr vzorku na histologické vyšetření - </a:t>
            </a:r>
            <a:r>
              <a:rPr lang="cs-CZ" b="1" dirty="0" err="1" smtClean="0">
                <a:solidFill>
                  <a:srgbClr val="FF0000"/>
                </a:solidFill>
              </a:rPr>
              <a:t>stereobiopsie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dirty="0"/>
              <a:t>p</a:t>
            </a:r>
            <a:r>
              <a:rPr lang="cs-CZ" dirty="0" smtClean="0"/>
              <a:t>ři podezření na mozkový lymfom zákaz podávání kortikoterapie  ( znesnadňuje diagnostiku )</a:t>
            </a:r>
          </a:p>
          <a:p>
            <a:r>
              <a:rPr lang="cs-CZ" dirty="0" smtClean="0"/>
              <a:t>vždy recidivuje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err="1" smtClean="0">
                <a:solidFill>
                  <a:srgbClr val="7030A0"/>
                </a:solidFill>
              </a:rPr>
              <a:t>Meningeom</a:t>
            </a:r>
            <a:r>
              <a:rPr lang="cs-CZ" sz="5400" b="1" dirty="0" smtClean="0">
                <a:solidFill>
                  <a:srgbClr val="7030A0"/>
                </a:solidFill>
              </a:rPr>
              <a:t> ( </a:t>
            </a:r>
            <a:r>
              <a:rPr lang="cs-CZ" sz="5400" b="1" dirty="0" err="1" smtClean="0">
                <a:solidFill>
                  <a:srgbClr val="7030A0"/>
                </a:solidFill>
              </a:rPr>
              <a:t>extraaxiální</a:t>
            </a:r>
            <a:r>
              <a:rPr lang="cs-CZ" sz="5400" b="1" dirty="0" smtClean="0">
                <a:solidFill>
                  <a:srgbClr val="7030A0"/>
                </a:solidFill>
              </a:rPr>
              <a:t> )</a:t>
            </a:r>
            <a:endParaRPr lang="cs-CZ" sz="5400" b="1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další nejčastější tumor v neurochirurgické praxi</a:t>
            </a:r>
          </a:p>
          <a:p>
            <a:r>
              <a:rPr lang="cs-CZ" dirty="0"/>
              <a:t>v</a:t>
            </a:r>
            <a:r>
              <a:rPr lang="cs-CZ" dirty="0" smtClean="0"/>
              <a:t>ýskyt mezi 50 – 60 roky, častější u žen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( hormonální spoluúčast - výskyt s karcinomem prsu )</a:t>
            </a:r>
          </a:p>
          <a:p>
            <a:r>
              <a:rPr lang="cs-CZ" dirty="0"/>
              <a:t>v</a:t>
            </a:r>
            <a:r>
              <a:rPr lang="cs-CZ" dirty="0" smtClean="0"/>
              <a:t>zniká z buněk </a:t>
            </a:r>
            <a:r>
              <a:rPr lang="cs-CZ" dirty="0" err="1" smtClean="0"/>
              <a:t>arachnoidei</a:t>
            </a:r>
            <a:r>
              <a:rPr lang="cs-CZ" dirty="0" smtClean="0"/>
              <a:t>, infiltrují tvrdou plenu, kost a vtlačují se do mozkové tkáně</a:t>
            </a:r>
          </a:p>
          <a:p>
            <a:r>
              <a:rPr lang="cs-CZ" dirty="0" smtClean="0"/>
              <a:t>většinou benigní, pomalu rostoucí, dlouho </a:t>
            </a:r>
            <a:r>
              <a:rPr lang="cs-CZ" dirty="0" err="1" smtClean="0"/>
              <a:t>asymptomatologické</a:t>
            </a:r>
            <a:endParaRPr lang="cs-CZ" dirty="0" smtClean="0"/>
          </a:p>
          <a:p>
            <a:r>
              <a:rPr lang="cs-CZ" dirty="0" smtClean="0"/>
              <a:t>výskyt v přední jámě lebeční, </a:t>
            </a:r>
            <a:r>
              <a:rPr lang="cs-CZ" dirty="0" err="1" smtClean="0"/>
              <a:t>selární</a:t>
            </a:r>
            <a:r>
              <a:rPr lang="cs-CZ" dirty="0" smtClean="0"/>
              <a:t> krajině a v křídle kosti klínové  </a:t>
            </a:r>
          </a:p>
          <a:p>
            <a:r>
              <a:rPr lang="cs-CZ" dirty="0" smtClean="0"/>
              <a:t>příznaky: - nitrolební hypertenze, epileptický záchvat </a:t>
            </a:r>
          </a:p>
          <a:p>
            <a:pPr>
              <a:buNone/>
            </a:pPr>
            <a:r>
              <a:rPr lang="cs-CZ" dirty="0" smtClean="0"/>
              <a:t>                     -  dle lokalizace – porucha čichu ( oblast čichové rýhy )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              - frontální syndrom ( přední jáma lebeční – objemné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                tumory )                     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              - výpad zorného pole ( </a:t>
            </a:r>
            <a:r>
              <a:rPr lang="cs-CZ" dirty="0" err="1" smtClean="0"/>
              <a:t>selární</a:t>
            </a:r>
            <a:r>
              <a:rPr lang="cs-CZ" dirty="0" smtClean="0"/>
              <a:t> </a:t>
            </a:r>
            <a:r>
              <a:rPr lang="cs-CZ" dirty="0" err="1" smtClean="0"/>
              <a:t>meningeom</a:t>
            </a:r>
            <a:r>
              <a:rPr lang="cs-CZ" dirty="0" smtClean="0"/>
              <a:t>  )</a:t>
            </a:r>
          </a:p>
          <a:p>
            <a:pPr>
              <a:buNone/>
            </a:pPr>
            <a:r>
              <a:rPr lang="cs-CZ" dirty="0" err="1" smtClean="0"/>
              <a:t>Th</a:t>
            </a:r>
            <a:r>
              <a:rPr lang="cs-CZ" dirty="0" smtClean="0"/>
              <a:t>: radikální  neurochirurgické odstranění tumoru včetně infiltrované tvrdé pleny a kosti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Nádorová onemocnění mozku[2019030609451213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1036</Words>
  <Application>Microsoft Office PowerPoint</Application>
  <PresentationFormat>Předvádění na obrazovce (4:3)</PresentationFormat>
  <Paragraphs>123</Paragraphs>
  <Slides>14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Motiv sady Office</vt:lpstr>
      <vt:lpstr>Nádorová onemocnění mozku</vt:lpstr>
      <vt:lpstr>Nádory mozku</vt:lpstr>
      <vt:lpstr>Nádory mozku I</vt:lpstr>
      <vt:lpstr>Nádory mozku II</vt:lpstr>
      <vt:lpstr>Astrocytomy ( gliomy, intraaxiální )</vt:lpstr>
      <vt:lpstr>Glioblastom ( grade IV )</vt:lpstr>
      <vt:lpstr>Meduloblastom</vt:lpstr>
      <vt:lpstr>Mozkový lymfom</vt:lpstr>
      <vt:lpstr>Meningeom ( extraaxiální )</vt:lpstr>
      <vt:lpstr>Adenom hypofýzy</vt:lpstr>
      <vt:lpstr>Vestibulární schwannom (extraaxiální) </vt:lpstr>
      <vt:lpstr>Poškození hlavových nervů</vt:lpstr>
      <vt:lpstr>Intrakraniální metastázy</vt:lpstr>
      <vt:lpstr>Peroperační neurochirurgické metody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Nádorová onemocnění mozku</dc:title>
  <dc:creator>Guest</dc:creator>
  <cp:lastModifiedBy>ucitel</cp:lastModifiedBy>
  <cp:revision>39</cp:revision>
  <dcterms:created xsi:type="dcterms:W3CDTF">2019-02-04T19:50:37Z</dcterms:created>
  <dcterms:modified xsi:type="dcterms:W3CDTF">2019-03-06T08:45:12Z</dcterms:modified>
</cp:coreProperties>
</file>