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422" r:id="rId3"/>
    <p:sldId id="426" r:id="rId4"/>
    <p:sldId id="420" r:id="rId5"/>
    <p:sldId id="421" r:id="rId6"/>
    <p:sldId id="257" r:id="rId7"/>
    <p:sldId id="260" r:id="rId8"/>
    <p:sldId id="261" r:id="rId9"/>
    <p:sldId id="262" r:id="rId10"/>
    <p:sldId id="263" r:id="rId11"/>
    <p:sldId id="264" r:id="rId12"/>
    <p:sldId id="265" r:id="rId13"/>
    <p:sldId id="266" r:id="rId14"/>
    <p:sldId id="268" r:id="rId15"/>
    <p:sldId id="352" r:id="rId16"/>
    <p:sldId id="355" r:id="rId17"/>
    <p:sldId id="354" r:id="rId18"/>
    <p:sldId id="356" r:id="rId19"/>
    <p:sldId id="358" r:id="rId20"/>
    <p:sldId id="415" r:id="rId21"/>
    <p:sldId id="405" r:id="rId22"/>
    <p:sldId id="412" r:id="rId23"/>
    <p:sldId id="419" r:id="rId24"/>
    <p:sldId id="410" r:id="rId25"/>
    <p:sldId id="424" r:id="rId26"/>
    <p:sldId id="423" r:id="rId27"/>
    <p:sldId id="413" r:id="rId28"/>
    <p:sldId id="425" r:id="rId29"/>
    <p:sldId id="427" r:id="rId30"/>
    <p:sldId id="428" r:id="rId31"/>
  </p:sldIdLst>
  <p:sldSz cx="12192000" cy="6858000"/>
  <p:notesSz cx="6797675" cy="9929813"/>
  <p:custDataLst>
    <p:tags r:id="rId33"/>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93" autoAdjust="0"/>
    <p:restoredTop sz="94660"/>
  </p:normalViewPr>
  <p:slideViewPr>
    <p:cSldViewPr snapToGrid="0">
      <p:cViewPr varScale="1">
        <p:scale>
          <a:sx n="86" d="100"/>
          <a:sy n="86" d="100"/>
        </p:scale>
        <p:origin x="75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18642E-F0D0-4C9B-BBF9-E70FB3D3AE3A}"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cs-CZ"/>
        </a:p>
      </dgm:t>
    </dgm:pt>
    <dgm:pt modelId="{976941E4-FFD5-4799-94F9-10EFA03C9203}">
      <dgm:prSet phldrT="[Text]"/>
      <dgm:spPr/>
      <dgm:t>
        <a:bodyPr/>
        <a:lstStyle/>
        <a:p>
          <a:r>
            <a:rPr lang="cs-CZ" dirty="0"/>
            <a:t>Konkrétní zkušenost</a:t>
          </a:r>
        </a:p>
        <a:p>
          <a:r>
            <a:rPr lang="cs-CZ" dirty="0"/>
            <a:t>prožívání</a:t>
          </a:r>
        </a:p>
      </dgm:t>
    </dgm:pt>
    <dgm:pt modelId="{69AD6ABC-AE9A-45AD-B2FA-B1D48DF735DE}" type="parTrans" cxnId="{2D129708-2841-4703-8C84-75BCCBE63055}">
      <dgm:prSet/>
      <dgm:spPr/>
      <dgm:t>
        <a:bodyPr/>
        <a:lstStyle/>
        <a:p>
          <a:endParaRPr lang="cs-CZ"/>
        </a:p>
      </dgm:t>
    </dgm:pt>
    <dgm:pt modelId="{F8607AE4-94D2-489D-8AE7-40FAB484BA54}" type="sibTrans" cxnId="{2D129708-2841-4703-8C84-75BCCBE63055}">
      <dgm:prSet/>
      <dgm:spPr/>
      <dgm:t>
        <a:bodyPr/>
        <a:lstStyle/>
        <a:p>
          <a:endParaRPr lang="cs-CZ"/>
        </a:p>
      </dgm:t>
    </dgm:pt>
    <dgm:pt modelId="{C204FDBC-255F-45E9-A54B-497C33098BCB}">
      <dgm:prSet phldrT="[Text]"/>
      <dgm:spPr/>
      <dgm:t>
        <a:bodyPr/>
        <a:lstStyle/>
        <a:p>
          <a:r>
            <a:rPr lang="cs-CZ" dirty="0"/>
            <a:t>Reflektivní zkušenost</a:t>
          </a:r>
        </a:p>
        <a:p>
          <a:r>
            <a:rPr lang="cs-CZ" dirty="0"/>
            <a:t>sledování</a:t>
          </a:r>
        </a:p>
      </dgm:t>
    </dgm:pt>
    <dgm:pt modelId="{ECD4B796-B194-413F-B854-060B0B111BAF}" type="parTrans" cxnId="{5AEBF136-CC67-435B-8946-7A09B8D1561C}">
      <dgm:prSet/>
      <dgm:spPr/>
      <dgm:t>
        <a:bodyPr/>
        <a:lstStyle/>
        <a:p>
          <a:endParaRPr lang="cs-CZ"/>
        </a:p>
      </dgm:t>
    </dgm:pt>
    <dgm:pt modelId="{09DD8DBE-D82E-45A8-91EA-885522464B0D}" type="sibTrans" cxnId="{5AEBF136-CC67-435B-8946-7A09B8D1561C}">
      <dgm:prSet/>
      <dgm:spPr/>
      <dgm:t>
        <a:bodyPr/>
        <a:lstStyle/>
        <a:p>
          <a:endParaRPr lang="cs-CZ"/>
        </a:p>
      </dgm:t>
    </dgm:pt>
    <dgm:pt modelId="{8469180E-9A91-4231-A4A2-7A270CF38F4E}">
      <dgm:prSet phldrT="[Text]"/>
      <dgm:spPr/>
      <dgm:t>
        <a:bodyPr/>
        <a:lstStyle/>
        <a:p>
          <a:r>
            <a:rPr lang="cs-CZ" dirty="0"/>
            <a:t>Abstraktní konceptualizace</a:t>
          </a:r>
        </a:p>
        <a:p>
          <a:r>
            <a:rPr lang="cs-CZ" dirty="0"/>
            <a:t>myšlení</a:t>
          </a:r>
        </a:p>
      </dgm:t>
    </dgm:pt>
    <dgm:pt modelId="{3872338D-929B-4B6F-B174-A61EC111088A}" type="parTrans" cxnId="{929C0A72-C0E6-44B2-AB93-8124D5106DDC}">
      <dgm:prSet/>
      <dgm:spPr/>
      <dgm:t>
        <a:bodyPr/>
        <a:lstStyle/>
        <a:p>
          <a:endParaRPr lang="cs-CZ"/>
        </a:p>
      </dgm:t>
    </dgm:pt>
    <dgm:pt modelId="{D6C20984-AD8F-4800-9980-CF197A623555}" type="sibTrans" cxnId="{929C0A72-C0E6-44B2-AB93-8124D5106DDC}">
      <dgm:prSet/>
      <dgm:spPr/>
      <dgm:t>
        <a:bodyPr/>
        <a:lstStyle/>
        <a:p>
          <a:endParaRPr lang="cs-CZ"/>
        </a:p>
      </dgm:t>
    </dgm:pt>
    <dgm:pt modelId="{D1599D16-9488-438F-8FEC-712A2591FAF8}">
      <dgm:prSet phldrT="[Text]"/>
      <dgm:spPr/>
      <dgm:t>
        <a:bodyPr/>
        <a:lstStyle/>
        <a:p>
          <a:r>
            <a:rPr lang="cs-CZ" dirty="0"/>
            <a:t>Aktivní experimentování</a:t>
          </a:r>
        </a:p>
        <a:p>
          <a:r>
            <a:rPr lang="cs-CZ" dirty="0"/>
            <a:t>konání</a:t>
          </a:r>
        </a:p>
      </dgm:t>
    </dgm:pt>
    <dgm:pt modelId="{5512EC54-7F5E-4FF3-826B-9342BD208F14}" type="parTrans" cxnId="{0D3093FD-F1D9-4D38-A698-FEF2D4021AB5}">
      <dgm:prSet/>
      <dgm:spPr/>
      <dgm:t>
        <a:bodyPr/>
        <a:lstStyle/>
        <a:p>
          <a:endParaRPr lang="cs-CZ"/>
        </a:p>
      </dgm:t>
    </dgm:pt>
    <dgm:pt modelId="{314207DA-E7B5-4768-ABF4-B19B2EBA6615}" type="sibTrans" cxnId="{0D3093FD-F1D9-4D38-A698-FEF2D4021AB5}">
      <dgm:prSet/>
      <dgm:spPr/>
      <dgm:t>
        <a:bodyPr/>
        <a:lstStyle/>
        <a:p>
          <a:endParaRPr lang="cs-CZ"/>
        </a:p>
      </dgm:t>
    </dgm:pt>
    <dgm:pt modelId="{321B1EF9-29A6-4026-BC16-6CFD38E65555}" type="pres">
      <dgm:prSet presAssocID="{A218642E-F0D0-4C9B-BBF9-E70FB3D3AE3A}" presName="cycle" presStyleCnt="0">
        <dgm:presLayoutVars>
          <dgm:dir/>
          <dgm:resizeHandles val="exact"/>
        </dgm:presLayoutVars>
      </dgm:prSet>
      <dgm:spPr/>
    </dgm:pt>
    <dgm:pt modelId="{61E8A065-222C-4B4A-A9C3-A576B0AB373E}" type="pres">
      <dgm:prSet presAssocID="{976941E4-FFD5-4799-94F9-10EFA03C9203}" presName="node" presStyleLbl="node1" presStyleIdx="0" presStyleCnt="4">
        <dgm:presLayoutVars>
          <dgm:bulletEnabled val="1"/>
        </dgm:presLayoutVars>
      </dgm:prSet>
      <dgm:spPr/>
    </dgm:pt>
    <dgm:pt modelId="{311ECEC1-5C24-45CB-A17F-D3571CD2DDEE}" type="pres">
      <dgm:prSet presAssocID="{976941E4-FFD5-4799-94F9-10EFA03C9203}" presName="spNode" presStyleCnt="0"/>
      <dgm:spPr/>
    </dgm:pt>
    <dgm:pt modelId="{161D7F41-E5BC-4DD6-BD05-1D404BA16433}" type="pres">
      <dgm:prSet presAssocID="{F8607AE4-94D2-489D-8AE7-40FAB484BA54}" presName="sibTrans" presStyleLbl="sibTrans1D1" presStyleIdx="0" presStyleCnt="4"/>
      <dgm:spPr/>
    </dgm:pt>
    <dgm:pt modelId="{13E792D9-BAEF-4DE7-A370-850AAA81C65B}" type="pres">
      <dgm:prSet presAssocID="{C204FDBC-255F-45E9-A54B-497C33098BCB}" presName="node" presStyleLbl="node1" presStyleIdx="1" presStyleCnt="4">
        <dgm:presLayoutVars>
          <dgm:bulletEnabled val="1"/>
        </dgm:presLayoutVars>
      </dgm:prSet>
      <dgm:spPr/>
    </dgm:pt>
    <dgm:pt modelId="{3F22EEC1-4045-4ED3-B219-E84E7EE963BA}" type="pres">
      <dgm:prSet presAssocID="{C204FDBC-255F-45E9-A54B-497C33098BCB}" presName="spNode" presStyleCnt="0"/>
      <dgm:spPr/>
    </dgm:pt>
    <dgm:pt modelId="{23A97BCB-6D56-4E82-87D8-BFD25A2E18C9}" type="pres">
      <dgm:prSet presAssocID="{09DD8DBE-D82E-45A8-91EA-885522464B0D}" presName="sibTrans" presStyleLbl="sibTrans1D1" presStyleIdx="1" presStyleCnt="4"/>
      <dgm:spPr/>
    </dgm:pt>
    <dgm:pt modelId="{59C5E436-BFDE-4330-A3AE-F7E5519A9D2F}" type="pres">
      <dgm:prSet presAssocID="{8469180E-9A91-4231-A4A2-7A270CF38F4E}" presName="node" presStyleLbl="node1" presStyleIdx="2" presStyleCnt="4">
        <dgm:presLayoutVars>
          <dgm:bulletEnabled val="1"/>
        </dgm:presLayoutVars>
      </dgm:prSet>
      <dgm:spPr/>
    </dgm:pt>
    <dgm:pt modelId="{AC74DCC0-5307-4AE0-940B-8ADF9824E5A6}" type="pres">
      <dgm:prSet presAssocID="{8469180E-9A91-4231-A4A2-7A270CF38F4E}" presName="spNode" presStyleCnt="0"/>
      <dgm:spPr/>
    </dgm:pt>
    <dgm:pt modelId="{A3EEA508-9E7F-46A8-B11B-F560E408B84E}" type="pres">
      <dgm:prSet presAssocID="{D6C20984-AD8F-4800-9980-CF197A623555}" presName="sibTrans" presStyleLbl="sibTrans1D1" presStyleIdx="2" presStyleCnt="4"/>
      <dgm:spPr/>
    </dgm:pt>
    <dgm:pt modelId="{1C3ECF1E-BF4E-404B-AEAA-63DFFE511DD7}" type="pres">
      <dgm:prSet presAssocID="{D1599D16-9488-438F-8FEC-712A2591FAF8}" presName="node" presStyleLbl="node1" presStyleIdx="3" presStyleCnt="4">
        <dgm:presLayoutVars>
          <dgm:bulletEnabled val="1"/>
        </dgm:presLayoutVars>
      </dgm:prSet>
      <dgm:spPr/>
    </dgm:pt>
    <dgm:pt modelId="{179834FC-3BB4-4A23-B9CF-27896453D907}" type="pres">
      <dgm:prSet presAssocID="{D1599D16-9488-438F-8FEC-712A2591FAF8}" presName="spNode" presStyleCnt="0"/>
      <dgm:spPr/>
    </dgm:pt>
    <dgm:pt modelId="{4A2329BB-E800-4D72-BED0-05C58ED99FEA}" type="pres">
      <dgm:prSet presAssocID="{314207DA-E7B5-4768-ABF4-B19B2EBA6615}" presName="sibTrans" presStyleLbl="sibTrans1D1" presStyleIdx="3" presStyleCnt="4"/>
      <dgm:spPr/>
    </dgm:pt>
  </dgm:ptLst>
  <dgm:cxnLst>
    <dgm:cxn modelId="{2D129708-2841-4703-8C84-75BCCBE63055}" srcId="{A218642E-F0D0-4C9B-BBF9-E70FB3D3AE3A}" destId="{976941E4-FFD5-4799-94F9-10EFA03C9203}" srcOrd="0" destOrd="0" parTransId="{69AD6ABC-AE9A-45AD-B2FA-B1D48DF735DE}" sibTransId="{F8607AE4-94D2-489D-8AE7-40FAB484BA54}"/>
    <dgm:cxn modelId="{6224972D-9944-4E6C-A186-F80BD46B22FB}" type="presOf" srcId="{A218642E-F0D0-4C9B-BBF9-E70FB3D3AE3A}" destId="{321B1EF9-29A6-4026-BC16-6CFD38E65555}" srcOrd="0" destOrd="0" presId="urn:microsoft.com/office/officeart/2005/8/layout/cycle5"/>
    <dgm:cxn modelId="{5AEBF136-CC67-435B-8946-7A09B8D1561C}" srcId="{A218642E-F0D0-4C9B-BBF9-E70FB3D3AE3A}" destId="{C204FDBC-255F-45E9-A54B-497C33098BCB}" srcOrd="1" destOrd="0" parTransId="{ECD4B796-B194-413F-B854-060B0B111BAF}" sibTransId="{09DD8DBE-D82E-45A8-91EA-885522464B0D}"/>
    <dgm:cxn modelId="{F55BE45C-BEED-4F79-BF18-9685F7A64875}" type="presOf" srcId="{314207DA-E7B5-4768-ABF4-B19B2EBA6615}" destId="{4A2329BB-E800-4D72-BED0-05C58ED99FEA}" srcOrd="0" destOrd="0" presId="urn:microsoft.com/office/officeart/2005/8/layout/cycle5"/>
    <dgm:cxn modelId="{4F4F2868-0160-4D5B-9F6C-5240B563D9FD}" type="presOf" srcId="{976941E4-FFD5-4799-94F9-10EFA03C9203}" destId="{61E8A065-222C-4B4A-A9C3-A576B0AB373E}" srcOrd="0" destOrd="0" presId="urn:microsoft.com/office/officeart/2005/8/layout/cycle5"/>
    <dgm:cxn modelId="{29F38C69-D7E5-4C60-849C-3D33BCD30656}" type="presOf" srcId="{C204FDBC-255F-45E9-A54B-497C33098BCB}" destId="{13E792D9-BAEF-4DE7-A370-850AAA81C65B}" srcOrd="0" destOrd="0" presId="urn:microsoft.com/office/officeart/2005/8/layout/cycle5"/>
    <dgm:cxn modelId="{929C0A72-C0E6-44B2-AB93-8124D5106DDC}" srcId="{A218642E-F0D0-4C9B-BBF9-E70FB3D3AE3A}" destId="{8469180E-9A91-4231-A4A2-7A270CF38F4E}" srcOrd="2" destOrd="0" parTransId="{3872338D-929B-4B6F-B174-A61EC111088A}" sibTransId="{D6C20984-AD8F-4800-9980-CF197A623555}"/>
    <dgm:cxn modelId="{BD831887-FEF1-4EB8-A0D6-A9597B65A063}" type="presOf" srcId="{8469180E-9A91-4231-A4A2-7A270CF38F4E}" destId="{59C5E436-BFDE-4330-A3AE-F7E5519A9D2F}" srcOrd="0" destOrd="0" presId="urn:microsoft.com/office/officeart/2005/8/layout/cycle5"/>
    <dgm:cxn modelId="{0D0EA99D-5149-49F3-82A6-EAAE9745A1BC}" type="presOf" srcId="{09DD8DBE-D82E-45A8-91EA-885522464B0D}" destId="{23A97BCB-6D56-4E82-87D8-BFD25A2E18C9}" srcOrd="0" destOrd="0" presId="urn:microsoft.com/office/officeart/2005/8/layout/cycle5"/>
    <dgm:cxn modelId="{F2E7C9A5-1190-4ECE-B60D-BE5EA2332443}" type="presOf" srcId="{D1599D16-9488-438F-8FEC-712A2591FAF8}" destId="{1C3ECF1E-BF4E-404B-AEAA-63DFFE511DD7}" srcOrd="0" destOrd="0" presId="urn:microsoft.com/office/officeart/2005/8/layout/cycle5"/>
    <dgm:cxn modelId="{C549F4B9-8ACD-4723-94D8-359B493BB93F}" type="presOf" srcId="{D6C20984-AD8F-4800-9980-CF197A623555}" destId="{A3EEA508-9E7F-46A8-B11B-F560E408B84E}" srcOrd="0" destOrd="0" presId="urn:microsoft.com/office/officeart/2005/8/layout/cycle5"/>
    <dgm:cxn modelId="{92A73AC4-64A7-4DD6-95DA-EF7B338E505A}" type="presOf" srcId="{F8607AE4-94D2-489D-8AE7-40FAB484BA54}" destId="{161D7F41-E5BC-4DD6-BD05-1D404BA16433}" srcOrd="0" destOrd="0" presId="urn:microsoft.com/office/officeart/2005/8/layout/cycle5"/>
    <dgm:cxn modelId="{0D3093FD-F1D9-4D38-A698-FEF2D4021AB5}" srcId="{A218642E-F0D0-4C9B-BBF9-E70FB3D3AE3A}" destId="{D1599D16-9488-438F-8FEC-712A2591FAF8}" srcOrd="3" destOrd="0" parTransId="{5512EC54-7F5E-4FF3-826B-9342BD208F14}" sibTransId="{314207DA-E7B5-4768-ABF4-B19B2EBA6615}"/>
    <dgm:cxn modelId="{5CD5965B-66B8-4345-9466-DA51714724A5}" type="presParOf" srcId="{321B1EF9-29A6-4026-BC16-6CFD38E65555}" destId="{61E8A065-222C-4B4A-A9C3-A576B0AB373E}" srcOrd="0" destOrd="0" presId="urn:microsoft.com/office/officeart/2005/8/layout/cycle5"/>
    <dgm:cxn modelId="{3C43F21C-1015-4C11-8C2A-507D5D313BDB}" type="presParOf" srcId="{321B1EF9-29A6-4026-BC16-6CFD38E65555}" destId="{311ECEC1-5C24-45CB-A17F-D3571CD2DDEE}" srcOrd="1" destOrd="0" presId="urn:microsoft.com/office/officeart/2005/8/layout/cycle5"/>
    <dgm:cxn modelId="{7CA4E635-C05F-48D8-AD56-9F6908152CCD}" type="presParOf" srcId="{321B1EF9-29A6-4026-BC16-6CFD38E65555}" destId="{161D7F41-E5BC-4DD6-BD05-1D404BA16433}" srcOrd="2" destOrd="0" presId="urn:microsoft.com/office/officeart/2005/8/layout/cycle5"/>
    <dgm:cxn modelId="{975CE618-8C6B-4F7B-A476-35A465EF8CF1}" type="presParOf" srcId="{321B1EF9-29A6-4026-BC16-6CFD38E65555}" destId="{13E792D9-BAEF-4DE7-A370-850AAA81C65B}" srcOrd="3" destOrd="0" presId="urn:microsoft.com/office/officeart/2005/8/layout/cycle5"/>
    <dgm:cxn modelId="{64EB498A-E7DF-4812-B564-A630E87ADD1C}" type="presParOf" srcId="{321B1EF9-29A6-4026-BC16-6CFD38E65555}" destId="{3F22EEC1-4045-4ED3-B219-E84E7EE963BA}" srcOrd="4" destOrd="0" presId="urn:microsoft.com/office/officeart/2005/8/layout/cycle5"/>
    <dgm:cxn modelId="{E220C84E-6223-4542-9D21-FD164DCD3E6E}" type="presParOf" srcId="{321B1EF9-29A6-4026-BC16-6CFD38E65555}" destId="{23A97BCB-6D56-4E82-87D8-BFD25A2E18C9}" srcOrd="5" destOrd="0" presId="urn:microsoft.com/office/officeart/2005/8/layout/cycle5"/>
    <dgm:cxn modelId="{B9DB56D1-F7F8-4D44-B592-2FB7BD4FC493}" type="presParOf" srcId="{321B1EF9-29A6-4026-BC16-6CFD38E65555}" destId="{59C5E436-BFDE-4330-A3AE-F7E5519A9D2F}" srcOrd="6" destOrd="0" presId="urn:microsoft.com/office/officeart/2005/8/layout/cycle5"/>
    <dgm:cxn modelId="{AC495346-4347-4D55-AFDE-568761950A11}" type="presParOf" srcId="{321B1EF9-29A6-4026-BC16-6CFD38E65555}" destId="{AC74DCC0-5307-4AE0-940B-8ADF9824E5A6}" srcOrd="7" destOrd="0" presId="urn:microsoft.com/office/officeart/2005/8/layout/cycle5"/>
    <dgm:cxn modelId="{AAFA725C-D8E6-444D-8A2B-24F45D338D3B}" type="presParOf" srcId="{321B1EF9-29A6-4026-BC16-6CFD38E65555}" destId="{A3EEA508-9E7F-46A8-B11B-F560E408B84E}" srcOrd="8" destOrd="0" presId="urn:microsoft.com/office/officeart/2005/8/layout/cycle5"/>
    <dgm:cxn modelId="{931F78BD-7E87-482D-BECA-D9C994C11879}" type="presParOf" srcId="{321B1EF9-29A6-4026-BC16-6CFD38E65555}" destId="{1C3ECF1E-BF4E-404B-AEAA-63DFFE511DD7}" srcOrd="9" destOrd="0" presId="urn:microsoft.com/office/officeart/2005/8/layout/cycle5"/>
    <dgm:cxn modelId="{392F5274-D8CE-4632-B7F3-FC36B0A64C3B}" type="presParOf" srcId="{321B1EF9-29A6-4026-BC16-6CFD38E65555}" destId="{179834FC-3BB4-4A23-B9CF-27896453D907}" srcOrd="10" destOrd="0" presId="urn:microsoft.com/office/officeart/2005/8/layout/cycle5"/>
    <dgm:cxn modelId="{4F228FE1-C5D7-4461-83EF-94030868E5F9}" type="presParOf" srcId="{321B1EF9-29A6-4026-BC16-6CFD38E65555}" destId="{4A2329BB-E800-4D72-BED0-05C58ED99FEA}"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414B76-1847-41B1-91E7-6720F1A808F5}"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cs-CZ"/>
        </a:p>
      </dgm:t>
    </dgm:pt>
    <dgm:pt modelId="{6F02BFB7-9684-4E1F-B9BB-DB7DB0396B37}">
      <dgm:prSet phldrT="[Text]"/>
      <dgm:spPr/>
      <dgm:t>
        <a:bodyPr/>
        <a:lstStyle/>
        <a:p>
          <a:r>
            <a:rPr lang="cs-CZ" dirty="0"/>
            <a:t>Popis </a:t>
          </a:r>
        </a:p>
        <a:p>
          <a:r>
            <a:rPr lang="cs-CZ" dirty="0"/>
            <a:t>Co se stalo?</a:t>
          </a:r>
        </a:p>
      </dgm:t>
    </dgm:pt>
    <dgm:pt modelId="{8E8049A7-8C07-4052-8B5C-DF8F7D24991A}" type="parTrans" cxnId="{3D075177-B200-42D8-B18F-B467D3FB6B6E}">
      <dgm:prSet/>
      <dgm:spPr/>
      <dgm:t>
        <a:bodyPr/>
        <a:lstStyle/>
        <a:p>
          <a:endParaRPr lang="cs-CZ"/>
        </a:p>
      </dgm:t>
    </dgm:pt>
    <dgm:pt modelId="{C27C544A-C2C3-4E21-BFE0-ED9D234100D3}" type="sibTrans" cxnId="{3D075177-B200-42D8-B18F-B467D3FB6B6E}">
      <dgm:prSet/>
      <dgm:spPr/>
      <dgm:t>
        <a:bodyPr/>
        <a:lstStyle/>
        <a:p>
          <a:endParaRPr lang="cs-CZ"/>
        </a:p>
      </dgm:t>
    </dgm:pt>
    <dgm:pt modelId="{BDCC1A9C-D3BD-47FF-A9E7-FA5E7CF1E706}">
      <dgm:prSet phldrT="[Text]"/>
      <dgm:spPr/>
      <dgm:t>
        <a:bodyPr/>
        <a:lstStyle/>
        <a:p>
          <a:r>
            <a:rPr lang="cs-CZ" dirty="0"/>
            <a:t>Pocity</a:t>
          </a:r>
        </a:p>
        <a:p>
          <a:r>
            <a:rPr lang="cs-CZ" dirty="0"/>
            <a:t>Co jsem cítil, myslel</a:t>
          </a:r>
        </a:p>
      </dgm:t>
    </dgm:pt>
    <dgm:pt modelId="{6CD452C8-289E-4884-8DA6-E28B4EFDADBF}" type="parTrans" cxnId="{84EE3808-B70D-4108-9174-46DDC135536F}">
      <dgm:prSet/>
      <dgm:spPr/>
      <dgm:t>
        <a:bodyPr/>
        <a:lstStyle/>
        <a:p>
          <a:endParaRPr lang="cs-CZ"/>
        </a:p>
      </dgm:t>
    </dgm:pt>
    <dgm:pt modelId="{C81C4A25-3932-42EB-8897-1D101F3BABA1}" type="sibTrans" cxnId="{84EE3808-B70D-4108-9174-46DDC135536F}">
      <dgm:prSet/>
      <dgm:spPr/>
      <dgm:t>
        <a:bodyPr/>
        <a:lstStyle/>
        <a:p>
          <a:endParaRPr lang="cs-CZ"/>
        </a:p>
      </dgm:t>
    </dgm:pt>
    <dgm:pt modelId="{05B05B1F-94A8-4AF7-9808-23C5017F82EC}">
      <dgm:prSet phldrT="[Text]"/>
      <dgm:spPr/>
      <dgm:t>
        <a:bodyPr/>
        <a:lstStyle/>
        <a:p>
          <a:r>
            <a:rPr lang="cs-CZ" dirty="0"/>
            <a:t>Hodnocení</a:t>
          </a:r>
        </a:p>
        <a:p>
          <a:r>
            <a:rPr lang="cs-CZ" dirty="0"/>
            <a:t>Co bylo dobře, co špatně</a:t>
          </a:r>
        </a:p>
      </dgm:t>
    </dgm:pt>
    <dgm:pt modelId="{540B9169-AAD7-44D1-B995-92FE4EADF25E}" type="parTrans" cxnId="{0DD980A7-6A9A-483B-82F1-66BC0A01BABB}">
      <dgm:prSet/>
      <dgm:spPr/>
      <dgm:t>
        <a:bodyPr/>
        <a:lstStyle/>
        <a:p>
          <a:endParaRPr lang="cs-CZ"/>
        </a:p>
      </dgm:t>
    </dgm:pt>
    <dgm:pt modelId="{3AE56A43-688B-46AC-A8C2-4492B844390A}" type="sibTrans" cxnId="{0DD980A7-6A9A-483B-82F1-66BC0A01BABB}">
      <dgm:prSet/>
      <dgm:spPr/>
      <dgm:t>
        <a:bodyPr/>
        <a:lstStyle/>
        <a:p>
          <a:endParaRPr lang="cs-CZ"/>
        </a:p>
      </dgm:t>
    </dgm:pt>
    <dgm:pt modelId="{2F7692AF-AA5C-48CD-8C16-4F42158D3BF7}">
      <dgm:prSet phldrT="[Text]"/>
      <dgm:spPr/>
      <dgm:t>
        <a:bodyPr/>
        <a:lstStyle/>
        <a:p>
          <a:r>
            <a:rPr lang="cs-CZ"/>
            <a:t>Analýza</a:t>
          </a:r>
          <a:endParaRPr lang="cs-CZ" dirty="0"/>
        </a:p>
        <a:p>
          <a:r>
            <a:rPr lang="cs-CZ" dirty="0"/>
            <a:t>Význam situace</a:t>
          </a:r>
        </a:p>
      </dgm:t>
    </dgm:pt>
    <dgm:pt modelId="{580CD753-B048-4D9F-B578-1AA3D9F61B44}" type="parTrans" cxnId="{4140C72F-5487-4ED7-A884-E93B82C671A2}">
      <dgm:prSet/>
      <dgm:spPr/>
      <dgm:t>
        <a:bodyPr/>
        <a:lstStyle/>
        <a:p>
          <a:endParaRPr lang="cs-CZ"/>
        </a:p>
      </dgm:t>
    </dgm:pt>
    <dgm:pt modelId="{26A8F308-0C53-4E8E-95EB-2C2E1C7008F6}" type="sibTrans" cxnId="{4140C72F-5487-4ED7-A884-E93B82C671A2}">
      <dgm:prSet/>
      <dgm:spPr/>
      <dgm:t>
        <a:bodyPr/>
        <a:lstStyle/>
        <a:p>
          <a:endParaRPr lang="cs-CZ"/>
        </a:p>
      </dgm:t>
    </dgm:pt>
    <dgm:pt modelId="{30604956-9347-46AA-BB76-D188F60EB499}">
      <dgm:prSet phldrT="[Text]"/>
      <dgm:spPr/>
      <dgm:t>
        <a:bodyPr/>
        <a:lstStyle/>
        <a:p>
          <a:r>
            <a:rPr lang="cs-CZ" dirty="0"/>
            <a:t>Závěr</a:t>
          </a:r>
        </a:p>
        <a:p>
          <a:r>
            <a:rPr lang="cs-CZ" dirty="0"/>
            <a:t>Co jiného jsem mohl dělat</a:t>
          </a:r>
        </a:p>
      </dgm:t>
    </dgm:pt>
    <dgm:pt modelId="{4CEB1C3B-C2EF-411E-8DF0-1C19A92738BB}" type="parTrans" cxnId="{B332CA08-6B5D-4B03-962E-5CD003B7FEB6}">
      <dgm:prSet/>
      <dgm:spPr/>
      <dgm:t>
        <a:bodyPr/>
        <a:lstStyle/>
        <a:p>
          <a:endParaRPr lang="cs-CZ"/>
        </a:p>
      </dgm:t>
    </dgm:pt>
    <dgm:pt modelId="{2B45341F-BFCA-4F69-B80D-9792D815021A}" type="sibTrans" cxnId="{B332CA08-6B5D-4B03-962E-5CD003B7FEB6}">
      <dgm:prSet/>
      <dgm:spPr/>
      <dgm:t>
        <a:bodyPr/>
        <a:lstStyle/>
        <a:p>
          <a:endParaRPr lang="cs-CZ"/>
        </a:p>
      </dgm:t>
    </dgm:pt>
    <dgm:pt modelId="{5C2EA09F-5165-4A01-B056-D0568B253A3B}">
      <dgm:prSet phldrT="[Text]"/>
      <dgm:spPr/>
      <dgm:t>
        <a:bodyPr/>
        <a:lstStyle/>
        <a:p>
          <a:r>
            <a:rPr lang="cs-CZ" dirty="0"/>
            <a:t>Akční plán</a:t>
          </a:r>
        </a:p>
        <a:p>
          <a:r>
            <a:rPr lang="cs-CZ" dirty="0"/>
            <a:t>Co budu dělat?</a:t>
          </a:r>
        </a:p>
      </dgm:t>
    </dgm:pt>
    <dgm:pt modelId="{77951BB1-A762-488D-97C2-B3E7212119CE}" type="parTrans" cxnId="{9FEC322B-62E5-495F-A0EB-071A192A7594}">
      <dgm:prSet/>
      <dgm:spPr/>
      <dgm:t>
        <a:bodyPr/>
        <a:lstStyle/>
        <a:p>
          <a:endParaRPr lang="cs-CZ"/>
        </a:p>
      </dgm:t>
    </dgm:pt>
    <dgm:pt modelId="{BD7B3748-BCB0-4B92-9162-01C4BC31610D}" type="sibTrans" cxnId="{9FEC322B-62E5-495F-A0EB-071A192A7594}">
      <dgm:prSet/>
      <dgm:spPr/>
      <dgm:t>
        <a:bodyPr/>
        <a:lstStyle/>
        <a:p>
          <a:endParaRPr lang="cs-CZ"/>
        </a:p>
      </dgm:t>
    </dgm:pt>
    <dgm:pt modelId="{E3DA9E9E-9B5D-4EB3-AC7C-22F86E3901EB}" type="pres">
      <dgm:prSet presAssocID="{47414B76-1847-41B1-91E7-6720F1A808F5}" presName="cycle" presStyleCnt="0">
        <dgm:presLayoutVars>
          <dgm:dir/>
          <dgm:resizeHandles val="exact"/>
        </dgm:presLayoutVars>
      </dgm:prSet>
      <dgm:spPr/>
    </dgm:pt>
    <dgm:pt modelId="{3F168E7A-17D7-4003-8732-9C16CBC97DD0}" type="pres">
      <dgm:prSet presAssocID="{6F02BFB7-9684-4E1F-B9BB-DB7DB0396B37}" presName="dummy" presStyleCnt="0"/>
      <dgm:spPr/>
    </dgm:pt>
    <dgm:pt modelId="{715A8039-1922-48F8-AEB7-441E1086C3DF}" type="pres">
      <dgm:prSet presAssocID="{6F02BFB7-9684-4E1F-B9BB-DB7DB0396B37}" presName="node" presStyleLbl="revTx" presStyleIdx="0" presStyleCnt="6">
        <dgm:presLayoutVars>
          <dgm:bulletEnabled val="1"/>
        </dgm:presLayoutVars>
      </dgm:prSet>
      <dgm:spPr/>
    </dgm:pt>
    <dgm:pt modelId="{F548C911-2AB0-4BD4-B926-D27F0126E10B}" type="pres">
      <dgm:prSet presAssocID="{C27C544A-C2C3-4E21-BFE0-ED9D234100D3}" presName="sibTrans" presStyleLbl="node1" presStyleIdx="0" presStyleCnt="6"/>
      <dgm:spPr/>
    </dgm:pt>
    <dgm:pt modelId="{E9FA5129-AEDB-4D17-89F8-6704270AEB35}" type="pres">
      <dgm:prSet presAssocID="{BDCC1A9C-D3BD-47FF-A9E7-FA5E7CF1E706}" presName="dummy" presStyleCnt="0"/>
      <dgm:spPr/>
    </dgm:pt>
    <dgm:pt modelId="{9010660C-035D-4352-9277-978AA1DC23E1}" type="pres">
      <dgm:prSet presAssocID="{BDCC1A9C-D3BD-47FF-A9E7-FA5E7CF1E706}" presName="node" presStyleLbl="revTx" presStyleIdx="1" presStyleCnt="6">
        <dgm:presLayoutVars>
          <dgm:bulletEnabled val="1"/>
        </dgm:presLayoutVars>
      </dgm:prSet>
      <dgm:spPr/>
    </dgm:pt>
    <dgm:pt modelId="{AC62A372-DB61-4E3C-BB9E-B562EE8D4279}" type="pres">
      <dgm:prSet presAssocID="{C81C4A25-3932-42EB-8897-1D101F3BABA1}" presName="sibTrans" presStyleLbl="node1" presStyleIdx="1" presStyleCnt="6"/>
      <dgm:spPr/>
    </dgm:pt>
    <dgm:pt modelId="{7FCD888A-DD4C-42F5-A1D0-585EC08512D2}" type="pres">
      <dgm:prSet presAssocID="{05B05B1F-94A8-4AF7-9808-23C5017F82EC}" presName="dummy" presStyleCnt="0"/>
      <dgm:spPr/>
    </dgm:pt>
    <dgm:pt modelId="{3769F3E8-3105-4638-9F7D-42CBE2AC7092}" type="pres">
      <dgm:prSet presAssocID="{05B05B1F-94A8-4AF7-9808-23C5017F82EC}" presName="node" presStyleLbl="revTx" presStyleIdx="2" presStyleCnt="6">
        <dgm:presLayoutVars>
          <dgm:bulletEnabled val="1"/>
        </dgm:presLayoutVars>
      </dgm:prSet>
      <dgm:spPr/>
    </dgm:pt>
    <dgm:pt modelId="{746A775A-013B-4103-830D-9519051E29EC}" type="pres">
      <dgm:prSet presAssocID="{3AE56A43-688B-46AC-A8C2-4492B844390A}" presName="sibTrans" presStyleLbl="node1" presStyleIdx="2" presStyleCnt="6"/>
      <dgm:spPr/>
    </dgm:pt>
    <dgm:pt modelId="{AC2FE2AD-F605-4B0A-98E2-F1FE4523BA83}" type="pres">
      <dgm:prSet presAssocID="{2F7692AF-AA5C-48CD-8C16-4F42158D3BF7}" presName="dummy" presStyleCnt="0"/>
      <dgm:spPr/>
    </dgm:pt>
    <dgm:pt modelId="{B6EA3607-7751-4A8D-97B4-6EE7352FE484}" type="pres">
      <dgm:prSet presAssocID="{2F7692AF-AA5C-48CD-8C16-4F42158D3BF7}" presName="node" presStyleLbl="revTx" presStyleIdx="3" presStyleCnt="6">
        <dgm:presLayoutVars>
          <dgm:bulletEnabled val="1"/>
        </dgm:presLayoutVars>
      </dgm:prSet>
      <dgm:spPr/>
    </dgm:pt>
    <dgm:pt modelId="{8E7B80B8-B187-43A9-9C31-2AA408F88FB0}" type="pres">
      <dgm:prSet presAssocID="{26A8F308-0C53-4E8E-95EB-2C2E1C7008F6}" presName="sibTrans" presStyleLbl="node1" presStyleIdx="3" presStyleCnt="6"/>
      <dgm:spPr/>
    </dgm:pt>
    <dgm:pt modelId="{3FD58580-9260-47F5-85BB-B31690ADAE89}" type="pres">
      <dgm:prSet presAssocID="{30604956-9347-46AA-BB76-D188F60EB499}" presName="dummy" presStyleCnt="0"/>
      <dgm:spPr/>
    </dgm:pt>
    <dgm:pt modelId="{F0AA1E75-A249-4136-B9A5-FD9136B1221E}" type="pres">
      <dgm:prSet presAssocID="{30604956-9347-46AA-BB76-D188F60EB499}" presName="node" presStyleLbl="revTx" presStyleIdx="4" presStyleCnt="6">
        <dgm:presLayoutVars>
          <dgm:bulletEnabled val="1"/>
        </dgm:presLayoutVars>
      </dgm:prSet>
      <dgm:spPr/>
    </dgm:pt>
    <dgm:pt modelId="{87F88DEB-76A0-4C0A-B8FD-AFA2B6B4C16E}" type="pres">
      <dgm:prSet presAssocID="{2B45341F-BFCA-4F69-B80D-9792D815021A}" presName="sibTrans" presStyleLbl="node1" presStyleIdx="4" presStyleCnt="6"/>
      <dgm:spPr/>
    </dgm:pt>
    <dgm:pt modelId="{6B18C3B5-1663-4544-8442-FD69364F2190}" type="pres">
      <dgm:prSet presAssocID="{5C2EA09F-5165-4A01-B056-D0568B253A3B}" presName="dummy" presStyleCnt="0"/>
      <dgm:spPr/>
    </dgm:pt>
    <dgm:pt modelId="{1D048B28-9427-4CBD-9C4D-B3F36A7C7193}" type="pres">
      <dgm:prSet presAssocID="{5C2EA09F-5165-4A01-B056-D0568B253A3B}" presName="node" presStyleLbl="revTx" presStyleIdx="5" presStyleCnt="6">
        <dgm:presLayoutVars>
          <dgm:bulletEnabled val="1"/>
        </dgm:presLayoutVars>
      </dgm:prSet>
      <dgm:spPr/>
    </dgm:pt>
    <dgm:pt modelId="{1AB5BFA8-5B03-463A-A19C-69BDC642C3E0}" type="pres">
      <dgm:prSet presAssocID="{BD7B3748-BCB0-4B92-9162-01C4BC31610D}" presName="sibTrans" presStyleLbl="node1" presStyleIdx="5" presStyleCnt="6"/>
      <dgm:spPr/>
    </dgm:pt>
  </dgm:ptLst>
  <dgm:cxnLst>
    <dgm:cxn modelId="{84EE3808-B70D-4108-9174-46DDC135536F}" srcId="{47414B76-1847-41B1-91E7-6720F1A808F5}" destId="{BDCC1A9C-D3BD-47FF-A9E7-FA5E7CF1E706}" srcOrd="1" destOrd="0" parTransId="{6CD452C8-289E-4884-8DA6-E28B4EFDADBF}" sibTransId="{C81C4A25-3932-42EB-8897-1D101F3BABA1}"/>
    <dgm:cxn modelId="{B332CA08-6B5D-4B03-962E-5CD003B7FEB6}" srcId="{47414B76-1847-41B1-91E7-6720F1A808F5}" destId="{30604956-9347-46AA-BB76-D188F60EB499}" srcOrd="4" destOrd="0" parTransId="{4CEB1C3B-C2EF-411E-8DF0-1C19A92738BB}" sibTransId="{2B45341F-BFCA-4F69-B80D-9792D815021A}"/>
    <dgm:cxn modelId="{9FEC322B-62E5-495F-A0EB-071A192A7594}" srcId="{47414B76-1847-41B1-91E7-6720F1A808F5}" destId="{5C2EA09F-5165-4A01-B056-D0568B253A3B}" srcOrd="5" destOrd="0" parTransId="{77951BB1-A762-488D-97C2-B3E7212119CE}" sibTransId="{BD7B3748-BCB0-4B92-9162-01C4BC31610D}"/>
    <dgm:cxn modelId="{4140C72F-5487-4ED7-A884-E93B82C671A2}" srcId="{47414B76-1847-41B1-91E7-6720F1A808F5}" destId="{2F7692AF-AA5C-48CD-8C16-4F42158D3BF7}" srcOrd="3" destOrd="0" parTransId="{580CD753-B048-4D9F-B578-1AA3D9F61B44}" sibTransId="{26A8F308-0C53-4E8E-95EB-2C2E1C7008F6}"/>
    <dgm:cxn modelId="{9AA0E93D-4788-4948-B8FA-5D8344E952CC}" type="presOf" srcId="{C27C544A-C2C3-4E21-BFE0-ED9D234100D3}" destId="{F548C911-2AB0-4BD4-B926-D27F0126E10B}" srcOrd="0" destOrd="0" presId="urn:microsoft.com/office/officeart/2005/8/layout/cycle1"/>
    <dgm:cxn modelId="{3E999471-D101-4D81-AD9D-0C9CB0718EC5}" type="presOf" srcId="{6F02BFB7-9684-4E1F-B9BB-DB7DB0396B37}" destId="{715A8039-1922-48F8-AEB7-441E1086C3DF}" srcOrd="0" destOrd="0" presId="urn:microsoft.com/office/officeart/2005/8/layout/cycle1"/>
    <dgm:cxn modelId="{07860754-81F2-4567-AFAA-E300CD6A7DBC}" type="presOf" srcId="{2B45341F-BFCA-4F69-B80D-9792D815021A}" destId="{87F88DEB-76A0-4C0A-B8FD-AFA2B6B4C16E}" srcOrd="0" destOrd="0" presId="urn:microsoft.com/office/officeart/2005/8/layout/cycle1"/>
    <dgm:cxn modelId="{3D075177-B200-42D8-B18F-B467D3FB6B6E}" srcId="{47414B76-1847-41B1-91E7-6720F1A808F5}" destId="{6F02BFB7-9684-4E1F-B9BB-DB7DB0396B37}" srcOrd="0" destOrd="0" parTransId="{8E8049A7-8C07-4052-8B5C-DF8F7D24991A}" sibTransId="{C27C544A-C2C3-4E21-BFE0-ED9D234100D3}"/>
    <dgm:cxn modelId="{92D8145A-4D57-40F1-B220-941EFAB054B2}" type="presOf" srcId="{26A8F308-0C53-4E8E-95EB-2C2E1C7008F6}" destId="{8E7B80B8-B187-43A9-9C31-2AA408F88FB0}" srcOrd="0" destOrd="0" presId="urn:microsoft.com/office/officeart/2005/8/layout/cycle1"/>
    <dgm:cxn modelId="{D118F485-22FC-4A1C-86E1-723BFF415BF1}" type="presOf" srcId="{2F7692AF-AA5C-48CD-8C16-4F42158D3BF7}" destId="{B6EA3607-7751-4A8D-97B4-6EE7352FE484}" srcOrd="0" destOrd="0" presId="urn:microsoft.com/office/officeart/2005/8/layout/cycle1"/>
    <dgm:cxn modelId="{4CC30E91-BD53-4369-B831-618C3D38BAFE}" type="presOf" srcId="{C81C4A25-3932-42EB-8897-1D101F3BABA1}" destId="{AC62A372-DB61-4E3C-BB9E-B562EE8D4279}" srcOrd="0" destOrd="0" presId="urn:microsoft.com/office/officeart/2005/8/layout/cycle1"/>
    <dgm:cxn modelId="{BFDF5597-DEAF-4EE5-A49E-A8D7655C3137}" type="presOf" srcId="{05B05B1F-94A8-4AF7-9808-23C5017F82EC}" destId="{3769F3E8-3105-4638-9F7D-42CBE2AC7092}" srcOrd="0" destOrd="0" presId="urn:microsoft.com/office/officeart/2005/8/layout/cycle1"/>
    <dgm:cxn modelId="{0DD980A7-6A9A-483B-82F1-66BC0A01BABB}" srcId="{47414B76-1847-41B1-91E7-6720F1A808F5}" destId="{05B05B1F-94A8-4AF7-9808-23C5017F82EC}" srcOrd="2" destOrd="0" parTransId="{540B9169-AAD7-44D1-B995-92FE4EADF25E}" sibTransId="{3AE56A43-688B-46AC-A8C2-4492B844390A}"/>
    <dgm:cxn modelId="{65FAFFAB-A202-478A-9A7D-76600FCF5030}" type="presOf" srcId="{3AE56A43-688B-46AC-A8C2-4492B844390A}" destId="{746A775A-013B-4103-830D-9519051E29EC}" srcOrd="0" destOrd="0" presId="urn:microsoft.com/office/officeart/2005/8/layout/cycle1"/>
    <dgm:cxn modelId="{142B3DBE-F905-4E1D-BE5C-EC0D029C19F0}" type="presOf" srcId="{5C2EA09F-5165-4A01-B056-D0568B253A3B}" destId="{1D048B28-9427-4CBD-9C4D-B3F36A7C7193}" srcOrd="0" destOrd="0" presId="urn:microsoft.com/office/officeart/2005/8/layout/cycle1"/>
    <dgm:cxn modelId="{12318BCA-49D7-45B3-A2C2-0982664FE1DD}" type="presOf" srcId="{47414B76-1847-41B1-91E7-6720F1A808F5}" destId="{E3DA9E9E-9B5D-4EB3-AC7C-22F86E3901EB}" srcOrd="0" destOrd="0" presId="urn:microsoft.com/office/officeart/2005/8/layout/cycle1"/>
    <dgm:cxn modelId="{2F6EDBF0-6E32-4223-AB61-91566F82BBE0}" type="presOf" srcId="{BD7B3748-BCB0-4B92-9162-01C4BC31610D}" destId="{1AB5BFA8-5B03-463A-A19C-69BDC642C3E0}" srcOrd="0" destOrd="0" presId="urn:microsoft.com/office/officeart/2005/8/layout/cycle1"/>
    <dgm:cxn modelId="{074599F4-F02A-41EF-84AC-3684711A4329}" type="presOf" srcId="{BDCC1A9C-D3BD-47FF-A9E7-FA5E7CF1E706}" destId="{9010660C-035D-4352-9277-978AA1DC23E1}" srcOrd="0" destOrd="0" presId="urn:microsoft.com/office/officeart/2005/8/layout/cycle1"/>
    <dgm:cxn modelId="{E9F6CFF8-380A-462F-9084-00135EC32111}" type="presOf" srcId="{30604956-9347-46AA-BB76-D188F60EB499}" destId="{F0AA1E75-A249-4136-B9A5-FD9136B1221E}" srcOrd="0" destOrd="0" presId="urn:microsoft.com/office/officeart/2005/8/layout/cycle1"/>
    <dgm:cxn modelId="{F990795D-21D3-4F15-A57F-496DC26ECF3F}" type="presParOf" srcId="{E3DA9E9E-9B5D-4EB3-AC7C-22F86E3901EB}" destId="{3F168E7A-17D7-4003-8732-9C16CBC97DD0}" srcOrd="0" destOrd="0" presId="urn:microsoft.com/office/officeart/2005/8/layout/cycle1"/>
    <dgm:cxn modelId="{B4716E53-FF3B-4420-9F62-D83B029F5221}" type="presParOf" srcId="{E3DA9E9E-9B5D-4EB3-AC7C-22F86E3901EB}" destId="{715A8039-1922-48F8-AEB7-441E1086C3DF}" srcOrd="1" destOrd="0" presId="urn:microsoft.com/office/officeart/2005/8/layout/cycle1"/>
    <dgm:cxn modelId="{970BA511-4C92-4E2C-AD63-3578C43BB9B3}" type="presParOf" srcId="{E3DA9E9E-9B5D-4EB3-AC7C-22F86E3901EB}" destId="{F548C911-2AB0-4BD4-B926-D27F0126E10B}" srcOrd="2" destOrd="0" presId="urn:microsoft.com/office/officeart/2005/8/layout/cycle1"/>
    <dgm:cxn modelId="{DFBED63A-E298-4A6F-91D3-2A4FB276AEE7}" type="presParOf" srcId="{E3DA9E9E-9B5D-4EB3-AC7C-22F86E3901EB}" destId="{E9FA5129-AEDB-4D17-89F8-6704270AEB35}" srcOrd="3" destOrd="0" presId="urn:microsoft.com/office/officeart/2005/8/layout/cycle1"/>
    <dgm:cxn modelId="{457EC4AF-4681-4AF2-A4C1-E21F5FA4D1ED}" type="presParOf" srcId="{E3DA9E9E-9B5D-4EB3-AC7C-22F86E3901EB}" destId="{9010660C-035D-4352-9277-978AA1DC23E1}" srcOrd="4" destOrd="0" presId="urn:microsoft.com/office/officeart/2005/8/layout/cycle1"/>
    <dgm:cxn modelId="{69BF06CD-8930-4E7A-B1A4-D30A51FD3238}" type="presParOf" srcId="{E3DA9E9E-9B5D-4EB3-AC7C-22F86E3901EB}" destId="{AC62A372-DB61-4E3C-BB9E-B562EE8D4279}" srcOrd="5" destOrd="0" presId="urn:microsoft.com/office/officeart/2005/8/layout/cycle1"/>
    <dgm:cxn modelId="{6B99B48F-9121-4DD0-8BA0-7F9565C833B0}" type="presParOf" srcId="{E3DA9E9E-9B5D-4EB3-AC7C-22F86E3901EB}" destId="{7FCD888A-DD4C-42F5-A1D0-585EC08512D2}" srcOrd="6" destOrd="0" presId="urn:microsoft.com/office/officeart/2005/8/layout/cycle1"/>
    <dgm:cxn modelId="{73523562-7BBF-4DE8-9322-6BCE7CF5504E}" type="presParOf" srcId="{E3DA9E9E-9B5D-4EB3-AC7C-22F86E3901EB}" destId="{3769F3E8-3105-4638-9F7D-42CBE2AC7092}" srcOrd="7" destOrd="0" presId="urn:microsoft.com/office/officeart/2005/8/layout/cycle1"/>
    <dgm:cxn modelId="{D45FD48D-068E-4F7D-A5DE-1FAD123F07B5}" type="presParOf" srcId="{E3DA9E9E-9B5D-4EB3-AC7C-22F86E3901EB}" destId="{746A775A-013B-4103-830D-9519051E29EC}" srcOrd="8" destOrd="0" presId="urn:microsoft.com/office/officeart/2005/8/layout/cycle1"/>
    <dgm:cxn modelId="{0895A06B-C33E-41A9-9B86-AC9054BE26E9}" type="presParOf" srcId="{E3DA9E9E-9B5D-4EB3-AC7C-22F86E3901EB}" destId="{AC2FE2AD-F605-4B0A-98E2-F1FE4523BA83}" srcOrd="9" destOrd="0" presId="urn:microsoft.com/office/officeart/2005/8/layout/cycle1"/>
    <dgm:cxn modelId="{024FFD0D-13FE-4C2B-AF65-E13D22D05F7C}" type="presParOf" srcId="{E3DA9E9E-9B5D-4EB3-AC7C-22F86E3901EB}" destId="{B6EA3607-7751-4A8D-97B4-6EE7352FE484}" srcOrd="10" destOrd="0" presId="urn:microsoft.com/office/officeart/2005/8/layout/cycle1"/>
    <dgm:cxn modelId="{4B119C80-2F94-4CE5-9C8D-39AA7CA52221}" type="presParOf" srcId="{E3DA9E9E-9B5D-4EB3-AC7C-22F86E3901EB}" destId="{8E7B80B8-B187-43A9-9C31-2AA408F88FB0}" srcOrd="11" destOrd="0" presId="urn:microsoft.com/office/officeart/2005/8/layout/cycle1"/>
    <dgm:cxn modelId="{E7EA1C48-5F71-4FA1-9D76-D63B4B335CE7}" type="presParOf" srcId="{E3DA9E9E-9B5D-4EB3-AC7C-22F86E3901EB}" destId="{3FD58580-9260-47F5-85BB-B31690ADAE89}" srcOrd="12" destOrd="0" presId="urn:microsoft.com/office/officeart/2005/8/layout/cycle1"/>
    <dgm:cxn modelId="{14F37C1A-4105-4505-8AF8-43B6BD92AE64}" type="presParOf" srcId="{E3DA9E9E-9B5D-4EB3-AC7C-22F86E3901EB}" destId="{F0AA1E75-A249-4136-B9A5-FD9136B1221E}" srcOrd="13" destOrd="0" presId="urn:microsoft.com/office/officeart/2005/8/layout/cycle1"/>
    <dgm:cxn modelId="{DF9BBAAE-821F-4A3F-A0EE-06B3BD225E62}" type="presParOf" srcId="{E3DA9E9E-9B5D-4EB3-AC7C-22F86E3901EB}" destId="{87F88DEB-76A0-4C0A-B8FD-AFA2B6B4C16E}" srcOrd="14" destOrd="0" presId="urn:microsoft.com/office/officeart/2005/8/layout/cycle1"/>
    <dgm:cxn modelId="{082ED649-B7B4-4E6C-88D2-016011FF919D}" type="presParOf" srcId="{E3DA9E9E-9B5D-4EB3-AC7C-22F86E3901EB}" destId="{6B18C3B5-1663-4544-8442-FD69364F2190}" srcOrd="15" destOrd="0" presId="urn:microsoft.com/office/officeart/2005/8/layout/cycle1"/>
    <dgm:cxn modelId="{47C441CB-DA63-4862-AE8B-4B2371384896}" type="presParOf" srcId="{E3DA9E9E-9B5D-4EB3-AC7C-22F86E3901EB}" destId="{1D048B28-9427-4CBD-9C4D-B3F36A7C7193}" srcOrd="16" destOrd="0" presId="urn:microsoft.com/office/officeart/2005/8/layout/cycle1"/>
    <dgm:cxn modelId="{5F9D307E-0F44-4F1E-9E22-2E44E0860542}" type="presParOf" srcId="{E3DA9E9E-9B5D-4EB3-AC7C-22F86E3901EB}" destId="{1AB5BFA8-5B03-463A-A19C-69BDC642C3E0}" srcOrd="17"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8A065-222C-4B4A-A9C3-A576B0AB373E}">
      <dsp:nvSpPr>
        <dsp:cNvPr id="0" name=""/>
        <dsp:cNvSpPr/>
      </dsp:nvSpPr>
      <dsp:spPr>
        <a:xfrm>
          <a:off x="4253210" y="1316"/>
          <a:ext cx="1551979" cy="1008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dirty="0"/>
            <a:t>Konkrétní zkušenost</a:t>
          </a:r>
        </a:p>
        <a:p>
          <a:pPr marL="0" lvl="0" indent="0" algn="ctr" defTabSz="666750">
            <a:lnSpc>
              <a:spcPct val="90000"/>
            </a:lnSpc>
            <a:spcBef>
              <a:spcPct val="0"/>
            </a:spcBef>
            <a:spcAft>
              <a:spcPct val="35000"/>
            </a:spcAft>
            <a:buNone/>
          </a:pPr>
          <a:r>
            <a:rPr lang="cs-CZ" sz="1500" kern="1200" dirty="0"/>
            <a:t>prožívání</a:t>
          </a:r>
        </a:p>
      </dsp:txBody>
      <dsp:txXfrm>
        <a:off x="4302455" y="50561"/>
        <a:ext cx="1453489" cy="910296"/>
      </dsp:txXfrm>
    </dsp:sp>
    <dsp:sp modelId="{161D7F41-E5BC-4DD6-BD05-1D404BA16433}">
      <dsp:nvSpPr>
        <dsp:cNvPr id="0" name=""/>
        <dsp:cNvSpPr/>
      </dsp:nvSpPr>
      <dsp:spPr>
        <a:xfrm>
          <a:off x="3363209" y="505709"/>
          <a:ext cx="3331980" cy="3331980"/>
        </a:xfrm>
        <a:custGeom>
          <a:avLst/>
          <a:gdLst/>
          <a:ahLst/>
          <a:cxnLst/>
          <a:rect l="0" t="0" r="0" b="0"/>
          <a:pathLst>
            <a:path>
              <a:moveTo>
                <a:pt x="2656031" y="326086"/>
              </a:moveTo>
              <a:arcTo wR="1665990" hR="1665990" stAng="18387618" swAng="163301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3E792D9-BAEF-4DE7-A370-850AAA81C65B}">
      <dsp:nvSpPr>
        <dsp:cNvPr id="0" name=""/>
        <dsp:cNvSpPr/>
      </dsp:nvSpPr>
      <dsp:spPr>
        <a:xfrm>
          <a:off x="5919200" y="1667306"/>
          <a:ext cx="1551979" cy="1008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dirty="0"/>
            <a:t>Reflektivní zkušenost</a:t>
          </a:r>
        </a:p>
        <a:p>
          <a:pPr marL="0" lvl="0" indent="0" algn="ctr" defTabSz="666750">
            <a:lnSpc>
              <a:spcPct val="90000"/>
            </a:lnSpc>
            <a:spcBef>
              <a:spcPct val="0"/>
            </a:spcBef>
            <a:spcAft>
              <a:spcPct val="35000"/>
            </a:spcAft>
            <a:buNone/>
          </a:pPr>
          <a:r>
            <a:rPr lang="cs-CZ" sz="1500" kern="1200" dirty="0"/>
            <a:t>sledování</a:t>
          </a:r>
        </a:p>
      </dsp:txBody>
      <dsp:txXfrm>
        <a:off x="5968445" y="1716551"/>
        <a:ext cx="1453489" cy="910296"/>
      </dsp:txXfrm>
    </dsp:sp>
    <dsp:sp modelId="{23A97BCB-6D56-4E82-87D8-BFD25A2E18C9}">
      <dsp:nvSpPr>
        <dsp:cNvPr id="0" name=""/>
        <dsp:cNvSpPr/>
      </dsp:nvSpPr>
      <dsp:spPr>
        <a:xfrm>
          <a:off x="3363209" y="505709"/>
          <a:ext cx="3331980" cy="3331980"/>
        </a:xfrm>
        <a:custGeom>
          <a:avLst/>
          <a:gdLst/>
          <a:ahLst/>
          <a:cxnLst/>
          <a:rect l="0" t="0" r="0" b="0"/>
          <a:pathLst>
            <a:path>
              <a:moveTo>
                <a:pt x="3159234" y="2404736"/>
              </a:moveTo>
              <a:arcTo wR="1665990" hR="1665990" stAng="1579367" swAng="163301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9C5E436-BFDE-4330-A3AE-F7E5519A9D2F}">
      <dsp:nvSpPr>
        <dsp:cNvPr id="0" name=""/>
        <dsp:cNvSpPr/>
      </dsp:nvSpPr>
      <dsp:spPr>
        <a:xfrm>
          <a:off x="4253210" y="3333297"/>
          <a:ext cx="1551979" cy="1008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dirty="0"/>
            <a:t>Abstraktní konceptualizace</a:t>
          </a:r>
        </a:p>
        <a:p>
          <a:pPr marL="0" lvl="0" indent="0" algn="ctr" defTabSz="666750">
            <a:lnSpc>
              <a:spcPct val="90000"/>
            </a:lnSpc>
            <a:spcBef>
              <a:spcPct val="0"/>
            </a:spcBef>
            <a:spcAft>
              <a:spcPct val="35000"/>
            </a:spcAft>
            <a:buNone/>
          </a:pPr>
          <a:r>
            <a:rPr lang="cs-CZ" sz="1500" kern="1200" dirty="0"/>
            <a:t>myšlení</a:t>
          </a:r>
        </a:p>
      </dsp:txBody>
      <dsp:txXfrm>
        <a:off x="4302455" y="3382542"/>
        <a:ext cx="1453489" cy="910296"/>
      </dsp:txXfrm>
    </dsp:sp>
    <dsp:sp modelId="{A3EEA508-9E7F-46A8-B11B-F560E408B84E}">
      <dsp:nvSpPr>
        <dsp:cNvPr id="0" name=""/>
        <dsp:cNvSpPr/>
      </dsp:nvSpPr>
      <dsp:spPr>
        <a:xfrm>
          <a:off x="3363209" y="505709"/>
          <a:ext cx="3331980" cy="3331980"/>
        </a:xfrm>
        <a:custGeom>
          <a:avLst/>
          <a:gdLst/>
          <a:ahLst/>
          <a:cxnLst/>
          <a:rect l="0" t="0" r="0" b="0"/>
          <a:pathLst>
            <a:path>
              <a:moveTo>
                <a:pt x="675949" y="3005894"/>
              </a:moveTo>
              <a:arcTo wR="1665990" hR="1665990" stAng="7587618" swAng="163301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C3ECF1E-BF4E-404B-AEAA-63DFFE511DD7}">
      <dsp:nvSpPr>
        <dsp:cNvPr id="0" name=""/>
        <dsp:cNvSpPr/>
      </dsp:nvSpPr>
      <dsp:spPr>
        <a:xfrm>
          <a:off x="2587219" y="1667306"/>
          <a:ext cx="1551979" cy="1008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cs-CZ" sz="1500" kern="1200" dirty="0"/>
            <a:t>Aktivní experimentování</a:t>
          </a:r>
        </a:p>
        <a:p>
          <a:pPr marL="0" lvl="0" indent="0" algn="ctr" defTabSz="666750">
            <a:lnSpc>
              <a:spcPct val="90000"/>
            </a:lnSpc>
            <a:spcBef>
              <a:spcPct val="0"/>
            </a:spcBef>
            <a:spcAft>
              <a:spcPct val="35000"/>
            </a:spcAft>
            <a:buNone/>
          </a:pPr>
          <a:r>
            <a:rPr lang="cs-CZ" sz="1500" kern="1200" dirty="0"/>
            <a:t>konání</a:t>
          </a:r>
        </a:p>
      </dsp:txBody>
      <dsp:txXfrm>
        <a:off x="2636464" y="1716551"/>
        <a:ext cx="1453489" cy="910296"/>
      </dsp:txXfrm>
    </dsp:sp>
    <dsp:sp modelId="{4A2329BB-E800-4D72-BED0-05C58ED99FEA}">
      <dsp:nvSpPr>
        <dsp:cNvPr id="0" name=""/>
        <dsp:cNvSpPr/>
      </dsp:nvSpPr>
      <dsp:spPr>
        <a:xfrm>
          <a:off x="3363209" y="505709"/>
          <a:ext cx="3331980" cy="3331980"/>
        </a:xfrm>
        <a:custGeom>
          <a:avLst/>
          <a:gdLst/>
          <a:ahLst/>
          <a:cxnLst/>
          <a:rect l="0" t="0" r="0" b="0"/>
          <a:pathLst>
            <a:path>
              <a:moveTo>
                <a:pt x="172746" y="927244"/>
              </a:moveTo>
              <a:arcTo wR="1665990" hR="1665990" stAng="12379367" swAng="163301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A8039-1922-48F8-AEB7-441E1086C3DF}">
      <dsp:nvSpPr>
        <dsp:cNvPr id="0" name=""/>
        <dsp:cNvSpPr/>
      </dsp:nvSpPr>
      <dsp:spPr>
        <a:xfrm>
          <a:off x="3240174" y="10713"/>
          <a:ext cx="895522" cy="895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kern="1200" dirty="0"/>
            <a:t>Popis </a:t>
          </a:r>
        </a:p>
        <a:p>
          <a:pPr marL="0" lvl="0" indent="0" algn="ctr" defTabSz="622300">
            <a:lnSpc>
              <a:spcPct val="90000"/>
            </a:lnSpc>
            <a:spcBef>
              <a:spcPct val="0"/>
            </a:spcBef>
            <a:spcAft>
              <a:spcPct val="35000"/>
            </a:spcAft>
            <a:buNone/>
          </a:pPr>
          <a:r>
            <a:rPr lang="cs-CZ" sz="1400" kern="1200" dirty="0"/>
            <a:t>Co se stalo?</a:t>
          </a:r>
        </a:p>
      </dsp:txBody>
      <dsp:txXfrm>
        <a:off x="3240174" y="10713"/>
        <a:ext cx="895522" cy="895522"/>
      </dsp:txXfrm>
    </dsp:sp>
    <dsp:sp modelId="{F548C911-2AB0-4BD4-B926-D27F0126E10B}">
      <dsp:nvSpPr>
        <dsp:cNvPr id="0" name=""/>
        <dsp:cNvSpPr/>
      </dsp:nvSpPr>
      <dsp:spPr>
        <a:xfrm>
          <a:off x="502532" y="1683"/>
          <a:ext cx="4373324" cy="4373324"/>
        </a:xfrm>
        <a:prstGeom prst="circularArrow">
          <a:avLst>
            <a:gd name="adj1" fmla="val 3993"/>
            <a:gd name="adj2" fmla="val 250505"/>
            <a:gd name="adj3" fmla="val 20572275"/>
            <a:gd name="adj4" fmla="val 18983955"/>
            <a:gd name="adj5" fmla="val 46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10660C-035D-4352-9277-978AA1DC23E1}">
      <dsp:nvSpPr>
        <dsp:cNvPr id="0" name=""/>
        <dsp:cNvSpPr/>
      </dsp:nvSpPr>
      <dsp:spPr>
        <a:xfrm>
          <a:off x="4238915" y="1740584"/>
          <a:ext cx="895522" cy="895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kern="1200" dirty="0"/>
            <a:t>Pocity</a:t>
          </a:r>
        </a:p>
        <a:p>
          <a:pPr marL="0" lvl="0" indent="0" algn="ctr" defTabSz="622300">
            <a:lnSpc>
              <a:spcPct val="90000"/>
            </a:lnSpc>
            <a:spcBef>
              <a:spcPct val="0"/>
            </a:spcBef>
            <a:spcAft>
              <a:spcPct val="35000"/>
            </a:spcAft>
            <a:buNone/>
          </a:pPr>
          <a:r>
            <a:rPr lang="cs-CZ" sz="1400" kern="1200" dirty="0"/>
            <a:t>Co jsem cítil, myslel</a:t>
          </a:r>
        </a:p>
      </dsp:txBody>
      <dsp:txXfrm>
        <a:off x="4238915" y="1740584"/>
        <a:ext cx="895522" cy="895522"/>
      </dsp:txXfrm>
    </dsp:sp>
    <dsp:sp modelId="{AC62A372-DB61-4E3C-BB9E-B562EE8D4279}">
      <dsp:nvSpPr>
        <dsp:cNvPr id="0" name=""/>
        <dsp:cNvSpPr/>
      </dsp:nvSpPr>
      <dsp:spPr>
        <a:xfrm>
          <a:off x="502532" y="1683"/>
          <a:ext cx="4373324" cy="4373324"/>
        </a:xfrm>
        <a:prstGeom prst="circularArrow">
          <a:avLst>
            <a:gd name="adj1" fmla="val 3993"/>
            <a:gd name="adj2" fmla="val 250505"/>
            <a:gd name="adj3" fmla="val 2365540"/>
            <a:gd name="adj4" fmla="val 777219"/>
            <a:gd name="adj5" fmla="val 46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69F3E8-3105-4638-9F7D-42CBE2AC7092}">
      <dsp:nvSpPr>
        <dsp:cNvPr id="0" name=""/>
        <dsp:cNvSpPr/>
      </dsp:nvSpPr>
      <dsp:spPr>
        <a:xfrm>
          <a:off x="3240174" y="3470455"/>
          <a:ext cx="895522" cy="895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kern="1200" dirty="0"/>
            <a:t>Hodnocení</a:t>
          </a:r>
        </a:p>
        <a:p>
          <a:pPr marL="0" lvl="0" indent="0" algn="ctr" defTabSz="622300">
            <a:lnSpc>
              <a:spcPct val="90000"/>
            </a:lnSpc>
            <a:spcBef>
              <a:spcPct val="0"/>
            </a:spcBef>
            <a:spcAft>
              <a:spcPct val="35000"/>
            </a:spcAft>
            <a:buNone/>
          </a:pPr>
          <a:r>
            <a:rPr lang="cs-CZ" sz="1400" kern="1200" dirty="0"/>
            <a:t>Co bylo dobře, co špatně</a:t>
          </a:r>
        </a:p>
      </dsp:txBody>
      <dsp:txXfrm>
        <a:off x="3240174" y="3470455"/>
        <a:ext cx="895522" cy="895522"/>
      </dsp:txXfrm>
    </dsp:sp>
    <dsp:sp modelId="{746A775A-013B-4103-830D-9519051E29EC}">
      <dsp:nvSpPr>
        <dsp:cNvPr id="0" name=""/>
        <dsp:cNvSpPr/>
      </dsp:nvSpPr>
      <dsp:spPr>
        <a:xfrm>
          <a:off x="502532" y="1683"/>
          <a:ext cx="4373324" cy="4373324"/>
        </a:xfrm>
        <a:prstGeom prst="circularArrow">
          <a:avLst>
            <a:gd name="adj1" fmla="val 3993"/>
            <a:gd name="adj2" fmla="val 250505"/>
            <a:gd name="adj3" fmla="val 6110209"/>
            <a:gd name="adj4" fmla="val 4439285"/>
            <a:gd name="adj5" fmla="val 46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EA3607-7751-4A8D-97B4-6EE7352FE484}">
      <dsp:nvSpPr>
        <dsp:cNvPr id="0" name=""/>
        <dsp:cNvSpPr/>
      </dsp:nvSpPr>
      <dsp:spPr>
        <a:xfrm>
          <a:off x="1242691" y="3470455"/>
          <a:ext cx="895522" cy="895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kern="1200"/>
            <a:t>Analýza</a:t>
          </a:r>
          <a:endParaRPr lang="cs-CZ" sz="1400" kern="1200" dirty="0"/>
        </a:p>
        <a:p>
          <a:pPr marL="0" lvl="0" indent="0" algn="ctr" defTabSz="622300">
            <a:lnSpc>
              <a:spcPct val="90000"/>
            </a:lnSpc>
            <a:spcBef>
              <a:spcPct val="0"/>
            </a:spcBef>
            <a:spcAft>
              <a:spcPct val="35000"/>
            </a:spcAft>
            <a:buNone/>
          </a:pPr>
          <a:r>
            <a:rPr lang="cs-CZ" sz="1400" kern="1200" dirty="0"/>
            <a:t>Význam situace</a:t>
          </a:r>
        </a:p>
      </dsp:txBody>
      <dsp:txXfrm>
        <a:off x="1242691" y="3470455"/>
        <a:ext cx="895522" cy="895522"/>
      </dsp:txXfrm>
    </dsp:sp>
    <dsp:sp modelId="{8E7B80B8-B187-43A9-9C31-2AA408F88FB0}">
      <dsp:nvSpPr>
        <dsp:cNvPr id="0" name=""/>
        <dsp:cNvSpPr/>
      </dsp:nvSpPr>
      <dsp:spPr>
        <a:xfrm>
          <a:off x="502532" y="1683"/>
          <a:ext cx="4373324" cy="4373324"/>
        </a:xfrm>
        <a:prstGeom prst="circularArrow">
          <a:avLst>
            <a:gd name="adj1" fmla="val 3993"/>
            <a:gd name="adj2" fmla="val 250505"/>
            <a:gd name="adj3" fmla="val 9772275"/>
            <a:gd name="adj4" fmla="val 8183955"/>
            <a:gd name="adj5" fmla="val 46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AA1E75-A249-4136-B9A5-FD9136B1221E}">
      <dsp:nvSpPr>
        <dsp:cNvPr id="0" name=""/>
        <dsp:cNvSpPr/>
      </dsp:nvSpPr>
      <dsp:spPr>
        <a:xfrm>
          <a:off x="243950" y="1740584"/>
          <a:ext cx="895522" cy="895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kern="1200" dirty="0"/>
            <a:t>Závěr</a:t>
          </a:r>
        </a:p>
        <a:p>
          <a:pPr marL="0" lvl="0" indent="0" algn="ctr" defTabSz="622300">
            <a:lnSpc>
              <a:spcPct val="90000"/>
            </a:lnSpc>
            <a:spcBef>
              <a:spcPct val="0"/>
            </a:spcBef>
            <a:spcAft>
              <a:spcPct val="35000"/>
            </a:spcAft>
            <a:buNone/>
          </a:pPr>
          <a:r>
            <a:rPr lang="cs-CZ" sz="1400" kern="1200" dirty="0"/>
            <a:t>Co jiného jsem mohl dělat</a:t>
          </a:r>
        </a:p>
      </dsp:txBody>
      <dsp:txXfrm>
        <a:off x="243950" y="1740584"/>
        <a:ext cx="895522" cy="895522"/>
      </dsp:txXfrm>
    </dsp:sp>
    <dsp:sp modelId="{87F88DEB-76A0-4C0A-B8FD-AFA2B6B4C16E}">
      <dsp:nvSpPr>
        <dsp:cNvPr id="0" name=""/>
        <dsp:cNvSpPr/>
      </dsp:nvSpPr>
      <dsp:spPr>
        <a:xfrm>
          <a:off x="502532" y="1683"/>
          <a:ext cx="4373324" cy="4373324"/>
        </a:xfrm>
        <a:prstGeom prst="circularArrow">
          <a:avLst>
            <a:gd name="adj1" fmla="val 3993"/>
            <a:gd name="adj2" fmla="val 250505"/>
            <a:gd name="adj3" fmla="val 13165540"/>
            <a:gd name="adj4" fmla="val 11577219"/>
            <a:gd name="adj5" fmla="val 46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48B28-9427-4CBD-9C4D-B3F36A7C7193}">
      <dsp:nvSpPr>
        <dsp:cNvPr id="0" name=""/>
        <dsp:cNvSpPr/>
      </dsp:nvSpPr>
      <dsp:spPr>
        <a:xfrm>
          <a:off x="1242691" y="10713"/>
          <a:ext cx="895522" cy="895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s-CZ" sz="1400" kern="1200" dirty="0"/>
            <a:t>Akční plán</a:t>
          </a:r>
        </a:p>
        <a:p>
          <a:pPr marL="0" lvl="0" indent="0" algn="ctr" defTabSz="622300">
            <a:lnSpc>
              <a:spcPct val="90000"/>
            </a:lnSpc>
            <a:spcBef>
              <a:spcPct val="0"/>
            </a:spcBef>
            <a:spcAft>
              <a:spcPct val="35000"/>
            </a:spcAft>
            <a:buNone/>
          </a:pPr>
          <a:r>
            <a:rPr lang="cs-CZ" sz="1400" kern="1200" dirty="0"/>
            <a:t>Co budu dělat?</a:t>
          </a:r>
        </a:p>
      </dsp:txBody>
      <dsp:txXfrm>
        <a:off x="1242691" y="10713"/>
        <a:ext cx="895522" cy="895522"/>
      </dsp:txXfrm>
    </dsp:sp>
    <dsp:sp modelId="{1AB5BFA8-5B03-463A-A19C-69BDC642C3E0}">
      <dsp:nvSpPr>
        <dsp:cNvPr id="0" name=""/>
        <dsp:cNvSpPr/>
      </dsp:nvSpPr>
      <dsp:spPr>
        <a:xfrm>
          <a:off x="502532" y="1683"/>
          <a:ext cx="4373324" cy="4373324"/>
        </a:xfrm>
        <a:prstGeom prst="circularArrow">
          <a:avLst>
            <a:gd name="adj1" fmla="val 3993"/>
            <a:gd name="adj2" fmla="val 250505"/>
            <a:gd name="adj3" fmla="val 16910209"/>
            <a:gd name="adj4" fmla="val 15239285"/>
            <a:gd name="adj5" fmla="val 46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6D13EAEA-5291-4E37-A9B6-5B305043023F}" type="datetimeFigureOut">
              <a:rPr lang="cs-CZ" smtClean="0"/>
              <a:t>15.02.2021</a:t>
            </a:fld>
            <a:endParaRPr lang="cs-CZ"/>
          </a:p>
        </p:txBody>
      </p:sp>
      <p:sp>
        <p:nvSpPr>
          <p:cNvPr id="4" name="Zástupný symbol pro obrázek snímk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949A7D9F-D7CD-4C27-BD60-37FB30F4820F}" type="slidenum">
              <a:rPr lang="cs-CZ" smtClean="0"/>
              <a:t>‹#›</a:t>
            </a:fld>
            <a:endParaRPr lang="cs-CZ"/>
          </a:p>
        </p:txBody>
      </p:sp>
    </p:spTree>
    <p:extLst>
      <p:ext uri="{BB962C8B-B14F-4D97-AF65-F5344CB8AC3E}">
        <p14:creationId xmlns:p14="http://schemas.microsoft.com/office/powerpoint/2010/main" val="3971548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7BB13A-E978-4D3D-B9CC-7CFE7D1AE1D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261F4D6-E302-4B70-B372-C22BFD455B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FFEEEC9-D006-4F51-B92A-94BD095A5572}"/>
              </a:ext>
            </a:extLst>
          </p:cNvPr>
          <p:cNvSpPr>
            <a:spLocks noGrp="1"/>
          </p:cNvSpPr>
          <p:nvPr>
            <p:ph type="dt" sz="half" idx="10"/>
          </p:nvPr>
        </p:nvSpPr>
        <p:spPr/>
        <p:txBody>
          <a:bodyPr/>
          <a:lstStyle/>
          <a:p>
            <a:fld id="{B0CB7855-21C3-445C-A2AB-690B588AC59F}" type="datetime1">
              <a:rPr lang="cs-CZ" smtClean="0"/>
              <a:t>15.02.2021</a:t>
            </a:fld>
            <a:endParaRPr lang="cs-CZ"/>
          </a:p>
        </p:txBody>
      </p:sp>
      <p:sp>
        <p:nvSpPr>
          <p:cNvPr id="5" name="Zástupný symbol pro zápatí 4">
            <a:extLst>
              <a:ext uri="{FF2B5EF4-FFF2-40B4-BE49-F238E27FC236}">
                <a16:creationId xmlns:a16="http://schemas.microsoft.com/office/drawing/2014/main" id="{06DEEBE8-14A5-4343-B723-B7F0173352A5}"/>
              </a:ext>
            </a:extLst>
          </p:cNvPr>
          <p:cNvSpPr>
            <a:spLocks noGrp="1"/>
          </p:cNvSpPr>
          <p:nvPr>
            <p:ph type="ftr" sz="quarter" idx="11"/>
          </p:nvPr>
        </p:nvSpPr>
        <p:spPr/>
        <p:txBody>
          <a:bodyPr/>
          <a:lstStyle/>
          <a:p>
            <a:r>
              <a:rPr lang="cs-CZ"/>
              <a:t>Lékařská fakulta Masarykovy univerzity</a:t>
            </a:r>
          </a:p>
        </p:txBody>
      </p:sp>
      <p:sp>
        <p:nvSpPr>
          <p:cNvPr id="6" name="Zástupný symbol pro číslo snímku 5">
            <a:extLst>
              <a:ext uri="{FF2B5EF4-FFF2-40B4-BE49-F238E27FC236}">
                <a16:creationId xmlns:a16="http://schemas.microsoft.com/office/drawing/2014/main" id="{FFBF883B-D086-45E7-BD23-689E62AF3CBE}"/>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133965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0339C8-EF74-4D9E-A728-F78C80C94DC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E7B4007-45C5-4179-ACC5-D0A0323CA47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E661987-D9A8-4677-ACDB-63F17160B5CE}"/>
              </a:ext>
            </a:extLst>
          </p:cNvPr>
          <p:cNvSpPr>
            <a:spLocks noGrp="1"/>
          </p:cNvSpPr>
          <p:nvPr>
            <p:ph type="dt" sz="half" idx="10"/>
          </p:nvPr>
        </p:nvSpPr>
        <p:spPr/>
        <p:txBody>
          <a:bodyPr/>
          <a:lstStyle/>
          <a:p>
            <a:fld id="{A8D595A9-97B3-4454-AF73-F97CC49B5185}" type="datetime1">
              <a:rPr lang="cs-CZ" smtClean="0"/>
              <a:t>15.02.2021</a:t>
            </a:fld>
            <a:endParaRPr lang="cs-CZ"/>
          </a:p>
        </p:txBody>
      </p:sp>
      <p:sp>
        <p:nvSpPr>
          <p:cNvPr id="5" name="Zástupný symbol pro zápatí 4">
            <a:extLst>
              <a:ext uri="{FF2B5EF4-FFF2-40B4-BE49-F238E27FC236}">
                <a16:creationId xmlns:a16="http://schemas.microsoft.com/office/drawing/2014/main" id="{A057151E-8776-4733-A970-74C54DA3FDD7}"/>
              </a:ext>
            </a:extLst>
          </p:cNvPr>
          <p:cNvSpPr>
            <a:spLocks noGrp="1"/>
          </p:cNvSpPr>
          <p:nvPr>
            <p:ph type="ftr" sz="quarter" idx="11"/>
          </p:nvPr>
        </p:nvSpPr>
        <p:spPr/>
        <p:txBody>
          <a:bodyPr/>
          <a:lstStyle/>
          <a:p>
            <a:r>
              <a:rPr lang="cs-CZ"/>
              <a:t>Lékařská fakulta Masarykovy univerzity</a:t>
            </a:r>
          </a:p>
        </p:txBody>
      </p:sp>
      <p:sp>
        <p:nvSpPr>
          <p:cNvPr id="6" name="Zástupný symbol pro číslo snímku 5">
            <a:extLst>
              <a:ext uri="{FF2B5EF4-FFF2-40B4-BE49-F238E27FC236}">
                <a16:creationId xmlns:a16="http://schemas.microsoft.com/office/drawing/2014/main" id="{ADB3E3BF-61A2-4569-95D5-2072862DD38C}"/>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346159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392863-CB24-4C81-912E-AA4B509D14F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A3C2AD4-05A3-426E-B68A-FAC8DD0EBC6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75B8004-A34F-448C-9F7E-C020D192405D}"/>
              </a:ext>
            </a:extLst>
          </p:cNvPr>
          <p:cNvSpPr>
            <a:spLocks noGrp="1"/>
          </p:cNvSpPr>
          <p:nvPr>
            <p:ph type="dt" sz="half" idx="10"/>
          </p:nvPr>
        </p:nvSpPr>
        <p:spPr/>
        <p:txBody>
          <a:bodyPr/>
          <a:lstStyle/>
          <a:p>
            <a:fld id="{DD5EB76D-904D-40F7-8BCA-641B4234DA35}" type="datetime1">
              <a:rPr lang="cs-CZ" smtClean="0"/>
              <a:t>15.02.2021</a:t>
            </a:fld>
            <a:endParaRPr lang="cs-CZ"/>
          </a:p>
        </p:txBody>
      </p:sp>
      <p:sp>
        <p:nvSpPr>
          <p:cNvPr id="5" name="Zástupný symbol pro zápatí 4">
            <a:extLst>
              <a:ext uri="{FF2B5EF4-FFF2-40B4-BE49-F238E27FC236}">
                <a16:creationId xmlns:a16="http://schemas.microsoft.com/office/drawing/2014/main" id="{4FF390BD-0606-4934-8B29-86BB03B74B53}"/>
              </a:ext>
            </a:extLst>
          </p:cNvPr>
          <p:cNvSpPr>
            <a:spLocks noGrp="1"/>
          </p:cNvSpPr>
          <p:nvPr>
            <p:ph type="ftr" sz="quarter" idx="11"/>
          </p:nvPr>
        </p:nvSpPr>
        <p:spPr/>
        <p:txBody>
          <a:bodyPr/>
          <a:lstStyle/>
          <a:p>
            <a:r>
              <a:rPr lang="cs-CZ"/>
              <a:t>Lékařská fakulta Masarykovy univerzity</a:t>
            </a:r>
          </a:p>
        </p:txBody>
      </p:sp>
      <p:sp>
        <p:nvSpPr>
          <p:cNvPr id="6" name="Zástupný symbol pro číslo snímku 5">
            <a:extLst>
              <a:ext uri="{FF2B5EF4-FFF2-40B4-BE49-F238E27FC236}">
                <a16:creationId xmlns:a16="http://schemas.microsoft.com/office/drawing/2014/main" id="{464007F8-0A5A-4DE4-8E5D-11A9BDB8C4FA}"/>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2852613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1AF7B1-4EE4-4634-904A-CDFF833E1B8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163E520-C501-43FF-8A7F-542D8B4B303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65B7960-F65B-49B2-ABEB-7ECA712BB005}"/>
              </a:ext>
            </a:extLst>
          </p:cNvPr>
          <p:cNvSpPr>
            <a:spLocks noGrp="1"/>
          </p:cNvSpPr>
          <p:nvPr>
            <p:ph type="dt" sz="half" idx="10"/>
          </p:nvPr>
        </p:nvSpPr>
        <p:spPr/>
        <p:txBody>
          <a:bodyPr/>
          <a:lstStyle/>
          <a:p>
            <a:fld id="{92F6EE81-6F4C-46E4-B6B9-8B45B9A0DAD8}" type="datetime1">
              <a:rPr lang="cs-CZ" smtClean="0"/>
              <a:t>15.02.2021</a:t>
            </a:fld>
            <a:endParaRPr lang="cs-CZ"/>
          </a:p>
        </p:txBody>
      </p:sp>
      <p:sp>
        <p:nvSpPr>
          <p:cNvPr id="5" name="Zástupný symbol pro zápatí 4">
            <a:extLst>
              <a:ext uri="{FF2B5EF4-FFF2-40B4-BE49-F238E27FC236}">
                <a16:creationId xmlns:a16="http://schemas.microsoft.com/office/drawing/2014/main" id="{4CC449C1-ED14-40DC-B959-329BF037D071}"/>
              </a:ext>
            </a:extLst>
          </p:cNvPr>
          <p:cNvSpPr>
            <a:spLocks noGrp="1"/>
          </p:cNvSpPr>
          <p:nvPr>
            <p:ph type="ftr" sz="quarter" idx="11"/>
          </p:nvPr>
        </p:nvSpPr>
        <p:spPr/>
        <p:txBody>
          <a:bodyPr/>
          <a:lstStyle/>
          <a:p>
            <a:r>
              <a:rPr lang="cs-CZ"/>
              <a:t>Lékařská fakulta Masarykovy univerzity</a:t>
            </a:r>
          </a:p>
        </p:txBody>
      </p:sp>
      <p:sp>
        <p:nvSpPr>
          <p:cNvPr id="6" name="Zástupný symbol pro číslo snímku 5">
            <a:extLst>
              <a:ext uri="{FF2B5EF4-FFF2-40B4-BE49-F238E27FC236}">
                <a16:creationId xmlns:a16="http://schemas.microsoft.com/office/drawing/2014/main" id="{4BBE811E-471F-41DC-BD38-3AC72132CC7A}"/>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166425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C4B380-00AB-41F3-87B7-906CA4CA3DF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7D1FCDC-C6ED-4891-8740-4D2B59F5E3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69F99DA-77E3-4F75-B03A-A4A14810E957}"/>
              </a:ext>
            </a:extLst>
          </p:cNvPr>
          <p:cNvSpPr>
            <a:spLocks noGrp="1"/>
          </p:cNvSpPr>
          <p:nvPr>
            <p:ph type="dt" sz="half" idx="10"/>
          </p:nvPr>
        </p:nvSpPr>
        <p:spPr/>
        <p:txBody>
          <a:bodyPr/>
          <a:lstStyle/>
          <a:p>
            <a:fld id="{10502910-C1F9-4C13-B4C8-8BFD66AC0F2A}" type="datetime1">
              <a:rPr lang="cs-CZ" smtClean="0"/>
              <a:t>15.02.2021</a:t>
            </a:fld>
            <a:endParaRPr lang="cs-CZ"/>
          </a:p>
        </p:txBody>
      </p:sp>
      <p:sp>
        <p:nvSpPr>
          <p:cNvPr id="5" name="Zástupný symbol pro zápatí 4">
            <a:extLst>
              <a:ext uri="{FF2B5EF4-FFF2-40B4-BE49-F238E27FC236}">
                <a16:creationId xmlns:a16="http://schemas.microsoft.com/office/drawing/2014/main" id="{158635DE-5E14-4AB4-B22F-472A462F0997}"/>
              </a:ext>
            </a:extLst>
          </p:cNvPr>
          <p:cNvSpPr>
            <a:spLocks noGrp="1"/>
          </p:cNvSpPr>
          <p:nvPr>
            <p:ph type="ftr" sz="quarter" idx="11"/>
          </p:nvPr>
        </p:nvSpPr>
        <p:spPr/>
        <p:txBody>
          <a:bodyPr/>
          <a:lstStyle/>
          <a:p>
            <a:r>
              <a:rPr lang="cs-CZ"/>
              <a:t>Lékařská fakulta Masarykovy univerzity</a:t>
            </a:r>
          </a:p>
        </p:txBody>
      </p:sp>
      <p:sp>
        <p:nvSpPr>
          <p:cNvPr id="6" name="Zástupný symbol pro číslo snímku 5">
            <a:extLst>
              <a:ext uri="{FF2B5EF4-FFF2-40B4-BE49-F238E27FC236}">
                <a16:creationId xmlns:a16="http://schemas.microsoft.com/office/drawing/2014/main" id="{07BEB47C-29E3-4E62-B992-DC3433C43B93}"/>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1882761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85F4FA-3657-45F5-8584-E1DBAC8F0C4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276A657-C167-4735-9707-1E4AAF4449A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8876E40-F2E4-40B8-82F6-AF61F414133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463C24A-8DC7-41A2-9226-C4EDFCF2B152}"/>
              </a:ext>
            </a:extLst>
          </p:cNvPr>
          <p:cNvSpPr>
            <a:spLocks noGrp="1"/>
          </p:cNvSpPr>
          <p:nvPr>
            <p:ph type="dt" sz="half" idx="10"/>
          </p:nvPr>
        </p:nvSpPr>
        <p:spPr/>
        <p:txBody>
          <a:bodyPr/>
          <a:lstStyle/>
          <a:p>
            <a:fld id="{E72E28DA-88D1-467F-8341-517D50DCDCFF}" type="datetime1">
              <a:rPr lang="cs-CZ" smtClean="0"/>
              <a:t>15.02.2021</a:t>
            </a:fld>
            <a:endParaRPr lang="cs-CZ"/>
          </a:p>
        </p:txBody>
      </p:sp>
      <p:sp>
        <p:nvSpPr>
          <p:cNvPr id="6" name="Zástupný symbol pro zápatí 5">
            <a:extLst>
              <a:ext uri="{FF2B5EF4-FFF2-40B4-BE49-F238E27FC236}">
                <a16:creationId xmlns:a16="http://schemas.microsoft.com/office/drawing/2014/main" id="{35DDC8E2-069E-447F-934F-AA681D827AC7}"/>
              </a:ext>
            </a:extLst>
          </p:cNvPr>
          <p:cNvSpPr>
            <a:spLocks noGrp="1"/>
          </p:cNvSpPr>
          <p:nvPr>
            <p:ph type="ftr" sz="quarter" idx="11"/>
          </p:nvPr>
        </p:nvSpPr>
        <p:spPr/>
        <p:txBody>
          <a:bodyPr/>
          <a:lstStyle/>
          <a:p>
            <a:r>
              <a:rPr lang="cs-CZ"/>
              <a:t>Lékařská fakulta Masarykovy univerzity</a:t>
            </a:r>
          </a:p>
        </p:txBody>
      </p:sp>
      <p:sp>
        <p:nvSpPr>
          <p:cNvPr id="7" name="Zástupný symbol pro číslo snímku 6">
            <a:extLst>
              <a:ext uri="{FF2B5EF4-FFF2-40B4-BE49-F238E27FC236}">
                <a16:creationId xmlns:a16="http://schemas.microsoft.com/office/drawing/2014/main" id="{FA3BB4B3-475B-4C4E-B82E-4022DA55B317}"/>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2052617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5BD217-2338-4F89-9FBF-8335D6ADE5A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2F4EBDD-8E82-47C4-A899-24FD7220D5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48A8601-18D6-4B1D-97BF-F1A9F0317E5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314C210-66A9-4A46-AB16-7FB7DFB958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8A20E94-5339-4ECB-8D46-80FCCBE71CE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6919F89-5DDA-4784-9819-03EFDE3BC0D0}"/>
              </a:ext>
            </a:extLst>
          </p:cNvPr>
          <p:cNvSpPr>
            <a:spLocks noGrp="1"/>
          </p:cNvSpPr>
          <p:nvPr>
            <p:ph type="dt" sz="half" idx="10"/>
          </p:nvPr>
        </p:nvSpPr>
        <p:spPr/>
        <p:txBody>
          <a:bodyPr/>
          <a:lstStyle/>
          <a:p>
            <a:fld id="{62625D73-E628-461F-ADDF-D342083403D8}" type="datetime1">
              <a:rPr lang="cs-CZ" smtClean="0"/>
              <a:t>15.02.2021</a:t>
            </a:fld>
            <a:endParaRPr lang="cs-CZ"/>
          </a:p>
        </p:txBody>
      </p:sp>
      <p:sp>
        <p:nvSpPr>
          <p:cNvPr id="8" name="Zástupný symbol pro zápatí 7">
            <a:extLst>
              <a:ext uri="{FF2B5EF4-FFF2-40B4-BE49-F238E27FC236}">
                <a16:creationId xmlns:a16="http://schemas.microsoft.com/office/drawing/2014/main" id="{97BEB492-218D-46EE-9627-145D09D58A9D}"/>
              </a:ext>
            </a:extLst>
          </p:cNvPr>
          <p:cNvSpPr>
            <a:spLocks noGrp="1"/>
          </p:cNvSpPr>
          <p:nvPr>
            <p:ph type="ftr" sz="quarter" idx="11"/>
          </p:nvPr>
        </p:nvSpPr>
        <p:spPr/>
        <p:txBody>
          <a:bodyPr/>
          <a:lstStyle/>
          <a:p>
            <a:r>
              <a:rPr lang="cs-CZ"/>
              <a:t>Lékařská fakulta Masarykovy univerzity</a:t>
            </a:r>
          </a:p>
        </p:txBody>
      </p:sp>
      <p:sp>
        <p:nvSpPr>
          <p:cNvPr id="9" name="Zástupný symbol pro číslo snímku 8">
            <a:extLst>
              <a:ext uri="{FF2B5EF4-FFF2-40B4-BE49-F238E27FC236}">
                <a16:creationId xmlns:a16="http://schemas.microsoft.com/office/drawing/2014/main" id="{988C7484-5A32-417C-BE0E-CD33A51FF816}"/>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754037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F5357C-66FE-4BEA-AB9C-81F138C22B8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5351DA1-1C62-4A8B-92EA-85391B959627}"/>
              </a:ext>
            </a:extLst>
          </p:cNvPr>
          <p:cNvSpPr>
            <a:spLocks noGrp="1"/>
          </p:cNvSpPr>
          <p:nvPr>
            <p:ph type="dt" sz="half" idx="10"/>
          </p:nvPr>
        </p:nvSpPr>
        <p:spPr/>
        <p:txBody>
          <a:bodyPr/>
          <a:lstStyle/>
          <a:p>
            <a:fld id="{788A0342-2FB7-4696-A686-9569B65A8F0B}" type="datetime1">
              <a:rPr lang="cs-CZ" smtClean="0"/>
              <a:t>15.02.2021</a:t>
            </a:fld>
            <a:endParaRPr lang="cs-CZ"/>
          </a:p>
        </p:txBody>
      </p:sp>
      <p:sp>
        <p:nvSpPr>
          <p:cNvPr id="4" name="Zástupný symbol pro zápatí 3">
            <a:extLst>
              <a:ext uri="{FF2B5EF4-FFF2-40B4-BE49-F238E27FC236}">
                <a16:creationId xmlns:a16="http://schemas.microsoft.com/office/drawing/2014/main" id="{F05AA1E4-99AC-4A91-BB65-7568898A4751}"/>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7A4E8DB7-872A-4B3D-9E50-21B81F162048}"/>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395470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8B0ECE3-EECA-443D-A135-F0EB0B2066DF}"/>
              </a:ext>
            </a:extLst>
          </p:cNvPr>
          <p:cNvSpPr>
            <a:spLocks noGrp="1"/>
          </p:cNvSpPr>
          <p:nvPr>
            <p:ph type="dt" sz="half" idx="10"/>
          </p:nvPr>
        </p:nvSpPr>
        <p:spPr/>
        <p:txBody>
          <a:bodyPr/>
          <a:lstStyle/>
          <a:p>
            <a:fld id="{A02DE8F5-91D1-4CEF-AC91-48B781E78244}" type="datetime1">
              <a:rPr lang="cs-CZ" smtClean="0"/>
              <a:t>15.02.2021</a:t>
            </a:fld>
            <a:endParaRPr lang="cs-CZ"/>
          </a:p>
        </p:txBody>
      </p:sp>
      <p:sp>
        <p:nvSpPr>
          <p:cNvPr id="3" name="Zástupný symbol pro zápatí 2">
            <a:extLst>
              <a:ext uri="{FF2B5EF4-FFF2-40B4-BE49-F238E27FC236}">
                <a16:creationId xmlns:a16="http://schemas.microsoft.com/office/drawing/2014/main" id="{286150FF-4F3D-448B-B9B0-87C748101D51}"/>
              </a:ext>
            </a:extLst>
          </p:cNvPr>
          <p:cNvSpPr>
            <a:spLocks noGrp="1"/>
          </p:cNvSpPr>
          <p:nvPr>
            <p:ph type="ftr" sz="quarter" idx="11"/>
          </p:nvPr>
        </p:nvSpPr>
        <p:spPr/>
        <p:txBody>
          <a:bodyPr/>
          <a:lstStyle/>
          <a:p>
            <a:r>
              <a:rPr lang="cs-CZ"/>
              <a:t>Lékařská fakulta Masarykovy univerzity</a:t>
            </a:r>
          </a:p>
        </p:txBody>
      </p:sp>
      <p:sp>
        <p:nvSpPr>
          <p:cNvPr id="4" name="Zástupný symbol pro číslo snímku 3">
            <a:extLst>
              <a:ext uri="{FF2B5EF4-FFF2-40B4-BE49-F238E27FC236}">
                <a16:creationId xmlns:a16="http://schemas.microsoft.com/office/drawing/2014/main" id="{ACFEB872-ABEA-42CF-92DA-EF9E44F8EEB7}"/>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298007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7C7081-A2C2-4BC1-A73B-903C75D2015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7C622F6-DB78-4F2A-9D41-7D3B15DED4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BAE2D78-2D3B-43CE-A300-8FB81DF93D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9094480-E0FE-44D2-B7FF-89B26D542874}"/>
              </a:ext>
            </a:extLst>
          </p:cNvPr>
          <p:cNvSpPr>
            <a:spLocks noGrp="1"/>
          </p:cNvSpPr>
          <p:nvPr>
            <p:ph type="dt" sz="half" idx="10"/>
          </p:nvPr>
        </p:nvSpPr>
        <p:spPr/>
        <p:txBody>
          <a:bodyPr/>
          <a:lstStyle/>
          <a:p>
            <a:fld id="{CEAC82AD-C83E-4524-9C61-8332BD0A7EC8}" type="datetime1">
              <a:rPr lang="cs-CZ" smtClean="0"/>
              <a:t>15.02.2021</a:t>
            </a:fld>
            <a:endParaRPr lang="cs-CZ"/>
          </a:p>
        </p:txBody>
      </p:sp>
      <p:sp>
        <p:nvSpPr>
          <p:cNvPr id="6" name="Zástupný symbol pro zápatí 5">
            <a:extLst>
              <a:ext uri="{FF2B5EF4-FFF2-40B4-BE49-F238E27FC236}">
                <a16:creationId xmlns:a16="http://schemas.microsoft.com/office/drawing/2014/main" id="{B9C56C37-85AF-4CB0-9DD2-0F2E46E8A1CA}"/>
              </a:ext>
            </a:extLst>
          </p:cNvPr>
          <p:cNvSpPr>
            <a:spLocks noGrp="1"/>
          </p:cNvSpPr>
          <p:nvPr>
            <p:ph type="ftr" sz="quarter" idx="11"/>
          </p:nvPr>
        </p:nvSpPr>
        <p:spPr/>
        <p:txBody>
          <a:bodyPr/>
          <a:lstStyle/>
          <a:p>
            <a:r>
              <a:rPr lang="cs-CZ"/>
              <a:t>Lékařská fakulta Masarykovy univerzity</a:t>
            </a:r>
          </a:p>
        </p:txBody>
      </p:sp>
      <p:sp>
        <p:nvSpPr>
          <p:cNvPr id="7" name="Zástupný symbol pro číslo snímku 6">
            <a:extLst>
              <a:ext uri="{FF2B5EF4-FFF2-40B4-BE49-F238E27FC236}">
                <a16:creationId xmlns:a16="http://schemas.microsoft.com/office/drawing/2014/main" id="{4CC8ACBA-B1F6-4351-999E-B7A327DE5BF5}"/>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3276515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63C03-968F-4CF9-A23D-EF90B705CB4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345E89E-C2E7-4DBF-BFA2-FD3CC3CC89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3E5FED4-3F00-4AEA-B4C5-3132CE0E82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52B5EFF-E97A-410D-8275-A011EB4AE5CE}"/>
              </a:ext>
            </a:extLst>
          </p:cNvPr>
          <p:cNvSpPr>
            <a:spLocks noGrp="1"/>
          </p:cNvSpPr>
          <p:nvPr>
            <p:ph type="dt" sz="half" idx="10"/>
          </p:nvPr>
        </p:nvSpPr>
        <p:spPr/>
        <p:txBody>
          <a:bodyPr/>
          <a:lstStyle/>
          <a:p>
            <a:fld id="{F271CA30-F2B8-4563-8744-EE4EBE0F4701}" type="datetime1">
              <a:rPr lang="cs-CZ" smtClean="0"/>
              <a:t>15.02.2021</a:t>
            </a:fld>
            <a:endParaRPr lang="cs-CZ"/>
          </a:p>
        </p:txBody>
      </p:sp>
      <p:sp>
        <p:nvSpPr>
          <p:cNvPr id="6" name="Zástupný symbol pro zápatí 5">
            <a:extLst>
              <a:ext uri="{FF2B5EF4-FFF2-40B4-BE49-F238E27FC236}">
                <a16:creationId xmlns:a16="http://schemas.microsoft.com/office/drawing/2014/main" id="{F80695E5-7BDE-489C-A24D-0140A0C902E2}"/>
              </a:ext>
            </a:extLst>
          </p:cNvPr>
          <p:cNvSpPr>
            <a:spLocks noGrp="1"/>
          </p:cNvSpPr>
          <p:nvPr>
            <p:ph type="ftr" sz="quarter" idx="11"/>
          </p:nvPr>
        </p:nvSpPr>
        <p:spPr/>
        <p:txBody>
          <a:bodyPr/>
          <a:lstStyle/>
          <a:p>
            <a:r>
              <a:rPr lang="cs-CZ"/>
              <a:t>Lékařská fakulta Masarykovy univerzity</a:t>
            </a:r>
          </a:p>
        </p:txBody>
      </p:sp>
      <p:sp>
        <p:nvSpPr>
          <p:cNvPr id="7" name="Zástupný symbol pro číslo snímku 6">
            <a:extLst>
              <a:ext uri="{FF2B5EF4-FFF2-40B4-BE49-F238E27FC236}">
                <a16:creationId xmlns:a16="http://schemas.microsoft.com/office/drawing/2014/main" id="{6AE6FCAF-7360-428E-B6DE-A90A9C345006}"/>
              </a:ext>
            </a:extLst>
          </p:cNvPr>
          <p:cNvSpPr>
            <a:spLocks noGrp="1"/>
          </p:cNvSpPr>
          <p:nvPr>
            <p:ph type="sldNum" sz="quarter" idx="12"/>
          </p:nvPr>
        </p:nvSpPr>
        <p:spPr/>
        <p:txBody>
          <a:bodyPr/>
          <a:lstStyle/>
          <a:p>
            <a:fld id="{A3AAD271-F354-4BF7-BE43-B653259FD903}" type="slidenum">
              <a:rPr lang="cs-CZ" smtClean="0"/>
              <a:t>‹#›</a:t>
            </a:fld>
            <a:endParaRPr lang="cs-CZ"/>
          </a:p>
        </p:txBody>
      </p:sp>
    </p:spTree>
    <p:extLst>
      <p:ext uri="{BB962C8B-B14F-4D97-AF65-F5344CB8AC3E}">
        <p14:creationId xmlns:p14="http://schemas.microsoft.com/office/powerpoint/2010/main" val="2158842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5C42D3A-4BFD-4A6D-917D-13C3CC3A78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587C467-83F0-4BFD-B2C8-BCD334843C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3D03CE4-5F75-4AD9-A092-5DA865152B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BDD3C-43A4-4A28-B612-E9FBBDC81498}" type="datetime1">
              <a:rPr lang="cs-CZ" smtClean="0"/>
              <a:t>15.02.2021</a:t>
            </a:fld>
            <a:endParaRPr lang="cs-CZ"/>
          </a:p>
        </p:txBody>
      </p:sp>
      <p:sp>
        <p:nvSpPr>
          <p:cNvPr id="5" name="Zástupný symbol pro zápatí 4">
            <a:extLst>
              <a:ext uri="{FF2B5EF4-FFF2-40B4-BE49-F238E27FC236}">
                <a16:creationId xmlns:a16="http://schemas.microsoft.com/office/drawing/2014/main" id="{219A3A79-5633-4BFA-938A-2C4E08795A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Lékařská fakulta Masarykovy univerzity</a:t>
            </a:r>
          </a:p>
        </p:txBody>
      </p:sp>
      <p:sp>
        <p:nvSpPr>
          <p:cNvPr id="6" name="Zástupný symbol pro číslo snímku 5">
            <a:extLst>
              <a:ext uri="{FF2B5EF4-FFF2-40B4-BE49-F238E27FC236}">
                <a16:creationId xmlns:a16="http://schemas.microsoft.com/office/drawing/2014/main" id="{CEB71B80-98C2-47D5-892F-B90C8529F5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AD271-F354-4BF7-BE43-B653259FD903}" type="slidenum">
              <a:rPr lang="cs-CZ" smtClean="0"/>
              <a:t>‹#›</a:t>
            </a:fld>
            <a:endParaRPr lang="cs-CZ"/>
          </a:p>
        </p:txBody>
      </p:sp>
    </p:spTree>
    <p:extLst>
      <p:ext uri="{BB962C8B-B14F-4D97-AF65-F5344CB8AC3E}">
        <p14:creationId xmlns:p14="http://schemas.microsoft.com/office/powerpoint/2010/main" val="3383240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FBBE7A-AAF8-4ED9-822E-8B790DB2BE54}"/>
              </a:ext>
            </a:extLst>
          </p:cNvPr>
          <p:cNvSpPr>
            <a:spLocks noGrp="1"/>
          </p:cNvSpPr>
          <p:nvPr>
            <p:ph type="ctrTitle"/>
          </p:nvPr>
        </p:nvSpPr>
        <p:spPr>
          <a:xfrm>
            <a:off x="1524000" y="337351"/>
            <a:ext cx="9144000" cy="3986074"/>
          </a:xfrm>
        </p:spPr>
        <p:txBody>
          <a:bodyPr/>
          <a:lstStyle/>
          <a:p>
            <a:r>
              <a:rPr lang="cs-CZ" sz="3600" b="1" dirty="0">
                <a:effectLst/>
                <a:latin typeface="Times New Roman" panose="02020603050405020304" pitchFamily="18" charset="0"/>
                <a:ea typeface="Calibri" panose="020F0502020204030204" pitchFamily="34" charset="0"/>
                <a:cs typeface="Times New Roman" panose="02020603050405020304" pitchFamily="18" charset="0"/>
              </a:rPr>
              <a:t>Reflexe a reflektivní praxe</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Podnadpis 2">
            <a:extLst>
              <a:ext uri="{FF2B5EF4-FFF2-40B4-BE49-F238E27FC236}">
                <a16:creationId xmlns:a16="http://schemas.microsoft.com/office/drawing/2014/main" id="{2B172386-4294-408D-8A00-A0521A222394}"/>
              </a:ext>
            </a:extLst>
          </p:cNvPr>
          <p:cNvSpPr>
            <a:spLocks noGrp="1"/>
          </p:cNvSpPr>
          <p:nvPr>
            <p:ph type="subTitle" idx="1"/>
          </p:nvPr>
        </p:nvSpPr>
        <p:spPr>
          <a:xfrm>
            <a:off x="1524000" y="4492100"/>
            <a:ext cx="9144000" cy="1864250"/>
          </a:xfrm>
        </p:spPr>
        <p:txBody>
          <a:bodyPr>
            <a:normAutofit lnSpcReduction="10000"/>
          </a:bodyPr>
          <a:lstStyle/>
          <a:p>
            <a:r>
              <a:rPr lang="cs-CZ" dirty="0"/>
              <a:t>PhDr. Marie Dvořáková, Ph.D.</a:t>
            </a:r>
          </a:p>
          <a:p>
            <a:r>
              <a:rPr lang="cs-CZ" dirty="0"/>
              <a:t>Katedra ošetřovatelství a porodní asistence LF MU</a:t>
            </a:r>
          </a:p>
          <a:p>
            <a:endParaRPr lang="cs-CZ" dirty="0"/>
          </a:p>
          <a:p>
            <a:r>
              <a:rPr lang="cs-CZ" sz="1300" dirty="0"/>
              <a:t>Tato prezentace je autorským dílem vytvořeným zaměstnanci Masarykovy univerzity. Studenti předmětu mají právo pořídit si kopii prezentace pro potřeby vlastního studia. Jakékoliv další šíření prezentace nebo její části bez svolení Masarykovy univerzity je v rozporu se zákonem.</a:t>
            </a:r>
          </a:p>
          <a:p>
            <a:endParaRPr lang="cs-CZ" dirty="0"/>
          </a:p>
        </p:txBody>
      </p:sp>
      <p:sp>
        <p:nvSpPr>
          <p:cNvPr id="4" name="Zástupný symbol pro zápatí 3">
            <a:extLst>
              <a:ext uri="{FF2B5EF4-FFF2-40B4-BE49-F238E27FC236}">
                <a16:creationId xmlns:a16="http://schemas.microsoft.com/office/drawing/2014/main" id="{651942B1-F92B-4E03-BA30-D80D50DA6297}"/>
              </a:ext>
            </a:extLst>
          </p:cNvPr>
          <p:cNvSpPr>
            <a:spLocks noGrp="1"/>
          </p:cNvSpPr>
          <p:nvPr>
            <p:ph type="ftr" sz="quarter" idx="11"/>
          </p:nvPr>
        </p:nvSpPr>
        <p:spPr/>
        <p:txBody>
          <a:bodyPr/>
          <a:lstStyle/>
          <a:p>
            <a:r>
              <a:rPr lang="cs-CZ" dirty="0"/>
              <a:t>Lékařská fakulta Masarykovy univerzity</a:t>
            </a:r>
          </a:p>
        </p:txBody>
      </p:sp>
      <p:sp>
        <p:nvSpPr>
          <p:cNvPr id="5" name="Zástupný symbol pro číslo snímku 4">
            <a:extLst>
              <a:ext uri="{FF2B5EF4-FFF2-40B4-BE49-F238E27FC236}">
                <a16:creationId xmlns:a16="http://schemas.microsoft.com/office/drawing/2014/main" id="{E7BCADE5-0898-452A-BFB1-15D16895A649}"/>
              </a:ext>
            </a:extLst>
          </p:cNvPr>
          <p:cNvSpPr>
            <a:spLocks noGrp="1"/>
          </p:cNvSpPr>
          <p:nvPr>
            <p:ph type="sldNum" sz="quarter" idx="12"/>
          </p:nvPr>
        </p:nvSpPr>
        <p:spPr/>
        <p:txBody>
          <a:bodyPr/>
          <a:lstStyle/>
          <a:p>
            <a:fld id="{A3AAD271-F354-4BF7-BE43-B653259FD903}" type="slidenum">
              <a:rPr lang="cs-CZ" smtClean="0"/>
              <a:t>1</a:t>
            </a:fld>
            <a:endParaRPr lang="cs-CZ"/>
          </a:p>
        </p:txBody>
      </p:sp>
      <p:pic>
        <p:nvPicPr>
          <p:cNvPr id="7" name="Obrázek 6">
            <a:extLst>
              <a:ext uri="{FF2B5EF4-FFF2-40B4-BE49-F238E27FC236}">
                <a16:creationId xmlns:a16="http://schemas.microsoft.com/office/drawing/2014/main" id="{DFEE9EE7-16E2-4053-844E-5542B85DB9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024" y="742512"/>
            <a:ext cx="2365253" cy="1367031"/>
          </a:xfrm>
          <a:prstGeom prst="rect">
            <a:avLst/>
          </a:prstGeom>
        </p:spPr>
      </p:pic>
    </p:spTree>
    <p:extLst>
      <p:ext uri="{BB962C8B-B14F-4D97-AF65-F5344CB8AC3E}">
        <p14:creationId xmlns:p14="http://schemas.microsoft.com/office/powerpoint/2010/main" val="148343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626FE3-E092-4B77-A9C6-07E875C54DC4}"/>
              </a:ext>
            </a:extLst>
          </p:cNvPr>
          <p:cNvSpPr>
            <a:spLocks noGrp="1"/>
          </p:cNvSpPr>
          <p:nvPr>
            <p:ph type="title"/>
          </p:nvPr>
        </p:nvSpPr>
        <p:spPr/>
        <p:txBody>
          <a:bodyPr/>
          <a:lstStyle/>
          <a:p>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Úrovně sebereflexe</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999788C2-C900-4FBF-9F82-EF0EA238AEB9}"/>
              </a:ext>
            </a:extLst>
          </p:cNvPr>
          <p:cNvSpPr>
            <a:spLocks noGrp="1"/>
          </p:cNvSpPr>
          <p:nvPr>
            <p:ph idx="1"/>
          </p:nvPr>
        </p:nvSpPr>
        <p:spPr/>
        <p:txBody>
          <a:bodyPr/>
          <a:lstStyle/>
          <a:p>
            <a:pPr marL="457200" algn="just">
              <a:lnSpc>
                <a:spcPct val="150000"/>
              </a:lnSpc>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První úroveň –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obsahuje každodenní bilancování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zdravotníka. Objevují se zde otázky : Jak jsem zvládnul dnešní odbornou praxi, co jsem se naučil nového? …- student srovnává prekoncepty s realitou. Musí zde dojít k zhodnocení minulých dějů a projekci budoucích plánů.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Druhá úroveň –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je dlouhodobější a významnější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překonává konkrétnost určitých situací a posunuje se k zamyšlení z nadhledu, jiného úhlu pohledu k celkovému osobnostnímu sebepojetí (moje osobní já) v kontextu role všeobecné sestry. – Jaký jsem zdravotník, jak mě práce baví, čeho se bojím……..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Obě úrovně jsou na sobě závislé, kde jednotlivé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sebereflektivní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epizody tvoří obsah celkového vnímání i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sebereflektivního</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smýšlení studentů. (srov. Svatoš T., Sebereflexe ve vývoji a kontinuitě)</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46FB4155-3FBE-4205-A369-DEB16EA9EFDD}"/>
              </a:ext>
            </a:extLst>
          </p:cNvPr>
          <p:cNvSpPr>
            <a:spLocks noGrp="1"/>
          </p:cNvSpPr>
          <p:nvPr>
            <p:ph type="ftr" sz="quarter" idx="11"/>
          </p:nvPr>
        </p:nvSpPr>
        <p:spPr/>
        <p:txBody>
          <a:bodyPr/>
          <a:lstStyle/>
          <a:p>
            <a:r>
              <a:rPr lang="cs-CZ"/>
              <a:t>Lékařská fakulta Masarykovy univerzity</a:t>
            </a:r>
            <a:endParaRPr lang="cs-CZ" dirty="0"/>
          </a:p>
        </p:txBody>
      </p:sp>
      <p:sp>
        <p:nvSpPr>
          <p:cNvPr id="5" name="Zástupný symbol pro číslo snímku 4">
            <a:extLst>
              <a:ext uri="{FF2B5EF4-FFF2-40B4-BE49-F238E27FC236}">
                <a16:creationId xmlns:a16="http://schemas.microsoft.com/office/drawing/2014/main" id="{6012FCF4-FD8C-4F68-835D-5A687CCF7604}"/>
              </a:ext>
            </a:extLst>
          </p:cNvPr>
          <p:cNvSpPr>
            <a:spLocks noGrp="1"/>
          </p:cNvSpPr>
          <p:nvPr>
            <p:ph type="sldNum" sz="quarter" idx="12"/>
          </p:nvPr>
        </p:nvSpPr>
        <p:spPr/>
        <p:txBody>
          <a:bodyPr/>
          <a:lstStyle/>
          <a:p>
            <a:fld id="{A3AAD271-F354-4BF7-BE43-B653259FD903}" type="slidenum">
              <a:rPr lang="cs-CZ" smtClean="0"/>
              <a:t>10</a:t>
            </a:fld>
            <a:endParaRPr lang="cs-CZ"/>
          </a:p>
        </p:txBody>
      </p:sp>
      <p:pic>
        <p:nvPicPr>
          <p:cNvPr id="6" name="Obrázek 5">
            <a:extLst>
              <a:ext uri="{FF2B5EF4-FFF2-40B4-BE49-F238E27FC236}">
                <a16:creationId xmlns:a16="http://schemas.microsoft.com/office/drawing/2014/main" id="{FB307645-700D-48F4-A155-CDB69B9907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24513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79AD14-4007-4A31-AC01-FE66D26DC043}"/>
              </a:ext>
            </a:extLst>
          </p:cNvPr>
          <p:cNvSpPr>
            <a:spLocks noGrp="1"/>
          </p:cNvSpPr>
          <p:nvPr>
            <p:ph type="title"/>
          </p:nvPr>
        </p:nvSpPr>
        <p:spPr/>
        <p:txBody>
          <a:bodyPr>
            <a:normAutofit/>
          </a:bodyPr>
          <a:lstStyle/>
          <a:p>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Typy sebereflektujících otázek</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sz="2800" dirty="0"/>
          </a:p>
        </p:txBody>
      </p:sp>
      <p:graphicFrame>
        <p:nvGraphicFramePr>
          <p:cNvPr id="4" name="Zástupný obsah 3">
            <a:extLst>
              <a:ext uri="{FF2B5EF4-FFF2-40B4-BE49-F238E27FC236}">
                <a16:creationId xmlns:a16="http://schemas.microsoft.com/office/drawing/2014/main" id="{90FDECC7-2EA4-44BE-9E8C-B41AB39C860B}"/>
              </a:ext>
            </a:extLst>
          </p:cNvPr>
          <p:cNvGraphicFramePr>
            <a:graphicFrameLocks noGrp="1"/>
          </p:cNvGraphicFramePr>
          <p:nvPr>
            <p:ph idx="1"/>
            <p:extLst>
              <p:ext uri="{D42A27DB-BD31-4B8C-83A1-F6EECF244321}">
                <p14:modId xmlns:p14="http://schemas.microsoft.com/office/powerpoint/2010/main" val="1499677171"/>
              </p:ext>
            </p:extLst>
          </p:nvPr>
        </p:nvGraphicFramePr>
        <p:xfrm>
          <a:off x="695325" y="1154098"/>
          <a:ext cx="10658474" cy="5380378"/>
        </p:xfrm>
        <a:graphic>
          <a:graphicData uri="http://schemas.openxmlformats.org/drawingml/2006/table">
            <a:tbl>
              <a:tblPr firstRow="1" firstCol="1" bandRow="1">
                <a:tableStyleId>{5C22544A-7EE6-4342-B048-85BDC9FD1C3A}</a:tableStyleId>
              </a:tblPr>
              <a:tblGrid>
                <a:gridCol w="2152905">
                  <a:extLst>
                    <a:ext uri="{9D8B030D-6E8A-4147-A177-3AD203B41FA5}">
                      <a16:colId xmlns:a16="http://schemas.microsoft.com/office/drawing/2014/main" val="422708858"/>
                    </a:ext>
                  </a:extLst>
                </a:gridCol>
                <a:gridCol w="4970207">
                  <a:extLst>
                    <a:ext uri="{9D8B030D-6E8A-4147-A177-3AD203B41FA5}">
                      <a16:colId xmlns:a16="http://schemas.microsoft.com/office/drawing/2014/main" val="3940849839"/>
                    </a:ext>
                  </a:extLst>
                </a:gridCol>
                <a:gridCol w="3535362">
                  <a:extLst>
                    <a:ext uri="{9D8B030D-6E8A-4147-A177-3AD203B41FA5}">
                      <a16:colId xmlns:a16="http://schemas.microsoft.com/office/drawing/2014/main" val="1168413990"/>
                    </a:ext>
                  </a:extLst>
                </a:gridCol>
              </a:tblGrid>
              <a:tr h="279147">
                <a:tc>
                  <a:txBody>
                    <a:bodyPr/>
                    <a:lstStyle/>
                    <a:p>
                      <a:pPr marL="457200" algn="just">
                        <a:lnSpc>
                          <a:spcPct val="150000"/>
                        </a:lnSpc>
                      </a:pPr>
                      <a:r>
                        <a:rPr lang="cs-CZ" sz="900">
                          <a:effectLst/>
                        </a:rPr>
                        <a:t> </a:t>
                      </a:r>
                      <a:endParaRPr lang="cs-CZ" sz="7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tc>
                  <a:txBody>
                    <a:bodyPr/>
                    <a:lstStyle/>
                    <a:p>
                      <a:pPr marL="457200" algn="ctr">
                        <a:lnSpc>
                          <a:spcPct val="150000"/>
                        </a:lnSpc>
                      </a:pPr>
                      <a:r>
                        <a:rPr lang="cs-CZ" sz="900">
                          <a:effectLst/>
                        </a:rPr>
                        <a:t>Význam</a:t>
                      </a:r>
                      <a:endParaRPr lang="cs-CZ" sz="7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tc>
                  <a:txBody>
                    <a:bodyPr/>
                    <a:lstStyle/>
                    <a:p>
                      <a:pPr marL="457200" algn="ctr">
                        <a:lnSpc>
                          <a:spcPct val="150000"/>
                        </a:lnSpc>
                        <a:spcAft>
                          <a:spcPts val="800"/>
                        </a:spcAft>
                      </a:pPr>
                      <a:r>
                        <a:rPr lang="cs-CZ" sz="900">
                          <a:effectLst/>
                        </a:rPr>
                        <a:t>Příklad otázek</a:t>
                      </a:r>
                      <a:endParaRPr lang="cs-CZ" sz="7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extLst>
                  <a:ext uri="{0D108BD9-81ED-4DB2-BD59-A6C34878D82A}">
                    <a16:rowId xmlns:a16="http://schemas.microsoft.com/office/drawing/2014/main" val="441363958"/>
                  </a:ext>
                </a:extLst>
              </a:tr>
              <a:tr h="1495205">
                <a:tc>
                  <a:txBody>
                    <a:bodyPr/>
                    <a:lstStyle/>
                    <a:p>
                      <a:pPr marL="457200" algn="just">
                        <a:lnSpc>
                          <a:spcPct val="150000"/>
                        </a:lnSpc>
                      </a:pPr>
                      <a:r>
                        <a:rPr lang="cs-CZ" sz="1800">
                          <a:effectLst/>
                        </a:rPr>
                        <a:t>Popisné otázky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tc>
                  <a:txBody>
                    <a:bodyPr/>
                    <a:lstStyle/>
                    <a:p>
                      <a:pPr marL="457200">
                        <a:lnSpc>
                          <a:spcPct val="150000"/>
                        </a:lnSpc>
                      </a:pPr>
                      <a:r>
                        <a:rPr lang="cs-CZ" sz="1800" dirty="0">
                          <a:effectLst/>
                        </a:rPr>
                        <a:t>Umožňují zpětně si uvědomit a popsat svoje jednání a prožitky v určité odborné praktické situaci.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tc>
                  <a:txBody>
                    <a:bodyPr/>
                    <a:lstStyle/>
                    <a:p>
                      <a:pPr marL="457200">
                        <a:lnSpc>
                          <a:spcPct val="150000"/>
                        </a:lnSpc>
                      </a:pPr>
                      <a:r>
                        <a:rPr lang="cs-CZ" sz="1800">
                          <a:effectLst/>
                        </a:rPr>
                        <a:t>Co jsem vlastně dělala?</a:t>
                      </a:r>
                    </a:p>
                    <a:p>
                      <a:pPr marL="457200">
                        <a:lnSpc>
                          <a:spcPct val="150000"/>
                        </a:lnSpc>
                      </a:pPr>
                      <a:r>
                        <a:rPr lang="cs-CZ" sz="1800">
                          <a:effectLst/>
                        </a:rPr>
                        <a:t>Co jsem při tom prožívala?</a:t>
                      </a:r>
                    </a:p>
                    <a:p>
                      <a:pPr marL="457200">
                        <a:lnSpc>
                          <a:spcPct val="150000"/>
                        </a:lnSpc>
                        <a:spcAft>
                          <a:spcPts val="800"/>
                        </a:spcAft>
                      </a:pPr>
                      <a:r>
                        <a:rPr lang="cs-CZ" sz="1800">
                          <a:effectLst/>
                        </a:rPr>
                        <a:t>Jak reagovali pacienti?</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extLst>
                  <a:ext uri="{0D108BD9-81ED-4DB2-BD59-A6C34878D82A}">
                    <a16:rowId xmlns:a16="http://schemas.microsoft.com/office/drawing/2014/main" val="2113593633"/>
                  </a:ext>
                </a:extLst>
              </a:tr>
              <a:tr h="2002651">
                <a:tc>
                  <a:txBody>
                    <a:bodyPr/>
                    <a:lstStyle/>
                    <a:p>
                      <a:pPr marL="457200" algn="just">
                        <a:lnSpc>
                          <a:spcPct val="150000"/>
                        </a:lnSpc>
                      </a:pPr>
                      <a:r>
                        <a:rPr lang="cs-CZ" sz="1800">
                          <a:effectLst/>
                        </a:rPr>
                        <a:t>Kauzální otázky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tc>
                  <a:txBody>
                    <a:bodyPr/>
                    <a:lstStyle/>
                    <a:p>
                      <a:pPr marL="457200">
                        <a:lnSpc>
                          <a:spcPct val="150000"/>
                        </a:lnSpc>
                      </a:pPr>
                      <a:r>
                        <a:rPr lang="cs-CZ" sz="1800">
                          <a:effectLst/>
                        </a:rPr>
                        <a:t>Směřují k podrobnější analýze vlastního jednání a jeho příčin v dané ošetřovatelské situaci a k uvědomování souvislostí tohoto jednání se svými znalostmi, rysy osobnosti apod.</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tc>
                  <a:txBody>
                    <a:bodyPr/>
                    <a:lstStyle/>
                    <a:p>
                      <a:pPr marL="457200">
                        <a:lnSpc>
                          <a:spcPct val="150000"/>
                        </a:lnSpc>
                      </a:pPr>
                      <a:r>
                        <a:rPr lang="cs-CZ" sz="1800">
                          <a:effectLst/>
                        </a:rPr>
                        <a:t>Proč jsem jednal právě takto?</a:t>
                      </a:r>
                    </a:p>
                    <a:p>
                      <a:pPr marL="457200">
                        <a:lnSpc>
                          <a:spcPct val="150000"/>
                        </a:lnSpc>
                        <a:spcAft>
                          <a:spcPts val="800"/>
                        </a:spcAft>
                      </a:pPr>
                      <a:r>
                        <a:rPr lang="cs-CZ" sz="1800">
                          <a:effectLst/>
                        </a:rPr>
                        <a:t>Co mě k tomu asi vedlo?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extLst>
                  <a:ext uri="{0D108BD9-81ED-4DB2-BD59-A6C34878D82A}">
                    <a16:rowId xmlns:a16="http://schemas.microsoft.com/office/drawing/2014/main" val="3001464572"/>
                  </a:ext>
                </a:extLst>
              </a:tr>
              <a:tr h="1567353">
                <a:tc>
                  <a:txBody>
                    <a:bodyPr/>
                    <a:lstStyle/>
                    <a:p>
                      <a:pPr marL="457200" algn="just">
                        <a:lnSpc>
                          <a:spcPct val="150000"/>
                        </a:lnSpc>
                      </a:pPr>
                      <a:r>
                        <a:rPr lang="cs-CZ" sz="1800">
                          <a:effectLst/>
                        </a:rPr>
                        <a:t>Rozhodovací otázky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tc>
                  <a:txBody>
                    <a:bodyPr/>
                    <a:lstStyle/>
                    <a:p>
                      <a:pPr marL="457200">
                        <a:lnSpc>
                          <a:spcPct val="150000"/>
                        </a:lnSpc>
                      </a:pPr>
                      <a:r>
                        <a:rPr lang="cs-CZ" sz="1800">
                          <a:effectLst/>
                        </a:rPr>
                        <a:t>Podněcují k hledání možností jiného (účinnějšího) jednání v dané odborné situaci ai hledání možností dalšího profesionálního rozvoje.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tc>
                  <a:txBody>
                    <a:bodyPr/>
                    <a:lstStyle/>
                    <a:p>
                      <a:pPr marL="457200">
                        <a:lnSpc>
                          <a:spcPct val="150000"/>
                        </a:lnSpc>
                      </a:pPr>
                      <a:r>
                        <a:rPr lang="cs-CZ" sz="1800" dirty="0">
                          <a:effectLst/>
                        </a:rPr>
                        <a:t>Jak bych mohla v této situaci jednat jinak?</a:t>
                      </a:r>
                    </a:p>
                    <a:p>
                      <a:pPr marL="457200">
                        <a:lnSpc>
                          <a:spcPct val="150000"/>
                        </a:lnSpc>
                        <a:spcAft>
                          <a:spcPts val="800"/>
                        </a:spcAft>
                      </a:pPr>
                      <a:r>
                        <a:rPr lang="cs-CZ" sz="1800" dirty="0">
                          <a:effectLst/>
                        </a:rPr>
                        <a:t>Co to předpokládá?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5325" marR="45325" marT="0" marB="0"/>
                </a:tc>
                <a:extLst>
                  <a:ext uri="{0D108BD9-81ED-4DB2-BD59-A6C34878D82A}">
                    <a16:rowId xmlns:a16="http://schemas.microsoft.com/office/drawing/2014/main" val="621886505"/>
                  </a:ext>
                </a:extLst>
              </a:tr>
            </a:tbl>
          </a:graphicData>
        </a:graphic>
      </p:graphicFrame>
      <p:sp>
        <p:nvSpPr>
          <p:cNvPr id="3" name="Zástupný symbol pro zápatí 2">
            <a:extLst>
              <a:ext uri="{FF2B5EF4-FFF2-40B4-BE49-F238E27FC236}">
                <a16:creationId xmlns:a16="http://schemas.microsoft.com/office/drawing/2014/main" id="{7105299C-5527-4670-B64F-58FFAC838234}"/>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BB925E22-3AC4-4E08-87D1-2A7AFB78C567}"/>
              </a:ext>
            </a:extLst>
          </p:cNvPr>
          <p:cNvSpPr>
            <a:spLocks noGrp="1"/>
          </p:cNvSpPr>
          <p:nvPr>
            <p:ph type="sldNum" sz="quarter" idx="12"/>
          </p:nvPr>
        </p:nvSpPr>
        <p:spPr/>
        <p:txBody>
          <a:bodyPr/>
          <a:lstStyle/>
          <a:p>
            <a:fld id="{A3AAD271-F354-4BF7-BE43-B653259FD903}" type="slidenum">
              <a:rPr lang="cs-CZ" smtClean="0"/>
              <a:t>11</a:t>
            </a:fld>
            <a:endParaRPr lang="cs-CZ"/>
          </a:p>
        </p:txBody>
      </p:sp>
    </p:spTree>
    <p:extLst>
      <p:ext uri="{BB962C8B-B14F-4D97-AF65-F5344CB8AC3E}">
        <p14:creationId xmlns:p14="http://schemas.microsoft.com/office/powerpoint/2010/main" val="1081181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8075B0-7A78-420E-BEDD-273EE6AA008C}"/>
              </a:ext>
            </a:extLst>
          </p:cNvPr>
          <p:cNvSpPr>
            <a:spLocks noGrp="1"/>
          </p:cNvSpPr>
          <p:nvPr>
            <p:ph type="title"/>
          </p:nvPr>
        </p:nvSpPr>
        <p:spPr/>
        <p:txBody>
          <a:bodyPr>
            <a:normAutofit/>
          </a:bodyPr>
          <a:lstStyle/>
          <a:p>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Potřebné dovednosti k sebereflexi:</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sz="2800" dirty="0"/>
          </a:p>
        </p:txBody>
      </p:sp>
      <p:sp>
        <p:nvSpPr>
          <p:cNvPr id="3" name="Zástupný obsah 2">
            <a:extLst>
              <a:ext uri="{FF2B5EF4-FFF2-40B4-BE49-F238E27FC236}">
                <a16:creationId xmlns:a16="http://schemas.microsoft.com/office/drawing/2014/main" id="{B73CF34C-B18E-4D8F-9369-C98A6870DE80}"/>
              </a:ext>
            </a:extLst>
          </p:cNvPr>
          <p:cNvSpPr>
            <a:spLocks noGrp="1"/>
          </p:cNvSpPr>
          <p:nvPr>
            <p:ph idx="1"/>
          </p:nvPr>
        </p:nvSpPr>
        <p:spPr/>
        <p:txBody>
          <a:bodyPr>
            <a:normAutofit lnSpcReduction="10000"/>
          </a:bodyPr>
          <a:lstStyle/>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Používat řadu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sebereflektivních</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technik.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Klást si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sebereflektivní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otázky.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Vnímat, popisovat a hodnotit své myšlení, postoje, emoce, způsoby jednání.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Stanovit si jasný cíl a vytvořit soubor kritérií hodnocení.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Nalézat odpovědi.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Srovnávat stav aktuálního „já“ s ideálním a požadovaným „já“.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Odhalovat pravé příčiny sledovaných jevů.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Vyvozovat závěry pro své zdokonalování.  (srov.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Urbanovská</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Kritické listy 13)</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58BFDF7C-8993-4A65-8052-A425FFE74FAA}"/>
              </a:ext>
            </a:extLst>
          </p:cNvPr>
          <p:cNvSpPr>
            <a:spLocks noGrp="1"/>
          </p:cNvSpPr>
          <p:nvPr>
            <p:ph type="ftr" sz="quarter" idx="11"/>
          </p:nvPr>
        </p:nvSpPr>
        <p:spPr/>
        <p:txBody>
          <a:bodyPr/>
          <a:lstStyle/>
          <a:p>
            <a:r>
              <a:rPr lang="cs-CZ" dirty="0"/>
              <a:t>Lékařská fakulta Masarykovy univerzity</a:t>
            </a:r>
          </a:p>
        </p:txBody>
      </p:sp>
      <p:sp>
        <p:nvSpPr>
          <p:cNvPr id="5" name="Zástupný symbol pro číslo snímku 4">
            <a:extLst>
              <a:ext uri="{FF2B5EF4-FFF2-40B4-BE49-F238E27FC236}">
                <a16:creationId xmlns:a16="http://schemas.microsoft.com/office/drawing/2014/main" id="{2FFE10E7-1BF4-4BE4-9DA4-A7045F39CCA6}"/>
              </a:ext>
            </a:extLst>
          </p:cNvPr>
          <p:cNvSpPr>
            <a:spLocks noGrp="1"/>
          </p:cNvSpPr>
          <p:nvPr>
            <p:ph type="sldNum" sz="quarter" idx="12"/>
          </p:nvPr>
        </p:nvSpPr>
        <p:spPr/>
        <p:txBody>
          <a:bodyPr/>
          <a:lstStyle/>
          <a:p>
            <a:fld id="{A3AAD271-F354-4BF7-BE43-B653259FD903}" type="slidenum">
              <a:rPr lang="cs-CZ" smtClean="0"/>
              <a:t>12</a:t>
            </a:fld>
            <a:endParaRPr lang="cs-CZ"/>
          </a:p>
        </p:txBody>
      </p:sp>
      <p:pic>
        <p:nvPicPr>
          <p:cNvPr id="6" name="Obrázek 5">
            <a:extLst>
              <a:ext uri="{FF2B5EF4-FFF2-40B4-BE49-F238E27FC236}">
                <a16:creationId xmlns:a16="http://schemas.microsoft.com/office/drawing/2014/main" id="{CD3F8D42-E665-4AA8-90AD-FDF58E6247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869297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2EC55E-F5D8-4D77-AF16-E484AB219C2E}"/>
              </a:ext>
            </a:extLst>
          </p:cNvPr>
          <p:cNvSpPr>
            <a:spLocks noGrp="1"/>
          </p:cNvSpPr>
          <p:nvPr>
            <p:ph type="title"/>
          </p:nvPr>
        </p:nvSpPr>
        <p:spPr/>
        <p:txBody>
          <a:bodyPr>
            <a:normAutofit/>
          </a:bodyPr>
          <a:lstStyle/>
          <a:p>
            <a:r>
              <a:rPr lang="cs-CZ" sz="2800" b="1" dirty="0" err="1">
                <a:effectLst/>
                <a:latin typeface="Times New Roman" panose="02020603050405020304" pitchFamily="18" charset="0"/>
                <a:ea typeface="Calibri" panose="020F0502020204030204" pitchFamily="34" charset="0"/>
              </a:rPr>
              <a:t>Sebereflektivní</a:t>
            </a:r>
            <a:r>
              <a:rPr lang="cs-CZ" sz="2800" b="1" dirty="0">
                <a:effectLst/>
                <a:latin typeface="Times New Roman" panose="02020603050405020304" pitchFamily="18" charset="0"/>
                <a:ea typeface="Calibri" panose="020F0502020204030204" pitchFamily="34" charset="0"/>
              </a:rPr>
              <a:t> metody</a:t>
            </a:r>
            <a:endParaRPr lang="cs-CZ" sz="2800" dirty="0"/>
          </a:p>
        </p:txBody>
      </p:sp>
      <p:sp>
        <p:nvSpPr>
          <p:cNvPr id="3" name="Zástupný obsah 2">
            <a:extLst>
              <a:ext uri="{FF2B5EF4-FFF2-40B4-BE49-F238E27FC236}">
                <a16:creationId xmlns:a16="http://schemas.microsoft.com/office/drawing/2014/main" id="{08F7AFB2-F4A2-4B53-90A1-FDFC3658F3F5}"/>
              </a:ext>
            </a:extLst>
          </p:cNvPr>
          <p:cNvSpPr>
            <a:spLocks noGrp="1"/>
          </p:cNvSpPr>
          <p:nvPr>
            <p:ph idx="1"/>
          </p:nvPr>
        </p:nvSpPr>
        <p:spPr/>
        <p:txBody>
          <a:bodyPr>
            <a:normAutofit fontScale="92500" lnSpcReduction="20000"/>
          </a:bodyPr>
          <a:lstStyle/>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Vlastní analýza práce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Introspekce (sebepozorování)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Sebereflektující otázky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Sebepřijetí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Pozorování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Zpětná vazba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Dotazník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Sebereflektivní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deník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Times New Roman" panose="02020603050405020304" pitchFamily="18" charset="0"/>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Videozáznam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58A1F892-0194-4E34-A8B8-09F5FCD9110D}"/>
              </a:ext>
            </a:extLst>
          </p:cNvPr>
          <p:cNvSpPr>
            <a:spLocks noGrp="1"/>
          </p:cNvSpPr>
          <p:nvPr>
            <p:ph type="ftr" sz="quarter" idx="11"/>
          </p:nvPr>
        </p:nvSpPr>
        <p:spPr/>
        <p:txBody>
          <a:bodyPr/>
          <a:lstStyle/>
          <a:p>
            <a:r>
              <a:rPr lang="cs-CZ" dirty="0"/>
              <a:t>Lékařská fakulta Masarykovy univerzity</a:t>
            </a:r>
          </a:p>
        </p:txBody>
      </p:sp>
      <p:sp>
        <p:nvSpPr>
          <p:cNvPr id="5" name="Zástupný symbol pro číslo snímku 4">
            <a:extLst>
              <a:ext uri="{FF2B5EF4-FFF2-40B4-BE49-F238E27FC236}">
                <a16:creationId xmlns:a16="http://schemas.microsoft.com/office/drawing/2014/main" id="{C2CD9B64-5D07-45D0-8B7D-7F0659475B54}"/>
              </a:ext>
            </a:extLst>
          </p:cNvPr>
          <p:cNvSpPr>
            <a:spLocks noGrp="1"/>
          </p:cNvSpPr>
          <p:nvPr>
            <p:ph type="sldNum" sz="quarter" idx="12"/>
          </p:nvPr>
        </p:nvSpPr>
        <p:spPr/>
        <p:txBody>
          <a:bodyPr/>
          <a:lstStyle/>
          <a:p>
            <a:fld id="{A3AAD271-F354-4BF7-BE43-B653259FD903}" type="slidenum">
              <a:rPr lang="cs-CZ" smtClean="0"/>
              <a:t>13</a:t>
            </a:fld>
            <a:endParaRPr lang="cs-CZ"/>
          </a:p>
        </p:txBody>
      </p:sp>
      <p:pic>
        <p:nvPicPr>
          <p:cNvPr id="6" name="Obrázek 5">
            <a:extLst>
              <a:ext uri="{FF2B5EF4-FFF2-40B4-BE49-F238E27FC236}">
                <a16:creationId xmlns:a16="http://schemas.microsoft.com/office/drawing/2014/main" id="{5E32F55C-328A-44E3-9FA9-40B01A8F77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2533374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D39528-5091-446E-9DC4-1A3A15113967}"/>
              </a:ext>
            </a:extLst>
          </p:cNvPr>
          <p:cNvSpPr>
            <a:spLocks noGrp="1"/>
          </p:cNvSpPr>
          <p:nvPr>
            <p:ph type="title"/>
          </p:nvPr>
        </p:nvSpPr>
        <p:spPr/>
        <p:txBody>
          <a:bodyPr/>
          <a:lstStyle/>
          <a:p>
            <a:r>
              <a:rPr lang="cs-CZ" dirty="0"/>
              <a:t>Reflektivní činnosti 1. a 2. semestr</a:t>
            </a:r>
          </a:p>
        </p:txBody>
      </p:sp>
      <p:sp>
        <p:nvSpPr>
          <p:cNvPr id="3" name="Zástupný obsah 2">
            <a:extLst>
              <a:ext uri="{FF2B5EF4-FFF2-40B4-BE49-F238E27FC236}">
                <a16:creationId xmlns:a16="http://schemas.microsoft.com/office/drawing/2014/main" id="{1B0E5BF4-57E4-4864-AEC6-BC3C836F7097}"/>
              </a:ext>
            </a:extLst>
          </p:cNvPr>
          <p:cNvSpPr>
            <a:spLocks noGrp="1"/>
          </p:cNvSpPr>
          <p:nvPr>
            <p:ph idx="1"/>
          </p:nvPr>
        </p:nvSpPr>
        <p:spPr/>
        <p:txBody>
          <a:bodyPr>
            <a:normAutofit fontScale="55000" lnSpcReduction="20000"/>
          </a:bodyPr>
          <a:lstStyle/>
          <a:p>
            <a:pPr marL="342900" lvl="0" indent="-342900" algn="just">
              <a:lnSpc>
                <a:spcPct val="150000"/>
              </a:lnSpc>
              <a:buFont typeface="Times New Roman" panose="02020603050405020304" pitchFamily="18" charset="0"/>
              <a:buChar char="-"/>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Vlastní analýza práce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Introspekce (sebepozorování)</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Sebereflektující otázky</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Sebepřijetí </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Pozorování</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Zpětná vazba</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Dotazník</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2800" b="1" dirty="0" err="1">
                <a:effectLst/>
                <a:latin typeface="Times New Roman" panose="02020603050405020304" pitchFamily="18" charset="0"/>
                <a:ea typeface="Calibri" panose="020F0502020204030204" pitchFamily="34" charset="0"/>
                <a:cs typeface="Times New Roman" panose="02020603050405020304" pitchFamily="18" charset="0"/>
              </a:rPr>
              <a:t>Sebereflektivní</a:t>
            </a:r>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 deník</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Times New Roman" panose="02020603050405020304" pitchFamily="18" charset="0"/>
              <a:buChar char="-"/>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Videozáznam</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AAB48DAE-2978-45FF-A128-996CF73D4CF2}"/>
              </a:ext>
            </a:extLst>
          </p:cNvPr>
          <p:cNvSpPr>
            <a:spLocks noGrp="1"/>
          </p:cNvSpPr>
          <p:nvPr>
            <p:ph type="ftr" sz="quarter" idx="11"/>
          </p:nvPr>
        </p:nvSpPr>
        <p:spPr/>
        <p:txBody>
          <a:bodyPr/>
          <a:lstStyle/>
          <a:p>
            <a:r>
              <a:rPr lang="cs-CZ" dirty="0"/>
              <a:t>Lékařská fakulta Masarykovy univerzity</a:t>
            </a:r>
          </a:p>
        </p:txBody>
      </p:sp>
      <p:sp>
        <p:nvSpPr>
          <p:cNvPr id="5" name="Zástupný symbol pro číslo snímku 4">
            <a:extLst>
              <a:ext uri="{FF2B5EF4-FFF2-40B4-BE49-F238E27FC236}">
                <a16:creationId xmlns:a16="http://schemas.microsoft.com/office/drawing/2014/main" id="{F05CDE59-7317-4316-B794-5C59974C532A}"/>
              </a:ext>
            </a:extLst>
          </p:cNvPr>
          <p:cNvSpPr>
            <a:spLocks noGrp="1"/>
          </p:cNvSpPr>
          <p:nvPr>
            <p:ph type="sldNum" sz="quarter" idx="12"/>
          </p:nvPr>
        </p:nvSpPr>
        <p:spPr/>
        <p:txBody>
          <a:bodyPr/>
          <a:lstStyle/>
          <a:p>
            <a:fld id="{A3AAD271-F354-4BF7-BE43-B653259FD903}" type="slidenum">
              <a:rPr lang="cs-CZ" smtClean="0"/>
              <a:t>14</a:t>
            </a:fld>
            <a:endParaRPr lang="cs-CZ"/>
          </a:p>
        </p:txBody>
      </p:sp>
      <p:pic>
        <p:nvPicPr>
          <p:cNvPr id="6" name="Obrázek 5">
            <a:extLst>
              <a:ext uri="{FF2B5EF4-FFF2-40B4-BE49-F238E27FC236}">
                <a16:creationId xmlns:a16="http://schemas.microsoft.com/office/drawing/2014/main" id="{655C1D62-283A-4F31-B159-3744D73470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355115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B300B0-7425-4098-943F-6BD837501905}"/>
              </a:ext>
            </a:extLst>
          </p:cNvPr>
          <p:cNvSpPr>
            <a:spLocks noGrp="1"/>
          </p:cNvSpPr>
          <p:nvPr>
            <p:ph type="title"/>
          </p:nvPr>
        </p:nvSpPr>
        <p:spPr/>
        <p:txBody>
          <a:bodyPr/>
          <a:lstStyle/>
          <a:p>
            <a:r>
              <a:rPr lang="cs-CZ" dirty="0"/>
              <a:t>Reflektivní praxe jako zkušenostní učení</a:t>
            </a:r>
          </a:p>
        </p:txBody>
      </p:sp>
      <p:sp>
        <p:nvSpPr>
          <p:cNvPr id="3" name="Zástupný obsah 2">
            <a:extLst>
              <a:ext uri="{FF2B5EF4-FFF2-40B4-BE49-F238E27FC236}">
                <a16:creationId xmlns:a16="http://schemas.microsoft.com/office/drawing/2014/main" id="{F35E6DE2-D57A-4F52-B2DA-C72FD93634D7}"/>
              </a:ext>
            </a:extLst>
          </p:cNvPr>
          <p:cNvSpPr>
            <a:spLocks noGrp="1"/>
          </p:cNvSpPr>
          <p:nvPr>
            <p:ph idx="1"/>
          </p:nvPr>
        </p:nvSpPr>
        <p:spPr/>
        <p:txBody>
          <a:bodyPr/>
          <a:lstStyle/>
          <a:p>
            <a:r>
              <a:rPr lang="cs-CZ" dirty="0"/>
              <a:t>Reflexe nastává, když dojde k:</a:t>
            </a:r>
          </a:p>
          <a:p>
            <a:pPr lvl="1"/>
            <a:r>
              <a:rPr lang="cs-CZ" dirty="0"/>
              <a:t>Zastavení se u významného momentu zkušenosti.</a:t>
            </a:r>
          </a:p>
          <a:p>
            <a:pPr lvl="1"/>
            <a:r>
              <a:rPr lang="cs-CZ" dirty="0"/>
              <a:t>Zaměření se na něj – aktivní pozornost.</a:t>
            </a:r>
          </a:p>
          <a:p>
            <a:pPr lvl="1"/>
            <a:r>
              <a:rPr lang="cs-CZ" dirty="0"/>
              <a:t>Vystoupení z obvyklého (zaběhlého) rámce nazírání a přístupu k věci.</a:t>
            </a:r>
          </a:p>
          <a:p>
            <a:pPr lvl="1"/>
            <a:r>
              <a:rPr lang="cs-CZ" dirty="0"/>
              <a:t>Otevření se něčemu novému, neočekávanému, co se vynoří.  </a:t>
            </a:r>
            <a:r>
              <a:rPr lang="cs-CZ" sz="1000" dirty="0"/>
              <a:t>(Havrdová, Hajný,  2000, s.20).</a:t>
            </a:r>
          </a:p>
          <a:p>
            <a:endParaRPr lang="cs-CZ" dirty="0"/>
          </a:p>
          <a:p>
            <a:endParaRPr lang="cs-CZ" dirty="0"/>
          </a:p>
        </p:txBody>
      </p:sp>
      <p:sp>
        <p:nvSpPr>
          <p:cNvPr id="4" name="Zástupný symbol pro zápatí 3">
            <a:extLst>
              <a:ext uri="{FF2B5EF4-FFF2-40B4-BE49-F238E27FC236}">
                <a16:creationId xmlns:a16="http://schemas.microsoft.com/office/drawing/2014/main" id="{6731D449-E3BC-4E65-B9E2-18B312497A9C}"/>
              </a:ext>
            </a:extLst>
          </p:cNvPr>
          <p:cNvSpPr>
            <a:spLocks noGrp="1"/>
          </p:cNvSpPr>
          <p:nvPr>
            <p:ph type="ftr" sz="quarter" idx="11"/>
          </p:nvPr>
        </p:nvSpPr>
        <p:spPr/>
        <p:txBody>
          <a:bodyPr/>
          <a:lstStyle/>
          <a:p>
            <a:pPr rtl="0"/>
            <a:r>
              <a:rPr lang="cs-CZ" noProof="0" dirty="0"/>
              <a:t>Lékařská fakulta Masarykovy univerzity</a:t>
            </a:r>
          </a:p>
        </p:txBody>
      </p:sp>
      <p:sp>
        <p:nvSpPr>
          <p:cNvPr id="6" name="Zástupný symbol pro číslo snímku 5">
            <a:extLst>
              <a:ext uri="{FF2B5EF4-FFF2-40B4-BE49-F238E27FC236}">
                <a16:creationId xmlns:a16="http://schemas.microsoft.com/office/drawing/2014/main" id="{ABC6DFA8-718E-4E72-B925-6D4CC69BF874}"/>
              </a:ext>
            </a:extLst>
          </p:cNvPr>
          <p:cNvSpPr>
            <a:spLocks noGrp="1"/>
          </p:cNvSpPr>
          <p:nvPr>
            <p:ph type="sldNum" sz="quarter" idx="12"/>
          </p:nvPr>
        </p:nvSpPr>
        <p:spPr/>
        <p:txBody>
          <a:bodyPr/>
          <a:lstStyle/>
          <a:p>
            <a:pPr rtl="0"/>
            <a:fld id="{5E3DCFCC-8C7B-4574-91B2-C3342261C6C2}" type="slidenum">
              <a:rPr lang="cs-CZ" noProof="0" smtClean="0"/>
              <a:t>15</a:t>
            </a:fld>
            <a:endParaRPr lang="cs-CZ" noProof="0"/>
          </a:p>
        </p:txBody>
      </p:sp>
      <p:pic>
        <p:nvPicPr>
          <p:cNvPr id="7" name="Obrázek 6">
            <a:extLst>
              <a:ext uri="{FF2B5EF4-FFF2-40B4-BE49-F238E27FC236}">
                <a16:creationId xmlns:a16="http://schemas.microsoft.com/office/drawing/2014/main" id="{6943E4BF-FF93-4E01-A491-ABF2408CA3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330197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73BE8-DD42-43FE-B471-DE99A76DEA54}"/>
              </a:ext>
            </a:extLst>
          </p:cNvPr>
          <p:cNvSpPr>
            <a:spLocks noGrp="1"/>
          </p:cNvSpPr>
          <p:nvPr>
            <p:ph type="title"/>
          </p:nvPr>
        </p:nvSpPr>
        <p:spPr/>
        <p:txBody>
          <a:bodyPr/>
          <a:lstStyle/>
          <a:p>
            <a:r>
              <a:rPr lang="cs-CZ" dirty="0"/>
              <a:t>Kolbův model učení </a:t>
            </a:r>
            <a:r>
              <a:rPr lang="cs-CZ" sz="1800" dirty="0"/>
              <a:t>(1984, upraveno dle Chapman, 2002)</a:t>
            </a:r>
          </a:p>
        </p:txBody>
      </p:sp>
      <p:graphicFrame>
        <p:nvGraphicFramePr>
          <p:cNvPr id="5" name="Zástupný obsah 4">
            <a:extLst>
              <a:ext uri="{FF2B5EF4-FFF2-40B4-BE49-F238E27FC236}">
                <a16:creationId xmlns:a16="http://schemas.microsoft.com/office/drawing/2014/main" id="{1C678627-E8E9-42AE-91C1-C143B4C672E6}"/>
              </a:ext>
            </a:extLst>
          </p:cNvPr>
          <p:cNvGraphicFramePr>
            <a:graphicFrameLocks noGrp="1"/>
          </p:cNvGraphicFramePr>
          <p:nvPr>
            <p:ph idx="1"/>
          </p:nvPr>
        </p:nvGraphicFramePr>
        <p:xfrm>
          <a:off x="1066800" y="2057400"/>
          <a:ext cx="10058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ál 5">
            <a:extLst>
              <a:ext uri="{FF2B5EF4-FFF2-40B4-BE49-F238E27FC236}">
                <a16:creationId xmlns:a16="http://schemas.microsoft.com/office/drawing/2014/main" id="{695DB525-329E-41DA-81F8-18CE93816410}"/>
              </a:ext>
            </a:extLst>
          </p:cNvPr>
          <p:cNvSpPr/>
          <p:nvPr/>
        </p:nvSpPr>
        <p:spPr>
          <a:xfrm>
            <a:off x="7597302" y="2286000"/>
            <a:ext cx="1712068"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Prožívat a sledovat</a:t>
            </a:r>
          </a:p>
        </p:txBody>
      </p:sp>
      <p:sp>
        <p:nvSpPr>
          <p:cNvPr id="7" name="Ovál 6">
            <a:extLst>
              <a:ext uri="{FF2B5EF4-FFF2-40B4-BE49-F238E27FC236}">
                <a16:creationId xmlns:a16="http://schemas.microsoft.com/office/drawing/2014/main" id="{5423D13B-DB94-4417-88EC-BCEDC5119531}"/>
              </a:ext>
            </a:extLst>
          </p:cNvPr>
          <p:cNvSpPr/>
          <p:nvPr/>
        </p:nvSpPr>
        <p:spPr>
          <a:xfrm>
            <a:off x="7908586" y="5505855"/>
            <a:ext cx="1582365"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Sledovat  a myslet</a:t>
            </a:r>
          </a:p>
        </p:txBody>
      </p:sp>
      <p:sp>
        <p:nvSpPr>
          <p:cNvPr id="8" name="Ovál 7">
            <a:extLst>
              <a:ext uri="{FF2B5EF4-FFF2-40B4-BE49-F238E27FC236}">
                <a16:creationId xmlns:a16="http://schemas.microsoft.com/office/drawing/2014/main" id="{5787FB0B-4032-47DE-BB8A-489BAFD10FD4}"/>
              </a:ext>
            </a:extLst>
          </p:cNvPr>
          <p:cNvSpPr/>
          <p:nvPr/>
        </p:nvSpPr>
        <p:spPr>
          <a:xfrm>
            <a:off x="2882630" y="2286000"/>
            <a:ext cx="1378085"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Konat a prožívat</a:t>
            </a:r>
          </a:p>
        </p:txBody>
      </p:sp>
      <p:sp>
        <p:nvSpPr>
          <p:cNvPr id="9" name="Ovál 8">
            <a:extLst>
              <a:ext uri="{FF2B5EF4-FFF2-40B4-BE49-F238E27FC236}">
                <a16:creationId xmlns:a16="http://schemas.microsoft.com/office/drawing/2014/main" id="{1F9CB44D-C554-44FB-B544-0C5631971D7F}"/>
              </a:ext>
            </a:extLst>
          </p:cNvPr>
          <p:cNvSpPr/>
          <p:nvPr/>
        </p:nvSpPr>
        <p:spPr>
          <a:xfrm>
            <a:off x="2882630" y="5505855"/>
            <a:ext cx="1582365"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Myslet a konat</a:t>
            </a:r>
          </a:p>
        </p:txBody>
      </p:sp>
      <p:sp>
        <p:nvSpPr>
          <p:cNvPr id="3" name="Zástupný symbol pro zápatí 2">
            <a:extLst>
              <a:ext uri="{FF2B5EF4-FFF2-40B4-BE49-F238E27FC236}">
                <a16:creationId xmlns:a16="http://schemas.microsoft.com/office/drawing/2014/main" id="{A1D66607-0BA8-4EFE-B239-7DC5791F4927}"/>
              </a:ext>
            </a:extLst>
          </p:cNvPr>
          <p:cNvSpPr>
            <a:spLocks noGrp="1"/>
          </p:cNvSpPr>
          <p:nvPr>
            <p:ph type="ftr" sz="quarter" idx="11"/>
          </p:nvPr>
        </p:nvSpPr>
        <p:spPr/>
        <p:txBody>
          <a:bodyPr/>
          <a:lstStyle/>
          <a:p>
            <a:pPr rtl="0"/>
            <a:r>
              <a:rPr lang="cs-CZ" noProof="0" dirty="0"/>
              <a:t>Lékařská fakulta Masarykovy univerzity</a:t>
            </a:r>
          </a:p>
        </p:txBody>
      </p:sp>
      <p:sp>
        <p:nvSpPr>
          <p:cNvPr id="10" name="Zástupný symbol pro číslo snímku 9">
            <a:extLst>
              <a:ext uri="{FF2B5EF4-FFF2-40B4-BE49-F238E27FC236}">
                <a16:creationId xmlns:a16="http://schemas.microsoft.com/office/drawing/2014/main" id="{6721ED02-7886-4C06-8963-272737AE7AA6}"/>
              </a:ext>
            </a:extLst>
          </p:cNvPr>
          <p:cNvSpPr>
            <a:spLocks noGrp="1"/>
          </p:cNvSpPr>
          <p:nvPr>
            <p:ph type="sldNum" sz="quarter" idx="12"/>
          </p:nvPr>
        </p:nvSpPr>
        <p:spPr/>
        <p:txBody>
          <a:bodyPr/>
          <a:lstStyle/>
          <a:p>
            <a:pPr rtl="0"/>
            <a:fld id="{5E3DCFCC-8C7B-4574-91B2-C3342261C6C2}" type="slidenum">
              <a:rPr lang="cs-CZ" noProof="0" smtClean="0"/>
              <a:t>16</a:t>
            </a:fld>
            <a:endParaRPr lang="cs-CZ" noProof="0"/>
          </a:p>
        </p:txBody>
      </p:sp>
    </p:spTree>
    <p:extLst>
      <p:ext uri="{BB962C8B-B14F-4D97-AF65-F5344CB8AC3E}">
        <p14:creationId xmlns:p14="http://schemas.microsoft.com/office/powerpoint/2010/main" val="116167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1D773B-6C00-4076-AD69-4E158B3B7FD8}"/>
              </a:ext>
            </a:extLst>
          </p:cNvPr>
          <p:cNvSpPr>
            <a:spLocks noGrp="1"/>
          </p:cNvSpPr>
          <p:nvPr>
            <p:ph type="title"/>
          </p:nvPr>
        </p:nvSpPr>
        <p:spPr/>
        <p:txBody>
          <a:bodyPr/>
          <a:lstStyle/>
          <a:p>
            <a:r>
              <a:rPr lang="cs-CZ" dirty="0"/>
              <a:t>Reflektivní praxe jako zkušenostní učení</a:t>
            </a:r>
          </a:p>
        </p:txBody>
      </p:sp>
      <p:sp>
        <p:nvSpPr>
          <p:cNvPr id="3" name="Zástupný obsah 2">
            <a:extLst>
              <a:ext uri="{FF2B5EF4-FFF2-40B4-BE49-F238E27FC236}">
                <a16:creationId xmlns:a16="http://schemas.microsoft.com/office/drawing/2014/main" id="{8840AB43-6D32-436C-92B5-1BC592BA7879}"/>
              </a:ext>
            </a:extLst>
          </p:cNvPr>
          <p:cNvSpPr>
            <a:spLocks noGrp="1"/>
          </p:cNvSpPr>
          <p:nvPr>
            <p:ph idx="1"/>
          </p:nvPr>
        </p:nvSpPr>
        <p:spPr/>
        <p:txBody>
          <a:bodyPr>
            <a:normAutofit fontScale="92500" lnSpcReduction="20000"/>
          </a:bodyPr>
          <a:lstStyle/>
          <a:p>
            <a:r>
              <a:rPr lang="cs-CZ" dirty="0"/>
              <a:t>Jednotlivé etapy z cyklu učení na sebe navazují </a:t>
            </a:r>
            <a:r>
              <a:rPr lang="cs-CZ" sz="1500" dirty="0"/>
              <a:t>(popsáno dle </a:t>
            </a:r>
            <a:r>
              <a:rPr lang="cs-CZ" sz="1500" dirty="0" err="1"/>
              <a:t>Reitmayerové</a:t>
            </a:r>
            <a:r>
              <a:rPr lang="cs-CZ" sz="1500" dirty="0"/>
              <a:t>, </a:t>
            </a:r>
            <a:r>
              <a:rPr lang="cs-CZ" sz="1500" dirty="0" err="1"/>
              <a:t>Broumové</a:t>
            </a:r>
            <a:r>
              <a:rPr lang="cs-CZ" sz="1500" dirty="0"/>
              <a:t>, 2007): </a:t>
            </a:r>
          </a:p>
          <a:p>
            <a:r>
              <a:rPr lang="cs-CZ" dirty="0"/>
              <a:t>1. </a:t>
            </a:r>
            <a:r>
              <a:rPr lang="cs-CZ" b="1" dirty="0"/>
              <a:t>Konkrétní zkušenost </a:t>
            </a:r>
            <a:r>
              <a:rPr lang="cs-CZ" dirty="0"/>
              <a:t>– plánovaný zážitek (aktivita, hra) nebo zážitek náhodný (situace, okamžik zlomu, prožitek) – v tomto bodě účastník </a:t>
            </a:r>
            <a:r>
              <a:rPr lang="cs-CZ" dirty="0" err="1"/>
              <a:t>prozřívá</a:t>
            </a:r>
            <a:r>
              <a:rPr lang="cs-CZ" dirty="0"/>
              <a:t>. </a:t>
            </a:r>
          </a:p>
          <a:p>
            <a:r>
              <a:rPr lang="cs-CZ" dirty="0"/>
              <a:t>2. </a:t>
            </a:r>
            <a:r>
              <a:rPr lang="cs-CZ" b="1" dirty="0"/>
              <a:t>Reflektivní pozorování </a:t>
            </a:r>
            <a:r>
              <a:rPr lang="cs-CZ" dirty="0"/>
              <a:t>– aktivní přemýšlení o prožitku a jeho významu, popis toho, co se dělo, pojmenování jednotlivých součástí, rozebrání problematických úseků apod. </a:t>
            </a:r>
          </a:p>
          <a:p>
            <a:r>
              <a:rPr lang="cs-CZ" dirty="0"/>
              <a:t>3. </a:t>
            </a:r>
            <a:r>
              <a:rPr lang="cs-CZ" b="1" dirty="0"/>
              <a:t>Zobecnění </a:t>
            </a:r>
            <a:r>
              <a:rPr lang="cs-CZ" dirty="0"/>
              <a:t>– generalizování na základě předchozí zkušenosti, hledání příčin, vznik různých teorií a myšlenek, které mohou být aplikovány při podobném prožitku v budoucnu – dochází k vytvoření abstraktní představy. </a:t>
            </a:r>
          </a:p>
          <a:p>
            <a:r>
              <a:rPr lang="cs-CZ" dirty="0"/>
              <a:t>4. </a:t>
            </a:r>
            <a:r>
              <a:rPr lang="cs-CZ" b="1" dirty="0"/>
              <a:t>Aktivní experimentování </a:t>
            </a:r>
            <a:r>
              <a:rPr lang="cs-CZ" dirty="0"/>
              <a:t>– testování myšlenek a teorií v nových situacích, vzniká další už bohatší zkušenost a cyklus začíná znovu. </a:t>
            </a:r>
          </a:p>
        </p:txBody>
      </p:sp>
      <p:sp>
        <p:nvSpPr>
          <p:cNvPr id="4" name="Zástupný symbol pro zápatí 3">
            <a:extLst>
              <a:ext uri="{FF2B5EF4-FFF2-40B4-BE49-F238E27FC236}">
                <a16:creationId xmlns:a16="http://schemas.microsoft.com/office/drawing/2014/main" id="{984143A4-5121-492E-A090-4062AE1D1715}"/>
              </a:ext>
            </a:extLst>
          </p:cNvPr>
          <p:cNvSpPr>
            <a:spLocks noGrp="1"/>
          </p:cNvSpPr>
          <p:nvPr>
            <p:ph type="ftr" sz="quarter" idx="11"/>
          </p:nvPr>
        </p:nvSpPr>
        <p:spPr/>
        <p:txBody>
          <a:bodyPr/>
          <a:lstStyle/>
          <a:p>
            <a:pPr rtl="0"/>
            <a:r>
              <a:rPr lang="cs-CZ" noProof="0" dirty="0"/>
              <a:t>Lékařská fakulta Masarykovy univerzity</a:t>
            </a:r>
          </a:p>
        </p:txBody>
      </p:sp>
      <p:sp>
        <p:nvSpPr>
          <p:cNvPr id="6" name="Zástupný symbol pro číslo snímku 5">
            <a:extLst>
              <a:ext uri="{FF2B5EF4-FFF2-40B4-BE49-F238E27FC236}">
                <a16:creationId xmlns:a16="http://schemas.microsoft.com/office/drawing/2014/main" id="{11838AA8-6AC7-4132-8D42-4327F928A723}"/>
              </a:ext>
            </a:extLst>
          </p:cNvPr>
          <p:cNvSpPr>
            <a:spLocks noGrp="1"/>
          </p:cNvSpPr>
          <p:nvPr>
            <p:ph type="sldNum" sz="quarter" idx="12"/>
          </p:nvPr>
        </p:nvSpPr>
        <p:spPr/>
        <p:txBody>
          <a:bodyPr/>
          <a:lstStyle/>
          <a:p>
            <a:pPr rtl="0"/>
            <a:fld id="{5E3DCFCC-8C7B-4574-91B2-C3342261C6C2}" type="slidenum">
              <a:rPr lang="cs-CZ" noProof="0" smtClean="0"/>
              <a:t>17</a:t>
            </a:fld>
            <a:endParaRPr lang="cs-CZ" noProof="0"/>
          </a:p>
        </p:txBody>
      </p:sp>
    </p:spTree>
    <p:extLst>
      <p:ext uri="{BB962C8B-B14F-4D97-AF65-F5344CB8AC3E}">
        <p14:creationId xmlns:p14="http://schemas.microsoft.com/office/powerpoint/2010/main" val="1327530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98DC46-E464-4BF0-BE9C-9CEFEAF13ADE}"/>
              </a:ext>
            </a:extLst>
          </p:cNvPr>
          <p:cNvSpPr>
            <a:spLocks noGrp="1"/>
          </p:cNvSpPr>
          <p:nvPr>
            <p:ph type="title"/>
          </p:nvPr>
        </p:nvSpPr>
        <p:spPr/>
        <p:txBody>
          <a:bodyPr/>
          <a:lstStyle/>
          <a:p>
            <a:r>
              <a:rPr lang="cs-CZ" dirty="0"/>
              <a:t>Spirála reflexe </a:t>
            </a:r>
            <a:r>
              <a:rPr lang="cs-CZ" sz="1800" dirty="0"/>
              <a:t>(</a:t>
            </a:r>
            <a:r>
              <a:rPr lang="cs-CZ" sz="1800" dirty="0" err="1"/>
              <a:t>upr</a:t>
            </a:r>
            <a:r>
              <a:rPr lang="cs-CZ" sz="1800" dirty="0"/>
              <a:t>. Dle </a:t>
            </a:r>
            <a:r>
              <a:rPr lang="cs-CZ" sz="1800" dirty="0" err="1"/>
              <a:t>Bound</a:t>
            </a:r>
            <a:r>
              <a:rPr lang="cs-CZ" sz="1800" dirty="0"/>
              <a:t>. </a:t>
            </a:r>
            <a:r>
              <a:rPr lang="cs-CZ" sz="1800" dirty="0" err="1"/>
              <a:t>Jasper</a:t>
            </a:r>
            <a:r>
              <a:rPr lang="cs-CZ" sz="1800" dirty="0"/>
              <a:t>, in </a:t>
            </a:r>
            <a:r>
              <a:rPr lang="cs-CZ" sz="1800" dirty="0" err="1"/>
              <a:t>Mičíková</a:t>
            </a:r>
            <a:r>
              <a:rPr lang="cs-CZ" sz="1800" dirty="0"/>
              <a:t> 2009)</a:t>
            </a:r>
          </a:p>
        </p:txBody>
      </p:sp>
      <p:pic>
        <p:nvPicPr>
          <p:cNvPr id="5" name="Zástupný obsah 4">
            <a:extLst>
              <a:ext uri="{FF2B5EF4-FFF2-40B4-BE49-F238E27FC236}">
                <a16:creationId xmlns:a16="http://schemas.microsoft.com/office/drawing/2014/main" id="{DB2B4BBB-0BE9-4E5B-8481-ED4ECFA900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5836" y="1799617"/>
            <a:ext cx="6303147" cy="4280170"/>
          </a:xfrm>
        </p:spPr>
      </p:pic>
      <p:sp>
        <p:nvSpPr>
          <p:cNvPr id="3" name="Zástupný symbol pro zápatí 2">
            <a:extLst>
              <a:ext uri="{FF2B5EF4-FFF2-40B4-BE49-F238E27FC236}">
                <a16:creationId xmlns:a16="http://schemas.microsoft.com/office/drawing/2014/main" id="{92CA4E96-38EF-4FA5-BE6E-F21CD58720EB}"/>
              </a:ext>
            </a:extLst>
          </p:cNvPr>
          <p:cNvSpPr>
            <a:spLocks noGrp="1"/>
          </p:cNvSpPr>
          <p:nvPr>
            <p:ph type="ftr" sz="quarter" idx="11"/>
          </p:nvPr>
        </p:nvSpPr>
        <p:spPr/>
        <p:txBody>
          <a:bodyPr/>
          <a:lstStyle/>
          <a:p>
            <a:pPr rtl="0"/>
            <a:r>
              <a:rPr lang="cs-CZ" noProof="0" dirty="0"/>
              <a:t>Lékařská fakulta Masarykovy univerzity</a:t>
            </a:r>
          </a:p>
        </p:txBody>
      </p:sp>
      <p:sp>
        <p:nvSpPr>
          <p:cNvPr id="6" name="Zástupný symbol pro číslo snímku 5">
            <a:extLst>
              <a:ext uri="{FF2B5EF4-FFF2-40B4-BE49-F238E27FC236}">
                <a16:creationId xmlns:a16="http://schemas.microsoft.com/office/drawing/2014/main" id="{5DD421AE-708A-40BB-BDAD-0A857DFCEECF}"/>
              </a:ext>
            </a:extLst>
          </p:cNvPr>
          <p:cNvSpPr>
            <a:spLocks noGrp="1"/>
          </p:cNvSpPr>
          <p:nvPr>
            <p:ph type="sldNum" sz="quarter" idx="12"/>
          </p:nvPr>
        </p:nvSpPr>
        <p:spPr/>
        <p:txBody>
          <a:bodyPr/>
          <a:lstStyle/>
          <a:p>
            <a:pPr rtl="0"/>
            <a:fld id="{5E3DCFCC-8C7B-4574-91B2-C3342261C6C2}" type="slidenum">
              <a:rPr lang="cs-CZ" noProof="0" smtClean="0"/>
              <a:t>18</a:t>
            </a:fld>
            <a:endParaRPr lang="cs-CZ" noProof="0"/>
          </a:p>
        </p:txBody>
      </p:sp>
      <p:pic>
        <p:nvPicPr>
          <p:cNvPr id="7" name="Obrázek 6">
            <a:extLst>
              <a:ext uri="{FF2B5EF4-FFF2-40B4-BE49-F238E27FC236}">
                <a16:creationId xmlns:a16="http://schemas.microsoft.com/office/drawing/2014/main" id="{24863245-20FC-4A2A-8C8F-20C88ABED8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225274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A34B99-8C53-46FF-92FB-08D231A7DFE9}"/>
              </a:ext>
            </a:extLst>
          </p:cNvPr>
          <p:cNvSpPr>
            <a:spLocks noGrp="1"/>
          </p:cNvSpPr>
          <p:nvPr>
            <p:ph type="title"/>
          </p:nvPr>
        </p:nvSpPr>
        <p:spPr/>
        <p:txBody>
          <a:bodyPr/>
          <a:lstStyle/>
          <a:p>
            <a:r>
              <a:rPr lang="cs-CZ" dirty="0"/>
              <a:t>Reflexivita versus reflektivita</a:t>
            </a:r>
          </a:p>
        </p:txBody>
      </p:sp>
      <p:sp>
        <p:nvSpPr>
          <p:cNvPr id="3" name="Zástupný obsah 2">
            <a:extLst>
              <a:ext uri="{FF2B5EF4-FFF2-40B4-BE49-F238E27FC236}">
                <a16:creationId xmlns:a16="http://schemas.microsoft.com/office/drawing/2014/main" id="{4701F55A-6973-45F2-9EBD-BC95A9FBACAC}"/>
              </a:ext>
            </a:extLst>
          </p:cNvPr>
          <p:cNvSpPr>
            <a:spLocks noGrp="1"/>
          </p:cNvSpPr>
          <p:nvPr>
            <p:ph idx="1"/>
          </p:nvPr>
        </p:nvSpPr>
        <p:spPr/>
        <p:txBody>
          <a:bodyPr/>
          <a:lstStyle/>
          <a:p>
            <a:r>
              <a:rPr lang="cs-CZ" b="1" dirty="0"/>
              <a:t>Reflexivita </a:t>
            </a:r>
            <a:r>
              <a:rPr lang="cs-CZ" dirty="0"/>
              <a:t>– </a:t>
            </a:r>
            <a:r>
              <a:rPr lang="cs-CZ" dirty="0" err="1"/>
              <a:t>rutinizace</a:t>
            </a:r>
            <a:r>
              <a:rPr lang="cs-CZ" dirty="0"/>
              <a:t> získaných vědomostí a dovedností – jednáme na základě reflexu.</a:t>
            </a:r>
          </a:p>
          <a:p>
            <a:r>
              <a:rPr lang="cs-CZ" b="1" dirty="0"/>
              <a:t>Reflektivita</a:t>
            </a:r>
            <a:r>
              <a:rPr lang="cs-CZ" dirty="0"/>
              <a:t> – od slova reflexe – aktivní, vědomý proces, který vyžaduje úsilí.</a:t>
            </a:r>
          </a:p>
        </p:txBody>
      </p:sp>
      <p:sp>
        <p:nvSpPr>
          <p:cNvPr id="4" name="Zástupný symbol pro zápatí 3">
            <a:extLst>
              <a:ext uri="{FF2B5EF4-FFF2-40B4-BE49-F238E27FC236}">
                <a16:creationId xmlns:a16="http://schemas.microsoft.com/office/drawing/2014/main" id="{0E59314D-02C4-4552-B2F6-753FED2F2660}"/>
              </a:ext>
            </a:extLst>
          </p:cNvPr>
          <p:cNvSpPr>
            <a:spLocks noGrp="1"/>
          </p:cNvSpPr>
          <p:nvPr>
            <p:ph type="ftr" sz="quarter" idx="11"/>
          </p:nvPr>
        </p:nvSpPr>
        <p:spPr/>
        <p:txBody>
          <a:bodyPr/>
          <a:lstStyle/>
          <a:p>
            <a:pPr rtl="0"/>
            <a:r>
              <a:rPr lang="cs-CZ" noProof="0" dirty="0"/>
              <a:t>Lékařská fakulta Masarykovy univerzity</a:t>
            </a:r>
          </a:p>
        </p:txBody>
      </p:sp>
      <p:sp>
        <p:nvSpPr>
          <p:cNvPr id="6" name="Zástupný symbol pro číslo snímku 5">
            <a:extLst>
              <a:ext uri="{FF2B5EF4-FFF2-40B4-BE49-F238E27FC236}">
                <a16:creationId xmlns:a16="http://schemas.microsoft.com/office/drawing/2014/main" id="{CA6BBD5B-2521-4A82-ACAF-E515B2E263E9}"/>
              </a:ext>
            </a:extLst>
          </p:cNvPr>
          <p:cNvSpPr>
            <a:spLocks noGrp="1"/>
          </p:cNvSpPr>
          <p:nvPr>
            <p:ph type="sldNum" sz="quarter" idx="12"/>
          </p:nvPr>
        </p:nvSpPr>
        <p:spPr/>
        <p:txBody>
          <a:bodyPr/>
          <a:lstStyle/>
          <a:p>
            <a:pPr rtl="0"/>
            <a:fld id="{5E3DCFCC-8C7B-4574-91B2-C3342261C6C2}" type="slidenum">
              <a:rPr lang="cs-CZ" noProof="0" smtClean="0"/>
              <a:t>19</a:t>
            </a:fld>
            <a:endParaRPr lang="cs-CZ" noProof="0"/>
          </a:p>
        </p:txBody>
      </p:sp>
      <p:pic>
        <p:nvPicPr>
          <p:cNvPr id="7" name="Obrázek 6">
            <a:extLst>
              <a:ext uri="{FF2B5EF4-FFF2-40B4-BE49-F238E27FC236}">
                <a16:creationId xmlns:a16="http://schemas.microsoft.com/office/drawing/2014/main" id="{D9C6ED90-F6AF-43CC-9AE7-0487966C0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103698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C9DCC-A31F-401C-845D-07D19A15B91A}"/>
              </a:ext>
            </a:extLst>
          </p:cNvPr>
          <p:cNvSpPr>
            <a:spLocks noGrp="1"/>
          </p:cNvSpPr>
          <p:nvPr>
            <p:ph type="title"/>
          </p:nvPr>
        </p:nvSpPr>
        <p:spPr/>
        <p:txBody>
          <a:bodyPr/>
          <a:lstStyle/>
          <a:p>
            <a:r>
              <a:rPr lang="cs-CZ" dirty="0"/>
              <a:t>Struktura předmětu 2. semestr</a:t>
            </a:r>
          </a:p>
        </p:txBody>
      </p:sp>
      <p:sp>
        <p:nvSpPr>
          <p:cNvPr id="3" name="Zástupný symbol pro obsah 2">
            <a:extLst>
              <a:ext uri="{FF2B5EF4-FFF2-40B4-BE49-F238E27FC236}">
                <a16:creationId xmlns:a16="http://schemas.microsoft.com/office/drawing/2014/main" id="{A34ECFF1-55EC-40F9-BDB6-34E47993220D}"/>
              </a:ext>
            </a:extLst>
          </p:cNvPr>
          <p:cNvSpPr>
            <a:spLocks noGrp="1"/>
          </p:cNvSpPr>
          <p:nvPr>
            <p:ph idx="1"/>
          </p:nvPr>
        </p:nvSpPr>
        <p:spPr/>
        <p:txBody>
          <a:bodyPr>
            <a:normAutofit fontScale="77500" lnSpcReduction="20000"/>
          </a:bodyPr>
          <a:lstStyle/>
          <a:p>
            <a:r>
              <a:rPr lang="cs-CZ" dirty="0"/>
              <a:t>Ukotvení reflexe ve výuce i odborné praxi </a:t>
            </a:r>
          </a:p>
          <a:p>
            <a:endParaRPr lang="cs-CZ" dirty="0"/>
          </a:p>
          <a:p>
            <a:r>
              <a:rPr lang="cs-CZ" dirty="0"/>
              <a:t>Mozaika osobního rozvoje prostřednictvím reflexe – Reflexe pracovního místa   „Co </a:t>
            </a:r>
          </a:p>
          <a:p>
            <a:r>
              <a:rPr lang="cs-CZ" dirty="0"/>
              <a:t>obnáší moje profese, studium“</a:t>
            </a:r>
          </a:p>
          <a:p>
            <a:endParaRPr lang="cs-CZ" dirty="0"/>
          </a:p>
          <a:p>
            <a:r>
              <a:rPr lang="cs-CZ" dirty="0"/>
              <a:t>Praktická práce s reflektivními modely</a:t>
            </a:r>
          </a:p>
          <a:p>
            <a:r>
              <a:rPr lang="cs-CZ" dirty="0"/>
              <a:t>Praktická práce </a:t>
            </a:r>
            <a:r>
              <a:rPr lang="cs-CZ"/>
              <a:t>s auto-diagnostickým </a:t>
            </a:r>
            <a:r>
              <a:rPr lang="cs-CZ" dirty="0"/>
              <a:t>nástrojem – Světlo a stín, Záznamový list auto-koučinku</a:t>
            </a:r>
          </a:p>
          <a:p>
            <a:endParaRPr lang="cs-CZ" dirty="0"/>
          </a:p>
          <a:p>
            <a:r>
              <a:rPr lang="cs-CZ" dirty="0"/>
              <a:t>On-line výuka ?</a:t>
            </a:r>
          </a:p>
          <a:p>
            <a:r>
              <a:rPr lang="cs-CZ" sz="2800" dirty="0"/>
              <a:t>Požadavek k zápočtu: prezentace reflektované kritické  </a:t>
            </a:r>
          </a:p>
          <a:p>
            <a:pPr marL="0" indent="0">
              <a:buNone/>
            </a:pPr>
            <a:r>
              <a:rPr lang="cs-CZ" sz="2800" dirty="0"/>
              <a:t>   události ve výuce dne 24. 5. a 26. 5. </a:t>
            </a:r>
          </a:p>
          <a:p>
            <a:endParaRPr lang="cs-CZ" dirty="0"/>
          </a:p>
          <a:p>
            <a:endParaRPr lang="cs-CZ" dirty="0"/>
          </a:p>
        </p:txBody>
      </p:sp>
      <p:sp>
        <p:nvSpPr>
          <p:cNvPr id="4" name="Zástupný symbol pro zápatí 3">
            <a:extLst>
              <a:ext uri="{FF2B5EF4-FFF2-40B4-BE49-F238E27FC236}">
                <a16:creationId xmlns:a16="http://schemas.microsoft.com/office/drawing/2014/main" id="{C55E9CF5-52B8-4485-AB30-A71624F2ADE6}"/>
              </a:ext>
            </a:extLst>
          </p:cNvPr>
          <p:cNvSpPr>
            <a:spLocks noGrp="1"/>
          </p:cNvSpPr>
          <p:nvPr>
            <p:ph type="ftr" sz="quarter" idx="11"/>
          </p:nvPr>
        </p:nvSpPr>
        <p:spPr/>
        <p:txBody>
          <a:bodyPr/>
          <a:lstStyle/>
          <a:p>
            <a:r>
              <a:rPr lang="cs-CZ"/>
              <a:t>Lékařská fakulta Masarykovy univerzity</a:t>
            </a:r>
            <a:endParaRPr lang="cs-CZ" dirty="0"/>
          </a:p>
        </p:txBody>
      </p:sp>
      <p:sp>
        <p:nvSpPr>
          <p:cNvPr id="5" name="Zástupný symbol pro číslo snímku 4">
            <a:extLst>
              <a:ext uri="{FF2B5EF4-FFF2-40B4-BE49-F238E27FC236}">
                <a16:creationId xmlns:a16="http://schemas.microsoft.com/office/drawing/2014/main" id="{D6B26A2A-9660-40A1-90A8-3D8FEB6A73AB}"/>
              </a:ext>
            </a:extLst>
          </p:cNvPr>
          <p:cNvSpPr>
            <a:spLocks noGrp="1"/>
          </p:cNvSpPr>
          <p:nvPr>
            <p:ph type="sldNum" sz="quarter" idx="12"/>
          </p:nvPr>
        </p:nvSpPr>
        <p:spPr/>
        <p:txBody>
          <a:bodyPr/>
          <a:lstStyle/>
          <a:p>
            <a:fld id="{A3AAD271-F354-4BF7-BE43-B653259FD903}" type="slidenum">
              <a:rPr lang="cs-CZ" smtClean="0"/>
              <a:t>2</a:t>
            </a:fld>
            <a:endParaRPr lang="cs-CZ" dirty="0"/>
          </a:p>
        </p:txBody>
      </p:sp>
      <p:pic>
        <p:nvPicPr>
          <p:cNvPr id="6" name="Obrázek 5">
            <a:extLst>
              <a:ext uri="{FF2B5EF4-FFF2-40B4-BE49-F238E27FC236}">
                <a16:creationId xmlns:a16="http://schemas.microsoft.com/office/drawing/2014/main" id="{741D553D-7C96-443E-8184-33BE14A045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2457608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F91C3-29BE-4252-82A3-6D5F6272EFFD}"/>
              </a:ext>
            </a:extLst>
          </p:cNvPr>
          <p:cNvSpPr>
            <a:spLocks noGrp="1"/>
          </p:cNvSpPr>
          <p:nvPr>
            <p:ph type="title"/>
          </p:nvPr>
        </p:nvSpPr>
        <p:spPr/>
        <p:txBody>
          <a:bodyPr/>
          <a:lstStyle/>
          <a:p>
            <a:r>
              <a:rPr lang="cs-CZ" dirty="0"/>
              <a:t>Připomenutí</a:t>
            </a:r>
          </a:p>
        </p:txBody>
      </p:sp>
      <p:sp>
        <p:nvSpPr>
          <p:cNvPr id="3" name="Zástupný obsah 2">
            <a:extLst>
              <a:ext uri="{FF2B5EF4-FFF2-40B4-BE49-F238E27FC236}">
                <a16:creationId xmlns:a16="http://schemas.microsoft.com/office/drawing/2014/main" id="{D3C80664-CA8A-40E0-BB10-3EC9DD0C062D}"/>
              </a:ext>
            </a:extLst>
          </p:cNvPr>
          <p:cNvSpPr>
            <a:spLocks noGrp="1"/>
          </p:cNvSpPr>
          <p:nvPr>
            <p:ph idx="1"/>
          </p:nvPr>
        </p:nvSpPr>
        <p:spPr/>
        <p:txBody>
          <a:bodyPr/>
          <a:lstStyle/>
          <a:p>
            <a:r>
              <a:rPr lang="cs-CZ" b="1" dirty="0"/>
              <a:t>Reflexe</a:t>
            </a:r>
            <a:r>
              <a:rPr lang="cs-CZ" dirty="0"/>
              <a:t> - je aktivní, záměrný a kognitivní proces, v němž člověk zkoumá situaci z různých pohledů, je otevřen novým možnostem a znalostem a aktivně hledá vysvětlení, důsledky, cesty jak potřebného dosáhnout  apod. </a:t>
            </a:r>
          </a:p>
          <a:p>
            <a:r>
              <a:rPr lang="cs-CZ" u="sng" dirty="0"/>
              <a:t>Ne pouze popis co se dělo na praxi</a:t>
            </a:r>
            <a:r>
              <a:rPr lang="cs-CZ" dirty="0"/>
              <a:t>….. přemýšlet o tom jak např. jednáme s ostatními lidmi,  co říkají a jak to říkají, co to se mnou dělá ….</a:t>
            </a:r>
          </a:p>
        </p:txBody>
      </p:sp>
      <p:sp>
        <p:nvSpPr>
          <p:cNvPr id="4" name="Zástupný symbol pro zápatí 3">
            <a:extLst>
              <a:ext uri="{FF2B5EF4-FFF2-40B4-BE49-F238E27FC236}">
                <a16:creationId xmlns:a16="http://schemas.microsoft.com/office/drawing/2014/main" id="{7BE2D8E2-32C3-4DC6-A67B-15BD48C5678E}"/>
              </a:ext>
            </a:extLst>
          </p:cNvPr>
          <p:cNvSpPr>
            <a:spLocks noGrp="1"/>
          </p:cNvSpPr>
          <p:nvPr>
            <p:ph type="ftr" sz="quarter" idx="11"/>
          </p:nvPr>
        </p:nvSpPr>
        <p:spPr/>
        <p:txBody>
          <a:bodyPr/>
          <a:lstStyle/>
          <a:p>
            <a:pPr rtl="0"/>
            <a:r>
              <a:rPr lang="cs-CZ" noProof="0" dirty="0"/>
              <a:t>Lékařská fakulta Masarykovy univerzity</a:t>
            </a:r>
          </a:p>
        </p:txBody>
      </p:sp>
      <p:sp>
        <p:nvSpPr>
          <p:cNvPr id="6" name="Zástupný symbol pro číslo snímku 5">
            <a:extLst>
              <a:ext uri="{FF2B5EF4-FFF2-40B4-BE49-F238E27FC236}">
                <a16:creationId xmlns:a16="http://schemas.microsoft.com/office/drawing/2014/main" id="{74833367-6895-42AF-AF69-F675B0832C41}"/>
              </a:ext>
            </a:extLst>
          </p:cNvPr>
          <p:cNvSpPr>
            <a:spLocks noGrp="1"/>
          </p:cNvSpPr>
          <p:nvPr>
            <p:ph type="sldNum" sz="quarter" idx="12"/>
          </p:nvPr>
        </p:nvSpPr>
        <p:spPr/>
        <p:txBody>
          <a:bodyPr/>
          <a:lstStyle/>
          <a:p>
            <a:pPr rtl="0"/>
            <a:fld id="{5E3DCFCC-8C7B-4574-91B2-C3342261C6C2}" type="slidenum">
              <a:rPr lang="cs-CZ" noProof="0" smtClean="0"/>
              <a:t>20</a:t>
            </a:fld>
            <a:endParaRPr lang="cs-CZ" noProof="0"/>
          </a:p>
        </p:txBody>
      </p:sp>
      <p:pic>
        <p:nvPicPr>
          <p:cNvPr id="7" name="Obrázek 6">
            <a:extLst>
              <a:ext uri="{FF2B5EF4-FFF2-40B4-BE49-F238E27FC236}">
                <a16:creationId xmlns:a16="http://schemas.microsoft.com/office/drawing/2014/main" id="{18F7AD09-09E0-4729-85F9-1A9B6D5B32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313638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3E81CA-DDB9-4452-92B6-3029FEC52A3B}"/>
              </a:ext>
            </a:extLst>
          </p:cNvPr>
          <p:cNvSpPr>
            <a:spLocks noGrp="1"/>
          </p:cNvSpPr>
          <p:nvPr>
            <p:ph type="title"/>
          </p:nvPr>
        </p:nvSpPr>
        <p:spPr/>
        <p:txBody>
          <a:bodyPr/>
          <a:lstStyle/>
          <a:p>
            <a:r>
              <a:rPr lang="cs-CZ" dirty="0"/>
              <a:t>Současnost i výzva</a:t>
            </a:r>
          </a:p>
        </p:txBody>
      </p:sp>
      <p:sp>
        <p:nvSpPr>
          <p:cNvPr id="3" name="Zástupný obsah 2">
            <a:extLst>
              <a:ext uri="{FF2B5EF4-FFF2-40B4-BE49-F238E27FC236}">
                <a16:creationId xmlns:a16="http://schemas.microsoft.com/office/drawing/2014/main" id="{6395676C-4D58-4268-A489-5632EC39C8B5}"/>
              </a:ext>
            </a:extLst>
          </p:cNvPr>
          <p:cNvSpPr>
            <a:spLocks noGrp="1"/>
          </p:cNvSpPr>
          <p:nvPr>
            <p:ph idx="1"/>
          </p:nvPr>
        </p:nvSpPr>
        <p:spPr/>
        <p:txBody>
          <a:bodyPr>
            <a:normAutofit lnSpcReduction="10000"/>
          </a:bodyPr>
          <a:lstStyle/>
          <a:p>
            <a:r>
              <a:rPr lang="cs-CZ" dirty="0"/>
              <a:t>1. Implementace metod a technik reflexe  do výuky na akademické půdě</a:t>
            </a:r>
          </a:p>
          <a:p>
            <a:pPr lvl="1"/>
            <a:r>
              <a:rPr lang="cs-CZ" dirty="0"/>
              <a:t>Sebehodnocení</a:t>
            </a:r>
          </a:p>
          <a:p>
            <a:pPr lvl="1"/>
            <a:r>
              <a:rPr lang="cs-CZ" dirty="0"/>
              <a:t>Introspekce</a:t>
            </a:r>
          </a:p>
          <a:p>
            <a:pPr lvl="1"/>
            <a:r>
              <a:rPr lang="cs-CZ" dirty="0"/>
              <a:t>Reflektivní deníky</a:t>
            </a:r>
          </a:p>
          <a:p>
            <a:pPr lvl="1"/>
            <a:r>
              <a:rPr lang="cs-CZ" dirty="0"/>
              <a:t>Hodnocení ostatními</a:t>
            </a:r>
          </a:p>
          <a:p>
            <a:pPr lvl="1"/>
            <a:r>
              <a:rPr lang="cs-CZ" dirty="0"/>
              <a:t>Reflexe zkušenosti v jiné roli</a:t>
            </a:r>
          </a:p>
          <a:p>
            <a:r>
              <a:rPr lang="cs-CZ" dirty="0"/>
              <a:t>Limity: </a:t>
            </a:r>
          </a:p>
          <a:p>
            <a:pPr lvl="1"/>
            <a:r>
              <a:rPr lang="cs-CZ" dirty="0"/>
              <a:t>Není prostor pro významově či hloubkově orientovanou reflexi</a:t>
            </a:r>
          </a:p>
          <a:p>
            <a:pPr lvl="1"/>
            <a:r>
              <a:rPr lang="cs-CZ" dirty="0"/>
              <a:t>Kontakt s vyučujícím</a:t>
            </a:r>
          </a:p>
          <a:p>
            <a:pPr lvl="1"/>
            <a:r>
              <a:rPr lang="cs-CZ" dirty="0"/>
              <a:t>Omezení přináší i deskriptivní reflexe – spolehlivost, přesnost, upřímnost………</a:t>
            </a:r>
          </a:p>
          <a:p>
            <a:endParaRPr lang="cs-CZ" dirty="0"/>
          </a:p>
          <a:p>
            <a:endParaRPr lang="cs-CZ" dirty="0"/>
          </a:p>
        </p:txBody>
      </p:sp>
      <p:sp>
        <p:nvSpPr>
          <p:cNvPr id="4" name="Zástupný symbol pro zápatí 3">
            <a:extLst>
              <a:ext uri="{FF2B5EF4-FFF2-40B4-BE49-F238E27FC236}">
                <a16:creationId xmlns:a16="http://schemas.microsoft.com/office/drawing/2014/main" id="{174540BD-1388-448A-B548-1AA81594D79C}"/>
              </a:ext>
            </a:extLst>
          </p:cNvPr>
          <p:cNvSpPr>
            <a:spLocks noGrp="1"/>
          </p:cNvSpPr>
          <p:nvPr>
            <p:ph type="ftr" sz="quarter" idx="11"/>
          </p:nvPr>
        </p:nvSpPr>
        <p:spPr/>
        <p:txBody>
          <a:bodyPr/>
          <a:lstStyle/>
          <a:p>
            <a:pPr rtl="0"/>
            <a:r>
              <a:rPr lang="cs-CZ" noProof="0" dirty="0"/>
              <a:t>Lékařská fakulta Masarykovy univerzity</a:t>
            </a:r>
          </a:p>
        </p:txBody>
      </p:sp>
      <p:sp>
        <p:nvSpPr>
          <p:cNvPr id="6" name="Zástupný symbol pro číslo snímku 5">
            <a:extLst>
              <a:ext uri="{FF2B5EF4-FFF2-40B4-BE49-F238E27FC236}">
                <a16:creationId xmlns:a16="http://schemas.microsoft.com/office/drawing/2014/main" id="{17B65FD8-4F48-4B2D-AFDF-5F464E723B7F}"/>
              </a:ext>
            </a:extLst>
          </p:cNvPr>
          <p:cNvSpPr>
            <a:spLocks noGrp="1"/>
          </p:cNvSpPr>
          <p:nvPr>
            <p:ph type="sldNum" sz="quarter" idx="12"/>
          </p:nvPr>
        </p:nvSpPr>
        <p:spPr/>
        <p:txBody>
          <a:bodyPr/>
          <a:lstStyle/>
          <a:p>
            <a:pPr rtl="0"/>
            <a:fld id="{5E3DCFCC-8C7B-4574-91B2-C3342261C6C2}" type="slidenum">
              <a:rPr lang="cs-CZ" noProof="0" smtClean="0"/>
              <a:t>21</a:t>
            </a:fld>
            <a:endParaRPr lang="cs-CZ" noProof="0"/>
          </a:p>
        </p:txBody>
      </p:sp>
      <p:pic>
        <p:nvPicPr>
          <p:cNvPr id="7" name="Obrázek 6">
            <a:extLst>
              <a:ext uri="{FF2B5EF4-FFF2-40B4-BE49-F238E27FC236}">
                <a16:creationId xmlns:a16="http://schemas.microsoft.com/office/drawing/2014/main" id="{A19D7F41-44E5-4EE5-8394-B498651C80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2634" y="458594"/>
            <a:ext cx="2602124" cy="1367031"/>
          </a:xfrm>
          <a:prstGeom prst="rect">
            <a:avLst/>
          </a:prstGeom>
        </p:spPr>
      </p:pic>
    </p:spTree>
    <p:extLst>
      <p:ext uri="{BB962C8B-B14F-4D97-AF65-F5344CB8AC3E}">
        <p14:creationId xmlns:p14="http://schemas.microsoft.com/office/powerpoint/2010/main" val="240094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A95348-E24A-4147-B34B-AD31805CE25A}"/>
              </a:ext>
            </a:extLst>
          </p:cNvPr>
          <p:cNvSpPr>
            <a:spLocks noGrp="1"/>
          </p:cNvSpPr>
          <p:nvPr>
            <p:ph type="title"/>
          </p:nvPr>
        </p:nvSpPr>
        <p:spPr/>
        <p:txBody>
          <a:bodyPr/>
          <a:lstStyle/>
          <a:p>
            <a:r>
              <a:rPr lang="cs-CZ" dirty="0"/>
              <a:t>Současnost i výzva</a:t>
            </a:r>
          </a:p>
        </p:txBody>
      </p:sp>
      <p:sp>
        <p:nvSpPr>
          <p:cNvPr id="3" name="Zástupný obsah 2">
            <a:extLst>
              <a:ext uri="{FF2B5EF4-FFF2-40B4-BE49-F238E27FC236}">
                <a16:creationId xmlns:a16="http://schemas.microsoft.com/office/drawing/2014/main" id="{2EA4981F-388E-479A-BE60-7D658BB436A7}"/>
              </a:ext>
            </a:extLst>
          </p:cNvPr>
          <p:cNvSpPr>
            <a:spLocks noGrp="1"/>
          </p:cNvSpPr>
          <p:nvPr>
            <p:ph idx="1"/>
          </p:nvPr>
        </p:nvSpPr>
        <p:spPr/>
        <p:txBody>
          <a:bodyPr/>
          <a:lstStyle/>
          <a:p>
            <a:r>
              <a:rPr lang="cs-CZ" dirty="0"/>
              <a:t>3. implementace reflektivních technik do klinické praxe</a:t>
            </a:r>
          </a:p>
          <a:p>
            <a:pPr lvl="2"/>
            <a:r>
              <a:rPr lang="cs-CZ" sz="2400" dirty="0"/>
              <a:t>Orientace na akčně orientovanou reflexi tzv. reflexe v akci</a:t>
            </a:r>
          </a:p>
          <a:p>
            <a:pPr lvl="2"/>
            <a:r>
              <a:rPr lang="cs-CZ" sz="2400" dirty="0"/>
              <a:t>Zapojit mentory klinické praxe, staniční sestry</a:t>
            </a:r>
          </a:p>
          <a:p>
            <a:pPr lvl="2"/>
            <a:r>
              <a:rPr lang="cs-CZ" sz="2400" dirty="0"/>
              <a:t>Vyškolit pracovníky v reflektivní praxi – modely reflektivní praxe</a:t>
            </a:r>
          </a:p>
          <a:p>
            <a:r>
              <a:rPr lang="cs-CZ" dirty="0"/>
              <a:t>Limity:</a:t>
            </a:r>
          </a:p>
          <a:p>
            <a:pPr lvl="2"/>
            <a:r>
              <a:rPr lang="cs-CZ" sz="2400" dirty="0"/>
              <a:t>Čas </a:t>
            </a:r>
          </a:p>
          <a:p>
            <a:pPr lvl="2"/>
            <a:r>
              <a:rPr lang="cs-CZ" sz="2400" dirty="0"/>
              <a:t>Motivace</a:t>
            </a:r>
          </a:p>
          <a:p>
            <a:pPr lvl="2"/>
            <a:r>
              <a:rPr lang="cs-CZ" sz="2400" dirty="0"/>
              <a:t>………….</a:t>
            </a:r>
          </a:p>
          <a:p>
            <a:pPr lvl="1"/>
            <a:endParaRPr lang="cs-CZ" dirty="0"/>
          </a:p>
          <a:p>
            <a:endParaRPr lang="cs-CZ" dirty="0"/>
          </a:p>
          <a:p>
            <a:endParaRPr lang="cs-CZ" dirty="0"/>
          </a:p>
        </p:txBody>
      </p:sp>
      <p:sp>
        <p:nvSpPr>
          <p:cNvPr id="4" name="Zástupný symbol pro zápatí 3">
            <a:extLst>
              <a:ext uri="{FF2B5EF4-FFF2-40B4-BE49-F238E27FC236}">
                <a16:creationId xmlns:a16="http://schemas.microsoft.com/office/drawing/2014/main" id="{0B3BC4BE-18EF-4A3E-B898-A5AF8D82052E}"/>
              </a:ext>
            </a:extLst>
          </p:cNvPr>
          <p:cNvSpPr>
            <a:spLocks noGrp="1"/>
          </p:cNvSpPr>
          <p:nvPr>
            <p:ph type="ftr" sz="quarter" idx="11"/>
          </p:nvPr>
        </p:nvSpPr>
        <p:spPr/>
        <p:txBody>
          <a:bodyPr/>
          <a:lstStyle/>
          <a:p>
            <a:pPr rtl="0"/>
            <a:r>
              <a:rPr lang="cs-CZ" noProof="0" dirty="0"/>
              <a:t>Lékařská fakulta Masarykovy univerzity</a:t>
            </a:r>
          </a:p>
        </p:txBody>
      </p:sp>
      <p:sp>
        <p:nvSpPr>
          <p:cNvPr id="6" name="Zástupný symbol pro číslo snímku 5">
            <a:extLst>
              <a:ext uri="{FF2B5EF4-FFF2-40B4-BE49-F238E27FC236}">
                <a16:creationId xmlns:a16="http://schemas.microsoft.com/office/drawing/2014/main" id="{9727233E-70DE-43C6-B63B-FA1CAA5FDAAA}"/>
              </a:ext>
            </a:extLst>
          </p:cNvPr>
          <p:cNvSpPr>
            <a:spLocks noGrp="1"/>
          </p:cNvSpPr>
          <p:nvPr>
            <p:ph type="sldNum" sz="quarter" idx="12"/>
          </p:nvPr>
        </p:nvSpPr>
        <p:spPr/>
        <p:txBody>
          <a:bodyPr/>
          <a:lstStyle/>
          <a:p>
            <a:pPr rtl="0"/>
            <a:fld id="{5E3DCFCC-8C7B-4574-91B2-C3342261C6C2}" type="slidenum">
              <a:rPr lang="cs-CZ" noProof="0" smtClean="0"/>
              <a:t>22</a:t>
            </a:fld>
            <a:endParaRPr lang="cs-CZ" noProof="0"/>
          </a:p>
        </p:txBody>
      </p:sp>
      <p:pic>
        <p:nvPicPr>
          <p:cNvPr id="7" name="Obrázek 6">
            <a:extLst>
              <a:ext uri="{FF2B5EF4-FFF2-40B4-BE49-F238E27FC236}">
                <a16:creationId xmlns:a16="http://schemas.microsoft.com/office/drawing/2014/main" id="{6D4F3884-1060-4AAE-A8E8-FDAA8CABCA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2671619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833CB1-FE51-4B2F-9104-A63C5F6BAF64}"/>
              </a:ext>
            </a:extLst>
          </p:cNvPr>
          <p:cNvSpPr>
            <a:spLocks noGrp="1"/>
          </p:cNvSpPr>
          <p:nvPr>
            <p:ph type="title"/>
          </p:nvPr>
        </p:nvSpPr>
        <p:spPr/>
        <p:txBody>
          <a:bodyPr/>
          <a:lstStyle/>
          <a:p>
            <a:r>
              <a:rPr lang="cs-CZ" dirty="0"/>
              <a:t>Modely reflektivní praxe</a:t>
            </a:r>
          </a:p>
        </p:txBody>
      </p:sp>
      <p:sp>
        <p:nvSpPr>
          <p:cNvPr id="3" name="Zástupný obsah 2">
            <a:extLst>
              <a:ext uri="{FF2B5EF4-FFF2-40B4-BE49-F238E27FC236}">
                <a16:creationId xmlns:a16="http://schemas.microsoft.com/office/drawing/2014/main" id="{2B3D5917-DA0C-4FD5-A4BE-F381978A525B}"/>
              </a:ext>
            </a:extLst>
          </p:cNvPr>
          <p:cNvSpPr>
            <a:spLocks noGrp="1"/>
          </p:cNvSpPr>
          <p:nvPr>
            <p:ph idx="1"/>
          </p:nvPr>
        </p:nvSpPr>
        <p:spPr/>
        <p:txBody>
          <a:bodyPr/>
          <a:lstStyle/>
          <a:p>
            <a:r>
              <a:rPr lang="cs-CZ" b="0" i="0" dirty="0">
                <a:solidFill>
                  <a:srgbClr val="333333"/>
                </a:solidFill>
                <a:effectLst/>
                <a:latin typeface="Arial" panose="020B0604020202020204" pitchFamily="34" charset="0"/>
              </a:rPr>
              <a:t>Nejdůležitější je vzít v úvahu skutečnost, </a:t>
            </a:r>
          </a:p>
          <a:p>
            <a:r>
              <a:rPr lang="cs-CZ" b="0" i="0" dirty="0">
                <a:solidFill>
                  <a:srgbClr val="333333"/>
                </a:solidFill>
                <a:effectLst/>
                <a:latin typeface="Arial" panose="020B0604020202020204" pitchFamily="34" charset="0"/>
              </a:rPr>
              <a:t>že s modely je reflexe aktivním, záměrným a kognitivním procesem, </a:t>
            </a:r>
          </a:p>
          <a:p>
            <a:r>
              <a:rPr lang="cs-CZ" b="0" i="0" dirty="0">
                <a:solidFill>
                  <a:srgbClr val="333333"/>
                </a:solidFill>
                <a:effectLst/>
                <a:latin typeface="Arial" panose="020B0604020202020204" pitchFamily="34" charset="0"/>
              </a:rPr>
              <a:t>v němž člověk zkoumá situaci z různých pohledů, </a:t>
            </a:r>
          </a:p>
          <a:p>
            <a:r>
              <a:rPr lang="cs-CZ" b="0" i="0" dirty="0">
                <a:solidFill>
                  <a:srgbClr val="333333"/>
                </a:solidFill>
                <a:effectLst/>
                <a:latin typeface="Arial" panose="020B0604020202020204" pitchFamily="34" charset="0"/>
              </a:rPr>
              <a:t>je otevřen novým znalostem a informacím </a:t>
            </a:r>
          </a:p>
          <a:p>
            <a:r>
              <a:rPr lang="cs-CZ" b="0" i="0" dirty="0">
                <a:solidFill>
                  <a:srgbClr val="333333"/>
                </a:solidFill>
                <a:effectLst/>
                <a:latin typeface="Arial" panose="020B0604020202020204" pitchFamily="34" charset="0"/>
              </a:rPr>
              <a:t>a hledá četná vysvětlení a výsledky. </a:t>
            </a:r>
            <a:endParaRPr lang="cs-CZ" dirty="0"/>
          </a:p>
        </p:txBody>
      </p:sp>
      <p:sp>
        <p:nvSpPr>
          <p:cNvPr id="4" name="Zástupný symbol pro zápatí 3">
            <a:extLst>
              <a:ext uri="{FF2B5EF4-FFF2-40B4-BE49-F238E27FC236}">
                <a16:creationId xmlns:a16="http://schemas.microsoft.com/office/drawing/2014/main" id="{22F84AE7-2A7B-4932-AB1A-2626627F4666}"/>
              </a:ext>
            </a:extLst>
          </p:cNvPr>
          <p:cNvSpPr>
            <a:spLocks noGrp="1"/>
          </p:cNvSpPr>
          <p:nvPr>
            <p:ph type="ftr" sz="quarter" idx="11"/>
          </p:nvPr>
        </p:nvSpPr>
        <p:spPr/>
        <p:txBody>
          <a:bodyPr/>
          <a:lstStyle/>
          <a:p>
            <a:r>
              <a:rPr lang="cs-CZ" dirty="0"/>
              <a:t>Lékařská fakulta Masarykovy univerzity</a:t>
            </a:r>
          </a:p>
        </p:txBody>
      </p:sp>
      <p:sp>
        <p:nvSpPr>
          <p:cNvPr id="5" name="Zástupný symbol pro číslo snímku 4">
            <a:extLst>
              <a:ext uri="{FF2B5EF4-FFF2-40B4-BE49-F238E27FC236}">
                <a16:creationId xmlns:a16="http://schemas.microsoft.com/office/drawing/2014/main" id="{4BC6D35D-E1F2-4CFC-8395-1A853A90C13F}"/>
              </a:ext>
            </a:extLst>
          </p:cNvPr>
          <p:cNvSpPr>
            <a:spLocks noGrp="1"/>
          </p:cNvSpPr>
          <p:nvPr>
            <p:ph type="sldNum" sz="quarter" idx="12"/>
          </p:nvPr>
        </p:nvSpPr>
        <p:spPr/>
        <p:txBody>
          <a:bodyPr/>
          <a:lstStyle/>
          <a:p>
            <a:fld id="{A3AAD271-F354-4BF7-BE43-B653259FD903}" type="slidenum">
              <a:rPr lang="cs-CZ" smtClean="0"/>
              <a:t>23</a:t>
            </a:fld>
            <a:endParaRPr lang="cs-CZ"/>
          </a:p>
        </p:txBody>
      </p:sp>
      <p:pic>
        <p:nvPicPr>
          <p:cNvPr id="6" name="Obrázek 5">
            <a:extLst>
              <a:ext uri="{FF2B5EF4-FFF2-40B4-BE49-F238E27FC236}">
                <a16:creationId xmlns:a16="http://schemas.microsoft.com/office/drawing/2014/main" id="{3C3CD94B-3C48-400E-8067-540A27417F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7931" y="5354444"/>
            <a:ext cx="2602124" cy="1367031"/>
          </a:xfrm>
          <a:prstGeom prst="rect">
            <a:avLst/>
          </a:prstGeom>
        </p:spPr>
      </p:pic>
    </p:spTree>
    <p:extLst>
      <p:ext uri="{BB962C8B-B14F-4D97-AF65-F5344CB8AC3E}">
        <p14:creationId xmlns:p14="http://schemas.microsoft.com/office/powerpoint/2010/main" val="2001750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C4E014-BB43-4264-8400-F3892BD7C79E}"/>
              </a:ext>
            </a:extLst>
          </p:cNvPr>
          <p:cNvSpPr>
            <a:spLocks noGrp="1"/>
          </p:cNvSpPr>
          <p:nvPr>
            <p:ph type="title"/>
          </p:nvPr>
        </p:nvSpPr>
        <p:spPr/>
        <p:txBody>
          <a:bodyPr/>
          <a:lstStyle/>
          <a:p>
            <a:r>
              <a:rPr lang="cs-CZ" dirty="0"/>
              <a:t>Modely reflektivní praxe</a:t>
            </a:r>
          </a:p>
        </p:txBody>
      </p:sp>
      <p:sp>
        <p:nvSpPr>
          <p:cNvPr id="4" name="Zástupný text 3">
            <a:extLst>
              <a:ext uri="{FF2B5EF4-FFF2-40B4-BE49-F238E27FC236}">
                <a16:creationId xmlns:a16="http://schemas.microsoft.com/office/drawing/2014/main" id="{143B7FA0-12EF-471C-9B92-DC4FDF2E3B65}"/>
              </a:ext>
            </a:extLst>
          </p:cNvPr>
          <p:cNvSpPr>
            <a:spLocks noGrp="1"/>
          </p:cNvSpPr>
          <p:nvPr>
            <p:ph type="body" idx="1"/>
          </p:nvPr>
        </p:nvSpPr>
        <p:spPr>
          <a:xfrm>
            <a:off x="1066800" y="1154098"/>
            <a:ext cx="4846320" cy="701336"/>
          </a:xfrm>
        </p:spPr>
        <p:txBody>
          <a:bodyPr>
            <a:normAutofit/>
          </a:bodyPr>
          <a:lstStyle/>
          <a:p>
            <a:r>
              <a:rPr lang="cs-CZ" dirty="0" err="1"/>
              <a:t>Gibbsův</a:t>
            </a:r>
            <a:r>
              <a:rPr lang="cs-CZ" dirty="0"/>
              <a:t> model</a:t>
            </a:r>
          </a:p>
        </p:txBody>
      </p:sp>
      <p:graphicFrame>
        <p:nvGraphicFramePr>
          <p:cNvPr id="8" name="Zástupný obsah 7">
            <a:extLst>
              <a:ext uri="{FF2B5EF4-FFF2-40B4-BE49-F238E27FC236}">
                <a16:creationId xmlns:a16="http://schemas.microsoft.com/office/drawing/2014/main" id="{553C33D1-E96F-461A-8889-1B980338BE0D}"/>
              </a:ext>
            </a:extLst>
          </p:cNvPr>
          <p:cNvGraphicFramePr>
            <a:graphicFrameLocks noGrp="1"/>
          </p:cNvGraphicFramePr>
          <p:nvPr>
            <p:ph sz="half" idx="2"/>
            <p:extLst>
              <p:ext uri="{D42A27DB-BD31-4B8C-83A1-F6EECF244321}">
                <p14:modId xmlns:p14="http://schemas.microsoft.com/office/powerpoint/2010/main" val="817452480"/>
              </p:ext>
            </p:extLst>
          </p:nvPr>
        </p:nvGraphicFramePr>
        <p:xfrm>
          <a:off x="605160" y="2024109"/>
          <a:ext cx="5378389" cy="43766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ástupný text 5">
            <a:extLst>
              <a:ext uri="{FF2B5EF4-FFF2-40B4-BE49-F238E27FC236}">
                <a16:creationId xmlns:a16="http://schemas.microsoft.com/office/drawing/2014/main" id="{93397DDD-34FB-4A7E-8155-65428E669C40}"/>
              </a:ext>
            </a:extLst>
          </p:cNvPr>
          <p:cNvSpPr>
            <a:spLocks noGrp="1"/>
          </p:cNvSpPr>
          <p:nvPr>
            <p:ph type="body" sz="quarter" idx="3"/>
          </p:nvPr>
        </p:nvSpPr>
        <p:spPr>
          <a:xfrm>
            <a:off x="6278880" y="1154098"/>
            <a:ext cx="4846320" cy="701336"/>
          </a:xfrm>
        </p:spPr>
        <p:txBody>
          <a:bodyPr>
            <a:normAutofit/>
          </a:bodyPr>
          <a:lstStyle/>
          <a:p>
            <a:r>
              <a:rPr lang="cs-CZ" dirty="0"/>
              <a:t>Otázky např.:</a:t>
            </a:r>
          </a:p>
        </p:txBody>
      </p:sp>
      <p:sp>
        <p:nvSpPr>
          <p:cNvPr id="7" name="Zástupný obsah 6">
            <a:extLst>
              <a:ext uri="{FF2B5EF4-FFF2-40B4-BE49-F238E27FC236}">
                <a16:creationId xmlns:a16="http://schemas.microsoft.com/office/drawing/2014/main" id="{ED8A4F3E-8B47-4B18-98B1-1F0F42D26D96}"/>
              </a:ext>
            </a:extLst>
          </p:cNvPr>
          <p:cNvSpPr>
            <a:spLocks noGrp="1"/>
          </p:cNvSpPr>
          <p:nvPr>
            <p:ph sz="quarter" idx="4"/>
          </p:nvPr>
        </p:nvSpPr>
        <p:spPr>
          <a:xfrm>
            <a:off x="6278880" y="2170051"/>
            <a:ext cx="4846320" cy="3542190"/>
          </a:xfrm>
        </p:spPr>
        <p:txBody>
          <a:bodyPr>
            <a:normAutofit fontScale="77500" lnSpcReduction="20000"/>
          </a:bodyPr>
          <a:lstStyle/>
          <a:p>
            <a:r>
              <a:rPr lang="cs-CZ" dirty="0"/>
              <a:t>Co se stalo? </a:t>
            </a:r>
          </a:p>
          <a:p>
            <a:r>
              <a:rPr lang="cs-CZ" dirty="0"/>
              <a:t>Jaké pocity a myšlenky jsem prožíval v</a:t>
            </a:r>
          </a:p>
          <a:p>
            <a:pPr marL="0" indent="0">
              <a:buNone/>
            </a:pPr>
            <a:r>
              <a:rPr lang="cs-CZ" dirty="0"/>
              <a:t>   dané situaci? </a:t>
            </a:r>
          </a:p>
          <a:p>
            <a:r>
              <a:rPr lang="cs-CZ" dirty="0"/>
              <a:t>Co dobrého nebo zlého si z této</a:t>
            </a:r>
          </a:p>
          <a:p>
            <a:pPr marL="0" indent="0">
              <a:buNone/>
            </a:pPr>
            <a:r>
              <a:rPr lang="cs-CZ" dirty="0"/>
              <a:t>    situace lze odnést? </a:t>
            </a:r>
          </a:p>
          <a:p>
            <a:r>
              <a:rPr lang="cs-CZ" dirty="0"/>
              <a:t>Jaký je smysl této situace? </a:t>
            </a:r>
          </a:p>
          <a:p>
            <a:r>
              <a:rPr lang="cs-CZ" dirty="0"/>
              <a:t>Jaké další kroky lze udělat? </a:t>
            </a:r>
          </a:p>
          <a:p>
            <a:r>
              <a:rPr lang="cs-CZ" dirty="0"/>
              <a:t>Dostanu-li se do této situace</a:t>
            </a:r>
          </a:p>
          <a:p>
            <a:pPr marL="0" indent="0">
              <a:buNone/>
            </a:pPr>
            <a:r>
              <a:rPr lang="cs-CZ" dirty="0"/>
              <a:t>   opětovně, co udělám jinak?</a:t>
            </a:r>
          </a:p>
          <a:p>
            <a:endParaRPr lang="cs-CZ" dirty="0"/>
          </a:p>
        </p:txBody>
      </p:sp>
      <p:sp>
        <p:nvSpPr>
          <p:cNvPr id="3" name="Zástupný symbol pro zápatí 2">
            <a:extLst>
              <a:ext uri="{FF2B5EF4-FFF2-40B4-BE49-F238E27FC236}">
                <a16:creationId xmlns:a16="http://schemas.microsoft.com/office/drawing/2014/main" id="{FE1B7FE2-892C-4C09-9C63-CAD1924C885A}"/>
              </a:ext>
            </a:extLst>
          </p:cNvPr>
          <p:cNvSpPr>
            <a:spLocks noGrp="1"/>
          </p:cNvSpPr>
          <p:nvPr>
            <p:ph type="ftr" sz="quarter" idx="11"/>
          </p:nvPr>
        </p:nvSpPr>
        <p:spPr/>
        <p:txBody>
          <a:bodyPr/>
          <a:lstStyle/>
          <a:p>
            <a:pPr rtl="0"/>
            <a:r>
              <a:rPr lang="cs-CZ" noProof="0"/>
              <a:t>Lékařská fakulta Masarykovy univerzity</a:t>
            </a:r>
          </a:p>
        </p:txBody>
      </p:sp>
      <p:sp>
        <p:nvSpPr>
          <p:cNvPr id="9" name="Zástupný symbol pro číslo snímku 8">
            <a:extLst>
              <a:ext uri="{FF2B5EF4-FFF2-40B4-BE49-F238E27FC236}">
                <a16:creationId xmlns:a16="http://schemas.microsoft.com/office/drawing/2014/main" id="{1CAC8EF5-FC38-4C68-B888-F595F20F1DDC}"/>
              </a:ext>
            </a:extLst>
          </p:cNvPr>
          <p:cNvSpPr>
            <a:spLocks noGrp="1"/>
          </p:cNvSpPr>
          <p:nvPr>
            <p:ph type="sldNum" sz="quarter" idx="12"/>
          </p:nvPr>
        </p:nvSpPr>
        <p:spPr/>
        <p:txBody>
          <a:bodyPr/>
          <a:lstStyle/>
          <a:p>
            <a:pPr rtl="0"/>
            <a:fld id="{5E3DCFCC-8C7B-4574-91B2-C3342261C6C2}" type="slidenum">
              <a:rPr lang="cs-CZ" noProof="0" smtClean="0"/>
              <a:t>24</a:t>
            </a:fld>
            <a:endParaRPr lang="cs-CZ" noProof="0"/>
          </a:p>
        </p:txBody>
      </p:sp>
    </p:spTree>
    <p:extLst>
      <p:ext uri="{BB962C8B-B14F-4D97-AF65-F5344CB8AC3E}">
        <p14:creationId xmlns:p14="http://schemas.microsoft.com/office/powerpoint/2010/main" val="4161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DEB9BD-2870-46FC-ACDD-7DA85907ABDC}"/>
              </a:ext>
            </a:extLst>
          </p:cNvPr>
          <p:cNvSpPr>
            <a:spLocks noGrp="1"/>
          </p:cNvSpPr>
          <p:nvPr>
            <p:ph type="title"/>
          </p:nvPr>
        </p:nvSpPr>
        <p:spPr>
          <a:xfrm>
            <a:off x="838200" y="731520"/>
            <a:ext cx="10515600" cy="896984"/>
          </a:xfrm>
        </p:spPr>
        <p:txBody>
          <a:bodyPr>
            <a:normAutofit fontScale="90000"/>
          </a:bodyPr>
          <a:lstStyle/>
          <a:p>
            <a:r>
              <a:rPr lang="cs-CZ" sz="3100" dirty="0"/>
              <a:t>Implementace reflektivních modelů do výuky </a:t>
            </a:r>
            <a:r>
              <a:rPr lang="cs-CZ" sz="3100" b="1" dirty="0"/>
              <a:t>Model  ALACT</a:t>
            </a:r>
            <a:br>
              <a:rPr lang="cs-CZ" sz="3600" b="1" dirty="0"/>
            </a:br>
            <a:endParaRPr lang="cs-CZ" dirty="0"/>
          </a:p>
        </p:txBody>
      </p:sp>
      <p:graphicFrame>
        <p:nvGraphicFramePr>
          <p:cNvPr id="6" name="Zástupný symbol pro obsah 5">
            <a:extLst>
              <a:ext uri="{FF2B5EF4-FFF2-40B4-BE49-F238E27FC236}">
                <a16:creationId xmlns:a16="http://schemas.microsoft.com/office/drawing/2014/main" id="{31F62693-AC0D-4A74-B786-F4E0D5CE3C32}"/>
              </a:ext>
            </a:extLst>
          </p:cNvPr>
          <p:cNvGraphicFramePr>
            <a:graphicFrameLocks noGrp="1"/>
          </p:cNvGraphicFramePr>
          <p:nvPr>
            <p:ph idx="1"/>
            <p:extLst>
              <p:ext uri="{D42A27DB-BD31-4B8C-83A1-F6EECF244321}">
                <p14:modId xmlns:p14="http://schemas.microsoft.com/office/powerpoint/2010/main" val="402185085"/>
              </p:ext>
            </p:extLst>
          </p:nvPr>
        </p:nvGraphicFramePr>
        <p:xfrm>
          <a:off x="838200" y="1825625"/>
          <a:ext cx="10515600" cy="402336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66729943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1. </a:t>
                      </a:r>
                      <a:r>
                        <a:rPr lang="cs-CZ" b="1" dirty="0" err="1"/>
                        <a:t>A</a:t>
                      </a:r>
                      <a:r>
                        <a:rPr lang="cs-CZ" dirty="0" err="1"/>
                        <a:t>ction</a:t>
                      </a:r>
                      <a:r>
                        <a:rPr lang="cs-CZ" dirty="0"/>
                        <a:t> - jednání </a:t>
                      </a:r>
                    </a:p>
                    <a:p>
                      <a:endParaRPr lang="cs-CZ" dirty="0"/>
                    </a:p>
                  </a:txBody>
                  <a:tcPr/>
                </a:tc>
                <a:extLst>
                  <a:ext uri="{0D108BD9-81ED-4DB2-BD59-A6C34878D82A}">
                    <a16:rowId xmlns:a16="http://schemas.microsoft.com/office/drawing/2014/main" val="3532477079"/>
                  </a:ext>
                </a:extLst>
              </a:tr>
              <a:tr h="370840">
                <a:tc>
                  <a:txBody>
                    <a:bodyPr/>
                    <a:lstStyle/>
                    <a:p>
                      <a:r>
                        <a:rPr lang="en-US" dirty="0"/>
                        <a:t>2. </a:t>
                      </a:r>
                      <a:r>
                        <a:rPr lang="en-US" b="1" dirty="0"/>
                        <a:t>L</a:t>
                      </a:r>
                      <a:r>
                        <a:rPr lang="en-US" dirty="0"/>
                        <a:t>ooking back on the action </a:t>
                      </a:r>
                      <a:endParaRPr lang="cs-CZ" dirty="0"/>
                    </a:p>
                    <a:p>
                      <a:r>
                        <a:rPr lang="en-US" dirty="0"/>
                        <a:t>– </a:t>
                      </a:r>
                      <a:r>
                        <a:rPr lang="en-US" dirty="0" err="1"/>
                        <a:t>zpětný</a:t>
                      </a:r>
                      <a:r>
                        <a:rPr lang="cs-CZ" dirty="0"/>
                        <a:t> </a:t>
                      </a:r>
                      <a:r>
                        <a:rPr lang="en-US" dirty="0" err="1"/>
                        <a:t>pohled</a:t>
                      </a:r>
                      <a:r>
                        <a:rPr lang="en-US" dirty="0"/>
                        <a:t> </a:t>
                      </a:r>
                      <a:r>
                        <a:rPr lang="en-US" dirty="0" err="1"/>
                        <a:t>na</a:t>
                      </a:r>
                      <a:r>
                        <a:rPr lang="en-US" dirty="0"/>
                        <a:t> </a:t>
                      </a:r>
                      <a:r>
                        <a:rPr lang="en-US" dirty="0" err="1"/>
                        <a:t>jednání</a:t>
                      </a:r>
                      <a:r>
                        <a:rPr lang="en-US" dirty="0"/>
                        <a:t> </a:t>
                      </a:r>
                    </a:p>
                    <a:p>
                      <a:endParaRPr lang="cs-CZ" dirty="0"/>
                    </a:p>
                  </a:txBody>
                  <a:tcPr/>
                </a:tc>
                <a:extLst>
                  <a:ext uri="{0D108BD9-81ED-4DB2-BD59-A6C34878D82A}">
                    <a16:rowId xmlns:a16="http://schemas.microsoft.com/office/drawing/2014/main" val="3042547310"/>
                  </a:ext>
                </a:extLst>
              </a:tr>
              <a:tr h="370840">
                <a:tc>
                  <a:txBody>
                    <a:bodyPr/>
                    <a:lstStyle/>
                    <a:p>
                      <a:r>
                        <a:rPr lang="en-US" dirty="0"/>
                        <a:t>3. </a:t>
                      </a:r>
                      <a:r>
                        <a:rPr lang="en-US" b="1" dirty="0"/>
                        <a:t>A</a:t>
                      </a:r>
                      <a:r>
                        <a:rPr lang="en-US" dirty="0"/>
                        <a:t>wareness of essential aspects </a:t>
                      </a:r>
                      <a:endParaRPr lang="cs-CZ" dirty="0"/>
                    </a:p>
                    <a:p>
                      <a:r>
                        <a:rPr lang="en-US" dirty="0"/>
                        <a:t>– </a:t>
                      </a:r>
                      <a:r>
                        <a:rPr lang="en-US" dirty="0" err="1"/>
                        <a:t>uvědomění</a:t>
                      </a:r>
                      <a:r>
                        <a:rPr lang="en-US" dirty="0"/>
                        <a:t> </a:t>
                      </a:r>
                      <a:r>
                        <a:rPr lang="en-US" dirty="0" err="1"/>
                        <a:t>si</a:t>
                      </a:r>
                      <a:r>
                        <a:rPr lang="en-US" dirty="0"/>
                        <a:t> </a:t>
                      </a:r>
                      <a:r>
                        <a:rPr lang="en-US" dirty="0" err="1"/>
                        <a:t>podstatných</a:t>
                      </a:r>
                      <a:r>
                        <a:rPr lang="en-US" dirty="0"/>
                        <a:t> </a:t>
                      </a:r>
                      <a:r>
                        <a:rPr lang="en-US" dirty="0" err="1"/>
                        <a:t>aspektů</a:t>
                      </a:r>
                      <a:r>
                        <a:rPr lang="en-US" dirty="0"/>
                        <a:t> </a:t>
                      </a:r>
                    </a:p>
                    <a:p>
                      <a:endParaRPr lang="cs-CZ" dirty="0"/>
                    </a:p>
                  </a:txBody>
                  <a:tcPr/>
                </a:tc>
                <a:extLst>
                  <a:ext uri="{0D108BD9-81ED-4DB2-BD59-A6C34878D82A}">
                    <a16:rowId xmlns:a16="http://schemas.microsoft.com/office/drawing/2014/main" val="1149071261"/>
                  </a:ext>
                </a:extLst>
              </a:tr>
              <a:tr h="370840">
                <a:tc>
                  <a:txBody>
                    <a:bodyPr/>
                    <a:lstStyle/>
                    <a:p>
                      <a:r>
                        <a:rPr lang="en-US" dirty="0"/>
                        <a:t>4. </a:t>
                      </a:r>
                      <a:r>
                        <a:rPr lang="en-US" b="1" dirty="0"/>
                        <a:t>C</a:t>
                      </a:r>
                      <a:r>
                        <a:rPr lang="en-US" dirty="0"/>
                        <a:t>reating alternative methods of action </a:t>
                      </a:r>
                      <a:endParaRPr lang="cs-CZ" dirty="0"/>
                    </a:p>
                    <a:p>
                      <a:r>
                        <a:rPr lang="en-US" dirty="0"/>
                        <a:t>– </a:t>
                      </a:r>
                      <a:r>
                        <a:rPr lang="en-US" dirty="0" err="1"/>
                        <a:t>tvorba</a:t>
                      </a:r>
                      <a:r>
                        <a:rPr lang="cs-CZ" dirty="0"/>
                        <a:t> </a:t>
                      </a:r>
                      <a:r>
                        <a:rPr lang="en-US" dirty="0" err="1"/>
                        <a:t>alternativních</a:t>
                      </a:r>
                      <a:r>
                        <a:rPr lang="en-US" dirty="0"/>
                        <a:t> </a:t>
                      </a:r>
                      <a:r>
                        <a:rPr lang="en-US" dirty="0" err="1"/>
                        <a:t>postupů</a:t>
                      </a:r>
                      <a:r>
                        <a:rPr lang="en-US" dirty="0"/>
                        <a:t> </a:t>
                      </a:r>
                      <a:r>
                        <a:rPr lang="en-US" dirty="0" err="1"/>
                        <a:t>jednání</a:t>
                      </a:r>
                      <a:r>
                        <a:rPr lang="en-US" dirty="0"/>
                        <a:t> </a:t>
                      </a:r>
                    </a:p>
                    <a:p>
                      <a:endParaRPr lang="cs-CZ" dirty="0"/>
                    </a:p>
                  </a:txBody>
                  <a:tcPr/>
                </a:tc>
                <a:extLst>
                  <a:ext uri="{0D108BD9-81ED-4DB2-BD59-A6C34878D82A}">
                    <a16:rowId xmlns:a16="http://schemas.microsoft.com/office/drawing/2014/main" val="19863271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5. </a:t>
                      </a:r>
                      <a:r>
                        <a:rPr lang="cs-CZ" b="1" dirty="0"/>
                        <a:t>T</a:t>
                      </a:r>
                      <a:r>
                        <a:rPr lang="cs-CZ" dirty="0"/>
                        <a:t>rial – vyzkoušení </a:t>
                      </a:r>
                    </a:p>
                    <a:p>
                      <a:endParaRPr lang="cs-CZ" dirty="0"/>
                    </a:p>
                  </a:txBody>
                  <a:tcPr/>
                </a:tc>
                <a:extLst>
                  <a:ext uri="{0D108BD9-81ED-4DB2-BD59-A6C34878D82A}">
                    <a16:rowId xmlns:a16="http://schemas.microsoft.com/office/drawing/2014/main" val="1935607946"/>
                  </a:ext>
                </a:extLst>
              </a:tr>
            </a:tbl>
          </a:graphicData>
        </a:graphic>
      </p:graphicFrame>
      <p:sp>
        <p:nvSpPr>
          <p:cNvPr id="4" name="Zástupný symbol pro zápatí 3">
            <a:extLst>
              <a:ext uri="{FF2B5EF4-FFF2-40B4-BE49-F238E27FC236}">
                <a16:creationId xmlns:a16="http://schemas.microsoft.com/office/drawing/2014/main" id="{52BF1449-1BCF-47E8-BE7C-042A027C31A8}"/>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8B6CEC2E-D8CF-428F-9484-AB13D6E5F1A3}"/>
              </a:ext>
            </a:extLst>
          </p:cNvPr>
          <p:cNvSpPr>
            <a:spLocks noGrp="1"/>
          </p:cNvSpPr>
          <p:nvPr>
            <p:ph type="sldNum" sz="quarter" idx="12"/>
          </p:nvPr>
        </p:nvSpPr>
        <p:spPr/>
        <p:txBody>
          <a:bodyPr/>
          <a:lstStyle/>
          <a:p>
            <a:fld id="{A3AAD271-F354-4BF7-BE43-B653259FD903}" type="slidenum">
              <a:rPr lang="cs-CZ" smtClean="0"/>
              <a:t>25</a:t>
            </a:fld>
            <a:endParaRPr lang="cs-CZ"/>
          </a:p>
        </p:txBody>
      </p:sp>
    </p:spTree>
    <p:extLst>
      <p:ext uri="{BB962C8B-B14F-4D97-AF65-F5344CB8AC3E}">
        <p14:creationId xmlns:p14="http://schemas.microsoft.com/office/powerpoint/2010/main" val="527904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8E53CA-84D3-430B-84DE-F6F581CEAFD3}"/>
              </a:ext>
            </a:extLst>
          </p:cNvPr>
          <p:cNvSpPr>
            <a:spLocks noGrp="1"/>
          </p:cNvSpPr>
          <p:nvPr>
            <p:ph type="title"/>
          </p:nvPr>
        </p:nvSpPr>
        <p:spPr/>
        <p:txBody>
          <a:bodyPr/>
          <a:lstStyle/>
          <a:p>
            <a:r>
              <a:rPr lang="cs-CZ" dirty="0"/>
              <a:t>Model </a:t>
            </a:r>
            <a:r>
              <a:rPr lang="cs-CZ" dirty="0" err="1"/>
              <a:t>Reflect</a:t>
            </a:r>
            <a:endParaRPr lang="cs-CZ" dirty="0"/>
          </a:p>
        </p:txBody>
      </p:sp>
      <p:graphicFrame>
        <p:nvGraphicFramePr>
          <p:cNvPr id="6" name="Zástupný symbol pro obsah 5">
            <a:extLst>
              <a:ext uri="{FF2B5EF4-FFF2-40B4-BE49-F238E27FC236}">
                <a16:creationId xmlns:a16="http://schemas.microsoft.com/office/drawing/2014/main" id="{10DBD726-77F3-4FD2-9E38-0E1E4B3BF6C6}"/>
              </a:ext>
            </a:extLst>
          </p:cNvPr>
          <p:cNvGraphicFramePr>
            <a:graphicFrameLocks noGrp="1"/>
          </p:cNvGraphicFramePr>
          <p:nvPr>
            <p:ph idx="1"/>
            <p:extLst>
              <p:ext uri="{D42A27DB-BD31-4B8C-83A1-F6EECF244321}">
                <p14:modId xmlns:p14="http://schemas.microsoft.com/office/powerpoint/2010/main" val="4040023316"/>
              </p:ext>
            </p:extLst>
          </p:nvPr>
        </p:nvGraphicFramePr>
        <p:xfrm>
          <a:off x="1227910" y="1854926"/>
          <a:ext cx="9953896" cy="4119155"/>
        </p:xfrm>
        <a:graphic>
          <a:graphicData uri="http://schemas.openxmlformats.org/drawingml/2006/table">
            <a:tbl>
              <a:tblPr firstRow="1" firstCol="1" bandRow="1">
                <a:tableStyleId>{5C22544A-7EE6-4342-B048-85BDC9FD1C3A}</a:tableStyleId>
              </a:tblPr>
              <a:tblGrid>
                <a:gridCol w="9953896">
                  <a:extLst>
                    <a:ext uri="{9D8B030D-6E8A-4147-A177-3AD203B41FA5}">
                      <a16:colId xmlns:a16="http://schemas.microsoft.com/office/drawing/2014/main" val="2699334548"/>
                    </a:ext>
                  </a:extLst>
                </a:gridCol>
              </a:tblGrid>
              <a:tr h="634818">
                <a:tc>
                  <a:txBody>
                    <a:bodyPr/>
                    <a:lstStyle/>
                    <a:p>
                      <a:pPr marL="342900" lvl="0" indent="-342900">
                        <a:lnSpc>
                          <a:spcPct val="107000"/>
                        </a:lnSpc>
                        <a:spcAft>
                          <a:spcPts val="0"/>
                        </a:spcAft>
                        <a:buFont typeface="Wingdings" panose="05000000000000000000" pitchFamily="2" charset="2"/>
                        <a:buChar char=""/>
                        <a:tabLst>
                          <a:tab pos="457200" algn="l"/>
                        </a:tabLst>
                      </a:pPr>
                      <a:r>
                        <a:rPr lang="cs-CZ" sz="1800" dirty="0" err="1">
                          <a:effectLst/>
                        </a:rPr>
                        <a:t>Recall</a:t>
                      </a:r>
                      <a:r>
                        <a:rPr lang="cs-CZ" sz="1800" dirty="0">
                          <a:effectLst/>
                        </a:rPr>
                        <a:t> </a:t>
                      </a:r>
                      <a:r>
                        <a:rPr lang="cs-CZ" sz="1800" dirty="0" err="1">
                          <a:effectLst/>
                        </a:rPr>
                        <a:t>the</a:t>
                      </a:r>
                      <a:r>
                        <a:rPr lang="cs-CZ" sz="1800" dirty="0">
                          <a:effectLst/>
                        </a:rPr>
                        <a:t> </a:t>
                      </a:r>
                      <a:r>
                        <a:rPr lang="cs-CZ" sz="1800" dirty="0" err="1">
                          <a:effectLst/>
                        </a:rPr>
                        <a:t>events</a:t>
                      </a:r>
                      <a:r>
                        <a:rPr lang="cs-CZ" sz="1800" dirty="0">
                          <a:effectLst/>
                        </a:rPr>
                        <a:t> – </a:t>
                      </a:r>
                      <a:r>
                        <a:rPr lang="cs-CZ" sz="1800" u="sng" dirty="0">
                          <a:effectLst/>
                        </a:rPr>
                        <a:t>připomeňte událost </a:t>
                      </a:r>
                      <a:r>
                        <a:rPr lang="cs-CZ" sz="1800" dirty="0">
                          <a:effectLst/>
                        </a:rPr>
                        <a:t>-  stručný přehled o reflektované  situaci. Mělo by se jednat o fakta - popis toho, co se stalo.</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6832588"/>
                  </a:ext>
                </a:extLst>
              </a:tr>
              <a:tr h="634818">
                <a:tc>
                  <a:txBody>
                    <a:bodyPr/>
                    <a:lstStyle/>
                    <a:p>
                      <a:pPr marL="342900" lvl="0" indent="-342900">
                        <a:lnSpc>
                          <a:spcPct val="107000"/>
                        </a:lnSpc>
                        <a:spcAft>
                          <a:spcPts val="800"/>
                        </a:spcAft>
                        <a:buFont typeface="Wingdings" panose="05000000000000000000" pitchFamily="2" charset="2"/>
                        <a:buChar char=""/>
                        <a:tabLst>
                          <a:tab pos="457200" algn="l"/>
                        </a:tabLst>
                      </a:pPr>
                      <a:r>
                        <a:rPr lang="cs-CZ" sz="1800" dirty="0" err="1">
                          <a:effectLst/>
                        </a:rPr>
                        <a:t>Examine</a:t>
                      </a:r>
                      <a:r>
                        <a:rPr lang="cs-CZ" sz="1800" dirty="0">
                          <a:effectLst/>
                        </a:rPr>
                        <a:t> </a:t>
                      </a:r>
                      <a:r>
                        <a:rPr lang="cs-CZ" sz="1800" dirty="0" err="1">
                          <a:effectLst/>
                        </a:rPr>
                        <a:t>your</a:t>
                      </a:r>
                      <a:r>
                        <a:rPr lang="cs-CZ" sz="1800" dirty="0">
                          <a:effectLst/>
                        </a:rPr>
                        <a:t> </a:t>
                      </a:r>
                      <a:r>
                        <a:rPr lang="cs-CZ" sz="1800" dirty="0" err="1">
                          <a:effectLst/>
                        </a:rPr>
                        <a:t>responses</a:t>
                      </a:r>
                      <a:r>
                        <a:rPr lang="cs-CZ" sz="1800" dirty="0">
                          <a:effectLst/>
                        </a:rPr>
                        <a:t>  </a:t>
                      </a:r>
                      <a:r>
                        <a:rPr lang="cs-CZ" sz="1800" u="sng" dirty="0">
                          <a:effectLst/>
                        </a:rPr>
                        <a:t>- hledejte odpovědi  </a:t>
                      </a:r>
                      <a:r>
                        <a:rPr lang="cs-CZ" sz="1800" dirty="0">
                          <a:effectLst/>
                        </a:rPr>
                        <a:t>-diskutujte o svých myšlenkách a akcích v době incidentu.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2614186"/>
                  </a:ext>
                </a:extLst>
              </a:tr>
              <a:tr h="634818">
                <a:tc>
                  <a:txBody>
                    <a:bodyPr/>
                    <a:lstStyle/>
                    <a:p>
                      <a:pPr marL="342900" lvl="0" indent="-342900">
                        <a:lnSpc>
                          <a:spcPct val="107000"/>
                        </a:lnSpc>
                        <a:spcAft>
                          <a:spcPts val="800"/>
                        </a:spcAft>
                        <a:buFont typeface="Wingdings" panose="05000000000000000000" pitchFamily="2" charset="2"/>
                        <a:buChar char=""/>
                        <a:tabLst>
                          <a:tab pos="457200" algn="l"/>
                        </a:tabLst>
                      </a:pPr>
                      <a:r>
                        <a:rPr lang="cs-CZ" sz="1800" dirty="0" err="1">
                          <a:effectLst/>
                        </a:rPr>
                        <a:t>Feelings</a:t>
                      </a:r>
                      <a:r>
                        <a:rPr lang="cs-CZ" sz="1800" dirty="0">
                          <a:effectLst/>
                        </a:rPr>
                        <a:t>  </a:t>
                      </a:r>
                      <a:r>
                        <a:rPr lang="cs-CZ" sz="1800" dirty="0" err="1">
                          <a:effectLst/>
                        </a:rPr>
                        <a:t>Acknowledge</a:t>
                      </a:r>
                      <a:r>
                        <a:rPr lang="cs-CZ" sz="1800" dirty="0">
                          <a:effectLst/>
                        </a:rPr>
                        <a:t> – </a:t>
                      </a:r>
                      <a:r>
                        <a:rPr lang="cs-CZ" sz="1800" u="sng" dirty="0">
                          <a:effectLst/>
                        </a:rPr>
                        <a:t>zaznamenejte všechny své pocity</a:t>
                      </a:r>
                      <a:r>
                        <a:rPr lang="cs-CZ" sz="1800" dirty="0">
                          <a:effectLst/>
                        </a:rPr>
                        <a:t>, které jste zažili v době situace.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9651948"/>
                  </a:ext>
                </a:extLst>
              </a:tr>
              <a:tr h="310247">
                <a:tc>
                  <a:txBody>
                    <a:bodyPr/>
                    <a:lstStyle/>
                    <a:p>
                      <a:pPr marL="342900" lvl="0" indent="-342900">
                        <a:lnSpc>
                          <a:spcPct val="107000"/>
                        </a:lnSpc>
                        <a:spcAft>
                          <a:spcPts val="800"/>
                        </a:spcAft>
                        <a:buFont typeface="Wingdings" panose="05000000000000000000" pitchFamily="2" charset="2"/>
                        <a:buChar char=""/>
                        <a:tabLst>
                          <a:tab pos="457200" algn="l"/>
                        </a:tabLst>
                      </a:pPr>
                      <a:r>
                        <a:rPr lang="cs-CZ" sz="1800" dirty="0">
                          <a:effectLst/>
                        </a:rPr>
                        <a:t>LEARN </a:t>
                      </a:r>
                      <a:r>
                        <a:rPr lang="cs-CZ" sz="1800" dirty="0" err="1">
                          <a:effectLst/>
                        </a:rPr>
                        <a:t>from</a:t>
                      </a:r>
                      <a:r>
                        <a:rPr lang="cs-CZ" sz="1800" dirty="0">
                          <a:effectLst/>
                        </a:rPr>
                        <a:t> </a:t>
                      </a:r>
                      <a:r>
                        <a:rPr lang="cs-CZ" sz="1800" dirty="0" err="1">
                          <a:effectLst/>
                        </a:rPr>
                        <a:t>the</a:t>
                      </a:r>
                      <a:r>
                        <a:rPr lang="cs-CZ" sz="1800" dirty="0">
                          <a:effectLst/>
                        </a:rPr>
                        <a:t> </a:t>
                      </a:r>
                      <a:r>
                        <a:rPr lang="cs-CZ" sz="1800" dirty="0" err="1">
                          <a:effectLst/>
                        </a:rPr>
                        <a:t>experience</a:t>
                      </a:r>
                      <a:r>
                        <a:rPr lang="cs-CZ" sz="1800" dirty="0">
                          <a:effectLst/>
                        </a:rPr>
                        <a:t> </a:t>
                      </a:r>
                      <a:r>
                        <a:rPr lang="cs-CZ" sz="1800" u="sng" dirty="0">
                          <a:effectLst/>
                        </a:rPr>
                        <a:t>– zaznamenejte </a:t>
                      </a:r>
                      <a:r>
                        <a:rPr lang="cs-CZ" sz="1800" dirty="0">
                          <a:effectLst/>
                        </a:rPr>
                        <a:t>co jste se ze situace naučili.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4971629"/>
                  </a:ext>
                </a:extLst>
              </a:tr>
              <a:tr h="634818">
                <a:tc>
                  <a:txBody>
                    <a:bodyPr/>
                    <a:lstStyle/>
                    <a:p>
                      <a:pPr marL="342900" lvl="0" indent="-342900">
                        <a:lnSpc>
                          <a:spcPct val="107000"/>
                        </a:lnSpc>
                        <a:spcAft>
                          <a:spcPts val="800"/>
                        </a:spcAft>
                        <a:buFont typeface="Wingdings" panose="05000000000000000000" pitchFamily="2" charset="2"/>
                        <a:buChar char=""/>
                        <a:tabLst>
                          <a:tab pos="457200" algn="l"/>
                        </a:tabLst>
                      </a:pPr>
                      <a:r>
                        <a:rPr lang="cs-CZ" sz="1800" dirty="0">
                          <a:effectLst/>
                        </a:rPr>
                        <a:t>EXPLORE </a:t>
                      </a:r>
                      <a:r>
                        <a:rPr lang="cs-CZ" sz="1800" dirty="0" err="1">
                          <a:effectLst/>
                        </a:rPr>
                        <a:t>options</a:t>
                      </a:r>
                      <a:r>
                        <a:rPr lang="cs-CZ" sz="1800" dirty="0">
                          <a:effectLst/>
                        </a:rPr>
                        <a:t> - </a:t>
                      </a:r>
                      <a:r>
                        <a:rPr lang="cs-CZ" sz="1800" u="sng" dirty="0">
                          <a:effectLst/>
                        </a:rPr>
                        <a:t>diskutujte o možnostech do budoucna</a:t>
                      </a:r>
                      <a:r>
                        <a:rPr lang="cs-CZ" sz="1800" dirty="0">
                          <a:effectLst/>
                        </a:rPr>
                        <a:t>, pokud byste se setkali s podobnou situací.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6880222"/>
                  </a:ext>
                </a:extLst>
              </a:tr>
              <a:tr h="634818">
                <a:tc>
                  <a:txBody>
                    <a:bodyPr/>
                    <a:lstStyle/>
                    <a:p>
                      <a:pPr marL="342900" lvl="0" indent="-342900">
                        <a:lnSpc>
                          <a:spcPct val="107000"/>
                        </a:lnSpc>
                        <a:spcAft>
                          <a:spcPts val="800"/>
                        </a:spcAft>
                        <a:buFont typeface="Wingdings" panose="05000000000000000000" pitchFamily="2" charset="2"/>
                        <a:buChar char=""/>
                        <a:tabLst>
                          <a:tab pos="457200" algn="l"/>
                        </a:tabLst>
                      </a:pPr>
                      <a:r>
                        <a:rPr lang="cs-CZ" sz="1800" dirty="0" err="1">
                          <a:effectLst/>
                        </a:rPr>
                        <a:t>Create</a:t>
                      </a:r>
                      <a:r>
                        <a:rPr lang="cs-CZ" sz="1800" dirty="0">
                          <a:effectLst/>
                        </a:rPr>
                        <a:t> a </a:t>
                      </a:r>
                      <a:r>
                        <a:rPr lang="cs-CZ" sz="1800" dirty="0" err="1">
                          <a:effectLst/>
                        </a:rPr>
                        <a:t>plan</a:t>
                      </a:r>
                      <a:r>
                        <a:rPr lang="cs-CZ" sz="1800" dirty="0">
                          <a:effectLst/>
                        </a:rPr>
                        <a:t> </a:t>
                      </a:r>
                      <a:r>
                        <a:rPr lang="cs-CZ" sz="1800" dirty="0" err="1">
                          <a:effectLst/>
                        </a:rPr>
                        <a:t>of</a:t>
                      </a:r>
                      <a:r>
                        <a:rPr lang="cs-CZ" sz="1800" dirty="0">
                          <a:effectLst/>
                        </a:rPr>
                        <a:t> </a:t>
                      </a:r>
                      <a:r>
                        <a:rPr lang="cs-CZ" sz="1800" dirty="0" err="1">
                          <a:effectLst/>
                        </a:rPr>
                        <a:t>action</a:t>
                      </a:r>
                      <a:r>
                        <a:rPr lang="cs-CZ" sz="1800" dirty="0">
                          <a:effectLst/>
                        </a:rPr>
                        <a:t> - </a:t>
                      </a:r>
                      <a:r>
                        <a:rPr lang="cs-CZ" sz="1800" u="sng" dirty="0">
                          <a:effectLst/>
                        </a:rPr>
                        <a:t>vytvořte plán do budoucna </a:t>
                      </a:r>
                      <a:r>
                        <a:rPr lang="cs-CZ" sz="1800" dirty="0">
                          <a:effectLst/>
                        </a:rPr>
                        <a:t>– pro teoretické učení nebo akci.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6328590"/>
                  </a:ext>
                </a:extLst>
              </a:tr>
              <a:tr h="634818">
                <a:tc>
                  <a:txBody>
                    <a:bodyPr/>
                    <a:lstStyle/>
                    <a:p>
                      <a:pPr marL="342900" lvl="0" indent="-342900">
                        <a:lnSpc>
                          <a:spcPct val="107000"/>
                        </a:lnSpc>
                        <a:spcAft>
                          <a:spcPts val="800"/>
                        </a:spcAft>
                        <a:buFont typeface="Wingdings" panose="05000000000000000000" pitchFamily="2" charset="2"/>
                        <a:buChar char=""/>
                        <a:tabLst>
                          <a:tab pos="457200" algn="l"/>
                        </a:tabLst>
                      </a:pPr>
                      <a:r>
                        <a:rPr lang="cs-CZ" sz="1800" dirty="0" err="1">
                          <a:effectLst/>
                        </a:rPr>
                        <a:t>Timescale</a:t>
                      </a:r>
                      <a:r>
                        <a:rPr lang="cs-CZ" sz="1800" dirty="0">
                          <a:effectLst/>
                        </a:rPr>
                        <a:t> Set- </a:t>
                      </a:r>
                      <a:r>
                        <a:rPr lang="cs-CZ" sz="1800" u="sng" dirty="0">
                          <a:effectLst/>
                        </a:rPr>
                        <a:t>nastavte dobu</a:t>
                      </a:r>
                      <a:r>
                        <a:rPr lang="cs-CZ" sz="1800" dirty="0">
                          <a:effectLst/>
                        </a:rPr>
                        <a:t>, po kterou bude plán popsaný ve fázi 6 dokončen.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605465"/>
                  </a:ext>
                </a:extLst>
              </a:tr>
            </a:tbl>
          </a:graphicData>
        </a:graphic>
      </p:graphicFrame>
      <p:sp>
        <p:nvSpPr>
          <p:cNvPr id="4" name="Zástupný symbol pro zápatí 3">
            <a:extLst>
              <a:ext uri="{FF2B5EF4-FFF2-40B4-BE49-F238E27FC236}">
                <a16:creationId xmlns:a16="http://schemas.microsoft.com/office/drawing/2014/main" id="{7C427D7F-BB09-476D-9D8A-142F35CFE993}"/>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F0264851-084E-4A27-84DD-C72335DB1F57}"/>
              </a:ext>
            </a:extLst>
          </p:cNvPr>
          <p:cNvSpPr>
            <a:spLocks noGrp="1"/>
          </p:cNvSpPr>
          <p:nvPr>
            <p:ph type="sldNum" sz="quarter" idx="12"/>
          </p:nvPr>
        </p:nvSpPr>
        <p:spPr/>
        <p:txBody>
          <a:bodyPr/>
          <a:lstStyle/>
          <a:p>
            <a:fld id="{A3AAD271-F354-4BF7-BE43-B653259FD903}" type="slidenum">
              <a:rPr lang="cs-CZ" smtClean="0"/>
              <a:t>26</a:t>
            </a:fld>
            <a:endParaRPr lang="cs-CZ"/>
          </a:p>
        </p:txBody>
      </p:sp>
    </p:spTree>
    <p:extLst>
      <p:ext uri="{BB962C8B-B14F-4D97-AF65-F5344CB8AC3E}">
        <p14:creationId xmlns:p14="http://schemas.microsoft.com/office/powerpoint/2010/main" val="4283256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ED55E7-8D6E-4CD6-AF57-AC99769A00DE}"/>
              </a:ext>
            </a:extLst>
          </p:cNvPr>
          <p:cNvSpPr>
            <a:spLocks noGrp="1"/>
          </p:cNvSpPr>
          <p:nvPr>
            <p:ph type="title"/>
          </p:nvPr>
        </p:nvSpPr>
        <p:spPr/>
        <p:txBody>
          <a:bodyPr/>
          <a:lstStyle/>
          <a:p>
            <a:r>
              <a:rPr lang="cs-CZ" dirty="0"/>
              <a:t>Další stručné rámce reflexe</a:t>
            </a:r>
          </a:p>
        </p:txBody>
      </p:sp>
      <p:sp>
        <p:nvSpPr>
          <p:cNvPr id="3" name="Zástupný text 2">
            <a:extLst>
              <a:ext uri="{FF2B5EF4-FFF2-40B4-BE49-F238E27FC236}">
                <a16:creationId xmlns:a16="http://schemas.microsoft.com/office/drawing/2014/main" id="{EF16F3C5-1936-42DF-838B-6F13EB397025}"/>
              </a:ext>
            </a:extLst>
          </p:cNvPr>
          <p:cNvSpPr>
            <a:spLocks noGrp="1"/>
          </p:cNvSpPr>
          <p:nvPr>
            <p:ph type="body" idx="1"/>
          </p:nvPr>
        </p:nvSpPr>
        <p:spPr/>
        <p:txBody>
          <a:bodyPr/>
          <a:lstStyle/>
          <a:p>
            <a:r>
              <a:rPr lang="cs-CZ" dirty="0"/>
              <a:t>Čtyři F</a:t>
            </a:r>
          </a:p>
        </p:txBody>
      </p:sp>
      <p:sp>
        <p:nvSpPr>
          <p:cNvPr id="4" name="Zástupný obsah 3">
            <a:extLst>
              <a:ext uri="{FF2B5EF4-FFF2-40B4-BE49-F238E27FC236}">
                <a16:creationId xmlns:a16="http://schemas.microsoft.com/office/drawing/2014/main" id="{637CF9D7-4F9D-4ADF-85CB-4488DD02F5D4}"/>
              </a:ext>
            </a:extLst>
          </p:cNvPr>
          <p:cNvSpPr>
            <a:spLocks noGrp="1"/>
          </p:cNvSpPr>
          <p:nvPr>
            <p:ph sz="half" idx="2"/>
          </p:nvPr>
        </p:nvSpPr>
        <p:spPr/>
        <p:txBody>
          <a:bodyPr/>
          <a:lstStyle/>
          <a:p>
            <a:r>
              <a:rPr lang="cs-CZ" b="1" dirty="0" err="1"/>
              <a:t>F</a:t>
            </a:r>
            <a:r>
              <a:rPr lang="cs-CZ" dirty="0" err="1"/>
              <a:t>acts</a:t>
            </a:r>
            <a:r>
              <a:rPr lang="cs-CZ" dirty="0"/>
              <a:t> – objektivní popis co se stalo</a:t>
            </a:r>
          </a:p>
          <a:p>
            <a:r>
              <a:rPr lang="cs-CZ" b="1" dirty="0" err="1"/>
              <a:t>F</a:t>
            </a:r>
            <a:r>
              <a:rPr lang="cs-CZ" dirty="0" err="1"/>
              <a:t>eelings</a:t>
            </a:r>
            <a:r>
              <a:rPr lang="cs-CZ" dirty="0"/>
              <a:t> – pocity, reakce na situaci</a:t>
            </a:r>
          </a:p>
          <a:p>
            <a:r>
              <a:rPr lang="cs-CZ" b="1" dirty="0" err="1"/>
              <a:t>F</a:t>
            </a:r>
            <a:r>
              <a:rPr lang="cs-CZ" dirty="0" err="1"/>
              <a:t>indings</a:t>
            </a:r>
            <a:r>
              <a:rPr lang="cs-CZ" dirty="0"/>
              <a:t> – co se mohu z dané situace naučit, odnést</a:t>
            </a:r>
          </a:p>
          <a:p>
            <a:r>
              <a:rPr lang="cs-CZ" b="1" dirty="0" err="1"/>
              <a:t>F</a:t>
            </a:r>
            <a:r>
              <a:rPr lang="cs-CZ" dirty="0" err="1"/>
              <a:t>uture</a:t>
            </a:r>
            <a:r>
              <a:rPr lang="cs-CZ" dirty="0"/>
              <a:t> – co mohu ze zkušenosti použít v budoucnu</a:t>
            </a:r>
          </a:p>
        </p:txBody>
      </p:sp>
      <p:sp>
        <p:nvSpPr>
          <p:cNvPr id="5" name="Zástupný text 4">
            <a:extLst>
              <a:ext uri="{FF2B5EF4-FFF2-40B4-BE49-F238E27FC236}">
                <a16:creationId xmlns:a16="http://schemas.microsoft.com/office/drawing/2014/main" id="{CDACC7DF-8F66-41D9-9D8E-19E896F7A824}"/>
              </a:ext>
            </a:extLst>
          </p:cNvPr>
          <p:cNvSpPr>
            <a:spLocks noGrp="1"/>
          </p:cNvSpPr>
          <p:nvPr>
            <p:ph type="body" sz="quarter" idx="3"/>
          </p:nvPr>
        </p:nvSpPr>
        <p:spPr/>
        <p:txBody>
          <a:bodyPr/>
          <a:lstStyle/>
          <a:p>
            <a:r>
              <a:rPr lang="cs-CZ" dirty="0"/>
              <a:t>CARL</a:t>
            </a:r>
          </a:p>
        </p:txBody>
      </p:sp>
      <p:sp>
        <p:nvSpPr>
          <p:cNvPr id="6" name="Zástupný obsah 5">
            <a:extLst>
              <a:ext uri="{FF2B5EF4-FFF2-40B4-BE49-F238E27FC236}">
                <a16:creationId xmlns:a16="http://schemas.microsoft.com/office/drawing/2014/main" id="{22286930-ECA4-43B9-A1ED-C17DE3F1B6A9}"/>
              </a:ext>
            </a:extLst>
          </p:cNvPr>
          <p:cNvSpPr>
            <a:spLocks noGrp="1"/>
          </p:cNvSpPr>
          <p:nvPr>
            <p:ph sz="quarter" idx="4"/>
          </p:nvPr>
        </p:nvSpPr>
        <p:spPr/>
        <p:txBody>
          <a:bodyPr/>
          <a:lstStyle/>
          <a:p>
            <a:r>
              <a:rPr lang="cs-CZ" b="1" dirty="0" err="1"/>
              <a:t>C</a:t>
            </a:r>
            <a:r>
              <a:rPr lang="cs-CZ" dirty="0" err="1"/>
              <a:t>ontext</a:t>
            </a:r>
            <a:r>
              <a:rPr lang="cs-CZ" dirty="0"/>
              <a:t> – popis kontextu situace</a:t>
            </a:r>
          </a:p>
          <a:p>
            <a:r>
              <a:rPr lang="cs-CZ" b="1" dirty="0" err="1"/>
              <a:t>A</a:t>
            </a:r>
            <a:r>
              <a:rPr lang="cs-CZ" dirty="0" err="1"/>
              <a:t>ction</a:t>
            </a:r>
            <a:r>
              <a:rPr lang="cs-CZ" dirty="0"/>
              <a:t> – popis zkušenosti</a:t>
            </a:r>
          </a:p>
          <a:p>
            <a:r>
              <a:rPr lang="cs-CZ" b="1" dirty="0" err="1"/>
              <a:t>R</a:t>
            </a:r>
            <a:r>
              <a:rPr lang="cs-CZ" dirty="0" err="1"/>
              <a:t>esults</a:t>
            </a:r>
            <a:r>
              <a:rPr lang="cs-CZ" dirty="0"/>
              <a:t> – co se událo</a:t>
            </a:r>
          </a:p>
          <a:p>
            <a:r>
              <a:rPr lang="cs-CZ" b="1" dirty="0"/>
              <a:t>L</a:t>
            </a:r>
            <a:r>
              <a:rPr lang="cs-CZ" dirty="0"/>
              <a:t>earning – co jsem se naučil</a:t>
            </a:r>
          </a:p>
        </p:txBody>
      </p:sp>
      <p:sp>
        <p:nvSpPr>
          <p:cNvPr id="7" name="Zástupný symbol pro zápatí 6">
            <a:extLst>
              <a:ext uri="{FF2B5EF4-FFF2-40B4-BE49-F238E27FC236}">
                <a16:creationId xmlns:a16="http://schemas.microsoft.com/office/drawing/2014/main" id="{B8971108-1C8D-47BB-90B7-74C511EC037B}"/>
              </a:ext>
            </a:extLst>
          </p:cNvPr>
          <p:cNvSpPr>
            <a:spLocks noGrp="1"/>
          </p:cNvSpPr>
          <p:nvPr>
            <p:ph type="ftr" sz="quarter" idx="11"/>
          </p:nvPr>
        </p:nvSpPr>
        <p:spPr/>
        <p:txBody>
          <a:bodyPr/>
          <a:lstStyle/>
          <a:p>
            <a:pPr rtl="0"/>
            <a:r>
              <a:rPr lang="cs-CZ" noProof="0" dirty="0"/>
              <a:t>Lékařská fakulta Masarykovy univerzity</a:t>
            </a:r>
          </a:p>
        </p:txBody>
      </p:sp>
      <p:sp>
        <p:nvSpPr>
          <p:cNvPr id="9" name="Zástupný symbol pro číslo snímku 8">
            <a:extLst>
              <a:ext uri="{FF2B5EF4-FFF2-40B4-BE49-F238E27FC236}">
                <a16:creationId xmlns:a16="http://schemas.microsoft.com/office/drawing/2014/main" id="{6E869402-D1E7-40D2-8F4F-5868CA370887}"/>
              </a:ext>
            </a:extLst>
          </p:cNvPr>
          <p:cNvSpPr>
            <a:spLocks noGrp="1"/>
          </p:cNvSpPr>
          <p:nvPr>
            <p:ph type="sldNum" sz="quarter" idx="12"/>
          </p:nvPr>
        </p:nvSpPr>
        <p:spPr/>
        <p:txBody>
          <a:bodyPr/>
          <a:lstStyle/>
          <a:p>
            <a:pPr rtl="0"/>
            <a:fld id="{5E3DCFCC-8C7B-4574-91B2-C3342261C6C2}" type="slidenum">
              <a:rPr lang="cs-CZ" noProof="0" smtClean="0"/>
              <a:t>27</a:t>
            </a:fld>
            <a:endParaRPr lang="cs-CZ" noProof="0"/>
          </a:p>
        </p:txBody>
      </p:sp>
      <p:pic>
        <p:nvPicPr>
          <p:cNvPr id="10" name="Obrázek 9">
            <a:extLst>
              <a:ext uri="{FF2B5EF4-FFF2-40B4-BE49-F238E27FC236}">
                <a16:creationId xmlns:a16="http://schemas.microsoft.com/office/drawing/2014/main" id="{87F11C11-8242-400D-BFE8-541C782493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49836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04905E-F337-4928-8185-258771992851}"/>
              </a:ext>
            </a:extLst>
          </p:cNvPr>
          <p:cNvSpPr>
            <a:spLocks noGrp="1"/>
          </p:cNvSpPr>
          <p:nvPr>
            <p:ph type="title"/>
          </p:nvPr>
        </p:nvSpPr>
        <p:spPr/>
        <p:txBody>
          <a:bodyPr/>
          <a:lstStyle/>
          <a:p>
            <a:r>
              <a:rPr lang="cs-CZ" dirty="0"/>
              <a:t>Témata pro reflektovanou událost </a:t>
            </a:r>
            <a:r>
              <a:rPr lang="cs-CZ" sz="2000" dirty="0"/>
              <a:t>– model </a:t>
            </a:r>
            <a:r>
              <a:rPr lang="cs-CZ" sz="2000" dirty="0" err="1"/>
              <a:t>Reflect</a:t>
            </a:r>
            <a:endParaRPr lang="cs-CZ" sz="2000" dirty="0"/>
          </a:p>
        </p:txBody>
      </p:sp>
      <p:sp>
        <p:nvSpPr>
          <p:cNvPr id="3" name="Zástupný obsah 2">
            <a:extLst>
              <a:ext uri="{FF2B5EF4-FFF2-40B4-BE49-F238E27FC236}">
                <a16:creationId xmlns:a16="http://schemas.microsoft.com/office/drawing/2014/main" id="{85DFEF0E-263A-4DEA-BFE9-04189BFBAEAF}"/>
              </a:ext>
            </a:extLst>
          </p:cNvPr>
          <p:cNvSpPr>
            <a:spLocks noGrp="1"/>
          </p:cNvSpPr>
          <p:nvPr>
            <p:ph idx="1"/>
          </p:nvPr>
        </p:nvSpPr>
        <p:spPr/>
        <p:txBody>
          <a:bodyPr>
            <a:normAutofit lnSpcReduction="10000"/>
          </a:bodyPr>
          <a:lstStyle/>
          <a:p>
            <a:r>
              <a:rPr lang="cs-CZ" dirty="0"/>
              <a:t>Osobně důležitá situace v rámci tématu “Co obnáší moje profese, studium“</a:t>
            </a:r>
          </a:p>
          <a:p>
            <a:endParaRPr lang="cs-CZ" dirty="0"/>
          </a:p>
          <a:p>
            <a:r>
              <a:rPr lang="cs-CZ" dirty="0"/>
              <a:t>Na co jsem nebyla připravena</a:t>
            </a:r>
          </a:p>
          <a:p>
            <a:pPr lvl="2"/>
            <a:r>
              <a:rPr lang="cs-CZ" dirty="0"/>
              <a:t>Co jsem nezvládla</a:t>
            </a:r>
          </a:p>
          <a:p>
            <a:pPr lvl="2"/>
            <a:r>
              <a:rPr lang="cs-CZ" dirty="0"/>
              <a:t>Co mě překvapilo…………</a:t>
            </a:r>
          </a:p>
          <a:p>
            <a:pPr lvl="2"/>
            <a:endParaRPr lang="cs-CZ" dirty="0"/>
          </a:p>
          <a:p>
            <a:r>
              <a:rPr lang="cs-CZ" dirty="0"/>
              <a:t>„Já a moje profese“</a:t>
            </a:r>
          </a:p>
          <a:p>
            <a:pPr lvl="2"/>
            <a:r>
              <a:rPr lang="cs-CZ" dirty="0"/>
              <a:t>Prozkoumat sám sebe v tématu</a:t>
            </a:r>
          </a:p>
          <a:p>
            <a:pPr lvl="2"/>
            <a:r>
              <a:rPr lang="cs-CZ" dirty="0"/>
              <a:t>Co mi funguje</a:t>
            </a:r>
          </a:p>
          <a:p>
            <a:pPr lvl="2"/>
            <a:r>
              <a:rPr lang="cs-CZ" dirty="0"/>
              <a:t>Co by mělo být jinak…….</a:t>
            </a:r>
          </a:p>
        </p:txBody>
      </p:sp>
      <p:sp>
        <p:nvSpPr>
          <p:cNvPr id="4" name="Zástupný symbol pro zápatí 3">
            <a:extLst>
              <a:ext uri="{FF2B5EF4-FFF2-40B4-BE49-F238E27FC236}">
                <a16:creationId xmlns:a16="http://schemas.microsoft.com/office/drawing/2014/main" id="{35B11F64-EDF4-43EB-9320-2E6DF8807CE0}"/>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4B089F39-8FC1-4A32-B26E-30D0A148BF91}"/>
              </a:ext>
            </a:extLst>
          </p:cNvPr>
          <p:cNvSpPr>
            <a:spLocks noGrp="1"/>
          </p:cNvSpPr>
          <p:nvPr>
            <p:ph type="sldNum" sz="quarter" idx="12"/>
          </p:nvPr>
        </p:nvSpPr>
        <p:spPr/>
        <p:txBody>
          <a:bodyPr/>
          <a:lstStyle/>
          <a:p>
            <a:fld id="{A3AAD271-F354-4BF7-BE43-B653259FD903}" type="slidenum">
              <a:rPr lang="cs-CZ" smtClean="0"/>
              <a:t>28</a:t>
            </a:fld>
            <a:endParaRPr lang="cs-CZ"/>
          </a:p>
        </p:txBody>
      </p:sp>
      <p:pic>
        <p:nvPicPr>
          <p:cNvPr id="6" name="Obrázek 5">
            <a:extLst>
              <a:ext uri="{FF2B5EF4-FFF2-40B4-BE49-F238E27FC236}">
                <a16:creationId xmlns:a16="http://schemas.microsoft.com/office/drawing/2014/main" id="{B53475E9-A976-4D0A-B3D9-D7F331D504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7931" y="5354444"/>
            <a:ext cx="2602124" cy="1367031"/>
          </a:xfrm>
          <a:prstGeom prst="rect">
            <a:avLst/>
          </a:prstGeom>
        </p:spPr>
      </p:pic>
    </p:spTree>
    <p:extLst>
      <p:ext uri="{BB962C8B-B14F-4D97-AF65-F5344CB8AC3E}">
        <p14:creationId xmlns:p14="http://schemas.microsoft.com/office/powerpoint/2010/main" val="1880345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91890-E42D-44D8-A260-6B52120D4DA0}"/>
              </a:ext>
            </a:extLst>
          </p:cNvPr>
          <p:cNvSpPr>
            <a:spLocks noGrp="1"/>
          </p:cNvSpPr>
          <p:nvPr>
            <p:ph type="title"/>
          </p:nvPr>
        </p:nvSpPr>
        <p:spPr>
          <a:xfrm>
            <a:off x="838200" y="365125"/>
            <a:ext cx="10515600" cy="549275"/>
          </a:xfrm>
        </p:spPr>
        <p:txBody>
          <a:bodyPr>
            <a:normAutofit/>
          </a:bodyPr>
          <a:lstStyle/>
          <a:p>
            <a:r>
              <a:rPr lang="cs-CZ" sz="2400" dirty="0"/>
              <a:t>Doplnění </a:t>
            </a:r>
            <a:r>
              <a:rPr lang="cs-CZ" sz="2400" dirty="0" err="1"/>
              <a:t>sebereflektivních</a:t>
            </a:r>
            <a:r>
              <a:rPr lang="cs-CZ" sz="2400" dirty="0"/>
              <a:t> otázek do modelu</a:t>
            </a:r>
          </a:p>
        </p:txBody>
      </p:sp>
      <p:graphicFrame>
        <p:nvGraphicFramePr>
          <p:cNvPr id="11" name="Tabulka 11">
            <a:extLst>
              <a:ext uri="{FF2B5EF4-FFF2-40B4-BE49-F238E27FC236}">
                <a16:creationId xmlns:a16="http://schemas.microsoft.com/office/drawing/2014/main" id="{74EEC29D-39B0-4400-A5DF-8659B7324208}"/>
              </a:ext>
            </a:extLst>
          </p:cNvPr>
          <p:cNvGraphicFramePr>
            <a:graphicFrameLocks noGrp="1"/>
          </p:cNvGraphicFramePr>
          <p:nvPr>
            <p:ph idx="1"/>
            <p:extLst>
              <p:ext uri="{D42A27DB-BD31-4B8C-83A1-F6EECF244321}">
                <p14:modId xmlns:p14="http://schemas.microsoft.com/office/powerpoint/2010/main" val="3047622158"/>
              </p:ext>
            </p:extLst>
          </p:nvPr>
        </p:nvGraphicFramePr>
        <p:xfrm>
          <a:off x="838200" y="914400"/>
          <a:ext cx="10515600" cy="582028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35530432"/>
                    </a:ext>
                  </a:extLst>
                </a:gridCol>
                <a:gridCol w="5257800">
                  <a:extLst>
                    <a:ext uri="{9D8B030D-6E8A-4147-A177-3AD203B41FA5}">
                      <a16:colId xmlns:a16="http://schemas.microsoft.com/office/drawing/2014/main" val="4177305799"/>
                    </a:ext>
                  </a:extLst>
                </a:gridCol>
              </a:tblGrid>
              <a:tr h="699648">
                <a:tc>
                  <a:txBody>
                    <a:bodyPr/>
                    <a:lstStyle/>
                    <a:p>
                      <a:r>
                        <a:rPr lang="cs-CZ" sz="1400" dirty="0"/>
                        <a:t>Název reflektované epizody</a:t>
                      </a:r>
                    </a:p>
                  </a:txBody>
                  <a:tcPr/>
                </a:tc>
                <a:tc>
                  <a:txBody>
                    <a:bodyPr/>
                    <a:lstStyle/>
                    <a:p>
                      <a:r>
                        <a:rPr lang="cs-CZ" sz="1400" dirty="0"/>
                        <a:t>Stručně výstižně o čem situace pojednává např.  Moje  prozření o spolupráci………., já a pacient na záchrance….</a:t>
                      </a:r>
                    </a:p>
                  </a:txBody>
                  <a:tcPr/>
                </a:tc>
                <a:extLst>
                  <a:ext uri="{0D108BD9-81ED-4DB2-BD59-A6C34878D82A}">
                    <a16:rowId xmlns:a16="http://schemas.microsoft.com/office/drawing/2014/main" val="3863554441"/>
                  </a:ext>
                </a:extLst>
              </a:tr>
              <a:tr h="710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kern="1200" dirty="0" err="1">
                          <a:solidFill>
                            <a:schemeClr val="dk1"/>
                          </a:solidFill>
                          <a:effectLst/>
                          <a:latin typeface="+mn-lt"/>
                          <a:ea typeface="+mn-ea"/>
                          <a:cs typeface="+mn-cs"/>
                        </a:rPr>
                        <a:t>R</a:t>
                      </a:r>
                      <a:r>
                        <a:rPr lang="cs-CZ" sz="1400" kern="1200" dirty="0" err="1">
                          <a:solidFill>
                            <a:schemeClr val="dk1"/>
                          </a:solidFill>
                          <a:effectLst/>
                          <a:latin typeface="+mn-lt"/>
                          <a:ea typeface="+mn-ea"/>
                          <a:cs typeface="+mn-cs"/>
                        </a:rPr>
                        <a:t>ecall</a:t>
                      </a:r>
                      <a:r>
                        <a:rPr lang="cs-CZ" sz="1400" kern="1200" dirty="0">
                          <a:solidFill>
                            <a:schemeClr val="dk1"/>
                          </a:solidFill>
                          <a:effectLst/>
                          <a:latin typeface="+mn-lt"/>
                          <a:ea typeface="+mn-ea"/>
                          <a:cs typeface="+mn-cs"/>
                        </a:rPr>
                        <a:t> </a:t>
                      </a:r>
                      <a:r>
                        <a:rPr lang="cs-CZ" sz="1400" kern="1200" dirty="0" err="1">
                          <a:solidFill>
                            <a:schemeClr val="dk1"/>
                          </a:solidFill>
                          <a:effectLst/>
                          <a:latin typeface="+mn-lt"/>
                          <a:ea typeface="+mn-ea"/>
                          <a:cs typeface="+mn-cs"/>
                        </a:rPr>
                        <a:t>the</a:t>
                      </a:r>
                      <a:r>
                        <a:rPr lang="cs-CZ" sz="1400" kern="1200" dirty="0">
                          <a:solidFill>
                            <a:schemeClr val="dk1"/>
                          </a:solidFill>
                          <a:effectLst/>
                          <a:latin typeface="+mn-lt"/>
                          <a:ea typeface="+mn-ea"/>
                          <a:cs typeface="+mn-cs"/>
                        </a:rPr>
                        <a:t> </a:t>
                      </a:r>
                      <a:r>
                        <a:rPr lang="cs-CZ" sz="1400" kern="1200" dirty="0" err="1">
                          <a:solidFill>
                            <a:schemeClr val="dk1"/>
                          </a:solidFill>
                          <a:effectLst/>
                          <a:latin typeface="+mn-lt"/>
                          <a:ea typeface="+mn-ea"/>
                          <a:cs typeface="+mn-cs"/>
                        </a:rPr>
                        <a:t>events</a:t>
                      </a:r>
                      <a:r>
                        <a:rPr lang="cs-CZ" sz="1400" kern="1200" dirty="0">
                          <a:solidFill>
                            <a:schemeClr val="dk1"/>
                          </a:solidFill>
                          <a:effectLst/>
                          <a:latin typeface="+mn-lt"/>
                          <a:ea typeface="+mn-ea"/>
                          <a:cs typeface="+mn-cs"/>
                        </a:rPr>
                        <a:t> – </a:t>
                      </a:r>
                      <a:r>
                        <a:rPr lang="cs-CZ" sz="1400" b="1" kern="1200" dirty="0">
                          <a:solidFill>
                            <a:schemeClr val="dk1"/>
                          </a:solidFill>
                          <a:effectLst/>
                          <a:latin typeface="+mn-lt"/>
                          <a:ea typeface="+mn-ea"/>
                          <a:cs typeface="+mn-cs"/>
                        </a:rPr>
                        <a:t>připomeňte událost</a:t>
                      </a:r>
                      <a:r>
                        <a:rPr lang="cs-CZ" sz="1400" kern="1200" dirty="0">
                          <a:solidFill>
                            <a:schemeClr val="dk1"/>
                          </a:solidFill>
                          <a:effectLst/>
                          <a:latin typeface="+mn-lt"/>
                          <a:ea typeface="+mn-ea"/>
                          <a:cs typeface="+mn-cs"/>
                        </a:rPr>
                        <a:t> -  stručný přehled o reflektované  situaci. Mělo by se jednat o fakta - popis toho, co se stalo.</a:t>
                      </a:r>
                    </a:p>
                    <a:p>
                      <a:endParaRPr lang="cs-CZ" sz="1400" dirty="0"/>
                    </a:p>
                  </a:txBody>
                  <a:tcPr/>
                </a:tc>
                <a:tc>
                  <a:txBody>
                    <a:bodyPr/>
                    <a:lstStyle/>
                    <a:p>
                      <a:r>
                        <a:rPr lang="cs-CZ" sz="1400" dirty="0"/>
                        <a:t>?</a:t>
                      </a:r>
                    </a:p>
                  </a:txBody>
                  <a:tcPr/>
                </a:tc>
                <a:extLst>
                  <a:ext uri="{0D108BD9-81ED-4DB2-BD59-A6C34878D82A}">
                    <a16:rowId xmlns:a16="http://schemas.microsoft.com/office/drawing/2014/main" val="1527281550"/>
                  </a:ext>
                </a:extLst>
              </a:tr>
              <a:tr h="489753">
                <a:tc>
                  <a:txBody>
                    <a:bodyPr/>
                    <a:lstStyle/>
                    <a:p>
                      <a:r>
                        <a:rPr lang="cs-CZ" sz="1400" b="1" kern="1200" dirty="0" err="1">
                          <a:solidFill>
                            <a:schemeClr val="dk1"/>
                          </a:solidFill>
                          <a:effectLst/>
                          <a:latin typeface="+mn-lt"/>
                          <a:ea typeface="+mn-ea"/>
                          <a:cs typeface="+mn-cs"/>
                        </a:rPr>
                        <a:t>F</a:t>
                      </a:r>
                      <a:r>
                        <a:rPr lang="cs-CZ" sz="1400" kern="1200" dirty="0" err="1">
                          <a:solidFill>
                            <a:schemeClr val="dk1"/>
                          </a:solidFill>
                          <a:effectLst/>
                          <a:latin typeface="+mn-lt"/>
                          <a:ea typeface="+mn-ea"/>
                          <a:cs typeface="+mn-cs"/>
                        </a:rPr>
                        <a:t>eelings</a:t>
                      </a:r>
                      <a:r>
                        <a:rPr lang="cs-CZ" sz="1400" kern="1200" dirty="0">
                          <a:solidFill>
                            <a:schemeClr val="dk1"/>
                          </a:solidFill>
                          <a:effectLst/>
                          <a:latin typeface="+mn-lt"/>
                          <a:ea typeface="+mn-ea"/>
                          <a:cs typeface="+mn-cs"/>
                        </a:rPr>
                        <a:t>  </a:t>
                      </a:r>
                      <a:r>
                        <a:rPr lang="cs-CZ" sz="1400" kern="1200" dirty="0" err="1">
                          <a:solidFill>
                            <a:schemeClr val="dk1"/>
                          </a:solidFill>
                          <a:effectLst/>
                          <a:latin typeface="+mn-lt"/>
                          <a:ea typeface="+mn-ea"/>
                          <a:cs typeface="+mn-cs"/>
                        </a:rPr>
                        <a:t>Acknowledge</a:t>
                      </a:r>
                      <a:r>
                        <a:rPr lang="cs-CZ" sz="1400" kern="1200" dirty="0">
                          <a:solidFill>
                            <a:schemeClr val="dk1"/>
                          </a:solidFill>
                          <a:effectLst/>
                          <a:latin typeface="+mn-lt"/>
                          <a:ea typeface="+mn-ea"/>
                          <a:cs typeface="+mn-cs"/>
                        </a:rPr>
                        <a:t> </a:t>
                      </a:r>
                      <a:r>
                        <a:rPr lang="cs-CZ" sz="1400" b="1" kern="1200" dirty="0">
                          <a:solidFill>
                            <a:schemeClr val="dk1"/>
                          </a:solidFill>
                          <a:effectLst/>
                          <a:latin typeface="+mn-lt"/>
                          <a:ea typeface="+mn-ea"/>
                          <a:cs typeface="+mn-cs"/>
                        </a:rPr>
                        <a:t>– zaznamenejte </a:t>
                      </a:r>
                      <a:r>
                        <a:rPr lang="cs-CZ" sz="1400" kern="1200" dirty="0">
                          <a:solidFill>
                            <a:schemeClr val="dk1"/>
                          </a:solidFill>
                          <a:effectLst/>
                          <a:latin typeface="+mn-lt"/>
                          <a:ea typeface="+mn-ea"/>
                          <a:cs typeface="+mn-cs"/>
                        </a:rPr>
                        <a:t>všechny své pocity, které jste zažili v době situace</a:t>
                      </a:r>
                      <a:endParaRPr lang="cs-CZ" sz="1400" dirty="0"/>
                    </a:p>
                  </a:txBody>
                  <a:tcPr/>
                </a:tc>
                <a:tc>
                  <a:txBody>
                    <a:bodyPr/>
                    <a:lstStyle/>
                    <a:p>
                      <a:r>
                        <a:rPr lang="cs-CZ" sz="1400" dirty="0"/>
                        <a:t>?</a:t>
                      </a:r>
                    </a:p>
                  </a:txBody>
                  <a:tcPr/>
                </a:tc>
                <a:extLst>
                  <a:ext uri="{0D108BD9-81ED-4DB2-BD59-A6C34878D82A}">
                    <a16:rowId xmlns:a16="http://schemas.microsoft.com/office/drawing/2014/main" val="168573222"/>
                  </a:ext>
                </a:extLst>
              </a:tr>
              <a:tr h="7176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kern="1200" dirty="0" err="1">
                          <a:solidFill>
                            <a:schemeClr val="dk1"/>
                          </a:solidFill>
                          <a:effectLst/>
                          <a:latin typeface="+mn-lt"/>
                          <a:ea typeface="+mn-ea"/>
                          <a:cs typeface="+mn-cs"/>
                        </a:rPr>
                        <a:t>E</a:t>
                      </a:r>
                      <a:r>
                        <a:rPr lang="cs-CZ" sz="1400" kern="1200" dirty="0" err="1">
                          <a:solidFill>
                            <a:schemeClr val="dk1"/>
                          </a:solidFill>
                          <a:effectLst/>
                          <a:latin typeface="+mn-lt"/>
                          <a:ea typeface="+mn-ea"/>
                          <a:cs typeface="+mn-cs"/>
                        </a:rPr>
                        <a:t>xamine</a:t>
                      </a:r>
                      <a:r>
                        <a:rPr lang="cs-CZ" sz="1400" kern="1200" dirty="0">
                          <a:solidFill>
                            <a:schemeClr val="dk1"/>
                          </a:solidFill>
                          <a:effectLst/>
                          <a:latin typeface="+mn-lt"/>
                          <a:ea typeface="+mn-ea"/>
                          <a:cs typeface="+mn-cs"/>
                        </a:rPr>
                        <a:t> </a:t>
                      </a:r>
                      <a:r>
                        <a:rPr lang="cs-CZ" sz="1400" kern="1200" dirty="0" err="1">
                          <a:solidFill>
                            <a:schemeClr val="dk1"/>
                          </a:solidFill>
                          <a:effectLst/>
                          <a:latin typeface="+mn-lt"/>
                          <a:ea typeface="+mn-ea"/>
                          <a:cs typeface="+mn-cs"/>
                        </a:rPr>
                        <a:t>your</a:t>
                      </a:r>
                      <a:r>
                        <a:rPr lang="cs-CZ" sz="1400" kern="1200" dirty="0">
                          <a:solidFill>
                            <a:schemeClr val="dk1"/>
                          </a:solidFill>
                          <a:effectLst/>
                          <a:latin typeface="+mn-lt"/>
                          <a:ea typeface="+mn-ea"/>
                          <a:cs typeface="+mn-cs"/>
                        </a:rPr>
                        <a:t> </a:t>
                      </a:r>
                      <a:r>
                        <a:rPr lang="cs-CZ" sz="1400" kern="1200" dirty="0" err="1">
                          <a:solidFill>
                            <a:schemeClr val="dk1"/>
                          </a:solidFill>
                          <a:effectLst/>
                          <a:latin typeface="+mn-lt"/>
                          <a:ea typeface="+mn-ea"/>
                          <a:cs typeface="+mn-cs"/>
                        </a:rPr>
                        <a:t>responses</a:t>
                      </a:r>
                      <a:r>
                        <a:rPr lang="cs-CZ" sz="1400" kern="1200" dirty="0">
                          <a:solidFill>
                            <a:schemeClr val="dk1"/>
                          </a:solidFill>
                          <a:effectLst/>
                          <a:latin typeface="+mn-lt"/>
                          <a:ea typeface="+mn-ea"/>
                          <a:cs typeface="+mn-cs"/>
                        </a:rPr>
                        <a:t>  - </a:t>
                      </a:r>
                      <a:r>
                        <a:rPr lang="cs-CZ" sz="1400" b="1" kern="1200" dirty="0">
                          <a:solidFill>
                            <a:schemeClr val="dk1"/>
                          </a:solidFill>
                          <a:effectLst/>
                          <a:latin typeface="+mn-lt"/>
                          <a:ea typeface="+mn-ea"/>
                          <a:cs typeface="+mn-cs"/>
                        </a:rPr>
                        <a:t>hledejte otázky a odpovědi  </a:t>
                      </a:r>
                      <a:r>
                        <a:rPr lang="cs-CZ" sz="1400" kern="1200" dirty="0">
                          <a:solidFill>
                            <a:schemeClr val="dk1"/>
                          </a:solidFill>
                          <a:effectLst/>
                          <a:latin typeface="+mn-lt"/>
                          <a:ea typeface="+mn-ea"/>
                          <a:cs typeface="+mn-cs"/>
                        </a:rPr>
                        <a:t>-diskutujte o svých myšlenkách a akcích v době incidentu.</a:t>
                      </a:r>
                    </a:p>
                    <a:p>
                      <a:endParaRPr lang="cs-CZ" sz="1400" dirty="0"/>
                    </a:p>
                  </a:txBody>
                  <a:tcPr/>
                </a:tc>
                <a:tc>
                  <a:txBody>
                    <a:bodyPr/>
                    <a:lstStyle/>
                    <a:p>
                      <a:r>
                        <a:rPr lang="cs-CZ" sz="1400" dirty="0"/>
                        <a:t>?</a:t>
                      </a:r>
                    </a:p>
                  </a:txBody>
                  <a:tcPr/>
                </a:tc>
                <a:extLst>
                  <a:ext uri="{0D108BD9-81ED-4DB2-BD59-A6C34878D82A}">
                    <a16:rowId xmlns:a16="http://schemas.microsoft.com/office/drawing/2014/main" val="112828949"/>
                  </a:ext>
                </a:extLst>
              </a:tr>
              <a:tr h="5449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kern="1200" dirty="0">
                          <a:solidFill>
                            <a:schemeClr val="dk1"/>
                          </a:solidFill>
                          <a:effectLst/>
                          <a:latin typeface="+mn-lt"/>
                          <a:ea typeface="+mn-ea"/>
                          <a:cs typeface="+mn-cs"/>
                        </a:rPr>
                        <a:t>L</a:t>
                      </a:r>
                      <a:r>
                        <a:rPr lang="cs-CZ" sz="1400" kern="1200" dirty="0">
                          <a:solidFill>
                            <a:schemeClr val="dk1"/>
                          </a:solidFill>
                          <a:effectLst/>
                          <a:latin typeface="+mn-lt"/>
                          <a:ea typeface="+mn-ea"/>
                          <a:cs typeface="+mn-cs"/>
                        </a:rPr>
                        <a:t>EARN </a:t>
                      </a:r>
                      <a:r>
                        <a:rPr lang="cs-CZ" sz="1400" kern="1200" dirty="0" err="1">
                          <a:solidFill>
                            <a:schemeClr val="dk1"/>
                          </a:solidFill>
                          <a:effectLst/>
                          <a:latin typeface="+mn-lt"/>
                          <a:ea typeface="+mn-ea"/>
                          <a:cs typeface="+mn-cs"/>
                        </a:rPr>
                        <a:t>from</a:t>
                      </a:r>
                      <a:r>
                        <a:rPr lang="cs-CZ" sz="1400" kern="1200" dirty="0">
                          <a:solidFill>
                            <a:schemeClr val="dk1"/>
                          </a:solidFill>
                          <a:effectLst/>
                          <a:latin typeface="+mn-lt"/>
                          <a:ea typeface="+mn-ea"/>
                          <a:cs typeface="+mn-cs"/>
                        </a:rPr>
                        <a:t> </a:t>
                      </a:r>
                      <a:r>
                        <a:rPr lang="cs-CZ" sz="1400" kern="1200" dirty="0" err="1">
                          <a:solidFill>
                            <a:schemeClr val="dk1"/>
                          </a:solidFill>
                          <a:effectLst/>
                          <a:latin typeface="+mn-lt"/>
                          <a:ea typeface="+mn-ea"/>
                          <a:cs typeface="+mn-cs"/>
                        </a:rPr>
                        <a:t>the</a:t>
                      </a:r>
                      <a:r>
                        <a:rPr lang="cs-CZ" sz="1400" kern="1200" dirty="0">
                          <a:solidFill>
                            <a:schemeClr val="dk1"/>
                          </a:solidFill>
                          <a:effectLst/>
                          <a:latin typeface="+mn-lt"/>
                          <a:ea typeface="+mn-ea"/>
                          <a:cs typeface="+mn-cs"/>
                        </a:rPr>
                        <a:t> </a:t>
                      </a:r>
                      <a:r>
                        <a:rPr lang="cs-CZ" sz="1400" kern="1200" dirty="0" err="1">
                          <a:solidFill>
                            <a:schemeClr val="dk1"/>
                          </a:solidFill>
                          <a:effectLst/>
                          <a:latin typeface="+mn-lt"/>
                          <a:ea typeface="+mn-ea"/>
                          <a:cs typeface="+mn-cs"/>
                        </a:rPr>
                        <a:t>experience</a:t>
                      </a:r>
                      <a:r>
                        <a:rPr lang="cs-CZ" sz="1400" kern="1200" dirty="0">
                          <a:solidFill>
                            <a:schemeClr val="dk1"/>
                          </a:solidFill>
                          <a:effectLst/>
                          <a:latin typeface="+mn-lt"/>
                          <a:ea typeface="+mn-ea"/>
                          <a:cs typeface="+mn-cs"/>
                        </a:rPr>
                        <a:t> – zaznamenejte co jste se ze situace </a:t>
                      </a:r>
                      <a:r>
                        <a:rPr lang="cs-CZ" sz="1400" b="1" kern="1200" dirty="0">
                          <a:solidFill>
                            <a:schemeClr val="dk1"/>
                          </a:solidFill>
                          <a:effectLst/>
                          <a:latin typeface="+mn-lt"/>
                          <a:ea typeface="+mn-ea"/>
                          <a:cs typeface="+mn-cs"/>
                        </a:rPr>
                        <a:t>naučili</a:t>
                      </a:r>
                      <a:r>
                        <a:rPr lang="cs-CZ" sz="1400" kern="1200" dirty="0">
                          <a:solidFill>
                            <a:schemeClr val="dk1"/>
                          </a:solidFill>
                          <a:effectLst/>
                          <a:latin typeface="+mn-lt"/>
                          <a:ea typeface="+mn-ea"/>
                          <a:cs typeface="+mn-cs"/>
                        </a:rPr>
                        <a:t>.</a:t>
                      </a:r>
                    </a:p>
                    <a:p>
                      <a:endParaRPr lang="cs-CZ" sz="1400" dirty="0"/>
                    </a:p>
                  </a:txBody>
                  <a:tcPr/>
                </a:tc>
                <a:tc>
                  <a:txBody>
                    <a:bodyPr/>
                    <a:lstStyle/>
                    <a:p>
                      <a:r>
                        <a:rPr lang="cs-CZ" sz="1400" dirty="0"/>
                        <a:t>?</a:t>
                      </a:r>
                    </a:p>
                  </a:txBody>
                  <a:tcPr/>
                </a:tc>
                <a:extLst>
                  <a:ext uri="{0D108BD9-81ED-4DB2-BD59-A6C34878D82A}">
                    <a16:rowId xmlns:a16="http://schemas.microsoft.com/office/drawing/2014/main" val="4060004961"/>
                  </a:ext>
                </a:extLst>
              </a:tr>
              <a:tr h="699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kern="1200" dirty="0">
                          <a:solidFill>
                            <a:schemeClr val="dk1"/>
                          </a:solidFill>
                          <a:effectLst/>
                          <a:latin typeface="+mn-lt"/>
                          <a:ea typeface="+mn-ea"/>
                          <a:cs typeface="+mn-cs"/>
                        </a:rPr>
                        <a:t>E</a:t>
                      </a:r>
                      <a:r>
                        <a:rPr lang="cs-CZ" sz="1400" kern="1200" dirty="0">
                          <a:solidFill>
                            <a:schemeClr val="dk1"/>
                          </a:solidFill>
                          <a:effectLst/>
                          <a:latin typeface="+mn-lt"/>
                          <a:ea typeface="+mn-ea"/>
                          <a:cs typeface="+mn-cs"/>
                        </a:rPr>
                        <a:t>XPLORE </a:t>
                      </a:r>
                      <a:r>
                        <a:rPr lang="cs-CZ" sz="1400" kern="1200" dirty="0" err="1">
                          <a:solidFill>
                            <a:schemeClr val="dk1"/>
                          </a:solidFill>
                          <a:effectLst/>
                          <a:latin typeface="+mn-lt"/>
                          <a:ea typeface="+mn-ea"/>
                          <a:cs typeface="+mn-cs"/>
                        </a:rPr>
                        <a:t>options</a:t>
                      </a:r>
                      <a:r>
                        <a:rPr lang="cs-CZ" sz="1400" kern="1200" dirty="0">
                          <a:solidFill>
                            <a:schemeClr val="dk1"/>
                          </a:solidFill>
                          <a:effectLst/>
                          <a:latin typeface="+mn-lt"/>
                          <a:ea typeface="+mn-ea"/>
                          <a:cs typeface="+mn-cs"/>
                        </a:rPr>
                        <a:t> - diskutujte o </a:t>
                      </a:r>
                      <a:r>
                        <a:rPr lang="cs-CZ" sz="1400" b="1" kern="1200" dirty="0">
                          <a:solidFill>
                            <a:schemeClr val="dk1"/>
                          </a:solidFill>
                          <a:effectLst/>
                          <a:latin typeface="+mn-lt"/>
                          <a:ea typeface="+mn-ea"/>
                          <a:cs typeface="+mn-cs"/>
                        </a:rPr>
                        <a:t>možnostech do </a:t>
                      </a:r>
                      <a:r>
                        <a:rPr lang="cs-CZ" sz="1400" kern="1200" dirty="0">
                          <a:solidFill>
                            <a:schemeClr val="dk1"/>
                          </a:solidFill>
                          <a:effectLst/>
                          <a:latin typeface="+mn-lt"/>
                          <a:ea typeface="+mn-ea"/>
                          <a:cs typeface="+mn-cs"/>
                        </a:rPr>
                        <a:t>budoucna, pokud byste se setkali s podobnou situací.</a:t>
                      </a:r>
                    </a:p>
                    <a:p>
                      <a:endParaRPr lang="cs-CZ" sz="1400" dirty="0"/>
                    </a:p>
                  </a:txBody>
                  <a:tcPr/>
                </a:tc>
                <a:tc>
                  <a:txBody>
                    <a:bodyPr/>
                    <a:lstStyle/>
                    <a:p>
                      <a:r>
                        <a:rPr lang="cs-CZ" sz="1400" dirty="0"/>
                        <a:t>?</a:t>
                      </a:r>
                    </a:p>
                  </a:txBody>
                  <a:tcPr/>
                </a:tc>
                <a:extLst>
                  <a:ext uri="{0D108BD9-81ED-4DB2-BD59-A6C34878D82A}">
                    <a16:rowId xmlns:a16="http://schemas.microsoft.com/office/drawing/2014/main" val="1298621452"/>
                  </a:ext>
                </a:extLst>
              </a:tr>
              <a:tr h="699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kern="1200" dirty="0" err="1">
                          <a:solidFill>
                            <a:schemeClr val="dk1"/>
                          </a:solidFill>
                          <a:effectLst/>
                          <a:latin typeface="+mn-lt"/>
                          <a:ea typeface="+mn-ea"/>
                          <a:cs typeface="+mn-cs"/>
                        </a:rPr>
                        <a:t>C</a:t>
                      </a:r>
                      <a:r>
                        <a:rPr lang="cs-CZ" sz="1400" kern="1200" dirty="0" err="1">
                          <a:solidFill>
                            <a:schemeClr val="dk1"/>
                          </a:solidFill>
                          <a:effectLst/>
                          <a:latin typeface="+mn-lt"/>
                          <a:ea typeface="+mn-ea"/>
                          <a:cs typeface="+mn-cs"/>
                        </a:rPr>
                        <a:t>reate</a:t>
                      </a:r>
                      <a:r>
                        <a:rPr lang="cs-CZ" sz="1400" kern="1200" dirty="0">
                          <a:solidFill>
                            <a:schemeClr val="dk1"/>
                          </a:solidFill>
                          <a:effectLst/>
                          <a:latin typeface="+mn-lt"/>
                          <a:ea typeface="+mn-ea"/>
                          <a:cs typeface="+mn-cs"/>
                        </a:rPr>
                        <a:t> a </a:t>
                      </a:r>
                      <a:r>
                        <a:rPr lang="cs-CZ" sz="1400" kern="1200" dirty="0" err="1">
                          <a:solidFill>
                            <a:schemeClr val="dk1"/>
                          </a:solidFill>
                          <a:effectLst/>
                          <a:latin typeface="+mn-lt"/>
                          <a:ea typeface="+mn-ea"/>
                          <a:cs typeface="+mn-cs"/>
                        </a:rPr>
                        <a:t>plan</a:t>
                      </a:r>
                      <a:r>
                        <a:rPr lang="cs-CZ" sz="1400" kern="1200" dirty="0">
                          <a:solidFill>
                            <a:schemeClr val="dk1"/>
                          </a:solidFill>
                          <a:effectLst/>
                          <a:latin typeface="+mn-lt"/>
                          <a:ea typeface="+mn-ea"/>
                          <a:cs typeface="+mn-cs"/>
                        </a:rPr>
                        <a:t> </a:t>
                      </a:r>
                      <a:r>
                        <a:rPr lang="cs-CZ" sz="1400" kern="1200" dirty="0" err="1">
                          <a:solidFill>
                            <a:schemeClr val="dk1"/>
                          </a:solidFill>
                          <a:effectLst/>
                          <a:latin typeface="+mn-lt"/>
                          <a:ea typeface="+mn-ea"/>
                          <a:cs typeface="+mn-cs"/>
                        </a:rPr>
                        <a:t>of</a:t>
                      </a:r>
                      <a:r>
                        <a:rPr lang="cs-CZ" sz="1400" kern="1200" dirty="0">
                          <a:solidFill>
                            <a:schemeClr val="dk1"/>
                          </a:solidFill>
                          <a:effectLst/>
                          <a:latin typeface="+mn-lt"/>
                          <a:ea typeface="+mn-ea"/>
                          <a:cs typeface="+mn-cs"/>
                        </a:rPr>
                        <a:t> </a:t>
                      </a:r>
                      <a:r>
                        <a:rPr lang="cs-CZ" sz="1400" kern="1200" dirty="0" err="1">
                          <a:solidFill>
                            <a:schemeClr val="dk1"/>
                          </a:solidFill>
                          <a:effectLst/>
                          <a:latin typeface="+mn-lt"/>
                          <a:ea typeface="+mn-ea"/>
                          <a:cs typeface="+mn-cs"/>
                        </a:rPr>
                        <a:t>action</a:t>
                      </a:r>
                      <a:r>
                        <a:rPr lang="cs-CZ" sz="1400" kern="1200" dirty="0">
                          <a:solidFill>
                            <a:schemeClr val="dk1"/>
                          </a:solidFill>
                          <a:effectLst/>
                          <a:latin typeface="+mn-lt"/>
                          <a:ea typeface="+mn-ea"/>
                          <a:cs typeface="+mn-cs"/>
                        </a:rPr>
                        <a:t> - vytvořte </a:t>
                      </a:r>
                      <a:r>
                        <a:rPr lang="cs-CZ" sz="1400" b="1" kern="1200" dirty="0">
                          <a:solidFill>
                            <a:schemeClr val="dk1"/>
                          </a:solidFill>
                          <a:effectLst/>
                          <a:latin typeface="+mn-lt"/>
                          <a:ea typeface="+mn-ea"/>
                          <a:cs typeface="+mn-cs"/>
                        </a:rPr>
                        <a:t>plán do budoucna </a:t>
                      </a:r>
                      <a:r>
                        <a:rPr lang="cs-CZ" sz="1400" kern="1200" dirty="0">
                          <a:solidFill>
                            <a:schemeClr val="dk1"/>
                          </a:solidFill>
                          <a:effectLst/>
                          <a:latin typeface="+mn-lt"/>
                          <a:ea typeface="+mn-ea"/>
                          <a:cs typeface="+mn-cs"/>
                        </a:rPr>
                        <a:t>– pro teoretické učení nebo akci.</a:t>
                      </a:r>
                    </a:p>
                    <a:p>
                      <a:endParaRPr lang="cs-CZ" sz="1400" dirty="0"/>
                    </a:p>
                  </a:txBody>
                  <a:tcPr/>
                </a:tc>
                <a:tc>
                  <a:txBody>
                    <a:bodyPr/>
                    <a:lstStyle/>
                    <a:p>
                      <a:r>
                        <a:rPr lang="cs-CZ" sz="1400" dirty="0"/>
                        <a:t>?</a:t>
                      </a:r>
                    </a:p>
                  </a:txBody>
                  <a:tcPr/>
                </a:tc>
                <a:extLst>
                  <a:ext uri="{0D108BD9-81ED-4DB2-BD59-A6C34878D82A}">
                    <a16:rowId xmlns:a16="http://schemas.microsoft.com/office/drawing/2014/main" val="3667297262"/>
                  </a:ext>
                </a:extLst>
              </a:tr>
              <a:tr h="699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400" b="1" kern="1200" dirty="0" err="1">
                          <a:solidFill>
                            <a:schemeClr val="dk1"/>
                          </a:solidFill>
                          <a:effectLst/>
                          <a:latin typeface="+mn-lt"/>
                          <a:ea typeface="+mn-ea"/>
                          <a:cs typeface="+mn-cs"/>
                        </a:rPr>
                        <a:t>T</a:t>
                      </a:r>
                      <a:r>
                        <a:rPr lang="cs-CZ" sz="1400" kern="1200" dirty="0" err="1">
                          <a:solidFill>
                            <a:schemeClr val="dk1"/>
                          </a:solidFill>
                          <a:effectLst/>
                          <a:latin typeface="+mn-lt"/>
                          <a:ea typeface="+mn-ea"/>
                          <a:cs typeface="+mn-cs"/>
                        </a:rPr>
                        <a:t>imescale</a:t>
                      </a:r>
                      <a:r>
                        <a:rPr lang="cs-CZ" sz="1400" kern="1200" dirty="0">
                          <a:solidFill>
                            <a:schemeClr val="dk1"/>
                          </a:solidFill>
                          <a:effectLst/>
                          <a:latin typeface="+mn-lt"/>
                          <a:ea typeface="+mn-ea"/>
                          <a:cs typeface="+mn-cs"/>
                        </a:rPr>
                        <a:t> Set- nastavte dobu, po kterou bude plán popsaný ve fázi 6 dokončen.</a:t>
                      </a:r>
                    </a:p>
                    <a:p>
                      <a:endParaRPr lang="cs-CZ" sz="1400" dirty="0"/>
                    </a:p>
                  </a:txBody>
                  <a:tcPr/>
                </a:tc>
                <a:tc>
                  <a:txBody>
                    <a:bodyPr/>
                    <a:lstStyle/>
                    <a:p>
                      <a:r>
                        <a:rPr lang="cs-CZ" sz="1400" dirty="0"/>
                        <a:t>?</a:t>
                      </a:r>
                    </a:p>
                  </a:txBody>
                  <a:tcPr/>
                </a:tc>
                <a:extLst>
                  <a:ext uri="{0D108BD9-81ED-4DB2-BD59-A6C34878D82A}">
                    <a16:rowId xmlns:a16="http://schemas.microsoft.com/office/drawing/2014/main" val="1553349692"/>
                  </a:ext>
                </a:extLst>
              </a:tr>
            </a:tbl>
          </a:graphicData>
        </a:graphic>
      </p:graphicFrame>
      <p:sp>
        <p:nvSpPr>
          <p:cNvPr id="5" name="Zástupný symbol pro zápatí 4">
            <a:extLst>
              <a:ext uri="{FF2B5EF4-FFF2-40B4-BE49-F238E27FC236}">
                <a16:creationId xmlns:a16="http://schemas.microsoft.com/office/drawing/2014/main" id="{E8E1CA81-0D36-4C58-8205-190AB24037E5}"/>
              </a:ext>
            </a:extLst>
          </p:cNvPr>
          <p:cNvSpPr>
            <a:spLocks noGrp="1"/>
          </p:cNvSpPr>
          <p:nvPr>
            <p:ph type="ftr" sz="quarter" idx="11"/>
          </p:nvPr>
        </p:nvSpPr>
        <p:spPr/>
        <p:txBody>
          <a:bodyPr/>
          <a:lstStyle/>
          <a:p>
            <a:r>
              <a:rPr lang="cs-CZ"/>
              <a:t>Lékařská fakulta Masarykovy univerzity</a:t>
            </a:r>
          </a:p>
        </p:txBody>
      </p:sp>
      <p:sp>
        <p:nvSpPr>
          <p:cNvPr id="6" name="Zástupný symbol pro číslo snímku 5">
            <a:extLst>
              <a:ext uri="{FF2B5EF4-FFF2-40B4-BE49-F238E27FC236}">
                <a16:creationId xmlns:a16="http://schemas.microsoft.com/office/drawing/2014/main" id="{093D02DA-770C-4CC8-A19E-4192631AB923}"/>
              </a:ext>
            </a:extLst>
          </p:cNvPr>
          <p:cNvSpPr>
            <a:spLocks noGrp="1"/>
          </p:cNvSpPr>
          <p:nvPr>
            <p:ph type="sldNum" sz="quarter" idx="12"/>
          </p:nvPr>
        </p:nvSpPr>
        <p:spPr/>
        <p:txBody>
          <a:bodyPr/>
          <a:lstStyle/>
          <a:p>
            <a:fld id="{A3AAD271-F354-4BF7-BE43-B653259FD903}" type="slidenum">
              <a:rPr lang="cs-CZ" smtClean="0"/>
              <a:t>29</a:t>
            </a:fld>
            <a:endParaRPr lang="cs-CZ"/>
          </a:p>
        </p:txBody>
      </p:sp>
    </p:spTree>
    <p:extLst>
      <p:ext uri="{BB962C8B-B14F-4D97-AF65-F5344CB8AC3E}">
        <p14:creationId xmlns:p14="http://schemas.microsoft.com/office/powerpoint/2010/main" val="3955592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427503-7F73-490E-A463-01873A996D81}"/>
              </a:ext>
            </a:extLst>
          </p:cNvPr>
          <p:cNvSpPr>
            <a:spLocks noGrp="1"/>
          </p:cNvSpPr>
          <p:nvPr>
            <p:ph type="title"/>
          </p:nvPr>
        </p:nvSpPr>
        <p:spPr/>
        <p:txBody>
          <a:bodyPr/>
          <a:lstStyle/>
          <a:p>
            <a:r>
              <a:rPr lang="cs-CZ" dirty="0"/>
              <a:t>Reflexe 1.semestru </a:t>
            </a:r>
          </a:p>
        </p:txBody>
      </p:sp>
      <p:sp>
        <p:nvSpPr>
          <p:cNvPr id="3" name="Zástupný obsah 2">
            <a:extLst>
              <a:ext uri="{FF2B5EF4-FFF2-40B4-BE49-F238E27FC236}">
                <a16:creationId xmlns:a16="http://schemas.microsoft.com/office/drawing/2014/main" id="{B2AC7DE5-1139-4C09-9B06-F58B12C32772}"/>
              </a:ext>
            </a:extLst>
          </p:cNvPr>
          <p:cNvSpPr>
            <a:spLocks noGrp="1"/>
          </p:cNvSpPr>
          <p:nvPr>
            <p:ph idx="1"/>
          </p:nvPr>
        </p:nvSpPr>
        <p:spPr/>
        <p:txBody>
          <a:bodyPr>
            <a:normAutofit fontScale="92500" lnSpcReduction="20000"/>
          </a:bodyPr>
          <a:lstStyle/>
          <a:p>
            <a:r>
              <a:rPr lang="cs-CZ" dirty="0"/>
              <a:t>Co jsme si odnesli za informace týkající se reflexe?</a:t>
            </a:r>
          </a:p>
          <a:p>
            <a:endParaRPr lang="cs-CZ" dirty="0"/>
          </a:p>
          <a:p>
            <a:r>
              <a:rPr lang="cs-CZ" dirty="0"/>
              <a:t>Co obnášela práce s </a:t>
            </a:r>
            <a:r>
              <a:rPr lang="cs-CZ" dirty="0" err="1"/>
              <a:t>autodiagnostickými</a:t>
            </a:r>
            <a:r>
              <a:rPr lang="cs-CZ" dirty="0"/>
              <a:t> nástroji?</a:t>
            </a:r>
          </a:p>
          <a:p>
            <a:endParaRPr lang="cs-CZ" dirty="0"/>
          </a:p>
          <a:p>
            <a:r>
              <a:rPr lang="cs-CZ" dirty="0"/>
              <a:t>Jaké postřehy nás napadají v souvislosti s písemnou reflexí?</a:t>
            </a:r>
          </a:p>
          <a:p>
            <a:endParaRPr lang="cs-CZ" dirty="0"/>
          </a:p>
          <a:p>
            <a:r>
              <a:rPr lang="cs-CZ" dirty="0">
                <a:solidFill>
                  <a:srgbClr val="7030A0"/>
                </a:solidFill>
              </a:rPr>
              <a:t>Poděkování za splnění úkolu studentského portfolia, bohužel v mnoha případech bez reflektivního myšlenkového procesu</a:t>
            </a:r>
          </a:p>
          <a:p>
            <a:r>
              <a:rPr lang="cs-CZ" dirty="0">
                <a:solidFill>
                  <a:srgbClr val="7030A0"/>
                </a:solidFill>
              </a:rPr>
              <a:t>Doporučení pro osobní rozvoj pomocí reflexe – být konkrétní v popisu kvalit na kterých chceme pracovat, není třeba hledat velké věci ale spíš si nastavit mechanismus reflexe…….</a:t>
            </a:r>
          </a:p>
        </p:txBody>
      </p:sp>
      <p:sp>
        <p:nvSpPr>
          <p:cNvPr id="4" name="Zástupný symbol pro zápatí 3">
            <a:extLst>
              <a:ext uri="{FF2B5EF4-FFF2-40B4-BE49-F238E27FC236}">
                <a16:creationId xmlns:a16="http://schemas.microsoft.com/office/drawing/2014/main" id="{51FE8DB9-E0F2-4F93-BFC9-3C0BC0324D62}"/>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EBECD954-DDCE-4D57-96F3-4AB73D8001FB}"/>
              </a:ext>
            </a:extLst>
          </p:cNvPr>
          <p:cNvSpPr>
            <a:spLocks noGrp="1"/>
          </p:cNvSpPr>
          <p:nvPr>
            <p:ph type="sldNum" sz="quarter" idx="12"/>
          </p:nvPr>
        </p:nvSpPr>
        <p:spPr/>
        <p:txBody>
          <a:bodyPr/>
          <a:lstStyle/>
          <a:p>
            <a:fld id="{A3AAD271-F354-4BF7-BE43-B653259FD903}" type="slidenum">
              <a:rPr lang="cs-CZ" smtClean="0"/>
              <a:t>3</a:t>
            </a:fld>
            <a:endParaRPr lang="cs-CZ"/>
          </a:p>
        </p:txBody>
      </p:sp>
    </p:spTree>
    <p:extLst>
      <p:ext uri="{BB962C8B-B14F-4D97-AF65-F5344CB8AC3E}">
        <p14:creationId xmlns:p14="http://schemas.microsoft.com/office/powerpoint/2010/main" val="4065845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614786-D9DA-4467-8756-CCFAF7645F0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F342DD5-B812-44F8-BE01-1F79506AB927}"/>
              </a:ext>
            </a:extLst>
          </p:cNvPr>
          <p:cNvSpPr>
            <a:spLocks noGrp="1"/>
          </p:cNvSpPr>
          <p:nvPr>
            <p:ph idx="1"/>
          </p:nvPr>
        </p:nvSpPr>
        <p:spPr/>
        <p:txBody>
          <a:bodyPr/>
          <a:lstStyle/>
          <a:p>
            <a:r>
              <a:rPr lang="cs-CZ" dirty="0"/>
              <a:t>Děkuji za pozornost.</a:t>
            </a:r>
          </a:p>
        </p:txBody>
      </p:sp>
      <p:sp>
        <p:nvSpPr>
          <p:cNvPr id="4" name="Zástupný symbol pro zápatí 3">
            <a:extLst>
              <a:ext uri="{FF2B5EF4-FFF2-40B4-BE49-F238E27FC236}">
                <a16:creationId xmlns:a16="http://schemas.microsoft.com/office/drawing/2014/main" id="{D2F35FE6-873B-4C09-B6AE-565D54F99CDD}"/>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4A123EB9-F07B-4680-AAB7-64C430144197}"/>
              </a:ext>
            </a:extLst>
          </p:cNvPr>
          <p:cNvSpPr>
            <a:spLocks noGrp="1"/>
          </p:cNvSpPr>
          <p:nvPr>
            <p:ph type="sldNum" sz="quarter" idx="12"/>
          </p:nvPr>
        </p:nvSpPr>
        <p:spPr/>
        <p:txBody>
          <a:bodyPr/>
          <a:lstStyle/>
          <a:p>
            <a:fld id="{A3AAD271-F354-4BF7-BE43-B653259FD903}" type="slidenum">
              <a:rPr lang="cs-CZ" smtClean="0"/>
              <a:t>30</a:t>
            </a:fld>
            <a:endParaRPr lang="cs-CZ"/>
          </a:p>
        </p:txBody>
      </p:sp>
      <p:pic>
        <p:nvPicPr>
          <p:cNvPr id="6" name="Obrázek 5">
            <a:extLst>
              <a:ext uri="{FF2B5EF4-FFF2-40B4-BE49-F238E27FC236}">
                <a16:creationId xmlns:a16="http://schemas.microsoft.com/office/drawing/2014/main" id="{0AFE09F4-6C29-4B98-B172-F06A95C1CA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7931" y="5354444"/>
            <a:ext cx="2602124" cy="1367031"/>
          </a:xfrm>
          <a:prstGeom prst="rect">
            <a:avLst/>
          </a:prstGeom>
        </p:spPr>
      </p:pic>
    </p:spTree>
    <p:extLst>
      <p:ext uri="{BB962C8B-B14F-4D97-AF65-F5344CB8AC3E}">
        <p14:creationId xmlns:p14="http://schemas.microsoft.com/office/powerpoint/2010/main" val="198043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28BFC0-8CEF-4A59-A6ED-48F301D47E47}"/>
              </a:ext>
            </a:extLst>
          </p:cNvPr>
          <p:cNvSpPr>
            <a:spLocks noGrp="1"/>
          </p:cNvSpPr>
          <p:nvPr>
            <p:ph type="title"/>
          </p:nvPr>
        </p:nvSpPr>
        <p:spPr/>
        <p:txBody>
          <a:bodyPr/>
          <a:lstStyle/>
          <a:p>
            <a:r>
              <a:rPr lang="cs-CZ" dirty="0"/>
              <a:t>Cíle 1. setkání</a:t>
            </a:r>
          </a:p>
        </p:txBody>
      </p:sp>
      <p:sp>
        <p:nvSpPr>
          <p:cNvPr id="3" name="Zástupný symbol pro obsah 2">
            <a:extLst>
              <a:ext uri="{FF2B5EF4-FFF2-40B4-BE49-F238E27FC236}">
                <a16:creationId xmlns:a16="http://schemas.microsoft.com/office/drawing/2014/main" id="{CCC759BD-80BF-4060-9661-CEB86A361A9E}"/>
              </a:ext>
            </a:extLst>
          </p:cNvPr>
          <p:cNvSpPr>
            <a:spLocks noGrp="1"/>
          </p:cNvSpPr>
          <p:nvPr>
            <p:ph idx="1"/>
          </p:nvPr>
        </p:nvSpPr>
        <p:spPr/>
        <p:txBody>
          <a:bodyPr>
            <a:normAutofit/>
          </a:bodyPr>
          <a:lstStyle/>
          <a:p>
            <a:r>
              <a:rPr lang="cs-CZ" sz="2200" dirty="0"/>
              <a:t>Na co můžeme v reflexi odborné praxe navázat?</a:t>
            </a:r>
          </a:p>
          <a:p>
            <a:endParaRPr lang="cs-CZ" sz="2200" dirty="0"/>
          </a:p>
          <a:p>
            <a:r>
              <a:rPr lang="cs-CZ" sz="2200" dirty="0"/>
              <a:t>Přednáška Reflektivní ošetřovatelská praxe </a:t>
            </a:r>
          </a:p>
          <a:p>
            <a:endParaRPr lang="cs-CZ" sz="2200" dirty="0"/>
          </a:p>
          <a:p>
            <a:r>
              <a:rPr lang="cs-CZ" sz="2200" dirty="0"/>
              <a:t>Praktická práce s reflektivním modelem</a:t>
            </a:r>
          </a:p>
          <a:p>
            <a:r>
              <a:rPr lang="cs-CZ" sz="2200" dirty="0"/>
              <a:t>Praktická práce s auto-diagnostickým nástrojem – Světlo a stín, Záznamový list auto-koučinku</a:t>
            </a:r>
          </a:p>
          <a:p>
            <a:endParaRPr lang="cs-CZ" sz="2200" dirty="0"/>
          </a:p>
          <a:p>
            <a:r>
              <a:rPr lang="cs-CZ" sz="2200" dirty="0"/>
              <a:t>Požadavek k zápočtu: prezentace reflektované kritické  </a:t>
            </a:r>
          </a:p>
          <a:p>
            <a:pPr marL="0" indent="0">
              <a:buNone/>
            </a:pPr>
            <a:r>
              <a:rPr lang="cs-CZ" sz="2200" dirty="0"/>
              <a:t>   události ve výuce dne 24. 5. a 26. 5. </a:t>
            </a:r>
          </a:p>
          <a:p>
            <a:endParaRPr lang="cs-CZ" dirty="0"/>
          </a:p>
        </p:txBody>
      </p:sp>
      <p:sp>
        <p:nvSpPr>
          <p:cNvPr id="4" name="Zástupný symbol pro zápatí 3">
            <a:extLst>
              <a:ext uri="{FF2B5EF4-FFF2-40B4-BE49-F238E27FC236}">
                <a16:creationId xmlns:a16="http://schemas.microsoft.com/office/drawing/2014/main" id="{2F8321DA-2FFF-4F43-97CA-F9D20F191766}"/>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F49D442B-8593-40E3-93F9-A53270C5790F}"/>
              </a:ext>
            </a:extLst>
          </p:cNvPr>
          <p:cNvSpPr>
            <a:spLocks noGrp="1"/>
          </p:cNvSpPr>
          <p:nvPr>
            <p:ph type="sldNum" sz="quarter" idx="12"/>
          </p:nvPr>
        </p:nvSpPr>
        <p:spPr/>
        <p:txBody>
          <a:bodyPr/>
          <a:lstStyle/>
          <a:p>
            <a:fld id="{A3AAD271-F354-4BF7-BE43-B653259FD903}" type="slidenum">
              <a:rPr lang="cs-CZ" smtClean="0"/>
              <a:t>4</a:t>
            </a:fld>
            <a:endParaRPr lang="cs-CZ"/>
          </a:p>
        </p:txBody>
      </p:sp>
      <p:pic>
        <p:nvPicPr>
          <p:cNvPr id="7" name="Obrázek 6">
            <a:extLst>
              <a:ext uri="{FF2B5EF4-FFF2-40B4-BE49-F238E27FC236}">
                <a16:creationId xmlns:a16="http://schemas.microsoft.com/office/drawing/2014/main" id="{0F11062C-0969-4B6B-A2CD-F2D6CEA2F4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9569" y="503044"/>
            <a:ext cx="2602124" cy="1367031"/>
          </a:xfrm>
          <a:prstGeom prst="rect">
            <a:avLst/>
          </a:prstGeom>
        </p:spPr>
      </p:pic>
    </p:spTree>
    <p:extLst>
      <p:ext uri="{BB962C8B-B14F-4D97-AF65-F5344CB8AC3E}">
        <p14:creationId xmlns:p14="http://schemas.microsoft.com/office/powerpoint/2010/main" val="3294379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CD96F3-16FA-4670-BC6E-BFBC9AB62E93}"/>
              </a:ext>
            </a:extLst>
          </p:cNvPr>
          <p:cNvSpPr>
            <a:spLocks noGrp="1"/>
          </p:cNvSpPr>
          <p:nvPr>
            <p:ph type="title"/>
          </p:nvPr>
        </p:nvSpPr>
        <p:spPr/>
        <p:txBody>
          <a:bodyPr/>
          <a:lstStyle/>
          <a:p>
            <a:r>
              <a:rPr lang="cs-CZ" dirty="0"/>
              <a:t>Vzdělávací témata předmětu</a:t>
            </a:r>
          </a:p>
        </p:txBody>
      </p:sp>
      <p:sp>
        <p:nvSpPr>
          <p:cNvPr id="3" name="Zástupný symbol pro obsah 2">
            <a:extLst>
              <a:ext uri="{FF2B5EF4-FFF2-40B4-BE49-F238E27FC236}">
                <a16:creationId xmlns:a16="http://schemas.microsoft.com/office/drawing/2014/main" id="{CD2801A8-02D3-4AA2-96F4-3756568D1D1A}"/>
              </a:ext>
            </a:extLst>
          </p:cNvPr>
          <p:cNvSpPr>
            <a:spLocks noGrp="1"/>
          </p:cNvSpPr>
          <p:nvPr>
            <p:ph idx="1"/>
          </p:nvPr>
        </p:nvSpPr>
        <p:spPr/>
        <p:txBody>
          <a:bodyPr/>
          <a:lstStyle/>
          <a:p>
            <a:r>
              <a:rPr lang="cs-CZ" dirty="0"/>
              <a:t>Mozaika osobního rozvoje prostřednictvím reflexe</a:t>
            </a:r>
          </a:p>
          <a:p>
            <a:r>
              <a:rPr lang="cs-CZ" dirty="0"/>
              <a:t>1. semestr</a:t>
            </a:r>
          </a:p>
          <a:p>
            <a:pPr lvl="1"/>
            <a:r>
              <a:rPr lang="cs-CZ" dirty="0"/>
              <a:t>Sebereflexe – Kdo jsem já………</a:t>
            </a:r>
          </a:p>
          <a:p>
            <a:r>
              <a:rPr lang="cs-CZ" dirty="0"/>
              <a:t>2. semestr</a:t>
            </a:r>
          </a:p>
          <a:p>
            <a:pPr lvl="1"/>
            <a:r>
              <a:rPr lang="cs-CZ" dirty="0"/>
              <a:t>Reflexe pracovního místa – Co obnáší moje profese……</a:t>
            </a:r>
          </a:p>
          <a:p>
            <a:r>
              <a:rPr lang="cs-CZ" dirty="0"/>
              <a:t>3.semestr</a:t>
            </a:r>
          </a:p>
          <a:p>
            <a:pPr lvl="1"/>
            <a:r>
              <a:rPr lang="cs-CZ" dirty="0"/>
              <a:t>Reflexe vztahu – Co obnáší práce v týmu…….</a:t>
            </a:r>
          </a:p>
          <a:p>
            <a:r>
              <a:rPr lang="cs-CZ" dirty="0"/>
              <a:t>4. semestr</a:t>
            </a:r>
          </a:p>
          <a:p>
            <a:pPr lvl="1"/>
            <a:r>
              <a:rPr lang="cs-CZ" dirty="0"/>
              <a:t>Supervizní minimum – Zajištění a organizace supervizní práce…..</a:t>
            </a:r>
          </a:p>
          <a:p>
            <a:endParaRPr lang="cs-CZ" dirty="0"/>
          </a:p>
        </p:txBody>
      </p:sp>
      <p:sp>
        <p:nvSpPr>
          <p:cNvPr id="4" name="Zástupný symbol pro zápatí 3">
            <a:extLst>
              <a:ext uri="{FF2B5EF4-FFF2-40B4-BE49-F238E27FC236}">
                <a16:creationId xmlns:a16="http://schemas.microsoft.com/office/drawing/2014/main" id="{FCEACA4C-4B93-4E05-91DF-9E850864A17B}"/>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15495CD3-25D0-4C58-BB6B-1C1DF9E2A9B4}"/>
              </a:ext>
            </a:extLst>
          </p:cNvPr>
          <p:cNvSpPr>
            <a:spLocks noGrp="1"/>
          </p:cNvSpPr>
          <p:nvPr>
            <p:ph type="sldNum" sz="quarter" idx="12"/>
          </p:nvPr>
        </p:nvSpPr>
        <p:spPr/>
        <p:txBody>
          <a:bodyPr/>
          <a:lstStyle/>
          <a:p>
            <a:fld id="{A3AAD271-F354-4BF7-BE43-B653259FD903}" type="slidenum">
              <a:rPr lang="cs-CZ" smtClean="0"/>
              <a:t>5</a:t>
            </a:fld>
            <a:endParaRPr lang="cs-CZ"/>
          </a:p>
        </p:txBody>
      </p:sp>
      <p:pic>
        <p:nvPicPr>
          <p:cNvPr id="6" name="Obrázek 5">
            <a:extLst>
              <a:ext uri="{FF2B5EF4-FFF2-40B4-BE49-F238E27FC236}">
                <a16:creationId xmlns:a16="http://schemas.microsoft.com/office/drawing/2014/main" id="{F1EC5B07-837D-4242-B75F-55766F87D3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2634" y="323657"/>
            <a:ext cx="2602124" cy="1367031"/>
          </a:xfrm>
          <a:prstGeom prst="rect">
            <a:avLst/>
          </a:prstGeom>
        </p:spPr>
      </p:pic>
    </p:spTree>
    <p:extLst>
      <p:ext uri="{BB962C8B-B14F-4D97-AF65-F5344CB8AC3E}">
        <p14:creationId xmlns:p14="http://schemas.microsoft.com/office/powerpoint/2010/main" val="353423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5AF2C1-A7F2-4CF0-A8D8-2A7DC66E7559}"/>
              </a:ext>
            </a:extLst>
          </p:cNvPr>
          <p:cNvSpPr>
            <a:spLocks noGrp="1"/>
          </p:cNvSpPr>
          <p:nvPr>
            <p:ph type="title"/>
          </p:nvPr>
        </p:nvSpPr>
        <p:spPr/>
        <p:txBody>
          <a:bodyPr/>
          <a:lstStyle/>
          <a:p>
            <a:r>
              <a:rPr lang="cs-CZ" dirty="0"/>
              <a:t>Reflexe zahrnuje</a:t>
            </a:r>
          </a:p>
        </p:txBody>
      </p:sp>
      <p:sp>
        <p:nvSpPr>
          <p:cNvPr id="3" name="Zástupný obsah 2">
            <a:extLst>
              <a:ext uri="{FF2B5EF4-FFF2-40B4-BE49-F238E27FC236}">
                <a16:creationId xmlns:a16="http://schemas.microsoft.com/office/drawing/2014/main" id="{659D3815-7D3B-446F-81C9-B6983719E5B9}"/>
              </a:ext>
            </a:extLst>
          </p:cNvPr>
          <p:cNvSpPr>
            <a:spLocks noGrp="1"/>
          </p:cNvSpPr>
          <p:nvPr>
            <p:ph idx="1"/>
          </p:nvPr>
        </p:nvSpPr>
        <p:spPr/>
        <p:txBody>
          <a:bodyPr/>
          <a:lstStyle/>
          <a:p>
            <a:pPr algn="just">
              <a:lnSpc>
                <a:spcPct val="150000"/>
              </a:lnSpc>
              <a:spcAft>
                <a:spcPts val="800"/>
              </a:spcAft>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Proces sebereflexe v sobě zahrnuje uvědomění si prožitého, vyhledání chyb nebo úspěchů a nalezení řešení, které je následně zakomponováno do studentova myšlení.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Takovéto uvažování nad prožitým umožňuje pohlížet na danou situaci z různých hledisek a nalézat vhodná i nová řešení.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Tato činnost pomáhá studentovi pracovat na sobě samém a vlastním praktikování ošetřovatelské péče jako celku. V neposlední řadě umožňuje neustrnout ve stereotypu a domnění, že je vše vykonává správně, atd.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32DD0C12-C7F8-4421-9724-1A9AD940CA58}"/>
              </a:ext>
            </a:extLst>
          </p:cNvPr>
          <p:cNvSpPr>
            <a:spLocks noGrp="1"/>
          </p:cNvSpPr>
          <p:nvPr>
            <p:ph type="ftr" sz="quarter" idx="11"/>
          </p:nvPr>
        </p:nvSpPr>
        <p:spPr/>
        <p:txBody>
          <a:bodyPr/>
          <a:lstStyle/>
          <a:p>
            <a:r>
              <a:rPr lang="cs-CZ"/>
              <a:t>Lékařská fakulta Masarykovy univerzity</a:t>
            </a:r>
            <a:endParaRPr lang="cs-CZ" dirty="0"/>
          </a:p>
        </p:txBody>
      </p:sp>
      <p:sp>
        <p:nvSpPr>
          <p:cNvPr id="5" name="Zástupný symbol pro číslo snímku 4">
            <a:extLst>
              <a:ext uri="{FF2B5EF4-FFF2-40B4-BE49-F238E27FC236}">
                <a16:creationId xmlns:a16="http://schemas.microsoft.com/office/drawing/2014/main" id="{60314200-225B-4D5F-BA59-A555CC51D97B}"/>
              </a:ext>
            </a:extLst>
          </p:cNvPr>
          <p:cNvSpPr>
            <a:spLocks noGrp="1"/>
          </p:cNvSpPr>
          <p:nvPr>
            <p:ph type="sldNum" sz="quarter" idx="12"/>
          </p:nvPr>
        </p:nvSpPr>
        <p:spPr/>
        <p:txBody>
          <a:bodyPr/>
          <a:lstStyle/>
          <a:p>
            <a:fld id="{A3AAD271-F354-4BF7-BE43-B653259FD903}" type="slidenum">
              <a:rPr lang="cs-CZ" smtClean="0"/>
              <a:t>6</a:t>
            </a:fld>
            <a:endParaRPr lang="cs-CZ"/>
          </a:p>
        </p:txBody>
      </p:sp>
      <p:pic>
        <p:nvPicPr>
          <p:cNvPr id="6" name="Obrázek 5">
            <a:extLst>
              <a:ext uri="{FF2B5EF4-FFF2-40B4-BE49-F238E27FC236}">
                <a16:creationId xmlns:a16="http://schemas.microsoft.com/office/drawing/2014/main" id="{0E5CD8EA-98A7-44E9-83AA-B896CCC74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1440853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43C2BC-68F6-44F3-B464-084CA99E34E6}"/>
              </a:ext>
            </a:extLst>
          </p:cNvPr>
          <p:cNvSpPr>
            <a:spLocks noGrp="1"/>
          </p:cNvSpPr>
          <p:nvPr>
            <p:ph type="title"/>
          </p:nvPr>
        </p:nvSpPr>
        <p:spPr/>
        <p:txBody>
          <a:bodyPr>
            <a:normAutofit/>
          </a:bodyPr>
          <a:lstStyle/>
          <a:p>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Kroky reflexe</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sz="2800" dirty="0"/>
          </a:p>
        </p:txBody>
      </p:sp>
      <p:sp>
        <p:nvSpPr>
          <p:cNvPr id="3" name="Zástupný obsah 2">
            <a:extLst>
              <a:ext uri="{FF2B5EF4-FFF2-40B4-BE49-F238E27FC236}">
                <a16:creationId xmlns:a16="http://schemas.microsoft.com/office/drawing/2014/main" id="{BDAF172B-9310-4FEC-8541-64A773F9B972}"/>
              </a:ext>
            </a:extLst>
          </p:cNvPr>
          <p:cNvSpPr>
            <a:spLocks noGrp="1"/>
          </p:cNvSpPr>
          <p:nvPr>
            <p:ph idx="1"/>
          </p:nvPr>
        </p:nvSpPr>
        <p:spPr/>
        <p:txBody>
          <a:bodyPr/>
          <a:lstStyle/>
          <a:p>
            <a:pPr marL="457200" algn="just">
              <a:lnSpc>
                <a:spcPct val="150000"/>
              </a:lnSpc>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J.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Dewey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(1910) popisuje tyto tři kroky reflexe: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Definování problému</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objasnění problému, diagnostika </a:t>
            </a: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buNone/>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Analýza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vysvětlování a zdůvodňování výsledků předpokladů, selekce relevantních faktů, dokazování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spcAft>
                <a:spcPts val="8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Zobecnění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nosná myšlenka odpovídá daným podmínkám, je přijato řešení </a:t>
            </a:r>
            <a:r>
              <a:rPr lang="cs-CZ" sz="1400" dirty="0">
                <a:effectLst/>
                <a:latin typeface="Times New Roman" panose="02020603050405020304" pitchFamily="18" charset="0"/>
                <a:ea typeface="Calibri" panose="020F0502020204030204" pitchFamily="34" charset="0"/>
                <a:cs typeface="Times New Roman" panose="02020603050405020304" pitchFamily="18" charset="0"/>
              </a:rPr>
              <a:t>(srov. Nezvalová, 2000, s. 19).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F930B732-7CFB-4573-8635-9ABB81F2D8D1}"/>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B7F42E45-5F85-4388-BED1-C146272C5FA6}"/>
              </a:ext>
            </a:extLst>
          </p:cNvPr>
          <p:cNvSpPr>
            <a:spLocks noGrp="1"/>
          </p:cNvSpPr>
          <p:nvPr>
            <p:ph type="sldNum" sz="quarter" idx="12"/>
          </p:nvPr>
        </p:nvSpPr>
        <p:spPr/>
        <p:txBody>
          <a:bodyPr/>
          <a:lstStyle/>
          <a:p>
            <a:fld id="{A3AAD271-F354-4BF7-BE43-B653259FD903}" type="slidenum">
              <a:rPr lang="cs-CZ" smtClean="0"/>
              <a:t>7</a:t>
            </a:fld>
            <a:endParaRPr lang="cs-CZ"/>
          </a:p>
        </p:txBody>
      </p:sp>
      <p:pic>
        <p:nvPicPr>
          <p:cNvPr id="6" name="Obrázek 5">
            <a:extLst>
              <a:ext uri="{FF2B5EF4-FFF2-40B4-BE49-F238E27FC236}">
                <a16:creationId xmlns:a16="http://schemas.microsoft.com/office/drawing/2014/main" id="{1B246BFB-5B9C-4C71-9BEC-346DEE5484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83443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C62361-83F4-48D7-9D78-0CEF4E11B45F}"/>
              </a:ext>
            </a:extLst>
          </p:cNvPr>
          <p:cNvSpPr>
            <a:spLocks noGrp="1"/>
          </p:cNvSpPr>
          <p:nvPr>
            <p:ph type="title"/>
          </p:nvPr>
        </p:nvSpPr>
        <p:spPr/>
        <p:txBody>
          <a:bodyPr/>
          <a:lstStyle/>
          <a:p>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Typy reflexe</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09994F9A-3F91-4A2E-8761-94060E9F254D}"/>
              </a:ext>
            </a:extLst>
          </p:cNvPr>
          <p:cNvSpPr>
            <a:spLocks noGrp="1"/>
          </p:cNvSpPr>
          <p:nvPr>
            <p:ph idx="1"/>
          </p:nvPr>
        </p:nvSpPr>
        <p:spPr/>
        <p:txBody>
          <a:bodyPr>
            <a:normAutofit fontScale="92500"/>
          </a:bodyPr>
          <a:lstStyle/>
          <a:p>
            <a:pPr marL="457200" algn="just">
              <a:lnSpc>
                <a:spcPct val="150000"/>
              </a:lnSpc>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 Technická</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 zaměřená na způsoby realizace ošetřovatelské péče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Reflexe v činnosti a po činnosti</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 jedná se o intuitivní a spontánní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rozhodování studenta během ošetřovatelské praxe a o zpětný pohled na tyto výkony po praxi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 Poradní -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reflexe vycházející z rad ostatních učitelů, mentorů, spolužáků a z konfrontací těchto rad s vlastními (byť protichůdnými).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Osobní reflexe</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 zaměřená na osobnostní rozvoj a vztah k profesi, ostatním studentům….</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Kritická reflexe</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 vede k naplňování idejí a cílů ošetřovatelství, sociální, etické, morální pohledy…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(srov.  Dytrtová, </a:t>
            </a:r>
            <a:r>
              <a:rPr lang="cs-CZ" sz="1200" dirty="0" err="1">
                <a:effectLst/>
                <a:latin typeface="Times New Roman" panose="02020603050405020304" pitchFamily="18" charset="0"/>
                <a:ea typeface="Calibri" panose="020F0502020204030204" pitchFamily="34" charset="0"/>
                <a:cs typeface="Times New Roman" panose="02020603050405020304" pitchFamily="18" charset="0"/>
              </a:rPr>
              <a:t>Krhutová</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2009, s. 57)</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3C35D609-DABA-4517-AEF9-B55B49E63A6F}"/>
              </a:ext>
            </a:extLst>
          </p:cNvPr>
          <p:cNvSpPr>
            <a:spLocks noGrp="1"/>
          </p:cNvSpPr>
          <p:nvPr>
            <p:ph type="ftr" sz="quarter" idx="11"/>
          </p:nvPr>
        </p:nvSpPr>
        <p:spPr/>
        <p:txBody>
          <a:bodyPr/>
          <a:lstStyle/>
          <a:p>
            <a:r>
              <a:rPr lang="cs-CZ"/>
              <a:t>Lékařská fakulta Masarykovy univerzity</a:t>
            </a:r>
          </a:p>
        </p:txBody>
      </p:sp>
      <p:sp>
        <p:nvSpPr>
          <p:cNvPr id="5" name="Zástupný symbol pro číslo snímku 4">
            <a:extLst>
              <a:ext uri="{FF2B5EF4-FFF2-40B4-BE49-F238E27FC236}">
                <a16:creationId xmlns:a16="http://schemas.microsoft.com/office/drawing/2014/main" id="{693A7F21-956B-422F-8597-B7E11332C23B}"/>
              </a:ext>
            </a:extLst>
          </p:cNvPr>
          <p:cNvSpPr>
            <a:spLocks noGrp="1"/>
          </p:cNvSpPr>
          <p:nvPr>
            <p:ph type="sldNum" sz="quarter" idx="12"/>
          </p:nvPr>
        </p:nvSpPr>
        <p:spPr/>
        <p:txBody>
          <a:bodyPr/>
          <a:lstStyle/>
          <a:p>
            <a:fld id="{A3AAD271-F354-4BF7-BE43-B653259FD903}" type="slidenum">
              <a:rPr lang="cs-CZ" smtClean="0"/>
              <a:t>8</a:t>
            </a:fld>
            <a:endParaRPr lang="cs-CZ"/>
          </a:p>
        </p:txBody>
      </p:sp>
      <p:pic>
        <p:nvPicPr>
          <p:cNvPr id="6" name="Obrázek 5">
            <a:extLst>
              <a:ext uri="{FF2B5EF4-FFF2-40B4-BE49-F238E27FC236}">
                <a16:creationId xmlns:a16="http://schemas.microsoft.com/office/drawing/2014/main" id="{CFB67F7B-D6BD-47B0-AE63-419BA1F1D4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3778678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5FC18-B170-41CA-A0A7-69CA4D0DF33B}"/>
              </a:ext>
            </a:extLst>
          </p:cNvPr>
          <p:cNvSpPr>
            <a:spLocks noGrp="1"/>
          </p:cNvSpPr>
          <p:nvPr>
            <p:ph type="title"/>
          </p:nvPr>
        </p:nvSpPr>
        <p:spPr/>
        <p:txBody>
          <a:bodyPr>
            <a:normAutofit/>
          </a:bodyPr>
          <a:lstStyle/>
          <a:p>
            <a:r>
              <a:rPr lang="cs-CZ" sz="2800" b="1" dirty="0">
                <a:effectLst/>
                <a:latin typeface="Times New Roman" panose="02020603050405020304" pitchFamily="18" charset="0"/>
                <a:ea typeface="Calibri" panose="020F0502020204030204" pitchFamily="34" charset="0"/>
                <a:cs typeface="Times New Roman" panose="02020603050405020304" pitchFamily="18" charset="0"/>
              </a:rPr>
              <a:t>Profesionální sebereflexe </a:t>
            </a:r>
            <a:br>
              <a:rPr lang="cs-CZ" sz="2800" dirty="0">
                <a:effectLst/>
                <a:latin typeface="Calibri" panose="020F0502020204030204" pitchFamily="34" charset="0"/>
                <a:ea typeface="Calibri" panose="020F0502020204030204" pitchFamily="34" charset="0"/>
                <a:cs typeface="Times New Roman" panose="02020603050405020304" pitchFamily="18" charset="0"/>
              </a:rPr>
            </a:br>
            <a:endParaRPr lang="cs-CZ" sz="2800" dirty="0"/>
          </a:p>
        </p:txBody>
      </p:sp>
      <p:sp>
        <p:nvSpPr>
          <p:cNvPr id="3" name="Zástupný obsah 2">
            <a:extLst>
              <a:ext uri="{FF2B5EF4-FFF2-40B4-BE49-F238E27FC236}">
                <a16:creationId xmlns:a16="http://schemas.microsoft.com/office/drawing/2014/main" id="{5FFB370A-9696-4D95-AEF4-9D42C5DD8EB4}"/>
              </a:ext>
            </a:extLst>
          </p:cNvPr>
          <p:cNvSpPr>
            <a:spLocks noGrp="1"/>
          </p:cNvSpPr>
          <p:nvPr>
            <p:ph idx="1"/>
          </p:nvPr>
        </p:nvSpPr>
        <p:spPr/>
        <p:txBody>
          <a:bodyPr>
            <a:normAutofit lnSpcReduction="10000"/>
          </a:bodyPr>
          <a:lstStyle/>
          <a:p>
            <a:pPr marL="457200" algn="just">
              <a:lnSpc>
                <a:spcPct val="150000"/>
              </a:lnSpc>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Profesionální sebereflexe, která má vést u studenta ke změnám v jeho myšlení a chování, je vlastně jeho vnitřním dialogem. Při tomto dialogu si student uvědomuje: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svoje ošetřovatelské myšlení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např. to, jak uvažuje o získaných vědomostech a dovednostech, jak hodnotí reálnou ošetřovatelskou praxi i výuku …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svoje postoje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ke škole, ošetřovatelské praxi, pacientům, zdravotníkům, kolegům, pedagogům…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Times New Roman" panose="02020603050405020304" pitchFamily="18" charset="0"/>
              <a:buChar char="-"/>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způsoby svého jednání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 pacienty, kolegy, mentory, spolupracovníky i učiteli v běžných, ale především v problémových situacích…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Times New Roman" panose="02020603050405020304" pitchFamily="18" charset="0"/>
              <a:buChar char="-"/>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své emoce</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např. to, jak prožívá profesionální komunikaci s určitými pacienty, v určitých medicínských oborech, co mu dělá ve škole i na praxi radost, co ho naopak trápí….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56D6F64A-FF09-44FE-9DC1-8CA3153B4076}"/>
              </a:ext>
            </a:extLst>
          </p:cNvPr>
          <p:cNvSpPr>
            <a:spLocks noGrp="1"/>
          </p:cNvSpPr>
          <p:nvPr>
            <p:ph type="ftr" sz="quarter" idx="11"/>
          </p:nvPr>
        </p:nvSpPr>
        <p:spPr/>
        <p:txBody>
          <a:bodyPr/>
          <a:lstStyle/>
          <a:p>
            <a:r>
              <a:rPr lang="cs-CZ"/>
              <a:t>Lékařská fakulta Masarykovy univerzity</a:t>
            </a:r>
            <a:endParaRPr lang="cs-CZ" dirty="0"/>
          </a:p>
        </p:txBody>
      </p:sp>
      <p:sp>
        <p:nvSpPr>
          <p:cNvPr id="5" name="Zástupný symbol pro číslo snímku 4">
            <a:extLst>
              <a:ext uri="{FF2B5EF4-FFF2-40B4-BE49-F238E27FC236}">
                <a16:creationId xmlns:a16="http://schemas.microsoft.com/office/drawing/2014/main" id="{EE54753D-30EF-4A63-99B8-9745FDF86426}"/>
              </a:ext>
            </a:extLst>
          </p:cNvPr>
          <p:cNvSpPr>
            <a:spLocks noGrp="1"/>
          </p:cNvSpPr>
          <p:nvPr>
            <p:ph type="sldNum" sz="quarter" idx="12"/>
          </p:nvPr>
        </p:nvSpPr>
        <p:spPr/>
        <p:txBody>
          <a:bodyPr/>
          <a:lstStyle/>
          <a:p>
            <a:fld id="{A3AAD271-F354-4BF7-BE43-B653259FD903}" type="slidenum">
              <a:rPr lang="cs-CZ" smtClean="0"/>
              <a:t>9</a:t>
            </a:fld>
            <a:endParaRPr lang="cs-CZ"/>
          </a:p>
        </p:txBody>
      </p:sp>
      <p:pic>
        <p:nvPicPr>
          <p:cNvPr id="6" name="Obrázek 5">
            <a:extLst>
              <a:ext uri="{FF2B5EF4-FFF2-40B4-BE49-F238E27FC236}">
                <a16:creationId xmlns:a16="http://schemas.microsoft.com/office/drawing/2014/main" id="{007FA077-03BB-484B-A43C-6286A5D8A2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9053" y="5354444"/>
            <a:ext cx="2602124" cy="1367031"/>
          </a:xfrm>
          <a:prstGeom prst="rect">
            <a:avLst/>
          </a:prstGeom>
        </p:spPr>
      </p:pic>
    </p:spTree>
    <p:extLst>
      <p:ext uri="{BB962C8B-B14F-4D97-AF65-F5344CB8AC3E}">
        <p14:creationId xmlns:p14="http://schemas.microsoft.com/office/powerpoint/2010/main" val="27904464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Aspekty pedagogické činnosti podněcující k reflexi a sebereflexi[20200929105139448].mdb"/>
</p:tagLst>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2253</Words>
  <Application>Microsoft Office PowerPoint</Application>
  <PresentationFormat>Širokoúhlá obrazovka</PresentationFormat>
  <Paragraphs>319</Paragraphs>
  <Slides>30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Calibri Light</vt:lpstr>
      <vt:lpstr>Times New Roman</vt:lpstr>
      <vt:lpstr>Wingdings</vt:lpstr>
      <vt:lpstr>Motiv Office</vt:lpstr>
      <vt:lpstr>Reflexe a reflektivní praxe </vt:lpstr>
      <vt:lpstr>Struktura předmětu 2. semestr</vt:lpstr>
      <vt:lpstr>Reflexe 1.semestru </vt:lpstr>
      <vt:lpstr>Cíle 1. setkání</vt:lpstr>
      <vt:lpstr>Vzdělávací témata předmětu</vt:lpstr>
      <vt:lpstr>Reflexe zahrnuje</vt:lpstr>
      <vt:lpstr>Kroky reflexe  </vt:lpstr>
      <vt:lpstr>Typy reflexe </vt:lpstr>
      <vt:lpstr>Profesionální sebereflexe  </vt:lpstr>
      <vt:lpstr>Úrovně sebereflexe </vt:lpstr>
      <vt:lpstr>Typy sebereflektujících otázek </vt:lpstr>
      <vt:lpstr>Potřebné dovednosti k sebereflexi: </vt:lpstr>
      <vt:lpstr>Sebereflektivní metody</vt:lpstr>
      <vt:lpstr>Reflektivní činnosti 1. a 2. semestr</vt:lpstr>
      <vt:lpstr>Reflektivní praxe jako zkušenostní učení</vt:lpstr>
      <vt:lpstr>Kolbův model učení (1984, upraveno dle Chapman, 2002)</vt:lpstr>
      <vt:lpstr>Reflektivní praxe jako zkušenostní učení</vt:lpstr>
      <vt:lpstr>Spirála reflexe (upr. Dle Bound. Jasper, in Mičíková 2009)</vt:lpstr>
      <vt:lpstr>Reflexivita versus reflektivita</vt:lpstr>
      <vt:lpstr>Připomenutí</vt:lpstr>
      <vt:lpstr>Současnost i výzva</vt:lpstr>
      <vt:lpstr>Současnost i výzva</vt:lpstr>
      <vt:lpstr>Modely reflektivní praxe</vt:lpstr>
      <vt:lpstr>Modely reflektivní praxe</vt:lpstr>
      <vt:lpstr>Implementace reflektivních modelů do výuky Model  ALACT </vt:lpstr>
      <vt:lpstr>Model Reflect</vt:lpstr>
      <vt:lpstr>Další stručné rámce reflexe</vt:lpstr>
      <vt:lpstr>Témata pro reflektovanou událost – model Reflect</vt:lpstr>
      <vt:lpstr>Doplnění sebereflektivních otázek do modelu</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Aspekty pedagogické činnosti podněcující k reflexi a sebereflexi</dc:title>
  <dc:creator>Marie Zítková</dc:creator>
  <cp:lastModifiedBy>Marie Zítková</cp:lastModifiedBy>
  <cp:revision>43</cp:revision>
  <cp:lastPrinted>2020-10-13T12:25:00Z</cp:lastPrinted>
  <dcterms:created xsi:type="dcterms:W3CDTF">2020-09-28T15:30:12Z</dcterms:created>
  <dcterms:modified xsi:type="dcterms:W3CDTF">2021-02-15T16:03:55Z</dcterms:modified>
</cp:coreProperties>
</file>