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6" r:id="rId16"/>
    <p:sldId id="269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o pacienta s neuromuskulárním onemocněním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533" y="4773224"/>
            <a:ext cx="11361600" cy="698497"/>
          </a:xfrm>
        </p:spPr>
        <p:txBody>
          <a:bodyPr/>
          <a:lstStyle/>
          <a:p>
            <a:r>
              <a:rPr lang="cs-CZ" dirty="0"/>
              <a:t>Edita Pešáková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4" y="385149"/>
            <a:ext cx="10753200" cy="451576"/>
          </a:xfrm>
        </p:spPr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4" y="1151090"/>
            <a:ext cx="10753200" cy="4139998"/>
          </a:xfrm>
        </p:spPr>
        <p:txBody>
          <a:bodyPr/>
          <a:lstStyle/>
          <a:p>
            <a:r>
              <a:rPr lang="cs-CZ" b="1" dirty="0"/>
              <a:t>Diagnostika </a:t>
            </a:r>
            <a:r>
              <a:rPr lang="cs-CZ" dirty="0"/>
              <a:t>- neexistuje žádný test pro ALS</a:t>
            </a:r>
          </a:p>
          <a:p>
            <a:pPr marL="72000" indent="0">
              <a:buNone/>
            </a:pPr>
            <a:r>
              <a:rPr lang="cs-CZ" dirty="0"/>
              <a:t>                       - EMG</a:t>
            </a:r>
          </a:p>
          <a:p>
            <a:r>
              <a:rPr lang="cs-CZ" b="1" dirty="0"/>
              <a:t>Léčba</a:t>
            </a:r>
            <a:r>
              <a:rPr lang="cs-CZ" dirty="0"/>
              <a:t> - neuspokojivá,</a:t>
            </a:r>
          </a:p>
          <a:p>
            <a:pPr marL="72000" indent="0">
              <a:buNone/>
            </a:pPr>
            <a:r>
              <a:rPr lang="cs-CZ" dirty="0"/>
              <a:t>             - vitaminy, </a:t>
            </a:r>
          </a:p>
          <a:p>
            <a:pPr marL="72000" indent="0">
              <a:buNone/>
            </a:pPr>
            <a:r>
              <a:rPr lang="cs-CZ" dirty="0"/>
              <a:t>             - </a:t>
            </a:r>
            <a:r>
              <a:rPr lang="cs-CZ" dirty="0" err="1"/>
              <a:t>Riluzol</a:t>
            </a:r>
            <a:r>
              <a:rPr lang="cs-CZ" dirty="0"/>
              <a:t>, další léky ve stadiu výzkumu</a:t>
            </a:r>
          </a:p>
          <a:p>
            <a:pPr marL="72000" indent="0">
              <a:buNone/>
            </a:pPr>
            <a:r>
              <a:rPr lang="cs-CZ" dirty="0"/>
              <a:t>             - útlum salivace: amitriptylin, atropin, lokálně botulotoxin do 		</a:t>
            </a:r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parotis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Dif</a:t>
            </a:r>
            <a:r>
              <a:rPr lang="cs-CZ" b="1" dirty="0"/>
              <a:t>. dg. </a:t>
            </a:r>
            <a:r>
              <a:rPr lang="cs-CZ" dirty="0"/>
              <a:t>- obtížná v iniciálních stádiích</a:t>
            </a:r>
          </a:p>
          <a:p>
            <a:pPr marL="72000" indent="0">
              <a:buNone/>
            </a:pPr>
            <a:r>
              <a:rPr lang="cs-CZ" dirty="0"/>
              <a:t>               - </a:t>
            </a:r>
            <a:r>
              <a:rPr lang="cs-CZ" dirty="0" err="1"/>
              <a:t>myastenia</a:t>
            </a:r>
            <a:r>
              <a:rPr lang="cs-CZ" dirty="0"/>
              <a:t> gravis – bulbární forma</a:t>
            </a:r>
          </a:p>
          <a:p>
            <a:pPr marL="72000" indent="0">
              <a:buNone/>
            </a:pPr>
            <a:r>
              <a:rPr lang="cs-CZ" dirty="0"/>
              <a:t>               - spinální svalová atrofie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3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8485" y="269239"/>
            <a:ext cx="10753200" cy="451576"/>
          </a:xfrm>
        </p:spPr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2" y="1022300"/>
            <a:ext cx="10753200" cy="4139998"/>
          </a:xfrm>
        </p:spPr>
        <p:txBody>
          <a:bodyPr/>
          <a:lstStyle/>
          <a:p>
            <a:r>
              <a:rPr lang="cs-CZ" b="1" dirty="0"/>
              <a:t>Úkoly sestry </a:t>
            </a:r>
            <a:r>
              <a:rPr lang="cs-CZ" dirty="0"/>
              <a:t>- velmi citlivý psychologický přístup</a:t>
            </a:r>
          </a:p>
          <a:p>
            <a:pPr marL="72000" indent="0">
              <a:buNone/>
            </a:pPr>
            <a:r>
              <a:rPr lang="cs-CZ" dirty="0"/>
              <a:t>                       - pomoc ve všech oblastech, pacient je plně závislý 			na pomoci okolí!</a:t>
            </a:r>
          </a:p>
          <a:p>
            <a:pPr marL="72000" indent="0">
              <a:buNone/>
            </a:pPr>
            <a:r>
              <a:rPr lang="cs-CZ" dirty="0"/>
              <a:t>                       - při dysfagii pozor při výživě pacienta</a:t>
            </a:r>
          </a:p>
          <a:p>
            <a:pPr marL="72000" indent="0">
              <a:buNone/>
            </a:pPr>
            <a:r>
              <a:rPr lang="cs-CZ" dirty="0"/>
              <a:t>                       - péče o pacienta na UPV, pamatuj při UPV 				minimální šance na odpojení od ventilátoru   </a:t>
            </a:r>
          </a:p>
          <a:p>
            <a:pPr marL="72000" indent="0">
              <a:buNone/>
            </a:pPr>
            <a:r>
              <a:rPr lang="cs-CZ" dirty="0"/>
              <a:t>                       - pamatovat na plné vědomí pacienta</a:t>
            </a:r>
          </a:p>
          <a:p>
            <a:pPr marL="72000" indent="0">
              <a:buNone/>
            </a:pPr>
            <a:r>
              <a:rPr lang="cs-CZ" dirty="0"/>
              <a:t>                       - podávat medikaci dle ordinace lékaře na ovlivnění 			</a:t>
            </a:r>
            <a:r>
              <a:rPr lang="cs-CZ" dirty="0" err="1"/>
              <a:t>anxiety</a:t>
            </a:r>
            <a:r>
              <a:rPr lang="cs-CZ" dirty="0"/>
              <a:t>, deprese, poruchy spánku </a:t>
            </a:r>
          </a:p>
          <a:p>
            <a:pPr marL="72000" indent="0">
              <a:buNone/>
            </a:pPr>
            <a:r>
              <a:rPr lang="cs-CZ" dirty="0"/>
              <a:t>                      - v paliativní péči respektovat právo na odmítnutí dechové podpory, respektovat přání analgetické a tlumivé léčby </a:t>
            </a:r>
          </a:p>
        </p:txBody>
      </p:sp>
    </p:spTree>
    <p:extLst>
      <p:ext uri="{BB962C8B-B14F-4D97-AF65-F5344CB8AC3E}">
        <p14:creationId xmlns:p14="http://schemas.microsoft.com/office/powerpoint/2010/main" val="72830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Prognóza</a:t>
            </a:r>
            <a:r>
              <a:rPr lang="cs-CZ" dirty="0"/>
              <a:t>:</a:t>
            </a:r>
          </a:p>
          <a:p>
            <a:pPr marL="72000" indent="0">
              <a:buNone/>
            </a:pPr>
            <a:r>
              <a:rPr lang="cs-CZ" dirty="0"/>
              <a:t>    - přežití průměrně 2-4,5 roku</a:t>
            </a:r>
          </a:p>
          <a:p>
            <a:pPr marL="72000" indent="0">
              <a:buNone/>
            </a:pPr>
            <a:r>
              <a:rPr lang="cs-CZ" dirty="0"/>
              <a:t>    - 25 % pacientů přežívá 5 let</a:t>
            </a:r>
          </a:p>
          <a:p>
            <a:pPr marL="72000" indent="0">
              <a:buNone/>
            </a:pPr>
            <a:r>
              <a:rPr lang="cs-CZ" dirty="0"/>
              <a:t>    - 10 % pacientů přežívá 10 let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Doba přežití velmi individuální – dle rychlosti progrese můžeme zhruba určit dobu přežití. </a:t>
            </a:r>
          </a:p>
        </p:txBody>
      </p:sp>
    </p:spTree>
    <p:extLst>
      <p:ext uri="{BB962C8B-B14F-4D97-AF65-F5344CB8AC3E}">
        <p14:creationId xmlns:p14="http://schemas.microsoft.com/office/powerpoint/2010/main" val="151096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Autoimunitní chronický zánět</a:t>
            </a:r>
            <a:r>
              <a:rPr lang="cs-CZ" dirty="0"/>
              <a:t> namířený proti myelinu a </a:t>
            </a:r>
            <a:r>
              <a:rPr lang="cs-CZ" dirty="0" err="1"/>
              <a:t>oligodendrocytům</a:t>
            </a:r>
            <a:r>
              <a:rPr lang="cs-CZ" dirty="0"/>
              <a:t> mozku a míchy vedoucí k jejich destrukci, </a:t>
            </a:r>
            <a:r>
              <a:rPr lang="cs-CZ" dirty="0" err="1"/>
              <a:t>neurodegeneraci</a:t>
            </a:r>
            <a:r>
              <a:rPr lang="cs-CZ" dirty="0"/>
              <a:t> </a:t>
            </a:r>
          </a:p>
          <a:p>
            <a:r>
              <a:rPr lang="cs-CZ" b="1" dirty="0"/>
              <a:t>Příčina</a:t>
            </a:r>
            <a:r>
              <a:rPr lang="cs-CZ" dirty="0"/>
              <a:t>: není známa, pravděpodobně genetická dispozice, faktory zevního prostředí a virové infekce</a:t>
            </a:r>
          </a:p>
          <a:p>
            <a:r>
              <a:rPr lang="cs-CZ" dirty="0"/>
              <a:t>Postihuje především mladé jedince (mezi 20-40 rokem života), častěji ženy, výskyt v ČR 170/100 000,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99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Onemocnění se vyskytuje v atakách a remisích</a:t>
            </a:r>
          </a:p>
          <a:p>
            <a:r>
              <a:rPr lang="cs-CZ" dirty="0"/>
              <a:t>Během ataky vzniká zánětlivá reakce → narušenou hematoencefalickou bariérou vstupují do CNS autoagresivní látky → poškození </a:t>
            </a:r>
            <a:r>
              <a:rPr lang="cs-CZ" dirty="0" err="1"/>
              <a:t>myelinovy</a:t>
            </a:r>
            <a:r>
              <a:rPr lang="cs-CZ" dirty="0"/>
              <a:t> pochvy</a:t>
            </a:r>
          </a:p>
          <a:p>
            <a:r>
              <a:rPr lang="cs-CZ" dirty="0"/>
              <a:t>Při atace se objevují příznaky trvající alespoň 24 hodin, a to v nepřítomnosti horečky nebo infekce</a:t>
            </a:r>
          </a:p>
          <a:p>
            <a:r>
              <a:rPr lang="cs-CZ" dirty="0"/>
              <a:t>Průběh choroby značně variabilní, rozdílná odpověď na léčbu.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06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347608"/>
            <a:ext cx="6323527" cy="5850740"/>
          </a:xfrm>
        </p:spPr>
      </p:pic>
    </p:spTree>
    <p:extLst>
      <p:ext uri="{BB962C8B-B14F-4D97-AF65-F5344CB8AC3E}">
        <p14:creationId xmlns:p14="http://schemas.microsoft.com/office/powerpoint/2010/main" val="222533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Projevy</a:t>
            </a:r>
            <a:r>
              <a:rPr lang="cs-CZ" dirty="0"/>
              <a:t> - na počátku nespecifické – únava, pobolívání hlavy, 			</a:t>
            </a:r>
            <a:r>
              <a:rPr lang="cs-CZ" dirty="0" err="1"/>
              <a:t>depresivita</a:t>
            </a:r>
            <a:r>
              <a:rPr lang="cs-CZ" dirty="0"/>
              <a:t>, bolesti v končetinách, parestezie</a:t>
            </a:r>
          </a:p>
          <a:p>
            <a:pPr marL="72000" indent="0">
              <a:buNone/>
            </a:pPr>
            <a:r>
              <a:rPr lang="cs-CZ" dirty="0"/>
              <a:t>               - nystagmus, mlhavé vidění, bolest při pohybu bulbů, 			pokles zrakové ostrosti, výpadek zorného pole, porucha 		barvocitu,</a:t>
            </a:r>
          </a:p>
          <a:p>
            <a:pPr marL="72000" indent="0">
              <a:buNone/>
            </a:pPr>
            <a:r>
              <a:rPr lang="cs-CZ" dirty="0"/>
              <a:t>               - poruchy motoriky, třes, porucha rovnováhy, v pokročilém 		stadiu imobilita,</a:t>
            </a:r>
          </a:p>
          <a:p>
            <a:pPr marL="72000" indent="0">
              <a:buNone/>
            </a:pPr>
            <a:r>
              <a:rPr lang="cs-CZ" dirty="0"/>
              <a:t>               - skandovaná řeč, dysartrie,</a:t>
            </a:r>
          </a:p>
          <a:p>
            <a:pPr marL="72000" indent="0">
              <a:buNone/>
            </a:pPr>
            <a:r>
              <a:rPr lang="cs-CZ" dirty="0"/>
              <a:t>               - poruchy vyprazdňování MM, porucha sex. funkcí.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32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Diagnostika </a:t>
            </a:r>
            <a:r>
              <a:rPr lang="cs-CZ" dirty="0"/>
              <a:t> - neurologické vyšetření,</a:t>
            </a:r>
          </a:p>
          <a:p>
            <a:pPr marL="72000" indent="0">
              <a:buNone/>
            </a:pPr>
            <a:r>
              <a:rPr lang="cs-CZ" dirty="0"/>
              <a:t>                        - EMG, evokované potenciály,</a:t>
            </a:r>
          </a:p>
          <a:p>
            <a:pPr marL="72000" indent="0">
              <a:buNone/>
            </a:pPr>
            <a:r>
              <a:rPr lang="cs-CZ" dirty="0"/>
              <a:t>                        - vyšetření MMM,</a:t>
            </a:r>
          </a:p>
          <a:p>
            <a:pPr marL="72000" indent="0">
              <a:buNone/>
            </a:pPr>
            <a:r>
              <a:rPr lang="cs-CZ" dirty="0"/>
              <a:t>                        - CT, MRI, </a:t>
            </a:r>
          </a:p>
          <a:p>
            <a:pPr marL="72000" indent="0">
              <a:buNone/>
            </a:pPr>
            <a:r>
              <a:rPr lang="cs-CZ" dirty="0"/>
              <a:t>                        - serologické a imunologické vyš.</a:t>
            </a:r>
          </a:p>
          <a:p>
            <a:r>
              <a:rPr lang="cs-CZ" b="1" dirty="0"/>
              <a:t>Průběh</a:t>
            </a:r>
            <a:r>
              <a:rPr lang="cs-CZ" dirty="0"/>
              <a:t> – 1. ataka – po </a:t>
            </a:r>
            <a:r>
              <a:rPr lang="cs-CZ" dirty="0" err="1"/>
              <a:t>infektu</a:t>
            </a:r>
            <a:r>
              <a:rPr lang="cs-CZ" dirty="0"/>
              <a:t>, porodu, psych. nebo </a:t>
            </a:r>
            <a:r>
              <a:rPr lang="cs-CZ" dirty="0" err="1"/>
              <a:t>fyz</a:t>
            </a:r>
            <a:r>
              <a:rPr lang="cs-CZ" dirty="0"/>
              <a:t>. stresu, </a:t>
            </a:r>
            <a:r>
              <a:rPr lang="cs-CZ" dirty="0" err="1"/>
              <a:t>chir</a:t>
            </a:r>
            <a:r>
              <a:rPr lang="cs-CZ" dirty="0"/>
              <a:t>. zákroku, často bez zjevného vyvolávajícího momentu → následuje remise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36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Léčba - kauzální léčba NEEXISTUJE!</a:t>
            </a:r>
          </a:p>
          <a:p>
            <a:pPr marL="72000" indent="0">
              <a:buNone/>
            </a:pPr>
            <a:r>
              <a:rPr lang="cs-CZ" dirty="0"/>
              <a:t>             - akutní léčba ataky: Kortikoidy=</a:t>
            </a:r>
            <a:r>
              <a:rPr lang="cs-CZ" dirty="0" err="1"/>
              <a:t>Metylprednison</a:t>
            </a:r>
            <a:r>
              <a:rPr lang="cs-CZ" dirty="0"/>
              <a:t>,</a:t>
            </a:r>
          </a:p>
          <a:p>
            <a:pPr marL="72000" indent="0">
              <a:buNone/>
            </a:pPr>
            <a:r>
              <a:rPr lang="cs-CZ" dirty="0"/>
              <a:t>             - dlouhodobá léčba: cílem je snížení počtu atak a 			zpomalení progrese onemocnění,</a:t>
            </a:r>
          </a:p>
          <a:p>
            <a:pPr marL="72000" indent="0">
              <a:buNone/>
            </a:pPr>
            <a:r>
              <a:rPr lang="cs-CZ" dirty="0"/>
              <a:t>             - symptomatická: léčba </a:t>
            </a:r>
            <a:r>
              <a:rPr lang="cs-CZ" dirty="0" err="1"/>
              <a:t>spasticity</a:t>
            </a:r>
            <a:r>
              <a:rPr lang="cs-CZ" dirty="0"/>
              <a:t> (</a:t>
            </a:r>
            <a:r>
              <a:rPr lang="cs-CZ" dirty="0" err="1"/>
              <a:t>baclofen</a:t>
            </a:r>
            <a:r>
              <a:rPr lang="cs-CZ" dirty="0"/>
              <a:t>, </a:t>
            </a:r>
            <a:r>
              <a:rPr lang="cs-CZ" dirty="0" err="1"/>
              <a:t>myolastan</a:t>
            </a:r>
            <a:r>
              <a:rPr lang="cs-CZ" dirty="0"/>
              <a:t>), 		sfinkterové poruchy (</a:t>
            </a:r>
            <a:r>
              <a:rPr lang="cs-CZ" dirty="0" err="1"/>
              <a:t>uroseptika</a:t>
            </a:r>
            <a:r>
              <a:rPr lang="cs-CZ" dirty="0"/>
              <a:t>, ATB), léčba bolesti, 		deprese</a:t>
            </a:r>
          </a:p>
          <a:p>
            <a:pPr marL="72000" indent="0">
              <a:buNone/>
            </a:pPr>
            <a:r>
              <a:rPr lang="cs-CZ" dirty="0"/>
              <a:t>             - event. kmenové buňky???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73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9849" y="616969"/>
            <a:ext cx="10753200" cy="451576"/>
          </a:xfrm>
        </p:spPr>
        <p:txBody>
          <a:bodyPr/>
          <a:lstStyle/>
          <a:p>
            <a:r>
              <a:rPr lang="cs-CZ" dirty="0"/>
              <a:t>Roztroušená skleróza v intenzivní péči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0456" y="1357151"/>
            <a:ext cx="11822806" cy="5223953"/>
          </a:xfrm>
        </p:spPr>
        <p:txBody>
          <a:bodyPr/>
          <a:lstStyle/>
          <a:p>
            <a:r>
              <a:rPr lang="cs-CZ" dirty="0" err="1"/>
              <a:t>Nejč</a:t>
            </a:r>
            <a:r>
              <a:rPr lang="cs-CZ" dirty="0"/>
              <a:t>. při krátkodobé UPV </a:t>
            </a:r>
          </a:p>
          <a:p>
            <a:pPr marL="72000" indent="0">
              <a:buNone/>
            </a:pPr>
            <a:r>
              <a:rPr lang="cs-CZ" dirty="0"/>
              <a:t>        - Akutní respirační selhání  - demyelinizační léze v </a:t>
            </a:r>
            <a:r>
              <a:rPr lang="cs-CZ" dirty="0" err="1"/>
              <a:t>obl</a:t>
            </a:r>
            <a:r>
              <a:rPr lang="cs-CZ" dirty="0"/>
              <a:t>. 		cervikální míchy nebo v </a:t>
            </a:r>
            <a:r>
              <a:rPr lang="cs-CZ" dirty="0" err="1"/>
              <a:t>obl.mozkového</a:t>
            </a:r>
            <a:r>
              <a:rPr lang="cs-CZ" dirty="0"/>
              <a:t> kmene – </a:t>
            </a:r>
            <a:r>
              <a:rPr lang="cs-CZ" dirty="0" err="1"/>
              <a:t>medulla</a:t>
            </a:r>
            <a:r>
              <a:rPr lang="cs-CZ" dirty="0"/>
              <a:t> 	</a:t>
            </a:r>
            <a:r>
              <a:rPr lang="cs-CZ" dirty="0" err="1"/>
              <a:t>oblongata</a:t>
            </a:r>
            <a:r>
              <a:rPr lang="cs-CZ" dirty="0"/>
              <a:t> 	a horní krční míchy – ztráta volní kontroly dýchání –	 apnoe</a:t>
            </a:r>
          </a:p>
          <a:p>
            <a:pPr marL="72000" indent="0">
              <a:buNone/>
            </a:pPr>
            <a:r>
              <a:rPr lang="cs-CZ" dirty="0"/>
              <a:t>        - Sekundární v důsledku aspirace, event. Aspirační pneumonie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Při akutní atace – plazmaferéza</a:t>
            </a:r>
          </a:p>
          <a:p>
            <a:r>
              <a:rPr lang="cs-CZ" dirty="0"/>
              <a:t>U pacientů s dysfagií – až u 30 % - </a:t>
            </a:r>
            <a:r>
              <a:rPr lang="cs-CZ" dirty="0" err="1"/>
              <a:t>PEG+parenterální</a:t>
            </a:r>
            <a:r>
              <a:rPr lang="cs-CZ" dirty="0"/>
              <a:t> výživa</a:t>
            </a:r>
          </a:p>
          <a:p>
            <a:r>
              <a:rPr lang="cs-CZ" dirty="0"/>
              <a:t>Operace a anestezie – možnost exacerbace onemocnění, vždy použít co nejnižší dávku u lokálních i centrálních anestetik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56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Neuromuskulární onemocnění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Postižení periferních nervů</a:t>
            </a:r>
          </a:p>
          <a:p>
            <a:endParaRPr lang="cs-CZ" dirty="0"/>
          </a:p>
          <a:p>
            <a:r>
              <a:rPr lang="cs-CZ" dirty="0"/>
              <a:t> Postižení svalů</a:t>
            </a:r>
          </a:p>
          <a:p>
            <a:endParaRPr lang="cs-CZ" dirty="0"/>
          </a:p>
          <a:p>
            <a:r>
              <a:rPr lang="cs-CZ" dirty="0"/>
              <a:t> Postižení neuromuskulárního přenosu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448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243481"/>
            <a:ext cx="10753200" cy="451576"/>
          </a:xfrm>
        </p:spPr>
        <p:txBody>
          <a:bodyPr/>
          <a:lstStyle/>
          <a:p>
            <a:r>
              <a:rPr lang="cs-CZ" dirty="0"/>
              <a:t>Sestra při péči o pacienta s neuromuskulárními komplikacemi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3" y="1498818"/>
            <a:ext cx="10753200" cy="4139998"/>
          </a:xfrm>
        </p:spPr>
        <p:txBody>
          <a:bodyPr/>
          <a:lstStyle/>
          <a:p>
            <a:r>
              <a:rPr lang="cs-CZ" dirty="0"/>
              <a:t>VŽDY citlivý přístup,</a:t>
            </a:r>
          </a:p>
          <a:p>
            <a:r>
              <a:rPr lang="cs-CZ" dirty="0"/>
              <a:t>Pamatuj na kolísání nálad – deprese x euforie,</a:t>
            </a:r>
          </a:p>
          <a:p>
            <a:r>
              <a:rPr lang="cs-CZ" dirty="0"/>
              <a:t>Snížená fyzická aktivita až úplná imobilita → v závislosti na stádiu onemocnění,</a:t>
            </a:r>
          </a:p>
          <a:p>
            <a:r>
              <a:rPr lang="cs-CZ" dirty="0"/>
              <a:t>Poruchy spánku – psychika, časté probouzení pro pocit brnění, mravenčení HKK i DKK při RS,</a:t>
            </a:r>
          </a:p>
          <a:p>
            <a:r>
              <a:rPr lang="cs-CZ" dirty="0"/>
              <a:t>Stravování – poruchy polykání, nechuť k jídlu,</a:t>
            </a:r>
          </a:p>
          <a:p>
            <a:r>
              <a:rPr lang="cs-CZ" dirty="0"/>
              <a:t>Porucha komunikace – UPV, dysartrie, </a:t>
            </a:r>
          </a:p>
          <a:p>
            <a:r>
              <a:rPr lang="cs-CZ" dirty="0"/>
              <a:t>Postupná redukce možnosti vykonávat svoji sociální roli,</a:t>
            </a:r>
          </a:p>
          <a:p>
            <a:r>
              <a:rPr lang="cs-CZ" dirty="0"/>
              <a:t>Informovanost – nedostatek vědomostí z různých důvodů.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14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80" y="1408940"/>
            <a:ext cx="7280973" cy="474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58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Postižení svalů (myopatie)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7121" y="146018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1. Progresivní svalové dystrofie </a:t>
            </a:r>
            <a:r>
              <a:rPr lang="cs-CZ" dirty="0"/>
              <a:t>(geneticky podmíněné, vrozená   porucha svalového metabolismu)</a:t>
            </a:r>
          </a:p>
          <a:p>
            <a:pPr marL="72000" indent="0">
              <a:buNone/>
            </a:pPr>
            <a:r>
              <a:rPr lang="cs-CZ" dirty="0"/>
              <a:t> - např. M. </a:t>
            </a:r>
            <a:r>
              <a:rPr lang="cs-CZ" dirty="0" err="1"/>
              <a:t>Duchenn</a:t>
            </a:r>
            <a:r>
              <a:rPr lang="cs-CZ" dirty="0"/>
              <a:t>, M. </a:t>
            </a:r>
            <a:r>
              <a:rPr lang="cs-CZ" dirty="0" err="1"/>
              <a:t>Becker</a:t>
            </a:r>
            <a:r>
              <a:rPr lang="cs-CZ" dirty="0"/>
              <a:t>, pletencová dystrofie, </a:t>
            </a:r>
            <a:r>
              <a:rPr lang="cs-CZ" dirty="0" err="1"/>
              <a:t>facio</a:t>
            </a:r>
            <a:r>
              <a:rPr lang="cs-CZ" dirty="0"/>
              <a:t>-  	</a:t>
            </a:r>
            <a:r>
              <a:rPr lang="cs-CZ" dirty="0" err="1"/>
              <a:t>humero-scapulární</a:t>
            </a:r>
            <a:r>
              <a:rPr lang="cs-CZ" dirty="0"/>
              <a:t> forma,</a:t>
            </a:r>
          </a:p>
          <a:p>
            <a:pPr marL="72000" indent="0">
              <a:buNone/>
            </a:pPr>
            <a:r>
              <a:rPr lang="cs-CZ" dirty="0"/>
              <a:t> - důležitá genetická prevence</a:t>
            </a:r>
          </a:p>
          <a:p>
            <a:pPr marL="72000" indent="0">
              <a:buNone/>
            </a:pPr>
            <a:r>
              <a:rPr lang="cs-CZ" dirty="0"/>
              <a:t> - Klinika: </a:t>
            </a:r>
            <a:r>
              <a:rPr lang="cs-CZ" dirty="0" err="1"/>
              <a:t>progregující</a:t>
            </a:r>
            <a:r>
              <a:rPr lang="cs-CZ" dirty="0"/>
              <a:t> svalová slabost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2.   Zánětlivé myopatie</a:t>
            </a:r>
            <a:r>
              <a:rPr lang="cs-CZ" dirty="0"/>
              <a:t> (</a:t>
            </a:r>
            <a:r>
              <a:rPr lang="cs-CZ" dirty="0" err="1"/>
              <a:t>myozitidy</a:t>
            </a:r>
            <a:r>
              <a:rPr lang="cs-CZ" dirty="0"/>
              <a:t>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3.   Endokrinní myopatie </a:t>
            </a:r>
            <a:r>
              <a:rPr lang="cs-CZ" dirty="0"/>
              <a:t>a další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95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Rabdomyolýza</a:t>
            </a:r>
            <a:r>
              <a:rPr lang="cs-CZ" dirty="0"/>
              <a:t>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Akutní poškození svalových buněk s následným uvolňováním </a:t>
            </a:r>
            <a:r>
              <a:rPr lang="cs-CZ" dirty="0" err="1"/>
              <a:t>myocytů</a:t>
            </a:r>
            <a:r>
              <a:rPr lang="cs-CZ" dirty="0"/>
              <a:t> do krve. </a:t>
            </a:r>
          </a:p>
          <a:p>
            <a:r>
              <a:rPr lang="cs-CZ" dirty="0"/>
              <a:t>Příčiny: 1. Nadměrná svalová zátěž</a:t>
            </a:r>
          </a:p>
          <a:p>
            <a:pPr marL="72000" indent="0">
              <a:buNone/>
            </a:pPr>
            <a:r>
              <a:rPr lang="cs-CZ" dirty="0"/>
              <a:t>               2. Vysoká tělesná teplota – podtyp </a:t>
            </a:r>
            <a:r>
              <a:rPr lang="cs-CZ" dirty="0" err="1"/>
              <a:t>malig</a:t>
            </a:r>
            <a:r>
              <a:rPr lang="cs-CZ" dirty="0"/>
              <a:t>. </a:t>
            </a:r>
            <a:r>
              <a:rPr lang="cs-CZ" dirty="0" err="1"/>
              <a:t>hyperter</a:t>
            </a:r>
            <a:r>
              <a:rPr lang="cs-CZ" dirty="0"/>
              <a:t>.</a:t>
            </a:r>
          </a:p>
          <a:p>
            <a:pPr marL="72000" indent="0">
              <a:buNone/>
            </a:pPr>
            <a:r>
              <a:rPr lang="cs-CZ" dirty="0"/>
              <a:t>               3. Tepenný uzávěr</a:t>
            </a:r>
          </a:p>
          <a:p>
            <a:pPr marL="72000" indent="0">
              <a:buNone/>
            </a:pPr>
            <a:r>
              <a:rPr lang="cs-CZ" dirty="0"/>
              <a:t>               4. </a:t>
            </a:r>
            <a:r>
              <a:rPr lang="cs-CZ" dirty="0" err="1"/>
              <a:t>Crush</a:t>
            </a:r>
            <a:r>
              <a:rPr lang="cs-CZ" dirty="0"/>
              <a:t> syndrom</a:t>
            </a:r>
          </a:p>
          <a:p>
            <a:pPr marL="72000" indent="0">
              <a:buNone/>
            </a:pPr>
            <a:r>
              <a:rPr lang="cs-CZ" dirty="0"/>
              <a:t>               5. Metabolické příčiny</a:t>
            </a:r>
          </a:p>
          <a:p>
            <a:pPr marL="72000" indent="0">
              <a:buNone/>
            </a:pPr>
            <a:r>
              <a:rPr lang="cs-CZ" dirty="0"/>
              <a:t>               6. Léky a jiné sloučeniny</a:t>
            </a:r>
          </a:p>
          <a:p>
            <a:pPr marL="72000" indent="0">
              <a:buNone/>
            </a:pPr>
            <a:r>
              <a:rPr lang="cs-CZ" dirty="0"/>
              <a:t>               7. Autoimunitní nemoci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07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Rabdomyolýza</a:t>
            </a:r>
            <a:r>
              <a:rPr lang="cs-CZ" dirty="0"/>
              <a:t>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Projevy</a:t>
            </a:r>
            <a:r>
              <a:rPr lang="cs-CZ" dirty="0"/>
              <a:t>: svalová slabost, palpační citlivost, výrazný otok, </a:t>
            </a:r>
            <a:r>
              <a:rPr lang="cs-CZ" dirty="0" err="1"/>
              <a:t>cefalea</a:t>
            </a:r>
            <a:r>
              <a:rPr lang="cs-CZ" dirty="0"/>
              <a:t>, nauzea, svalové křeče → progres – renální insuficience, porucha vědomí, porucha srdečního rytmu z </a:t>
            </a:r>
            <a:r>
              <a:rPr lang="cs-CZ" dirty="0" err="1"/>
              <a:t>hyperkalémie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Komplikace</a:t>
            </a:r>
            <a:r>
              <a:rPr lang="cs-CZ" dirty="0"/>
              <a:t>: kompartmentový syndrom na končetinách. Výsledné nedokrvení svalu vede k poruše nervosvalové funkce.</a:t>
            </a:r>
          </a:p>
          <a:p>
            <a:pPr marL="72000" indent="0">
              <a:buNone/>
            </a:pPr>
            <a:r>
              <a:rPr lang="cs-CZ" dirty="0"/>
              <a:t>                     </a:t>
            </a:r>
          </a:p>
          <a:p>
            <a:r>
              <a:rPr lang="cs-CZ" b="1" dirty="0"/>
              <a:t>Léčba</a:t>
            </a:r>
            <a:r>
              <a:rPr lang="cs-CZ" dirty="0"/>
              <a:t>: rychlá a účinná rehydratace při současné akceleraci diurézy, pečlivé sledování renálních funkcí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38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Postižení nervosvalového přenosu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err="1"/>
              <a:t>Myasthenia</a:t>
            </a:r>
            <a:r>
              <a:rPr lang="cs-CZ" b="1" u="sng" dirty="0"/>
              <a:t> gravis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autoim</a:t>
            </a:r>
            <a:r>
              <a:rPr lang="cs-CZ" dirty="0"/>
              <a:t>. onemocnění  - produkce protilátek proti acetylcholinovému receptoru → rozšíření synaptické štěrbiny → porucha nervosvalového přenosu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b="1" dirty="0"/>
              <a:t>Projevy</a:t>
            </a:r>
            <a:r>
              <a:rPr lang="cs-CZ" dirty="0"/>
              <a:t>: svalová slabost, postižení okohybných svalů (ptóza, diplopie), postižení dýchacích, pletencových i bulbárních sv.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b="1" dirty="0"/>
              <a:t>Diagnostika</a:t>
            </a:r>
            <a:r>
              <a:rPr lang="cs-CZ" dirty="0"/>
              <a:t>: EMG, přítomnost </a:t>
            </a:r>
            <a:r>
              <a:rPr lang="cs-CZ" dirty="0" err="1"/>
              <a:t>autoim</a:t>
            </a:r>
            <a:r>
              <a:rPr lang="cs-CZ" dirty="0"/>
              <a:t>. protilátek v séru u 90 % pac., </a:t>
            </a:r>
            <a:r>
              <a:rPr lang="cs-CZ" dirty="0" err="1"/>
              <a:t>Prostigminový</a:t>
            </a:r>
            <a:r>
              <a:rPr lang="cs-CZ" dirty="0"/>
              <a:t> a </a:t>
            </a:r>
            <a:r>
              <a:rPr lang="cs-CZ" dirty="0" err="1"/>
              <a:t>Seemanův</a:t>
            </a:r>
            <a:r>
              <a:rPr lang="cs-CZ" dirty="0"/>
              <a:t> test, CT nebo MRI mediastina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31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Myastenia</a:t>
            </a:r>
            <a:r>
              <a:rPr lang="cs-CZ" dirty="0"/>
              <a:t> gravis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Komplikace</a:t>
            </a:r>
            <a:r>
              <a:rPr lang="cs-CZ" dirty="0"/>
              <a:t>: myastenická, </a:t>
            </a:r>
            <a:r>
              <a:rPr lang="cs-CZ" dirty="0" err="1"/>
              <a:t>cholinergní</a:t>
            </a:r>
            <a:r>
              <a:rPr lang="cs-CZ" dirty="0"/>
              <a:t> nebo smíšená krize → pacient je v ohrožení života! </a:t>
            </a:r>
          </a:p>
          <a:p>
            <a:r>
              <a:rPr lang="cs-CZ" b="1" dirty="0"/>
              <a:t>Terapie</a:t>
            </a:r>
            <a:r>
              <a:rPr lang="cs-CZ" dirty="0"/>
              <a:t>: </a:t>
            </a:r>
            <a:r>
              <a:rPr lang="cs-CZ" dirty="0" err="1"/>
              <a:t>anticholinergika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      </a:t>
            </a:r>
            <a:r>
              <a:rPr lang="cs-CZ" dirty="0" err="1"/>
              <a:t>extirpace</a:t>
            </a:r>
            <a:r>
              <a:rPr lang="cs-CZ" dirty="0"/>
              <a:t> </a:t>
            </a:r>
            <a:r>
              <a:rPr lang="cs-CZ" dirty="0" err="1"/>
              <a:t>thymu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      při neúspěchu léčby - kortikoidy, cytostatika</a:t>
            </a:r>
          </a:p>
          <a:p>
            <a:pPr marL="72000" indent="0">
              <a:buNone/>
            </a:pPr>
            <a:r>
              <a:rPr lang="cs-CZ" dirty="0"/>
              <a:t>                při myastenické krizi – indikace UPV,  plazmaferéza</a:t>
            </a:r>
          </a:p>
          <a:p>
            <a:r>
              <a:rPr lang="cs-CZ" b="1" dirty="0" err="1"/>
              <a:t>Dif.dg</a:t>
            </a:r>
            <a:r>
              <a:rPr lang="cs-CZ" b="1" dirty="0"/>
              <a:t>.</a:t>
            </a:r>
            <a:r>
              <a:rPr lang="cs-CZ" dirty="0"/>
              <a:t>: bulbární forma ALS</a:t>
            </a:r>
          </a:p>
          <a:p>
            <a:pPr marL="72000" indent="0">
              <a:buNone/>
            </a:pPr>
            <a:r>
              <a:rPr lang="cs-CZ" dirty="0"/>
              <a:t>               jiné druhy myopatií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25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Onemocnění postihující přední rohy míšní a motorickou kůru mozkovou.</a:t>
            </a:r>
          </a:p>
          <a:p>
            <a:r>
              <a:rPr lang="cs-CZ" dirty="0"/>
              <a:t>Příčina není známa, výskyt 1:100 000, častěji muži</a:t>
            </a:r>
          </a:p>
          <a:p>
            <a:r>
              <a:rPr lang="cs-CZ" dirty="0"/>
              <a:t>Začátek </a:t>
            </a:r>
            <a:r>
              <a:rPr lang="cs-CZ" dirty="0" err="1"/>
              <a:t>onem</a:t>
            </a:r>
            <a:r>
              <a:rPr lang="cs-CZ" dirty="0"/>
              <a:t>. cca 5-6 </a:t>
            </a:r>
            <a:r>
              <a:rPr lang="cs-CZ" dirty="0" err="1"/>
              <a:t>decénium</a:t>
            </a:r>
            <a:r>
              <a:rPr lang="cs-CZ" dirty="0"/>
              <a:t>, </a:t>
            </a:r>
            <a:r>
              <a:rPr lang="cs-CZ" dirty="0" err="1"/>
              <a:t>prům</a:t>
            </a:r>
            <a:r>
              <a:rPr lang="cs-CZ" dirty="0"/>
              <a:t>. doba přežití 2-4,5 roku</a:t>
            </a:r>
          </a:p>
          <a:p>
            <a:r>
              <a:rPr lang="cs-CZ" dirty="0"/>
              <a:t>Dvě formy: </a:t>
            </a:r>
            <a:r>
              <a:rPr lang="cs-CZ" b="1" dirty="0"/>
              <a:t>1. ALS s progresivní bulbární paralýzou </a:t>
            </a:r>
            <a:r>
              <a:rPr lang="cs-CZ" dirty="0"/>
              <a:t>– smrt do 2 let od počátku onemocnění</a:t>
            </a:r>
          </a:p>
          <a:p>
            <a:pPr marL="72000" indent="0">
              <a:buNone/>
            </a:pPr>
            <a:r>
              <a:rPr lang="cs-CZ" dirty="0"/>
              <a:t>                     </a:t>
            </a:r>
            <a:r>
              <a:rPr lang="cs-CZ" b="1" dirty="0"/>
              <a:t>2. progresivní spinální amyotrofie </a:t>
            </a:r>
            <a:r>
              <a:rPr lang="cs-CZ" dirty="0"/>
              <a:t>– s relativně  pozdním postižením bulbárních jader mozkových nervů, průběh může trvat řadu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37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4" y="294997"/>
            <a:ext cx="10753200" cy="451576"/>
          </a:xfrm>
        </p:spPr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3" y="1125331"/>
            <a:ext cx="11231594" cy="4139998"/>
          </a:xfrm>
        </p:spPr>
        <p:txBody>
          <a:bodyPr/>
          <a:lstStyle/>
          <a:p>
            <a:r>
              <a:rPr lang="cs-CZ" b="1" dirty="0"/>
              <a:t>Klin. příznaky </a:t>
            </a:r>
            <a:r>
              <a:rPr lang="cs-CZ" dirty="0"/>
              <a:t>- pozvolný začátek – porucha obratnosti HKK</a:t>
            </a:r>
          </a:p>
          <a:p>
            <a:pPr marL="72000" indent="0">
              <a:buNone/>
            </a:pPr>
            <a:r>
              <a:rPr lang="cs-CZ" dirty="0"/>
              <a:t>                        - snížení svalové síly</a:t>
            </a:r>
          </a:p>
          <a:p>
            <a:pPr marL="72000" indent="0">
              <a:buNone/>
            </a:pPr>
            <a:r>
              <a:rPr lang="cs-CZ" dirty="0"/>
              <a:t>                        - slabost všech kosterních svalů s výjimkou 				svalů okohybných a sfinkterů</a:t>
            </a:r>
          </a:p>
          <a:p>
            <a:pPr marL="72000" indent="0">
              <a:buNone/>
            </a:pPr>
            <a:r>
              <a:rPr lang="cs-CZ" dirty="0"/>
              <a:t>                        - fascikulace ve svalech HK, později atrofie a 				fascikulace jazyka</a:t>
            </a:r>
          </a:p>
          <a:p>
            <a:pPr marL="72000" indent="0">
              <a:buNone/>
            </a:pPr>
            <a:r>
              <a:rPr lang="cs-CZ" dirty="0"/>
              <a:t>                         - paréza bulbárního svalstva: ztráta fonace, 				artikulace, žvýkání a polykání → RIZIKO ASPIRACE!!!</a:t>
            </a:r>
          </a:p>
          <a:p>
            <a:r>
              <a:rPr lang="cs-CZ" dirty="0"/>
              <a:t>V terminálním stadiu nemůže pacient artikulovat, pohybovat končetinami, umírá na </a:t>
            </a:r>
            <a:r>
              <a:rPr lang="cs-CZ" dirty="0" err="1"/>
              <a:t>interkurentní</a:t>
            </a:r>
            <a:r>
              <a:rPr lang="cs-CZ" dirty="0"/>
              <a:t> onemocnění, event. selhání srdečních nebo respiračních svalů.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453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Intenzivní oš. péče o pacienta s neuromuskulárním onemocněním[202103191049317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uni-med-prezentace-16-9-cz-v1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1437</TotalTime>
  <Words>1413</Words>
  <Application>Microsoft Office PowerPoint</Application>
  <PresentationFormat>Širokoúhlá obrazovka</PresentationFormat>
  <Paragraphs>172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muni-med-prezentace-16-9-cz-v11</vt:lpstr>
      <vt:lpstr>Intenzivní oš. péče o pacienta s neuromuskulárním onemocněním </vt:lpstr>
      <vt:lpstr>Neuromuskulární onemocnění</vt:lpstr>
      <vt:lpstr>Postižení svalů (myopatie) </vt:lpstr>
      <vt:lpstr>Rabdomyolýza I</vt:lpstr>
      <vt:lpstr>Rabdomyolýza II</vt:lpstr>
      <vt:lpstr>Postižení nervosvalového přenosu</vt:lpstr>
      <vt:lpstr>Myastenia gravis</vt:lpstr>
      <vt:lpstr>Amyotrofická laterální skleróza – ALS </vt:lpstr>
      <vt:lpstr>Amyotrofická laterální skleróza – ALS </vt:lpstr>
      <vt:lpstr>Amyotrofická laterální skleróza – ALS </vt:lpstr>
      <vt:lpstr>Amyotrofická laterální skleróza – ALS </vt:lpstr>
      <vt:lpstr>Amyotrofická laterální skleróza – ALS </vt:lpstr>
      <vt:lpstr>Roztroušená skleróza mozkomíšní</vt:lpstr>
      <vt:lpstr>Roztroušená skleróza mozkomíšní</vt:lpstr>
      <vt:lpstr>Prezentace aplikace PowerPoint</vt:lpstr>
      <vt:lpstr>Roztroušená skleróza mozkomíšní</vt:lpstr>
      <vt:lpstr>Roztroušená skleróza mozkomíšní</vt:lpstr>
      <vt:lpstr>Roztroušená skleróza mozkomíšní</vt:lpstr>
      <vt:lpstr>Roztroušená skleróza v intenzivní péči</vt:lpstr>
      <vt:lpstr>Sestra při péči o pacienta s neuromuskulárními komplikacemi</vt:lpstr>
      <vt:lpstr>Děkuji za pozornost!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Intenzivní oš. péče o pacienta s neuromuskulárním onemocněním</dc:title>
  <dc:creator>user</dc:creator>
  <cp:lastModifiedBy>Simona Saibertová</cp:lastModifiedBy>
  <cp:revision>8</cp:revision>
  <cp:lastPrinted>1601-01-01T00:00:00Z</cp:lastPrinted>
  <dcterms:created xsi:type="dcterms:W3CDTF">2021-03-10T20:27:35Z</dcterms:created>
  <dcterms:modified xsi:type="dcterms:W3CDTF">2021-03-19T09:49:32Z</dcterms:modified>
</cp:coreProperties>
</file>