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mozku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Vyš. metody v prokazování smrti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Angiografie</a:t>
            </a:r>
          </a:p>
          <a:p>
            <a:r>
              <a:rPr lang="cs-CZ" dirty="0"/>
              <a:t>Mozková </a:t>
            </a:r>
            <a:r>
              <a:rPr lang="cs-CZ" dirty="0" err="1"/>
              <a:t>perfúzní</a:t>
            </a:r>
            <a:r>
              <a:rPr lang="cs-CZ" dirty="0"/>
              <a:t> scintigrafie</a:t>
            </a:r>
          </a:p>
          <a:p>
            <a:r>
              <a:rPr lang="cs-CZ" dirty="0" err="1"/>
              <a:t>Transkraniální</a:t>
            </a:r>
            <a:r>
              <a:rPr lang="cs-CZ" dirty="0"/>
              <a:t> dopplerovská ultrasonografie- dle novely zákona 285/2002 Sb. platné od 1. dubna 2013</a:t>
            </a:r>
          </a:p>
          <a:p>
            <a:r>
              <a:rPr lang="cs-CZ" dirty="0"/>
              <a:t>Vyšetření sluchových evokovaných potenciálů – Podmínkou pro toto vyšetření je, že nedošlo ke ztrátě sluchu a destruktivnímu poranění sluchového aparátu!!</a:t>
            </a:r>
          </a:p>
        </p:txBody>
      </p:sp>
    </p:spTree>
    <p:extLst>
      <p:ext uri="{BB962C8B-B14F-4D97-AF65-F5344CB8AC3E}">
        <p14:creationId xmlns:p14="http://schemas.microsoft.com/office/powerpoint/2010/main" val="207010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sestry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41442" cy="4139998"/>
          </a:xfrm>
        </p:spPr>
        <p:txBody>
          <a:bodyPr/>
          <a:lstStyle/>
          <a:p>
            <a:r>
              <a:rPr lang="cs-CZ" dirty="0"/>
              <a:t>Vedení dokumentace a spolupráce s transplantační koordinátorkou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Odběr biologického materiálu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Komplexní péče pacienta - o dýchací cesty, hygienická péče…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Příprava dárce orgánů k vyšetření (např. oholení třísla)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Asistence při vyšetření dárce orgánů</a:t>
            </a:r>
          </a:p>
        </p:txBody>
      </p:sp>
    </p:spTree>
    <p:extLst>
      <p:ext uri="{BB962C8B-B14F-4D97-AF65-F5344CB8AC3E}">
        <p14:creationId xmlns:p14="http://schemas.microsoft.com/office/powerpoint/2010/main" val="237556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Mozková smrt 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Nastane tehdy, když dojde k úplné ireverzibilní ztrátě všech mozkových funkcí.</a:t>
            </a:r>
          </a:p>
          <a:p>
            <a:r>
              <a:rPr lang="cs-CZ" dirty="0"/>
              <a:t>žádné spontánní dýchání,</a:t>
            </a:r>
          </a:p>
          <a:p>
            <a:r>
              <a:rPr lang="cs-CZ" dirty="0"/>
              <a:t>vyhasíná fotoreakce,</a:t>
            </a:r>
          </a:p>
          <a:p>
            <a:r>
              <a:rPr lang="cs-CZ" dirty="0"/>
              <a:t>mizí reakce na </a:t>
            </a:r>
            <a:r>
              <a:rPr lang="cs-CZ" dirty="0" err="1"/>
              <a:t>nociceptivní</a:t>
            </a:r>
            <a:r>
              <a:rPr lang="cs-CZ" dirty="0"/>
              <a:t> podněty,</a:t>
            </a:r>
          </a:p>
          <a:p>
            <a:r>
              <a:rPr lang="cs-CZ" dirty="0"/>
              <a:t>areflexie nad C1,</a:t>
            </a:r>
          </a:p>
          <a:p>
            <a:r>
              <a:rPr lang="cs-CZ" dirty="0"/>
              <a:t>atonie,</a:t>
            </a:r>
          </a:p>
          <a:p>
            <a:r>
              <a:rPr lang="cs-CZ" dirty="0"/>
              <a:t>rozvoj hypotermie.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77" y="1701800"/>
            <a:ext cx="438003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8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4" y="694242"/>
            <a:ext cx="10753200" cy="451576"/>
          </a:xfrm>
        </p:spPr>
        <p:txBody>
          <a:bodyPr/>
          <a:lstStyle/>
          <a:p>
            <a:r>
              <a:rPr lang="cs-CZ" dirty="0"/>
              <a:t>Mozková smrt II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1364" y="1434424"/>
            <a:ext cx="10753200" cy="4139998"/>
          </a:xfrm>
        </p:spPr>
        <p:txBody>
          <a:bodyPr/>
          <a:lstStyle/>
          <a:p>
            <a:r>
              <a:rPr lang="cs-CZ" dirty="0"/>
              <a:t>Klinické projevy:</a:t>
            </a:r>
          </a:p>
          <a:p>
            <a:pPr marL="72000" indent="0">
              <a:buNone/>
            </a:pPr>
            <a:r>
              <a:rPr lang="cs-CZ" dirty="0"/>
              <a:t>          - hluboké </a:t>
            </a:r>
            <a:r>
              <a:rPr lang="cs-CZ" dirty="0" err="1"/>
              <a:t>areaktivní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 (GCS 3; Beneš-Drábek 10)</a:t>
            </a:r>
          </a:p>
          <a:p>
            <a:pPr marL="72000" indent="0">
              <a:buNone/>
            </a:pPr>
            <a:r>
              <a:rPr lang="cs-CZ" dirty="0"/>
              <a:t>          - </a:t>
            </a:r>
            <a:r>
              <a:rPr lang="cs-CZ" dirty="0" err="1"/>
              <a:t>afunkce</a:t>
            </a:r>
            <a:r>
              <a:rPr lang="cs-CZ" dirty="0"/>
              <a:t> mozkových hemisfér – ztráta spon. hybnosti, ztráta</a:t>
            </a:r>
          </a:p>
          <a:p>
            <a:pPr marL="72000" indent="0">
              <a:buNone/>
            </a:pPr>
            <a:r>
              <a:rPr lang="cs-CZ" dirty="0"/>
              <a:t>motorických a vokálních reakcí na zrakové, sluchové a algické podněty v inervační oblasti n. trigeminus</a:t>
            </a:r>
          </a:p>
          <a:p>
            <a:pPr marL="72000" indent="0">
              <a:buNone/>
            </a:pPr>
            <a:r>
              <a:rPr lang="cs-CZ" dirty="0"/>
              <a:t>         - </a:t>
            </a:r>
            <a:r>
              <a:rPr lang="cs-CZ" dirty="0" err="1"/>
              <a:t>afunkce</a:t>
            </a:r>
            <a:r>
              <a:rPr lang="cs-CZ" dirty="0"/>
              <a:t> mozkového kmene - vyhasnutí všech </a:t>
            </a:r>
            <a:r>
              <a:rPr lang="cs-CZ" b="1" i="1" dirty="0"/>
              <a:t>kmenových</a:t>
            </a:r>
          </a:p>
          <a:p>
            <a:pPr marL="72000" indent="0">
              <a:buNone/>
            </a:pPr>
            <a:r>
              <a:rPr lang="cs-CZ" b="1" i="1" dirty="0"/>
              <a:t>reflexů </a:t>
            </a:r>
            <a:r>
              <a:rPr lang="cs-CZ" dirty="0"/>
              <a:t>(vč. </a:t>
            </a:r>
            <a:r>
              <a:rPr lang="cs-CZ" dirty="0" err="1"/>
              <a:t>okulokardiálního</a:t>
            </a:r>
            <a:r>
              <a:rPr lang="cs-CZ" dirty="0"/>
              <a:t>), zástava spontánního dýchání (ŘV bez interferencí), chybění posturálních reakcí na algický podnět, chybění spon. očních pohybů, nález </a:t>
            </a:r>
            <a:r>
              <a:rPr lang="cs-CZ" dirty="0" err="1"/>
              <a:t>fotoareaktivních</a:t>
            </a:r>
            <a:r>
              <a:rPr lang="cs-CZ" dirty="0"/>
              <a:t> středně širokých nebo mydriatických zornic 3-8 mm.</a:t>
            </a:r>
          </a:p>
        </p:txBody>
      </p:sp>
    </p:spTree>
    <p:extLst>
      <p:ext uri="{BB962C8B-B14F-4D97-AF65-F5344CB8AC3E}">
        <p14:creationId xmlns:p14="http://schemas.microsoft.com/office/powerpoint/2010/main" val="315950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Neurologické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potencionálního dárce orgánu se provádí 2 neurologické vyšetření.</a:t>
            </a:r>
          </a:p>
          <a:p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Neurologické vyšetření → je možné provést 6 hodin po vysazení    tlumení pacienta. Součástí není apnoický test.</a:t>
            </a:r>
          </a:p>
          <a:p>
            <a:pPr marL="586350" indent="-514350">
              <a:buAutoNum type="arabicPeriod"/>
            </a:pPr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Neurologické vyšetření → provádí se 4 hodiny po prvním neurologickém vyš. Součástí je apnoický test.</a:t>
            </a:r>
          </a:p>
        </p:txBody>
      </p:sp>
    </p:spTree>
    <p:extLst>
      <p:ext uri="{BB962C8B-B14F-4D97-AF65-F5344CB8AC3E}">
        <p14:creationId xmlns:p14="http://schemas.microsoft.com/office/powerpoint/2010/main" val="21830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20000" y="449544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Pupilární reakce na osvit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dirty="0"/>
              <a:t>Provádí se v šeru ostrým</a:t>
            </a:r>
          </a:p>
          <a:p>
            <a:pPr marL="72000" indent="0">
              <a:buNone/>
            </a:pPr>
            <a:r>
              <a:rPr lang="cs-CZ" dirty="0"/>
              <a:t>bodovým světlem. U mozkově mrtvých jsou zornice zpravidla dilatovány. V ojedinělých</a:t>
            </a:r>
          </a:p>
          <a:p>
            <a:pPr marL="72000" indent="0">
              <a:buNone/>
            </a:pPr>
            <a:r>
              <a:rPr lang="cs-CZ" dirty="0"/>
              <a:t>případech ani </a:t>
            </a:r>
            <a:r>
              <a:rPr lang="cs-CZ" dirty="0" err="1"/>
              <a:t>miotické</a:t>
            </a:r>
            <a:r>
              <a:rPr lang="cs-CZ" dirty="0"/>
              <a:t> zornice nevylučují mozkovou smrt, nikdy</a:t>
            </a:r>
          </a:p>
          <a:p>
            <a:pPr marL="72000" indent="0">
              <a:buNone/>
            </a:pPr>
            <a:r>
              <a:rPr lang="cs-CZ" dirty="0"/>
              <a:t>však nesmí být reakce na osvit.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1867437"/>
            <a:ext cx="5236260" cy="413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0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907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Korneální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Provádí se rohem sterilního tamponu, k oku se přibližujeme mimo oblast zorného pole. U</a:t>
            </a:r>
          </a:p>
          <a:p>
            <a:pPr marL="72000" indent="0">
              <a:buNone/>
            </a:pPr>
            <a:r>
              <a:rPr lang="cs-CZ" dirty="0"/>
              <a:t>mozkově mrtvých je reflex vždy </a:t>
            </a:r>
            <a:r>
              <a:rPr lang="cs-CZ" dirty="0" err="1"/>
              <a:t>nevýbavný</a:t>
            </a:r>
            <a:r>
              <a:rPr lang="cs-CZ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72" y="1815921"/>
            <a:ext cx="4877390" cy="38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72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359391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515155" y="1701505"/>
            <a:ext cx="560230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Vestibulookulární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Po ověření průchodnosti zevního zvukovodu </a:t>
            </a:r>
            <a:r>
              <a:rPr lang="cs-CZ" dirty="0" err="1"/>
              <a:t>instiluje</a:t>
            </a:r>
            <a:r>
              <a:rPr lang="cs-CZ" dirty="0"/>
              <a:t> během 10-15 s 20ml ledové vody a po dobu 1 min. se ověřuje absence pohybu bulbů k testované straně. Druhostranný test se provádí nejdříve za 5 min.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89" y="1468192"/>
            <a:ext cx="4697953" cy="37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6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43481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 err="1"/>
              <a:t>Okulocefalický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Otáčíme pacientovi hlavou.</a:t>
            </a:r>
          </a:p>
          <a:p>
            <a:pPr marL="72000" indent="0">
              <a:buNone/>
            </a:pPr>
            <a:r>
              <a:rPr lang="cs-CZ" dirty="0"/>
              <a:t>U mozkové smrti nedochází k pohybu bulbů, oční bulby zůstávají fixovány ve stejném postavení v orbitě.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1854558"/>
            <a:ext cx="5252572" cy="41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0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20000" y="2023477"/>
            <a:ext cx="556489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Kašlací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Při odsávání z trachey u mozkově mrtvých nedochází k žádné reakci</a:t>
            </a:r>
          </a:p>
          <a:p>
            <a:pPr marL="72000" indent="0">
              <a:buNone/>
            </a:pPr>
            <a:r>
              <a:rPr lang="cs-CZ" dirty="0"/>
              <a:t>na odsávání.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72" y="1815921"/>
            <a:ext cx="4991576" cy="394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8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6" y="179087"/>
            <a:ext cx="10753200" cy="451576"/>
          </a:xfrm>
        </p:spPr>
        <p:txBody>
          <a:bodyPr/>
          <a:lstStyle/>
          <a:p>
            <a:r>
              <a:rPr lang="cs-CZ" dirty="0"/>
              <a:t>Smrt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777602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Smrt mozku je ireverzibilní vymizení všech mozkových</a:t>
            </a:r>
          </a:p>
          <a:p>
            <a:pPr marL="72000" indent="0" algn="just">
              <a:buNone/>
            </a:pPr>
            <a:r>
              <a:rPr lang="cs-CZ" dirty="0"/>
              <a:t>  funkcí včetně mozkového kmene bez ohledu na</a:t>
            </a:r>
          </a:p>
          <a:p>
            <a:pPr marL="72000" indent="0" algn="just">
              <a:buNone/>
            </a:pPr>
            <a:r>
              <a:rPr lang="cs-CZ" dirty="0"/>
              <a:t>  přetrvávající funkce kardiovaskulárního systému, kdy jsou</a:t>
            </a:r>
          </a:p>
          <a:p>
            <a:pPr marL="72000" indent="0" algn="just">
              <a:buNone/>
            </a:pPr>
            <a:r>
              <a:rPr lang="cs-CZ" dirty="0"/>
              <a:t>  funkce dýchaní a krevního oběhu udržovány uměle.</a:t>
            </a:r>
          </a:p>
          <a:p>
            <a:pPr algn="just"/>
            <a:r>
              <a:rPr lang="cs-CZ" dirty="0"/>
              <a:t>Princip mozkové smrti vychází z předpokladu, že při smrti</a:t>
            </a:r>
          </a:p>
          <a:p>
            <a:pPr marL="72000" indent="0" algn="just">
              <a:buNone/>
            </a:pPr>
            <a:r>
              <a:rPr lang="cs-CZ" dirty="0"/>
              <a:t>  mozku dochází k nárůstu mozkového edému s následným</a:t>
            </a:r>
          </a:p>
          <a:p>
            <a:pPr marL="72000" indent="0" algn="just">
              <a:buNone/>
            </a:pPr>
            <a:r>
              <a:rPr lang="cs-CZ" dirty="0"/>
              <a:t>  vzestupem nitrolebního tlaku, který nakonec převýší</a:t>
            </a:r>
          </a:p>
          <a:p>
            <a:pPr marL="72000" indent="0" algn="just">
              <a:buNone/>
            </a:pPr>
            <a:r>
              <a:rPr lang="cs-CZ" dirty="0"/>
              <a:t>  systolický tlak krve (kritický uzavírací tlak) a postupně</a:t>
            </a:r>
          </a:p>
          <a:p>
            <a:pPr marL="72000" indent="0" algn="just">
              <a:buNone/>
            </a:pPr>
            <a:r>
              <a:rPr lang="cs-CZ" dirty="0"/>
              <a:t>  dojde k zástavě mozkové cirkulace.</a:t>
            </a:r>
          </a:p>
          <a:p>
            <a:pPr algn="just"/>
            <a:r>
              <a:rPr lang="cs-CZ" dirty="0"/>
              <a:t>Hlavním kritériem diagnostiky smrti mozku je absence</a:t>
            </a:r>
          </a:p>
          <a:p>
            <a:pPr marL="72000" indent="0" algn="just">
              <a:buNone/>
            </a:pPr>
            <a:r>
              <a:rPr lang="cs-CZ" dirty="0"/>
              <a:t>  elektrické aktivity a nepřítomnost </a:t>
            </a:r>
            <a:r>
              <a:rPr lang="cs-CZ" dirty="0" err="1"/>
              <a:t>perfúze</a:t>
            </a:r>
            <a:r>
              <a:rPr lang="cs-CZ" dirty="0"/>
              <a:t> mozku jako</a:t>
            </a:r>
          </a:p>
          <a:p>
            <a:pPr marL="72000" indent="0" algn="just">
              <a:buNone/>
            </a:pPr>
            <a:r>
              <a:rPr lang="cs-CZ" dirty="0"/>
              <a:t>  důsledek maligního otoku mozku.</a:t>
            </a:r>
          </a:p>
        </p:txBody>
      </p:sp>
    </p:spTree>
    <p:extLst>
      <p:ext uri="{BB962C8B-B14F-4D97-AF65-F5344CB8AC3E}">
        <p14:creationId xmlns:p14="http://schemas.microsoft.com/office/powerpoint/2010/main" val="305312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20000" y="1971961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Faryngeální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Při dráždění </a:t>
            </a:r>
            <a:r>
              <a:rPr lang="cs-CZ" dirty="0" err="1"/>
              <a:t>orofaryngu</a:t>
            </a:r>
            <a:r>
              <a:rPr lang="cs-CZ" dirty="0"/>
              <a:t> dochází k dávení, u mozkově mrtvých není žádná reakce.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238401" y="1971961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Reakce na bolest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U mozkově mrtvých není</a:t>
            </a:r>
          </a:p>
          <a:p>
            <a:pPr marL="72000" indent="0">
              <a:buNone/>
            </a:pPr>
            <a:r>
              <a:rPr lang="cs-CZ" dirty="0"/>
              <a:t>přítomná žádná motorická</a:t>
            </a:r>
          </a:p>
          <a:p>
            <a:pPr marL="72000" indent="0">
              <a:buNone/>
            </a:pPr>
            <a:r>
              <a:rPr lang="cs-CZ" dirty="0"/>
              <a:t>reakce na algický podnět.</a:t>
            </a:r>
          </a:p>
        </p:txBody>
      </p:sp>
    </p:spTree>
    <p:extLst>
      <p:ext uri="{BB962C8B-B14F-4D97-AF65-F5344CB8AC3E}">
        <p14:creationId xmlns:p14="http://schemas.microsoft.com/office/powerpoint/2010/main" val="221384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 </a:t>
            </a:r>
            <a:r>
              <a:rPr lang="cs-CZ" b="1" u="sng" dirty="0" err="1"/>
              <a:t>Apnotický</a:t>
            </a:r>
            <a:r>
              <a:rPr lang="cs-CZ" b="1" u="sng" dirty="0"/>
              <a:t> test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8" y="2272047"/>
            <a:ext cx="81327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0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Atropinový test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Atropin působí </a:t>
            </a:r>
            <a:r>
              <a:rPr lang="cs-CZ" dirty="0" err="1"/>
              <a:t>vagolyticky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centrálním mechanismem.</a:t>
            </a:r>
          </a:p>
          <a:p>
            <a:pPr marL="72000" indent="0">
              <a:buNone/>
            </a:pPr>
            <a:r>
              <a:rPr lang="cs-CZ" dirty="0"/>
              <a:t>V případě mozkové smrti nezpůsobí podání atropinu tachykardii. Test není nezbytnou součástí protokolu diagnózy smrti mozku.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251280" y="1701505"/>
            <a:ext cx="57260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EEG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Záznam je prováděn 60 min.</a:t>
            </a:r>
          </a:p>
          <a:p>
            <a:pPr marL="72000" indent="0">
              <a:buNone/>
            </a:pPr>
            <a:r>
              <a:rPr lang="cs-CZ" dirty="0"/>
              <a:t>Snímaná aktivita nesmí převýšit 2-3 </a:t>
            </a:r>
            <a:r>
              <a:rPr lang="cs-CZ" dirty="0" err="1"/>
              <a:t>uV</a:t>
            </a:r>
            <a:r>
              <a:rPr lang="cs-CZ" dirty="0"/>
              <a:t> (úroveň šumu v systému). V ČR není EEG vyšetření součástí průkazu mozkové smrti.</a:t>
            </a:r>
          </a:p>
        </p:txBody>
      </p:sp>
    </p:spTree>
    <p:extLst>
      <p:ext uri="{BB962C8B-B14F-4D97-AF65-F5344CB8AC3E}">
        <p14:creationId xmlns:p14="http://schemas.microsoft.com/office/powerpoint/2010/main" val="401988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  </a:t>
            </a:r>
            <a:r>
              <a:rPr lang="cs-CZ" b="1" u="sng" dirty="0"/>
              <a:t>Angiografie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Nepřítomnost mozkové cirkulace jednoznačně potvrzuje mozkovou smrt. Principem je podání kontrastní látky do aortálního oblouku (odtud kontrast proniká do obou karotid i vertebrálních artérií) nebo selektivně do karotid a do jedné a. </a:t>
            </a:r>
            <a:r>
              <a:rPr lang="cs-CZ" dirty="0" err="1"/>
              <a:t>vertebralis</a:t>
            </a:r>
            <a:r>
              <a:rPr lang="cs-CZ" dirty="0"/>
              <a:t> (pokud možno dominantní). V případě smrti mozku není na sekvenčních snímcích hlavy patrna sebemenší mozková </a:t>
            </a:r>
            <a:r>
              <a:rPr lang="cs-CZ" dirty="0" err="1"/>
              <a:t>perfúze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88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Dárce orgánů - protokol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3183" y="1588971"/>
            <a:ext cx="11998817" cy="4139998"/>
          </a:xfrm>
        </p:spPr>
        <p:txBody>
          <a:bodyPr/>
          <a:lstStyle/>
          <a:p>
            <a:r>
              <a:rPr lang="cs-CZ" dirty="0"/>
              <a:t>Protokol o zjištění smrti podepisují lékaři, kteří zjistili smrt mozku</a:t>
            </a:r>
          </a:p>
          <a:p>
            <a:r>
              <a:rPr lang="cs-CZ" dirty="0"/>
              <a:t>Protokol obsahuje – posouzení stavu, na jehož základě lze uvažovat o dg.</a:t>
            </a:r>
          </a:p>
          <a:p>
            <a:pPr marL="72000" indent="0">
              <a:buNone/>
            </a:pPr>
            <a:r>
              <a:rPr lang="cs-CZ" dirty="0"/>
              <a:t>                  - potvrzení klinických známek smrti mozku</a:t>
            </a:r>
          </a:p>
          <a:p>
            <a:pPr marL="72000" indent="0">
              <a:buNone/>
            </a:pPr>
            <a:r>
              <a:rPr lang="cs-CZ" dirty="0"/>
              <a:t>                  - vyšetření potvrzující nezvratnosti smrti mozku</a:t>
            </a:r>
          </a:p>
          <a:p>
            <a:r>
              <a:rPr lang="cs-CZ" dirty="0"/>
              <a:t>Lékaři stanovující smrt mozku nesmí být ošetřujícími lékaři příjemce, nesmí se účastnit odběru orgánů od zemřelého dárce a nesmí se účastnit transplantace.</a:t>
            </a:r>
          </a:p>
          <a:p>
            <a:r>
              <a:rPr lang="cs-CZ" dirty="0"/>
              <a:t>Klíčovými lékaři při stanovení smrti mozku jsou:</a:t>
            </a:r>
          </a:p>
          <a:p>
            <a:pPr marL="72000" indent="0">
              <a:buNone/>
            </a:pPr>
            <a:r>
              <a:rPr lang="cs-CZ" dirty="0"/>
              <a:t>      1) lékař neurolog</a:t>
            </a:r>
          </a:p>
          <a:p>
            <a:pPr marL="72000" indent="0">
              <a:buNone/>
            </a:pPr>
            <a:r>
              <a:rPr lang="cs-CZ" dirty="0"/>
              <a:t>      2) lékař v oboru anesteziologie a resuscitace nebo lékař neurochirurg</a:t>
            </a:r>
          </a:p>
        </p:txBody>
      </p:sp>
    </p:spTree>
    <p:extLst>
      <p:ext uri="{BB962C8B-B14F-4D97-AF65-F5344CB8AC3E}">
        <p14:creationId xmlns:p14="http://schemas.microsoft.com/office/powerpoint/2010/main" val="142878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odběru orgánů –</a:t>
            </a:r>
            <a:br>
              <a:rPr lang="cs-CZ" dirty="0"/>
            </a:br>
            <a:r>
              <a:rPr lang="cs-CZ" dirty="0"/>
              <a:t>legislativní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9848" y="2258672"/>
            <a:ext cx="10753200" cy="4139998"/>
          </a:xfrm>
        </p:spPr>
        <p:txBody>
          <a:bodyPr/>
          <a:lstStyle/>
          <a:p>
            <a:r>
              <a:rPr lang="cs-CZ" dirty="0"/>
              <a:t>Prokazatelný nesouhlas</a:t>
            </a:r>
          </a:p>
          <a:p>
            <a:r>
              <a:rPr lang="cs-CZ" dirty="0"/>
              <a:t>Na základě posouzení zdravotní způsobilosti nelze vyloučit, že dárce trpěl nemocí či stavem, jenž by mohli ohrozit příjemce - posuzuje a zodpovídá za něj odběrové zdravotnické zařízení</a:t>
            </a:r>
          </a:p>
          <a:p>
            <a:r>
              <a:rPr lang="cs-CZ" dirty="0"/>
              <a:t>zemřelý je ve výkonu trestu</a:t>
            </a:r>
          </a:p>
          <a:p>
            <a:r>
              <a:rPr lang="cs-CZ" dirty="0"/>
              <a:t>Nelze identifikovat pacienta se smrtí mozku</a:t>
            </a:r>
          </a:p>
        </p:txBody>
      </p:sp>
    </p:spTree>
    <p:extLst>
      <p:ext uri="{BB962C8B-B14F-4D97-AF65-F5344CB8AC3E}">
        <p14:creationId xmlns:p14="http://schemas.microsoft.com/office/powerpoint/2010/main" val="186099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odběru orgánů -</a:t>
            </a:r>
            <a:br>
              <a:rPr lang="cs-CZ" dirty="0"/>
            </a:br>
            <a:r>
              <a:rPr lang="cs-CZ" dirty="0"/>
              <a:t>medicinské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258672"/>
            <a:ext cx="10753200" cy="4139998"/>
          </a:xfrm>
        </p:spPr>
        <p:txBody>
          <a:bodyPr/>
          <a:lstStyle/>
          <a:p>
            <a:r>
              <a:rPr lang="cs-CZ" dirty="0"/>
              <a:t>Přenosné infekční choroby (AIDS, aktivní TBC, aktivní hepatitida B, C, septický stav)</a:t>
            </a:r>
          </a:p>
          <a:p>
            <a:r>
              <a:rPr lang="cs-CZ" dirty="0"/>
              <a:t>Maligní onemocnění, kromě izolovaného tumoru mozku, izolovaného karcinomu kůže, karcinom hrdla děložního čípku</a:t>
            </a:r>
          </a:p>
          <a:p>
            <a:r>
              <a:rPr lang="cs-CZ" dirty="0"/>
              <a:t>Podezření na nedostatečnou funkci odebraného orgánu (př. srdce po AIM)</a:t>
            </a:r>
          </a:p>
        </p:txBody>
      </p:sp>
    </p:spTree>
    <p:extLst>
      <p:ext uri="{BB962C8B-B14F-4D97-AF65-F5344CB8AC3E}">
        <p14:creationId xmlns:p14="http://schemas.microsoft.com/office/powerpoint/2010/main" val="314629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9" y="1381958"/>
            <a:ext cx="8397025" cy="47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6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694242"/>
            <a:ext cx="10753200" cy="451576"/>
          </a:xfrm>
        </p:spPr>
        <p:txBody>
          <a:bodyPr/>
          <a:lstStyle/>
          <a:p>
            <a:r>
              <a:rPr lang="cs-CZ" dirty="0"/>
              <a:t>Smrt mozku – legislativa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1640486"/>
            <a:ext cx="11523515" cy="4139998"/>
          </a:xfrm>
        </p:spPr>
        <p:txBody>
          <a:bodyPr/>
          <a:lstStyle/>
          <a:p>
            <a:r>
              <a:rPr lang="cs-CZ" dirty="0"/>
              <a:t>Přípustnost odběru od zemřelého dárce a náležitosti zjištění smrti za účelem poskytování léčebné péče stanoví:</a:t>
            </a:r>
          </a:p>
          <a:p>
            <a:pPr marL="72000" indent="0">
              <a:buNone/>
            </a:pPr>
            <a:r>
              <a:rPr lang="cs-CZ" dirty="0"/>
              <a:t>           - Nařízení vlády č. 436/2002 Sb.</a:t>
            </a:r>
          </a:p>
          <a:p>
            <a:pPr marL="72000" indent="0">
              <a:buNone/>
            </a:pPr>
            <a:r>
              <a:rPr lang="cs-CZ" dirty="0"/>
              <a:t>           - vyhláška MZ č. 437/2002 Sb.</a:t>
            </a:r>
          </a:p>
          <a:p>
            <a:pPr marL="72000" indent="0">
              <a:buNone/>
            </a:pPr>
            <a:r>
              <a:rPr lang="cs-CZ" dirty="0"/>
              <a:t>           - vyhláška MZ č. 479/2002 Sb.</a:t>
            </a:r>
          </a:p>
          <a:p>
            <a:pPr marL="72000" indent="0">
              <a:buNone/>
            </a:pPr>
            <a:r>
              <a:rPr lang="cs-CZ" dirty="0"/>
              <a:t>           - Transplantační zákon č. 285/2002 Sb. novelizovaný     	 	   	     zákonem č.228/2005 Sb. → změněn za zákon 100/2017 Sb.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42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mozku – legislativa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je uplatňován princip tzv. předpokládaného souhlasu dárce s odnětím orgánů a tkání po jeho smrti. Na základě tohoto principu je vyloučen odběr tkání a orgánů od zemřelého, pokud za svého života vyslovil nesouhlas (event. zákonný zástupce) s posmrtným odběrem tkání a orgánů v tzv. Národním registru osob nesouhlasících s posmrtným darováním tkání a orgánů.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5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5" y="720000"/>
            <a:ext cx="10753200" cy="451576"/>
          </a:xfrm>
        </p:spPr>
        <p:txBody>
          <a:bodyPr/>
          <a:lstStyle/>
          <a:p>
            <a:r>
              <a:rPr lang="cs-CZ" dirty="0"/>
              <a:t>Příčiny mozkové smrti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4" y="1563213"/>
            <a:ext cx="11295988" cy="5146680"/>
          </a:xfrm>
        </p:spPr>
        <p:txBody>
          <a:bodyPr/>
          <a:lstStyle/>
          <a:p>
            <a:r>
              <a:rPr lang="cs-CZ" dirty="0"/>
              <a:t>Kraniocerebrální traumata (mozkové kontuze, krvácení aj.)</a:t>
            </a:r>
          </a:p>
          <a:p>
            <a:r>
              <a:rPr lang="cs-CZ" dirty="0"/>
              <a:t>CMP (zejména spontánní </a:t>
            </a:r>
            <a:r>
              <a:rPr lang="cs-CZ" dirty="0" err="1"/>
              <a:t>subarachnoideálni</a:t>
            </a:r>
            <a:r>
              <a:rPr lang="cs-CZ" dirty="0"/>
              <a:t> krvácení)</a:t>
            </a:r>
          </a:p>
          <a:p>
            <a:r>
              <a:rPr lang="cs-CZ" dirty="0"/>
              <a:t>Mozková hypoxie a anoxie (zejména stavy po KPR pro</a:t>
            </a:r>
          </a:p>
          <a:p>
            <a:pPr marL="72000" indent="0">
              <a:buNone/>
            </a:pPr>
            <a:r>
              <a:rPr lang="cs-CZ" dirty="0"/>
              <a:t>   srdeční zástavu, popřípadě pro tonutí, úrazy elektrickým proudem,        oběšení ap.)</a:t>
            </a:r>
          </a:p>
          <a:p>
            <a:r>
              <a:rPr lang="cs-CZ" dirty="0"/>
              <a:t>Mozkové nádory</a:t>
            </a:r>
          </a:p>
          <a:p>
            <a:r>
              <a:rPr lang="cs-CZ" dirty="0"/>
              <a:t>Zánětlivá onemocnění mozku (meningitidy, encefalitidy)</a:t>
            </a:r>
          </a:p>
          <a:p>
            <a:r>
              <a:rPr lang="cs-CZ" dirty="0"/>
              <a:t>Intoxikace (metanol, </a:t>
            </a:r>
            <a:r>
              <a:rPr lang="cs-CZ" dirty="0" err="1"/>
              <a:t>opioidy</a:t>
            </a:r>
            <a:r>
              <a:rPr lang="cs-CZ" dirty="0"/>
              <a:t>, oxid uhelnatý, kyanidy a řada dalších) metabolické příčiny (hypoglykémie, </a:t>
            </a:r>
            <a:r>
              <a:rPr lang="cs-CZ" dirty="0" err="1"/>
              <a:t>Reyeův</a:t>
            </a:r>
            <a:r>
              <a:rPr lang="cs-CZ" dirty="0"/>
              <a:t> syndrom a další)</a:t>
            </a:r>
          </a:p>
        </p:txBody>
      </p:sp>
    </p:spTree>
    <p:extLst>
      <p:ext uri="{BB962C8B-B14F-4D97-AF65-F5344CB8AC3E}">
        <p14:creationId xmlns:p14="http://schemas.microsoft.com/office/powerpoint/2010/main" val="681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436664"/>
            <a:ext cx="11051289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022300"/>
            <a:ext cx="11295989" cy="4139998"/>
          </a:xfrm>
        </p:spPr>
        <p:txBody>
          <a:bodyPr/>
          <a:lstStyle/>
          <a:p>
            <a:r>
              <a:rPr lang="cs-CZ" b="1" dirty="0"/>
              <a:t>Kardiovaskulární systém </a:t>
            </a:r>
            <a:r>
              <a:rPr lang="cs-CZ" dirty="0"/>
              <a:t>– </a:t>
            </a:r>
          </a:p>
          <a:p>
            <a:pPr marL="72000" indent="0">
              <a:buNone/>
            </a:pPr>
            <a:r>
              <a:rPr lang="cs-CZ" dirty="0"/>
              <a:t>  cíl – zajistit a udržet dostatečnou orgánovou </a:t>
            </a:r>
            <a:r>
              <a:rPr lang="cs-CZ" dirty="0" err="1"/>
              <a:t>perfúzi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    - monitorace </a:t>
            </a:r>
            <a:r>
              <a:rPr lang="cs-CZ" dirty="0" err="1"/>
              <a:t>hemodynamických</a:t>
            </a:r>
            <a:r>
              <a:rPr lang="cs-CZ" dirty="0"/>
              <a:t> parametrů + zaznamenávání</a:t>
            </a:r>
          </a:p>
          <a:p>
            <a:pPr marL="72000" indent="0">
              <a:buNone/>
            </a:pPr>
            <a:r>
              <a:rPr lang="cs-CZ" dirty="0"/>
              <a:t>    - podávání naordinovaných léčiv k úpravě hypotenze,        	hypovolemie, srdečních arytmií a jiných poruch (při hypotenzi   	NORADRENALIN – </a:t>
            </a:r>
            <a:r>
              <a:rPr lang="cs-CZ" dirty="0" err="1"/>
              <a:t>nejv</a:t>
            </a:r>
            <a:r>
              <a:rPr lang="cs-CZ" dirty="0"/>
              <a:t>. efekt a nejméně NÚ; při hypertenzi</a:t>
            </a:r>
          </a:p>
          <a:p>
            <a:pPr marL="72000" indent="0">
              <a:buNone/>
            </a:pPr>
            <a:r>
              <a:rPr lang="cs-CZ" dirty="0"/>
              <a:t>         </a:t>
            </a:r>
            <a:r>
              <a:rPr lang="cs-CZ" dirty="0" err="1"/>
              <a:t>Nitroprusid</a:t>
            </a:r>
            <a:r>
              <a:rPr lang="cs-CZ" dirty="0"/>
              <a:t> sodný</a:t>
            </a:r>
          </a:p>
          <a:p>
            <a:pPr marL="72000" indent="0">
              <a:buNone/>
            </a:pPr>
            <a:r>
              <a:rPr lang="cs-CZ" dirty="0"/>
              <a:t>    - péče o zavedené invazivní vstupy</a:t>
            </a:r>
          </a:p>
          <a:p>
            <a:pPr marL="72000" indent="0">
              <a:buNone/>
            </a:pPr>
            <a:r>
              <a:rPr lang="cs-CZ" dirty="0"/>
              <a:t>    - udržet MAP nad 70mmHg; </a:t>
            </a:r>
            <a:r>
              <a:rPr lang="cs-CZ" dirty="0" err="1"/>
              <a:t>sysTK</a:t>
            </a:r>
            <a:r>
              <a:rPr lang="cs-CZ" dirty="0"/>
              <a:t> nad 100mmHg; CVP 6-10mmHg;</a:t>
            </a:r>
          </a:p>
          <a:p>
            <a:pPr marL="72000" indent="0">
              <a:buNone/>
            </a:pPr>
            <a:r>
              <a:rPr lang="cs-CZ" dirty="0"/>
              <a:t>    - TF 60-120/min</a:t>
            </a:r>
          </a:p>
          <a:p>
            <a:pPr marL="72000" indent="0">
              <a:buNone/>
            </a:pPr>
            <a:r>
              <a:rPr lang="cs-CZ" dirty="0"/>
              <a:t>    - Echo srdce – asistence</a:t>
            </a:r>
          </a:p>
        </p:txBody>
      </p:sp>
    </p:spTree>
    <p:extLst>
      <p:ext uri="{BB962C8B-B14F-4D97-AF65-F5344CB8AC3E}">
        <p14:creationId xmlns:p14="http://schemas.microsoft.com/office/powerpoint/2010/main" val="358145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218715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Dýchací systém </a:t>
            </a:r>
            <a:r>
              <a:rPr lang="cs-CZ" dirty="0"/>
              <a:t>– cíl - udržení jeho oxygen. schopnosti </a:t>
            </a:r>
            <a:r>
              <a:rPr lang="pl-PL" dirty="0"/>
              <a:t>a průchodnosti DC, předcházení vzniku komplikací jako je           </a:t>
            </a:r>
            <a:r>
              <a:rPr lang="cs-CZ" dirty="0"/>
              <a:t>snížení SpO2, aspirace nebo vznik pneumonie.</a:t>
            </a:r>
          </a:p>
          <a:p>
            <a:pPr marL="72000" indent="0">
              <a:buNone/>
            </a:pPr>
            <a:r>
              <a:rPr lang="cs-CZ" dirty="0"/>
              <a:t>          - pacient v </a:t>
            </a:r>
            <a:r>
              <a:rPr lang="cs-CZ" dirty="0" err="1"/>
              <a:t>semi-Fowlerově</a:t>
            </a:r>
            <a:r>
              <a:rPr lang="cs-CZ" dirty="0"/>
              <a:t> poloze (30-40st.)</a:t>
            </a:r>
          </a:p>
          <a:p>
            <a:pPr marL="72000" indent="0">
              <a:buNone/>
            </a:pPr>
            <a:r>
              <a:rPr lang="cs-CZ" dirty="0"/>
              <a:t>          - zastavení výživy, odsátí žaludečního obsahu a ponechání   	sondy k evakuaci žaludečního obsahu na spád jako prevence   	aspirace!</a:t>
            </a:r>
          </a:p>
          <a:p>
            <a:pPr marL="72000" indent="0">
              <a:buNone/>
            </a:pPr>
            <a:r>
              <a:rPr lang="cs-CZ" dirty="0"/>
              <a:t>         - odsávání z DC + DÚ!!!</a:t>
            </a:r>
          </a:p>
          <a:p>
            <a:pPr marL="72000" indent="0">
              <a:buNone/>
            </a:pPr>
            <a:r>
              <a:rPr lang="cs-CZ" dirty="0"/>
              <a:t>         - upřednostnění tlakově řízené ventilace před objemově   	řízenou pro menší riziko </a:t>
            </a:r>
            <a:r>
              <a:rPr lang="cs-CZ" dirty="0" err="1"/>
              <a:t>barotraumatu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8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5156" y="191966"/>
            <a:ext cx="11372044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9245" y="983664"/>
            <a:ext cx="11681137" cy="4139998"/>
          </a:xfrm>
        </p:spPr>
        <p:txBody>
          <a:bodyPr/>
          <a:lstStyle/>
          <a:p>
            <a:r>
              <a:rPr lang="cs-CZ" b="1" dirty="0"/>
              <a:t>Ledvinné funkce </a:t>
            </a:r>
            <a:r>
              <a:rPr lang="cs-CZ" dirty="0"/>
              <a:t>– cíl – sledovat, zaznamenávat hodinovou bilanci tekutin. Hodinová diuréza by se měla pohybovat v  rozmezí 0,5–2,5 ml/kg/h. Hodnotit charakter a příměsi vylučované moči. Při polyurii podání antidiuretického hormonu.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Péči o oči dárce, kterou je zajištěna prevence vysychání rohovky a předcházení vzniku oční infekce. Je-li rohovka nepoškozená, může být taktéž </a:t>
            </a:r>
            <a:r>
              <a:rPr lang="cs-CZ" dirty="0" err="1"/>
              <a:t>transplantabilní</a:t>
            </a:r>
            <a:r>
              <a:rPr lang="cs-CZ" dirty="0"/>
              <a:t> tkání</a:t>
            </a:r>
          </a:p>
          <a:p>
            <a:r>
              <a:rPr lang="cs-CZ" dirty="0"/>
              <a:t>Hladina glykemie by měla být udržována v rozmezí 4–9 </a:t>
            </a:r>
            <a:r>
              <a:rPr lang="cs-CZ" dirty="0" err="1"/>
              <a:t>mmol</a:t>
            </a:r>
            <a:r>
              <a:rPr lang="cs-CZ" dirty="0"/>
              <a:t>/l Při hyperglykemii kont. podání inzulínu</a:t>
            </a:r>
          </a:p>
          <a:p>
            <a:r>
              <a:rPr lang="cs-CZ" dirty="0"/>
              <a:t>Předcházet hypotermii – kont. sledování TT, </a:t>
            </a:r>
            <a:r>
              <a:rPr lang="cs-CZ" dirty="0" err="1"/>
              <a:t>termovzdušné</a:t>
            </a:r>
            <a:r>
              <a:rPr lang="cs-CZ" dirty="0"/>
              <a:t> podložky aj.</a:t>
            </a:r>
          </a:p>
        </p:txBody>
      </p:sp>
    </p:spTree>
    <p:extLst>
      <p:ext uri="{BB962C8B-B14F-4D97-AF65-F5344CB8AC3E}">
        <p14:creationId xmlns:p14="http://schemas.microsoft.com/office/powerpoint/2010/main" val="1845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3791" y="436665"/>
            <a:ext cx="10906530" cy="451576"/>
          </a:xfrm>
        </p:spPr>
        <p:txBody>
          <a:bodyPr/>
          <a:lstStyle/>
          <a:p>
            <a:r>
              <a:rPr lang="cs-CZ" dirty="0"/>
              <a:t>Smrt mozku – odběry biologického materiálu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727" y="1163967"/>
            <a:ext cx="10753200" cy="4139998"/>
          </a:xfrm>
        </p:spPr>
        <p:txBody>
          <a:bodyPr/>
          <a:lstStyle/>
          <a:p>
            <a:r>
              <a:rPr lang="cs-CZ" dirty="0"/>
              <a:t>Krevní skupina</a:t>
            </a:r>
          </a:p>
          <a:p>
            <a:r>
              <a:rPr lang="cs-CZ" dirty="0"/>
              <a:t>Biochemické vyšetření krve - urea, kreatinin, celková bílkovina,</a:t>
            </a:r>
          </a:p>
          <a:p>
            <a:pPr marL="72000" indent="0">
              <a:buNone/>
            </a:pPr>
            <a:r>
              <a:rPr lang="cs-CZ" dirty="0"/>
              <a:t>  albumin, ionty – Na, K, Cl, osmolalita séra, jaterní </a:t>
            </a:r>
            <a:r>
              <a:rPr lang="cs-CZ" dirty="0" err="1"/>
              <a:t>enz</a:t>
            </a:r>
            <a:r>
              <a:rPr lang="cs-CZ" dirty="0"/>
              <a:t>.,bilirubin, glykémie, amylázy, CK (</a:t>
            </a:r>
            <a:r>
              <a:rPr lang="cs-CZ" dirty="0" err="1"/>
              <a:t>kreatinkináza</a:t>
            </a:r>
            <a:r>
              <a:rPr lang="cs-CZ" dirty="0"/>
              <a:t>), CK-</a:t>
            </a:r>
            <a:r>
              <a:rPr lang="cs-CZ" dirty="0" err="1"/>
              <a:t>MB,troponin,myoglobin</a:t>
            </a:r>
            <a:r>
              <a:rPr lang="cs-CZ" dirty="0"/>
              <a:t>, CRP a ASTRUP (arteriální)</a:t>
            </a:r>
          </a:p>
          <a:p>
            <a:r>
              <a:rPr lang="cs-CZ" dirty="0"/>
              <a:t>Biochemické vyšetření moči - vyšetření sedimentu a kreatininové </a:t>
            </a:r>
            <a:r>
              <a:rPr lang="cs-CZ" dirty="0" err="1"/>
              <a:t>clearance</a:t>
            </a:r>
            <a:r>
              <a:rPr lang="cs-CZ" dirty="0"/>
              <a:t>, minimálně za 4 hod, nejlépe za 24 hod.</a:t>
            </a:r>
          </a:p>
          <a:p>
            <a:r>
              <a:rPr lang="cs-CZ" dirty="0"/>
              <a:t>Serologické a virologické vyšetření – HIV, hepatitida typu B a C,</a:t>
            </a:r>
          </a:p>
          <a:p>
            <a:pPr marL="72000" indent="0">
              <a:buNone/>
            </a:pPr>
            <a:r>
              <a:rPr lang="cs-CZ" dirty="0"/>
              <a:t>  TPHA, CMV, EBV</a:t>
            </a:r>
          </a:p>
          <a:p>
            <a:r>
              <a:rPr lang="cs-CZ" dirty="0"/>
              <a:t>Mikrobiologické vyšetření – výtěr z DÚ, výtěr z DN, tracheální aspirát, moč</a:t>
            </a:r>
          </a:p>
        </p:txBody>
      </p:sp>
    </p:spTree>
    <p:extLst>
      <p:ext uri="{BB962C8B-B14F-4D97-AF65-F5344CB8AC3E}">
        <p14:creationId xmlns:p14="http://schemas.microsoft.com/office/powerpoint/2010/main" val="2822535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mrt mozku[20210312110727642].mdb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123</TotalTime>
  <Words>1802</Words>
  <Application>Microsoft Office PowerPoint</Application>
  <PresentationFormat>Širokoúhlá obrazovka</PresentationFormat>
  <Paragraphs>219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muni-med-prezentace-16-9-cz-v11</vt:lpstr>
      <vt:lpstr>Smrt mozku</vt:lpstr>
      <vt:lpstr>Smrt mozku</vt:lpstr>
      <vt:lpstr>Smrt mozku – legislativa II</vt:lpstr>
      <vt:lpstr>Smrt mozku – legislativa II</vt:lpstr>
      <vt:lpstr>Příčiny mozkové smrti</vt:lpstr>
      <vt:lpstr>Monitoring a oš. péče u pac. se smrtí mozku I</vt:lpstr>
      <vt:lpstr>Monitoring a oš. péče u pac. se smrtí mozku II </vt:lpstr>
      <vt:lpstr>Monitoring a oš. péče u pac. se smrtí mozku III</vt:lpstr>
      <vt:lpstr>Smrt mozku – odběry biologického materiálu</vt:lpstr>
      <vt:lpstr>Vyš. metody v prokazování smrti mozku</vt:lpstr>
      <vt:lpstr>Úkoly sestry</vt:lpstr>
      <vt:lpstr>Mozková smrt I</vt:lpstr>
      <vt:lpstr>Mozková smrt II</vt:lpstr>
      <vt:lpstr>Neurologické vyšetření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Klinické neurologické testy</vt:lpstr>
      <vt:lpstr>Klinické neurologické testy</vt:lpstr>
      <vt:lpstr>Klinické neurologické testy </vt:lpstr>
      <vt:lpstr>Dárce orgánů - protokol</vt:lpstr>
      <vt:lpstr>Kontraindikace odběru orgánů – legislativní</vt:lpstr>
      <vt:lpstr>Kontraindikace odběru orgánů - medicinské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Smrt mozku</dc:title>
  <dc:creator>user</dc:creator>
  <cp:lastModifiedBy>Simona Saibertová</cp:lastModifiedBy>
  <cp:revision>14</cp:revision>
  <cp:lastPrinted>1601-01-01T00:00:00Z</cp:lastPrinted>
  <dcterms:created xsi:type="dcterms:W3CDTF">2021-03-09T20:47:34Z</dcterms:created>
  <dcterms:modified xsi:type="dcterms:W3CDTF">2021-03-12T10:07:28Z</dcterms:modified>
</cp:coreProperties>
</file>