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44"/>
  </p:notesMasterIdLst>
  <p:sldIdLst>
    <p:sldId id="315" r:id="rId2"/>
    <p:sldId id="302" r:id="rId3"/>
    <p:sldId id="307" r:id="rId4"/>
    <p:sldId id="316" r:id="rId5"/>
    <p:sldId id="308" r:id="rId6"/>
    <p:sldId id="309" r:id="rId7"/>
    <p:sldId id="310" r:id="rId8"/>
    <p:sldId id="303" r:id="rId9"/>
    <p:sldId id="304" r:id="rId10"/>
    <p:sldId id="306" r:id="rId11"/>
    <p:sldId id="305" r:id="rId12"/>
    <p:sldId id="318" r:id="rId13"/>
    <p:sldId id="301" r:id="rId14"/>
    <p:sldId id="300" r:id="rId15"/>
    <p:sldId id="261" r:id="rId16"/>
    <p:sldId id="262" r:id="rId17"/>
    <p:sldId id="263" r:id="rId18"/>
    <p:sldId id="264" r:id="rId19"/>
    <p:sldId id="268" r:id="rId20"/>
    <p:sldId id="265" r:id="rId21"/>
    <p:sldId id="317" r:id="rId22"/>
    <p:sldId id="266" r:id="rId23"/>
    <p:sldId id="269" r:id="rId24"/>
    <p:sldId id="276" r:id="rId25"/>
    <p:sldId id="270" r:id="rId26"/>
    <p:sldId id="272" r:id="rId27"/>
    <p:sldId id="273" r:id="rId28"/>
    <p:sldId id="319" r:id="rId29"/>
    <p:sldId id="274" r:id="rId30"/>
    <p:sldId id="275" r:id="rId31"/>
    <p:sldId id="278" r:id="rId32"/>
    <p:sldId id="314" r:id="rId33"/>
    <p:sldId id="282" r:id="rId34"/>
    <p:sldId id="283" r:id="rId35"/>
    <p:sldId id="284" r:id="rId36"/>
    <p:sldId id="285" r:id="rId37"/>
    <p:sldId id="286" r:id="rId38"/>
    <p:sldId id="287" r:id="rId39"/>
    <p:sldId id="288" r:id="rId40"/>
    <p:sldId id="311" r:id="rId41"/>
    <p:sldId id="312" r:id="rId42"/>
    <p:sldId id="279" r:id="rId43"/>
  </p:sldIdLst>
  <p:sldSz cx="12192000" cy="6858000"/>
  <p:notesSz cx="6735763" cy="9869488"/>
  <p:custDataLst>
    <p:tags r:id="rId4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a Pešáková" initials="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snapToGrid="0">
      <p:cViewPr>
        <p:scale>
          <a:sx n="76" d="100"/>
          <a:sy n="76" d="100"/>
        </p:scale>
        <p:origin x="-31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F6804256-84B6-4ACA-ABAE-BF27F7BB770D}" type="datetimeFigureOut">
              <a:rPr lang="cs-CZ" smtClean="0"/>
              <a:t>04.03.2021</a:t>
            </a:fld>
            <a:endParaRPr lang="cs-CZ"/>
          </a:p>
        </p:txBody>
      </p:sp>
      <p:sp>
        <p:nvSpPr>
          <p:cNvPr id="4" name="Zástupný symbol pro obrázek snímku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4DB5AE70-9556-4870-8943-EE463423854A}" type="slidenum">
              <a:rPr lang="cs-CZ" smtClean="0"/>
              <a:t>‹#›</a:t>
            </a:fld>
            <a:endParaRPr lang="cs-CZ"/>
          </a:p>
        </p:txBody>
      </p:sp>
    </p:spTree>
    <p:extLst>
      <p:ext uri="{BB962C8B-B14F-4D97-AF65-F5344CB8AC3E}">
        <p14:creationId xmlns:p14="http://schemas.microsoft.com/office/powerpoint/2010/main" val="30273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a:t>
            </a:fld>
            <a:endParaRPr lang="cs-CZ"/>
          </a:p>
        </p:txBody>
      </p:sp>
    </p:spTree>
    <p:extLst>
      <p:ext uri="{BB962C8B-B14F-4D97-AF65-F5344CB8AC3E}">
        <p14:creationId xmlns:p14="http://schemas.microsoft.com/office/powerpoint/2010/main" val="58053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11</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12</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13</a:t>
            </a:fld>
            <a:endParaRPr lang="cs-CZ"/>
          </a:p>
        </p:txBody>
      </p:sp>
    </p:spTree>
    <p:extLst>
      <p:ext uri="{BB962C8B-B14F-4D97-AF65-F5344CB8AC3E}">
        <p14:creationId xmlns:p14="http://schemas.microsoft.com/office/powerpoint/2010/main" val="31322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14</a:t>
            </a:fld>
            <a:endParaRPr lang="cs-CZ"/>
          </a:p>
        </p:txBody>
      </p:sp>
    </p:spTree>
    <p:extLst>
      <p:ext uri="{BB962C8B-B14F-4D97-AF65-F5344CB8AC3E}">
        <p14:creationId xmlns:p14="http://schemas.microsoft.com/office/powerpoint/2010/main" val="298022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15</a:t>
            </a:fld>
            <a:endParaRPr lang="cs-CZ"/>
          </a:p>
        </p:txBody>
      </p:sp>
    </p:spTree>
    <p:extLst>
      <p:ext uri="{BB962C8B-B14F-4D97-AF65-F5344CB8AC3E}">
        <p14:creationId xmlns:p14="http://schemas.microsoft.com/office/powerpoint/2010/main" val="354639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16</a:t>
            </a:fld>
            <a:endParaRPr lang="cs-CZ"/>
          </a:p>
        </p:txBody>
      </p:sp>
    </p:spTree>
    <p:extLst>
      <p:ext uri="{BB962C8B-B14F-4D97-AF65-F5344CB8AC3E}">
        <p14:creationId xmlns:p14="http://schemas.microsoft.com/office/powerpoint/2010/main" val="290899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17</a:t>
            </a:fld>
            <a:endParaRPr lang="cs-CZ"/>
          </a:p>
        </p:txBody>
      </p:sp>
    </p:spTree>
    <p:extLst>
      <p:ext uri="{BB962C8B-B14F-4D97-AF65-F5344CB8AC3E}">
        <p14:creationId xmlns:p14="http://schemas.microsoft.com/office/powerpoint/2010/main" val="36746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18</a:t>
            </a:fld>
            <a:endParaRPr lang="cs-CZ"/>
          </a:p>
        </p:txBody>
      </p:sp>
    </p:spTree>
    <p:extLst>
      <p:ext uri="{BB962C8B-B14F-4D97-AF65-F5344CB8AC3E}">
        <p14:creationId xmlns:p14="http://schemas.microsoft.com/office/powerpoint/2010/main" val="216148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19</a:t>
            </a:fld>
            <a:endParaRPr lang="cs-CZ"/>
          </a:p>
        </p:txBody>
      </p:sp>
    </p:spTree>
    <p:extLst>
      <p:ext uri="{BB962C8B-B14F-4D97-AF65-F5344CB8AC3E}">
        <p14:creationId xmlns:p14="http://schemas.microsoft.com/office/powerpoint/2010/main" val="309620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20</a:t>
            </a:fld>
            <a:endParaRPr lang="cs-CZ"/>
          </a:p>
        </p:txBody>
      </p:sp>
    </p:spTree>
    <p:extLst>
      <p:ext uri="{BB962C8B-B14F-4D97-AF65-F5344CB8AC3E}">
        <p14:creationId xmlns:p14="http://schemas.microsoft.com/office/powerpoint/2010/main" val="246896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a:t>
            </a:fld>
            <a:endParaRPr lang="cs-CZ"/>
          </a:p>
        </p:txBody>
      </p:sp>
    </p:spTree>
    <p:extLst>
      <p:ext uri="{BB962C8B-B14F-4D97-AF65-F5344CB8AC3E}">
        <p14:creationId xmlns:p14="http://schemas.microsoft.com/office/powerpoint/2010/main" val="209299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22</a:t>
            </a:fld>
            <a:endParaRPr lang="cs-CZ"/>
          </a:p>
        </p:txBody>
      </p:sp>
    </p:spTree>
    <p:extLst>
      <p:ext uri="{BB962C8B-B14F-4D97-AF65-F5344CB8AC3E}">
        <p14:creationId xmlns:p14="http://schemas.microsoft.com/office/powerpoint/2010/main" val="3200312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23</a:t>
            </a:fld>
            <a:endParaRPr lang="cs-CZ"/>
          </a:p>
        </p:txBody>
      </p:sp>
    </p:spTree>
    <p:extLst>
      <p:ext uri="{BB962C8B-B14F-4D97-AF65-F5344CB8AC3E}">
        <p14:creationId xmlns:p14="http://schemas.microsoft.com/office/powerpoint/2010/main" val="290799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24</a:t>
            </a:fld>
            <a:endParaRPr lang="cs-CZ"/>
          </a:p>
        </p:txBody>
      </p:sp>
    </p:spTree>
    <p:extLst>
      <p:ext uri="{BB962C8B-B14F-4D97-AF65-F5344CB8AC3E}">
        <p14:creationId xmlns:p14="http://schemas.microsoft.com/office/powerpoint/2010/main" val="319646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25</a:t>
            </a:fld>
            <a:endParaRPr lang="cs-CZ"/>
          </a:p>
        </p:txBody>
      </p:sp>
    </p:spTree>
    <p:extLst>
      <p:ext uri="{BB962C8B-B14F-4D97-AF65-F5344CB8AC3E}">
        <p14:creationId xmlns:p14="http://schemas.microsoft.com/office/powerpoint/2010/main" val="405933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26</a:t>
            </a:fld>
            <a:endParaRPr lang="cs-CZ"/>
          </a:p>
        </p:txBody>
      </p:sp>
    </p:spTree>
    <p:extLst>
      <p:ext uri="{BB962C8B-B14F-4D97-AF65-F5344CB8AC3E}">
        <p14:creationId xmlns:p14="http://schemas.microsoft.com/office/powerpoint/2010/main" val="159643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27</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28</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29</a:t>
            </a:fld>
            <a:endParaRPr lang="cs-CZ"/>
          </a:p>
        </p:txBody>
      </p:sp>
    </p:spTree>
    <p:extLst>
      <p:ext uri="{BB962C8B-B14F-4D97-AF65-F5344CB8AC3E}">
        <p14:creationId xmlns:p14="http://schemas.microsoft.com/office/powerpoint/2010/main" val="308387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30</a:t>
            </a:fld>
            <a:endParaRPr lang="cs-CZ"/>
          </a:p>
        </p:txBody>
      </p:sp>
    </p:spTree>
    <p:extLst>
      <p:ext uri="{BB962C8B-B14F-4D97-AF65-F5344CB8AC3E}">
        <p14:creationId xmlns:p14="http://schemas.microsoft.com/office/powerpoint/2010/main" val="3363554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31</a:t>
            </a:fld>
            <a:endParaRPr lang="cs-CZ"/>
          </a:p>
        </p:txBody>
      </p:sp>
    </p:spTree>
    <p:extLst>
      <p:ext uri="{BB962C8B-B14F-4D97-AF65-F5344CB8AC3E}">
        <p14:creationId xmlns:p14="http://schemas.microsoft.com/office/powerpoint/2010/main" val="114610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a:t>
            </a:fld>
            <a:endParaRPr lang="cs-CZ"/>
          </a:p>
        </p:txBody>
      </p:sp>
    </p:spTree>
    <p:extLst>
      <p:ext uri="{BB962C8B-B14F-4D97-AF65-F5344CB8AC3E}">
        <p14:creationId xmlns:p14="http://schemas.microsoft.com/office/powerpoint/2010/main" val="204782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33</a:t>
            </a:fld>
            <a:endParaRPr lang="cs-CZ"/>
          </a:p>
        </p:txBody>
      </p:sp>
    </p:spTree>
    <p:extLst>
      <p:ext uri="{BB962C8B-B14F-4D97-AF65-F5344CB8AC3E}">
        <p14:creationId xmlns:p14="http://schemas.microsoft.com/office/powerpoint/2010/main" val="161505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34</a:t>
            </a:fld>
            <a:endParaRPr lang="cs-CZ"/>
          </a:p>
        </p:txBody>
      </p:sp>
    </p:spTree>
    <p:extLst>
      <p:ext uri="{BB962C8B-B14F-4D97-AF65-F5344CB8AC3E}">
        <p14:creationId xmlns:p14="http://schemas.microsoft.com/office/powerpoint/2010/main" val="1541538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35</a:t>
            </a:fld>
            <a:endParaRPr lang="cs-CZ"/>
          </a:p>
        </p:txBody>
      </p:sp>
    </p:spTree>
    <p:extLst>
      <p:ext uri="{BB962C8B-B14F-4D97-AF65-F5344CB8AC3E}">
        <p14:creationId xmlns:p14="http://schemas.microsoft.com/office/powerpoint/2010/main" val="3774066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36</a:t>
            </a:fld>
            <a:endParaRPr lang="cs-CZ"/>
          </a:p>
        </p:txBody>
      </p:sp>
    </p:spTree>
    <p:extLst>
      <p:ext uri="{BB962C8B-B14F-4D97-AF65-F5344CB8AC3E}">
        <p14:creationId xmlns:p14="http://schemas.microsoft.com/office/powerpoint/2010/main" val="151375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37</a:t>
            </a:fld>
            <a:endParaRPr lang="cs-CZ"/>
          </a:p>
        </p:txBody>
      </p:sp>
    </p:spTree>
    <p:extLst>
      <p:ext uri="{BB962C8B-B14F-4D97-AF65-F5344CB8AC3E}">
        <p14:creationId xmlns:p14="http://schemas.microsoft.com/office/powerpoint/2010/main" val="254597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38</a:t>
            </a:fld>
            <a:endParaRPr lang="cs-CZ"/>
          </a:p>
        </p:txBody>
      </p:sp>
    </p:spTree>
    <p:extLst>
      <p:ext uri="{BB962C8B-B14F-4D97-AF65-F5344CB8AC3E}">
        <p14:creationId xmlns:p14="http://schemas.microsoft.com/office/powerpoint/2010/main" val="3457751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39</a:t>
            </a:fld>
            <a:endParaRPr lang="cs-CZ"/>
          </a:p>
        </p:txBody>
      </p:sp>
    </p:spTree>
    <p:extLst>
      <p:ext uri="{BB962C8B-B14F-4D97-AF65-F5344CB8AC3E}">
        <p14:creationId xmlns:p14="http://schemas.microsoft.com/office/powerpoint/2010/main" val="325422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41</a:t>
            </a:fld>
            <a:endParaRPr lang="cs-CZ"/>
          </a:p>
        </p:txBody>
      </p:sp>
    </p:spTree>
    <p:extLst>
      <p:ext uri="{BB962C8B-B14F-4D97-AF65-F5344CB8AC3E}">
        <p14:creationId xmlns:p14="http://schemas.microsoft.com/office/powerpoint/2010/main" val="281197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42</a:t>
            </a:fld>
            <a:endParaRPr lang="cs-CZ"/>
          </a:p>
        </p:txBody>
      </p:sp>
    </p:spTree>
    <p:extLst>
      <p:ext uri="{BB962C8B-B14F-4D97-AF65-F5344CB8AC3E}">
        <p14:creationId xmlns:p14="http://schemas.microsoft.com/office/powerpoint/2010/main" val="401653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5</a:t>
            </a:fld>
            <a:endParaRPr lang="cs-CZ"/>
          </a:p>
        </p:txBody>
      </p:sp>
    </p:spTree>
    <p:extLst>
      <p:ext uri="{BB962C8B-B14F-4D97-AF65-F5344CB8AC3E}">
        <p14:creationId xmlns:p14="http://schemas.microsoft.com/office/powerpoint/2010/main" val="38118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6</a:t>
            </a:fld>
            <a:endParaRPr lang="cs-CZ"/>
          </a:p>
        </p:txBody>
      </p:sp>
    </p:spTree>
    <p:extLst>
      <p:ext uri="{BB962C8B-B14F-4D97-AF65-F5344CB8AC3E}">
        <p14:creationId xmlns:p14="http://schemas.microsoft.com/office/powerpoint/2010/main" val="103897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7</a:t>
            </a:fld>
            <a:endParaRPr lang="cs-CZ"/>
          </a:p>
        </p:txBody>
      </p:sp>
    </p:spTree>
    <p:extLst>
      <p:ext uri="{BB962C8B-B14F-4D97-AF65-F5344CB8AC3E}">
        <p14:creationId xmlns:p14="http://schemas.microsoft.com/office/powerpoint/2010/main" val="101315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8</a:t>
            </a:fld>
            <a:endParaRPr lang="cs-CZ"/>
          </a:p>
        </p:txBody>
      </p:sp>
    </p:spTree>
    <p:extLst>
      <p:ext uri="{BB962C8B-B14F-4D97-AF65-F5344CB8AC3E}">
        <p14:creationId xmlns:p14="http://schemas.microsoft.com/office/powerpoint/2010/main" val="132695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1DEB49B-877B-403F-AEC8-2636DB5163DD}" type="slidenum">
              <a:rPr lang="cs-CZ" smtClean="0"/>
              <a:t>9</a:t>
            </a:fld>
            <a:endParaRPr lang="cs-CZ"/>
          </a:p>
        </p:txBody>
      </p:sp>
    </p:spTree>
    <p:extLst>
      <p:ext uri="{BB962C8B-B14F-4D97-AF65-F5344CB8AC3E}">
        <p14:creationId xmlns:p14="http://schemas.microsoft.com/office/powerpoint/2010/main" val="10339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10</a:t>
            </a:fld>
            <a:endParaRPr lang="cs-CZ"/>
          </a:p>
        </p:txBody>
      </p:sp>
    </p:spTree>
    <p:extLst>
      <p:ext uri="{BB962C8B-B14F-4D97-AF65-F5344CB8AC3E}">
        <p14:creationId xmlns:p14="http://schemas.microsoft.com/office/powerpoint/2010/main" val="22469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lvl1pPr>
          </a:lstStyle>
          <a:p>
            <a:endParaRPr lang="cs-CZ"/>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2359630594"/>
      </p:ext>
    </p:extLst>
  </p:cSld>
  <p:clrMapOvr>
    <a:masterClrMapping/>
  </p:clrMapOvr>
  <p:extLst>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9" name="Zástupný symbol pro text 5">
            <a:extLst>
              <a:ext uri="{FF2B5EF4-FFF2-40B4-BE49-F238E27FC236}">
                <a16:creationId xmlns=""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69282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1948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pic>
        <p:nvPicPr>
          <p:cNvPr id="6" name="Obrázek 5">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cs-CZ"/>
          </a:p>
        </p:txBody>
      </p:sp>
    </p:spTree>
    <p:extLst>
      <p:ext uri="{BB962C8B-B14F-4D97-AF65-F5344CB8AC3E}">
        <p14:creationId xmlns:p14="http://schemas.microsoft.com/office/powerpoint/2010/main" val="3288410700"/>
      </p:ext>
    </p:extLst>
  </p:cSld>
  <p:clrMapOvr>
    <a:masterClrMapping/>
  </p:clrMapOvr>
  <p:extLst>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 xmlns:a16="http://schemas.microsoft.com/office/drawing/2014/main"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859854708"/>
      </p:ext>
    </p:extLst>
  </p:cSld>
  <p:clrMapOvr>
    <a:masterClrMapping/>
  </p:clrMapOvr>
  <p:extLst>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 xmlns:a16="http://schemas.microsoft.com/office/drawing/2014/main"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cs-CZ"/>
          </a:p>
        </p:txBody>
      </p:sp>
    </p:spTree>
    <p:extLst>
      <p:ext uri="{BB962C8B-B14F-4D97-AF65-F5344CB8AC3E}">
        <p14:creationId xmlns:p14="http://schemas.microsoft.com/office/powerpoint/2010/main" val="2598355838"/>
      </p:ext>
    </p:extLst>
  </p:cSld>
  <p:clrMapOvr>
    <a:masterClrMapping/>
  </p:clrMapOvr>
  <p:extLst>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49335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 xmlns:a16="http://schemas.microsoft.com/office/drawing/2014/main"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75132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 xmlns:a16="http://schemas.microsoft.com/office/drawing/2014/main" id="{C4DCCB8A-E23F-49B6-A0BE-D9E395C4E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9379340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2950E4-FCCF-4F42-A359-DA24AE94E28A}" type="datetime1">
              <a:rPr lang="cs-CZ" smtClean="0"/>
              <a:t>04.03.2021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6057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E5FE379-6121-473F-8715-B58ADB373846}" type="datetime1">
              <a:rPr lang="cs-CZ" smtClean="0"/>
              <a:t>04.03.2021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132420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595151165"/>
      </p:ext>
    </p:extLst>
  </p:cSld>
  <p:clrMapOvr>
    <a:masterClrMapping/>
  </p:clrMapOvr>
  <p:extLst>
    <p:ext uri="{DCECCB84-F9BA-43D5-87BE-67443E8EF086}">
      <p15:sldGuideLst xmlns=""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7"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404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4" name="Nadpis 3">
            <a:extLst>
              <a:ext uri="{FF2B5EF4-FFF2-40B4-BE49-F238E27FC236}">
                <a16:creationId xmlns=""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145263808"/>
      </p:ext>
    </p:extLst>
  </p:cSld>
  <p:clrMapOvr>
    <a:masterClrMapping/>
  </p:clrMapOvr>
  <p:extLst>
    <p:ext uri="{DCECCB84-F9BA-43D5-87BE-67443E8EF086}">
      <p15:sldGuideLst xmlns="" xmlns:p15="http://schemas.microsoft.com/office/powerpoint/2012/main">
        <p15:guide id="1" orient="horz" pos="3657">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6" name="Zástupný symbol pro text 7">
            <a:extLst>
              <a:ext uri="{FF2B5EF4-FFF2-40B4-BE49-F238E27FC236}">
                <a16:creationId xmlns=""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86174273"/>
      </p:ext>
    </p:extLst>
  </p:cSld>
  <p:clrMapOvr>
    <a:masterClrMapping/>
  </p:clrMapOvr>
  <p:extLst>
    <p:ext uri="{DCECCB84-F9BA-43D5-87BE-67443E8EF086}">
      <p15:sldGuideLst xmlns=""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 xmlns:a16="http://schemas.microsoft.com/office/drawing/2014/main" id="{1E1D20B9-1A33-484F-AB08-D95E85A9CB29}"/>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 xmlns:a16="http://schemas.microsoft.com/office/drawing/2014/main" id="{F7A2EACA-93F7-4696-A84F-C07E4801CB5C}"/>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Zástupný symbol pro obsah 2">
            <a:extLst>
              <a:ext uri="{FF2B5EF4-FFF2-40B4-BE49-F238E27FC236}">
                <a16:creationId xmlns=""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 xmlns:a16="http://schemas.microsoft.com/office/drawing/2014/main" id="{A2E7788A-7319-4B13-B5BD-0D72FA9D7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237395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6" name="Zástupný symbol pro text 5">
            <a:extLst>
              <a:ext uri="{FF2B5EF4-FFF2-40B4-BE49-F238E27FC236}">
                <a16:creationId xmlns=""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34145371"/>
      </p:ext>
    </p:extLst>
  </p:cSld>
  <p:clrMapOvr>
    <a:masterClrMapping/>
  </p:clrMapOvr>
  <p:extLst>
    <p:ext uri="{DCECCB84-F9BA-43D5-87BE-67443E8EF086}">
      <p15:sldGuideLst xmlns=""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6" name="Obrázek 5">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998362221"/>
      </p:ext>
    </p:extLst>
  </p:cSld>
  <p:clrMapOvr>
    <a:masterClrMapping/>
  </p:clrMapOvr>
  <p:extLst>
    <p:ext uri="{DCECCB84-F9BA-43D5-87BE-67443E8EF086}">
      <p15:sldGuideLst xmlns="" xmlns:p15="http://schemas.microsoft.com/office/powerpoint/2012/main">
        <p15:guide id="1" orient="horz" pos="436">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108256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D766C8EF-D15E-44EA-BAAD-63AA85C23168}" type="slidenum">
              <a:rPr lang="cs-CZ" smtClean="0"/>
              <a:t>‹#›</a:t>
            </a:fld>
            <a:endParaRPr lang="cs-CZ"/>
          </a:p>
        </p:txBody>
      </p:sp>
      <p:sp>
        <p:nvSpPr>
          <p:cNvPr id="2" name="Zástupný nadpis 1">
            <a:extLst>
              <a:ext uri="{FF2B5EF4-FFF2-40B4-BE49-F238E27FC236}">
                <a16:creationId xmlns=""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extLst>
      <p:ext uri="{BB962C8B-B14F-4D97-AF65-F5344CB8AC3E}">
        <p14:creationId xmlns:p14="http://schemas.microsoft.com/office/powerpoint/2010/main" val="3258092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cmp-manual.wbs.cz/-_pictures_-/dekortikacni_rigidita_original.jp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cmp-manual.wbs.cz/-_pictures_-/decerebracni_rigidita.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57233" y="2518117"/>
            <a:ext cx="7766936" cy="2637692"/>
          </a:xfrm>
        </p:spPr>
        <p:txBody>
          <a:bodyPr/>
          <a:lstStyle/>
          <a:p>
            <a:r>
              <a:rPr lang="cs-CZ" sz="4800" dirty="0"/>
              <a:t>Základy neurologické symptomatologie. </a:t>
            </a:r>
            <a:br>
              <a:rPr lang="cs-CZ" sz="4800" dirty="0"/>
            </a:br>
            <a:endParaRPr lang="cs-CZ" sz="4800" dirty="0"/>
          </a:p>
        </p:txBody>
      </p:sp>
      <p:sp>
        <p:nvSpPr>
          <p:cNvPr id="5" name="Podnadpis 4"/>
          <p:cNvSpPr>
            <a:spLocks noGrp="1"/>
          </p:cNvSpPr>
          <p:nvPr>
            <p:ph type="subTitle" idx="1"/>
          </p:nvPr>
        </p:nvSpPr>
        <p:spPr/>
        <p:txBody>
          <a:bodyPr/>
          <a:lstStyle/>
          <a:p>
            <a:r>
              <a:rPr lang="cs-CZ" sz="2400" dirty="0"/>
              <a:t>Kvalitativní a kvantitativní poruchy vědomí, perzistentní vegetativní stav, poruchy hybnosti, poruchy řeči</a:t>
            </a:r>
            <a:r>
              <a:rPr lang="cs-CZ" sz="2400" dirty="0" smtClean="0"/>
              <a:t>.</a:t>
            </a:r>
          </a:p>
          <a:p>
            <a:endParaRPr lang="cs-CZ" dirty="0"/>
          </a:p>
          <a:p>
            <a:r>
              <a:rPr lang="cs-CZ" dirty="0" smtClean="0"/>
              <a:t>Edita Pešáková</a:t>
            </a:r>
            <a:endParaRPr lang="cs-CZ" dirty="0"/>
          </a:p>
        </p:txBody>
      </p:sp>
    </p:spTree>
    <p:extLst>
      <p:ext uri="{BB962C8B-B14F-4D97-AF65-F5344CB8AC3E}">
        <p14:creationId xmlns:p14="http://schemas.microsoft.com/office/powerpoint/2010/main" val="2677825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III</a:t>
            </a:r>
          </a:p>
        </p:txBody>
      </p:sp>
      <p:sp>
        <p:nvSpPr>
          <p:cNvPr id="3" name="Zástupný symbol pro obsah 2"/>
          <p:cNvSpPr>
            <a:spLocks noGrp="1"/>
          </p:cNvSpPr>
          <p:nvPr>
            <p:ph idx="1"/>
          </p:nvPr>
        </p:nvSpPr>
        <p:spPr>
          <a:xfrm>
            <a:off x="652282" y="1280107"/>
            <a:ext cx="12337208" cy="5195849"/>
          </a:xfrm>
        </p:spPr>
        <p:txBody>
          <a:bodyPr>
            <a:normAutofit fontScale="92500" lnSpcReduction="20000"/>
          </a:bodyPr>
          <a:lstStyle/>
          <a:p>
            <a:r>
              <a:rPr lang="cs-CZ" b="1" dirty="0"/>
              <a:t>N. </a:t>
            </a:r>
            <a:r>
              <a:rPr lang="cs-CZ" b="1" dirty="0" err="1"/>
              <a:t>oculomotorius</a:t>
            </a:r>
            <a:r>
              <a:rPr lang="cs-CZ" b="1" dirty="0"/>
              <a:t> (okohybný nerv, n. III) </a:t>
            </a:r>
          </a:p>
          <a:p>
            <a:pPr marL="0" indent="0">
              <a:buNone/>
            </a:pPr>
            <a:r>
              <a:rPr lang="cs-CZ" dirty="0"/>
              <a:t>     </a:t>
            </a:r>
            <a:r>
              <a:rPr lang="cs-CZ" u="sng" dirty="0"/>
              <a:t>Poruchy:</a:t>
            </a:r>
            <a:r>
              <a:rPr lang="cs-CZ" dirty="0"/>
              <a:t> ptóza víčka – pokles víčka</a:t>
            </a:r>
          </a:p>
          <a:p>
            <a:pPr marL="0" indent="0">
              <a:buNone/>
            </a:pPr>
            <a:r>
              <a:rPr lang="cs-CZ" dirty="0"/>
              <a:t>                   divergentní strabismus – podélné osy očních bulbů se rozcházejí, </a:t>
            </a:r>
            <a:r>
              <a:rPr lang="cs-CZ" dirty="0" smtClean="0"/>
              <a:t>							omezení </a:t>
            </a:r>
            <a:r>
              <a:rPr lang="cs-CZ" dirty="0"/>
              <a:t>hybnosti oka směrem nahoru</a:t>
            </a:r>
          </a:p>
          <a:p>
            <a:r>
              <a:rPr lang="cs-CZ" b="1" dirty="0"/>
              <a:t>N. </a:t>
            </a:r>
            <a:r>
              <a:rPr lang="cs-CZ" b="1" dirty="0" err="1"/>
              <a:t>trochlearis</a:t>
            </a:r>
            <a:r>
              <a:rPr lang="cs-CZ" b="1" dirty="0"/>
              <a:t> (kladkový nerv, n. IV) </a:t>
            </a:r>
          </a:p>
          <a:p>
            <a:pPr marL="0" indent="0">
              <a:buNone/>
            </a:pPr>
            <a:r>
              <a:rPr lang="cs-CZ" dirty="0"/>
              <a:t>     </a:t>
            </a:r>
            <a:r>
              <a:rPr lang="cs-CZ" u="sng" dirty="0"/>
              <a:t>Poruchy:</a:t>
            </a:r>
            <a:r>
              <a:rPr lang="cs-CZ" dirty="0"/>
              <a:t> diplopie – dvojité vidění</a:t>
            </a:r>
          </a:p>
          <a:p>
            <a:r>
              <a:rPr lang="cs-CZ" b="1" dirty="0"/>
              <a:t>N. trigeminus (trojklanný nerv, n. V) </a:t>
            </a:r>
          </a:p>
          <a:p>
            <a:pPr marL="0" indent="0">
              <a:buNone/>
            </a:pPr>
            <a:r>
              <a:rPr lang="cs-CZ" dirty="0"/>
              <a:t>     </a:t>
            </a:r>
            <a:r>
              <a:rPr lang="cs-CZ" u="sng" dirty="0" smtClean="0"/>
              <a:t>Poruchy:</a:t>
            </a:r>
            <a:r>
              <a:rPr lang="cs-CZ" dirty="0"/>
              <a:t> </a:t>
            </a:r>
            <a:r>
              <a:rPr lang="cs-CZ" dirty="0" smtClean="0"/>
              <a:t>anestezie </a:t>
            </a:r>
            <a:r>
              <a:rPr lang="cs-CZ" dirty="0"/>
              <a:t>– necitlivost</a:t>
            </a:r>
          </a:p>
          <a:p>
            <a:pPr marL="0" indent="0">
              <a:buNone/>
            </a:pPr>
            <a:r>
              <a:rPr lang="cs-CZ" dirty="0"/>
              <a:t>                   </a:t>
            </a:r>
            <a:r>
              <a:rPr lang="cs-CZ" dirty="0" smtClean="0"/>
              <a:t> hypestezie </a:t>
            </a:r>
            <a:r>
              <a:rPr lang="cs-CZ" dirty="0"/>
              <a:t>– snížená citlivost </a:t>
            </a:r>
          </a:p>
          <a:p>
            <a:pPr marL="0" indent="0">
              <a:buNone/>
            </a:pPr>
            <a:r>
              <a:rPr lang="cs-CZ" dirty="0"/>
              <a:t>                   </a:t>
            </a:r>
            <a:r>
              <a:rPr lang="cs-CZ" dirty="0" smtClean="0"/>
              <a:t> neuralgie </a:t>
            </a:r>
            <a:r>
              <a:rPr lang="cs-CZ" dirty="0"/>
              <a:t>– bolest v průběhu nervu</a:t>
            </a:r>
          </a:p>
          <a:p>
            <a:pPr marL="0" indent="0">
              <a:buNone/>
            </a:pPr>
            <a:r>
              <a:rPr lang="cs-CZ" dirty="0"/>
              <a:t>                   </a:t>
            </a:r>
            <a:r>
              <a:rPr lang="cs-CZ" dirty="0" smtClean="0"/>
              <a:t> poruchy </a:t>
            </a:r>
            <a:r>
              <a:rPr lang="cs-CZ" dirty="0"/>
              <a:t>chuti</a:t>
            </a:r>
          </a:p>
          <a:p>
            <a:pPr marL="0" indent="0">
              <a:buNone/>
            </a:pPr>
            <a:r>
              <a:rPr lang="cs-CZ" dirty="0"/>
              <a:t>                   </a:t>
            </a:r>
            <a:r>
              <a:rPr lang="cs-CZ" dirty="0" smtClean="0"/>
              <a:t> snížení </a:t>
            </a:r>
            <a:r>
              <a:rPr lang="cs-CZ" dirty="0"/>
              <a:t>korneálního reflexu</a:t>
            </a:r>
          </a:p>
          <a:p>
            <a:pPr marL="0" indent="0">
              <a:buNone/>
            </a:pPr>
            <a:r>
              <a:rPr lang="cs-CZ" dirty="0"/>
              <a:t>                   </a:t>
            </a:r>
            <a:r>
              <a:rPr lang="cs-CZ" dirty="0" smtClean="0"/>
              <a:t> oslabení </a:t>
            </a:r>
            <a:r>
              <a:rPr lang="cs-CZ" dirty="0"/>
              <a:t>žvýkacího svalstva</a:t>
            </a:r>
          </a:p>
          <a:p>
            <a:endParaRPr lang="cs-CZ" dirty="0"/>
          </a:p>
          <a:p>
            <a:endParaRPr lang="cs-CZ" dirty="0"/>
          </a:p>
          <a:p>
            <a:endParaRPr lang="cs-CZ" dirty="0"/>
          </a:p>
        </p:txBody>
      </p:sp>
      <p:sp>
        <p:nvSpPr>
          <p:cNvPr id="4" name="Obdélník 3"/>
          <p:cNvSpPr/>
          <p:nvPr/>
        </p:nvSpPr>
        <p:spPr>
          <a:xfrm>
            <a:off x="501041" y="5833655"/>
            <a:ext cx="8091814" cy="369332"/>
          </a:xfrm>
          <a:prstGeom prst="rect">
            <a:avLst/>
          </a:prstGeom>
        </p:spPr>
        <p:txBody>
          <a:bodyPr wrap="square">
            <a:spAutoFit/>
          </a:bodyPr>
          <a:lstStyle/>
          <a:p>
            <a:endParaRPr lang="cs-CZ" dirty="0"/>
          </a:p>
        </p:txBody>
      </p:sp>
      <p:pic>
        <p:nvPicPr>
          <p:cNvPr id="5" name="Obrázek 4">
            <a:extLst>
              <a:ext uri="{FF2B5EF4-FFF2-40B4-BE49-F238E27FC236}">
                <a16:creationId xmlns="" xmlns:a16="http://schemas.microsoft.com/office/drawing/2014/main" id="{D0E131A0-8E19-478E-8DD4-BF9B94E3B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 xmlns:a16="http://schemas.microsoft.com/office/drawing/2014/main" id="{61816AD7-883F-46EC-AF91-A4F2714BF78F}"/>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7" name="Zástupný symbol pro číslo snímku 6">
            <a:extLst>
              <a:ext uri="{FF2B5EF4-FFF2-40B4-BE49-F238E27FC236}">
                <a16:creationId xmlns="" xmlns:a16="http://schemas.microsoft.com/office/drawing/2014/main" id="{93A78D63-855D-4892-8B5E-FD9E0121E2C6}"/>
              </a:ext>
            </a:extLst>
          </p:cNvPr>
          <p:cNvSpPr>
            <a:spLocks noGrp="1"/>
          </p:cNvSpPr>
          <p:nvPr>
            <p:ph type="sldNum" sz="quarter" idx="12"/>
          </p:nvPr>
        </p:nvSpPr>
        <p:spPr/>
        <p:txBody>
          <a:bodyPr/>
          <a:lstStyle/>
          <a:p>
            <a:fld id="{D766C8EF-D15E-44EA-BAAD-63AA85C23168}" type="slidenum">
              <a:rPr lang="cs-CZ" smtClean="0"/>
              <a:t>10</a:t>
            </a:fld>
            <a:endParaRPr lang="cs-CZ"/>
          </a:p>
        </p:txBody>
      </p:sp>
    </p:spTree>
    <p:extLst>
      <p:ext uri="{BB962C8B-B14F-4D97-AF65-F5344CB8AC3E}">
        <p14:creationId xmlns:p14="http://schemas.microsoft.com/office/powerpoint/2010/main" val="127572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IV</a:t>
            </a:r>
          </a:p>
        </p:txBody>
      </p:sp>
      <p:sp>
        <p:nvSpPr>
          <p:cNvPr id="3" name="Zástupný symbol pro obsah 2"/>
          <p:cNvSpPr>
            <a:spLocks noGrp="1"/>
          </p:cNvSpPr>
          <p:nvPr>
            <p:ph idx="1"/>
          </p:nvPr>
        </p:nvSpPr>
        <p:spPr>
          <a:xfrm>
            <a:off x="563967" y="1559528"/>
            <a:ext cx="10820400" cy="4885113"/>
          </a:xfrm>
        </p:spPr>
        <p:txBody>
          <a:bodyPr>
            <a:noAutofit/>
          </a:bodyPr>
          <a:lstStyle/>
          <a:p>
            <a:r>
              <a:rPr lang="cs-CZ" b="1" dirty="0"/>
              <a:t>N. </a:t>
            </a:r>
            <a:r>
              <a:rPr lang="cs-CZ" b="1" dirty="0" err="1"/>
              <a:t>abducens</a:t>
            </a:r>
            <a:r>
              <a:rPr lang="cs-CZ" b="1" dirty="0"/>
              <a:t> (odtahovací nerv, n. VI) </a:t>
            </a:r>
          </a:p>
          <a:p>
            <a:pPr marL="0" indent="0">
              <a:buNone/>
            </a:pPr>
            <a:r>
              <a:rPr lang="cs-CZ" u="sng" dirty="0" smtClean="0"/>
              <a:t>Poruchy</a:t>
            </a:r>
            <a:r>
              <a:rPr lang="cs-CZ" u="sng" dirty="0"/>
              <a:t>:</a:t>
            </a:r>
            <a:r>
              <a:rPr lang="cs-CZ" dirty="0"/>
              <a:t> konvergentní strabismus – podélné osy </a:t>
            </a:r>
            <a:r>
              <a:rPr lang="cs-CZ" dirty="0" err="1" smtClean="0"/>
              <a:t>oč.bulbů</a:t>
            </a:r>
            <a:r>
              <a:rPr lang="cs-CZ" dirty="0" smtClean="0"/>
              <a:t> se přibližují</a:t>
            </a:r>
            <a:endParaRPr lang="cs-CZ" dirty="0"/>
          </a:p>
          <a:p>
            <a:pPr marL="0" indent="0">
              <a:buNone/>
            </a:pPr>
            <a:r>
              <a:rPr lang="cs-CZ" dirty="0"/>
              <a:t>               </a:t>
            </a:r>
            <a:r>
              <a:rPr lang="cs-CZ" dirty="0" smtClean="0"/>
              <a:t>diplopie </a:t>
            </a:r>
            <a:r>
              <a:rPr lang="cs-CZ" dirty="0"/>
              <a:t>– dvojité </a:t>
            </a:r>
            <a:r>
              <a:rPr lang="cs-CZ" dirty="0" smtClean="0"/>
              <a:t>vidění</a:t>
            </a:r>
          </a:p>
          <a:p>
            <a:pPr marL="0" indent="0">
              <a:buNone/>
            </a:pPr>
            <a:endParaRPr lang="cs-CZ" dirty="0"/>
          </a:p>
          <a:p>
            <a:r>
              <a:rPr lang="cs-CZ" b="1" dirty="0"/>
              <a:t>N. </a:t>
            </a:r>
            <a:r>
              <a:rPr lang="cs-CZ" b="1" dirty="0" err="1"/>
              <a:t>facialis</a:t>
            </a:r>
            <a:r>
              <a:rPr lang="cs-CZ" b="1" dirty="0"/>
              <a:t> (lícní nerv, n. VII)</a:t>
            </a:r>
          </a:p>
          <a:p>
            <a:pPr marL="0" indent="0">
              <a:buNone/>
            </a:pPr>
            <a:r>
              <a:rPr lang="cs-CZ" u="sng" dirty="0" smtClean="0"/>
              <a:t>Poruchy</a:t>
            </a:r>
            <a:r>
              <a:rPr lang="cs-CZ" u="sng" dirty="0"/>
              <a:t>:</a:t>
            </a:r>
            <a:r>
              <a:rPr lang="cs-CZ" dirty="0"/>
              <a:t> paréza nebo plegie (částečné nebo úplné ochrnutí) mimického svalstva</a:t>
            </a:r>
          </a:p>
          <a:p>
            <a:pPr marL="0" indent="0">
              <a:buNone/>
            </a:pPr>
            <a:endParaRPr lang="cs-CZ" dirty="0"/>
          </a:p>
        </p:txBody>
      </p:sp>
      <p:pic>
        <p:nvPicPr>
          <p:cNvPr id="4" name="Obrázek 3">
            <a:extLst>
              <a:ext uri="{FF2B5EF4-FFF2-40B4-BE49-F238E27FC236}">
                <a16:creationId xmlns="" xmlns:a16="http://schemas.microsoft.com/office/drawing/2014/main"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7C6486C4-ECE8-45FF-A5F0-4BDF34A193EB}"/>
              </a:ext>
            </a:extLst>
          </p:cNvPr>
          <p:cNvSpPr>
            <a:spLocks noGrp="1"/>
          </p:cNvSpPr>
          <p:nvPr>
            <p:ph type="sldNum" sz="quarter" idx="12"/>
          </p:nvPr>
        </p:nvSpPr>
        <p:spPr/>
        <p:txBody>
          <a:bodyPr/>
          <a:lstStyle/>
          <a:p>
            <a:fld id="{D766C8EF-D15E-44EA-BAAD-63AA85C23168}" type="slidenum">
              <a:rPr lang="cs-CZ" smtClean="0"/>
              <a:t>11</a:t>
            </a:fld>
            <a:endParaRPr lang="cs-CZ"/>
          </a:p>
        </p:txBody>
      </p:sp>
    </p:spTree>
    <p:extLst>
      <p:ext uri="{BB962C8B-B14F-4D97-AF65-F5344CB8AC3E}">
        <p14:creationId xmlns:p14="http://schemas.microsoft.com/office/powerpoint/2010/main" val="3537990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a:t>
            </a:r>
            <a:r>
              <a:rPr lang="cs-CZ" dirty="0" smtClean="0"/>
              <a:t>V</a:t>
            </a:r>
            <a:endParaRPr lang="cs-CZ" dirty="0"/>
          </a:p>
        </p:txBody>
      </p:sp>
      <p:sp>
        <p:nvSpPr>
          <p:cNvPr id="3" name="Zástupný symbol pro obsah 2"/>
          <p:cNvSpPr>
            <a:spLocks noGrp="1"/>
          </p:cNvSpPr>
          <p:nvPr>
            <p:ph idx="1"/>
          </p:nvPr>
        </p:nvSpPr>
        <p:spPr>
          <a:xfrm>
            <a:off x="563967" y="1734893"/>
            <a:ext cx="10820400" cy="4885113"/>
          </a:xfrm>
        </p:spPr>
        <p:txBody>
          <a:bodyPr>
            <a:noAutofit/>
          </a:bodyPr>
          <a:lstStyle/>
          <a:p>
            <a:r>
              <a:rPr lang="cs-CZ" b="1" dirty="0" smtClean="0"/>
              <a:t>N</a:t>
            </a:r>
            <a:r>
              <a:rPr lang="cs-CZ" b="1" dirty="0"/>
              <a:t>. </a:t>
            </a:r>
            <a:r>
              <a:rPr lang="cs-CZ" b="1" dirty="0" err="1"/>
              <a:t>vestibulocochlearis</a:t>
            </a:r>
            <a:r>
              <a:rPr lang="cs-CZ" b="1" dirty="0"/>
              <a:t> (rovnovážný a sluchový nerv, n. VIII)</a:t>
            </a:r>
          </a:p>
          <a:p>
            <a:pPr marL="0" indent="0">
              <a:buNone/>
            </a:pPr>
            <a:r>
              <a:rPr lang="cs-CZ" u="sng" dirty="0" smtClean="0"/>
              <a:t>Poruchy</a:t>
            </a:r>
            <a:r>
              <a:rPr lang="cs-CZ" u="sng" dirty="0"/>
              <a:t>:</a:t>
            </a:r>
            <a:r>
              <a:rPr lang="cs-CZ" dirty="0"/>
              <a:t> </a:t>
            </a:r>
            <a:r>
              <a:rPr lang="cs-CZ" dirty="0" err="1"/>
              <a:t>hypacusis</a:t>
            </a:r>
            <a:r>
              <a:rPr lang="cs-CZ" dirty="0"/>
              <a:t> – nedoslýchavost</a:t>
            </a:r>
          </a:p>
          <a:p>
            <a:pPr marL="0" indent="0">
              <a:buNone/>
            </a:pPr>
            <a:r>
              <a:rPr lang="cs-CZ" dirty="0"/>
              <a:t>               </a:t>
            </a:r>
            <a:r>
              <a:rPr lang="cs-CZ" dirty="0" err="1" smtClean="0"/>
              <a:t>tinitus</a:t>
            </a:r>
            <a:r>
              <a:rPr lang="cs-CZ" dirty="0" smtClean="0"/>
              <a:t> </a:t>
            </a:r>
            <a:r>
              <a:rPr lang="cs-CZ" dirty="0" err="1"/>
              <a:t>aurium</a:t>
            </a:r>
            <a:r>
              <a:rPr lang="cs-CZ" dirty="0"/>
              <a:t> – šumění v uších, pískání</a:t>
            </a:r>
          </a:p>
          <a:p>
            <a:pPr marL="0" indent="0">
              <a:buNone/>
            </a:pPr>
            <a:r>
              <a:rPr lang="cs-CZ" dirty="0"/>
              <a:t>               </a:t>
            </a:r>
            <a:r>
              <a:rPr lang="cs-CZ" dirty="0" smtClean="0"/>
              <a:t>sluchové </a:t>
            </a:r>
            <a:r>
              <a:rPr lang="cs-CZ" dirty="0"/>
              <a:t>halucinace nebo </a:t>
            </a:r>
            <a:r>
              <a:rPr lang="cs-CZ" dirty="0" err="1"/>
              <a:t>pseudohalucinace</a:t>
            </a:r>
            <a:endParaRPr lang="cs-CZ" dirty="0"/>
          </a:p>
          <a:p>
            <a:pPr marL="0" indent="0">
              <a:buNone/>
            </a:pPr>
            <a:r>
              <a:rPr lang="cs-CZ" dirty="0"/>
              <a:t>               </a:t>
            </a:r>
            <a:r>
              <a:rPr lang="cs-CZ" dirty="0" smtClean="0"/>
              <a:t>titubace </a:t>
            </a:r>
            <a:r>
              <a:rPr lang="cs-CZ" dirty="0"/>
              <a:t>– vrávorání, porucha rovnováhy</a:t>
            </a:r>
          </a:p>
          <a:p>
            <a:pPr marL="0" indent="0">
              <a:buNone/>
            </a:pPr>
            <a:r>
              <a:rPr lang="cs-CZ" dirty="0"/>
              <a:t>               </a:t>
            </a:r>
            <a:r>
              <a:rPr lang="cs-CZ" dirty="0" smtClean="0"/>
              <a:t>nystagmus </a:t>
            </a:r>
            <a:r>
              <a:rPr lang="cs-CZ" dirty="0"/>
              <a:t>– rytmický pohyb očních bulbů – při postižení </a:t>
            </a:r>
            <a:r>
              <a:rPr lang="cs-CZ" dirty="0" smtClean="0"/>
              <a:t>				vestibulárního </a:t>
            </a:r>
            <a:r>
              <a:rPr lang="cs-CZ" dirty="0"/>
              <a:t>aparátu</a:t>
            </a:r>
          </a:p>
          <a:p>
            <a:pPr marL="0" indent="0">
              <a:buNone/>
            </a:pPr>
            <a:endParaRPr lang="cs-CZ" dirty="0"/>
          </a:p>
        </p:txBody>
      </p:sp>
      <p:pic>
        <p:nvPicPr>
          <p:cNvPr id="4" name="Obrázek 3">
            <a:extLst>
              <a:ext uri="{FF2B5EF4-FFF2-40B4-BE49-F238E27FC236}">
                <a16:creationId xmlns="" xmlns:a16="http://schemas.microsoft.com/office/drawing/2014/main"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7C6486C4-ECE8-45FF-A5F0-4BDF34A193EB}"/>
              </a:ext>
            </a:extLst>
          </p:cNvPr>
          <p:cNvSpPr>
            <a:spLocks noGrp="1"/>
          </p:cNvSpPr>
          <p:nvPr>
            <p:ph type="sldNum" sz="quarter" idx="12"/>
          </p:nvPr>
        </p:nvSpPr>
        <p:spPr/>
        <p:txBody>
          <a:bodyPr/>
          <a:lstStyle/>
          <a:p>
            <a:fld id="{D766C8EF-D15E-44EA-BAAD-63AA85C23168}" type="slidenum">
              <a:rPr lang="cs-CZ" smtClean="0"/>
              <a:t>12</a:t>
            </a:fld>
            <a:endParaRPr lang="cs-CZ"/>
          </a:p>
        </p:txBody>
      </p:sp>
    </p:spTree>
    <p:extLst>
      <p:ext uri="{BB962C8B-B14F-4D97-AF65-F5344CB8AC3E}">
        <p14:creationId xmlns:p14="http://schemas.microsoft.com/office/powerpoint/2010/main" val="468841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a:t>
            </a:r>
          </a:p>
        </p:txBody>
      </p:sp>
      <p:sp>
        <p:nvSpPr>
          <p:cNvPr id="3" name="Zástupný symbol pro obsah 2"/>
          <p:cNvSpPr>
            <a:spLocks noGrp="1"/>
          </p:cNvSpPr>
          <p:nvPr>
            <p:ph idx="1"/>
          </p:nvPr>
        </p:nvSpPr>
        <p:spPr/>
        <p:txBody>
          <a:bodyPr>
            <a:normAutofit fontScale="92500" lnSpcReduction="20000"/>
          </a:bodyPr>
          <a:lstStyle/>
          <a:p>
            <a:r>
              <a:rPr lang="cs-CZ" b="1" dirty="0"/>
              <a:t>N. </a:t>
            </a:r>
            <a:r>
              <a:rPr lang="cs-CZ" b="1" dirty="0" err="1"/>
              <a:t>glossopharyngeus</a:t>
            </a:r>
            <a:r>
              <a:rPr lang="cs-CZ" b="1" dirty="0"/>
              <a:t> (jazykohltanový nerv, n. IX)</a:t>
            </a:r>
          </a:p>
          <a:p>
            <a:pPr marL="0" indent="0">
              <a:buNone/>
            </a:pPr>
            <a:r>
              <a:rPr lang="cs-CZ" b="1" dirty="0"/>
              <a:t>    </a:t>
            </a:r>
            <a:r>
              <a:rPr lang="cs-CZ" dirty="0"/>
              <a:t> </a:t>
            </a:r>
            <a:r>
              <a:rPr lang="cs-CZ" u="sng" dirty="0" smtClean="0"/>
              <a:t>Poruchy:</a:t>
            </a:r>
            <a:r>
              <a:rPr lang="cs-CZ" dirty="0" smtClean="0"/>
              <a:t> dysartrie </a:t>
            </a:r>
            <a:r>
              <a:rPr lang="cs-CZ"/>
              <a:t>– </a:t>
            </a:r>
            <a:r>
              <a:rPr lang="cs-CZ" smtClean="0"/>
              <a:t>motorická porucha </a:t>
            </a:r>
            <a:r>
              <a:rPr lang="cs-CZ" dirty="0"/>
              <a:t>řeči</a:t>
            </a:r>
          </a:p>
          <a:p>
            <a:pPr marL="0" indent="0">
              <a:buNone/>
            </a:pPr>
            <a:r>
              <a:rPr lang="cs-CZ" dirty="0"/>
              <a:t>                   </a:t>
            </a:r>
            <a:r>
              <a:rPr lang="cs-CZ" dirty="0" smtClean="0"/>
              <a:t> dysfagie </a:t>
            </a:r>
            <a:r>
              <a:rPr lang="cs-CZ" dirty="0"/>
              <a:t>– porucha polykání</a:t>
            </a:r>
          </a:p>
          <a:p>
            <a:pPr marL="0" indent="0">
              <a:buNone/>
            </a:pPr>
            <a:r>
              <a:rPr lang="cs-CZ" dirty="0"/>
              <a:t>                   </a:t>
            </a:r>
            <a:r>
              <a:rPr lang="cs-CZ" dirty="0" smtClean="0"/>
              <a:t> porucha </a:t>
            </a:r>
            <a:r>
              <a:rPr lang="cs-CZ" dirty="0"/>
              <a:t>chuti na zadní třetině jazyka </a:t>
            </a:r>
          </a:p>
          <a:p>
            <a:pPr marL="0" indent="0">
              <a:buNone/>
            </a:pPr>
            <a:r>
              <a:rPr lang="cs-CZ" dirty="0"/>
              <a:t>                   </a:t>
            </a:r>
            <a:r>
              <a:rPr lang="cs-CZ" dirty="0" smtClean="0"/>
              <a:t> vyhasnutí </a:t>
            </a:r>
            <a:r>
              <a:rPr lang="cs-CZ" dirty="0"/>
              <a:t>dávivého a zvracivého reflexu</a:t>
            </a:r>
          </a:p>
          <a:p>
            <a:r>
              <a:rPr lang="cs-CZ" b="1" dirty="0"/>
              <a:t>N. vagus (bloudivý nerv, n. X)</a:t>
            </a:r>
          </a:p>
          <a:p>
            <a:pPr marL="0" indent="0">
              <a:buNone/>
            </a:pPr>
            <a:r>
              <a:rPr lang="cs-CZ" b="1" dirty="0"/>
              <a:t>     </a:t>
            </a:r>
            <a:r>
              <a:rPr lang="cs-CZ" u="sng" dirty="0" smtClean="0"/>
              <a:t>Poruchy:</a:t>
            </a:r>
            <a:r>
              <a:rPr lang="cs-CZ" dirty="0" smtClean="0"/>
              <a:t> dysfagie</a:t>
            </a:r>
            <a:r>
              <a:rPr lang="cs-CZ" dirty="0"/>
              <a:t>, dysartrie, afonie – ztráta hlasu, </a:t>
            </a:r>
            <a:endParaRPr lang="cs-CZ" dirty="0" smtClean="0"/>
          </a:p>
          <a:p>
            <a:pPr marL="0" indent="0">
              <a:buNone/>
            </a:pPr>
            <a:r>
              <a:rPr lang="cs-CZ" dirty="0"/>
              <a:t> </a:t>
            </a:r>
            <a:r>
              <a:rPr lang="cs-CZ" dirty="0" smtClean="0"/>
              <a:t>                   dysfonie </a:t>
            </a:r>
            <a:r>
              <a:rPr lang="cs-CZ" dirty="0"/>
              <a:t>– porucha </a:t>
            </a:r>
            <a:r>
              <a:rPr lang="cs-CZ" dirty="0" smtClean="0"/>
              <a:t>hlasu,</a:t>
            </a:r>
            <a:endParaRPr lang="cs-CZ" dirty="0"/>
          </a:p>
          <a:p>
            <a:pPr marL="0" indent="0">
              <a:buNone/>
            </a:pPr>
            <a:r>
              <a:rPr lang="cs-CZ" dirty="0"/>
              <a:t>                   </a:t>
            </a:r>
            <a:r>
              <a:rPr lang="cs-CZ" dirty="0" smtClean="0"/>
              <a:t> poruchy </a:t>
            </a:r>
            <a:r>
              <a:rPr lang="cs-CZ" dirty="0"/>
              <a:t>dýchání, </a:t>
            </a:r>
          </a:p>
          <a:p>
            <a:pPr marL="0" indent="0">
              <a:buNone/>
            </a:pPr>
            <a:r>
              <a:rPr lang="cs-CZ" dirty="0"/>
              <a:t>                    tachykardie při poškození, bradykardie při dráždění nervu</a:t>
            </a:r>
          </a:p>
          <a:p>
            <a:pPr marL="0" indent="0">
              <a:buNone/>
            </a:pPr>
            <a:endParaRPr lang="cs-CZ" dirty="0"/>
          </a:p>
        </p:txBody>
      </p:sp>
      <p:pic>
        <p:nvPicPr>
          <p:cNvPr id="4" name="Obrázek 3">
            <a:extLst>
              <a:ext uri="{FF2B5EF4-FFF2-40B4-BE49-F238E27FC236}">
                <a16:creationId xmlns="" xmlns:a16="http://schemas.microsoft.com/office/drawing/2014/main" id="{CAA790E7-644D-4E6E-A42C-9F03C88D1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F996CC65-EB45-41ED-9864-8014E77ED926}"/>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FCA0A84C-8F8B-48C1-B95D-A02E93CA165B}"/>
              </a:ext>
            </a:extLst>
          </p:cNvPr>
          <p:cNvSpPr>
            <a:spLocks noGrp="1"/>
          </p:cNvSpPr>
          <p:nvPr>
            <p:ph type="sldNum" sz="quarter" idx="12"/>
          </p:nvPr>
        </p:nvSpPr>
        <p:spPr/>
        <p:txBody>
          <a:bodyPr/>
          <a:lstStyle/>
          <a:p>
            <a:fld id="{D766C8EF-D15E-44EA-BAAD-63AA85C23168}" type="slidenum">
              <a:rPr lang="cs-CZ" smtClean="0"/>
              <a:t>13</a:t>
            </a:fld>
            <a:endParaRPr lang="cs-CZ"/>
          </a:p>
        </p:txBody>
      </p:sp>
    </p:spTree>
    <p:extLst>
      <p:ext uri="{BB962C8B-B14F-4D97-AF65-F5344CB8AC3E}">
        <p14:creationId xmlns:p14="http://schemas.microsoft.com/office/powerpoint/2010/main" val="120503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VI</a:t>
            </a:r>
          </a:p>
        </p:txBody>
      </p:sp>
      <p:sp>
        <p:nvSpPr>
          <p:cNvPr id="3" name="Zástupný symbol pro obsah 2"/>
          <p:cNvSpPr>
            <a:spLocks noGrp="1"/>
          </p:cNvSpPr>
          <p:nvPr>
            <p:ph idx="1"/>
          </p:nvPr>
        </p:nvSpPr>
        <p:spPr/>
        <p:txBody>
          <a:bodyPr/>
          <a:lstStyle/>
          <a:p>
            <a:r>
              <a:rPr lang="cs-CZ" b="1" dirty="0"/>
              <a:t>N. </a:t>
            </a:r>
            <a:r>
              <a:rPr lang="cs-CZ" b="1" dirty="0" err="1"/>
              <a:t>accessorius</a:t>
            </a:r>
            <a:r>
              <a:rPr lang="cs-CZ" b="1" dirty="0"/>
              <a:t> (přídatný nerv, n. XI)</a:t>
            </a:r>
            <a:r>
              <a:rPr lang="cs-CZ" dirty="0"/>
              <a:t> </a:t>
            </a:r>
          </a:p>
          <a:p>
            <a:pPr marL="0" indent="0">
              <a:buNone/>
            </a:pPr>
            <a:r>
              <a:rPr lang="cs-CZ" dirty="0"/>
              <a:t>     </a:t>
            </a:r>
            <a:r>
              <a:rPr lang="cs-CZ" u="sng" dirty="0"/>
              <a:t>Poruchy:</a:t>
            </a:r>
            <a:r>
              <a:rPr lang="cs-CZ" dirty="0"/>
              <a:t> dysartrie a dysfonie, </a:t>
            </a:r>
          </a:p>
          <a:p>
            <a:pPr marL="0" indent="0">
              <a:buNone/>
            </a:pPr>
            <a:r>
              <a:rPr lang="cs-CZ" dirty="0"/>
              <a:t>                   nemožnost zvedání ramene, </a:t>
            </a:r>
          </a:p>
          <a:p>
            <a:r>
              <a:rPr lang="cs-CZ" b="1" dirty="0"/>
              <a:t>N. </a:t>
            </a:r>
            <a:r>
              <a:rPr lang="cs-CZ" b="1" dirty="0" err="1"/>
              <a:t>hypoglossus</a:t>
            </a:r>
            <a:r>
              <a:rPr lang="cs-CZ" b="1" dirty="0"/>
              <a:t> (podjazykový nerv, n. XII) </a:t>
            </a:r>
          </a:p>
          <a:p>
            <a:pPr marL="0" indent="0">
              <a:buNone/>
            </a:pPr>
            <a:r>
              <a:rPr lang="cs-CZ" b="1" dirty="0"/>
              <a:t>     </a:t>
            </a:r>
            <a:r>
              <a:rPr lang="cs-CZ" u="sng" dirty="0"/>
              <a:t>Poruchy:</a:t>
            </a:r>
            <a:r>
              <a:rPr lang="cs-CZ" dirty="0"/>
              <a:t> atrofie a fascikulace jazyka</a:t>
            </a:r>
          </a:p>
          <a:p>
            <a:pPr marL="0" indent="0">
              <a:buNone/>
            </a:pPr>
            <a:r>
              <a:rPr lang="cs-CZ" dirty="0"/>
              <a:t>                   paréza svalstva jazyka</a:t>
            </a:r>
          </a:p>
          <a:p>
            <a:endParaRPr lang="cs-CZ" dirty="0"/>
          </a:p>
        </p:txBody>
      </p:sp>
      <p:pic>
        <p:nvPicPr>
          <p:cNvPr id="4" name="Obrázek 3">
            <a:extLst>
              <a:ext uri="{FF2B5EF4-FFF2-40B4-BE49-F238E27FC236}">
                <a16:creationId xmlns="" xmlns:a16="http://schemas.microsoft.com/office/drawing/2014/main" id="{ABC43907-977E-4F4E-875E-7D1CE2FC3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38E29EA4-66B4-49AB-BBC8-4D3771940EC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81CD7470-3ECB-467D-9F73-F9D95484AA75}"/>
              </a:ext>
            </a:extLst>
          </p:cNvPr>
          <p:cNvSpPr>
            <a:spLocks noGrp="1"/>
          </p:cNvSpPr>
          <p:nvPr>
            <p:ph type="sldNum" sz="quarter" idx="12"/>
          </p:nvPr>
        </p:nvSpPr>
        <p:spPr/>
        <p:txBody>
          <a:bodyPr/>
          <a:lstStyle/>
          <a:p>
            <a:fld id="{D766C8EF-D15E-44EA-BAAD-63AA85C23168}" type="slidenum">
              <a:rPr lang="cs-CZ" smtClean="0"/>
              <a:t>14</a:t>
            </a:fld>
            <a:endParaRPr lang="cs-CZ"/>
          </a:p>
        </p:txBody>
      </p:sp>
    </p:spTree>
    <p:extLst>
      <p:ext uri="{BB962C8B-B14F-4D97-AF65-F5344CB8AC3E}">
        <p14:creationId xmlns:p14="http://schemas.microsoft.com/office/powerpoint/2010/main" val="104627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a:t>
            </a:r>
          </a:p>
        </p:txBody>
      </p:sp>
      <p:sp>
        <p:nvSpPr>
          <p:cNvPr id="3" name="Zástupný symbol pro obsah 2"/>
          <p:cNvSpPr>
            <a:spLocks noGrp="1"/>
          </p:cNvSpPr>
          <p:nvPr>
            <p:ph idx="1"/>
          </p:nvPr>
        </p:nvSpPr>
        <p:spPr/>
        <p:txBody>
          <a:bodyPr>
            <a:normAutofit lnSpcReduction="10000"/>
          </a:bodyPr>
          <a:lstStyle/>
          <a:p>
            <a:r>
              <a:rPr lang="cs-CZ" sz="2400" b="1" dirty="0"/>
              <a:t>Vědomí</a:t>
            </a:r>
            <a:r>
              <a:rPr lang="cs-CZ" sz="2400" dirty="0"/>
              <a:t> – stav, kdy si jedinec plně a správně uvědomuje sebe sama i své okolí, je schopen jednat podle své vůle a adekvátně reaguje na vnitřní a vnější podněty.</a:t>
            </a:r>
          </a:p>
          <a:p>
            <a:pPr marL="0" indent="0">
              <a:buNone/>
            </a:pPr>
            <a:endParaRPr lang="cs-CZ" sz="2400" dirty="0"/>
          </a:p>
          <a:p>
            <a:pPr marL="0" indent="0">
              <a:buNone/>
            </a:pPr>
            <a:r>
              <a:rPr lang="cs-CZ" sz="2400" dirty="0"/>
              <a:t>                                    </a:t>
            </a:r>
            <a:r>
              <a:rPr lang="cs-CZ" sz="2400" b="1" u="sng" dirty="0"/>
              <a:t>VĚDOMÍ</a:t>
            </a:r>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                Vigilita                           Lucidita</a:t>
            </a:r>
          </a:p>
          <a:p>
            <a:pPr marL="0" indent="0">
              <a:buNone/>
            </a:pPr>
            <a:r>
              <a:rPr lang="cs-CZ" sz="2400" dirty="0"/>
              <a:t>                                               </a:t>
            </a:r>
          </a:p>
        </p:txBody>
      </p:sp>
      <p:sp>
        <p:nvSpPr>
          <p:cNvPr id="13" name="Šipka doleva 12"/>
          <p:cNvSpPr/>
          <p:nvPr/>
        </p:nvSpPr>
        <p:spPr>
          <a:xfrm rot="19091148">
            <a:off x="2783448" y="4202767"/>
            <a:ext cx="1201558" cy="354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rot="2838685">
            <a:off x="4575130" y="4207762"/>
            <a:ext cx="1150389" cy="38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 xmlns:a16="http://schemas.microsoft.com/office/drawing/2014/main" id="{F82A5EEA-9283-4344-A939-10F4BB4A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4" name="Zástupný symbol pro zápatí 3">
            <a:extLst>
              <a:ext uri="{FF2B5EF4-FFF2-40B4-BE49-F238E27FC236}">
                <a16:creationId xmlns="" xmlns:a16="http://schemas.microsoft.com/office/drawing/2014/main" id="{3C0124C3-1133-4238-B217-DE026B6F10FE}"/>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5" name="Zástupný symbol pro číslo snímku 4">
            <a:extLst>
              <a:ext uri="{FF2B5EF4-FFF2-40B4-BE49-F238E27FC236}">
                <a16:creationId xmlns="" xmlns:a16="http://schemas.microsoft.com/office/drawing/2014/main" id="{C1AF3F49-7DC1-4265-833B-501E7BD45D11}"/>
              </a:ext>
            </a:extLst>
          </p:cNvPr>
          <p:cNvSpPr>
            <a:spLocks noGrp="1"/>
          </p:cNvSpPr>
          <p:nvPr>
            <p:ph type="sldNum" sz="quarter" idx="12"/>
          </p:nvPr>
        </p:nvSpPr>
        <p:spPr/>
        <p:txBody>
          <a:bodyPr/>
          <a:lstStyle/>
          <a:p>
            <a:fld id="{D766C8EF-D15E-44EA-BAAD-63AA85C23168}" type="slidenum">
              <a:rPr lang="cs-CZ" smtClean="0"/>
              <a:t>15</a:t>
            </a:fld>
            <a:endParaRPr lang="cs-CZ"/>
          </a:p>
        </p:txBody>
      </p:sp>
    </p:spTree>
    <p:extLst>
      <p:ext uri="{BB962C8B-B14F-4D97-AF65-F5344CB8AC3E}">
        <p14:creationId xmlns:p14="http://schemas.microsoft.com/office/powerpoint/2010/main" val="4026442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II</a:t>
            </a:r>
          </a:p>
        </p:txBody>
      </p:sp>
      <p:sp>
        <p:nvSpPr>
          <p:cNvPr id="3" name="Zástupný symbol pro obsah 2"/>
          <p:cNvSpPr>
            <a:spLocks noGrp="1"/>
          </p:cNvSpPr>
          <p:nvPr>
            <p:ph idx="1"/>
          </p:nvPr>
        </p:nvSpPr>
        <p:spPr/>
        <p:txBody>
          <a:bodyPr>
            <a:normAutofit/>
          </a:bodyPr>
          <a:lstStyle/>
          <a:p>
            <a:r>
              <a:rPr lang="cs-CZ" sz="2400" b="1" dirty="0"/>
              <a:t>Vigilita</a:t>
            </a:r>
            <a:r>
              <a:rPr lang="cs-CZ" sz="2400" dirty="0"/>
              <a:t> (bdělost) – určuje stupeň schopnosti reagovat na podněty prostředí</a:t>
            </a:r>
          </a:p>
          <a:p>
            <a:r>
              <a:rPr lang="cs-CZ" sz="2400" b="1" dirty="0"/>
              <a:t>Lucidita</a:t>
            </a:r>
            <a:r>
              <a:rPr lang="cs-CZ" sz="2400" dirty="0"/>
              <a:t> (jasnost) – určuje kvalitu a obsah bdělého stavu. Jedinec je bdělý a správně si uvědomuje a vnímá sebe a své okolí. Bez vigility není možná lucidita. </a:t>
            </a:r>
            <a:endParaRPr lang="cs-CZ" sz="2400" dirty="0" smtClean="0"/>
          </a:p>
          <a:p>
            <a:endParaRPr lang="cs-CZ" sz="2400" dirty="0"/>
          </a:p>
          <a:p>
            <a:r>
              <a:rPr lang="cs-CZ" sz="2400" dirty="0"/>
              <a:t>Poruchy vědomí - </a:t>
            </a:r>
            <a:r>
              <a:rPr lang="cs-CZ" sz="2400" b="1" dirty="0"/>
              <a:t>KVALITATIVNÍ PORUCHY VĚDOMÍ </a:t>
            </a:r>
            <a:r>
              <a:rPr lang="cs-CZ" sz="2400" dirty="0"/>
              <a:t>– porucha lucidity</a:t>
            </a:r>
          </a:p>
          <a:p>
            <a:pPr marL="0" indent="0">
              <a:buNone/>
            </a:pPr>
            <a:r>
              <a:rPr lang="cs-CZ" sz="2400" dirty="0"/>
              <a:t>                           </a:t>
            </a:r>
            <a:r>
              <a:rPr lang="cs-CZ" sz="2400" dirty="0" smtClean="0"/>
              <a:t>- </a:t>
            </a:r>
            <a:r>
              <a:rPr lang="cs-CZ" sz="2400" b="1" dirty="0"/>
              <a:t>KVANTITATIVNÍ PORUCHY VĚDOMÍ </a:t>
            </a:r>
            <a:r>
              <a:rPr lang="cs-CZ" sz="2400" dirty="0"/>
              <a:t>– porucha vigility</a:t>
            </a:r>
          </a:p>
        </p:txBody>
      </p:sp>
      <p:pic>
        <p:nvPicPr>
          <p:cNvPr id="4" name="Obrázek 3">
            <a:extLst>
              <a:ext uri="{FF2B5EF4-FFF2-40B4-BE49-F238E27FC236}">
                <a16:creationId xmlns="" xmlns:a16="http://schemas.microsoft.com/office/drawing/2014/main" id="{D4071326-0B63-4EAA-996B-BDE4A28CF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48B5F45A-678F-411B-990E-7F4E26DC06E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6124715E-396C-42B6-9F0F-42AEF67EBB23}"/>
              </a:ext>
            </a:extLst>
          </p:cNvPr>
          <p:cNvSpPr>
            <a:spLocks noGrp="1"/>
          </p:cNvSpPr>
          <p:nvPr>
            <p:ph type="sldNum" sz="quarter" idx="12"/>
          </p:nvPr>
        </p:nvSpPr>
        <p:spPr/>
        <p:txBody>
          <a:bodyPr/>
          <a:lstStyle/>
          <a:p>
            <a:fld id="{D766C8EF-D15E-44EA-BAAD-63AA85C23168}" type="slidenum">
              <a:rPr lang="cs-CZ" smtClean="0"/>
              <a:t>16</a:t>
            </a:fld>
            <a:endParaRPr lang="cs-CZ"/>
          </a:p>
        </p:txBody>
      </p:sp>
    </p:spTree>
    <p:extLst>
      <p:ext uri="{BB962C8B-B14F-4D97-AF65-F5344CB8AC3E}">
        <p14:creationId xmlns:p14="http://schemas.microsoft.com/office/powerpoint/2010/main" val="198368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a:t>
            </a:r>
          </a:p>
        </p:txBody>
      </p:sp>
      <p:sp>
        <p:nvSpPr>
          <p:cNvPr id="3" name="Zástupný symbol pro obsah 2"/>
          <p:cNvSpPr>
            <a:spLocks noGrp="1"/>
          </p:cNvSpPr>
          <p:nvPr>
            <p:ph idx="1"/>
          </p:nvPr>
        </p:nvSpPr>
        <p:spPr>
          <a:xfrm>
            <a:off x="677334" y="1651001"/>
            <a:ext cx="8596668" cy="4390362"/>
          </a:xfrm>
        </p:spPr>
        <p:txBody>
          <a:bodyPr>
            <a:normAutofit/>
          </a:bodyPr>
          <a:lstStyle/>
          <a:p>
            <a:pPr marL="0" indent="0">
              <a:buNone/>
            </a:pPr>
            <a:r>
              <a:rPr lang="cs-CZ" sz="2400" dirty="0"/>
              <a:t>Narušení vigility, vědomí je zasaženo z hlediska množství či hloubky (kvantity</a:t>
            </a:r>
            <a:r>
              <a:rPr lang="cs-CZ" sz="2400" dirty="0" smtClean="0"/>
              <a:t>)</a:t>
            </a:r>
          </a:p>
          <a:p>
            <a:pPr marL="0" indent="0">
              <a:buNone/>
            </a:pPr>
            <a:endParaRPr lang="cs-CZ" sz="2400" dirty="0"/>
          </a:p>
          <a:p>
            <a:r>
              <a:rPr lang="cs-CZ" sz="2400" b="1" u="sng" dirty="0"/>
              <a:t>Krátkodobá</a:t>
            </a:r>
            <a:r>
              <a:rPr lang="cs-CZ" sz="2400" dirty="0"/>
              <a:t>  - náhlý začátek, krátké trvání a obvykle </a:t>
            </a:r>
            <a:r>
              <a:rPr lang="cs-CZ" sz="2400" dirty="0" err="1"/>
              <a:t>spont</a:t>
            </a:r>
            <a:r>
              <a:rPr lang="cs-CZ" sz="2400" dirty="0"/>
              <a:t>. úprava, zpravidla těžký stupeň poruchy vigility</a:t>
            </a:r>
          </a:p>
          <a:p>
            <a:pPr marL="0" indent="0">
              <a:buNone/>
            </a:pPr>
            <a:endParaRPr lang="cs-CZ" sz="2400" dirty="0"/>
          </a:p>
          <a:p>
            <a:pPr marL="0" indent="0">
              <a:buNone/>
            </a:pPr>
            <a:r>
              <a:rPr lang="cs-CZ" sz="2400" dirty="0"/>
              <a:t>          1) SYNKOPA – v důsledku </a:t>
            </a:r>
            <a:r>
              <a:rPr lang="cs-CZ" sz="2400" dirty="0" err="1"/>
              <a:t>hypoperfúze</a:t>
            </a:r>
            <a:r>
              <a:rPr lang="cs-CZ" sz="2400" dirty="0"/>
              <a:t> mozku </a:t>
            </a:r>
          </a:p>
          <a:p>
            <a:pPr marL="0" indent="0">
              <a:buNone/>
            </a:pPr>
            <a:r>
              <a:rPr lang="cs-CZ" sz="2400" dirty="0"/>
              <a:t>          2) EPILEPTICKÝ ZÁCHVAT – iritační léze</a:t>
            </a:r>
          </a:p>
          <a:p>
            <a:pPr marL="0" indent="0">
              <a:buNone/>
            </a:pPr>
            <a:r>
              <a:rPr lang="cs-CZ" sz="2400" dirty="0"/>
              <a:t>          3) METABOLICKÁ ONEMOCNĚNÍ – např. hypoglykemie</a:t>
            </a:r>
          </a:p>
          <a:p>
            <a:pPr marL="0" indent="0">
              <a:buNone/>
            </a:pPr>
            <a:endParaRPr lang="cs-CZ" sz="2400" dirty="0"/>
          </a:p>
          <a:p>
            <a:pPr marL="0" indent="0">
              <a:buNone/>
            </a:pPr>
            <a:endParaRPr lang="cs-CZ" sz="2400" dirty="0"/>
          </a:p>
          <a:p>
            <a:pPr marL="0" indent="0">
              <a:buNone/>
            </a:pPr>
            <a:endParaRPr lang="cs-CZ" sz="2200" dirty="0"/>
          </a:p>
          <a:p>
            <a:pPr marL="0" indent="0">
              <a:buNone/>
            </a:pPr>
            <a:endParaRPr lang="cs-CZ" dirty="0"/>
          </a:p>
        </p:txBody>
      </p:sp>
      <p:pic>
        <p:nvPicPr>
          <p:cNvPr id="4" name="Obrázek 3">
            <a:extLst>
              <a:ext uri="{FF2B5EF4-FFF2-40B4-BE49-F238E27FC236}">
                <a16:creationId xmlns="" xmlns:a16="http://schemas.microsoft.com/office/drawing/2014/main" id="{563BEE7F-F345-4362-9777-54427CBB5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543B1A3E-2BF9-48B6-91F2-7D88B854730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A7484CB2-FF2D-4DB0-AF9E-F3FB4546F1B3}"/>
              </a:ext>
            </a:extLst>
          </p:cNvPr>
          <p:cNvSpPr>
            <a:spLocks noGrp="1"/>
          </p:cNvSpPr>
          <p:nvPr>
            <p:ph type="sldNum" sz="quarter" idx="12"/>
          </p:nvPr>
        </p:nvSpPr>
        <p:spPr/>
        <p:txBody>
          <a:bodyPr/>
          <a:lstStyle/>
          <a:p>
            <a:fld id="{D766C8EF-D15E-44EA-BAAD-63AA85C23168}" type="slidenum">
              <a:rPr lang="cs-CZ" smtClean="0"/>
              <a:t>17</a:t>
            </a:fld>
            <a:endParaRPr lang="cs-CZ"/>
          </a:p>
        </p:txBody>
      </p:sp>
    </p:spTree>
    <p:extLst>
      <p:ext uri="{BB962C8B-B14F-4D97-AF65-F5344CB8AC3E}">
        <p14:creationId xmlns:p14="http://schemas.microsoft.com/office/powerpoint/2010/main" val="367198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II</a:t>
            </a:r>
          </a:p>
        </p:txBody>
      </p:sp>
      <p:sp>
        <p:nvSpPr>
          <p:cNvPr id="3" name="Zástupný symbol pro obsah 2"/>
          <p:cNvSpPr>
            <a:spLocks noGrp="1"/>
          </p:cNvSpPr>
          <p:nvPr>
            <p:ph idx="1"/>
          </p:nvPr>
        </p:nvSpPr>
        <p:spPr>
          <a:xfrm>
            <a:off x="482600" y="1536701"/>
            <a:ext cx="8791402" cy="4504662"/>
          </a:xfrm>
        </p:spPr>
        <p:txBody>
          <a:bodyPr>
            <a:normAutofit fontScale="92500"/>
          </a:bodyPr>
          <a:lstStyle/>
          <a:p>
            <a:r>
              <a:rPr lang="cs-CZ" sz="2200" b="1" u="sng" dirty="0"/>
              <a:t>Dlouhodobá</a:t>
            </a:r>
            <a:r>
              <a:rPr lang="cs-CZ" sz="2200" dirty="0"/>
              <a:t> - dle hloubky poruchy vědomí:</a:t>
            </a:r>
          </a:p>
          <a:p>
            <a:pPr marL="0" indent="0">
              <a:buNone/>
            </a:pPr>
            <a:r>
              <a:rPr lang="cs-CZ" sz="2200" dirty="0"/>
              <a:t>                      </a:t>
            </a:r>
            <a:r>
              <a:rPr lang="cs-CZ" sz="2200" b="1" dirty="0">
                <a:solidFill>
                  <a:srgbClr val="FF0000"/>
                </a:solidFill>
              </a:rPr>
              <a:t>1) </a:t>
            </a:r>
            <a:r>
              <a:rPr lang="cs-CZ" sz="2200" b="1" dirty="0"/>
              <a:t>SOMNOLENCE</a:t>
            </a:r>
            <a:r>
              <a:rPr lang="cs-CZ" sz="2200" dirty="0"/>
              <a:t> – pacient reaguje na oslovení, event. dotek</a:t>
            </a:r>
          </a:p>
          <a:p>
            <a:pPr marL="0" indent="0">
              <a:buNone/>
            </a:pPr>
            <a:r>
              <a:rPr lang="cs-CZ" sz="2200" dirty="0"/>
              <a:t>                      </a:t>
            </a:r>
            <a:r>
              <a:rPr lang="cs-CZ" sz="2200" b="1" dirty="0">
                <a:solidFill>
                  <a:srgbClr val="FF0000"/>
                </a:solidFill>
              </a:rPr>
              <a:t>2) </a:t>
            </a:r>
            <a:r>
              <a:rPr lang="cs-CZ" sz="2200" b="1" dirty="0"/>
              <a:t>SOPOR</a:t>
            </a:r>
            <a:r>
              <a:rPr lang="cs-CZ" sz="2200" dirty="0"/>
              <a:t> – pacient reaguje na bolest</a:t>
            </a:r>
          </a:p>
          <a:p>
            <a:pPr marL="0" indent="0">
              <a:buNone/>
            </a:pPr>
            <a:r>
              <a:rPr lang="cs-CZ" sz="2200" dirty="0"/>
              <a:t>                      </a:t>
            </a:r>
            <a:r>
              <a:rPr lang="cs-CZ" sz="2200" b="1" dirty="0">
                <a:solidFill>
                  <a:srgbClr val="FF0000"/>
                </a:solidFill>
              </a:rPr>
              <a:t>3) </a:t>
            </a:r>
            <a:r>
              <a:rPr lang="cs-CZ" sz="2200" b="1" dirty="0"/>
              <a:t>KOMA</a:t>
            </a:r>
            <a:r>
              <a:rPr lang="cs-CZ" sz="2200" dirty="0"/>
              <a:t> – nereaguje na zevní podněty</a:t>
            </a:r>
          </a:p>
          <a:p>
            <a:pPr marL="0" indent="0">
              <a:buNone/>
            </a:pPr>
            <a:endParaRPr lang="cs-CZ" sz="2200" dirty="0"/>
          </a:p>
          <a:p>
            <a:pPr marL="0" indent="0">
              <a:buNone/>
            </a:pPr>
            <a:r>
              <a:rPr lang="cs-CZ" sz="2200" dirty="0"/>
              <a:t>  - vznik na podkladě léze</a:t>
            </a:r>
          </a:p>
          <a:p>
            <a:pPr marL="0" indent="0">
              <a:buNone/>
            </a:pPr>
            <a:r>
              <a:rPr lang="cs-CZ" sz="2200" dirty="0"/>
              <a:t>   </a:t>
            </a:r>
            <a:r>
              <a:rPr lang="cs-CZ" sz="2200" b="1" dirty="0">
                <a:solidFill>
                  <a:srgbClr val="FF0000"/>
                </a:solidFill>
              </a:rPr>
              <a:t>1) </a:t>
            </a:r>
            <a:r>
              <a:rPr lang="cs-CZ" sz="2200" b="1" dirty="0"/>
              <a:t>strukturální</a:t>
            </a:r>
            <a:r>
              <a:rPr lang="cs-CZ" sz="2200" dirty="0"/>
              <a:t> – ložiskový </a:t>
            </a:r>
            <a:r>
              <a:rPr lang="cs-CZ" sz="2200" dirty="0" err="1"/>
              <a:t>neur</a:t>
            </a:r>
            <a:r>
              <a:rPr lang="cs-CZ" sz="2200" dirty="0"/>
              <a:t>. nález (CMP, nádor, zánět, trauma) </a:t>
            </a:r>
          </a:p>
          <a:p>
            <a:pPr marL="0" indent="0">
              <a:buNone/>
            </a:pPr>
            <a:r>
              <a:rPr lang="cs-CZ" sz="2200" dirty="0"/>
              <a:t>   </a:t>
            </a:r>
            <a:r>
              <a:rPr lang="cs-CZ" sz="2200" b="1" dirty="0">
                <a:solidFill>
                  <a:srgbClr val="FF0000"/>
                </a:solidFill>
              </a:rPr>
              <a:t>2) </a:t>
            </a:r>
            <a:r>
              <a:rPr lang="cs-CZ" sz="2200" b="1" dirty="0"/>
              <a:t>toxicko-metabolické</a:t>
            </a:r>
            <a:r>
              <a:rPr lang="cs-CZ" sz="2200" dirty="0"/>
              <a:t> – difúzní </a:t>
            </a:r>
            <a:r>
              <a:rPr lang="cs-CZ" sz="2200" dirty="0" err="1"/>
              <a:t>neur</a:t>
            </a:r>
            <a:r>
              <a:rPr lang="cs-CZ" sz="2200" dirty="0"/>
              <a:t>. nález (př.- toxické, fyzikální, metabolické, endokrinní, orgánové, cévní)</a:t>
            </a:r>
          </a:p>
          <a:p>
            <a:pPr marL="0" indent="0">
              <a:buNone/>
            </a:pPr>
            <a:r>
              <a:rPr lang="cs-CZ" sz="2200" dirty="0"/>
              <a:t>   </a:t>
            </a:r>
            <a:r>
              <a:rPr lang="cs-CZ" sz="2200" b="1" dirty="0">
                <a:solidFill>
                  <a:srgbClr val="FF0000"/>
                </a:solidFill>
              </a:rPr>
              <a:t>3) </a:t>
            </a:r>
            <a:r>
              <a:rPr lang="cs-CZ" sz="2200" b="1" dirty="0"/>
              <a:t>iritační</a:t>
            </a:r>
            <a:r>
              <a:rPr lang="cs-CZ" sz="2200" dirty="0"/>
              <a:t> – </a:t>
            </a:r>
            <a:r>
              <a:rPr lang="cs-CZ" sz="2200" dirty="0" err="1"/>
              <a:t>centerncefalická</a:t>
            </a:r>
            <a:r>
              <a:rPr lang="cs-CZ" sz="2200" dirty="0"/>
              <a:t> epilepsie – iritace ARAS (př.– strukturální, metabolicko-toxická, idiopatická)</a:t>
            </a:r>
          </a:p>
          <a:p>
            <a:pPr marL="0" indent="0">
              <a:buNone/>
            </a:pPr>
            <a:r>
              <a:rPr lang="cs-CZ" sz="2200" dirty="0"/>
              <a:t>                           </a:t>
            </a:r>
          </a:p>
          <a:p>
            <a:pPr marL="0" indent="0">
              <a:buNone/>
            </a:pPr>
            <a:endParaRPr lang="cs-CZ" dirty="0"/>
          </a:p>
        </p:txBody>
      </p:sp>
      <p:pic>
        <p:nvPicPr>
          <p:cNvPr id="4" name="Obrázek 3">
            <a:extLst>
              <a:ext uri="{FF2B5EF4-FFF2-40B4-BE49-F238E27FC236}">
                <a16:creationId xmlns="" xmlns:a16="http://schemas.microsoft.com/office/drawing/2014/main" id="{D574C10A-B0DA-46FA-8A2E-B825D959F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CC9D9A05-5DC9-44E0-9D1F-089A2544FC2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1B872F2F-14F4-4B2F-8125-B21D52E4888A}"/>
              </a:ext>
            </a:extLst>
          </p:cNvPr>
          <p:cNvSpPr>
            <a:spLocks noGrp="1"/>
          </p:cNvSpPr>
          <p:nvPr>
            <p:ph type="sldNum" sz="quarter" idx="12"/>
          </p:nvPr>
        </p:nvSpPr>
        <p:spPr/>
        <p:txBody>
          <a:bodyPr/>
          <a:lstStyle/>
          <a:p>
            <a:fld id="{D766C8EF-D15E-44EA-BAAD-63AA85C23168}" type="slidenum">
              <a:rPr lang="cs-CZ" smtClean="0"/>
              <a:t>18</a:t>
            </a:fld>
            <a:endParaRPr lang="cs-CZ"/>
          </a:p>
        </p:txBody>
      </p:sp>
    </p:spTree>
    <p:extLst>
      <p:ext uri="{BB962C8B-B14F-4D97-AF65-F5344CB8AC3E}">
        <p14:creationId xmlns:p14="http://schemas.microsoft.com/office/powerpoint/2010/main" val="50903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stavu vědomí</a:t>
            </a:r>
          </a:p>
        </p:txBody>
      </p:sp>
      <p:sp>
        <p:nvSpPr>
          <p:cNvPr id="3" name="Zástupný symbol pro obsah 2"/>
          <p:cNvSpPr>
            <a:spLocks noGrp="1"/>
          </p:cNvSpPr>
          <p:nvPr>
            <p:ph idx="1"/>
          </p:nvPr>
        </p:nvSpPr>
        <p:spPr/>
        <p:txBody>
          <a:bodyPr/>
          <a:lstStyle/>
          <a:p>
            <a:r>
              <a:rPr lang="cs-CZ" dirty="0"/>
              <a:t>Glasgow </a:t>
            </a:r>
            <a:r>
              <a:rPr lang="cs-CZ" dirty="0" err="1"/>
              <a:t>coma</a:t>
            </a:r>
            <a:r>
              <a:rPr lang="cs-CZ" dirty="0"/>
              <a:t> </a:t>
            </a:r>
            <a:r>
              <a:rPr lang="cs-CZ" dirty="0" err="1"/>
              <a:t>scale</a:t>
            </a:r>
            <a:r>
              <a:rPr lang="cs-CZ" dirty="0"/>
              <a:t> – GCS (u dětí modifikace)</a:t>
            </a:r>
          </a:p>
          <a:p>
            <a:r>
              <a:rPr lang="cs-CZ" dirty="0"/>
              <a:t>Bodovací schéma podle Beneše, dnes se již nepoužívá – modifikace Drábkova škála</a:t>
            </a:r>
          </a:p>
          <a:p>
            <a:r>
              <a:rPr lang="cs-CZ" dirty="0" err="1"/>
              <a:t>Ramsay</a:t>
            </a:r>
            <a:r>
              <a:rPr lang="cs-CZ" dirty="0"/>
              <a:t> </a:t>
            </a:r>
            <a:r>
              <a:rPr lang="cs-CZ" dirty="0" err="1"/>
              <a:t>Sedation</a:t>
            </a:r>
            <a:r>
              <a:rPr lang="cs-CZ" dirty="0"/>
              <a:t> </a:t>
            </a:r>
            <a:r>
              <a:rPr lang="cs-CZ" dirty="0" err="1"/>
              <a:t>Scale</a:t>
            </a:r>
            <a:r>
              <a:rPr lang="cs-CZ" dirty="0"/>
              <a:t> (RSS)</a:t>
            </a:r>
          </a:p>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p>
          <a:p>
            <a:endParaRPr lang="cs-CZ" dirty="0"/>
          </a:p>
          <a:p>
            <a:endParaRPr lang="cs-CZ" dirty="0"/>
          </a:p>
        </p:txBody>
      </p:sp>
      <p:pic>
        <p:nvPicPr>
          <p:cNvPr id="4" name="Obrázek 3">
            <a:extLst>
              <a:ext uri="{FF2B5EF4-FFF2-40B4-BE49-F238E27FC236}">
                <a16:creationId xmlns="" xmlns:a16="http://schemas.microsoft.com/office/drawing/2014/main" id="{7B05E95C-DCAF-42B5-B16C-63244CDEA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25B6D146-BAA1-44D6-ACE7-C973BC9EB60C}"/>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E2E7F659-FED2-47F8-9B51-6C4180A92EE8}"/>
              </a:ext>
            </a:extLst>
          </p:cNvPr>
          <p:cNvSpPr>
            <a:spLocks noGrp="1"/>
          </p:cNvSpPr>
          <p:nvPr>
            <p:ph type="sldNum" sz="quarter" idx="12"/>
          </p:nvPr>
        </p:nvSpPr>
        <p:spPr/>
        <p:txBody>
          <a:bodyPr/>
          <a:lstStyle/>
          <a:p>
            <a:fld id="{D766C8EF-D15E-44EA-BAAD-63AA85C23168}" type="slidenum">
              <a:rPr lang="cs-CZ" smtClean="0"/>
              <a:t>19</a:t>
            </a:fld>
            <a:endParaRPr lang="cs-CZ"/>
          </a:p>
        </p:txBody>
      </p:sp>
    </p:spTree>
    <p:extLst>
      <p:ext uri="{BB962C8B-B14F-4D97-AF65-F5344CB8AC3E}">
        <p14:creationId xmlns:p14="http://schemas.microsoft.com/office/powerpoint/2010/main" val="353501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96241"/>
            <a:ext cx="8596668" cy="1320800"/>
          </a:xfrm>
        </p:spPr>
        <p:txBody>
          <a:bodyPr/>
          <a:lstStyle/>
          <a:p>
            <a:r>
              <a:rPr lang="cs-CZ" dirty="0"/>
              <a:t>Poruchy hybnosti</a:t>
            </a:r>
          </a:p>
        </p:txBody>
      </p:sp>
      <p:sp>
        <p:nvSpPr>
          <p:cNvPr id="3" name="Zástupný symbol pro obsah 2"/>
          <p:cNvSpPr>
            <a:spLocks noGrp="1"/>
          </p:cNvSpPr>
          <p:nvPr>
            <p:ph idx="1"/>
          </p:nvPr>
        </p:nvSpPr>
        <p:spPr>
          <a:xfrm>
            <a:off x="677334" y="1315233"/>
            <a:ext cx="8596668" cy="5542767"/>
          </a:xfrm>
        </p:spPr>
        <p:txBody>
          <a:bodyPr>
            <a:normAutofit fontScale="85000" lnSpcReduction="10000"/>
          </a:bodyPr>
          <a:lstStyle/>
          <a:p>
            <a:r>
              <a:rPr lang="cs-CZ" dirty="0"/>
              <a:t>Při lézi centrálního nebo periferního </a:t>
            </a:r>
            <a:r>
              <a:rPr lang="cs-CZ" dirty="0" err="1"/>
              <a:t>motoneuronu</a:t>
            </a:r>
            <a:r>
              <a:rPr lang="cs-CZ" dirty="0"/>
              <a:t> vzniká porucha hybnosti, která se podle intenzity léze projeví buď lehkých snížením svalové síly a neobratnosti nebo u těžší léze částečnou nebo úplnou ztrátou aktivního pohybu.</a:t>
            </a:r>
          </a:p>
          <a:p>
            <a:pPr marL="0" indent="0">
              <a:buNone/>
            </a:pPr>
            <a:endParaRPr lang="cs-CZ" dirty="0"/>
          </a:p>
          <a:p>
            <a:r>
              <a:rPr lang="cs-CZ" dirty="0"/>
              <a:t>Paréza – částečná porucha hybnosti</a:t>
            </a:r>
          </a:p>
          <a:p>
            <a:r>
              <a:rPr lang="cs-CZ" dirty="0"/>
              <a:t>Plegie – kompletní porucha hybnosti</a:t>
            </a:r>
          </a:p>
          <a:p>
            <a:r>
              <a:rPr lang="cs-CZ" dirty="0" err="1"/>
              <a:t>Monoparéza</a:t>
            </a:r>
            <a:r>
              <a:rPr lang="cs-CZ" dirty="0"/>
              <a:t> (-plegie): postižení jedné končetiny</a:t>
            </a:r>
          </a:p>
          <a:p>
            <a:r>
              <a:rPr lang="cs-CZ" dirty="0" err="1"/>
              <a:t>Hemiparéza</a:t>
            </a:r>
            <a:r>
              <a:rPr lang="cs-CZ" dirty="0"/>
              <a:t> (-plegie): postižení levé nebo pravé poloviny těla</a:t>
            </a:r>
          </a:p>
          <a:p>
            <a:r>
              <a:rPr lang="cs-CZ" dirty="0"/>
              <a:t>Paraparéza (-plegie): postižení obou DKK</a:t>
            </a:r>
          </a:p>
          <a:p>
            <a:r>
              <a:rPr lang="cs-CZ" dirty="0" err="1"/>
              <a:t>Triparéza</a:t>
            </a:r>
            <a:r>
              <a:rPr lang="cs-CZ" dirty="0"/>
              <a:t> (-plegie): postižení třech končetin</a:t>
            </a:r>
          </a:p>
          <a:p>
            <a:r>
              <a:rPr lang="cs-CZ" dirty="0" err="1"/>
              <a:t>Kvadruparéza</a:t>
            </a:r>
            <a:r>
              <a:rPr lang="cs-CZ" dirty="0"/>
              <a:t> (-plegie): postižení všech končetin</a:t>
            </a:r>
          </a:p>
          <a:p>
            <a:pPr marL="0" indent="0">
              <a:buNone/>
            </a:pPr>
            <a:r>
              <a:rPr lang="cs-CZ" dirty="0"/>
              <a:t>       </a:t>
            </a:r>
          </a:p>
          <a:p>
            <a:pPr marL="0" indent="0">
              <a:buNone/>
            </a:pPr>
            <a:r>
              <a:rPr lang="cs-CZ" dirty="0"/>
              <a:t>    </a:t>
            </a:r>
          </a:p>
          <a:p>
            <a:endParaRPr lang="cs-CZ" dirty="0"/>
          </a:p>
          <a:p>
            <a:endParaRPr lang="cs-CZ" dirty="0"/>
          </a:p>
          <a:p>
            <a:endParaRPr lang="cs-CZ" dirty="0"/>
          </a:p>
          <a:p>
            <a:endParaRPr lang="cs-CZ" dirty="0"/>
          </a:p>
          <a:p>
            <a:endParaRPr lang="cs-CZ" dirty="0"/>
          </a:p>
          <a:p>
            <a:endParaRPr lang="cs-CZ" dirty="0"/>
          </a:p>
        </p:txBody>
      </p:sp>
      <p:pic>
        <p:nvPicPr>
          <p:cNvPr id="7" name="Obrázek 6">
            <a:extLst>
              <a:ext uri="{FF2B5EF4-FFF2-40B4-BE49-F238E27FC236}">
                <a16:creationId xmlns="" xmlns:a16="http://schemas.microsoft.com/office/drawing/2014/main" id="{8075C7B1-8182-4EB9-8C18-F093FE77D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9" name="Zástupný symbol pro zápatí 8">
            <a:extLst>
              <a:ext uri="{FF2B5EF4-FFF2-40B4-BE49-F238E27FC236}">
                <a16:creationId xmlns="" xmlns:a16="http://schemas.microsoft.com/office/drawing/2014/main" id="{2B927CB1-7523-4EDA-8087-B0D1CAE6E08E}"/>
              </a:ext>
            </a:extLst>
          </p:cNvPr>
          <p:cNvSpPr>
            <a:spLocks noGrp="1"/>
          </p:cNvSpPr>
          <p:nvPr>
            <p:ph type="ftr" sz="quarter" idx="11"/>
          </p:nvPr>
        </p:nvSpPr>
        <p:spPr/>
        <p:txBody>
          <a:bodyPr/>
          <a:lstStyle/>
          <a:p>
            <a:r>
              <a:rPr lang="cs-CZ" dirty="0" smtClean="0"/>
              <a:t>Intenzivní </a:t>
            </a:r>
            <a:r>
              <a:rPr lang="cs-CZ" dirty="0" err="1" smtClean="0"/>
              <a:t>oš</a:t>
            </a:r>
            <a:r>
              <a:rPr lang="cs-CZ" dirty="0" smtClean="0"/>
              <a:t>. péče v neurologii - cvičení</a:t>
            </a:r>
            <a:endParaRPr lang="cs-CZ" dirty="0"/>
          </a:p>
        </p:txBody>
      </p:sp>
      <p:sp>
        <p:nvSpPr>
          <p:cNvPr id="10" name="Zástupný symbol pro číslo snímku 9">
            <a:extLst>
              <a:ext uri="{FF2B5EF4-FFF2-40B4-BE49-F238E27FC236}">
                <a16:creationId xmlns="" xmlns:a16="http://schemas.microsoft.com/office/drawing/2014/main" id="{1FC44572-7058-45CA-96CC-A4676F66CAF4}"/>
              </a:ext>
            </a:extLst>
          </p:cNvPr>
          <p:cNvSpPr>
            <a:spLocks noGrp="1"/>
          </p:cNvSpPr>
          <p:nvPr>
            <p:ph type="sldNum" sz="quarter" idx="12"/>
          </p:nvPr>
        </p:nvSpPr>
        <p:spPr/>
        <p:txBody>
          <a:bodyPr/>
          <a:lstStyle/>
          <a:p>
            <a:fld id="{D766C8EF-D15E-44EA-BAAD-63AA85C23168}" type="slidenum">
              <a:rPr lang="cs-CZ" smtClean="0"/>
              <a:t>2</a:t>
            </a:fld>
            <a:endParaRPr lang="cs-CZ"/>
          </a:p>
        </p:txBody>
      </p:sp>
    </p:spTree>
    <p:extLst>
      <p:ext uri="{BB962C8B-B14F-4D97-AF65-F5344CB8AC3E}">
        <p14:creationId xmlns:p14="http://schemas.microsoft.com/office/powerpoint/2010/main" val="4141087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pic>
        <p:nvPicPr>
          <p:cNvPr id="7"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5843" y="104318"/>
            <a:ext cx="5253457" cy="6649364"/>
          </a:xfrm>
        </p:spPr>
      </p:pic>
      <p:sp>
        <p:nvSpPr>
          <p:cNvPr id="6" name="Zástupný symbol pro obsah 5"/>
          <p:cNvSpPr>
            <a:spLocks noGrp="1"/>
          </p:cNvSpPr>
          <p:nvPr>
            <p:ph sz="half" idx="2"/>
          </p:nvPr>
        </p:nvSpPr>
        <p:spPr>
          <a:xfrm>
            <a:off x="6794500" y="0"/>
            <a:ext cx="5397500" cy="6858000"/>
          </a:xfrm>
        </p:spPr>
        <p:txBody>
          <a:bodyPr>
            <a:normAutofit fontScale="85000" lnSpcReduction="20000"/>
          </a:bodyPr>
          <a:lstStyle/>
          <a:p>
            <a:pPr marL="0" indent="0" algn="ctr">
              <a:buNone/>
            </a:pPr>
            <a:r>
              <a:rPr lang="cs-CZ" dirty="0"/>
              <a:t>OTEVÍRÁNÍ OČÍ</a:t>
            </a:r>
          </a:p>
          <a:p>
            <a:pPr marL="0" indent="0">
              <a:buNone/>
            </a:pPr>
            <a:r>
              <a:rPr lang="cs-CZ" dirty="0">
                <a:solidFill>
                  <a:srgbClr val="FF0000"/>
                </a:solidFill>
              </a:rPr>
              <a:t>4</a:t>
            </a:r>
            <a:r>
              <a:rPr lang="cs-CZ" dirty="0"/>
              <a:t> spontánní</a:t>
            </a:r>
          </a:p>
          <a:p>
            <a:pPr marL="0" indent="0">
              <a:buNone/>
            </a:pPr>
            <a:r>
              <a:rPr lang="cs-CZ" dirty="0">
                <a:solidFill>
                  <a:srgbClr val="FF0000"/>
                </a:solidFill>
              </a:rPr>
              <a:t>3</a:t>
            </a:r>
            <a:r>
              <a:rPr lang="cs-CZ" dirty="0"/>
              <a:t> na výzvu</a:t>
            </a:r>
          </a:p>
          <a:p>
            <a:pPr marL="0" indent="0">
              <a:buNone/>
            </a:pPr>
            <a:r>
              <a:rPr lang="cs-CZ" dirty="0">
                <a:solidFill>
                  <a:srgbClr val="FF0000"/>
                </a:solidFill>
              </a:rPr>
              <a:t>2</a:t>
            </a:r>
            <a:r>
              <a:rPr lang="cs-CZ" dirty="0"/>
              <a:t> na algický podnět</a:t>
            </a:r>
          </a:p>
          <a:p>
            <a:pPr marL="0" indent="0">
              <a:buNone/>
            </a:pPr>
            <a:r>
              <a:rPr lang="cs-CZ" dirty="0">
                <a:solidFill>
                  <a:srgbClr val="FF0000"/>
                </a:solidFill>
              </a:rPr>
              <a:t>1</a:t>
            </a:r>
            <a:r>
              <a:rPr lang="cs-CZ" dirty="0"/>
              <a:t> neotevírá</a:t>
            </a:r>
          </a:p>
          <a:p>
            <a:pPr marL="0" indent="0">
              <a:buNone/>
            </a:pPr>
            <a:r>
              <a:rPr lang="cs-CZ" dirty="0"/>
              <a:t>                    MOTORICKÉ PROJEVY</a:t>
            </a:r>
          </a:p>
          <a:p>
            <a:pPr marL="0" indent="0">
              <a:buNone/>
            </a:pPr>
            <a:r>
              <a:rPr lang="cs-CZ" dirty="0">
                <a:solidFill>
                  <a:srgbClr val="FF0000"/>
                </a:solidFill>
              </a:rPr>
              <a:t>6</a:t>
            </a:r>
            <a:r>
              <a:rPr lang="cs-CZ" dirty="0"/>
              <a:t> uposlechnutí příkazu</a:t>
            </a:r>
          </a:p>
          <a:p>
            <a:pPr marL="0" indent="0">
              <a:buNone/>
            </a:pPr>
            <a:r>
              <a:rPr lang="cs-CZ" dirty="0">
                <a:solidFill>
                  <a:srgbClr val="FF0000"/>
                </a:solidFill>
              </a:rPr>
              <a:t>5</a:t>
            </a:r>
            <a:r>
              <a:rPr lang="cs-CZ" dirty="0"/>
              <a:t> lokalizace bolesti</a:t>
            </a:r>
          </a:p>
          <a:p>
            <a:pPr marL="0" indent="0">
              <a:buNone/>
            </a:pPr>
            <a:r>
              <a:rPr lang="cs-CZ" dirty="0">
                <a:solidFill>
                  <a:srgbClr val="FF0000"/>
                </a:solidFill>
              </a:rPr>
              <a:t>4</a:t>
            </a:r>
            <a:r>
              <a:rPr lang="cs-CZ" dirty="0"/>
              <a:t> uhýbání od algického podnětu</a:t>
            </a:r>
          </a:p>
          <a:p>
            <a:pPr marL="0" indent="0">
              <a:buNone/>
            </a:pPr>
            <a:r>
              <a:rPr lang="cs-CZ" dirty="0">
                <a:solidFill>
                  <a:srgbClr val="FF0000"/>
                </a:solidFill>
              </a:rPr>
              <a:t>3</a:t>
            </a:r>
            <a:r>
              <a:rPr lang="cs-CZ" dirty="0"/>
              <a:t> dekortikační (flekční) rigidita</a:t>
            </a:r>
          </a:p>
          <a:p>
            <a:pPr marL="0" indent="0">
              <a:buNone/>
            </a:pPr>
            <a:r>
              <a:rPr lang="cs-CZ" dirty="0">
                <a:solidFill>
                  <a:srgbClr val="FF0000"/>
                </a:solidFill>
              </a:rPr>
              <a:t>2</a:t>
            </a:r>
            <a:r>
              <a:rPr lang="cs-CZ" dirty="0"/>
              <a:t> </a:t>
            </a:r>
            <a:r>
              <a:rPr lang="cs-CZ" dirty="0" err="1"/>
              <a:t>decerebrační</a:t>
            </a:r>
            <a:r>
              <a:rPr lang="cs-CZ" dirty="0"/>
              <a:t> (extenční) rigidita</a:t>
            </a:r>
          </a:p>
          <a:p>
            <a:pPr marL="0" indent="0">
              <a:buNone/>
            </a:pPr>
            <a:r>
              <a:rPr lang="cs-CZ" dirty="0">
                <a:solidFill>
                  <a:srgbClr val="FF0000"/>
                </a:solidFill>
              </a:rPr>
              <a:t>1</a:t>
            </a:r>
            <a:r>
              <a:rPr lang="cs-CZ" dirty="0"/>
              <a:t> žádná reakce</a:t>
            </a:r>
          </a:p>
          <a:p>
            <a:pPr marL="0" indent="0">
              <a:buNone/>
            </a:pPr>
            <a:r>
              <a:rPr lang="cs-CZ" dirty="0"/>
              <a:t>                       VERBÁLNÍ REAKCE</a:t>
            </a:r>
          </a:p>
          <a:p>
            <a:pPr marL="0" indent="0">
              <a:buNone/>
            </a:pPr>
            <a:r>
              <a:rPr lang="cs-CZ" dirty="0">
                <a:solidFill>
                  <a:srgbClr val="FF0000"/>
                </a:solidFill>
              </a:rPr>
              <a:t>5</a:t>
            </a:r>
            <a:r>
              <a:rPr lang="cs-CZ" dirty="0"/>
              <a:t> pacient je orientovaný a konverzuje</a:t>
            </a:r>
          </a:p>
          <a:p>
            <a:pPr marL="0" indent="0">
              <a:buNone/>
            </a:pPr>
            <a:r>
              <a:rPr lang="cs-CZ" dirty="0">
                <a:solidFill>
                  <a:srgbClr val="FF0000"/>
                </a:solidFill>
              </a:rPr>
              <a:t>4</a:t>
            </a:r>
            <a:r>
              <a:rPr lang="cs-CZ" dirty="0"/>
              <a:t> pac. dezorientovaný či zmatený, ale komunikuje</a:t>
            </a:r>
          </a:p>
          <a:p>
            <a:pPr marL="0" indent="0">
              <a:buNone/>
            </a:pPr>
            <a:r>
              <a:rPr lang="cs-CZ" dirty="0">
                <a:solidFill>
                  <a:srgbClr val="FF0000"/>
                </a:solidFill>
              </a:rPr>
              <a:t>3</a:t>
            </a:r>
            <a:r>
              <a:rPr lang="cs-CZ" dirty="0"/>
              <a:t> neadekvátní či náhodně volená slova</a:t>
            </a:r>
          </a:p>
          <a:p>
            <a:pPr marL="0" indent="0">
              <a:buNone/>
            </a:pPr>
            <a:r>
              <a:rPr lang="cs-CZ" dirty="0">
                <a:solidFill>
                  <a:srgbClr val="FF0000"/>
                </a:solidFill>
              </a:rPr>
              <a:t>2</a:t>
            </a:r>
            <a:r>
              <a:rPr lang="cs-CZ" dirty="0"/>
              <a:t> nesrozumitelné zvuky</a:t>
            </a:r>
          </a:p>
          <a:p>
            <a:pPr marL="0" indent="0">
              <a:buNone/>
            </a:pPr>
            <a:r>
              <a:rPr lang="cs-CZ" dirty="0">
                <a:solidFill>
                  <a:srgbClr val="FF0000"/>
                </a:solidFill>
              </a:rPr>
              <a:t>1</a:t>
            </a:r>
            <a:r>
              <a:rPr lang="cs-CZ" dirty="0"/>
              <a:t> žádné verbální projevy</a:t>
            </a:r>
          </a:p>
          <a:p>
            <a:pPr marL="0" indent="0">
              <a:buNone/>
            </a:pPr>
            <a:endParaRPr lang="cs-CZ" dirty="0"/>
          </a:p>
        </p:txBody>
      </p:sp>
      <p:pic>
        <p:nvPicPr>
          <p:cNvPr id="5" name="Obrázek 4">
            <a:extLst>
              <a:ext uri="{FF2B5EF4-FFF2-40B4-BE49-F238E27FC236}">
                <a16:creationId xmlns="" xmlns:a16="http://schemas.microsoft.com/office/drawing/2014/main" id="{055F2BB2-EA78-4071-AA71-04509B4BA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 xmlns:a16="http://schemas.microsoft.com/office/drawing/2014/main" id="{13665707-3BBC-48E3-91D7-897F0B0B743E}"/>
              </a:ext>
            </a:extLst>
          </p:cNvPr>
          <p:cNvSpPr>
            <a:spLocks noGrp="1"/>
          </p:cNvSpPr>
          <p:nvPr>
            <p:ph type="ftr" sz="quarter" idx="11"/>
          </p:nvPr>
        </p:nvSpPr>
        <p:spPr>
          <a:xfrm>
            <a:off x="657370" y="6598356"/>
            <a:ext cx="7920000" cy="252000"/>
          </a:xfrm>
        </p:spPr>
        <p:txBody>
          <a:bodyPr/>
          <a:lstStyle/>
          <a:p>
            <a:r>
              <a:rPr lang="cs-CZ" dirty="0"/>
              <a:t>Intenzivní </a:t>
            </a:r>
            <a:r>
              <a:rPr lang="cs-CZ" dirty="0" err="1"/>
              <a:t>oš</a:t>
            </a:r>
            <a:r>
              <a:rPr lang="cs-CZ" dirty="0"/>
              <a:t>. péče v neurologii - cvičení</a:t>
            </a:r>
          </a:p>
          <a:p>
            <a:endParaRPr lang="cs-CZ" dirty="0"/>
          </a:p>
        </p:txBody>
      </p:sp>
      <p:sp>
        <p:nvSpPr>
          <p:cNvPr id="3" name="Zástupný symbol pro číslo snímku 2">
            <a:extLst>
              <a:ext uri="{FF2B5EF4-FFF2-40B4-BE49-F238E27FC236}">
                <a16:creationId xmlns="" xmlns:a16="http://schemas.microsoft.com/office/drawing/2014/main" id="{804E0D25-1E05-4624-95B8-CDFFF6E47E63}"/>
              </a:ext>
            </a:extLst>
          </p:cNvPr>
          <p:cNvSpPr>
            <a:spLocks noGrp="1"/>
          </p:cNvSpPr>
          <p:nvPr>
            <p:ph type="sldNum" sz="quarter" idx="12"/>
          </p:nvPr>
        </p:nvSpPr>
        <p:spPr/>
        <p:txBody>
          <a:bodyPr/>
          <a:lstStyle/>
          <a:p>
            <a:fld id="{D766C8EF-D15E-44EA-BAAD-63AA85C23168}" type="slidenum">
              <a:rPr lang="cs-CZ" smtClean="0"/>
              <a:t>20</a:t>
            </a:fld>
            <a:endParaRPr lang="cs-CZ"/>
          </a:p>
        </p:txBody>
      </p:sp>
    </p:spTree>
    <p:extLst>
      <p:ext uri="{BB962C8B-B14F-4D97-AF65-F5344CB8AC3E}">
        <p14:creationId xmlns:p14="http://schemas.microsoft.com/office/powerpoint/2010/main" val="269386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Limity GCS</a:t>
            </a:r>
          </a:p>
        </p:txBody>
      </p:sp>
      <p:sp>
        <p:nvSpPr>
          <p:cNvPr id="5" name="Zástupný symbol pro obsah 4"/>
          <p:cNvSpPr>
            <a:spLocks noGrp="1"/>
          </p:cNvSpPr>
          <p:nvPr>
            <p:ph idx="1"/>
          </p:nvPr>
        </p:nvSpPr>
        <p:spPr>
          <a:xfrm>
            <a:off x="677334" y="1388125"/>
            <a:ext cx="8973442" cy="4653237"/>
          </a:xfrm>
        </p:spPr>
        <p:txBody>
          <a:bodyPr/>
          <a:lstStyle/>
          <a:p>
            <a:r>
              <a:rPr lang="cs-CZ" sz="2800" dirty="0"/>
              <a:t>Stanovení GCS je obtížné v případě, že je pacient:</a:t>
            </a:r>
          </a:p>
          <a:p>
            <a:pPr marL="0" indent="0">
              <a:buNone/>
            </a:pPr>
            <a:r>
              <a:rPr lang="cs-CZ" sz="2800" dirty="0"/>
              <a:t>              - </a:t>
            </a:r>
            <a:r>
              <a:rPr lang="cs-CZ" sz="2800" dirty="0" err="1"/>
              <a:t>zaintubován</a:t>
            </a:r>
            <a:endParaRPr lang="cs-CZ" sz="2800" dirty="0"/>
          </a:p>
          <a:p>
            <a:pPr marL="0" indent="0">
              <a:buNone/>
            </a:pPr>
            <a:r>
              <a:rPr lang="cs-CZ" sz="2800" dirty="0"/>
              <a:t>              - sluchově postižený</a:t>
            </a:r>
          </a:p>
          <a:p>
            <a:pPr marL="0" indent="0">
              <a:buNone/>
            </a:pPr>
            <a:r>
              <a:rPr lang="cs-CZ" sz="2800" dirty="0"/>
              <a:t>              - mluvící cizím jazykem</a:t>
            </a:r>
          </a:p>
          <a:p>
            <a:pPr marL="0" indent="0">
              <a:buNone/>
            </a:pPr>
            <a:r>
              <a:rPr lang="cs-CZ" sz="2800" dirty="0"/>
              <a:t>              - s duševní poruchou</a:t>
            </a:r>
          </a:p>
          <a:p>
            <a:pPr marL="0" indent="0">
              <a:buNone/>
            </a:pPr>
            <a:r>
              <a:rPr lang="cs-CZ" sz="2800" dirty="0"/>
              <a:t>              - s poraněnými ústy</a:t>
            </a:r>
          </a:p>
          <a:p>
            <a:pPr marL="0" indent="0">
              <a:buNone/>
            </a:pPr>
            <a:r>
              <a:rPr lang="cs-CZ" sz="2800" dirty="0"/>
              <a:t>              - s poruchou řeči aj.</a:t>
            </a:r>
          </a:p>
          <a:p>
            <a:pPr marL="0" indent="0">
              <a:buNone/>
            </a:pPr>
            <a:endParaRPr lang="cs-CZ" dirty="0"/>
          </a:p>
        </p:txBody>
      </p:sp>
      <p:pic>
        <p:nvPicPr>
          <p:cNvPr id="4" name="Obrázek 3">
            <a:extLst>
              <a:ext uri="{FF2B5EF4-FFF2-40B4-BE49-F238E27FC236}">
                <a16:creationId xmlns="" xmlns:a16="http://schemas.microsoft.com/office/drawing/2014/main" id="{F5A02332-741F-43E2-9F8D-AA17FE98F4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E4D5F47A-4887-4E47-9AA4-72C46E70B71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03202BB5-8B2D-43FC-BF1F-4D9CBC570E73}"/>
              </a:ext>
            </a:extLst>
          </p:cNvPr>
          <p:cNvSpPr>
            <a:spLocks noGrp="1"/>
          </p:cNvSpPr>
          <p:nvPr>
            <p:ph type="sldNum" sz="quarter" idx="12"/>
          </p:nvPr>
        </p:nvSpPr>
        <p:spPr/>
        <p:txBody>
          <a:bodyPr/>
          <a:lstStyle/>
          <a:p>
            <a:fld id="{D766C8EF-D15E-44EA-BAAD-63AA85C23168}" type="slidenum">
              <a:rPr lang="cs-CZ" smtClean="0"/>
              <a:t>21</a:t>
            </a:fld>
            <a:endParaRPr lang="cs-CZ"/>
          </a:p>
        </p:txBody>
      </p:sp>
    </p:spTree>
    <p:extLst>
      <p:ext uri="{BB962C8B-B14F-4D97-AF65-F5344CB8AC3E}">
        <p14:creationId xmlns:p14="http://schemas.microsoft.com/office/powerpoint/2010/main" val="187145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9860" y="146137"/>
            <a:ext cx="8596668" cy="546100"/>
          </a:xfrm>
        </p:spPr>
        <p:txBody>
          <a:bodyPr>
            <a:normAutofit fontScale="90000"/>
          </a:bodyPr>
          <a:lstStyle/>
          <a:p>
            <a:r>
              <a:rPr lang="cs-CZ" dirty="0"/>
              <a:t>Modifikovaná dětská Glasgow </a:t>
            </a:r>
            <a:r>
              <a:rPr lang="cs-CZ" dirty="0" err="1"/>
              <a:t>Coma</a:t>
            </a:r>
            <a:r>
              <a:rPr lang="cs-CZ" dirty="0"/>
              <a:t> </a:t>
            </a:r>
            <a:r>
              <a:rPr lang="cs-CZ" dirty="0" err="1" smtClean="0"/>
              <a:t>Scale</a:t>
            </a:r>
            <a:endParaRPr lang="cs-CZ" dirty="0"/>
          </a:p>
        </p:txBody>
      </p:sp>
      <p:sp>
        <p:nvSpPr>
          <p:cNvPr id="3" name="Zástupný symbol pro obsah 2"/>
          <p:cNvSpPr>
            <a:spLocks noGrp="1"/>
          </p:cNvSpPr>
          <p:nvPr>
            <p:ph idx="1"/>
          </p:nvPr>
        </p:nvSpPr>
        <p:spPr>
          <a:xfrm>
            <a:off x="702386" y="1139868"/>
            <a:ext cx="10971872" cy="5440114"/>
          </a:xfrm>
        </p:spPr>
        <p:txBody>
          <a:bodyPr>
            <a:normAutofit fontScale="92500" lnSpcReduction="20000"/>
          </a:bodyPr>
          <a:lstStyle/>
          <a:p>
            <a:pPr marL="342900" indent="-342900">
              <a:buFontTx/>
              <a:buChar char="-"/>
            </a:pPr>
            <a:r>
              <a:rPr lang="cs-CZ" sz="1900" dirty="0" smtClean="0"/>
              <a:t>slouží </a:t>
            </a:r>
            <a:r>
              <a:rPr lang="cs-CZ" sz="1900" dirty="0"/>
              <a:t>ke kvantifikaci hloubky poruchy vědomí u </a:t>
            </a:r>
            <a:r>
              <a:rPr lang="cs-CZ" sz="1900" dirty="0" smtClean="0"/>
              <a:t>dětí</a:t>
            </a:r>
          </a:p>
          <a:p>
            <a:pPr marL="342900" indent="-342900">
              <a:buFontTx/>
              <a:buChar char="-"/>
            </a:pPr>
            <a:endParaRPr lang="cs-CZ" sz="1900" dirty="0"/>
          </a:p>
          <a:p>
            <a:pPr marL="0" indent="0">
              <a:buNone/>
            </a:pPr>
            <a:r>
              <a:rPr lang="cs-CZ" b="1" dirty="0"/>
              <a:t>Motorická odpověď                                               Slovní odpověď</a:t>
            </a:r>
          </a:p>
          <a:p>
            <a:pPr marL="0" indent="0">
              <a:buNone/>
            </a:pPr>
            <a:r>
              <a:rPr lang="cs-CZ" dirty="0"/>
              <a:t>flexe a extenze </a:t>
            </a:r>
            <a:r>
              <a:rPr lang="cs-CZ" b="1" dirty="0">
                <a:solidFill>
                  <a:srgbClr val="FF0000"/>
                </a:solidFill>
              </a:rPr>
              <a:t>4</a:t>
            </a:r>
            <a:r>
              <a:rPr lang="cs-CZ" dirty="0"/>
              <a:t>                                                   </a:t>
            </a:r>
            <a:r>
              <a:rPr lang="cs-CZ" dirty="0" smtClean="0"/>
              <a:t>pláč </a:t>
            </a:r>
            <a:r>
              <a:rPr lang="cs-CZ" b="1" dirty="0">
                <a:solidFill>
                  <a:srgbClr val="FF0000"/>
                </a:solidFill>
              </a:rPr>
              <a:t>3</a:t>
            </a:r>
          </a:p>
          <a:p>
            <a:pPr marL="0" indent="0">
              <a:buNone/>
            </a:pPr>
            <a:r>
              <a:rPr lang="cs-CZ" dirty="0"/>
              <a:t>úhyb na bolest </a:t>
            </a:r>
            <a:r>
              <a:rPr lang="cs-CZ" b="1" dirty="0">
                <a:solidFill>
                  <a:srgbClr val="FF0000"/>
                </a:solidFill>
              </a:rPr>
              <a:t>3 </a:t>
            </a:r>
            <a:r>
              <a:rPr lang="cs-CZ" dirty="0"/>
              <a:t>                                                   </a:t>
            </a:r>
            <a:r>
              <a:rPr lang="cs-CZ" dirty="0" smtClean="0"/>
              <a:t>spontánní </a:t>
            </a:r>
            <a:r>
              <a:rPr lang="cs-CZ" dirty="0"/>
              <a:t>ventilace </a:t>
            </a:r>
            <a:r>
              <a:rPr lang="cs-CZ" b="1" dirty="0">
                <a:solidFill>
                  <a:srgbClr val="FF0000"/>
                </a:solidFill>
              </a:rPr>
              <a:t>2</a:t>
            </a:r>
          </a:p>
          <a:p>
            <a:pPr marL="0" indent="0">
              <a:buNone/>
            </a:pPr>
            <a:r>
              <a:rPr lang="cs-CZ" dirty="0" err="1"/>
              <a:t>hypertonus</a:t>
            </a:r>
            <a:r>
              <a:rPr lang="cs-CZ" dirty="0"/>
              <a:t> </a:t>
            </a:r>
            <a:r>
              <a:rPr lang="cs-CZ" b="1" dirty="0">
                <a:solidFill>
                  <a:srgbClr val="FF0000"/>
                </a:solidFill>
              </a:rPr>
              <a:t>2</a:t>
            </a:r>
            <a:r>
              <a:rPr lang="cs-CZ" dirty="0"/>
              <a:t>                                                         </a:t>
            </a:r>
            <a:r>
              <a:rPr lang="cs-CZ" dirty="0" smtClean="0"/>
              <a:t>apnoe </a:t>
            </a:r>
            <a:r>
              <a:rPr lang="cs-CZ" b="1" dirty="0">
                <a:solidFill>
                  <a:srgbClr val="FF0000"/>
                </a:solidFill>
              </a:rPr>
              <a:t>1</a:t>
            </a:r>
          </a:p>
          <a:p>
            <a:pPr marL="0" indent="0">
              <a:buNone/>
            </a:pPr>
            <a:r>
              <a:rPr lang="cs-CZ" dirty="0"/>
              <a:t>bez odezvy </a:t>
            </a:r>
            <a:r>
              <a:rPr lang="cs-CZ" b="1" dirty="0">
                <a:solidFill>
                  <a:srgbClr val="FF0000"/>
                </a:solidFill>
              </a:rPr>
              <a:t>1</a:t>
            </a:r>
          </a:p>
          <a:p>
            <a:pPr marL="0" indent="0">
              <a:buNone/>
            </a:pPr>
            <a:r>
              <a:rPr lang="cs-CZ" b="1" dirty="0"/>
              <a:t>          </a:t>
            </a:r>
            <a:r>
              <a:rPr lang="cs-CZ" b="1" dirty="0" smtClean="0"/>
              <a:t>             </a:t>
            </a:r>
            <a:r>
              <a:rPr lang="cs-CZ" b="1" dirty="0"/>
              <a:t>Otevírání očí</a:t>
            </a:r>
          </a:p>
          <a:p>
            <a:pPr marL="0" indent="0">
              <a:buNone/>
            </a:pPr>
            <a:r>
              <a:rPr lang="cs-CZ" dirty="0"/>
              <a:t>           </a:t>
            </a:r>
            <a:r>
              <a:rPr lang="cs-CZ" dirty="0" smtClean="0"/>
              <a:t>            </a:t>
            </a:r>
            <a:r>
              <a:rPr lang="cs-CZ" dirty="0"/>
              <a:t>spontánní </a:t>
            </a:r>
            <a:r>
              <a:rPr lang="cs-CZ" b="1" dirty="0">
                <a:solidFill>
                  <a:srgbClr val="FF0000"/>
                </a:solidFill>
              </a:rPr>
              <a:t>4</a:t>
            </a:r>
          </a:p>
          <a:p>
            <a:pPr marL="0" indent="0">
              <a:buNone/>
            </a:pPr>
            <a:r>
              <a:rPr lang="cs-CZ" dirty="0"/>
              <a:t>           </a:t>
            </a:r>
            <a:r>
              <a:rPr lang="cs-CZ" dirty="0" smtClean="0"/>
              <a:t>            </a:t>
            </a:r>
            <a:r>
              <a:rPr lang="cs-CZ" dirty="0"/>
              <a:t>okohybné svaly intaktní, fotoreakce zornic </a:t>
            </a:r>
            <a:r>
              <a:rPr lang="cs-CZ" b="1" dirty="0">
                <a:solidFill>
                  <a:srgbClr val="FF0000"/>
                </a:solidFill>
              </a:rPr>
              <a:t>3</a:t>
            </a:r>
          </a:p>
          <a:p>
            <a:pPr marL="0" indent="0">
              <a:buNone/>
            </a:pPr>
            <a:r>
              <a:rPr lang="cs-CZ" dirty="0"/>
              <a:t>  </a:t>
            </a:r>
            <a:r>
              <a:rPr lang="cs-CZ" dirty="0" smtClean="0"/>
              <a:t>                     </a:t>
            </a:r>
            <a:r>
              <a:rPr lang="cs-CZ" dirty="0"/>
              <a:t>okohybné svaly poškozeny nebo fixované </a:t>
            </a:r>
            <a:r>
              <a:rPr lang="cs-CZ" dirty="0" smtClean="0"/>
              <a:t>zornice </a:t>
            </a:r>
            <a:r>
              <a:rPr lang="cs-CZ" b="1" dirty="0" smtClean="0">
                <a:solidFill>
                  <a:srgbClr val="FF0000"/>
                </a:solidFill>
              </a:rPr>
              <a:t>2</a:t>
            </a:r>
          </a:p>
          <a:p>
            <a:pPr marL="0" indent="0">
              <a:buNone/>
            </a:pPr>
            <a:r>
              <a:rPr lang="cs-CZ" dirty="0" smtClean="0"/>
              <a:t>                       </a:t>
            </a:r>
            <a:r>
              <a:rPr lang="en-US" dirty="0" err="1" smtClean="0"/>
              <a:t>okohybné</a:t>
            </a:r>
            <a:r>
              <a:rPr lang="en-US" dirty="0" smtClean="0"/>
              <a:t> </a:t>
            </a:r>
            <a:r>
              <a:rPr lang="en-US" dirty="0" err="1" smtClean="0"/>
              <a:t>svaly</a:t>
            </a:r>
            <a:r>
              <a:rPr lang="en-US" dirty="0" smtClean="0"/>
              <a:t> </a:t>
            </a:r>
            <a:r>
              <a:rPr lang="en-US" dirty="0" err="1" smtClean="0"/>
              <a:t>paralyzovány</a:t>
            </a:r>
            <a:r>
              <a:rPr lang="en-US" dirty="0" smtClean="0"/>
              <a:t> a </a:t>
            </a:r>
            <a:r>
              <a:rPr lang="en-US" dirty="0" err="1" smtClean="0"/>
              <a:t>fixované</a:t>
            </a:r>
            <a:r>
              <a:rPr lang="en-US" dirty="0" smtClean="0"/>
              <a:t> </a:t>
            </a:r>
            <a:r>
              <a:rPr lang="en-US" dirty="0" err="1" smtClean="0"/>
              <a:t>zornice</a:t>
            </a:r>
            <a:r>
              <a:rPr lang="en-US" dirty="0" smtClean="0"/>
              <a:t> </a:t>
            </a:r>
            <a:r>
              <a:rPr lang="en-US" b="1" dirty="0" smtClean="0">
                <a:solidFill>
                  <a:srgbClr val="FF0000"/>
                </a:solidFill>
              </a:rPr>
              <a:t>1</a:t>
            </a:r>
            <a:endParaRPr lang="cs-CZ" b="1" dirty="0" smtClean="0">
              <a:solidFill>
                <a:srgbClr val="FF0000"/>
              </a:solidFill>
            </a:endParaRPr>
          </a:p>
          <a:p>
            <a:pPr marL="0" indent="0">
              <a:buNone/>
            </a:pPr>
            <a:endParaRPr lang="en-US" b="1" dirty="0" smtClean="0">
              <a:solidFill>
                <a:srgbClr val="FF0000"/>
              </a:solidFill>
            </a:endParaRPr>
          </a:p>
          <a:p>
            <a:pPr marL="0" indent="0">
              <a:buNone/>
            </a:pPr>
            <a:r>
              <a:rPr lang="cs-CZ" sz="2600" dirty="0" smtClean="0"/>
              <a:t>Maximum </a:t>
            </a:r>
            <a:r>
              <a:rPr lang="cs-CZ" sz="2600" dirty="0"/>
              <a:t>bodů: </a:t>
            </a:r>
            <a:r>
              <a:rPr lang="cs-CZ" sz="2600" b="1" dirty="0">
                <a:solidFill>
                  <a:srgbClr val="FF0000"/>
                </a:solidFill>
              </a:rPr>
              <a:t>11 = normální stav </a:t>
            </a:r>
            <a:r>
              <a:rPr lang="cs-CZ" sz="2600" b="1" dirty="0" smtClean="0">
                <a:solidFill>
                  <a:srgbClr val="FF0000"/>
                </a:solidFill>
              </a:rPr>
              <a:t> </a:t>
            </a:r>
            <a:r>
              <a:rPr lang="nn-NO" sz="2600" dirty="0"/>
              <a:t>Minimum bodů: </a:t>
            </a:r>
            <a:r>
              <a:rPr lang="nn-NO" sz="2600" b="1" dirty="0">
                <a:solidFill>
                  <a:srgbClr val="FF0000"/>
                </a:solidFill>
              </a:rPr>
              <a:t>3 = areflektorické kóma</a:t>
            </a:r>
            <a:endParaRPr lang="cs-CZ" sz="2600" b="1" dirty="0">
              <a:solidFill>
                <a:srgbClr val="FF0000"/>
              </a:solidFill>
            </a:endParaRPr>
          </a:p>
        </p:txBody>
      </p:sp>
      <p:pic>
        <p:nvPicPr>
          <p:cNvPr id="4" name="Obrázek 3">
            <a:extLst>
              <a:ext uri="{FF2B5EF4-FFF2-40B4-BE49-F238E27FC236}">
                <a16:creationId xmlns="" xmlns:a16="http://schemas.microsoft.com/office/drawing/2014/main" id="{C6CE3220-9832-4E0A-B695-2143F3170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14079296-A78D-4CEB-B5B5-699250D38DB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AF1D65EE-06A3-4CD4-963F-5905B255866F}"/>
              </a:ext>
            </a:extLst>
          </p:cNvPr>
          <p:cNvSpPr>
            <a:spLocks noGrp="1"/>
          </p:cNvSpPr>
          <p:nvPr>
            <p:ph type="sldNum" sz="quarter" idx="12"/>
          </p:nvPr>
        </p:nvSpPr>
        <p:spPr/>
        <p:txBody>
          <a:bodyPr/>
          <a:lstStyle/>
          <a:p>
            <a:fld id="{D766C8EF-D15E-44EA-BAAD-63AA85C23168}" type="slidenum">
              <a:rPr lang="cs-CZ" smtClean="0"/>
              <a:t>22</a:t>
            </a:fld>
            <a:endParaRPr lang="cs-CZ"/>
          </a:p>
        </p:txBody>
      </p:sp>
    </p:spTree>
    <p:extLst>
      <p:ext uri="{BB962C8B-B14F-4D97-AF65-F5344CB8AC3E}">
        <p14:creationId xmlns:p14="http://schemas.microsoft.com/office/powerpoint/2010/main" val="54708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Benešova-Drábkova klasifikace bezvědomí</a:t>
            </a:r>
            <a:r>
              <a:rPr lang="cs-CZ" dirty="0"/>
              <a:t> </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173360159"/>
              </p:ext>
            </p:extLst>
          </p:nvPr>
        </p:nvGraphicFramePr>
        <p:xfrm>
          <a:off x="300625" y="1728592"/>
          <a:ext cx="11022903" cy="5044108"/>
        </p:xfrm>
        <a:graphic>
          <a:graphicData uri="http://schemas.openxmlformats.org/drawingml/2006/table">
            <a:tbl>
              <a:tblPr firstRow="1" firstCol="1" bandRow="1">
                <a:tableStyleId>{5C22544A-7EE6-4342-B048-85BDC9FD1C3A}</a:tableStyleId>
              </a:tblPr>
              <a:tblGrid>
                <a:gridCol w="4133589">
                  <a:extLst>
                    <a:ext uri="{9D8B030D-6E8A-4147-A177-3AD203B41FA5}">
                      <a16:colId xmlns="" xmlns:a16="http://schemas.microsoft.com/office/drawing/2014/main" val="20000"/>
                    </a:ext>
                  </a:extLst>
                </a:gridCol>
                <a:gridCol w="6889314">
                  <a:extLst>
                    <a:ext uri="{9D8B030D-6E8A-4147-A177-3AD203B41FA5}">
                      <a16:colId xmlns="" xmlns:a16="http://schemas.microsoft.com/office/drawing/2014/main" val="20001"/>
                    </a:ext>
                  </a:extLst>
                </a:gridCol>
              </a:tblGrid>
              <a:tr h="417311">
                <a:tc gridSpan="2">
                  <a:txBody>
                    <a:bodyPr/>
                    <a:lstStyle/>
                    <a:p>
                      <a:pPr>
                        <a:lnSpc>
                          <a:spcPct val="107000"/>
                        </a:lnSpc>
                        <a:spcAft>
                          <a:spcPts val="0"/>
                        </a:spcAft>
                      </a:pPr>
                      <a:r>
                        <a:rPr lang="cs-CZ" sz="1600" b="1" dirty="0">
                          <a:solidFill>
                            <a:schemeClr val="accent2"/>
                          </a:solidFill>
                          <a:effectLst/>
                        </a:rPr>
                        <a:t> I. Reakce na slovní výzvu</a:t>
                      </a:r>
                      <a:endParaRPr lang="cs-CZ"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 xmlns:a16="http://schemas.microsoft.com/office/drawing/2014/main" val="10000"/>
                  </a:ext>
                </a:extLst>
              </a:tr>
              <a:tr h="200599">
                <a:tc>
                  <a:txBody>
                    <a:bodyPr/>
                    <a:lstStyle/>
                    <a:p>
                      <a:pPr>
                        <a:lnSpc>
                          <a:spcPct val="107000"/>
                        </a:lnSpc>
                        <a:spcAft>
                          <a:spcPts val="0"/>
                        </a:spcAft>
                      </a:pPr>
                      <a:r>
                        <a:rPr lang="cs-CZ" sz="1600">
                          <a:effectLst/>
                        </a:rPr>
                        <a:t>1.stupeň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plné vědomí</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1"/>
                  </a:ext>
                </a:extLst>
              </a:tr>
              <a:tr h="355853">
                <a:tc>
                  <a:txBody>
                    <a:bodyPr/>
                    <a:lstStyle/>
                    <a:p>
                      <a:pPr>
                        <a:lnSpc>
                          <a:spcPct val="107000"/>
                        </a:lnSpc>
                        <a:spcAft>
                          <a:spcPts val="0"/>
                        </a:spcAft>
                      </a:pPr>
                      <a:r>
                        <a:rPr lang="cs-CZ" sz="1600">
                          <a:effectLst/>
                        </a:rPr>
                        <a:t>2.stupeň (somnolence I)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odpovídá pomalu, často nepřiléhavě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2"/>
                  </a:ext>
                </a:extLst>
              </a:tr>
              <a:tr h="355853">
                <a:tc>
                  <a:txBody>
                    <a:bodyPr/>
                    <a:lstStyle/>
                    <a:p>
                      <a:pPr>
                        <a:lnSpc>
                          <a:spcPct val="107000"/>
                        </a:lnSpc>
                        <a:spcAft>
                          <a:spcPts val="0"/>
                        </a:spcAft>
                      </a:pPr>
                      <a:r>
                        <a:rPr lang="cs-CZ" sz="1600" dirty="0">
                          <a:effectLst/>
                        </a:rPr>
                        <a:t>3.stupeň (somnolence 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několika jednoduchým výzvám</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3"/>
                  </a:ext>
                </a:extLst>
              </a:tr>
              <a:tr h="355853">
                <a:tc>
                  <a:txBody>
                    <a:bodyPr/>
                    <a:lstStyle/>
                    <a:p>
                      <a:pPr>
                        <a:lnSpc>
                          <a:spcPct val="107000"/>
                        </a:lnSpc>
                        <a:spcAft>
                          <a:spcPts val="0"/>
                        </a:spcAft>
                      </a:pPr>
                      <a:r>
                        <a:rPr lang="cs-CZ" sz="1600" dirty="0">
                          <a:effectLst/>
                        </a:rPr>
                        <a:t>4.stupeň (somnolence III)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jednoduché výzvě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4"/>
                  </a:ext>
                </a:extLst>
              </a:tr>
              <a:tr h="666365">
                <a:tc>
                  <a:txBody>
                    <a:bodyPr/>
                    <a:lstStyle/>
                    <a:p>
                      <a:pPr>
                        <a:lnSpc>
                          <a:spcPct val="107000"/>
                        </a:lnSpc>
                        <a:spcAft>
                          <a:spcPts val="0"/>
                        </a:spcAft>
                      </a:pPr>
                      <a:r>
                        <a:rPr lang="cs-CZ" sz="1600" dirty="0">
                          <a:effectLst/>
                        </a:rPr>
                        <a:t>5.stupeň (somnolence IV) letargie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slovní výzva vyvolá probouzecí a orientační reakci, nemocný otevírá oči, popř. vydá zcela nesrozumitelný zvuk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5"/>
                  </a:ext>
                </a:extLst>
              </a:tr>
              <a:tr h="200599">
                <a:tc gridSpan="2">
                  <a:txBody>
                    <a:bodyPr/>
                    <a:lstStyle/>
                    <a:p>
                      <a:pPr>
                        <a:lnSpc>
                          <a:spcPct val="107000"/>
                        </a:lnSpc>
                        <a:spcAft>
                          <a:spcPts val="0"/>
                        </a:spcAft>
                      </a:pPr>
                      <a:r>
                        <a:rPr lang="cs-CZ" sz="1600" dirty="0">
                          <a:solidFill>
                            <a:schemeClr val="accent2"/>
                          </a:solidFill>
                          <a:effectLst/>
                        </a:rPr>
                        <a:t> II. Reakce na bolestivý podnět</a:t>
                      </a:r>
                      <a:endParaRPr lang="cs-CZ"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 xmlns:a16="http://schemas.microsoft.com/office/drawing/2014/main" val="10006"/>
                  </a:ext>
                </a:extLst>
              </a:tr>
              <a:tr h="511110">
                <a:tc>
                  <a:txBody>
                    <a:bodyPr/>
                    <a:lstStyle/>
                    <a:p>
                      <a:pPr>
                        <a:lnSpc>
                          <a:spcPct val="107000"/>
                        </a:lnSpc>
                        <a:spcAft>
                          <a:spcPts val="0"/>
                        </a:spcAft>
                      </a:pPr>
                      <a:r>
                        <a:rPr lang="cs-CZ" sz="1600">
                          <a:effectLst/>
                        </a:rPr>
                        <a:t>6.stupeň (sopor)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účelné flekční obranné pohyby DK nebo únikové reakce končetin či celého těla, mimickou reakci</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7"/>
                  </a:ext>
                </a:extLst>
              </a:tr>
              <a:tr h="511110">
                <a:tc>
                  <a:txBody>
                    <a:bodyPr/>
                    <a:lstStyle/>
                    <a:p>
                      <a:pPr>
                        <a:lnSpc>
                          <a:spcPct val="107000"/>
                        </a:lnSpc>
                        <a:spcAft>
                          <a:spcPts val="0"/>
                        </a:spcAft>
                      </a:pPr>
                      <a:r>
                        <a:rPr lang="cs-CZ" sz="1600">
                          <a:effectLst/>
                        </a:rPr>
                        <a:t>7.stupeň (semikoma)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err="1">
                          <a:effectLst/>
                        </a:rPr>
                        <a:t>nociceptivní</a:t>
                      </a:r>
                      <a:r>
                        <a:rPr lang="cs-CZ" sz="1600" dirty="0">
                          <a:effectLst/>
                        </a:rPr>
                        <a:t> podnět vyvolá neúčelné flekční nebo extenzní pohyby končetin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8"/>
                  </a:ext>
                </a:extLst>
              </a:tr>
              <a:tr h="511110">
                <a:tc>
                  <a:txBody>
                    <a:bodyPr/>
                    <a:lstStyle/>
                    <a:p>
                      <a:pPr>
                        <a:lnSpc>
                          <a:spcPct val="107000"/>
                        </a:lnSpc>
                        <a:spcAft>
                          <a:spcPts val="0"/>
                        </a:spcAft>
                      </a:pPr>
                      <a:r>
                        <a:rPr lang="cs-CZ" sz="1600">
                          <a:effectLst/>
                        </a:rPr>
                        <a:t>8.stupeň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obraz </a:t>
                      </a:r>
                      <a:r>
                        <a:rPr lang="cs-CZ" sz="1600" u="none" strike="noStrike" dirty="0">
                          <a:solidFill>
                            <a:schemeClr val="tx1"/>
                          </a:solidFill>
                          <a:effectLst/>
                          <a:hlinkClick r:id="rId3"/>
                        </a:rPr>
                        <a:t>dekortikační </a:t>
                      </a:r>
                      <a:r>
                        <a:rPr lang="cs-CZ" sz="1600" u="sng" strike="noStrike" dirty="0">
                          <a:solidFill>
                            <a:schemeClr val="tx1"/>
                          </a:solidFill>
                          <a:effectLst/>
                          <a:hlinkClick r:id="rId3"/>
                        </a:rPr>
                        <a:t> </a:t>
                      </a:r>
                      <a:r>
                        <a:rPr lang="cs-CZ" sz="1600" dirty="0">
                          <a:effectLst/>
                        </a:rPr>
                        <a:t>či </a:t>
                      </a:r>
                      <a:r>
                        <a:rPr lang="cs-CZ" sz="1600" u="sng" strike="noStrike" dirty="0" err="1">
                          <a:solidFill>
                            <a:schemeClr val="tx1"/>
                          </a:solidFill>
                          <a:effectLst/>
                          <a:hlinkClick r:id="rId4"/>
                        </a:rPr>
                        <a:t>decerebrační</a:t>
                      </a:r>
                      <a:r>
                        <a:rPr lang="cs-CZ" sz="1600" u="sng" strike="noStrike" dirty="0">
                          <a:solidFill>
                            <a:schemeClr val="tx1"/>
                          </a:solidFill>
                          <a:effectLst/>
                          <a:hlinkClick r:id="rId4"/>
                        </a:rPr>
                        <a:t> rigidity </a:t>
                      </a:r>
                      <a:r>
                        <a:rPr lang="cs-CZ" sz="1600" dirty="0">
                          <a:effectLst/>
                        </a:rPr>
                        <a:t> nebo jejich různé kombinace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09"/>
                  </a:ext>
                </a:extLst>
              </a:tr>
              <a:tr h="355853">
                <a:tc>
                  <a:txBody>
                    <a:bodyPr/>
                    <a:lstStyle/>
                    <a:p>
                      <a:pPr>
                        <a:lnSpc>
                          <a:spcPct val="107000"/>
                        </a:lnSpc>
                        <a:spcAft>
                          <a:spcPts val="0"/>
                        </a:spcAft>
                      </a:pPr>
                      <a:r>
                        <a:rPr lang="cs-CZ" sz="1600">
                          <a:effectLst/>
                        </a:rPr>
                        <a:t>9.stupeň (hluboké koma)</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změny dechu a tepu, bez motorické reakce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10"/>
                  </a:ext>
                </a:extLst>
              </a:tr>
              <a:tr h="355853">
                <a:tc>
                  <a:txBody>
                    <a:bodyPr/>
                    <a:lstStyle/>
                    <a:p>
                      <a:pPr>
                        <a:lnSpc>
                          <a:spcPct val="107000"/>
                        </a:lnSpc>
                        <a:spcAft>
                          <a:spcPts val="0"/>
                        </a:spcAft>
                      </a:pPr>
                      <a:r>
                        <a:rPr lang="cs-CZ" sz="1600">
                          <a:effectLst/>
                        </a:rPr>
                        <a:t>10.stupeň (hluboké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bez odpovědi na jakékoliv podráždění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 xmlns:a16="http://schemas.microsoft.com/office/drawing/2014/main" val="10011"/>
                  </a:ext>
                </a:extLst>
              </a:tr>
            </a:tbl>
          </a:graphicData>
        </a:graphic>
      </p:graphicFrame>
      <p:sp>
        <p:nvSpPr>
          <p:cNvPr id="5" name="Rectangle 1"/>
          <p:cNvSpPr>
            <a:spLocks noChangeArrowheads="1"/>
          </p:cNvSpPr>
          <p:nvPr/>
        </p:nvSpPr>
        <p:spPr bwMode="auto">
          <a:xfrm>
            <a:off x="-3181587" y="-68664"/>
            <a:ext cx="20580951" cy="65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6" name="Obrázek 5">
            <a:extLst>
              <a:ext uri="{FF2B5EF4-FFF2-40B4-BE49-F238E27FC236}">
                <a16:creationId xmlns="" xmlns:a16="http://schemas.microsoft.com/office/drawing/2014/main" id="{925FA701-6007-4365-80BF-875603012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E560CDE7-A63C-42DE-9442-128259279D4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 xmlns:a16="http://schemas.microsoft.com/office/drawing/2014/main" id="{7EE63EA9-3341-4004-B058-75C7E18E5C9D}"/>
              </a:ext>
            </a:extLst>
          </p:cNvPr>
          <p:cNvSpPr>
            <a:spLocks noGrp="1"/>
          </p:cNvSpPr>
          <p:nvPr>
            <p:ph type="sldNum" sz="quarter" idx="12"/>
          </p:nvPr>
        </p:nvSpPr>
        <p:spPr/>
        <p:txBody>
          <a:bodyPr/>
          <a:lstStyle/>
          <a:p>
            <a:fld id="{D766C8EF-D15E-44EA-BAAD-63AA85C23168}" type="slidenum">
              <a:rPr lang="cs-CZ" smtClean="0"/>
              <a:t>23</a:t>
            </a:fld>
            <a:endParaRPr lang="cs-CZ"/>
          </a:p>
        </p:txBody>
      </p:sp>
    </p:spTree>
    <p:extLst>
      <p:ext uri="{BB962C8B-B14F-4D97-AF65-F5344CB8AC3E}">
        <p14:creationId xmlns:p14="http://schemas.microsoft.com/office/powerpoint/2010/main" val="419823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31101"/>
          </a:xfrm>
        </p:spPr>
        <p:txBody>
          <a:bodyPr/>
          <a:lstStyle/>
          <a:p>
            <a:r>
              <a:rPr lang="cs-CZ" dirty="0" err="1"/>
              <a:t>Ramsay</a:t>
            </a:r>
            <a:r>
              <a:rPr lang="cs-CZ" dirty="0"/>
              <a:t> </a:t>
            </a:r>
            <a:r>
              <a:rPr lang="cs-CZ" dirty="0" err="1"/>
              <a:t>Sedation</a:t>
            </a:r>
            <a:r>
              <a:rPr lang="cs-CZ" dirty="0"/>
              <a:t> </a:t>
            </a:r>
            <a:r>
              <a:rPr lang="cs-CZ" dirty="0" err="1"/>
              <a:t>Scale</a:t>
            </a:r>
            <a:r>
              <a:rPr lang="cs-CZ" dirty="0"/>
              <a:t> (RSS) </a:t>
            </a:r>
          </a:p>
        </p:txBody>
      </p:sp>
      <p:sp>
        <p:nvSpPr>
          <p:cNvPr id="3" name="Zástupný symbol pro obsah 2"/>
          <p:cNvSpPr>
            <a:spLocks noGrp="1"/>
          </p:cNvSpPr>
          <p:nvPr>
            <p:ph idx="1"/>
          </p:nvPr>
        </p:nvSpPr>
        <p:spPr/>
        <p:txBody>
          <a:bodyPr/>
          <a:lstStyle/>
          <a:p>
            <a:r>
              <a:rPr lang="cs-CZ" dirty="0"/>
              <a:t>Bdícího pacienta se týkají body 1-3, spícího body 4-6.</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12601618"/>
              </p:ext>
            </p:extLst>
          </p:nvPr>
        </p:nvGraphicFramePr>
        <p:xfrm>
          <a:off x="911668" y="2736353"/>
          <a:ext cx="8362334" cy="3535197"/>
        </p:xfrm>
        <a:graphic>
          <a:graphicData uri="http://schemas.openxmlformats.org/drawingml/2006/table">
            <a:tbl>
              <a:tblPr firstRow="1" bandRow="1">
                <a:tableStyleId>{5C22544A-7EE6-4342-B048-85BDC9FD1C3A}</a:tableStyleId>
              </a:tblPr>
              <a:tblGrid>
                <a:gridCol w="6880787">
                  <a:extLst>
                    <a:ext uri="{9D8B030D-6E8A-4147-A177-3AD203B41FA5}">
                      <a16:colId xmlns="" xmlns:a16="http://schemas.microsoft.com/office/drawing/2014/main" val="20000"/>
                    </a:ext>
                  </a:extLst>
                </a:gridCol>
                <a:gridCol w="1481547">
                  <a:extLst>
                    <a:ext uri="{9D8B030D-6E8A-4147-A177-3AD203B41FA5}">
                      <a16:colId xmlns="" xmlns:a16="http://schemas.microsoft.com/office/drawing/2014/main" val="20001"/>
                    </a:ext>
                  </a:extLst>
                </a:gridCol>
              </a:tblGrid>
              <a:tr h="418265">
                <a:tc>
                  <a:txBody>
                    <a:bodyPr/>
                    <a:lstStyle/>
                    <a:p>
                      <a:r>
                        <a:rPr lang="cs-CZ" dirty="0"/>
                        <a:t>Odpověď</a:t>
                      </a:r>
                    </a:p>
                  </a:txBody>
                  <a:tcPr/>
                </a:tc>
                <a:tc>
                  <a:txBody>
                    <a:bodyPr/>
                    <a:lstStyle/>
                    <a:p>
                      <a:r>
                        <a:rPr lang="cs-CZ" dirty="0" err="1"/>
                        <a:t>Score</a:t>
                      </a:r>
                      <a:endParaRPr lang="cs-CZ" dirty="0"/>
                    </a:p>
                  </a:txBody>
                  <a:tcPr/>
                </a:tc>
                <a:extLst>
                  <a:ext uri="{0D108BD9-81ED-4DB2-BD59-A6C34878D82A}">
                    <a16:rowId xmlns="" xmlns:a16="http://schemas.microsoft.com/office/drawing/2014/main" val="10000"/>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úzkostný, agitovaný, neklidný či vše dohromady 	</a:t>
                      </a:r>
                    </a:p>
                  </a:txBody>
                  <a:tcPr/>
                </a:tc>
                <a:tc>
                  <a:txBody>
                    <a:bodyPr/>
                    <a:lstStyle/>
                    <a:p>
                      <a:pPr algn="ctr"/>
                      <a:r>
                        <a:rPr lang="cs-CZ" dirty="0"/>
                        <a:t>1</a:t>
                      </a:r>
                    </a:p>
                  </a:txBody>
                  <a:tcPr/>
                </a:tc>
                <a:extLst>
                  <a:ext uri="{0D108BD9-81ED-4DB2-BD59-A6C34878D82A}">
                    <a16:rowId xmlns="" xmlns:a16="http://schemas.microsoft.com/office/drawing/2014/main" val="10001"/>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spolupracující, klidný 	</a:t>
                      </a:r>
                    </a:p>
                  </a:txBody>
                  <a:tcPr/>
                </a:tc>
                <a:tc>
                  <a:txBody>
                    <a:bodyPr/>
                    <a:lstStyle/>
                    <a:p>
                      <a:pPr algn="ctr"/>
                      <a:r>
                        <a:rPr lang="cs-CZ" dirty="0"/>
                        <a:t>2</a:t>
                      </a:r>
                    </a:p>
                  </a:txBody>
                  <a:tcPr/>
                </a:tc>
                <a:extLst>
                  <a:ext uri="{0D108BD9-81ED-4DB2-BD59-A6C34878D82A}">
                    <a16:rowId xmlns="" xmlns:a16="http://schemas.microsoft.com/office/drawing/2014/main" val="10002"/>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odpovídá jen na slovní výzvy 	</a:t>
                      </a:r>
                    </a:p>
                  </a:txBody>
                  <a:tcPr/>
                </a:tc>
                <a:tc>
                  <a:txBody>
                    <a:bodyPr/>
                    <a:lstStyle/>
                    <a:p>
                      <a:pPr algn="ctr"/>
                      <a:r>
                        <a:rPr lang="cs-CZ" dirty="0"/>
                        <a:t>3</a:t>
                      </a:r>
                    </a:p>
                  </a:txBody>
                  <a:tcPr/>
                </a:tc>
                <a:extLst>
                  <a:ext uri="{0D108BD9-81ED-4DB2-BD59-A6C34878D82A}">
                    <a16:rowId xmlns="" xmlns:a16="http://schemas.microsoft.com/office/drawing/2014/main" val="10003"/>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hbitě odpovídá na lehký poklep na glabelu nebo na hlasitý zvukový podnět 	</a:t>
                      </a:r>
                    </a:p>
                  </a:txBody>
                  <a:tcPr/>
                </a:tc>
                <a:tc>
                  <a:txBody>
                    <a:bodyPr/>
                    <a:lstStyle/>
                    <a:p>
                      <a:pPr algn="ctr"/>
                      <a:r>
                        <a:rPr lang="cs-CZ" dirty="0"/>
                        <a:t>4</a:t>
                      </a:r>
                    </a:p>
                  </a:txBody>
                  <a:tcPr/>
                </a:tc>
                <a:extLst>
                  <a:ext uri="{0D108BD9-81ED-4DB2-BD59-A6C34878D82A}">
                    <a16:rowId xmlns="" xmlns:a16="http://schemas.microsoft.com/office/drawing/2014/main" val="10004"/>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zpomaleně odpovídá na poklep na glabelu nebo na hlasitý zvukový podnět 	</a:t>
                      </a:r>
                    </a:p>
                  </a:txBody>
                  <a:tcPr/>
                </a:tc>
                <a:tc>
                  <a:txBody>
                    <a:bodyPr/>
                    <a:lstStyle/>
                    <a:p>
                      <a:pPr algn="ctr"/>
                      <a:r>
                        <a:rPr lang="cs-CZ" dirty="0"/>
                        <a:t>5</a:t>
                      </a:r>
                    </a:p>
                  </a:txBody>
                  <a:tcPr/>
                </a:tc>
                <a:extLst>
                  <a:ext uri="{0D108BD9-81ED-4DB2-BD59-A6C34878D82A}">
                    <a16:rowId xmlns="" xmlns:a16="http://schemas.microsoft.com/office/drawing/2014/main" val="10005"/>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neodpovídá 	</a:t>
                      </a:r>
                    </a:p>
                  </a:txBody>
                  <a:tcPr/>
                </a:tc>
                <a:tc>
                  <a:txBody>
                    <a:bodyPr/>
                    <a:lstStyle/>
                    <a:p>
                      <a:pPr algn="ctr"/>
                      <a:r>
                        <a:rPr lang="cs-CZ" dirty="0"/>
                        <a:t>6</a:t>
                      </a:r>
                    </a:p>
                  </a:txBody>
                  <a:tcPr/>
                </a:tc>
                <a:extLst>
                  <a:ext uri="{0D108BD9-81ED-4DB2-BD59-A6C34878D82A}">
                    <a16:rowId xmlns="" xmlns:a16="http://schemas.microsoft.com/office/drawing/2014/main" val="10006"/>
                  </a:ext>
                </a:extLst>
              </a:tr>
            </a:tbl>
          </a:graphicData>
        </a:graphic>
      </p:graphicFrame>
      <p:pic>
        <p:nvPicPr>
          <p:cNvPr id="5" name="Obrázek 4">
            <a:extLst>
              <a:ext uri="{FF2B5EF4-FFF2-40B4-BE49-F238E27FC236}">
                <a16:creationId xmlns="" xmlns:a16="http://schemas.microsoft.com/office/drawing/2014/main" id="{DA55DF7A-D824-405D-A43A-A2203204C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 xmlns:a16="http://schemas.microsoft.com/office/drawing/2014/main" id="{E47D853F-8CB3-475A-A132-D0A41562523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7" name="Zástupný symbol pro číslo snímku 6">
            <a:extLst>
              <a:ext uri="{FF2B5EF4-FFF2-40B4-BE49-F238E27FC236}">
                <a16:creationId xmlns="" xmlns:a16="http://schemas.microsoft.com/office/drawing/2014/main" id="{D59D0131-D6B5-40B1-9689-801A204B8598}"/>
              </a:ext>
            </a:extLst>
          </p:cNvPr>
          <p:cNvSpPr>
            <a:spLocks noGrp="1"/>
          </p:cNvSpPr>
          <p:nvPr>
            <p:ph type="sldNum" sz="quarter" idx="12"/>
          </p:nvPr>
        </p:nvSpPr>
        <p:spPr/>
        <p:txBody>
          <a:bodyPr/>
          <a:lstStyle/>
          <a:p>
            <a:fld id="{D766C8EF-D15E-44EA-BAAD-63AA85C23168}" type="slidenum">
              <a:rPr lang="cs-CZ" smtClean="0"/>
              <a:t>24</a:t>
            </a:fld>
            <a:endParaRPr lang="cs-CZ"/>
          </a:p>
        </p:txBody>
      </p:sp>
    </p:spTree>
    <p:extLst>
      <p:ext uri="{BB962C8B-B14F-4D97-AF65-F5344CB8AC3E}">
        <p14:creationId xmlns:p14="http://schemas.microsoft.com/office/powerpoint/2010/main" val="3513372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5016" y="434236"/>
            <a:ext cx="8596668" cy="755737"/>
          </a:xfrm>
        </p:spPr>
        <p:txBody>
          <a:bodyPr>
            <a:normAutofit fontScale="90000"/>
          </a:bodyPr>
          <a:lstStyle/>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r>
              <a:rPr lang="cs-CZ" dirty="0"/>
              <a:t/>
            </a:r>
            <a:br>
              <a:rPr lang="cs-CZ" dirty="0"/>
            </a:br>
            <a:endParaRPr lang="cs-CZ" dirty="0"/>
          </a:p>
        </p:txBody>
      </p:sp>
      <p:graphicFrame>
        <p:nvGraphicFramePr>
          <p:cNvPr id="13" name="Zástupný symbol pro obsah 12"/>
          <p:cNvGraphicFramePr>
            <a:graphicFrameLocks noGrp="1"/>
          </p:cNvGraphicFramePr>
          <p:nvPr>
            <p:ph idx="1"/>
            <p:extLst>
              <p:ext uri="{D42A27DB-BD31-4B8C-83A1-F6EECF244321}">
                <p14:modId xmlns:p14="http://schemas.microsoft.com/office/powerpoint/2010/main" val="3737209182"/>
              </p:ext>
            </p:extLst>
          </p:nvPr>
        </p:nvGraphicFramePr>
        <p:xfrm>
          <a:off x="765016" y="1590806"/>
          <a:ext cx="9656111" cy="4663440"/>
        </p:xfrm>
        <a:graphic>
          <a:graphicData uri="http://schemas.openxmlformats.org/drawingml/2006/table">
            <a:tbl>
              <a:tblPr firstRow="1" bandRow="1">
                <a:tableStyleId>{5C22544A-7EE6-4342-B048-85BDC9FD1C3A}</a:tableStyleId>
              </a:tblPr>
              <a:tblGrid>
                <a:gridCol w="2235541">
                  <a:extLst>
                    <a:ext uri="{9D8B030D-6E8A-4147-A177-3AD203B41FA5}">
                      <a16:colId xmlns="" xmlns:a16="http://schemas.microsoft.com/office/drawing/2014/main" val="20000"/>
                    </a:ext>
                  </a:extLst>
                </a:gridCol>
                <a:gridCol w="2012054">
                  <a:extLst>
                    <a:ext uri="{9D8B030D-6E8A-4147-A177-3AD203B41FA5}">
                      <a16:colId xmlns="" xmlns:a16="http://schemas.microsoft.com/office/drawing/2014/main" val="20001"/>
                    </a:ext>
                  </a:extLst>
                </a:gridCol>
                <a:gridCol w="2166827">
                  <a:extLst>
                    <a:ext uri="{9D8B030D-6E8A-4147-A177-3AD203B41FA5}">
                      <a16:colId xmlns="" xmlns:a16="http://schemas.microsoft.com/office/drawing/2014/main" val="20002"/>
                    </a:ext>
                  </a:extLst>
                </a:gridCol>
                <a:gridCol w="1857281">
                  <a:extLst>
                    <a:ext uri="{9D8B030D-6E8A-4147-A177-3AD203B41FA5}">
                      <a16:colId xmlns="" xmlns:a16="http://schemas.microsoft.com/office/drawing/2014/main" val="20003"/>
                    </a:ext>
                  </a:extLst>
                </a:gridCol>
                <a:gridCol w="1384408">
                  <a:extLst>
                    <a:ext uri="{9D8B030D-6E8A-4147-A177-3AD203B41FA5}">
                      <a16:colId xmlns="" xmlns:a16="http://schemas.microsoft.com/office/drawing/2014/main" val="20004"/>
                    </a:ext>
                  </a:extLst>
                </a:gridCol>
              </a:tblGrid>
              <a:tr h="370840">
                <a:tc>
                  <a:txBody>
                    <a:bodyPr/>
                    <a:lstStyle/>
                    <a:p>
                      <a:pPr algn="ctr"/>
                      <a:r>
                        <a:rPr lang="cs-CZ" dirty="0"/>
                        <a:t>Otevírání očí</a:t>
                      </a:r>
                    </a:p>
                  </a:txBody>
                  <a:tcPr/>
                </a:tc>
                <a:tc>
                  <a:txBody>
                    <a:bodyPr/>
                    <a:lstStyle/>
                    <a:p>
                      <a:pPr algn="ctr"/>
                      <a:r>
                        <a:rPr lang="cs-CZ" dirty="0"/>
                        <a:t>Motorická reakce</a:t>
                      </a:r>
                    </a:p>
                  </a:txBody>
                  <a:tcPr/>
                </a:tc>
                <a:tc>
                  <a:txBody>
                    <a:bodyPr/>
                    <a:lstStyle/>
                    <a:p>
                      <a:pPr algn="ctr"/>
                      <a:r>
                        <a:rPr lang="cs-CZ" dirty="0"/>
                        <a:t>Kmenové </a:t>
                      </a:r>
                      <a:r>
                        <a:rPr lang="cs-CZ" dirty="0" err="1"/>
                        <a:t>rekace</a:t>
                      </a:r>
                      <a:endParaRPr lang="cs-CZ" dirty="0"/>
                    </a:p>
                  </a:txBody>
                  <a:tcPr/>
                </a:tc>
                <a:tc>
                  <a:txBody>
                    <a:bodyPr/>
                    <a:lstStyle/>
                    <a:p>
                      <a:pPr algn="ctr"/>
                      <a:r>
                        <a:rPr lang="cs-CZ" dirty="0"/>
                        <a:t>Respirace</a:t>
                      </a:r>
                    </a:p>
                  </a:txBody>
                  <a:tcPr/>
                </a:tc>
                <a:tc>
                  <a:txBody>
                    <a:bodyPr/>
                    <a:lstStyle/>
                    <a:p>
                      <a:pPr algn="ctr"/>
                      <a:r>
                        <a:rPr lang="cs-CZ" dirty="0"/>
                        <a:t>Body</a:t>
                      </a:r>
                    </a:p>
                  </a:txBody>
                  <a:tcPr/>
                </a:tc>
                <a:extLst>
                  <a:ext uri="{0D108BD9-81ED-4DB2-BD59-A6C34878D82A}">
                    <a16:rowId xmlns="" xmlns:a16="http://schemas.microsoft.com/office/drawing/2014/main" val="10000"/>
                  </a:ext>
                </a:extLst>
              </a:tr>
              <a:tr h="370840">
                <a:tc>
                  <a:txBody>
                    <a:bodyPr/>
                    <a:lstStyle/>
                    <a:p>
                      <a:pPr algn="ctr"/>
                      <a:r>
                        <a:rPr lang="cs-CZ" dirty="0"/>
                        <a:t>Spontánně</a:t>
                      </a:r>
                    </a:p>
                  </a:txBody>
                  <a:tcPr/>
                </a:tc>
                <a:tc>
                  <a:txBody>
                    <a:bodyPr/>
                    <a:lstStyle/>
                    <a:p>
                      <a:pPr algn="ctr"/>
                      <a:r>
                        <a:rPr lang="cs-CZ" dirty="0"/>
                        <a:t>Cílený pohyb</a:t>
                      </a:r>
                    </a:p>
                  </a:txBody>
                  <a:tcPr/>
                </a:tc>
                <a:tc>
                  <a:txBody>
                    <a:bodyPr/>
                    <a:lstStyle/>
                    <a:p>
                      <a:pPr algn="ctr"/>
                      <a:r>
                        <a:rPr lang="cs-CZ" dirty="0"/>
                        <a:t>Přítomen</a:t>
                      </a:r>
                      <a:r>
                        <a:rPr lang="cs-CZ" baseline="0" dirty="0"/>
                        <a:t> pupilární </a:t>
                      </a:r>
                      <a:r>
                        <a:rPr lang="cs-CZ" dirty="0"/>
                        <a:t>+ korneální reflex</a:t>
                      </a:r>
                    </a:p>
                  </a:txBody>
                  <a:tcPr/>
                </a:tc>
                <a:tc>
                  <a:txBody>
                    <a:bodyPr/>
                    <a:lstStyle/>
                    <a:p>
                      <a:pPr algn="ctr"/>
                      <a:r>
                        <a:rPr lang="cs-CZ" dirty="0"/>
                        <a:t>Spontánní dýchání</a:t>
                      </a:r>
                    </a:p>
                  </a:txBody>
                  <a:tcPr/>
                </a:tc>
                <a:tc>
                  <a:txBody>
                    <a:bodyPr/>
                    <a:lstStyle/>
                    <a:p>
                      <a:pPr algn="ctr"/>
                      <a:r>
                        <a:rPr lang="cs-CZ" dirty="0"/>
                        <a:t>4</a:t>
                      </a:r>
                    </a:p>
                  </a:txBody>
                  <a:tcPr/>
                </a:tc>
                <a:extLst>
                  <a:ext uri="{0D108BD9-81ED-4DB2-BD59-A6C34878D82A}">
                    <a16:rowId xmlns="" xmlns:a16="http://schemas.microsoft.com/office/drawing/2014/main" val="10001"/>
                  </a:ext>
                </a:extLst>
              </a:tr>
              <a:tr h="370840">
                <a:tc>
                  <a:txBody>
                    <a:bodyPr/>
                    <a:lstStyle/>
                    <a:p>
                      <a:pPr algn="ctr"/>
                      <a:r>
                        <a:rPr lang="cs-CZ" dirty="0"/>
                        <a:t>Nefixuje</a:t>
                      </a:r>
                    </a:p>
                  </a:txBody>
                  <a:tcPr/>
                </a:tc>
                <a:tc>
                  <a:txBody>
                    <a:bodyPr/>
                    <a:lstStyle/>
                    <a:p>
                      <a:pPr algn="ctr"/>
                      <a:r>
                        <a:rPr lang="cs-CZ" dirty="0"/>
                        <a:t>Lokalizuje bolest</a:t>
                      </a:r>
                    </a:p>
                  </a:txBody>
                  <a:tcPr/>
                </a:tc>
                <a:tc>
                  <a:txBody>
                    <a:bodyPr/>
                    <a:lstStyle/>
                    <a:p>
                      <a:pPr algn="ctr"/>
                      <a:r>
                        <a:rPr lang="cs-CZ" dirty="0" err="1"/>
                        <a:t>Anizokorie</a:t>
                      </a:r>
                      <a:endParaRPr lang="cs-CZ" dirty="0"/>
                    </a:p>
                  </a:txBody>
                  <a:tcPr/>
                </a:tc>
                <a:tc>
                  <a:txBody>
                    <a:bodyPr/>
                    <a:lstStyle/>
                    <a:p>
                      <a:pPr algn="ctr"/>
                      <a:r>
                        <a:rPr lang="cs-CZ" dirty="0"/>
                        <a:t>Periodické dýchání</a:t>
                      </a:r>
                    </a:p>
                  </a:txBody>
                  <a:tcPr/>
                </a:tc>
                <a:tc>
                  <a:txBody>
                    <a:bodyPr/>
                    <a:lstStyle/>
                    <a:p>
                      <a:pPr algn="ctr"/>
                      <a:r>
                        <a:rPr lang="cs-CZ" dirty="0"/>
                        <a:t>3</a:t>
                      </a:r>
                    </a:p>
                  </a:txBody>
                  <a:tcPr/>
                </a:tc>
                <a:extLst>
                  <a:ext uri="{0D108BD9-81ED-4DB2-BD59-A6C34878D82A}">
                    <a16:rowId xmlns="" xmlns:a16="http://schemas.microsoft.com/office/drawing/2014/main" val="10002"/>
                  </a:ext>
                </a:extLst>
              </a:tr>
              <a:tr h="370840">
                <a:tc>
                  <a:txBody>
                    <a:bodyPr/>
                    <a:lstStyle/>
                    <a:p>
                      <a:pPr algn="ctr"/>
                      <a:r>
                        <a:rPr lang="cs-CZ" dirty="0"/>
                        <a:t>Na výzvu</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Flexe na bolest</a:t>
                      </a:r>
                    </a:p>
                    <a:p>
                      <a:pPr algn="ctr"/>
                      <a:endParaRPr lang="cs-CZ" dirty="0"/>
                    </a:p>
                  </a:txBody>
                  <a:tcPr/>
                </a:tc>
                <a:tc>
                  <a:txBody>
                    <a:bodyPr/>
                    <a:lstStyle/>
                    <a:p>
                      <a:pPr algn="ctr"/>
                      <a:r>
                        <a:rPr lang="cs-CZ" dirty="0"/>
                        <a:t>Absence</a:t>
                      </a:r>
                      <a:r>
                        <a:rPr lang="cs-CZ" baseline="0" dirty="0"/>
                        <a:t> pupilárního nebo korneálního reflexu</a:t>
                      </a:r>
                      <a:endParaRPr lang="cs-CZ" dirty="0"/>
                    </a:p>
                  </a:txBody>
                  <a:tcPr/>
                </a:tc>
                <a:tc>
                  <a:txBody>
                    <a:bodyPr/>
                    <a:lstStyle/>
                    <a:p>
                      <a:pPr algn="ctr"/>
                      <a:r>
                        <a:rPr lang="cs-CZ" dirty="0"/>
                        <a:t>Ataktické dýchání</a:t>
                      </a:r>
                    </a:p>
                  </a:txBody>
                  <a:tcPr/>
                </a:tc>
                <a:tc>
                  <a:txBody>
                    <a:bodyPr/>
                    <a:lstStyle/>
                    <a:p>
                      <a:pPr algn="ctr"/>
                      <a:r>
                        <a:rPr lang="cs-CZ" dirty="0"/>
                        <a:t>2</a:t>
                      </a:r>
                    </a:p>
                  </a:txBody>
                  <a:tcPr/>
                </a:tc>
                <a:extLst>
                  <a:ext uri="{0D108BD9-81ED-4DB2-BD59-A6C34878D82A}">
                    <a16:rowId xmlns="" xmlns:a16="http://schemas.microsoft.com/office/drawing/2014/main" val="10003"/>
                  </a:ext>
                </a:extLst>
              </a:tr>
              <a:tr h="370840">
                <a:tc>
                  <a:txBody>
                    <a:bodyPr/>
                    <a:lstStyle/>
                    <a:p>
                      <a:pPr algn="ctr"/>
                      <a:r>
                        <a:rPr lang="cs-CZ" dirty="0"/>
                        <a:t>Na</a:t>
                      </a:r>
                      <a:r>
                        <a:rPr lang="cs-CZ" baseline="0" dirty="0"/>
                        <a:t> bolest</a:t>
                      </a: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Extenze</a:t>
                      </a:r>
                      <a:r>
                        <a:rPr lang="cs-CZ" baseline="0" dirty="0"/>
                        <a:t> na bolest</a:t>
                      </a:r>
                      <a:endParaRPr lang="cs-CZ" dirty="0"/>
                    </a:p>
                  </a:txBody>
                  <a:tcPr/>
                </a:tc>
                <a:tc>
                  <a:txBody>
                    <a:bodyPr/>
                    <a:lstStyle/>
                    <a:p>
                      <a:pPr algn="ctr"/>
                      <a:r>
                        <a:rPr lang="cs-CZ" dirty="0"/>
                        <a:t>Bez pupilárního i korneálního reflexu</a:t>
                      </a:r>
                    </a:p>
                  </a:txBody>
                  <a:tcPr/>
                </a:tc>
                <a:tc>
                  <a:txBody>
                    <a:bodyPr/>
                    <a:lstStyle/>
                    <a:p>
                      <a:pPr algn="ctr"/>
                      <a:r>
                        <a:rPr lang="cs-CZ" dirty="0"/>
                        <a:t>UPV s dech. aktivitou pacienta</a:t>
                      </a:r>
                    </a:p>
                  </a:txBody>
                  <a:tcPr/>
                </a:tc>
                <a:tc>
                  <a:txBody>
                    <a:bodyPr/>
                    <a:lstStyle/>
                    <a:p>
                      <a:pPr algn="ctr"/>
                      <a:r>
                        <a:rPr lang="cs-CZ" dirty="0"/>
                        <a:t>1</a:t>
                      </a:r>
                    </a:p>
                  </a:txBody>
                  <a:tcPr/>
                </a:tc>
                <a:extLst>
                  <a:ext uri="{0D108BD9-81ED-4DB2-BD59-A6C34878D82A}">
                    <a16:rowId xmlns="" xmlns:a16="http://schemas.microsoft.com/office/drawing/2014/main" val="10004"/>
                  </a:ext>
                </a:extLst>
              </a:tr>
              <a:tr h="370840">
                <a:tc>
                  <a:txBody>
                    <a:bodyPr/>
                    <a:lstStyle/>
                    <a:p>
                      <a:pPr algn="ctr"/>
                      <a:r>
                        <a:rPr lang="cs-CZ" dirty="0"/>
                        <a:t>Není přítomno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Není přítomno</a:t>
                      </a:r>
                    </a:p>
                    <a:p>
                      <a:pPr algn="ct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Žádný</a:t>
                      </a:r>
                      <a:r>
                        <a:rPr lang="cs-CZ" baseline="0" dirty="0"/>
                        <a:t> reflex, ani </a:t>
                      </a:r>
                      <a:r>
                        <a:rPr lang="cs-CZ" baseline="0" dirty="0" err="1"/>
                        <a:t>kašlací</a:t>
                      </a:r>
                      <a:endParaRPr lang="cs-CZ" dirty="0"/>
                    </a:p>
                    <a:p>
                      <a:pPr algn="ctr"/>
                      <a:endParaRPr lang="cs-CZ" dirty="0"/>
                    </a:p>
                  </a:txBody>
                  <a:tcPr/>
                </a:tc>
                <a:tc>
                  <a:txBody>
                    <a:bodyPr/>
                    <a:lstStyle/>
                    <a:p>
                      <a:pPr algn="ctr"/>
                      <a:r>
                        <a:rPr lang="cs-CZ" dirty="0"/>
                        <a:t>UPV bez dech. aktivity pacienta</a:t>
                      </a:r>
                    </a:p>
                  </a:txBody>
                  <a:tcPr/>
                </a:tc>
                <a:tc>
                  <a:txBody>
                    <a:bodyPr/>
                    <a:lstStyle/>
                    <a:p>
                      <a:pPr algn="ctr"/>
                      <a:r>
                        <a:rPr lang="cs-CZ" dirty="0"/>
                        <a:t>0</a:t>
                      </a:r>
                    </a:p>
                  </a:txBody>
                  <a:tcPr/>
                </a:tc>
                <a:extLst>
                  <a:ext uri="{0D108BD9-81ED-4DB2-BD59-A6C34878D82A}">
                    <a16:rowId xmlns="" xmlns:a16="http://schemas.microsoft.com/office/drawing/2014/main" val="10005"/>
                  </a:ext>
                </a:extLst>
              </a:tr>
            </a:tbl>
          </a:graphicData>
        </a:graphic>
      </p:graphicFrame>
      <p:pic>
        <p:nvPicPr>
          <p:cNvPr id="4" name="Obrázek 3">
            <a:extLst>
              <a:ext uri="{FF2B5EF4-FFF2-40B4-BE49-F238E27FC236}">
                <a16:creationId xmlns="" xmlns:a16="http://schemas.microsoft.com/office/drawing/2014/main" id="{EA901AB7-6E7D-4C5C-A53A-4CFB68C0E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FAA4F041-E270-4ADB-A880-CE658C2CBC0C}"/>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5" name="Zástupný symbol pro číslo snímku 4">
            <a:extLst>
              <a:ext uri="{FF2B5EF4-FFF2-40B4-BE49-F238E27FC236}">
                <a16:creationId xmlns="" xmlns:a16="http://schemas.microsoft.com/office/drawing/2014/main" id="{5D022E7C-6DAD-4A0C-BD68-A58801A8C910}"/>
              </a:ext>
            </a:extLst>
          </p:cNvPr>
          <p:cNvSpPr>
            <a:spLocks noGrp="1"/>
          </p:cNvSpPr>
          <p:nvPr>
            <p:ph type="sldNum" sz="quarter" idx="12"/>
          </p:nvPr>
        </p:nvSpPr>
        <p:spPr/>
        <p:txBody>
          <a:bodyPr/>
          <a:lstStyle/>
          <a:p>
            <a:fld id="{D766C8EF-D15E-44EA-BAAD-63AA85C23168}" type="slidenum">
              <a:rPr lang="cs-CZ" smtClean="0"/>
              <a:t>25</a:t>
            </a:fld>
            <a:endParaRPr lang="cs-CZ"/>
          </a:p>
        </p:txBody>
      </p:sp>
    </p:spTree>
    <p:extLst>
      <p:ext uri="{BB962C8B-B14F-4D97-AF65-F5344CB8AC3E}">
        <p14:creationId xmlns:p14="http://schemas.microsoft.com/office/powerpoint/2010/main" val="1598216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718800" y="1427967"/>
                <a:ext cx="10753200" cy="4795079"/>
              </a:xfrm>
            </p:spPr>
            <p:txBody>
              <a:bodyPr>
                <a:normAutofit fontScale="85000" lnSpcReduction="10000"/>
              </a:bodyPr>
              <a:lstStyle/>
              <a:p>
                <a:r>
                  <a:rPr lang="cs-CZ" dirty="0"/>
                  <a:t>Označováno jako </a:t>
                </a:r>
                <a:r>
                  <a:rPr lang="cs-CZ" b="1" i="1" dirty="0"/>
                  <a:t>obluzené vědomí </a:t>
                </a:r>
                <a:r>
                  <a:rPr lang="cs-CZ" dirty="0"/>
                  <a:t>– nepostihuje bdělost, ale obsah vědomí, zejména kognitivní a afektivní funkce. </a:t>
                </a:r>
              </a:p>
              <a:p>
                <a:endParaRPr lang="cs-CZ" dirty="0"/>
              </a:p>
              <a:p>
                <a:pPr marL="0" indent="0">
                  <a:buNone/>
                </a:pPr>
                <a:r>
                  <a:rPr lang="cs-CZ" dirty="0"/>
                  <a:t>1. OBLUZENÉ VĚDOMÍ – jedná se o zmatenost jak v přijímání signálů, tak v jejich vysílání. Patří zde: </a:t>
                </a:r>
                <a:r>
                  <a:rPr lang="cs-CZ" b="1" u="sng" dirty="0"/>
                  <a:t>Delirium</a:t>
                </a:r>
                <a:r>
                  <a:rPr lang="cs-CZ" dirty="0"/>
                  <a:t> – akutní změna psychického stavu – dezorientace, psychomotorický neklid. Bývá porucha percepce – ILUZE a HALUCINACE</a:t>
                </a:r>
              </a:p>
              <a:p>
                <a:pPr marL="0" indent="0">
                  <a:buNone/>
                </a:pPr>
                <a:r>
                  <a:rPr lang="cs-CZ" b="1" dirty="0"/>
                  <a:t>                    </a:t>
                </a:r>
                <a:r>
                  <a:rPr lang="cs-CZ" dirty="0" err="1"/>
                  <a:t>Hypoaktivní</a:t>
                </a:r>
                <a:r>
                  <a:rPr lang="cs-CZ" dirty="0"/>
                  <a:t> delirium –</a:t>
                </a:r>
                <a:r>
                  <a:rPr lang="cs-CZ" b="1" dirty="0"/>
                  <a:t> </a:t>
                </a:r>
                <a14:m>
                  <m:oMath xmlns:m="http://schemas.openxmlformats.org/officeDocument/2006/math">
                    <m:r>
                      <a:rPr lang="cs-CZ" b="1" i="1" smtClean="0">
                        <a:latin typeface="Cambria Math" panose="02040503050406030204" pitchFamily="18" charset="0"/>
                        <a:ea typeface="Cambria Math" panose="02040503050406030204" pitchFamily="18" charset="0"/>
                      </a:rPr>
                      <m:t>↓ </m:t>
                    </m:r>
                  </m:oMath>
                </a14:m>
                <a:r>
                  <a:rPr lang="cs-CZ" dirty="0"/>
                  <a:t>psychomotorické aktivity a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endParaRPr lang="cs-CZ" dirty="0">
                  <a:latin typeface="+mj-lt"/>
                </a:endParaRPr>
              </a:p>
              <a:p>
                <a:pPr marL="0" indent="0">
                  <a:buNone/>
                </a:pPr>
                <a:r>
                  <a:rPr lang="cs-CZ" dirty="0">
                    <a:latin typeface="+mj-lt"/>
                  </a:rPr>
                  <a:t>                    Hyperaktivní delirium -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r>
                  <a:rPr lang="cs-CZ" dirty="0">
                    <a:latin typeface="+mj-lt"/>
                  </a:rPr>
                  <a:t>, agitovanost, porucha percepce</a:t>
                </a:r>
              </a:p>
              <a:p>
                <a:pPr marL="0" indent="0">
                  <a:buNone/>
                </a:pPr>
                <a:r>
                  <a:rPr lang="cs-CZ" dirty="0">
                    <a:latin typeface="+mj-lt"/>
                  </a:rPr>
                  <a:t>                             </a:t>
                </a:r>
                <a:r>
                  <a:rPr lang="cs-CZ" dirty="0" smtClean="0">
                    <a:latin typeface="+mj-lt"/>
                  </a:rPr>
                  <a:t>        </a:t>
                </a:r>
                <a:r>
                  <a:rPr lang="cs-CZ" b="1" u="sng" dirty="0" smtClean="0">
                    <a:latin typeface="+mj-lt"/>
                  </a:rPr>
                  <a:t>Amence</a:t>
                </a:r>
                <a:r>
                  <a:rPr lang="cs-CZ" b="1" dirty="0" smtClean="0">
                    <a:latin typeface="+mj-lt"/>
                  </a:rPr>
                  <a:t> </a:t>
                </a:r>
                <a:r>
                  <a:rPr lang="cs-CZ" dirty="0">
                    <a:latin typeface="+mj-lt"/>
                  </a:rPr>
                  <a:t>– dezorientace v čase, prostoru, situaci. Chybí psychomotorický neklid, pacient prožívá úzkost. Termín amence se již příliš nepoužívá, je řazen pod delirium, jako jeho mírná a protrahovaná forma.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718800" y="1427967"/>
                <a:ext cx="10753200" cy="4795079"/>
              </a:xfrm>
              <a:blipFill rotWithShape="1">
                <a:blip r:embed="rId3"/>
                <a:stretch>
                  <a:fillRect l="-1757" t="-2033" r="-1417"/>
                </a:stretch>
              </a:blipFill>
            </p:spPr>
            <p:txBody>
              <a:bodyPr/>
              <a:lstStyle/>
              <a:p>
                <a:r>
                  <a:rPr lang="cs-CZ">
                    <a:noFill/>
                  </a:rPr>
                  <a:t> </a:t>
                </a:r>
              </a:p>
            </p:txBody>
          </p:sp>
        </mc:Fallback>
      </mc:AlternateContent>
      <p:pic>
        <p:nvPicPr>
          <p:cNvPr id="4" name="Obrázek 3">
            <a:extLst>
              <a:ext uri="{FF2B5EF4-FFF2-40B4-BE49-F238E27FC236}">
                <a16:creationId xmlns="" xmlns:a16="http://schemas.microsoft.com/office/drawing/2014/main" id="{63B9618F-7785-4FCB-A98B-B4E2679E8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B40326B4-22F0-40CC-AFDC-31374F3AE7C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AD21B516-4601-44F0-8620-2E7CF7CEDCBA}"/>
              </a:ext>
            </a:extLst>
          </p:cNvPr>
          <p:cNvSpPr>
            <a:spLocks noGrp="1"/>
          </p:cNvSpPr>
          <p:nvPr>
            <p:ph type="sldNum" sz="quarter" idx="12"/>
          </p:nvPr>
        </p:nvSpPr>
        <p:spPr/>
        <p:txBody>
          <a:bodyPr/>
          <a:lstStyle/>
          <a:p>
            <a:fld id="{D766C8EF-D15E-44EA-BAAD-63AA85C23168}" type="slidenum">
              <a:rPr lang="cs-CZ" smtClean="0"/>
              <a:t>26</a:t>
            </a:fld>
            <a:endParaRPr lang="cs-CZ"/>
          </a:p>
        </p:txBody>
      </p:sp>
    </p:spTree>
    <p:extLst>
      <p:ext uri="{BB962C8B-B14F-4D97-AF65-F5344CB8AC3E}">
        <p14:creationId xmlns:p14="http://schemas.microsoft.com/office/powerpoint/2010/main" val="41352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II</a:t>
            </a:r>
          </a:p>
        </p:txBody>
      </p:sp>
      <p:sp>
        <p:nvSpPr>
          <p:cNvPr id="3" name="Zástupný symbol pro obsah 2"/>
          <p:cNvSpPr>
            <a:spLocks noGrp="1"/>
          </p:cNvSpPr>
          <p:nvPr>
            <p:ph idx="1"/>
          </p:nvPr>
        </p:nvSpPr>
        <p:spPr>
          <a:xfrm>
            <a:off x="631167" y="1258224"/>
            <a:ext cx="10753200" cy="4964821"/>
          </a:xfrm>
        </p:spPr>
        <p:txBody>
          <a:bodyPr/>
          <a:lstStyle/>
          <a:p>
            <a:pPr marL="0" indent="0">
              <a:buNone/>
            </a:pPr>
            <a:r>
              <a:rPr lang="cs-CZ" dirty="0"/>
              <a:t>2. MRÁKOTNÝ STAV (OBNUBILACE) – stav zmatenosti s náhlou ztrátou a náhlým návratem vědomí.</a:t>
            </a:r>
          </a:p>
          <a:p>
            <a:pPr marL="0" indent="0">
              <a:buNone/>
            </a:pPr>
            <a:r>
              <a:rPr lang="cs-CZ" dirty="0"/>
              <a:t>Patří zde: </a:t>
            </a:r>
            <a:r>
              <a:rPr lang="cs-CZ" b="1" dirty="0"/>
              <a:t>Náměsíčnost (somnambulismus) </a:t>
            </a:r>
            <a:r>
              <a:rPr lang="cs-CZ" dirty="0"/>
              <a:t>– provází hladovění, epilepsii, </a:t>
            </a:r>
            <a:r>
              <a:rPr lang="cs-CZ" dirty="0" err="1"/>
              <a:t>patickou</a:t>
            </a:r>
            <a:r>
              <a:rPr lang="cs-CZ" dirty="0"/>
              <a:t> opilost, </a:t>
            </a:r>
            <a:r>
              <a:rPr lang="cs-CZ" dirty="0" err="1"/>
              <a:t>patický</a:t>
            </a:r>
            <a:r>
              <a:rPr lang="cs-CZ" dirty="0"/>
              <a:t> afekt nebo po traumatech hlavy. Existuje více forem – </a:t>
            </a:r>
            <a:r>
              <a:rPr lang="cs-CZ" i="1" u="sng" dirty="0"/>
              <a:t>stuporózní</a:t>
            </a:r>
            <a:r>
              <a:rPr lang="cs-CZ" dirty="0"/>
              <a:t> – chudá na příznaky, nemocný se nepohybuje, upřeně kouká do neurčita; </a:t>
            </a:r>
            <a:r>
              <a:rPr lang="cs-CZ" i="1" u="sng" dirty="0" err="1"/>
              <a:t>deliriózní</a:t>
            </a:r>
            <a:r>
              <a:rPr lang="cs-CZ" dirty="0"/>
              <a:t> – aktivní příznaky, stálý pohyb, hlučnost, bludy, útočnost; </a:t>
            </a:r>
            <a:r>
              <a:rPr lang="cs-CZ" i="1" u="sng" dirty="0"/>
              <a:t>automatická</a:t>
            </a:r>
            <a:r>
              <a:rPr lang="cs-CZ" dirty="0"/>
              <a:t> – nenápadné příznaky, je při vědomí, ale koná v rozporu se zdravou osobností (nemluví, ale odpovídá)</a:t>
            </a:r>
          </a:p>
          <a:p>
            <a:pPr marL="0" indent="0">
              <a:buNone/>
            </a:pPr>
            <a:r>
              <a:rPr lang="cs-CZ" dirty="0"/>
              <a:t>               </a:t>
            </a:r>
          </a:p>
          <a:p>
            <a:pPr marL="0" indent="0">
              <a:buNone/>
            </a:pPr>
            <a:endParaRPr lang="cs-CZ" dirty="0"/>
          </a:p>
        </p:txBody>
      </p:sp>
      <p:pic>
        <p:nvPicPr>
          <p:cNvPr id="4" name="Obrázek 3">
            <a:extLst>
              <a:ext uri="{FF2B5EF4-FFF2-40B4-BE49-F238E27FC236}">
                <a16:creationId xmlns="" xmlns:a16="http://schemas.microsoft.com/office/drawing/2014/main"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61B3B18D-9617-4AE4-A25E-26DB9AF414CA}"/>
              </a:ext>
            </a:extLst>
          </p:cNvPr>
          <p:cNvSpPr>
            <a:spLocks noGrp="1"/>
          </p:cNvSpPr>
          <p:nvPr>
            <p:ph type="sldNum" sz="quarter" idx="12"/>
          </p:nvPr>
        </p:nvSpPr>
        <p:spPr/>
        <p:txBody>
          <a:bodyPr/>
          <a:lstStyle/>
          <a:p>
            <a:fld id="{D766C8EF-D15E-44EA-BAAD-63AA85C23168}" type="slidenum">
              <a:rPr lang="cs-CZ" smtClean="0"/>
              <a:t>27</a:t>
            </a:fld>
            <a:endParaRPr lang="cs-CZ"/>
          </a:p>
        </p:txBody>
      </p:sp>
    </p:spTree>
    <p:extLst>
      <p:ext uri="{BB962C8B-B14F-4D97-AF65-F5344CB8AC3E}">
        <p14:creationId xmlns:p14="http://schemas.microsoft.com/office/powerpoint/2010/main" val="43865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a:t>
            </a:r>
            <a:r>
              <a:rPr lang="cs-CZ" dirty="0" smtClean="0"/>
              <a:t>III</a:t>
            </a:r>
            <a:endParaRPr lang="cs-CZ" dirty="0"/>
          </a:p>
        </p:txBody>
      </p:sp>
      <p:sp>
        <p:nvSpPr>
          <p:cNvPr id="3" name="Zástupný symbol pro obsah 2"/>
          <p:cNvSpPr>
            <a:spLocks noGrp="1"/>
          </p:cNvSpPr>
          <p:nvPr>
            <p:ph idx="1"/>
          </p:nvPr>
        </p:nvSpPr>
        <p:spPr>
          <a:xfrm>
            <a:off x="631167" y="1258225"/>
            <a:ext cx="10753200" cy="4754268"/>
          </a:xfrm>
        </p:spPr>
        <p:txBody>
          <a:bodyPr/>
          <a:lstStyle/>
          <a:p>
            <a:pPr marL="0" indent="0">
              <a:buNone/>
            </a:pPr>
            <a:r>
              <a:rPr lang="cs-CZ" dirty="0"/>
              <a:t>2. MRÁKOTNÝ STAV (OBNUBILACE) – stav zmatenosti s náhlou ztrátou a náhlým návratem vědomí.</a:t>
            </a:r>
          </a:p>
          <a:p>
            <a:pPr marL="0" indent="0">
              <a:buNone/>
            </a:pPr>
            <a:r>
              <a:rPr lang="cs-CZ" dirty="0"/>
              <a:t>Patří zde</a:t>
            </a:r>
            <a:r>
              <a:rPr lang="cs-CZ" dirty="0" smtClean="0"/>
              <a:t>: </a:t>
            </a:r>
            <a:r>
              <a:rPr lang="cs-CZ" b="1" dirty="0" smtClean="0"/>
              <a:t>Náměsíčnost (somnambulismus)</a:t>
            </a:r>
            <a:endParaRPr lang="cs-CZ" dirty="0"/>
          </a:p>
          <a:p>
            <a:pPr marL="0" indent="0">
              <a:buNone/>
            </a:pPr>
            <a:r>
              <a:rPr lang="cs-CZ" dirty="0"/>
              <a:t>              </a:t>
            </a:r>
            <a:r>
              <a:rPr lang="cs-CZ" dirty="0" smtClean="0"/>
              <a:t>  </a:t>
            </a:r>
            <a:r>
              <a:rPr lang="cs-CZ" b="1" dirty="0"/>
              <a:t>Agónie </a:t>
            </a:r>
            <a:r>
              <a:rPr lang="cs-CZ" dirty="0"/>
              <a:t>– objevuje se v poslední fázi života (</a:t>
            </a:r>
            <a:r>
              <a:rPr lang="cs-CZ" dirty="0" err="1"/>
              <a:t>pre</a:t>
            </a:r>
            <a:r>
              <a:rPr lang="cs-CZ" dirty="0"/>
              <a:t> </a:t>
            </a:r>
            <a:r>
              <a:rPr lang="cs-CZ" dirty="0" err="1"/>
              <a:t>finem</a:t>
            </a:r>
            <a:r>
              <a:rPr lang="cs-CZ" dirty="0"/>
              <a:t>), typickým projevem je </a:t>
            </a:r>
            <a:r>
              <a:rPr lang="cs-CZ" dirty="0" err="1"/>
              <a:t>gasping</a:t>
            </a:r>
            <a:r>
              <a:rPr lang="cs-CZ" dirty="0"/>
              <a:t>, pacient trpí halucinacemi a střídavě prochází stavy a příznaky se znaky bezvědomí a zastřeným vědomím.</a:t>
            </a:r>
          </a:p>
          <a:p>
            <a:pPr marL="0" indent="0">
              <a:buNone/>
            </a:pPr>
            <a:endParaRPr lang="cs-CZ" dirty="0"/>
          </a:p>
        </p:txBody>
      </p:sp>
      <p:pic>
        <p:nvPicPr>
          <p:cNvPr id="4" name="Obrázek 3">
            <a:extLst>
              <a:ext uri="{FF2B5EF4-FFF2-40B4-BE49-F238E27FC236}">
                <a16:creationId xmlns="" xmlns:a16="http://schemas.microsoft.com/office/drawing/2014/main"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61B3B18D-9617-4AE4-A25E-26DB9AF414CA}"/>
              </a:ext>
            </a:extLst>
          </p:cNvPr>
          <p:cNvSpPr>
            <a:spLocks noGrp="1"/>
          </p:cNvSpPr>
          <p:nvPr>
            <p:ph type="sldNum" sz="quarter" idx="12"/>
          </p:nvPr>
        </p:nvSpPr>
        <p:spPr/>
        <p:txBody>
          <a:bodyPr/>
          <a:lstStyle/>
          <a:p>
            <a:fld id="{D766C8EF-D15E-44EA-BAAD-63AA85C23168}" type="slidenum">
              <a:rPr lang="cs-CZ" smtClean="0"/>
              <a:t>28</a:t>
            </a:fld>
            <a:endParaRPr lang="cs-CZ"/>
          </a:p>
        </p:txBody>
      </p:sp>
    </p:spTree>
    <p:extLst>
      <p:ext uri="{BB962C8B-B14F-4D97-AF65-F5344CB8AC3E}">
        <p14:creationId xmlns:p14="http://schemas.microsoft.com/office/powerpoint/2010/main" val="230922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a:t>
            </a:r>
          </a:p>
        </p:txBody>
      </p:sp>
      <p:sp>
        <p:nvSpPr>
          <p:cNvPr id="3" name="Zástupný symbol pro obsah 2"/>
          <p:cNvSpPr>
            <a:spLocks noGrp="1"/>
          </p:cNvSpPr>
          <p:nvPr>
            <p:ph idx="1"/>
          </p:nvPr>
        </p:nvSpPr>
        <p:spPr/>
        <p:txBody>
          <a:bodyPr/>
          <a:lstStyle/>
          <a:p>
            <a:r>
              <a:rPr lang="cs-CZ" sz="2400" dirty="0"/>
              <a:t>Odhad zmatenosti </a:t>
            </a:r>
            <a:r>
              <a:rPr lang="cs-CZ" sz="2400" dirty="0" smtClean="0"/>
              <a:t>– zkrácený </a:t>
            </a:r>
            <a:r>
              <a:rPr lang="cs-CZ" sz="2400" dirty="0"/>
              <a:t>mentální bodovací test</a:t>
            </a:r>
          </a:p>
          <a:p>
            <a:pPr marL="0" indent="0">
              <a:buNone/>
            </a:pPr>
            <a:endParaRPr lang="cs-CZ" sz="24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12" y="2267209"/>
            <a:ext cx="5920636" cy="4227533"/>
          </a:xfrm>
          <a:prstGeom prst="rect">
            <a:avLst/>
          </a:prstGeom>
        </p:spPr>
      </p:pic>
      <p:pic>
        <p:nvPicPr>
          <p:cNvPr id="5" name="Obrázek 4">
            <a:extLst>
              <a:ext uri="{FF2B5EF4-FFF2-40B4-BE49-F238E27FC236}">
                <a16:creationId xmlns="" xmlns:a16="http://schemas.microsoft.com/office/drawing/2014/main" id="{CBA1E023-E7C1-46B9-8BDF-7088BA2AB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 xmlns:a16="http://schemas.microsoft.com/office/drawing/2014/main" id="{BD891549-138E-46F4-A810-250942F41296}"/>
              </a:ext>
            </a:extLst>
          </p:cNvPr>
          <p:cNvSpPr>
            <a:spLocks noGrp="1"/>
          </p:cNvSpPr>
          <p:nvPr>
            <p:ph type="ftr" sz="quarter" idx="11"/>
          </p:nvPr>
        </p:nvSpPr>
        <p:spPr>
          <a:xfrm>
            <a:off x="853012" y="6252878"/>
            <a:ext cx="7920000" cy="252000"/>
          </a:xfrm>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7" name="Zástupný symbol pro číslo snímku 6">
            <a:extLst>
              <a:ext uri="{FF2B5EF4-FFF2-40B4-BE49-F238E27FC236}">
                <a16:creationId xmlns="" xmlns:a16="http://schemas.microsoft.com/office/drawing/2014/main" id="{B0BD5822-7D96-4EDC-8E89-74C1F4C93B30}"/>
              </a:ext>
            </a:extLst>
          </p:cNvPr>
          <p:cNvSpPr>
            <a:spLocks noGrp="1"/>
          </p:cNvSpPr>
          <p:nvPr>
            <p:ph type="sldNum" sz="quarter" idx="12"/>
          </p:nvPr>
        </p:nvSpPr>
        <p:spPr/>
        <p:txBody>
          <a:bodyPr/>
          <a:lstStyle/>
          <a:p>
            <a:fld id="{D766C8EF-D15E-44EA-BAAD-63AA85C23168}" type="slidenum">
              <a:rPr lang="cs-CZ" smtClean="0"/>
              <a:t>29</a:t>
            </a:fld>
            <a:endParaRPr lang="cs-CZ"/>
          </a:p>
        </p:txBody>
      </p:sp>
    </p:spTree>
    <p:extLst>
      <p:ext uri="{BB962C8B-B14F-4D97-AF65-F5344CB8AC3E}">
        <p14:creationId xmlns:p14="http://schemas.microsoft.com/office/powerpoint/2010/main" val="236190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Poruchy řeči</a:t>
            </a:r>
          </a:p>
        </p:txBody>
      </p:sp>
      <p:sp>
        <p:nvSpPr>
          <p:cNvPr id="3" name="Zástupný symbol pro obsah 2"/>
          <p:cNvSpPr>
            <a:spLocks noGrp="1"/>
          </p:cNvSpPr>
          <p:nvPr>
            <p:ph idx="1"/>
          </p:nvPr>
        </p:nvSpPr>
        <p:spPr/>
        <p:txBody>
          <a:bodyPr/>
          <a:lstStyle/>
          <a:p>
            <a:r>
              <a:rPr lang="cs-CZ" dirty="0"/>
              <a:t>Řeč – specifická lidská činnost, patří k nejdiferencovanějším pohybovým úkonům.</a:t>
            </a:r>
          </a:p>
          <a:p>
            <a:r>
              <a:rPr lang="cs-CZ" dirty="0"/>
              <a:t>Hlavní poruchy: afázie – porucha komunikace, při lézi dominantní hemisféry</a:t>
            </a:r>
          </a:p>
          <a:p>
            <a:pPr marL="0" indent="0">
              <a:buNone/>
            </a:pPr>
            <a:r>
              <a:rPr lang="cs-CZ" dirty="0"/>
              <a:t>                             dysartrie – porucha artikulace, při poruše inervace mluvidel</a:t>
            </a:r>
          </a:p>
          <a:p>
            <a:pPr marL="0" indent="0">
              <a:buNone/>
            </a:pPr>
            <a:r>
              <a:rPr lang="cs-CZ" dirty="0"/>
              <a:t>                             </a:t>
            </a:r>
            <a:r>
              <a:rPr lang="cs-CZ" dirty="0" err="1"/>
              <a:t>rinolalie</a:t>
            </a:r>
            <a:r>
              <a:rPr lang="cs-CZ" dirty="0"/>
              <a:t> – nosová řeč, u obr měkkého patra</a:t>
            </a:r>
          </a:p>
          <a:p>
            <a:pPr marL="0" indent="0">
              <a:buNone/>
            </a:pPr>
            <a:r>
              <a:rPr lang="cs-CZ" dirty="0"/>
              <a:t>                             </a:t>
            </a:r>
            <a:r>
              <a:rPr lang="cs-CZ" dirty="0" err="1"/>
              <a:t>balbuties</a:t>
            </a:r>
            <a:r>
              <a:rPr lang="cs-CZ" dirty="0"/>
              <a:t> – koktavost</a:t>
            </a:r>
          </a:p>
          <a:p>
            <a:pPr marL="0" indent="0">
              <a:buNone/>
            </a:pPr>
            <a:r>
              <a:rPr lang="cs-CZ" dirty="0"/>
              <a:t>                             mutismus – němota, většinou psychogenní</a:t>
            </a:r>
          </a:p>
        </p:txBody>
      </p:sp>
      <p:pic>
        <p:nvPicPr>
          <p:cNvPr id="6" name="Obrázek 5">
            <a:extLst>
              <a:ext uri="{FF2B5EF4-FFF2-40B4-BE49-F238E27FC236}">
                <a16:creationId xmlns="" xmlns:a16="http://schemas.microsoft.com/office/drawing/2014/main" id="{E5EDF6C6-818D-408E-B49F-1ECCE93D7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7" name="Zástupný symbol pro zápatí 6">
            <a:extLst>
              <a:ext uri="{FF2B5EF4-FFF2-40B4-BE49-F238E27FC236}">
                <a16:creationId xmlns="" xmlns:a16="http://schemas.microsoft.com/office/drawing/2014/main" id="{CE032328-E8FD-4E1C-972C-2ED9F0BC91EE}"/>
              </a:ext>
            </a:extLst>
          </p:cNvPr>
          <p:cNvSpPr>
            <a:spLocks noGrp="1"/>
          </p:cNvSpPr>
          <p:nvPr>
            <p:ph type="ftr" sz="quarter" idx="11"/>
          </p:nvPr>
        </p:nvSpPr>
        <p:spPr/>
        <p:txBody>
          <a:bodyPr/>
          <a:lstStyle/>
          <a:p>
            <a:r>
              <a:rPr lang="cs-CZ" dirty="0" smtClean="0"/>
              <a:t>Intenzivní </a:t>
            </a:r>
            <a:r>
              <a:rPr lang="cs-CZ" dirty="0" err="1" smtClean="0"/>
              <a:t>oš</a:t>
            </a:r>
            <a:r>
              <a:rPr lang="cs-CZ" dirty="0" smtClean="0"/>
              <a:t>. </a:t>
            </a:r>
            <a:r>
              <a:rPr lang="cs-CZ" dirty="0"/>
              <a:t>p</a:t>
            </a:r>
            <a:r>
              <a:rPr lang="cs-CZ" dirty="0" smtClean="0"/>
              <a:t>éče v neurologii - cvičení</a:t>
            </a:r>
            <a:endParaRPr lang="cs-CZ" dirty="0"/>
          </a:p>
        </p:txBody>
      </p:sp>
      <p:sp>
        <p:nvSpPr>
          <p:cNvPr id="8" name="Zástupný symbol pro číslo snímku 7">
            <a:extLst>
              <a:ext uri="{FF2B5EF4-FFF2-40B4-BE49-F238E27FC236}">
                <a16:creationId xmlns="" xmlns:a16="http://schemas.microsoft.com/office/drawing/2014/main" id="{44783221-F4E2-4BD3-B588-F9E78341AEE0}"/>
              </a:ext>
            </a:extLst>
          </p:cNvPr>
          <p:cNvSpPr>
            <a:spLocks noGrp="1"/>
          </p:cNvSpPr>
          <p:nvPr>
            <p:ph type="sldNum" sz="quarter" idx="12"/>
          </p:nvPr>
        </p:nvSpPr>
        <p:spPr/>
        <p:txBody>
          <a:bodyPr/>
          <a:lstStyle/>
          <a:p>
            <a:fld id="{D766C8EF-D15E-44EA-BAAD-63AA85C23168}" type="slidenum">
              <a:rPr lang="cs-CZ" smtClean="0"/>
              <a:t>3</a:t>
            </a:fld>
            <a:endParaRPr lang="cs-CZ"/>
          </a:p>
        </p:txBody>
      </p:sp>
    </p:spTree>
    <p:extLst>
      <p:ext uri="{BB962C8B-B14F-4D97-AF65-F5344CB8AC3E}">
        <p14:creationId xmlns:p14="http://schemas.microsoft.com/office/powerpoint/2010/main" val="1719806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II</a:t>
            </a:r>
          </a:p>
        </p:txBody>
      </p:sp>
      <p:sp>
        <p:nvSpPr>
          <p:cNvPr id="3" name="Zástupný symbol pro obsah 2"/>
          <p:cNvSpPr>
            <a:spLocks noGrp="1"/>
          </p:cNvSpPr>
          <p:nvPr>
            <p:ph idx="1"/>
          </p:nvPr>
        </p:nvSpPr>
        <p:spPr/>
        <p:txBody>
          <a:bodyPr>
            <a:normAutofit/>
          </a:bodyPr>
          <a:lstStyle/>
          <a:p>
            <a:r>
              <a:rPr lang="cs-CZ" sz="2800" dirty="0"/>
              <a:t>Hodnocení deliria v intenzivní péči - </a:t>
            </a:r>
            <a:r>
              <a:rPr lang="cs-CZ" sz="2800" dirty="0" err="1"/>
              <a:t>The</a:t>
            </a:r>
            <a:r>
              <a:rPr lang="cs-CZ" sz="2800" dirty="0"/>
              <a:t> </a:t>
            </a:r>
            <a:r>
              <a:rPr lang="cs-CZ" sz="2800" dirty="0" err="1"/>
              <a:t>Confusion</a:t>
            </a:r>
            <a:r>
              <a:rPr lang="cs-CZ" sz="2800" dirty="0"/>
              <a:t> </a:t>
            </a:r>
            <a:r>
              <a:rPr lang="cs-CZ" sz="2800" dirty="0" err="1"/>
              <a:t>Assessment</a:t>
            </a:r>
            <a:r>
              <a:rPr lang="cs-CZ" sz="2800" dirty="0"/>
              <a:t> </a:t>
            </a:r>
            <a:r>
              <a:rPr lang="en-US" sz="2800" dirty="0"/>
              <a:t>Method for the Intensive Care Unit (</a:t>
            </a:r>
            <a:r>
              <a:rPr lang="en-US" sz="2800" b="1" dirty="0"/>
              <a:t>CAM-ICU</a:t>
            </a:r>
            <a:r>
              <a:rPr lang="en-US" sz="2800" dirty="0"/>
              <a:t>)</a:t>
            </a:r>
            <a:r>
              <a:rPr lang="cs-CZ" sz="2800" dirty="0"/>
              <a:t>. Hodnocení je dvoustupňové!</a:t>
            </a:r>
          </a:p>
          <a:p>
            <a:r>
              <a:rPr lang="cs-CZ" sz="2800" dirty="0"/>
              <a:t>Prvním krokem je zhodnocení vigility a agitovanosti dle </a:t>
            </a:r>
            <a:r>
              <a:rPr lang="cs-CZ" sz="2800" b="1" dirty="0"/>
              <a:t>RASS</a:t>
            </a:r>
            <a:r>
              <a:rPr lang="cs-CZ" sz="2800" dirty="0"/>
              <a:t> (</a:t>
            </a:r>
            <a:r>
              <a:rPr lang="en-US" sz="2800" dirty="0"/>
              <a:t>The Richmond Agitation and Sedation</a:t>
            </a:r>
            <a:r>
              <a:rPr lang="cs-CZ" sz="2800" dirty="0"/>
              <a:t> </a:t>
            </a:r>
            <a:r>
              <a:rPr lang="cs-CZ" sz="2800" dirty="0" err="1"/>
              <a:t>Scale</a:t>
            </a:r>
            <a:r>
              <a:rPr lang="cs-CZ" sz="2800" dirty="0"/>
              <a:t>)</a:t>
            </a:r>
          </a:p>
          <a:p>
            <a:r>
              <a:rPr lang="cs-CZ" sz="2800" dirty="0"/>
              <a:t>Druhým krokem je hodnocení přítomnosti deliria dle Americké psychiatrické asociace.</a:t>
            </a:r>
          </a:p>
        </p:txBody>
      </p:sp>
      <p:pic>
        <p:nvPicPr>
          <p:cNvPr id="4" name="Obrázek 3">
            <a:extLst>
              <a:ext uri="{FF2B5EF4-FFF2-40B4-BE49-F238E27FC236}">
                <a16:creationId xmlns="" xmlns:a16="http://schemas.microsoft.com/office/drawing/2014/main" id="{86F33BFD-09C5-440F-A49C-4EF1419FF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0741A519-FC34-432C-9C82-1C866085CA3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7FD0FF18-DBD4-4CDB-9710-DBA324446945}"/>
              </a:ext>
            </a:extLst>
          </p:cNvPr>
          <p:cNvSpPr>
            <a:spLocks noGrp="1"/>
          </p:cNvSpPr>
          <p:nvPr>
            <p:ph type="sldNum" sz="quarter" idx="12"/>
          </p:nvPr>
        </p:nvSpPr>
        <p:spPr/>
        <p:txBody>
          <a:bodyPr/>
          <a:lstStyle/>
          <a:p>
            <a:fld id="{D766C8EF-D15E-44EA-BAAD-63AA85C23168}" type="slidenum">
              <a:rPr lang="cs-CZ" smtClean="0"/>
              <a:t>30</a:t>
            </a:fld>
            <a:endParaRPr lang="cs-CZ"/>
          </a:p>
        </p:txBody>
      </p:sp>
    </p:spTree>
    <p:extLst>
      <p:ext uri="{BB962C8B-B14F-4D97-AF65-F5344CB8AC3E}">
        <p14:creationId xmlns:p14="http://schemas.microsoft.com/office/powerpoint/2010/main" val="1009258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RASS (</a:t>
            </a:r>
            <a:r>
              <a:rPr lang="en-US" dirty="0"/>
              <a:t>The Richmond Agitation and Sedation</a:t>
            </a:r>
            <a:r>
              <a:rPr lang="cs-CZ" dirty="0"/>
              <a:t> </a:t>
            </a:r>
            <a:r>
              <a:rPr lang="cs-CZ" dirty="0" err="1"/>
              <a:t>Scale</a:t>
            </a:r>
            <a:r>
              <a:rPr lang="cs-CZ" dirty="0"/>
              <a:t>)</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344" y="1669683"/>
            <a:ext cx="4961291" cy="4553363"/>
          </a:xfrm>
        </p:spPr>
      </p:pic>
      <p:pic>
        <p:nvPicPr>
          <p:cNvPr id="5" name="Obrázek 4">
            <a:extLst>
              <a:ext uri="{FF2B5EF4-FFF2-40B4-BE49-F238E27FC236}">
                <a16:creationId xmlns="" xmlns:a16="http://schemas.microsoft.com/office/drawing/2014/main" id="{8B347556-6660-4B8D-AEA7-CA64BB516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4082D922-7548-475B-9749-FF7C2A69D8B9}"/>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6AA17E2F-A624-4C42-94A8-75DBA31D09BD}"/>
              </a:ext>
            </a:extLst>
          </p:cNvPr>
          <p:cNvSpPr>
            <a:spLocks noGrp="1"/>
          </p:cNvSpPr>
          <p:nvPr>
            <p:ph type="sldNum" sz="quarter" idx="12"/>
          </p:nvPr>
        </p:nvSpPr>
        <p:spPr/>
        <p:txBody>
          <a:bodyPr/>
          <a:lstStyle/>
          <a:p>
            <a:fld id="{D766C8EF-D15E-44EA-BAAD-63AA85C23168}" type="slidenum">
              <a:rPr lang="cs-CZ" smtClean="0"/>
              <a:t>31</a:t>
            </a:fld>
            <a:endParaRPr lang="cs-CZ"/>
          </a:p>
        </p:txBody>
      </p:sp>
    </p:spTree>
    <p:extLst>
      <p:ext uri="{BB962C8B-B14F-4D97-AF65-F5344CB8AC3E}">
        <p14:creationId xmlns:p14="http://schemas.microsoft.com/office/powerpoint/2010/main" val="4253011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7C0181D0-C92C-41C8-9FDF-CADF58113BE7}"/>
              </a:ext>
            </a:extLst>
          </p:cNvPr>
          <p:cNvSpPr>
            <a:spLocks noGrp="1"/>
          </p:cNvSpPr>
          <p:nvPr>
            <p:ph type="ftr" sz="quarter" idx="10"/>
          </p:nvPr>
        </p:nvSpPr>
        <p:spPr/>
        <p:txBody>
          <a:bodyPr/>
          <a:lstStyle/>
          <a:p>
            <a:r>
              <a:rPr lang="cs-CZ" dirty="0"/>
              <a:t>Intenzivní </a:t>
            </a:r>
            <a:r>
              <a:rPr lang="cs-CZ" dirty="0" err="1"/>
              <a:t>oš</a:t>
            </a:r>
            <a:r>
              <a:rPr lang="cs-CZ" dirty="0"/>
              <a:t>. péče v neurologii - cvičení</a:t>
            </a:r>
          </a:p>
        </p:txBody>
      </p:sp>
      <p:sp>
        <p:nvSpPr>
          <p:cNvPr id="4" name="Zástupný symbol pro číslo snímku 3">
            <a:extLst>
              <a:ext uri="{FF2B5EF4-FFF2-40B4-BE49-F238E27FC236}">
                <a16:creationId xmlns="" xmlns:a16="http://schemas.microsoft.com/office/drawing/2014/main" id="{58DEF372-B31B-4ABA-BD07-2129D4E7B980}"/>
              </a:ext>
            </a:extLst>
          </p:cNvPr>
          <p:cNvSpPr>
            <a:spLocks noGrp="1"/>
          </p:cNvSpPr>
          <p:nvPr>
            <p:ph type="sldNum" sz="quarter" idx="11"/>
          </p:nvPr>
        </p:nvSpPr>
        <p:spPr/>
        <p:txBody>
          <a:bodyPr/>
          <a:lstStyle/>
          <a:p>
            <a:fld id="{D766C8EF-D15E-44EA-BAAD-63AA85C23168}" type="slidenum">
              <a:rPr lang="cs-CZ" smtClean="0"/>
              <a:t>32</a:t>
            </a:fld>
            <a:endParaRPr lang="cs-CZ"/>
          </a:p>
        </p:txBody>
      </p:sp>
      <p:sp>
        <p:nvSpPr>
          <p:cNvPr id="2" name="Nadpis 1"/>
          <p:cNvSpPr>
            <a:spLocks noGrp="1"/>
          </p:cNvSpPr>
          <p:nvPr>
            <p:ph type="title"/>
          </p:nvPr>
        </p:nvSpPr>
        <p:spPr/>
        <p:txBody>
          <a:bodyPr>
            <a:normAutofit fontScale="90000"/>
          </a:bodyPr>
          <a:lstStyle/>
          <a:p>
            <a:r>
              <a:rPr lang="cs-CZ" dirty="0"/>
              <a:t>CAM-ICU (</a:t>
            </a:r>
            <a:r>
              <a:rPr lang="en-US" dirty="0"/>
              <a:t>Confusion Assessment Method for the ICU</a:t>
            </a:r>
            <a:r>
              <a:rPr lang="cs-CZ" dirty="0"/>
              <a:t>)</a:t>
            </a:r>
            <a:r>
              <a:rPr lang="en-US" dirty="0"/>
              <a:t> </a:t>
            </a:r>
            <a:endParaRPr lang="cs-CZ" dirty="0"/>
          </a:p>
        </p:txBody>
      </p:sp>
      <p:sp>
        <p:nvSpPr>
          <p:cNvPr id="16" name="Zástupný symbol pro obsah 15"/>
          <p:cNvSpPr>
            <a:spLocks noGrp="1"/>
          </p:cNvSpPr>
          <p:nvPr>
            <p:ph idx="1"/>
          </p:nvPr>
        </p:nvSpPr>
        <p:spPr>
          <a:xfrm>
            <a:off x="707474" y="2255673"/>
            <a:ext cx="10753200" cy="4139998"/>
          </a:xfrm>
        </p:spPr>
        <p:txBody>
          <a:bodyPr/>
          <a:lstStyle/>
          <a:p>
            <a:r>
              <a:rPr lang="cs-CZ" dirty="0" smtClean="0"/>
              <a:t>Metoda hodnocení deliria v intenzivní péči</a:t>
            </a:r>
          </a:p>
          <a:p>
            <a:endParaRPr lang="cs-CZ" dirty="0"/>
          </a:p>
          <a:p>
            <a:r>
              <a:rPr lang="cs-CZ" dirty="0"/>
              <a:t>Hodnocení deliria testem CAM-ICU je dvoustupňové: prvním krokem je zhodnocení stupně vigility (bdělosti) a agitovanosti pomocí validované škály </a:t>
            </a:r>
            <a:r>
              <a:rPr lang="cs-CZ" dirty="0" err="1"/>
              <a:t>The</a:t>
            </a:r>
            <a:r>
              <a:rPr lang="cs-CZ" dirty="0"/>
              <a:t> </a:t>
            </a:r>
            <a:r>
              <a:rPr lang="cs-CZ" dirty="0" err="1"/>
              <a:t>Richmond</a:t>
            </a:r>
            <a:r>
              <a:rPr lang="cs-CZ" dirty="0"/>
              <a:t> </a:t>
            </a:r>
            <a:r>
              <a:rPr lang="cs-CZ" dirty="0" err="1"/>
              <a:t>Agitation</a:t>
            </a:r>
            <a:r>
              <a:rPr lang="cs-CZ" dirty="0"/>
              <a:t> and </a:t>
            </a:r>
            <a:r>
              <a:rPr lang="cs-CZ" dirty="0" err="1"/>
              <a:t>Sedation</a:t>
            </a:r>
            <a:r>
              <a:rPr lang="cs-CZ" dirty="0"/>
              <a:t> </a:t>
            </a:r>
            <a:r>
              <a:rPr lang="cs-CZ" dirty="0" err="1"/>
              <a:t>Scale</a:t>
            </a:r>
            <a:r>
              <a:rPr lang="cs-CZ" dirty="0"/>
              <a:t> (RASS), druhým krokem testu </a:t>
            </a:r>
            <a:r>
              <a:rPr lang="cs-CZ" dirty="0" smtClean="0"/>
              <a:t>CAM-ICU, </a:t>
            </a:r>
            <a:r>
              <a:rPr lang="cs-CZ" dirty="0"/>
              <a:t>je hodnocení přítomnosti deliria dle kritérií Americké psychiatrické asociace.</a:t>
            </a:r>
          </a:p>
        </p:txBody>
      </p:sp>
    </p:spTree>
    <p:extLst>
      <p:ext uri="{BB962C8B-B14F-4D97-AF65-F5344CB8AC3E}">
        <p14:creationId xmlns:p14="http://schemas.microsoft.com/office/powerpoint/2010/main" val="730442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klinické syndromy poruchy vědomí</a:t>
            </a:r>
          </a:p>
        </p:txBody>
      </p:sp>
      <p:sp>
        <p:nvSpPr>
          <p:cNvPr id="3" name="Zástupný symbol pro obsah 2"/>
          <p:cNvSpPr>
            <a:spLocks noGrp="1"/>
          </p:cNvSpPr>
          <p:nvPr>
            <p:ph idx="1"/>
          </p:nvPr>
        </p:nvSpPr>
        <p:spPr/>
        <p:txBody>
          <a:bodyPr/>
          <a:lstStyle/>
          <a:p>
            <a:r>
              <a:rPr lang="cs-CZ" dirty="0" err="1"/>
              <a:t>Locked</a:t>
            </a:r>
            <a:r>
              <a:rPr lang="cs-CZ" dirty="0"/>
              <a:t>-in-syndrome</a:t>
            </a:r>
          </a:p>
          <a:p>
            <a:r>
              <a:rPr lang="cs-CZ" dirty="0"/>
              <a:t>Stav minimálního vědomí</a:t>
            </a:r>
          </a:p>
          <a:p>
            <a:r>
              <a:rPr lang="cs-CZ" dirty="0"/>
              <a:t>Vegetativní stav</a:t>
            </a:r>
          </a:p>
          <a:p>
            <a:r>
              <a:rPr lang="cs-CZ" dirty="0"/>
              <a:t>Mozková smrt</a:t>
            </a:r>
          </a:p>
        </p:txBody>
      </p:sp>
      <p:pic>
        <p:nvPicPr>
          <p:cNvPr id="4" name="Obrázek 3">
            <a:extLst>
              <a:ext uri="{FF2B5EF4-FFF2-40B4-BE49-F238E27FC236}">
                <a16:creationId xmlns="" xmlns:a16="http://schemas.microsoft.com/office/drawing/2014/main" id="{954810D8-E8BF-45BE-85CC-F6F2B2EDD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2D4A344D-F4C9-4587-A81D-952B082C3D02}"/>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FFF87602-5288-46D0-A740-F8A484D3C2FD}"/>
              </a:ext>
            </a:extLst>
          </p:cNvPr>
          <p:cNvSpPr>
            <a:spLocks noGrp="1"/>
          </p:cNvSpPr>
          <p:nvPr>
            <p:ph type="sldNum" sz="quarter" idx="12"/>
          </p:nvPr>
        </p:nvSpPr>
        <p:spPr/>
        <p:txBody>
          <a:bodyPr/>
          <a:lstStyle/>
          <a:p>
            <a:fld id="{D766C8EF-D15E-44EA-BAAD-63AA85C23168}" type="slidenum">
              <a:rPr lang="cs-CZ" smtClean="0"/>
              <a:t>33</a:t>
            </a:fld>
            <a:endParaRPr lang="cs-CZ"/>
          </a:p>
        </p:txBody>
      </p:sp>
    </p:spTree>
    <p:extLst>
      <p:ext uri="{BB962C8B-B14F-4D97-AF65-F5344CB8AC3E}">
        <p14:creationId xmlns:p14="http://schemas.microsoft.com/office/powerpoint/2010/main" val="1055878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Locked</a:t>
            </a:r>
            <a:r>
              <a:rPr lang="cs-CZ" dirty="0"/>
              <a:t>-in-syndrom</a:t>
            </a:r>
          </a:p>
        </p:txBody>
      </p:sp>
      <p:sp>
        <p:nvSpPr>
          <p:cNvPr id="3" name="Zástupný symbol pro obsah 2"/>
          <p:cNvSpPr>
            <a:spLocks noGrp="1"/>
          </p:cNvSpPr>
          <p:nvPr>
            <p:ph idx="1"/>
          </p:nvPr>
        </p:nvSpPr>
        <p:spPr/>
        <p:txBody>
          <a:bodyPr>
            <a:normAutofit/>
          </a:bodyPr>
          <a:lstStyle/>
          <a:p>
            <a:r>
              <a:rPr lang="cs-CZ" sz="2800" dirty="0"/>
              <a:t>Nazývaný též syndrom uzamčení, příčinou je poškození mozkového kmene v oblasti Varolova most, </a:t>
            </a:r>
            <a:r>
              <a:rPr lang="cs-CZ" sz="2800" dirty="0" err="1"/>
              <a:t>nejč</a:t>
            </a:r>
            <a:r>
              <a:rPr lang="cs-CZ" sz="2800" dirty="0"/>
              <a:t>. vlivem CMP. Imituje poruchu vědomí: pacient je </a:t>
            </a:r>
            <a:r>
              <a:rPr lang="cs-CZ" sz="2800" dirty="0" err="1"/>
              <a:t>kvadruplegický</a:t>
            </a:r>
            <a:r>
              <a:rPr lang="cs-CZ" sz="2800" dirty="0"/>
              <a:t> včetně parézy artikulačních a fonačních svalů, může však komunikovat zachovaným mrkáním či vertikálními očními pohyby. </a:t>
            </a:r>
          </a:p>
        </p:txBody>
      </p:sp>
      <p:pic>
        <p:nvPicPr>
          <p:cNvPr id="4" name="Obrázek 3">
            <a:extLst>
              <a:ext uri="{FF2B5EF4-FFF2-40B4-BE49-F238E27FC236}">
                <a16:creationId xmlns="" xmlns:a16="http://schemas.microsoft.com/office/drawing/2014/main" id="{09449189-A228-465F-9EDA-02C8CAABD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96613CDC-56B4-4935-9736-6495CF95A58E}"/>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08CD98B3-8A8B-496C-94E3-14F99A0ECBEC}"/>
              </a:ext>
            </a:extLst>
          </p:cNvPr>
          <p:cNvSpPr>
            <a:spLocks noGrp="1"/>
          </p:cNvSpPr>
          <p:nvPr>
            <p:ph type="sldNum" sz="quarter" idx="12"/>
          </p:nvPr>
        </p:nvSpPr>
        <p:spPr/>
        <p:txBody>
          <a:bodyPr/>
          <a:lstStyle/>
          <a:p>
            <a:fld id="{D766C8EF-D15E-44EA-BAAD-63AA85C23168}" type="slidenum">
              <a:rPr lang="cs-CZ" smtClean="0"/>
              <a:t>34</a:t>
            </a:fld>
            <a:endParaRPr lang="cs-CZ"/>
          </a:p>
        </p:txBody>
      </p:sp>
    </p:spTree>
    <p:extLst>
      <p:ext uri="{BB962C8B-B14F-4D97-AF65-F5344CB8AC3E}">
        <p14:creationId xmlns:p14="http://schemas.microsoft.com/office/powerpoint/2010/main" val="64704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a:t>
            </a:r>
            <a:br>
              <a:rPr lang="cs-CZ" dirty="0"/>
            </a:b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7424" y="1871663"/>
            <a:ext cx="7115564" cy="3960812"/>
          </a:xfrm>
        </p:spPr>
      </p:pic>
      <p:pic>
        <p:nvPicPr>
          <p:cNvPr id="5" name="Obrázek 4">
            <a:extLst>
              <a:ext uri="{FF2B5EF4-FFF2-40B4-BE49-F238E27FC236}">
                <a16:creationId xmlns="" xmlns:a16="http://schemas.microsoft.com/office/drawing/2014/main" id="{6B679134-705D-4E05-9712-323C43D97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6C81234F-6ACD-4553-9FD5-0D67ED7D4A71}"/>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C197D1A0-215A-4497-A471-0F5A1C1D9B8B}"/>
              </a:ext>
            </a:extLst>
          </p:cNvPr>
          <p:cNvSpPr>
            <a:spLocks noGrp="1"/>
          </p:cNvSpPr>
          <p:nvPr>
            <p:ph type="sldNum" sz="quarter" idx="12"/>
          </p:nvPr>
        </p:nvSpPr>
        <p:spPr/>
        <p:txBody>
          <a:bodyPr/>
          <a:lstStyle/>
          <a:p>
            <a:fld id="{D766C8EF-D15E-44EA-BAAD-63AA85C23168}" type="slidenum">
              <a:rPr lang="cs-CZ" smtClean="0"/>
              <a:t>35</a:t>
            </a:fld>
            <a:endParaRPr lang="cs-CZ"/>
          </a:p>
        </p:txBody>
      </p:sp>
    </p:spTree>
    <p:extLst>
      <p:ext uri="{BB962C8B-B14F-4D97-AF65-F5344CB8AC3E}">
        <p14:creationId xmlns:p14="http://schemas.microsoft.com/office/powerpoint/2010/main" val="288814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II</a:t>
            </a:r>
          </a:p>
        </p:txBody>
      </p:sp>
      <p:sp>
        <p:nvSpPr>
          <p:cNvPr id="3" name="Zástupný symbol pro obsah 2"/>
          <p:cNvSpPr>
            <a:spLocks noGrp="1"/>
          </p:cNvSpPr>
          <p:nvPr>
            <p:ph idx="1"/>
          </p:nvPr>
        </p:nvSpPr>
        <p:spPr/>
        <p:txBody>
          <a:bodyPr/>
          <a:lstStyle/>
          <a:p>
            <a:pPr marL="0" indent="0">
              <a:lnSpc>
                <a:spcPct val="80000"/>
              </a:lnSpc>
              <a:buNone/>
            </a:pPr>
            <a:r>
              <a:rPr lang="cs-CZ" altLang="cs-CZ" sz="2400" dirty="0"/>
              <a:t>U pacienta je přítomna </a:t>
            </a:r>
            <a:r>
              <a:rPr lang="cs-CZ" altLang="cs-CZ" sz="2400" u="sng" dirty="0">
                <a:solidFill>
                  <a:schemeClr val="tx1"/>
                </a:solidFill>
              </a:rPr>
              <a:t>neúplná interakce s okolím. </a:t>
            </a:r>
            <a:r>
              <a:rPr lang="cs-CZ" altLang="cs-CZ" sz="2400" dirty="0">
                <a:solidFill>
                  <a:schemeClr val="tx1"/>
                </a:solidFill>
              </a:rPr>
              <a:t>Dochází k úpravě vigility s částečnou a kolísavě vyjádřenou úpravou lucidity.</a:t>
            </a:r>
            <a:endParaRPr lang="cs-CZ" altLang="cs-CZ" dirty="0">
              <a:solidFill>
                <a:schemeClr val="tx1"/>
              </a:solidFill>
            </a:endParaRPr>
          </a:p>
          <a:p>
            <a:pPr marL="0" indent="0">
              <a:lnSpc>
                <a:spcPct val="80000"/>
              </a:lnSpc>
              <a:buNone/>
            </a:pPr>
            <a:endParaRPr lang="cs-CZ" altLang="cs-CZ" dirty="0"/>
          </a:p>
          <a:p>
            <a:pPr marL="0" indent="0">
              <a:lnSpc>
                <a:spcPct val="80000"/>
              </a:lnSpc>
              <a:buNone/>
            </a:pPr>
            <a:endParaRPr lang="cs-CZ" altLang="cs-CZ" dirty="0"/>
          </a:p>
          <a:p>
            <a:pPr marL="0" indent="0">
              <a:lnSpc>
                <a:spcPct val="80000"/>
              </a:lnSpc>
              <a:buNone/>
            </a:pPr>
            <a:r>
              <a:rPr lang="cs-CZ" altLang="cs-CZ" dirty="0"/>
              <a:t>Pozorujeme alespoň 1 z následujících kritérií</a:t>
            </a:r>
            <a:r>
              <a:rPr lang="cs-CZ" altLang="cs-CZ" dirty="0" smtClean="0"/>
              <a:t>:</a:t>
            </a:r>
          </a:p>
          <a:p>
            <a:pPr marL="0" indent="0">
              <a:lnSpc>
                <a:spcPct val="80000"/>
              </a:lnSpc>
              <a:buNone/>
            </a:pPr>
            <a:endParaRPr lang="cs-CZ" altLang="cs-CZ" dirty="0"/>
          </a:p>
          <a:p>
            <a:pPr>
              <a:lnSpc>
                <a:spcPct val="80000"/>
              </a:lnSpc>
              <a:buFontTx/>
              <a:buChar char="•"/>
            </a:pPr>
            <a:r>
              <a:rPr lang="cs-CZ" altLang="cs-CZ" dirty="0"/>
              <a:t>komunikace či gestikulace, ANO / NE</a:t>
            </a:r>
          </a:p>
          <a:p>
            <a:pPr>
              <a:lnSpc>
                <a:spcPct val="80000"/>
              </a:lnSpc>
              <a:buFontTx/>
              <a:buChar char="•"/>
            </a:pPr>
            <a:r>
              <a:rPr lang="cs-CZ" altLang="cs-CZ" dirty="0"/>
              <a:t>vědomá či afektivní reakce na emociálně silné stimuly</a:t>
            </a:r>
          </a:p>
          <a:p>
            <a:pPr>
              <a:lnSpc>
                <a:spcPct val="80000"/>
              </a:lnSpc>
              <a:buFontTx/>
              <a:buChar char="•"/>
            </a:pPr>
            <a:r>
              <a:rPr lang="cs-CZ" altLang="cs-CZ" dirty="0"/>
              <a:t>jednoduchá verbalizace</a:t>
            </a:r>
          </a:p>
          <a:p>
            <a:pPr>
              <a:lnSpc>
                <a:spcPct val="80000"/>
              </a:lnSpc>
              <a:buFontTx/>
              <a:buChar char="•"/>
            </a:pPr>
            <a:r>
              <a:rPr lang="cs-CZ" altLang="cs-CZ" dirty="0"/>
              <a:t>sledování předmětu v zorném poli</a:t>
            </a:r>
          </a:p>
          <a:p>
            <a:pPr>
              <a:lnSpc>
                <a:spcPct val="80000"/>
              </a:lnSpc>
              <a:buFontTx/>
              <a:buChar char="•"/>
            </a:pPr>
            <a:r>
              <a:rPr lang="cs-CZ" altLang="cs-CZ" dirty="0"/>
              <a:t>porozumění</a:t>
            </a:r>
          </a:p>
          <a:p>
            <a:endParaRPr lang="cs-CZ" dirty="0"/>
          </a:p>
        </p:txBody>
      </p:sp>
      <p:pic>
        <p:nvPicPr>
          <p:cNvPr id="4" name="Obrázek 3">
            <a:extLst>
              <a:ext uri="{FF2B5EF4-FFF2-40B4-BE49-F238E27FC236}">
                <a16:creationId xmlns="" xmlns:a16="http://schemas.microsoft.com/office/drawing/2014/main" id="{E9790FF2-0FB2-46D0-80A3-FF508724C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F1C2CA02-D3BB-43FD-BE18-D4CD0EB13274}"/>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0B9DCF20-3163-4BFC-973C-B2D5782BFD91}"/>
              </a:ext>
            </a:extLst>
          </p:cNvPr>
          <p:cNvSpPr>
            <a:spLocks noGrp="1"/>
          </p:cNvSpPr>
          <p:nvPr>
            <p:ph type="sldNum" sz="quarter" idx="12"/>
          </p:nvPr>
        </p:nvSpPr>
        <p:spPr/>
        <p:txBody>
          <a:bodyPr/>
          <a:lstStyle/>
          <a:p>
            <a:fld id="{D766C8EF-D15E-44EA-BAAD-63AA85C23168}" type="slidenum">
              <a:rPr lang="cs-CZ" smtClean="0"/>
              <a:t>36</a:t>
            </a:fld>
            <a:endParaRPr lang="cs-CZ"/>
          </a:p>
        </p:txBody>
      </p:sp>
    </p:spTree>
    <p:extLst>
      <p:ext uri="{BB962C8B-B14F-4D97-AF65-F5344CB8AC3E}">
        <p14:creationId xmlns:p14="http://schemas.microsoft.com/office/powerpoint/2010/main" val="293566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a:t>
            </a:r>
          </a:p>
        </p:txBody>
      </p:sp>
      <p:sp>
        <p:nvSpPr>
          <p:cNvPr id="3" name="Zástupný symbol pro obsah 2"/>
          <p:cNvSpPr>
            <a:spLocks noGrp="1"/>
          </p:cNvSpPr>
          <p:nvPr>
            <p:ph idx="1"/>
          </p:nvPr>
        </p:nvSpPr>
        <p:spPr/>
        <p:txBody>
          <a:bodyPr>
            <a:normAutofit/>
          </a:bodyPr>
          <a:lstStyle/>
          <a:p>
            <a:r>
              <a:rPr lang="cs-CZ" sz="2800" dirty="0"/>
              <a:t>Úprava vigility, ale ne lucidity. Projevuje se úpravou cyklu spánku a bdění; v bdělých epizodách má pac. otevřené oči, mrkání, občas krátkodobá fixace očima, polykání, únikové pohyby na bolestivé stimuly, příležitostné neúčelné pohyby. Chybí jakékoliv projevy zachovaného sebeuvědomění či vědomé reakce na okolní podněty. </a:t>
            </a:r>
          </a:p>
        </p:txBody>
      </p:sp>
      <p:pic>
        <p:nvPicPr>
          <p:cNvPr id="4" name="Obrázek 3">
            <a:extLst>
              <a:ext uri="{FF2B5EF4-FFF2-40B4-BE49-F238E27FC236}">
                <a16:creationId xmlns="" xmlns:a16="http://schemas.microsoft.com/office/drawing/2014/main" id="{AC64AF92-3794-4697-A3FC-32F7637DD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4A3BECD4-DB9F-4350-8EB0-B18202310247}"/>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DFC8ED5A-F5D4-43E2-B6CB-315328344A98}"/>
              </a:ext>
            </a:extLst>
          </p:cNvPr>
          <p:cNvSpPr>
            <a:spLocks noGrp="1"/>
          </p:cNvSpPr>
          <p:nvPr>
            <p:ph type="sldNum" sz="quarter" idx="12"/>
          </p:nvPr>
        </p:nvSpPr>
        <p:spPr/>
        <p:txBody>
          <a:bodyPr/>
          <a:lstStyle/>
          <a:p>
            <a:fld id="{D766C8EF-D15E-44EA-BAAD-63AA85C23168}" type="slidenum">
              <a:rPr lang="cs-CZ" smtClean="0"/>
              <a:t>37</a:t>
            </a:fld>
            <a:endParaRPr lang="cs-CZ"/>
          </a:p>
        </p:txBody>
      </p:sp>
    </p:spTree>
    <p:extLst>
      <p:ext uri="{BB962C8B-B14F-4D97-AF65-F5344CB8AC3E}">
        <p14:creationId xmlns:p14="http://schemas.microsoft.com/office/powerpoint/2010/main" val="3198699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 versus stav minimálního vědomí</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528" y="1871663"/>
            <a:ext cx="8665357" cy="3960812"/>
          </a:xfrm>
        </p:spPr>
      </p:pic>
      <p:pic>
        <p:nvPicPr>
          <p:cNvPr id="5" name="Obrázek 4">
            <a:extLst>
              <a:ext uri="{FF2B5EF4-FFF2-40B4-BE49-F238E27FC236}">
                <a16:creationId xmlns="" xmlns:a16="http://schemas.microsoft.com/office/drawing/2014/main" id="{B1FDB91A-C7BE-4EB8-9BF6-F96E7167D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86E36A2E-9F78-4B62-ADBB-DBB1002C018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A1A45F03-B94E-42C1-BDE8-FF614D0C2236}"/>
              </a:ext>
            </a:extLst>
          </p:cNvPr>
          <p:cNvSpPr>
            <a:spLocks noGrp="1"/>
          </p:cNvSpPr>
          <p:nvPr>
            <p:ph type="sldNum" sz="quarter" idx="12"/>
          </p:nvPr>
        </p:nvSpPr>
        <p:spPr/>
        <p:txBody>
          <a:bodyPr/>
          <a:lstStyle/>
          <a:p>
            <a:fld id="{D766C8EF-D15E-44EA-BAAD-63AA85C23168}" type="slidenum">
              <a:rPr lang="cs-CZ" smtClean="0"/>
              <a:t>38</a:t>
            </a:fld>
            <a:endParaRPr lang="cs-CZ"/>
          </a:p>
        </p:txBody>
      </p:sp>
    </p:spTree>
    <p:extLst>
      <p:ext uri="{BB962C8B-B14F-4D97-AF65-F5344CB8AC3E}">
        <p14:creationId xmlns:p14="http://schemas.microsoft.com/office/powerpoint/2010/main" val="1744235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kómatu a vegetativního stavu</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1930400"/>
            <a:ext cx="9319279" cy="4094619"/>
          </a:xfrm>
        </p:spPr>
      </p:pic>
      <p:pic>
        <p:nvPicPr>
          <p:cNvPr id="5" name="Obrázek 4">
            <a:extLst>
              <a:ext uri="{FF2B5EF4-FFF2-40B4-BE49-F238E27FC236}">
                <a16:creationId xmlns="" xmlns:a16="http://schemas.microsoft.com/office/drawing/2014/main" id="{B1349B0C-6F92-4F93-9FD2-5A7B2A292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E64FAFA2-F00B-4A5D-9E26-ECC964CE6E09}"/>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11E255F8-31AC-4C55-877A-2E2D8EFD2D5D}"/>
              </a:ext>
            </a:extLst>
          </p:cNvPr>
          <p:cNvSpPr>
            <a:spLocks noGrp="1"/>
          </p:cNvSpPr>
          <p:nvPr>
            <p:ph type="sldNum" sz="quarter" idx="12"/>
          </p:nvPr>
        </p:nvSpPr>
        <p:spPr/>
        <p:txBody>
          <a:bodyPr/>
          <a:lstStyle/>
          <a:p>
            <a:fld id="{D766C8EF-D15E-44EA-BAAD-63AA85C23168}" type="slidenum">
              <a:rPr lang="cs-CZ" smtClean="0"/>
              <a:t>39</a:t>
            </a:fld>
            <a:endParaRPr lang="cs-CZ"/>
          </a:p>
        </p:txBody>
      </p:sp>
    </p:spTree>
    <p:extLst>
      <p:ext uri="{BB962C8B-B14F-4D97-AF65-F5344CB8AC3E}">
        <p14:creationId xmlns:p14="http://schemas.microsoft.com/office/powerpoint/2010/main" val="101420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Řečové centrum</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33" y="1319591"/>
            <a:ext cx="8735474" cy="5538409"/>
          </a:xfrm>
        </p:spPr>
      </p:pic>
      <p:sp>
        <p:nvSpPr>
          <p:cNvPr id="5" name="Ovál 4"/>
          <p:cNvSpPr/>
          <p:nvPr/>
        </p:nvSpPr>
        <p:spPr>
          <a:xfrm>
            <a:off x="4002259" y="3749039"/>
            <a:ext cx="520504" cy="4853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vál 5"/>
          <p:cNvSpPr/>
          <p:nvPr/>
        </p:nvSpPr>
        <p:spPr>
          <a:xfrm>
            <a:off x="6288258" y="3784207"/>
            <a:ext cx="534572" cy="4501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7" name="Ovál 6"/>
          <p:cNvSpPr/>
          <p:nvPr/>
        </p:nvSpPr>
        <p:spPr>
          <a:xfrm>
            <a:off x="5620043" y="4044458"/>
            <a:ext cx="527539" cy="499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2293034" y="4234374"/>
            <a:ext cx="1709225" cy="102694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364567" y="4990511"/>
            <a:ext cx="1153550" cy="11676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Broccovo</a:t>
            </a:r>
            <a:r>
              <a:rPr lang="cs-CZ" dirty="0"/>
              <a:t> centrum</a:t>
            </a:r>
          </a:p>
        </p:txBody>
      </p:sp>
      <p:cxnSp>
        <p:nvCxnSpPr>
          <p:cNvPr id="12" name="Přímá spojnice se šipkou 11"/>
          <p:cNvCxnSpPr/>
          <p:nvPr/>
        </p:nvCxnSpPr>
        <p:spPr>
          <a:xfrm>
            <a:off x="6147582" y="4543865"/>
            <a:ext cx="1561513" cy="1308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7568417" y="5591907"/>
            <a:ext cx="1533379" cy="117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Wernickeovo</a:t>
            </a:r>
            <a:r>
              <a:rPr lang="cs-CZ" dirty="0"/>
              <a:t> centrum</a:t>
            </a:r>
          </a:p>
        </p:txBody>
      </p:sp>
      <p:cxnSp>
        <p:nvCxnSpPr>
          <p:cNvPr id="17" name="Přímá spojnice se šipkou 16"/>
          <p:cNvCxnSpPr/>
          <p:nvPr/>
        </p:nvCxnSpPr>
        <p:spPr>
          <a:xfrm flipV="1">
            <a:off x="6822830" y="2743200"/>
            <a:ext cx="1111348" cy="10410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7793501" y="2349303"/>
            <a:ext cx="1308295"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bg1"/>
                </a:solidFill>
              </a:rPr>
              <a:t>Gyrus</a:t>
            </a:r>
            <a:r>
              <a:rPr lang="cs-CZ" dirty="0">
                <a:solidFill>
                  <a:schemeClr val="bg1"/>
                </a:solidFill>
              </a:rPr>
              <a:t> </a:t>
            </a:r>
            <a:r>
              <a:rPr lang="cs-CZ" dirty="0" err="1">
                <a:solidFill>
                  <a:schemeClr val="bg1"/>
                </a:solidFill>
              </a:rPr>
              <a:t>angularis</a:t>
            </a:r>
            <a:endParaRPr lang="cs-CZ" dirty="0">
              <a:solidFill>
                <a:schemeClr val="bg1"/>
              </a:solidFill>
            </a:endParaRPr>
          </a:p>
        </p:txBody>
      </p:sp>
      <p:pic>
        <p:nvPicPr>
          <p:cNvPr id="14" name="Obrázek 13">
            <a:extLst>
              <a:ext uri="{FF2B5EF4-FFF2-40B4-BE49-F238E27FC236}">
                <a16:creationId xmlns="" xmlns:a16="http://schemas.microsoft.com/office/drawing/2014/main" id="{643246BC-C5D9-45AE-8963-4CE4204EF8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2CD454F5-A550-4039-A616-1DF9774CBFFB}"/>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a:p>
            <a:endParaRPr lang="cs-CZ" dirty="0"/>
          </a:p>
        </p:txBody>
      </p:sp>
      <p:sp>
        <p:nvSpPr>
          <p:cNvPr id="8" name="Zástupný symbol pro číslo snímku 7">
            <a:extLst>
              <a:ext uri="{FF2B5EF4-FFF2-40B4-BE49-F238E27FC236}">
                <a16:creationId xmlns="" xmlns:a16="http://schemas.microsoft.com/office/drawing/2014/main" id="{5164B110-5200-468F-B624-720969410E78}"/>
              </a:ext>
            </a:extLst>
          </p:cNvPr>
          <p:cNvSpPr>
            <a:spLocks noGrp="1"/>
          </p:cNvSpPr>
          <p:nvPr>
            <p:ph type="sldNum" sz="quarter" idx="12"/>
          </p:nvPr>
        </p:nvSpPr>
        <p:spPr/>
        <p:txBody>
          <a:bodyPr/>
          <a:lstStyle/>
          <a:p>
            <a:fld id="{D766C8EF-D15E-44EA-BAAD-63AA85C23168}" type="slidenum">
              <a:rPr lang="cs-CZ" smtClean="0"/>
              <a:t>4</a:t>
            </a:fld>
            <a:endParaRPr lang="cs-CZ"/>
          </a:p>
        </p:txBody>
      </p:sp>
    </p:spTree>
    <p:extLst>
      <p:ext uri="{BB962C8B-B14F-4D97-AF65-F5344CB8AC3E}">
        <p14:creationId xmlns:p14="http://schemas.microsoft.com/office/powerpoint/2010/main" val="1960255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poruch vědomí</a:t>
            </a:r>
          </a:p>
        </p:txBody>
      </p:sp>
      <p:sp>
        <p:nvSpPr>
          <p:cNvPr id="3" name="Zástupný symbol pro obsah 2"/>
          <p:cNvSpPr>
            <a:spLocks noGrp="1"/>
          </p:cNvSpPr>
          <p:nvPr>
            <p:ph idx="1"/>
          </p:nvPr>
        </p:nvSpPr>
        <p:spPr>
          <a:xfrm>
            <a:off x="677334" y="2160589"/>
            <a:ext cx="8596668" cy="4240211"/>
          </a:xfrm>
        </p:spPr>
        <p:txBody>
          <a:bodyPr>
            <a:normAutofit fontScale="92500" lnSpcReduction="20000"/>
          </a:bodyPr>
          <a:lstStyle/>
          <a:p>
            <a:r>
              <a:rPr lang="cs-CZ" b="1" u="sng" dirty="0"/>
              <a:t>1. nedostatek kyslíku</a:t>
            </a:r>
          </a:p>
          <a:p>
            <a:pPr marL="0" indent="0">
              <a:buNone/>
            </a:pPr>
            <a:r>
              <a:rPr lang="cs-CZ" dirty="0"/>
              <a:t>         - porucha krevního oběhu v organ. nebo v mozku (CMP, IM, embolizace…)</a:t>
            </a:r>
          </a:p>
          <a:p>
            <a:r>
              <a:rPr lang="cs-CZ" b="1" u="sng" dirty="0"/>
              <a:t>2. přímé poškození mozku</a:t>
            </a:r>
          </a:p>
          <a:p>
            <a:pPr marL="0" indent="0">
              <a:buNone/>
            </a:pPr>
            <a:r>
              <a:rPr lang="cs-CZ" dirty="0"/>
              <a:t>         - úraz</a:t>
            </a:r>
          </a:p>
          <a:p>
            <a:pPr marL="0" indent="0">
              <a:buNone/>
            </a:pPr>
            <a:r>
              <a:rPr lang="cs-CZ" dirty="0"/>
              <a:t>         - nádor</a:t>
            </a:r>
          </a:p>
          <a:p>
            <a:pPr marL="0" indent="0">
              <a:buNone/>
            </a:pPr>
            <a:r>
              <a:rPr lang="cs-CZ" dirty="0"/>
              <a:t>         - infekce</a:t>
            </a:r>
          </a:p>
          <a:p>
            <a:r>
              <a:rPr lang="cs-CZ" b="1" u="sng" dirty="0"/>
              <a:t>3. nahromadění zplodin vlastní látkové výměny</a:t>
            </a:r>
          </a:p>
          <a:p>
            <a:pPr marL="0" indent="0">
              <a:buNone/>
            </a:pPr>
            <a:r>
              <a:rPr lang="cs-CZ" dirty="0"/>
              <a:t>         - urémie</a:t>
            </a:r>
          </a:p>
          <a:p>
            <a:pPr marL="0" indent="0">
              <a:buNone/>
            </a:pPr>
            <a:r>
              <a:rPr lang="cs-CZ" dirty="0"/>
              <a:t>         - </a:t>
            </a:r>
            <a:r>
              <a:rPr lang="cs-CZ" dirty="0" err="1"/>
              <a:t>hepatální</a:t>
            </a:r>
            <a:r>
              <a:rPr lang="cs-CZ" dirty="0"/>
              <a:t> nebo diabetické </a:t>
            </a:r>
            <a:r>
              <a:rPr lang="cs-CZ" dirty="0" err="1"/>
              <a:t>koma</a:t>
            </a:r>
            <a:endParaRPr lang="cs-CZ" dirty="0"/>
          </a:p>
          <a:p>
            <a:pPr marL="0" indent="0">
              <a:buNone/>
            </a:pPr>
            <a:r>
              <a:rPr lang="cs-CZ" dirty="0"/>
              <a:t>         - intoxikace…</a:t>
            </a:r>
          </a:p>
        </p:txBody>
      </p:sp>
      <p:pic>
        <p:nvPicPr>
          <p:cNvPr id="4" name="Obrázek 3">
            <a:extLst>
              <a:ext uri="{FF2B5EF4-FFF2-40B4-BE49-F238E27FC236}">
                <a16:creationId xmlns="" xmlns:a16="http://schemas.microsoft.com/office/drawing/2014/main" id="{3E1C860F-E387-4878-8144-C9F1D34E3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A2825023-5956-418C-BE41-F10861BA7FAA}"/>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9AC2B154-B8BB-4453-908C-5DA5779D30D8}"/>
              </a:ext>
            </a:extLst>
          </p:cNvPr>
          <p:cNvSpPr>
            <a:spLocks noGrp="1"/>
          </p:cNvSpPr>
          <p:nvPr>
            <p:ph type="sldNum" sz="quarter" idx="12"/>
          </p:nvPr>
        </p:nvSpPr>
        <p:spPr/>
        <p:txBody>
          <a:bodyPr/>
          <a:lstStyle/>
          <a:p>
            <a:fld id="{D766C8EF-D15E-44EA-BAAD-63AA85C23168}" type="slidenum">
              <a:rPr lang="cs-CZ" smtClean="0"/>
              <a:t>40</a:t>
            </a:fld>
            <a:endParaRPr lang="cs-CZ"/>
          </a:p>
        </p:txBody>
      </p:sp>
    </p:spTree>
    <p:extLst>
      <p:ext uri="{BB962C8B-B14F-4D97-AF65-F5344CB8AC3E}">
        <p14:creationId xmlns:p14="http://schemas.microsoft.com/office/powerpoint/2010/main" val="99779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Péče o pacienta s poruchou vědomí – úkoly sestry</a:t>
            </a:r>
          </a:p>
        </p:txBody>
      </p:sp>
      <p:sp>
        <p:nvSpPr>
          <p:cNvPr id="3" name="Zástupný symbol pro obsah 2"/>
          <p:cNvSpPr>
            <a:spLocks noGrp="1"/>
          </p:cNvSpPr>
          <p:nvPr>
            <p:ph idx="1"/>
          </p:nvPr>
        </p:nvSpPr>
        <p:spPr/>
        <p:txBody>
          <a:bodyPr/>
          <a:lstStyle/>
          <a:p>
            <a:r>
              <a:rPr lang="cs-CZ" dirty="0"/>
              <a:t>Péče o dýchací cesty</a:t>
            </a:r>
          </a:p>
          <a:p>
            <a:r>
              <a:rPr lang="cs-CZ" dirty="0"/>
              <a:t>Sledování, zaznamenávání a vyhodnocení vitálních funkcí</a:t>
            </a:r>
          </a:p>
          <a:p>
            <a:r>
              <a:rPr lang="cs-CZ" dirty="0"/>
              <a:t>Péče o kůži a sliznice </a:t>
            </a:r>
          </a:p>
          <a:p>
            <a:r>
              <a:rPr lang="cs-CZ" dirty="0"/>
              <a:t>Péče o vyprazdňování</a:t>
            </a:r>
          </a:p>
          <a:p>
            <a:r>
              <a:rPr lang="cs-CZ" dirty="0"/>
              <a:t>Péče o výživu </a:t>
            </a:r>
          </a:p>
          <a:p>
            <a:r>
              <a:rPr lang="cs-CZ" dirty="0"/>
              <a:t>Ochrana před </a:t>
            </a:r>
            <a:r>
              <a:rPr lang="cs-CZ" dirty="0" err="1"/>
              <a:t>nozokomiálními</a:t>
            </a:r>
            <a:r>
              <a:rPr lang="cs-CZ" dirty="0"/>
              <a:t> infekcemi</a:t>
            </a:r>
          </a:p>
          <a:p>
            <a:r>
              <a:rPr lang="cs-CZ" dirty="0"/>
              <a:t>Péče o psychiku</a:t>
            </a:r>
          </a:p>
          <a:p>
            <a:r>
              <a:rPr lang="cs-CZ" dirty="0"/>
              <a:t>rehabilitace</a:t>
            </a:r>
          </a:p>
        </p:txBody>
      </p:sp>
      <p:pic>
        <p:nvPicPr>
          <p:cNvPr id="4" name="Obrázek 3">
            <a:extLst>
              <a:ext uri="{FF2B5EF4-FFF2-40B4-BE49-F238E27FC236}">
                <a16:creationId xmlns="" xmlns:a16="http://schemas.microsoft.com/office/drawing/2014/main" id="{92DBABD2-8D7B-4EB7-B2EE-8B635F47B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F8A9D7C5-37FE-4E8E-BA4B-756EBB3612E6}"/>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8BA66C92-AC9D-4E36-A4E8-05DEEB29245D}"/>
              </a:ext>
            </a:extLst>
          </p:cNvPr>
          <p:cNvSpPr>
            <a:spLocks noGrp="1"/>
          </p:cNvSpPr>
          <p:nvPr>
            <p:ph type="sldNum" sz="quarter" idx="12"/>
          </p:nvPr>
        </p:nvSpPr>
        <p:spPr/>
        <p:txBody>
          <a:bodyPr/>
          <a:lstStyle/>
          <a:p>
            <a:fld id="{D766C8EF-D15E-44EA-BAAD-63AA85C23168}" type="slidenum">
              <a:rPr lang="cs-CZ" smtClean="0"/>
              <a:t>41</a:t>
            </a:fld>
            <a:endParaRPr lang="cs-CZ"/>
          </a:p>
        </p:txBody>
      </p:sp>
    </p:spTree>
    <p:extLst>
      <p:ext uri="{BB962C8B-B14F-4D97-AF65-F5344CB8AC3E}">
        <p14:creationId xmlns:p14="http://schemas.microsoft.com/office/powerpoint/2010/main" val="126275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ZA POZORNOST!</a:t>
            </a:r>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905" y="1434079"/>
            <a:ext cx="7983525" cy="4490733"/>
          </a:xfrm>
        </p:spPr>
      </p:pic>
      <p:pic>
        <p:nvPicPr>
          <p:cNvPr id="4" name="Obrázek 3">
            <a:extLst>
              <a:ext uri="{FF2B5EF4-FFF2-40B4-BE49-F238E27FC236}">
                <a16:creationId xmlns="" xmlns:a16="http://schemas.microsoft.com/office/drawing/2014/main" id="{9E75DD5B-C77A-4373-84E7-729BE1B8D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FAAFD1E9-F11B-4EA2-B0E4-F7730ADB5B8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5" name="Zástupný symbol pro číslo snímku 4">
            <a:extLst>
              <a:ext uri="{FF2B5EF4-FFF2-40B4-BE49-F238E27FC236}">
                <a16:creationId xmlns="" xmlns:a16="http://schemas.microsoft.com/office/drawing/2014/main" id="{CC2DFCF9-E859-416C-A542-E5596EF2038E}"/>
              </a:ext>
            </a:extLst>
          </p:cNvPr>
          <p:cNvSpPr>
            <a:spLocks noGrp="1"/>
          </p:cNvSpPr>
          <p:nvPr>
            <p:ph type="sldNum" sz="quarter" idx="12"/>
          </p:nvPr>
        </p:nvSpPr>
        <p:spPr/>
        <p:txBody>
          <a:bodyPr/>
          <a:lstStyle/>
          <a:p>
            <a:fld id="{D766C8EF-D15E-44EA-BAAD-63AA85C23168}" type="slidenum">
              <a:rPr lang="cs-CZ" smtClean="0"/>
              <a:t>42</a:t>
            </a:fld>
            <a:endParaRPr lang="cs-CZ"/>
          </a:p>
        </p:txBody>
      </p:sp>
    </p:spTree>
    <p:extLst>
      <p:ext uri="{BB962C8B-B14F-4D97-AF65-F5344CB8AC3E}">
        <p14:creationId xmlns:p14="http://schemas.microsoft.com/office/powerpoint/2010/main" val="77781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4" y="1390389"/>
                <a:ext cx="9481274" cy="5248406"/>
              </a:xfrm>
            </p:spPr>
            <p:txBody>
              <a:bodyPr>
                <a:normAutofit/>
              </a:bodyPr>
              <a:lstStyle/>
              <a:p>
                <a:r>
                  <a:rPr lang="cs-CZ" sz="2000" b="1" dirty="0" err="1"/>
                  <a:t>Broccova</a:t>
                </a:r>
                <a:r>
                  <a:rPr lang="cs-CZ" sz="2000" b="1" dirty="0"/>
                  <a:t> afázie (expresivní): </a:t>
                </a:r>
                <a:r>
                  <a:rPr lang="cs-CZ" sz="2000" dirty="0"/>
                  <a:t>porucha vyjadřovacích schopností, vázne produkce a plynulost řeči, špatná artikulace, v řeči jsou agramatismy. V těžších případech nemluví vůbec, ale mluvené řeči rozumí, na dotaz přikývne a výzvám vyhoví. Poruchu si uvědomuje.</a:t>
                </a:r>
              </a:p>
              <a:p>
                <a:pPr marL="0" indent="0">
                  <a:buNone/>
                </a:pPr>
                <a:r>
                  <a:rPr lang="cs-CZ" sz="2000" dirty="0"/>
                  <a:t>       - vzniká při lézi laterální strany frontálního laloku dominantní hemisféry</a:t>
                </a:r>
              </a:p>
              <a:p>
                <a:pPr marL="0" indent="0">
                  <a:buNone/>
                </a:pPr>
                <a:endParaRPr lang="cs-CZ" sz="2000" dirty="0"/>
              </a:p>
              <a:p>
                <a:r>
                  <a:rPr lang="cs-CZ" sz="2000" b="1" dirty="0" err="1"/>
                  <a:t>Wernickeova</a:t>
                </a:r>
                <a:r>
                  <a:rPr lang="cs-CZ" sz="2000" b="1" dirty="0"/>
                  <a:t> afázie (percepční): </a:t>
                </a:r>
                <a:r>
                  <a:rPr lang="cs-CZ" sz="2000" dirty="0"/>
                  <a:t>porucha porozumění řeči (mluvené i psané), na dotazy i výzvy nemocný nereaguje. Pacient mluví plynule, s dobrým vyslovováním, ale v řeči </a:t>
                </a:r>
                <a:r>
                  <a:rPr lang="cs-CZ" sz="2000" dirty="0" err="1"/>
                  <a:t>parafázie</a:t>
                </a:r>
                <a14:m>
                  <m:oMath xmlns:m="http://schemas.openxmlformats.org/officeDocument/2006/math">
                    <m:r>
                      <a:rPr lang="cs-CZ" sz="2000" b="0" i="0" smtClean="0">
                        <a:latin typeface="Cambria Math" panose="02040503050406030204" pitchFamily="18" charset="0"/>
                        <a:ea typeface="Cambria Math" panose="02040503050406030204" pitchFamily="18" charset="0"/>
                      </a:rPr>
                      <m:t> </m:t>
                    </m:r>
                    <m:r>
                      <a:rPr lang="cs-CZ" sz="2000" i="1" smtClean="0">
                        <a:latin typeface="Cambria Math" panose="02040503050406030204" pitchFamily="18" charset="0"/>
                        <a:ea typeface="Cambria Math" panose="02040503050406030204" pitchFamily="18" charset="0"/>
                      </a:rPr>
                      <m:t>→</m:t>
                    </m:r>
                  </m:oMath>
                </a14:m>
                <a:r>
                  <a:rPr lang="cs-CZ" sz="2000" dirty="0"/>
                  <a:t> vyústí až v neologismy. Řeč nedává žádný smysl – slovní salát, vyvolává dojem zmatenosti. Poruchu si neuvědomuje. </a:t>
                </a:r>
              </a:p>
              <a:p>
                <a:pPr marL="0" indent="0">
                  <a:buNone/>
                </a:pPr>
                <a:r>
                  <a:rPr lang="cs-CZ" sz="2000" dirty="0"/>
                  <a:t>        - vzniká při lézi zadní části temporálního laloku dominantní hemisféry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4" y="1390389"/>
                <a:ext cx="9481274" cy="5248406"/>
              </a:xfrm>
              <a:blipFill rotWithShape="1">
                <a:blip r:embed="rId3"/>
                <a:stretch>
                  <a:fillRect l="-257" t="-697" r="-193"/>
                </a:stretch>
              </a:blipFill>
            </p:spPr>
            <p:txBody>
              <a:bodyPr/>
              <a:lstStyle/>
              <a:p>
                <a:r>
                  <a:rPr lang="cs-CZ">
                    <a:noFill/>
                  </a:rPr>
                  <a:t> </a:t>
                </a:r>
              </a:p>
            </p:txBody>
          </p:sp>
        </mc:Fallback>
      </mc:AlternateContent>
      <p:pic>
        <p:nvPicPr>
          <p:cNvPr id="4" name="Obrázek 3">
            <a:extLst>
              <a:ext uri="{FF2B5EF4-FFF2-40B4-BE49-F238E27FC236}">
                <a16:creationId xmlns="" xmlns:a16="http://schemas.microsoft.com/office/drawing/2014/main" id="{CE93F000-72A8-4047-99CA-0982B02E0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0DC90C5D-7337-4F41-A8DB-B0545DACDA3D}"/>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B994C1FD-476F-4C27-B6AC-6B6CE8032DBD}"/>
              </a:ext>
            </a:extLst>
          </p:cNvPr>
          <p:cNvSpPr>
            <a:spLocks noGrp="1"/>
          </p:cNvSpPr>
          <p:nvPr>
            <p:ph type="sldNum" sz="quarter" idx="12"/>
          </p:nvPr>
        </p:nvSpPr>
        <p:spPr/>
        <p:txBody>
          <a:bodyPr/>
          <a:lstStyle/>
          <a:p>
            <a:fld id="{D766C8EF-D15E-44EA-BAAD-63AA85C23168}" type="slidenum">
              <a:rPr lang="cs-CZ" smtClean="0"/>
              <a:t>5</a:t>
            </a:fld>
            <a:endParaRPr lang="cs-CZ"/>
          </a:p>
        </p:txBody>
      </p:sp>
    </p:spTree>
    <p:extLst>
      <p:ext uri="{BB962C8B-B14F-4D97-AF65-F5344CB8AC3E}">
        <p14:creationId xmlns:p14="http://schemas.microsoft.com/office/powerpoint/2010/main" val="16974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II</a:t>
            </a:r>
          </a:p>
        </p:txBody>
      </p:sp>
      <p:sp>
        <p:nvSpPr>
          <p:cNvPr id="3" name="Zástupný symbol pro obsah 2"/>
          <p:cNvSpPr>
            <a:spLocks noGrp="1"/>
          </p:cNvSpPr>
          <p:nvPr>
            <p:ph idx="1"/>
          </p:nvPr>
        </p:nvSpPr>
        <p:spPr>
          <a:xfrm>
            <a:off x="350729" y="1365337"/>
            <a:ext cx="9832931" cy="5492663"/>
          </a:xfrm>
        </p:spPr>
        <p:txBody>
          <a:bodyPr>
            <a:normAutofit/>
          </a:bodyPr>
          <a:lstStyle/>
          <a:p>
            <a:r>
              <a:rPr lang="cs-CZ" sz="2000" b="1" dirty="0"/>
              <a:t>Globální afázie (kompletní): </a:t>
            </a:r>
            <a:r>
              <a:rPr lang="cs-CZ" sz="2000" dirty="0"/>
              <a:t>kombinace obou poruch. Pacient téměř úplně ztrácí schopnost tvořit řeč nebo chápat jazyk.</a:t>
            </a:r>
          </a:p>
          <a:p>
            <a:pPr marL="0" indent="0">
              <a:buNone/>
            </a:pPr>
            <a:r>
              <a:rPr lang="cs-CZ" sz="2000" dirty="0"/>
              <a:t>      - vzniká při rozsáhlejší lézi ve frontální, parietální a horní temporální </a:t>
            </a:r>
            <a:r>
              <a:rPr lang="cs-CZ" sz="2000" dirty="0" err="1"/>
              <a:t>obl</a:t>
            </a:r>
            <a:r>
              <a:rPr lang="cs-CZ" sz="2000" dirty="0"/>
              <a:t>.</a:t>
            </a:r>
          </a:p>
          <a:p>
            <a:pPr marL="0" indent="0">
              <a:buNone/>
            </a:pPr>
            <a:endParaRPr lang="cs-CZ" sz="2000" b="1" dirty="0"/>
          </a:p>
          <a:p>
            <a:r>
              <a:rPr lang="cs-CZ" sz="2000" b="1" dirty="0"/>
              <a:t>Amnestická afázie: </a:t>
            </a:r>
            <a:r>
              <a:rPr lang="cs-CZ" sz="2000" dirty="0"/>
              <a:t>nemocný zapomíná pojmy, názvy předmětů, mluvená řeč je plynulá, přerušuje jí občasné hledání slov. Rozumění řeči je neporušeno.</a:t>
            </a:r>
          </a:p>
          <a:p>
            <a:pPr marL="0" indent="0">
              <a:buNone/>
            </a:pPr>
            <a:r>
              <a:rPr lang="cs-CZ" sz="2000" dirty="0"/>
              <a:t>         - vzniká při lézi hlubších struktur dominantního temporálního laloku </a:t>
            </a:r>
          </a:p>
          <a:p>
            <a:pPr marL="0" indent="0">
              <a:buNone/>
            </a:pPr>
            <a:endParaRPr lang="cs-CZ" sz="2000" dirty="0"/>
          </a:p>
          <a:p>
            <a:r>
              <a:rPr lang="cs-CZ" sz="2000" b="1" dirty="0"/>
              <a:t>Kondukční afázie: </a:t>
            </a:r>
            <a:r>
              <a:rPr lang="cs-CZ" sz="2000" dirty="0"/>
              <a:t>nemocný mluví plynule a poměrně dobře rozumí, ale je porucha při pokusu o opakování slyšené řeči.</a:t>
            </a:r>
          </a:p>
          <a:p>
            <a:pPr marL="0" indent="0">
              <a:buNone/>
            </a:pPr>
            <a:r>
              <a:rPr lang="cs-CZ" sz="2000" dirty="0"/>
              <a:t>         - vzniká při poruše spojení mezi frontálním a temporálním lalokem         </a:t>
            </a:r>
          </a:p>
        </p:txBody>
      </p:sp>
      <p:pic>
        <p:nvPicPr>
          <p:cNvPr id="4" name="Obrázek 3">
            <a:extLst>
              <a:ext uri="{FF2B5EF4-FFF2-40B4-BE49-F238E27FC236}">
                <a16:creationId xmlns="" xmlns:a16="http://schemas.microsoft.com/office/drawing/2014/main" id="{57F7E649-080E-4D85-8DBF-0311A0DF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6AE0424F-8A7F-4A03-889D-CA0F7CBC4969}"/>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02A3693B-26C6-4D1F-B42E-4DC29BA2B368}"/>
              </a:ext>
            </a:extLst>
          </p:cNvPr>
          <p:cNvSpPr>
            <a:spLocks noGrp="1"/>
          </p:cNvSpPr>
          <p:nvPr>
            <p:ph type="sldNum" sz="quarter" idx="12"/>
          </p:nvPr>
        </p:nvSpPr>
        <p:spPr/>
        <p:txBody>
          <a:bodyPr/>
          <a:lstStyle/>
          <a:p>
            <a:fld id="{D766C8EF-D15E-44EA-BAAD-63AA85C23168}" type="slidenum">
              <a:rPr lang="cs-CZ" smtClean="0"/>
              <a:t>6</a:t>
            </a:fld>
            <a:endParaRPr lang="cs-CZ"/>
          </a:p>
        </p:txBody>
      </p:sp>
    </p:spTree>
    <p:extLst>
      <p:ext uri="{BB962C8B-B14F-4D97-AF65-F5344CB8AC3E}">
        <p14:creationId xmlns:p14="http://schemas.microsoft.com/office/powerpoint/2010/main" val="331790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Porucha symbolických funkcí</a:t>
            </a:r>
          </a:p>
        </p:txBody>
      </p:sp>
      <p:sp>
        <p:nvSpPr>
          <p:cNvPr id="3" name="Zástupný symbol pro obsah 2"/>
          <p:cNvSpPr>
            <a:spLocks noGrp="1"/>
          </p:cNvSpPr>
          <p:nvPr>
            <p:ph idx="1"/>
          </p:nvPr>
        </p:nvSpPr>
        <p:spPr>
          <a:xfrm>
            <a:off x="677334" y="1747230"/>
            <a:ext cx="8596668" cy="4603466"/>
          </a:xfrm>
        </p:spPr>
        <p:txBody>
          <a:bodyPr>
            <a:noAutofit/>
          </a:bodyPr>
          <a:lstStyle/>
          <a:p>
            <a:r>
              <a:rPr lang="cs-CZ" sz="2400" b="1" dirty="0"/>
              <a:t>Fatické funkce </a:t>
            </a:r>
            <a:r>
              <a:rPr lang="cs-CZ" sz="2400" dirty="0"/>
              <a:t>– schopnost mluvit, číst, psát, počítat, myslet v abstraktních pojmech. Jsou vázané na dominantní hemisféru.</a:t>
            </a:r>
          </a:p>
          <a:p>
            <a:r>
              <a:rPr lang="cs-CZ" sz="2400" b="1" dirty="0"/>
              <a:t>Gnostické funkce </a:t>
            </a:r>
            <a:r>
              <a:rPr lang="cs-CZ" sz="2400" dirty="0"/>
              <a:t>– představují vyšší syntézu smyslového vnímání, schopnost poznávat předměty zrakem, sluchem nebo hmatem.  Při </a:t>
            </a:r>
            <a:r>
              <a:rPr lang="cs-CZ" sz="2400" i="1" u="sng" dirty="0"/>
              <a:t>zrakové agnózii </a:t>
            </a:r>
            <a:r>
              <a:rPr lang="cs-CZ" sz="2400" dirty="0"/>
              <a:t>nepozná nemocný předměty zrakem, ale bez obtíží mluví i píše, bývá porucha zrakové orientace v prostoru. Při </a:t>
            </a:r>
            <a:r>
              <a:rPr lang="cs-CZ" sz="2400" i="1" u="sng" dirty="0"/>
              <a:t>sluchové agnózii </a:t>
            </a:r>
            <a:r>
              <a:rPr lang="cs-CZ" sz="2400" dirty="0"/>
              <a:t>nerozumí mluvenému slovu.</a:t>
            </a:r>
          </a:p>
          <a:p>
            <a:r>
              <a:rPr lang="cs-CZ" sz="2400" b="1" dirty="0"/>
              <a:t>Praktické funkce </a:t>
            </a:r>
            <a:r>
              <a:rPr lang="cs-CZ" sz="2400" dirty="0"/>
              <a:t>– jde o schopnost vykonávat složitější účelové pohyby, při poškození jsou porušeny paměťové mechanismy pohybového stereotypu.</a:t>
            </a:r>
          </a:p>
        </p:txBody>
      </p:sp>
      <p:pic>
        <p:nvPicPr>
          <p:cNvPr id="4" name="Obrázek 3">
            <a:extLst>
              <a:ext uri="{FF2B5EF4-FFF2-40B4-BE49-F238E27FC236}">
                <a16:creationId xmlns="" xmlns:a16="http://schemas.microsoft.com/office/drawing/2014/main" id="{3057D3E1-4202-47C1-930A-774A0FE19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 xmlns:a16="http://schemas.microsoft.com/office/drawing/2014/main" id="{2FD8708D-4A0A-4263-966D-1AF5C2C55FBA}"/>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D2434149-EC0D-456D-95F0-8A705F38CCF3}"/>
              </a:ext>
            </a:extLst>
          </p:cNvPr>
          <p:cNvSpPr>
            <a:spLocks noGrp="1"/>
          </p:cNvSpPr>
          <p:nvPr>
            <p:ph type="sldNum" sz="quarter" idx="12"/>
          </p:nvPr>
        </p:nvSpPr>
        <p:spPr/>
        <p:txBody>
          <a:bodyPr/>
          <a:lstStyle/>
          <a:p>
            <a:fld id="{D766C8EF-D15E-44EA-BAAD-63AA85C23168}" type="slidenum">
              <a:rPr lang="cs-CZ" smtClean="0"/>
              <a:t>7</a:t>
            </a:fld>
            <a:endParaRPr lang="cs-CZ"/>
          </a:p>
        </p:txBody>
      </p:sp>
    </p:spTree>
    <p:extLst>
      <p:ext uri="{BB962C8B-B14F-4D97-AF65-F5344CB8AC3E}">
        <p14:creationId xmlns:p14="http://schemas.microsoft.com/office/powerpoint/2010/main" val="1100275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 Hlavové nervy I</a:t>
            </a:r>
          </a:p>
        </p:txBody>
      </p:sp>
      <p:sp>
        <p:nvSpPr>
          <p:cNvPr id="6" name="Zástupný symbol pro obsah 5"/>
          <p:cNvSpPr>
            <a:spLocks noGrp="1"/>
          </p:cNvSpPr>
          <p:nvPr>
            <p:ph sz="half" idx="1"/>
          </p:nvPr>
        </p:nvSpPr>
        <p:spPr/>
        <p:txBody>
          <a:bodyPr/>
          <a:lstStyle/>
          <a:p>
            <a:r>
              <a:rPr lang="cs-CZ" dirty="0"/>
              <a:t>Vyšetření hlavových nervů poskytuje důležitou informaci o stavu CNS, zejména mozkového kmene.</a:t>
            </a:r>
          </a:p>
          <a:p>
            <a:r>
              <a:rPr lang="cs-CZ" dirty="0"/>
              <a:t>Hlavové nervy mohou mít funkce senzitivní, motorické nebo obojí.</a:t>
            </a:r>
          </a:p>
          <a:p>
            <a:pPr marL="0" indent="0">
              <a:buNone/>
            </a:pPr>
            <a:endParaRPr lang="cs-CZ" dirty="0"/>
          </a:p>
        </p:txBody>
      </p:sp>
      <p:pic>
        <p:nvPicPr>
          <p:cNvPr id="8" name="Zástupný symbol pro obsah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677" y="418737"/>
            <a:ext cx="6967525" cy="5982063"/>
          </a:xfrm>
        </p:spPr>
      </p:pic>
      <p:pic>
        <p:nvPicPr>
          <p:cNvPr id="7" name="Obrázek 6">
            <a:extLst>
              <a:ext uri="{FF2B5EF4-FFF2-40B4-BE49-F238E27FC236}">
                <a16:creationId xmlns="" xmlns:a16="http://schemas.microsoft.com/office/drawing/2014/main" id="{3FC1CC72-098C-42A1-B561-AAB1FBF4B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 xmlns:a16="http://schemas.microsoft.com/office/drawing/2014/main" id="{80C92541-6611-45F9-98D2-2E26B5F73184}"/>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3" name="Zástupný symbol pro číslo snímku 2">
            <a:extLst>
              <a:ext uri="{FF2B5EF4-FFF2-40B4-BE49-F238E27FC236}">
                <a16:creationId xmlns="" xmlns:a16="http://schemas.microsoft.com/office/drawing/2014/main" id="{77373567-88DE-494B-9BCB-BAC53D53EA20}"/>
              </a:ext>
            </a:extLst>
          </p:cNvPr>
          <p:cNvSpPr>
            <a:spLocks noGrp="1"/>
          </p:cNvSpPr>
          <p:nvPr>
            <p:ph type="sldNum" sz="quarter" idx="12"/>
          </p:nvPr>
        </p:nvSpPr>
        <p:spPr/>
        <p:txBody>
          <a:bodyPr/>
          <a:lstStyle/>
          <a:p>
            <a:fld id="{D766C8EF-D15E-44EA-BAAD-63AA85C23168}" type="slidenum">
              <a:rPr lang="cs-CZ" smtClean="0"/>
              <a:t>8</a:t>
            </a:fld>
            <a:endParaRPr lang="cs-CZ"/>
          </a:p>
        </p:txBody>
      </p:sp>
    </p:spTree>
    <p:extLst>
      <p:ext uri="{BB962C8B-B14F-4D97-AF65-F5344CB8AC3E}">
        <p14:creationId xmlns:p14="http://schemas.microsoft.com/office/powerpoint/2010/main" val="254897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 </a:t>
            </a:r>
          </a:p>
        </p:txBody>
      </p:sp>
      <p:sp>
        <p:nvSpPr>
          <p:cNvPr id="5" name="Zástupný symbol pro obsah 4"/>
          <p:cNvSpPr>
            <a:spLocks noGrp="1"/>
          </p:cNvSpPr>
          <p:nvPr>
            <p:ph idx="1"/>
          </p:nvPr>
        </p:nvSpPr>
        <p:spPr/>
        <p:txBody>
          <a:bodyPr>
            <a:normAutofit fontScale="92500" lnSpcReduction="20000"/>
          </a:bodyPr>
          <a:lstStyle/>
          <a:p>
            <a:r>
              <a:rPr lang="cs-CZ" b="1" dirty="0"/>
              <a:t>N. </a:t>
            </a:r>
            <a:r>
              <a:rPr lang="cs-CZ" b="1" dirty="0" err="1"/>
              <a:t>olfactorius</a:t>
            </a:r>
            <a:r>
              <a:rPr lang="cs-CZ" b="1" dirty="0"/>
              <a:t> </a:t>
            </a:r>
            <a:r>
              <a:rPr lang="cs-CZ" dirty="0"/>
              <a:t>(čichový nerv, n. I) </a:t>
            </a:r>
          </a:p>
          <a:p>
            <a:pPr marL="0" indent="0">
              <a:buNone/>
            </a:pPr>
            <a:r>
              <a:rPr lang="cs-CZ" dirty="0"/>
              <a:t>     </a:t>
            </a:r>
            <a:r>
              <a:rPr lang="cs-CZ" u="sng" dirty="0"/>
              <a:t>Poruchy:</a:t>
            </a:r>
            <a:r>
              <a:rPr lang="cs-CZ" dirty="0"/>
              <a:t> </a:t>
            </a:r>
            <a:r>
              <a:rPr lang="cs-CZ" dirty="0" err="1"/>
              <a:t>hyposmie</a:t>
            </a:r>
            <a:r>
              <a:rPr lang="cs-CZ" dirty="0"/>
              <a:t> – snížení čichu</a:t>
            </a:r>
          </a:p>
          <a:p>
            <a:pPr marL="0" indent="0">
              <a:buNone/>
            </a:pPr>
            <a:r>
              <a:rPr lang="cs-CZ" dirty="0"/>
              <a:t>                   anosmie – úplná ztráta čichu</a:t>
            </a:r>
          </a:p>
          <a:p>
            <a:pPr marL="0" indent="0">
              <a:buNone/>
            </a:pPr>
            <a:r>
              <a:rPr lang="cs-CZ" dirty="0"/>
              <a:t>                   dysosmie=</a:t>
            </a:r>
            <a:r>
              <a:rPr lang="cs-CZ" dirty="0" err="1"/>
              <a:t>parosmie</a:t>
            </a:r>
            <a:r>
              <a:rPr lang="cs-CZ" dirty="0"/>
              <a:t> – kvalitativně změněné vnímání pachu</a:t>
            </a:r>
          </a:p>
          <a:p>
            <a:pPr marL="0" indent="0">
              <a:buNone/>
            </a:pPr>
            <a:r>
              <a:rPr lang="cs-CZ" dirty="0"/>
              <a:t>                   čichové </a:t>
            </a:r>
            <a:r>
              <a:rPr lang="cs-CZ" dirty="0" err="1"/>
              <a:t>pseudohalucinace</a:t>
            </a:r>
            <a:r>
              <a:rPr lang="cs-CZ" dirty="0"/>
              <a:t> – vnímání nepříjemných pachů</a:t>
            </a:r>
          </a:p>
          <a:p>
            <a:r>
              <a:rPr lang="cs-CZ" b="1" dirty="0"/>
              <a:t>N. </a:t>
            </a:r>
            <a:r>
              <a:rPr lang="cs-CZ" b="1" dirty="0" err="1"/>
              <a:t>opticus</a:t>
            </a:r>
            <a:r>
              <a:rPr lang="cs-CZ" b="1" dirty="0"/>
              <a:t> </a:t>
            </a:r>
            <a:r>
              <a:rPr lang="cs-CZ" dirty="0"/>
              <a:t>(zrakový nerv, n. II) </a:t>
            </a:r>
          </a:p>
          <a:p>
            <a:pPr marL="0" indent="0">
              <a:buNone/>
            </a:pPr>
            <a:r>
              <a:rPr lang="cs-CZ" dirty="0"/>
              <a:t>     </a:t>
            </a:r>
            <a:r>
              <a:rPr lang="cs-CZ" u="sng" dirty="0" smtClean="0"/>
              <a:t>Poruchy</a:t>
            </a:r>
            <a:r>
              <a:rPr lang="cs-CZ" dirty="0" smtClean="0"/>
              <a:t>: </a:t>
            </a:r>
            <a:r>
              <a:rPr lang="cs-CZ" dirty="0" err="1" smtClean="0"/>
              <a:t>amaurosis</a:t>
            </a:r>
            <a:r>
              <a:rPr lang="cs-CZ" dirty="0" smtClean="0"/>
              <a:t> </a:t>
            </a:r>
            <a:r>
              <a:rPr lang="cs-CZ" dirty="0"/>
              <a:t>- slepota </a:t>
            </a:r>
          </a:p>
          <a:p>
            <a:pPr marL="0" indent="0">
              <a:buNone/>
            </a:pPr>
            <a:r>
              <a:rPr lang="cs-CZ" dirty="0"/>
              <a:t>                   </a:t>
            </a:r>
            <a:r>
              <a:rPr lang="cs-CZ" dirty="0" err="1"/>
              <a:t>hemianopsie</a:t>
            </a:r>
            <a:r>
              <a:rPr lang="cs-CZ" dirty="0"/>
              <a:t> – výpadek poloviny zorného pole</a:t>
            </a:r>
          </a:p>
          <a:p>
            <a:pPr marL="0" indent="0">
              <a:buNone/>
            </a:pPr>
            <a:r>
              <a:rPr lang="cs-CZ" dirty="0"/>
              <a:t>                   porucha fotoreakce </a:t>
            </a:r>
          </a:p>
          <a:p>
            <a:pPr marL="0" indent="0">
              <a:buNone/>
            </a:pPr>
            <a:r>
              <a:rPr lang="cs-CZ" dirty="0"/>
              <a:t>                   zrakové </a:t>
            </a:r>
            <a:r>
              <a:rPr lang="cs-CZ" dirty="0" err="1"/>
              <a:t>pseudohalucinace</a:t>
            </a:r>
            <a:endParaRPr lang="cs-CZ" dirty="0"/>
          </a:p>
          <a:p>
            <a:pPr marL="0" indent="0">
              <a:buNone/>
            </a:pPr>
            <a:endParaRPr lang="cs-CZ" dirty="0"/>
          </a:p>
        </p:txBody>
      </p:sp>
      <p:pic>
        <p:nvPicPr>
          <p:cNvPr id="4" name="Obrázek 3">
            <a:extLst>
              <a:ext uri="{FF2B5EF4-FFF2-40B4-BE49-F238E27FC236}">
                <a16:creationId xmlns="" xmlns:a16="http://schemas.microsoft.com/office/drawing/2014/main" id="{BA359A9B-1341-414B-AE27-834B4F7C8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 xmlns:a16="http://schemas.microsoft.com/office/drawing/2014/main" id="{E4D7CA8F-9264-496D-B63A-992E79F1500F}"/>
              </a:ext>
            </a:extLst>
          </p:cNvPr>
          <p:cNvSpPr>
            <a:spLocks noGrp="1"/>
          </p:cNvSpPr>
          <p:nvPr>
            <p:ph type="ftr" sz="quarter" idx="11"/>
          </p:nvPr>
        </p:nvSpPr>
        <p:spPr/>
        <p:txBody>
          <a:bodyPr/>
          <a:lstStyle/>
          <a:p>
            <a:r>
              <a:rPr lang="cs-CZ" dirty="0"/>
              <a:t>Intenzivní </a:t>
            </a:r>
            <a:r>
              <a:rPr lang="cs-CZ" dirty="0" err="1"/>
              <a:t>oš</a:t>
            </a:r>
            <a:r>
              <a:rPr lang="cs-CZ" dirty="0"/>
              <a:t>. péče v neurologii - </a:t>
            </a:r>
            <a:r>
              <a:rPr lang="cs-CZ" dirty="0" smtClean="0"/>
              <a:t>cvičení</a:t>
            </a:r>
            <a:endParaRPr lang="cs-CZ" dirty="0"/>
          </a:p>
        </p:txBody>
      </p:sp>
      <p:sp>
        <p:nvSpPr>
          <p:cNvPr id="6" name="Zástupný symbol pro číslo snímku 5">
            <a:extLst>
              <a:ext uri="{FF2B5EF4-FFF2-40B4-BE49-F238E27FC236}">
                <a16:creationId xmlns="" xmlns:a16="http://schemas.microsoft.com/office/drawing/2014/main" id="{74D37467-6987-4597-8E06-076E27CF806E}"/>
              </a:ext>
            </a:extLst>
          </p:cNvPr>
          <p:cNvSpPr>
            <a:spLocks noGrp="1"/>
          </p:cNvSpPr>
          <p:nvPr>
            <p:ph type="sldNum" sz="quarter" idx="12"/>
          </p:nvPr>
        </p:nvSpPr>
        <p:spPr/>
        <p:txBody>
          <a:bodyPr/>
          <a:lstStyle/>
          <a:p>
            <a:fld id="{D766C8EF-D15E-44EA-BAAD-63AA85C23168}" type="slidenum">
              <a:rPr lang="cs-CZ" smtClean="0"/>
              <a:t>9</a:t>
            </a:fld>
            <a:endParaRPr lang="cs-CZ"/>
          </a:p>
        </p:txBody>
      </p:sp>
    </p:spTree>
    <p:extLst>
      <p:ext uri="{BB962C8B-B14F-4D97-AF65-F5344CB8AC3E}">
        <p14:creationId xmlns:p14="http://schemas.microsoft.com/office/powerpoint/2010/main" val="1387973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Uvod - základy neurologické symtomatologie[20190228135221255].mdb"/>
</p:tagLst>
</file>

<file path=ppt/theme/theme1.xml><?xml version="1.0" encoding="utf-8"?>
<a:theme xmlns:a="http://schemas.openxmlformats.org/drawingml/2006/main" name="Motiv1">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Motiv1" id="{FFB83C8F-5C88-47C3-9F9E-2210877AA44A}" vid="{4F846D4B-B753-4260-9CC4-B5F6707F108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Motiv1</Template>
  <TotalTime>2300</TotalTime>
  <Words>2761</Words>
  <Application>Microsoft Office PowerPoint</Application>
  <PresentationFormat>Vlastní</PresentationFormat>
  <Paragraphs>451</Paragraphs>
  <Slides>42</Slides>
  <Notes>38</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Motiv1</vt:lpstr>
      <vt:lpstr>Základy neurologické symptomatologie.  </vt:lpstr>
      <vt:lpstr>Poruchy hybnosti</vt:lpstr>
      <vt:lpstr>Poruchy řeči</vt:lpstr>
      <vt:lpstr>Řečové centrum</vt:lpstr>
      <vt:lpstr>Hlavní druhy afázií I</vt:lpstr>
      <vt:lpstr>Hlavní druhy afázií II</vt:lpstr>
      <vt:lpstr>Porucha symbolických funkcí</vt:lpstr>
      <vt:lpstr> Hlavové nervy I</vt:lpstr>
      <vt:lpstr>Hlavové nervy II </vt:lpstr>
      <vt:lpstr>Hlavové nervy III</vt:lpstr>
      <vt:lpstr>Hlavové nervy IV</vt:lpstr>
      <vt:lpstr>Hlavové nervy V</vt:lpstr>
      <vt:lpstr>Hlavové nervy V</vt:lpstr>
      <vt:lpstr>Hlavové nervy VI</vt:lpstr>
      <vt:lpstr>Stav vědomí I</vt:lpstr>
      <vt:lpstr>Stav vědomí II</vt:lpstr>
      <vt:lpstr>Kvantitativní poruchy vědomí I</vt:lpstr>
      <vt:lpstr>Kvantitativní poruchy vědomí II</vt:lpstr>
      <vt:lpstr>Hodnocení stavu vědomí</vt:lpstr>
      <vt:lpstr>Prezentace aplikace PowerPoint</vt:lpstr>
      <vt:lpstr>Limity GCS</vt:lpstr>
      <vt:lpstr>Modifikovaná dětská Glasgow Coma Scale</vt:lpstr>
      <vt:lpstr>Benešova-Drábkova klasifikace bezvědomí </vt:lpstr>
      <vt:lpstr>Ramsay Sedation Scale (RSS) </vt:lpstr>
      <vt:lpstr>FOUR škála (Full Outline of UnResponsiveness)         </vt:lpstr>
      <vt:lpstr>Kvalitativní poruchy vědomí I</vt:lpstr>
      <vt:lpstr>Kvalitativní poruchy vědomí II</vt:lpstr>
      <vt:lpstr>Kvalitativní poruchy vědomí III</vt:lpstr>
      <vt:lpstr>Hodnotící škály kvalitativních poruch vědomí I</vt:lpstr>
      <vt:lpstr>Hodnotící škály kvalitativních poruch vědomí II</vt:lpstr>
      <vt:lpstr>RASS (The Richmond Agitation and Sedation Scale)</vt:lpstr>
      <vt:lpstr>CAM-ICU (Confusion Assessment Method for the ICU) </vt:lpstr>
      <vt:lpstr>Specifické klinické syndromy poruchy vědomí</vt:lpstr>
      <vt:lpstr>Locked-in-syndrom</vt:lpstr>
      <vt:lpstr>Stav minimálního vědomí I </vt:lpstr>
      <vt:lpstr>Stav minimálního vědomí II</vt:lpstr>
      <vt:lpstr>Vegetativní stav</vt:lpstr>
      <vt:lpstr>Vegetativní stav versus stav minimálního vědomí</vt:lpstr>
      <vt:lpstr>Vývoj kómatu a vegetativního stavu</vt:lpstr>
      <vt:lpstr>Příčiny poruch vědomí</vt:lpstr>
      <vt:lpstr>Péče o pacienta s poruchou vědomí – úkoly sestry</vt:lpstr>
      <vt:lpstr>DĚKUJI ZA POZORNOST!</vt:lpstr>
    </vt:vector>
  </TitlesOfParts>
  <Company>Masarykova univerzita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předmětu Intenzivní oš. péče v neurologii</dc:title>
  <dc:creator>Edita Pešáková</dc:creator>
  <cp:lastModifiedBy>user</cp:lastModifiedBy>
  <cp:revision>148</cp:revision>
  <cp:lastPrinted>2017-03-15T20:13:16Z</cp:lastPrinted>
  <dcterms:created xsi:type="dcterms:W3CDTF">2016-10-31T07:52:00Z</dcterms:created>
  <dcterms:modified xsi:type="dcterms:W3CDTF">2021-03-04T18:16:57Z</dcterms:modified>
</cp:coreProperties>
</file>