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5193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06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70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0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142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264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32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982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06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5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69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7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67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81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99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5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53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A2481B-5154-415F-B752-558547769AA3}" type="datetimeFigureOut">
              <a:rPr lang="cs-CZ" smtClean="0"/>
              <a:pPr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32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  <p:sldLayoutId id="214748379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Příprava pacienta </a:t>
            </a:r>
            <a:br>
              <a:rPr lang="cs-CZ" dirty="0"/>
            </a:br>
            <a:r>
              <a:rPr lang="cs-CZ" dirty="0"/>
              <a:t>k neurochirurgické operaci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/>
              <a:t>Mgr. </a:t>
            </a:r>
            <a:r>
              <a:rPr lang="cs-CZ" dirty="0"/>
              <a:t>Lucia Cehlárová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Pooperační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4400" u="sng" dirty="0"/>
              <a:t>Svezení pacienta ze sálu</a:t>
            </a:r>
          </a:p>
          <a:p>
            <a:r>
              <a:rPr lang="cs-CZ" dirty="0"/>
              <a:t>pacienta v CA sváží sestra vždy s lékařem, pacienta po </a:t>
            </a:r>
            <a:r>
              <a:rPr lang="cs-CZ" dirty="0" err="1"/>
              <a:t>neuroleptanalgézii</a:t>
            </a:r>
            <a:r>
              <a:rPr lang="cs-CZ" dirty="0"/>
              <a:t> může svážet jen sestra</a:t>
            </a:r>
          </a:p>
          <a:p>
            <a:r>
              <a:rPr lang="cs-CZ" dirty="0"/>
              <a:t>s sebou na sál si sestra vezme resuscitační batoh a saturaci, popřípadě O2 bombu či „krysu“ </a:t>
            </a:r>
          </a:p>
          <a:p>
            <a:r>
              <a:rPr lang="cs-CZ" dirty="0"/>
              <a:t>na JIP se pacient napojí na monitor, eventuelně ventilátor + jeho nastavení-lékař</a:t>
            </a:r>
          </a:p>
          <a:p>
            <a:r>
              <a:rPr lang="cs-CZ" dirty="0"/>
              <a:t>sledují se FF – TK + P á 15 minut/1hod, á 30 minut/1 hod, zornice,vědomí, TT, SpO2</a:t>
            </a:r>
          </a:p>
          <a:p>
            <a:r>
              <a:rPr lang="cs-CZ" dirty="0"/>
              <a:t>poloha se zvednutou hlavou na 30˚ </a:t>
            </a:r>
          </a:p>
          <a:p>
            <a:r>
              <a:rPr lang="cs-CZ" dirty="0"/>
              <a:t>odeberou se odběry dle ordinace</a:t>
            </a:r>
          </a:p>
          <a:p>
            <a:r>
              <a:rPr lang="cs-CZ" dirty="0"/>
              <a:t>aplikují se ATB po sále a léky dle ordinace</a:t>
            </a:r>
          </a:p>
          <a:p>
            <a:r>
              <a:rPr lang="cs-CZ" dirty="0"/>
              <a:t>sleduje se </a:t>
            </a:r>
            <a:r>
              <a:rPr lang="cs-CZ" dirty="0" err="1"/>
              <a:t>prosak</a:t>
            </a:r>
            <a:r>
              <a:rPr lang="cs-CZ" dirty="0"/>
              <a:t> rány-informovat lékaře</a:t>
            </a:r>
          </a:p>
          <a:p>
            <a:r>
              <a:rPr lang="cs-CZ" dirty="0"/>
              <a:t>péče o drenáž-druh, množství/24 hod-určí lékař </a:t>
            </a:r>
          </a:p>
          <a:p>
            <a:r>
              <a:rPr lang="cs-CZ" dirty="0"/>
              <a:t>RTG srdce a plíce po zavedení CVK</a:t>
            </a:r>
          </a:p>
          <a:p>
            <a:r>
              <a:rPr lang="cs-CZ" dirty="0"/>
              <a:t>pohybový režim</a:t>
            </a:r>
          </a:p>
          <a:p>
            <a:pPr marL="514350" indent="-514350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Pooperační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u="sng" dirty="0"/>
              <a:t>Ošetřovatelská péče</a:t>
            </a:r>
          </a:p>
          <a:p>
            <a:r>
              <a:rPr lang="cs-CZ" dirty="0"/>
              <a:t>prokapání očí borovou vodou a odstranění O-</a:t>
            </a:r>
            <a:r>
              <a:rPr lang="cs-CZ" dirty="0" err="1"/>
              <a:t>Azulenové</a:t>
            </a:r>
            <a:r>
              <a:rPr lang="cs-CZ" dirty="0"/>
              <a:t> masti ze sálu</a:t>
            </a:r>
          </a:p>
          <a:p>
            <a:r>
              <a:rPr lang="cs-CZ" dirty="0"/>
              <a:t>vytření v ústech (ústní vodou) po svozu a pak dle přání pacienta, namazání rtů Ca mastí, přelepení sondy, ETK</a:t>
            </a:r>
          </a:p>
          <a:p>
            <a:r>
              <a:rPr lang="cs-CZ" dirty="0"/>
              <a:t>uspořádání všech„hadiček“ (infuzí, PMK, redonů, ZKD..) a popsání redonů</a:t>
            </a:r>
          </a:p>
          <a:p>
            <a:r>
              <a:rPr lang="cs-CZ" dirty="0"/>
              <a:t>kontrola kůže pacienta (dekubity, popáleniny …) a zaznamenat</a:t>
            </a:r>
          </a:p>
          <a:p>
            <a:pPr marL="514350" indent="-514350"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Interní předoperační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/>
              <a:t>Vyšetření krve</a:t>
            </a:r>
            <a:endParaRPr lang="cs-CZ" dirty="0"/>
          </a:p>
          <a:p>
            <a:pPr lvl="0"/>
            <a:r>
              <a:rPr lang="cs-CZ" u="sng" dirty="0"/>
              <a:t>Biochemické</a:t>
            </a:r>
            <a:endParaRPr lang="cs-CZ" dirty="0"/>
          </a:p>
          <a:p>
            <a:pPr lvl="0"/>
            <a:r>
              <a:rPr lang="cs-CZ" dirty="0"/>
              <a:t> Na, K, Cl, urea, kreatinin, osmolalita, bilirubin celkový, glukóza, ALT, AST, GMT, ALP, LD, celková bílkovina, albumin, CRP</a:t>
            </a:r>
          </a:p>
          <a:p>
            <a:pPr lvl="0"/>
            <a:r>
              <a:rPr lang="cs-CZ" u="sng" dirty="0"/>
              <a:t>Hematologické</a:t>
            </a:r>
          </a:p>
          <a:p>
            <a:pPr lvl="0"/>
            <a:r>
              <a:rPr lang="cs-CZ" dirty="0"/>
              <a:t>krevní obraz</a:t>
            </a:r>
          </a:p>
          <a:p>
            <a:r>
              <a:rPr lang="cs-CZ" dirty="0"/>
              <a:t> koagulace-protrombinový čas, fibrinogen, aktivovaný parciální, tromboplastinový čas, trombinový čas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Rentgen srdce a plic</a:t>
            </a:r>
            <a:r>
              <a:rPr lang="cs-CZ" dirty="0"/>
              <a:t>-nemusí být u mladších 40.let</a:t>
            </a:r>
          </a:p>
          <a:p>
            <a:r>
              <a:rPr lang="cs-CZ" dirty="0"/>
              <a:t>aktuální </a:t>
            </a:r>
            <a:r>
              <a:rPr lang="cs-CZ" b="1" dirty="0"/>
              <a:t>EKG - </a:t>
            </a:r>
            <a:r>
              <a:rPr lang="cs-CZ" dirty="0"/>
              <a:t>pozor na správnost svodů (PHK červená, PDK černá, LHK žlutá, LDK zelená)</a:t>
            </a:r>
          </a:p>
          <a:p>
            <a:r>
              <a:rPr lang="cs-CZ" dirty="0"/>
              <a:t>vypsaná a vytisknutá </a:t>
            </a:r>
            <a:r>
              <a:rPr lang="cs-CZ" b="1" dirty="0"/>
              <a:t>žádanka </a:t>
            </a:r>
            <a:r>
              <a:rPr lang="cs-CZ" dirty="0"/>
              <a:t>na interní vyšetření-lékař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vyšetření mozkových tepen  přes femorální tepnu pomocí kontrastní látky</a:t>
            </a:r>
          </a:p>
          <a:p>
            <a:r>
              <a:rPr lang="cs-CZ" dirty="0"/>
              <a:t>provádí se při plném vědomí, pouze u pacientů neklidných a pacientů, kde se bude provádět </a:t>
            </a:r>
            <a:r>
              <a:rPr lang="cs-CZ" dirty="0" err="1"/>
              <a:t>coilling</a:t>
            </a:r>
            <a:r>
              <a:rPr lang="cs-CZ" dirty="0"/>
              <a:t> je nutný ARO dohled - CA</a:t>
            </a:r>
          </a:p>
          <a:p>
            <a:pPr>
              <a:buNone/>
            </a:pPr>
            <a:r>
              <a:rPr lang="cs-CZ" dirty="0"/>
              <a:t>1. </a:t>
            </a:r>
            <a:r>
              <a:rPr lang="cs-CZ" u="sng" dirty="0"/>
              <a:t>diagnostické</a:t>
            </a:r>
            <a:r>
              <a:rPr lang="cs-CZ" dirty="0"/>
              <a:t>, kdy prokazujeme aneurysma</a:t>
            </a:r>
          </a:p>
          <a:p>
            <a:pPr>
              <a:buNone/>
            </a:pPr>
            <a:r>
              <a:rPr lang="cs-CZ" dirty="0"/>
              <a:t>2. </a:t>
            </a:r>
            <a:r>
              <a:rPr lang="cs-CZ" u="sng" dirty="0"/>
              <a:t>léčebné</a:t>
            </a:r>
            <a:r>
              <a:rPr lang="cs-CZ" dirty="0"/>
              <a:t>, kdy v CA aneurysma ošetřujeme –tzv. </a:t>
            </a:r>
            <a:r>
              <a:rPr lang="cs-CZ" dirty="0" err="1"/>
              <a:t>coilling</a:t>
            </a:r>
            <a:r>
              <a:rPr lang="cs-CZ" dirty="0"/>
              <a:t> (vyplnění </a:t>
            </a:r>
            <a:r>
              <a:rPr lang="cs-CZ" dirty="0" err="1"/>
              <a:t>aneuryzmatu</a:t>
            </a:r>
            <a:r>
              <a:rPr lang="cs-CZ" dirty="0"/>
              <a:t> spirálkou)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na výkon DSA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lačnění alespoň 6hodin</a:t>
            </a:r>
          </a:p>
          <a:p>
            <a:r>
              <a:rPr lang="cs-CZ" dirty="0"/>
              <a:t>oholení obou třísel</a:t>
            </a:r>
          </a:p>
          <a:p>
            <a:r>
              <a:rPr lang="cs-CZ" dirty="0"/>
              <a:t>čerstvé koagulační vyšetření</a:t>
            </a:r>
          </a:p>
          <a:p>
            <a:r>
              <a:rPr lang="cs-CZ" dirty="0"/>
              <a:t>při alergiích na jód-domlouvá lékař ARO dohled + podává se medikace dle lékaře( </a:t>
            </a:r>
            <a:r>
              <a:rPr lang="cs-CZ" dirty="0" err="1"/>
              <a:t>Dithiaden</a:t>
            </a:r>
            <a:r>
              <a:rPr lang="cs-CZ" dirty="0"/>
              <a:t> +</a:t>
            </a:r>
            <a:r>
              <a:rPr lang="cs-CZ" dirty="0" err="1"/>
              <a:t>Hydrocortizon</a:t>
            </a:r>
            <a:r>
              <a:rPr lang="cs-CZ" dirty="0"/>
              <a:t>)</a:t>
            </a:r>
          </a:p>
          <a:p>
            <a:r>
              <a:rPr lang="cs-CZ" dirty="0"/>
              <a:t>ARO dohled domlouvá vždy lékař</a:t>
            </a:r>
          </a:p>
          <a:p>
            <a:r>
              <a:rPr lang="cs-CZ" dirty="0"/>
              <a:t>dokumentace- žádanka, teplotka se zaznačením svozu, 2x žádanka, výsledky koagulací</a:t>
            </a:r>
          </a:p>
          <a:p>
            <a:r>
              <a:rPr lang="cs-CZ" dirty="0"/>
              <a:t>	               -pokud bude u pacienta ARO dohled chystáme i 2x ARO záznam+kopírák</a:t>
            </a:r>
          </a:p>
          <a:p>
            <a:r>
              <a:rPr lang="cs-CZ" dirty="0"/>
              <a:t>prostěradlo</a:t>
            </a:r>
          </a:p>
          <a:p>
            <a:r>
              <a:rPr lang="cs-CZ" dirty="0"/>
              <a:t>pytlík s pískem</a:t>
            </a:r>
          </a:p>
          <a:p>
            <a:r>
              <a:rPr lang="cs-CZ" dirty="0"/>
              <a:t>2x zkumavka na koagulace + žádanka</a:t>
            </a:r>
          </a:p>
          <a:p>
            <a:r>
              <a:rPr lang="cs-CZ" dirty="0"/>
              <a:t>zavedený PMK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po výkonu DSA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svoz z DSA-v CA s lékařem, jinak sestra sama nebo dle stavu pacienta</a:t>
            </a:r>
          </a:p>
          <a:p>
            <a:r>
              <a:rPr lang="cs-CZ" dirty="0"/>
              <a:t>pytlík s pískem jako kompresi ponechat v místě vpichu 2 hodiny u hubenějšího pacienta, u silnějšího 4 hodiny</a:t>
            </a:r>
          </a:p>
          <a:p>
            <a:r>
              <a:rPr lang="cs-CZ" dirty="0"/>
              <a:t>pokud má pacient (po </a:t>
            </a:r>
            <a:r>
              <a:rPr lang="cs-CZ" dirty="0" err="1"/>
              <a:t>coilingu</a:t>
            </a:r>
            <a:r>
              <a:rPr lang="cs-CZ" dirty="0"/>
              <a:t>) zaveden </a:t>
            </a:r>
            <a:r>
              <a:rPr lang="cs-CZ" dirty="0" err="1"/>
              <a:t>sheat</a:t>
            </a:r>
            <a:r>
              <a:rPr lang="cs-CZ" dirty="0"/>
              <a:t>, je nejlepší se domluvit s lékařem na </a:t>
            </a:r>
            <a:r>
              <a:rPr lang="cs-CZ" dirty="0" err="1"/>
              <a:t>angiu</a:t>
            </a:r>
            <a:r>
              <a:rPr lang="cs-CZ" dirty="0"/>
              <a:t>, za jak dlouho jej máme vytáhnout. Zpravidla by se měly po hodině od svezení odebrat koagulace a pokud jsou v normě můžeme jej vytáhnout – provádí lékař (komprimuje místo vpichu 20 minut pak sestra důkladně přelepí s kompresí), sestra dbá na to, aby to bylo provedeno</a:t>
            </a:r>
          </a:p>
          <a:p>
            <a:r>
              <a:rPr lang="cs-CZ" dirty="0"/>
              <a:t>klid na lůžko 24.hodin</a:t>
            </a:r>
          </a:p>
          <a:p>
            <a:r>
              <a:rPr lang="cs-CZ" dirty="0"/>
              <a:t>sledování místa vpichu</a:t>
            </a:r>
          </a:p>
          <a:p>
            <a:r>
              <a:rPr lang="cs-CZ" dirty="0"/>
              <a:t>nekrčit končetinu-někdy je těžká domluva</a:t>
            </a:r>
          </a:p>
          <a:p>
            <a:r>
              <a:rPr lang="cs-CZ" dirty="0"/>
              <a:t>dle ordinace lékaře se po </a:t>
            </a:r>
            <a:r>
              <a:rPr lang="cs-CZ" dirty="0" err="1"/>
              <a:t>coilingu</a:t>
            </a:r>
            <a:r>
              <a:rPr lang="cs-CZ" dirty="0"/>
              <a:t> nasazuje kontinuálně heparin(do tmavého obalu na 24 hodin přes injektovat)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pacienta k operaci zad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Klasická předoperační příprava (interna,dokumenty,poučení)</a:t>
            </a:r>
          </a:p>
          <a:p>
            <a:r>
              <a:rPr lang="cs-CZ" dirty="0"/>
              <a:t>Připravení operačního pole,oholení a dezinfekce</a:t>
            </a:r>
          </a:p>
          <a:p>
            <a:r>
              <a:rPr lang="cs-CZ" dirty="0"/>
              <a:t>Vyprázdnění pacienta (čípky)</a:t>
            </a:r>
          </a:p>
          <a:p>
            <a:r>
              <a:rPr lang="cs-CZ" dirty="0"/>
              <a:t>Zajištění pomůcek (límec,korzet), pokud budou po výkonu potřeba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pacienta po operaci zad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Klasická pooperační péče</a:t>
            </a:r>
          </a:p>
          <a:p>
            <a:r>
              <a:rPr lang="cs-CZ" dirty="0"/>
              <a:t>Péče o drenáže (mezisvalový drén)</a:t>
            </a:r>
          </a:p>
          <a:p>
            <a:r>
              <a:rPr lang="cs-CZ" dirty="0"/>
              <a:t>Lékař naordinuje pohybový režim</a:t>
            </a:r>
          </a:p>
          <a:p>
            <a:r>
              <a:rPr lang="cs-CZ" dirty="0"/>
              <a:t>Tlumení bolesti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08920"/>
            <a:ext cx="6635080" cy="1418791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7971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neurochirurgických operací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Cévní onemocnění mozku</a:t>
            </a:r>
          </a:p>
          <a:p>
            <a:r>
              <a:rPr lang="cs-CZ" dirty="0"/>
              <a:t>Hydrocefalus</a:t>
            </a:r>
          </a:p>
          <a:p>
            <a:r>
              <a:rPr lang="cs-CZ" dirty="0"/>
              <a:t>Nádorová onemocnění mozku</a:t>
            </a:r>
          </a:p>
          <a:p>
            <a:r>
              <a:rPr lang="cs-CZ" dirty="0"/>
              <a:t>Onemocnění krční, hrudní a bederní páteře</a:t>
            </a:r>
          </a:p>
          <a:p>
            <a:r>
              <a:rPr lang="cs-CZ" dirty="0"/>
              <a:t>Poranění hlavy a mozku</a:t>
            </a:r>
          </a:p>
          <a:p>
            <a:r>
              <a:rPr lang="cs-CZ" dirty="0"/>
              <a:t>Operace syndromu karpálního tunelu</a:t>
            </a:r>
          </a:p>
          <a:p>
            <a:r>
              <a:rPr lang="cs-CZ" dirty="0"/>
              <a:t>Jiné…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Předoperační příprava – plánovaná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1. </a:t>
            </a:r>
            <a:r>
              <a:rPr lang="cs-CZ" u="sng" dirty="0"/>
              <a:t>Příprava pacienta den před operací</a:t>
            </a:r>
          </a:p>
          <a:p>
            <a:r>
              <a:rPr lang="cs-CZ" dirty="0"/>
              <a:t>lékař informuje pacienta o výkonu a podepsání souhlasu pacienta + stranový protokol</a:t>
            </a:r>
          </a:p>
          <a:p>
            <a:r>
              <a:rPr lang="cs-CZ" dirty="0"/>
              <a:t>vyprázdnění tlustého střeva-nálevem (aneurysma po domluvě s lékařem)</a:t>
            </a:r>
          </a:p>
          <a:p>
            <a:r>
              <a:rPr lang="cs-CZ" dirty="0"/>
              <a:t>již nevečeří a od půlnoci nepije, nekouří</a:t>
            </a:r>
          </a:p>
          <a:p>
            <a:r>
              <a:rPr lang="cs-CZ" dirty="0"/>
              <a:t>denní směna oholí vlasy na hrubo</a:t>
            </a:r>
          </a:p>
          <a:p>
            <a:r>
              <a:rPr lang="cs-CZ" dirty="0"/>
              <a:t>odlakuje nehty</a:t>
            </a:r>
          </a:p>
          <a:p>
            <a:r>
              <a:rPr lang="cs-CZ" dirty="0"/>
              <a:t>podá večer medikaci dle ARO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Předoperační příprava – plánovaná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2. </a:t>
            </a:r>
            <a:r>
              <a:rPr lang="cs-CZ" u="sng" dirty="0"/>
              <a:t>Dokumentace připravovaná den dopředu</a:t>
            </a:r>
          </a:p>
          <a:p>
            <a:r>
              <a:rPr lang="cs-CZ" dirty="0"/>
              <a:t>kontrola interního předoperačního vyšetření (max. 28 dní) a doporučení </a:t>
            </a:r>
          </a:p>
          <a:p>
            <a:r>
              <a:rPr lang="cs-CZ" dirty="0"/>
              <a:t>doplnění požadovaných odběrů</a:t>
            </a:r>
          </a:p>
          <a:p>
            <a:r>
              <a:rPr lang="cs-CZ" dirty="0"/>
              <a:t>objednání krev na sál - množství najde v operačním programu</a:t>
            </a:r>
          </a:p>
          <a:p>
            <a:endParaRPr lang="cs-CZ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v den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u="sng" dirty="0"/>
              <a:t>Příprava pacienta</a:t>
            </a:r>
          </a:p>
          <a:p>
            <a:r>
              <a:rPr lang="cs-CZ" dirty="0"/>
              <a:t>noční směna provede ranní toaletu a oholí hlavu na hladko-čepička (u shuntu oholení operačního pole od prsních bradavek po třísla a vyčištění pupku štětičkou a dezinfekcí!!!!, u operací páteře  krk, záda)</a:t>
            </a:r>
          </a:p>
          <a:p>
            <a:r>
              <a:rPr lang="cs-CZ" dirty="0"/>
              <a:t>kontrola vytažení zubní protézy</a:t>
            </a:r>
          </a:p>
          <a:p>
            <a:r>
              <a:rPr lang="cs-CZ" dirty="0"/>
              <a:t>zajištění žilního vstupu, pokud nemá</a:t>
            </a:r>
          </a:p>
          <a:p>
            <a:r>
              <a:rPr lang="cs-CZ" dirty="0"/>
              <a:t>před odjezdem na operační sál aplikace ATB a premedikace dle ARO</a:t>
            </a:r>
          </a:p>
          <a:p>
            <a:pPr marL="514350" indent="-514350"/>
            <a:endParaRPr lang="cs-CZ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v den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u="sng" dirty="0"/>
              <a:t>Kontrola dokumentace</a:t>
            </a:r>
          </a:p>
          <a:p>
            <a:r>
              <a:rPr lang="cs-CZ" dirty="0"/>
              <a:t>resuscitační záznam (teplotka) -dopsání a zaznačení svozu na sál, odškrtnutí podaných léků  a podpis</a:t>
            </a:r>
          </a:p>
          <a:p>
            <a:r>
              <a:rPr lang="cs-CZ" dirty="0"/>
              <a:t>do ARO záznamu také zaškrtnutí a podpis podaných léků</a:t>
            </a:r>
          </a:p>
          <a:p>
            <a:r>
              <a:rPr lang="cs-CZ" dirty="0"/>
              <a:t>kontrola černých desek (ARO záznam, interní vyšetření, resuscitační záznam, odběrová listina, 10x malých a 10x velkých štítků)</a:t>
            </a:r>
          </a:p>
          <a:p>
            <a:r>
              <a:rPr lang="cs-CZ" dirty="0"/>
              <a:t>z černých desek se vytáhne záznam o přijetí, na kterém je přicvaklý šatní lístek</a:t>
            </a:r>
          </a:p>
          <a:p>
            <a:pPr marL="514350" indent="-514350"/>
            <a:endParaRPr lang="cs-CZ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v den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u="sng" dirty="0"/>
              <a:t>Příprava prostředí</a:t>
            </a:r>
          </a:p>
          <a:p>
            <a:r>
              <a:rPr lang="cs-CZ" dirty="0"/>
              <a:t>po svezení pacienta se dá vyhřívat „čisté“ lůžko, to znamená převlečené lůžko</a:t>
            </a:r>
          </a:p>
          <a:p>
            <a:r>
              <a:rPr lang="cs-CZ" dirty="0"/>
              <a:t>na polštář se dá malá podložka</a:t>
            </a:r>
          </a:p>
          <a:p>
            <a:r>
              <a:rPr lang="cs-CZ" dirty="0"/>
              <a:t>příprava injektomatů, dávkovačů</a:t>
            </a:r>
          </a:p>
          <a:p>
            <a:pPr marL="514350" indent="-514350"/>
            <a:endParaRPr lang="cs-CZ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operační výkon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u="sng" dirty="0"/>
              <a:t>Příprava pacienta</a:t>
            </a:r>
          </a:p>
          <a:p>
            <a:r>
              <a:rPr lang="cs-CZ" dirty="0"/>
              <a:t>lékař informuje pacienta o výkonu a podepsání souhlasu pacienta + stranový protokol (dle stavu)</a:t>
            </a:r>
          </a:p>
          <a:p>
            <a:r>
              <a:rPr lang="cs-CZ" dirty="0"/>
              <a:t>oholí hlavu na hrubo i na hladko</a:t>
            </a:r>
          </a:p>
          <a:p>
            <a:r>
              <a:rPr lang="cs-CZ" dirty="0"/>
              <a:t>natáhne elastické punčochy</a:t>
            </a:r>
          </a:p>
          <a:p>
            <a:r>
              <a:rPr lang="cs-CZ" dirty="0"/>
              <a:t>odlakuje nehty, pokud jsou nalakované</a:t>
            </a:r>
          </a:p>
          <a:p>
            <a:r>
              <a:rPr lang="cs-CZ" dirty="0"/>
              <a:t>vytáhne zubní protézu</a:t>
            </a:r>
          </a:p>
          <a:p>
            <a:r>
              <a:rPr lang="cs-CZ" dirty="0"/>
              <a:t>zajištění žilního vstupu, pokud nemá</a:t>
            </a:r>
          </a:p>
          <a:p>
            <a:r>
              <a:rPr lang="cs-CZ" dirty="0"/>
              <a:t>před odjezdem na operační sál aplikace ATB a ordinací (odškrtnutí podaných léků  a podpis</a:t>
            </a:r>
          </a:p>
          <a:p>
            <a:pPr marL="514350" indent="-514350"/>
            <a:endParaRPr lang="cs-CZ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operační výkon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u="sng" dirty="0"/>
              <a:t>Dokumentace</a:t>
            </a:r>
          </a:p>
          <a:p>
            <a:r>
              <a:rPr lang="cs-CZ" dirty="0"/>
              <a:t>kontrola interního předoperačního vyšetření (max. 28 dní) a doporučení</a:t>
            </a:r>
          </a:p>
          <a:p>
            <a:r>
              <a:rPr lang="cs-CZ" dirty="0"/>
              <a:t>výkon z vitální indikace-pokud internu nemá a není čas ji dodělat-rozhoduje lékař dle stavu pacienta </a:t>
            </a:r>
          </a:p>
          <a:p>
            <a:r>
              <a:rPr lang="cs-CZ" dirty="0"/>
              <a:t>nabere odběry dle ordinace, založí do desek a zapíše do odběrové listiny</a:t>
            </a:r>
          </a:p>
          <a:p>
            <a:r>
              <a:rPr lang="cs-CZ" dirty="0"/>
              <a:t>objednání krve na sál na zavolání - množství určí lékař</a:t>
            </a:r>
          </a:p>
          <a:p>
            <a:r>
              <a:rPr lang="cs-CZ" dirty="0"/>
              <a:t>resuscitační záznam -dopsání a zaznačení svozu na sál, odškrtnutí podaných léků  a podpis</a:t>
            </a:r>
          </a:p>
          <a:p>
            <a:pPr>
              <a:buNone/>
            </a:pPr>
            <a:endParaRPr lang="cs-CZ" u="sng" dirty="0"/>
          </a:p>
          <a:p>
            <a:pPr marL="514350" indent="-514350"/>
            <a:endParaRPr lang="cs-CZ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789</TotalTime>
  <Words>1045</Words>
  <Application>Microsoft Office PowerPoint</Application>
  <PresentationFormat>Předvádění na obrazovce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Corbel</vt:lpstr>
      <vt:lpstr>Paralaxa</vt:lpstr>
      <vt:lpstr>Příprava pacienta  k neurochirurgické operaci</vt:lpstr>
      <vt:lpstr>Typy neurochirurgických operací</vt:lpstr>
      <vt:lpstr>Předoperační příprava – plánovaná operace</vt:lpstr>
      <vt:lpstr>Předoperační příprava – plánovaná operace</vt:lpstr>
      <vt:lpstr>Příprava v den operace</vt:lpstr>
      <vt:lpstr>Příprava v den operace</vt:lpstr>
      <vt:lpstr>Příprava v den operace</vt:lpstr>
      <vt:lpstr>Akutní operační výkon </vt:lpstr>
      <vt:lpstr>Akutní operační výkon </vt:lpstr>
      <vt:lpstr>Pooperační péče</vt:lpstr>
      <vt:lpstr>Pooperační péče</vt:lpstr>
      <vt:lpstr>Interní předoperační vyšetření</vt:lpstr>
      <vt:lpstr>DSA</vt:lpstr>
      <vt:lpstr>Příprava na výkon DSA</vt:lpstr>
      <vt:lpstr>Péče po výkonu DSA</vt:lpstr>
      <vt:lpstr>Příprava pacienta k operaci zad</vt:lpstr>
      <vt:lpstr>Péče o pacienta po operaci zad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pacienta k neurochirurgické operaci</dc:title>
  <dc:creator>Magda</dc:creator>
  <cp:lastModifiedBy> </cp:lastModifiedBy>
  <cp:revision>70</cp:revision>
  <dcterms:created xsi:type="dcterms:W3CDTF">2013-03-02T17:09:51Z</dcterms:created>
  <dcterms:modified xsi:type="dcterms:W3CDTF">2021-04-09T04:19:50Z</dcterms:modified>
</cp:coreProperties>
</file>