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C335-FA81-4F02-AAAC-7C70E988B74C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08CBCA6-6E78-425D-8CDE-A963038217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433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C335-FA81-4F02-AAAC-7C70E988B74C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08CBCA6-6E78-425D-8CDE-A963038217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302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C335-FA81-4F02-AAAC-7C70E988B74C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08CBCA6-6E78-425D-8CDE-A9630382176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2452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C335-FA81-4F02-AAAC-7C70E988B74C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08CBCA6-6E78-425D-8CDE-A963038217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198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C335-FA81-4F02-AAAC-7C70E988B74C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08CBCA6-6E78-425D-8CDE-A9630382176F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8703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C335-FA81-4F02-AAAC-7C70E988B74C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08CBCA6-6E78-425D-8CDE-A963038217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746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C335-FA81-4F02-AAAC-7C70E988B74C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BCA6-6E78-425D-8CDE-A963038217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720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C335-FA81-4F02-AAAC-7C70E988B74C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BCA6-6E78-425D-8CDE-A963038217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34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C335-FA81-4F02-AAAC-7C70E988B74C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BCA6-6E78-425D-8CDE-A963038217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83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C335-FA81-4F02-AAAC-7C70E988B74C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08CBCA6-6E78-425D-8CDE-A963038217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10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C335-FA81-4F02-AAAC-7C70E988B74C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08CBCA6-6E78-425D-8CDE-A963038217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26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C335-FA81-4F02-AAAC-7C70E988B74C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08CBCA6-6E78-425D-8CDE-A963038217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62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C335-FA81-4F02-AAAC-7C70E988B74C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BCA6-6E78-425D-8CDE-A963038217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452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C335-FA81-4F02-AAAC-7C70E988B74C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BCA6-6E78-425D-8CDE-A963038217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9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C335-FA81-4F02-AAAC-7C70E988B74C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BCA6-6E78-425D-8CDE-A963038217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23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C335-FA81-4F02-AAAC-7C70E988B74C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08CBCA6-6E78-425D-8CDE-A963038217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23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1C335-FA81-4F02-AAAC-7C70E988B74C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08CBCA6-6E78-425D-8CDE-A963038217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217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Péče o operační </a:t>
            </a:r>
            <a:r>
              <a:rPr lang="cs-CZ" smtClean="0"/>
              <a:t>ránu </a:t>
            </a:r>
            <a:br>
              <a:rPr lang="cs-CZ" smtClean="0"/>
            </a:br>
            <a:r>
              <a:rPr lang="cs-CZ" smtClean="0"/>
              <a:t>a </a:t>
            </a:r>
            <a:r>
              <a:rPr lang="cs-CZ" dirty="0" smtClean="0"/>
              <a:t>ostatní invazivní </a:t>
            </a:r>
            <a:r>
              <a:rPr lang="cs-CZ" smtClean="0"/>
              <a:t>vstupy </a:t>
            </a:r>
            <a:br>
              <a:rPr lang="cs-CZ" smtClean="0"/>
            </a:br>
            <a:r>
              <a:rPr lang="cs-CZ" smtClean="0"/>
              <a:t>u </a:t>
            </a:r>
            <a:r>
              <a:rPr lang="cs-CZ" dirty="0" smtClean="0"/>
              <a:t>pacienta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Bc. Lucia Cehlárová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50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řevazový materiá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572" y="1215196"/>
            <a:ext cx="5715000" cy="435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558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invazivní vstupy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Invazivní vstupy do </a:t>
            </a:r>
            <a:r>
              <a:rPr lang="cs-CZ" sz="2000" dirty="0"/>
              <a:t>cévního </a:t>
            </a:r>
            <a:r>
              <a:rPr lang="cs-CZ" sz="2000" dirty="0" smtClean="0"/>
              <a:t>řečiště</a:t>
            </a:r>
            <a:r>
              <a:rPr lang="cs-CZ" sz="2000" dirty="0"/>
              <a:t> </a:t>
            </a:r>
            <a:r>
              <a:rPr lang="cs-CZ" sz="2000" dirty="0" smtClean="0"/>
              <a:t>- (arteriální </a:t>
            </a:r>
            <a:r>
              <a:rPr lang="cs-CZ" sz="2000" dirty="0"/>
              <a:t>katétr, centrální venózní katétr, </a:t>
            </a:r>
            <a:r>
              <a:rPr lang="cs-CZ" sz="2000" dirty="0" smtClean="0"/>
              <a:t>periferní </a:t>
            </a:r>
            <a:r>
              <a:rPr lang="cs-CZ" sz="2000" dirty="0"/>
              <a:t>žilní </a:t>
            </a:r>
            <a:r>
              <a:rPr lang="cs-CZ" sz="2000" dirty="0" smtClean="0"/>
              <a:t>katétr)</a:t>
            </a:r>
            <a:endParaRPr lang="cs-CZ" sz="2000" dirty="0"/>
          </a:p>
          <a:p>
            <a:r>
              <a:rPr lang="cs-CZ" sz="2000" dirty="0" smtClean="0"/>
              <a:t>Invazivní vstupy </a:t>
            </a:r>
            <a:r>
              <a:rPr lang="cs-CZ" sz="2000" dirty="0"/>
              <a:t>do </a:t>
            </a:r>
            <a:r>
              <a:rPr lang="cs-CZ" sz="2000" dirty="0" smtClean="0"/>
              <a:t>páteřního kanálu (spinální linka)</a:t>
            </a:r>
            <a:endParaRPr lang="cs-CZ" sz="2000" dirty="0"/>
          </a:p>
          <a:p>
            <a:r>
              <a:rPr lang="cs-CZ" sz="2000" dirty="0" smtClean="0"/>
              <a:t>Invazivní </a:t>
            </a:r>
            <a:r>
              <a:rPr lang="cs-CZ" sz="2000" dirty="0"/>
              <a:t>vstupy do tělních dutin </a:t>
            </a:r>
            <a:r>
              <a:rPr lang="cs-CZ" sz="2000" dirty="0" smtClean="0"/>
              <a:t>(drény </a:t>
            </a:r>
            <a:r>
              <a:rPr lang="cs-CZ" sz="2000" dirty="0"/>
              <a:t>a </a:t>
            </a:r>
            <a:r>
              <a:rPr lang="cs-CZ" sz="2000" dirty="0" smtClean="0"/>
              <a:t>drenáže)</a:t>
            </a:r>
            <a:endParaRPr lang="cs-CZ" sz="2000" dirty="0"/>
          </a:p>
          <a:p>
            <a:r>
              <a:rPr lang="cs-CZ" sz="2000" dirty="0"/>
              <a:t>Invazivní </a:t>
            </a:r>
            <a:r>
              <a:rPr lang="cs-CZ" sz="2000" dirty="0" smtClean="0"/>
              <a:t>vstupy </a:t>
            </a:r>
            <a:r>
              <a:rPr lang="cs-CZ" sz="2000" dirty="0"/>
              <a:t>dýchacích cest </a:t>
            </a:r>
            <a:r>
              <a:rPr lang="cs-CZ" sz="2000" dirty="0" smtClean="0"/>
              <a:t>(ETK, TSK)</a:t>
            </a:r>
          </a:p>
          <a:p>
            <a:r>
              <a:rPr lang="cs-CZ" sz="2000" dirty="0" smtClean="0"/>
              <a:t>Invazivní vstupy do močového systému (transuretrální katetrizace, epicystostomie)</a:t>
            </a:r>
          </a:p>
          <a:p>
            <a:r>
              <a:rPr lang="cs-CZ" sz="2000" dirty="0" smtClean="0"/>
              <a:t>Invazivní vstupy do gastrointestinálního traktu (naso-, orogastrická sonda, perkutánní endoskopická gastrostomie)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304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krytí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Netransparentní  krytí – </a:t>
            </a:r>
            <a:r>
              <a:rPr lang="cs-CZ" dirty="0" smtClean="0"/>
              <a:t>netkané textilie, dobře absorbují vodu v místě vpichu, dobře drží, nemožnost vizuální kontroly </a:t>
            </a:r>
            <a:r>
              <a:rPr lang="cs-CZ" dirty="0" smtClean="0">
                <a:cs typeface="Times New Roman" pitchFamily="18" charset="0"/>
              </a:rPr>
              <a:t>- výměna max. za 24 hodin </a:t>
            </a:r>
          </a:p>
          <a:p>
            <a:r>
              <a:rPr lang="cs-CZ" b="1" dirty="0" smtClean="0"/>
              <a:t>Transparentní (okluzivní ) krytí </a:t>
            </a:r>
            <a:r>
              <a:rPr lang="cs-CZ" dirty="0" smtClean="0"/>
              <a:t>– průhledné, pro vodu nepropustné (</a:t>
            </a:r>
            <a:r>
              <a:rPr lang="cs-CZ" altLang="cs-CZ" dirty="0" smtClean="0"/>
              <a:t>zvýšená tvorba vlhkosti pod obvazem a riziko macerace pokožky ) - </a:t>
            </a:r>
            <a:r>
              <a:rPr lang="cs-CZ" dirty="0" smtClean="0"/>
              <a:t>výměna max. za 3 dny </a:t>
            </a:r>
          </a:p>
          <a:p>
            <a:r>
              <a:rPr lang="cs-CZ" b="1" dirty="0" smtClean="0"/>
              <a:t>Polotransparentní  krytí </a:t>
            </a:r>
            <a:r>
              <a:rPr lang="cs-CZ" dirty="0" smtClean="0"/>
              <a:t>- </a:t>
            </a:r>
            <a:r>
              <a:rPr lang="cs-CZ" altLang="cs-CZ" dirty="0" smtClean="0"/>
              <a:t>netkané textilie a průhledné polyuretanové fólie, vyšší adherence a možnost vizuální kontroly místa vpichu </a:t>
            </a:r>
          </a:p>
        </p:txBody>
      </p:sp>
    </p:spTree>
    <p:extLst>
      <p:ext uri="{BB962C8B-B14F-4D97-AF65-F5344CB8AC3E}">
        <p14:creationId xmlns:p14="http://schemas.microsoft.com/office/powerpoint/2010/main" val="300417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Ošetřovatelská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Kontrola </a:t>
            </a:r>
            <a:r>
              <a:rPr lang="cs-CZ" dirty="0"/>
              <a:t>místa </a:t>
            </a:r>
            <a:r>
              <a:rPr lang="cs-CZ" dirty="0" smtClean="0"/>
              <a:t>vpichu, místa zavedení invazivního vstupu </a:t>
            </a:r>
            <a:r>
              <a:rPr lang="cs-CZ" dirty="0"/>
              <a:t>(bolest, zarudnutí, </a:t>
            </a:r>
            <a:r>
              <a:rPr lang="cs-CZ" dirty="0" smtClean="0"/>
              <a:t>edém, dekubit…)</a:t>
            </a:r>
          </a:p>
          <a:p>
            <a:r>
              <a:rPr lang="cs-CZ" dirty="0" smtClean="0"/>
              <a:t>Správný výběr krytí</a:t>
            </a:r>
          </a:p>
          <a:p>
            <a:r>
              <a:rPr lang="cs-CZ" dirty="0" smtClean="0"/>
              <a:t>Polohování</a:t>
            </a:r>
          </a:p>
          <a:p>
            <a:r>
              <a:rPr lang="cs-CZ" dirty="0" smtClean="0"/>
              <a:t>…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13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15253" y="2862342"/>
            <a:ext cx="8911687" cy="128089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10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Péče o operační ránu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Operační rána = narušení celistvosti kůže operačním postupem</a:t>
            </a:r>
          </a:p>
          <a:p>
            <a:r>
              <a:rPr lang="cs-CZ" dirty="0" smtClean="0"/>
              <a:t>Cílem péče je úspěšné zhojení rány s nekomplikovaným průběhem</a:t>
            </a:r>
          </a:p>
          <a:p>
            <a:r>
              <a:rPr lang="cs-CZ" dirty="0" smtClean="0"/>
              <a:t>Ránu sleduje lékař i ošetřující sestra, která kontroluje možné posunutí obvazu, sílu stažení, možnou sekreci (krev, mozkomíšní mok, hnis,…), bolestivost</a:t>
            </a:r>
          </a:p>
          <a:p>
            <a:r>
              <a:rPr lang="cs-CZ" dirty="0" smtClean="0"/>
              <a:t>O každé změně informuje lékaře</a:t>
            </a:r>
          </a:p>
          <a:p>
            <a:r>
              <a:rPr lang="cs-CZ" dirty="0" smtClean="0"/>
              <a:t>Standardně se převaz provádí obden, v případě potřeby (komplikace v ráně, neklidní pacienti) i několikrát denně</a:t>
            </a:r>
          </a:p>
          <a:p>
            <a:r>
              <a:rPr lang="cs-CZ" dirty="0" smtClean="0"/>
              <a:t>Pacient je o převazu řádně informován (minimalizace obav z výkonu, zajištění spolupráce)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438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Péče o operační ránu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Optimalizace prostředí – klid na pokoji, dostatečné osvětlení, vypnutý mobilní telefon, zavřené dveře,…</a:t>
            </a:r>
          </a:p>
          <a:p>
            <a:r>
              <a:rPr lang="cs-CZ" dirty="0" smtClean="0"/>
              <a:t>Uložení pacienta do vhodné polohy (zachování intimity)</a:t>
            </a:r>
          </a:p>
          <a:p>
            <a:r>
              <a:rPr lang="cs-CZ" dirty="0" smtClean="0"/>
              <a:t>Dodržování aseptických postupů</a:t>
            </a:r>
          </a:p>
          <a:p>
            <a:r>
              <a:rPr lang="cs-CZ" dirty="0" smtClean="0"/>
              <a:t>Co nejmenší traumatizace pacienta při odlepovaní náplastí (zvlhčování FR)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3330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krytí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Sterilní čtverce z jemné gázy – v časném pooperačním období</a:t>
            </a:r>
            <a:endParaRPr lang="cs-CZ" dirty="0"/>
          </a:p>
          <a:p>
            <a:r>
              <a:rPr lang="cs-CZ" dirty="0" smtClean="0"/>
              <a:t>Vysoce absorpční krytí s bariérou proti prosaku – v případě prosaku </a:t>
            </a:r>
          </a:p>
          <a:p>
            <a:r>
              <a:rPr lang="cs-CZ" dirty="0" smtClean="0"/>
              <a:t>Samolepící prodyšné krytí – od druhého pooperačního dne u suchých ran</a:t>
            </a:r>
          </a:p>
          <a:p>
            <a:r>
              <a:rPr lang="cs-CZ" dirty="0" smtClean="0"/>
              <a:t>Obinadla s mírnou elasticitou – hydrofilní pletená obinadla</a:t>
            </a:r>
          </a:p>
          <a:p>
            <a:r>
              <a:rPr lang="cs-CZ" dirty="0" smtClean="0"/>
              <a:t>Samofixační barevná obinadla – nekloužou, adaptují se na tvar hlavy, není nutné používat náplasti (jsou esteticky přijatelná)</a:t>
            </a:r>
          </a:p>
          <a:p>
            <a:r>
              <a:rPr lang="cs-CZ" dirty="0" smtClean="0"/>
              <a:t>Prubanová „čepička“</a:t>
            </a:r>
          </a:p>
          <a:p>
            <a:r>
              <a:rPr lang="cs-CZ" dirty="0" smtClean="0"/>
              <a:t>Po odstranění stehů rána ponechána navolno s dezinfekčním filmem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80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bvaz hlavy moderní metod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027" y="424217"/>
            <a:ext cx="3389952" cy="3809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bvaz hlavy klasickým způsob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071" y="593506"/>
            <a:ext cx="3095104" cy="347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ypická operační rána po operaci mozk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189" y="3070745"/>
            <a:ext cx="2638462" cy="3488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31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Spektrum operačních ran v neurochirurgii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Miniinvazivní zákroky (stereotaktické operace) – malá rána po zavedení stereotaktického nástroje a čtyři otvory po připevnění rámu šrouby k zevnímu povrchu lebečních kostí – od druhého dne ošetřovány jodovým prostředkem bez krytí</a:t>
            </a:r>
          </a:p>
          <a:p>
            <a:r>
              <a:rPr lang="cs-CZ" dirty="0" smtClean="0"/>
              <a:t>Zevní komorová drenáž – brána ke vstupu infekce, k zabránění vniknutí patologické mikroflóry se lokálně aplikuje dezinfekční mast</a:t>
            </a:r>
          </a:p>
          <a:p>
            <a:r>
              <a:rPr lang="cs-CZ" dirty="0" smtClean="0"/>
              <a:t>Po operaci abscesu – proplachuje se po dobu několika dní dezinfekčním roztokem (1% Betadine) prostřednictvím zavedené proplachové drenáže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909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Ošetřovatelský postup při převazu rány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I. POVINNOSTI PŘED VÝKONEM</a:t>
            </a:r>
            <a:endParaRPr lang="cs-CZ" dirty="0" smtClean="0"/>
          </a:p>
          <a:p>
            <a:pPr lvl="0"/>
            <a:r>
              <a:rPr lang="cs-CZ" dirty="0" smtClean="0"/>
              <a:t>lékař či sestra informuje pacienta</a:t>
            </a:r>
          </a:p>
          <a:p>
            <a:pPr lvl="0"/>
            <a:r>
              <a:rPr lang="cs-CZ" dirty="0" smtClean="0"/>
              <a:t>sestra připraví pomůcky k převazu /převazový vozík/</a:t>
            </a:r>
          </a:p>
          <a:p>
            <a:pPr lvl="0"/>
            <a:r>
              <a:rPr lang="cs-CZ" dirty="0" smtClean="0"/>
              <a:t>umyjeme a dezinfikujeme si ruce, nasadíme nesterilní rukavice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40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Ošetřovatelský postup při převazu rány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II. POVINNOSTI PŘI VLASTNÍM VÝKONU</a:t>
            </a:r>
            <a:endParaRPr lang="cs-CZ" dirty="0" smtClean="0"/>
          </a:p>
          <a:p>
            <a:pPr lvl="0"/>
            <a:r>
              <a:rPr lang="cs-CZ" dirty="0" smtClean="0"/>
              <a:t>sestra zajistí vhodnou polohu pacienta </a:t>
            </a:r>
          </a:p>
          <a:p>
            <a:pPr lvl="0"/>
            <a:r>
              <a:rPr lang="cs-CZ" dirty="0" smtClean="0"/>
              <a:t>s rukavicemi odstraní obvaz a jednotlivé vrstvy krytí</a:t>
            </a:r>
          </a:p>
          <a:p>
            <a:pPr lvl="0"/>
            <a:r>
              <a:rPr lang="cs-CZ" dirty="0" smtClean="0"/>
              <a:t>asistuje lékaři při výkonu za aseptických podmínek</a:t>
            </a:r>
          </a:p>
          <a:p>
            <a:pPr lvl="0"/>
            <a:r>
              <a:rPr lang="cs-CZ" dirty="0" smtClean="0"/>
              <a:t>sestra dle lékaře přiloží krytí, popř. kompresi</a:t>
            </a:r>
          </a:p>
          <a:p>
            <a:pPr lvl="0"/>
            <a:r>
              <a:rPr lang="cs-CZ" dirty="0" smtClean="0"/>
              <a:t>standardní krytí rány (viz. možnosti krytí)</a:t>
            </a:r>
          </a:p>
          <a:p>
            <a:pPr lvl="0"/>
            <a:r>
              <a:rPr lang="cs-CZ" dirty="0" smtClean="0"/>
              <a:t>před výkonem možnost podání analgetik dle ordinace lékaře.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0453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Ošetřovatelský postup při převazu rány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III. POVINNOSTI PO VÝKONU</a:t>
            </a:r>
            <a:endParaRPr lang="cs-CZ" dirty="0" smtClean="0"/>
          </a:p>
          <a:p>
            <a:pPr lvl="0"/>
            <a:r>
              <a:rPr lang="cs-CZ" dirty="0" smtClean="0"/>
              <a:t>sestra uklidí a dezinfikuje pomůcky</a:t>
            </a:r>
          </a:p>
          <a:p>
            <a:pPr lvl="0"/>
            <a:r>
              <a:rPr lang="cs-CZ" dirty="0" smtClean="0"/>
              <a:t>sestra zajistí změnu polohy nemocného dle přání a zdravotního stavu klienta</a:t>
            </a:r>
          </a:p>
          <a:p>
            <a:pPr lvl="0"/>
            <a:r>
              <a:rPr lang="cs-CZ" dirty="0" smtClean="0"/>
              <a:t>provede záznam o stavu rány a provedení převazu do zdravotní dokumentace</a:t>
            </a:r>
          </a:p>
          <a:p>
            <a:pPr lvl="0"/>
            <a:r>
              <a:rPr lang="cs-CZ" dirty="0" smtClean="0"/>
              <a:t>sleduje celkový stav klienta, stav operační rány </a:t>
            </a:r>
          </a:p>
          <a:p>
            <a:pPr lvl="0"/>
            <a:r>
              <a:rPr lang="cs-CZ" dirty="0" smtClean="0"/>
              <a:t>v případě prosaku přiloží na ránu další krycí vrstvu /</a:t>
            </a:r>
            <a:r>
              <a:rPr lang="cs-CZ" dirty="0"/>
              <a:t>M</a:t>
            </a:r>
            <a:r>
              <a:rPr lang="cs-CZ" dirty="0" smtClean="0"/>
              <a:t>esorb/ a ihned informuje lékaře</a:t>
            </a:r>
          </a:p>
          <a:p>
            <a:pPr lvl="0"/>
            <a:r>
              <a:rPr lang="cs-CZ" dirty="0" smtClean="0"/>
              <a:t>převaz rány se provádí v intervalu 1-2 dnů</a:t>
            </a:r>
          </a:p>
        </p:txBody>
      </p:sp>
    </p:spTree>
    <p:extLst>
      <p:ext uri="{BB962C8B-B14F-4D97-AF65-F5344CB8AC3E}">
        <p14:creationId xmlns:p14="http://schemas.microsoft.com/office/powerpoint/2010/main" val="38493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724</TotalTime>
  <Words>554</Words>
  <Application>Microsoft Office PowerPoint</Application>
  <PresentationFormat>Širokoúhlá obrazovka</PresentationFormat>
  <Paragraphs>65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Times New Roman</vt:lpstr>
      <vt:lpstr>Wingdings 3</vt:lpstr>
      <vt:lpstr>Stébla</vt:lpstr>
      <vt:lpstr>Péče o operační ránu  a ostatní invazivní vstupy  u pacienta</vt:lpstr>
      <vt:lpstr>Péče o operační ránu</vt:lpstr>
      <vt:lpstr>Péče o operační ránu</vt:lpstr>
      <vt:lpstr>Možnosti krytí</vt:lpstr>
      <vt:lpstr>Prezentace aplikace PowerPoint</vt:lpstr>
      <vt:lpstr>Spektrum operačních ran v neurochirurgii</vt:lpstr>
      <vt:lpstr>Ošetřovatelský postup při převazu rány</vt:lpstr>
      <vt:lpstr>Ošetřovatelský postup při převazu rány</vt:lpstr>
      <vt:lpstr>Ošetřovatelský postup při převazu rány</vt:lpstr>
      <vt:lpstr>Prezentace aplikace PowerPoint</vt:lpstr>
      <vt:lpstr>Ostatní invazivní vstupy</vt:lpstr>
      <vt:lpstr>Možnosti krytí</vt:lpstr>
      <vt:lpstr>Ošetřovatelská péče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Péče o operační ránu a ostatní invazivní vstupy u pacienta</dc:title>
  <dc:creator>Lucia Magdolenova</dc:creator>
  <cp:lastModifiedBy>Lucia Magdolenova</cp:lastModifiedBy>
  <cp:revision>13</cp:revision>
  <dcterms:created xsi:type="dcterms:W3CDTF">2018-03-27T08:07:25Z</dcterms:created>
  <dcterms:modified xsi:type="dcterms:W3CDTF">2018-03-27T20:11:39Z</dcterms:modified>
</cp:coreProperties>
</file>