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81" r:id="rId21"/>
    <p:sldId id="274" r:id="rId22"/>
    <p:sldId id="282" r:id="rId23"/>
    <p:sldId id="275" r:id="rId24"/>
    <p:sldId id="276" r:id="rId25"/>
    <p:sldId id="279" r:id="rId26"/>
    <p:sldId id="278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6" autoAdjust="0"/>
    <p:restoredTop sz="94660"/>
  </p:normalViewPr>
  <p:slideViewPr>
    <p:cSldViewPr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47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28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09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7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7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2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41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67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4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85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87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1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3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12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Drenážní systémy v neurointenzivní péči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Lucia </a:t>
            </a:r>
            <a:r>
              <a:rPr lang="cs-CZ" dirty="0" err="1" smtClean="0"/>
              <a:t>cehlárová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Subdurální drenáž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plní funkci terapeutické drenáže – umožňuje rozvinutí utlačovaného mozku</a:t>
            </a:r>
          </a:p>
          <a:p>
            <a:pPr lvl="3"/>
            <a:r>
              <a:rPr lang="cs-CZ" dirty="0" smtClean="0"/>
              <a:t>drenáž se používá 3-5 dnů, ruší se až po kontrolním vyšetření CT.</a:t>
            </a:r>
          </a:p>
          <a:p>
            <a:pPr lvl="3"/>
            <a:r>
              <a:rPr lang="cs-CZ" dirty="0" smtClean="0"/>
              <a:t>drenáž může byt na aktivním nebo pasivním sání /určí lékař/.</a:t>
            </a:r>
          </a:p>
          <a:p>
            <a:pPr lvl="0"/>
            <a:r>
              <a:rPr lang="cs-CZ" dirty="0" smtClean="0"/>
              <a:t>zpravidla se </a:t>
            </a:r>
            <a:r>
              <a:rPr lang="cs-CZ" dirty="0" err="1" smtClean="0"/>
              <a:t>redon</a:t>
            </a:r>
            <a:r>
              <a:rPr lang="cs-CZ" dirty="0" smtClean="0"/>
              <a:t> zprůchodňuje á 1-2 hod /časový interval určí lékař/   </a:t>
            </a:r>
          </a:p>
          <a:p>
            <a:pPr lvl="3"/>
            <a:r>
              <a:rPr lang="cs-CZ" dirty="0" smtClean="0"/>
              <a:t>hodnotí se množství a charakter punktátu /odvádí krev a </a:t>
            </a:r>
            <a:r>
              <a:rPr lang="cs-CZ" dirty="0" err="1" smtClean="0"/>
              <a:t>likvor</a:t>
            </a:r>
            <a:r>
              <a:rPr lang="cs-CZ" dirty="0" smtClean="0"/>
              <a:t>/.</a:t>
            </a:r>
          </a:p>
          <a:p>
            <a:pPr lvl="3"/>
            <a:r>
              <a:rPr lang="cs-CZ" dirty="0" smtClean="0"/>
              <a:t>lékař určí, jaké množství tekutin může </a:t>
            </a:r>
            <a:r>
              <a:rPr lang="cs-CZ" dirty="0" err="1" smtClean="0"/>
              <a:t>redon</a:t>
            </a:r>
            <a:r>
              <a:rPr lang="cs-CZ" dirty="0" smtClean="0"/>
              <a:t> nasát za 24 hod.</a:t>
            </a:r>
          </a:p>
          <a:p>
            <a:pPr lvl="3"/>
            <a:r>
              <a:rPr lang="cs-CZ" dirty="0" smtClean="0"/>
              <a:t>u nemocných s CHSDH a HYGROMEM se volí </a:t>
            </a:r>
            <a:r>
              <a:rPr lang="cs-CZ" dirty="0" err="1" smtClean="0"/>
              <a:t>rehydratace</a:t>
            </a:r>
            <a:r>
              <a:rPr lang="cs-CZ" dirty="0" smtClean="0"/>
              <a:t>, aby se mozek zpátky dobře rozvinul.</a:t>
            </a:r>
          </a:p>
          <a:p>
            <a:pPr lvl="3"/>
            <a:r>
              <a:rPr lang="cs-CZ" dirty="0" smtClean="0"/>
              <a:t>u edému mozku je důležitá omezená hydratace.</a:t>
            </a:r>
          </a:p>
          <a:p>
            <a:pPr lvl="0"/>
            <a:r>
              <a:rPr lang="cs-CZ" dirty="0" smtClean="0"/>
              <a:t>sestra provádí pravidelný záznam do dokumentace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Proplachová</a:t>
            </a:r>
            <a:r>
              <a:rPr lang="cs-CZ" sz="3200" b="1" dirty="0" smtClean="0"/>
              <a:t> drenáž</a:t>
            </a:r>
            <a:endParaRPr lang="cs-CZ" sz="30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proplachová</a:t>
            </a:r>
            <a:r>
              <a:rPr lang="cs-CZ" dirty="0" smtClean="0"/>
              <a:t> drenáž se zavádí u abscesů</a:t>
            </a:r>
          </a:p>
          <a:p>
            <a:r>
              <a:rPr lang="cs-CZ" dirty="0" smtClean="0"/>
              <a:t>dutina abscesu se vyplachuje nejčastěji 1% roztokem </a:t>
            </a:r>
            <a:r>
              <a:rPr lang="cs-CZ" dirty="0" err="1" smtClean="0"/>
              <a:t>betadiny</a:t>
            </a:r>
            <a:r>
              <a:rPr lang="cs-CZ" dirty="0" smtClean="0"/>
              <a:t> /FR + </a:t>
            </a:r>
            <a:r>
              <a:rPr lang="cs-CZ" dirty="0" err="1" smtClean="0"/>
              <a:t>Betadine</a:t>
            </a:r>
            <a:r>
              <a:rPr lang="cs-CZ" dirty="0" smtClean="0"/>
              <a:t>, koncentraci roztoku i rychlost průtoku určí lékař/</a:t>
            </a:r>
          </a:p>
          <a:p>
            <a:r>
              <a:rPr lang="cs-CZ" dirty="0" smtClean="0"/>
              <a:t>je nutné sledovat množství roztoku odváděného dovnitř i ven z abscesové dutiny</a:t>
            </a:r>
          </a:p>
          <a:p>
            <a:r>
              <a:rPr lang="cs-CZ" dirty="0" smtClean="0"/>
              <a:t>do abscesového prostoru se mohou aplikovat léčiva /ATB/. Aplikaci provádí lékař za asistence sestry.</a:t>
            </a:r>
          </a:p>
          <a:p>
            <a:r>
              <a:rPr lang="cs-CZ" dirty="0" smtClean="0"/>
              <a:t>drenáž se ponechává 5 - 7 dnů</a:t>
            </a:r>
          </a:p>
          <a:p>
            <a:pPr lvl="0"/>
            <a:r>
              <a:rPr lang="cs-CZ" dirty="0" smtClean="0"/>
              <a:t>sestra provádí pravidelný záznam do dokumentace.</a:t>
            </a:r>
          </a:p>
          <a:p>
            <a:pPr lvl="0"/>
            <a:r>
              <a:rPr lang="cs-CZ" dirty="0" smtClean="0"/>
              <a:t>nutná současná dlouhodobá ATB terapie</a:t>
            </a:r>
          </a:p>
          <a:p>
            <a:endParaRPr lang="cs-CZ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POMŮCKY k převazu rány s drenáží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krycí materiál /</a:t>
            </a:r>
            <a:r>
              <a:rPr lang="cs-CZ" dirty="0" err="1" smtClean="0"/>
              <a:t>Gazin</a:t>
            </a:r>
            <a:r>
              <a:rPr lang="cs-CZ" dirty="0" smtClean="0"/>
              <a:t> – obložka na TSK, sterilní čtverce/</a:t>
            </a:r>
          </a:p>
          <a:p>
            <a:pPr lvl="1"/>
            <a:r>
              <a:rPr lang="cs-CZ" dirty="0" smtClean="0"/>
              <a:t>lepení na zadní jámu</a:t>
            </a:r>
          </a:p>
          <a:p>
            <a:pPr lvl="1"/>
            <a:r>
              <a:rPr lang="cs-CZ" dirty="0" smtClean="0"/>
              <a:t>sterilní jednorázová pinzeta</a:t>
            </a:r>
          </a:p>
          <a:p>
            <a:pPr lvl="1"/>
            <a:r>
              <a:rPr lang="cs-CZ" dirty="0" smtClean="0"/>
              <a:t>sterilní tampónky</a:t>
            </a:r>
          </a:p>
          <a:p>
            <a:pPr lvl="1"/>
            <a:r>
              <a:rPr lang="cs-CZ" dirty="0" smtClean="0"/>
              <a:t>dezinfekce</a:t>
            </a:r>
          </a:p>
          <a:p>
            <a:pPr lvl="1"/>
            <a:r>
              <a:rPr lang="cs-CZ" dirty="0" smtClean="0"/>
              <a:t>popř. </a:t>
            </a:r>
            <a:r>
              <a:rPr lang="cs-CZ" dirty="0" err="1" smtClean="0"/>
              <a:t>betadine</a:t>
            </a:r>
            <a:r>
              <a:rPr lang="cs-CZ" dirty="0" smtClean="0"/>
              <a:t> </a:t>
            </a:r>
            <a:r>
              <a:rPr lang="cs-CZ" dirty="0" err="1" smtClean="0"/>
              <a:t>ung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emitní</a:t>
            </a:r>
            <a:r>
              <a:rPr lang="cs-CZ" dirty="0" smtClean="0"/>
              <a:t> miska</a:t>
            </a:r>
          </a:p>
          <a:p>
            <a:pPr lvl="1"/>
            <a:r>
              <a:rPr lang="cs-CZ" dirty="0" smtClean="0"/>
              <a:t>nesterilní rukavice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POMŮCKY při výměně sběrné nádoby drenážní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cs-CZ" dirty="0" smtClean="0"/>
              <a:t>nesterilní rukavice</a:t>
            </a:r>
          </a:p>
          <a:p>
            <a:pPr lvl="1"/>
            <a:r>
              <a:rPr lang="cs-CZ" dirty="0" smtClean="0"/>
              <a:t>peán</a:t>
            </a:r>
          </a:p>
          <a:p>
            <a:pPr lvl="1"/>
            <a:r>
              <a:rPr lang="cs-CZ" dirty="0" smtClean="0"/>
              <a:t>dezinfekce</a:t>
            </a:r>
          </a:p>
          <a:p>
            <a:pPr lvl="1"/>
            <a:r>
              <a:rPr lang="cs-CZ" dirty="0" smtClean="0"/>
              <a:t>sběrná nádoba /v případě pasivního sání - perforujeme růžovou jehlou harmonikový ukazatel vakua </a:t>
            </a:r>
            <a:r>
              <a:rPr lang="cs-CZ" dirty="0" err="1" smtClean="0"/>
              <a:t>redonu</a:t>
            </a:r>
            <a:r>
              <a:rPr lang="cs-CZ" dirty="0" smtClean="0"/>
              <a:t>, na jehlu přiložíme sterilní tampón a jemně přelepíme náplastí/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POMŮCKY při zrušení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dirty="0" smtClean="0"/>
              <a:t>chirurgická pinzeta a nůžky</a:t>
            </a:r>
          </a:p>
          <a:p>
            <a:pPr lvl="1"/>
            <a:r>
              <a:rPr lang="cs-CZ" dirty="0" smtClean="0"/>
              <a:t>sterilní tampóny</a:t>
            </a:r>
          </a:p>
          <a:p>
            <a:pPr lvl="1"/>
            <a:r>
              <a:rPr lang="cs-CZ" dirty="0" smtClean="0"/>
              <a:t>dezinfekce</a:t>
            </a:r>
          </a:p>
          <a:p>
            <a:pPr lvl="1"/>
            <a:r>
              <a:rPr lang="cs-CZ" dirty="0" smtClean="0"/>
              <a:t>černý igelitový sáček /pro vhození zrušené drenážní soupravy/</a:t>
            </a:r>
          </a:p>
          <a:p>
            <a:pPr lvl="1"/>
            <a:r>
              <a:rPr lang="cs-CZ" dirty="0" smtClean="0"/>
              <a:t>obvazový materiál – sterilní čtverce</a:t>
            </a:r>
          </a:p>
          <a:p>
            <a:pPr lvl="1"/>
            <a:r>
              <a:rPr lang="cs-CZ" dirty="0" smtClean="0"/>
              <a:t>lepení</a:t>
            </a:r>
          </a:p>
          <a:p>
            <a:pPr lvl="1"/>
            <a:r>
              <a:rPr lang="cs-CZ" dirty="0" smtClean="0"/>
              <a:t>popř. šicí materiál a jehelec</a:t>
            </a:r>
          </a:p>
          <a:p>
            <a:pPr lvl="1"/>
            <a:r>
              <a:rPr lang="cs-CZ" dirty="0" err="1" smtClean="0"/>
              <a:t>emitní</a:t>
            </a:r>
            <a:r>
              <a:rPr lang="cs-CZ" dirty="0" smtClean="0"/>
              <a:t> misku</a:t>
            </a:r>
          </a:p>
          <a:p>
            <a:pPr lvl="1"/>
            <a:r>
              <a:rPr lang="cs-CZ" dirty="0" smtClean="0"/>
              <a:t>růžovou jehlu /v případě aktivního sání k zrušení podtlaku/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OŠETŘOVATELSKÝ POSTUP PRÁCE PŘI PŘEVAZU RÁNY S DRENÁŽÍ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b="1" dirty="0" smtClean="0"/>
              <a:t>I. POVINNOSTI PŘED VÝKONEM</a:t>
            </a:r>
            <a:endParaRPr lang="cs-CZ" dirty="0" smtClean="0"/>
          </a:p>
          <a:p>
            <a:pPr lvl="0"/>
            <a:r>
              <a:rPr lang="cs-CZ" dirty="0" smtClean="0"/>
              <a:t>lékař či sestra informuje pacienta</a:t>
            </a:r>
          </a:p>
          <a:p>
            <a:pPr lvl="0"/>
            <a:r>
              <a:rPr lang="cs-CZ" dirty="0" smtClean="0"/>
              <a:t>sestra připraví pomůcky k převazu /převazový vozík/</a:t>
            </a:r>
          </a:p>
          <a:p>
            <a:pPr lvl="0"/>
            <a:r>
              <a:rPr lang="cs-CZ" dirty="0" smtClean="0"/>
              <a:t>umyjeme a dezinfikujeme si ruce, nasadíme nesterilní rukavice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II. POVINNOSTI PŘI VLASTNÍM VÝKONU</a:t>
            </a:r>
            <a:endParaRPr lang="cs-CZ" dirty="0" smtClean="0"/>
          </a:p>
          <a:p>
            <a:pPr lvl="0"/>
            <a:r>
              <a:rPr lang="cs-CZ" dirty="0" smtClean="0"/>
              <a:t>sestra zajistí vhodnou polohu pacienta </a:t>
            </a:r>
          </a:p>
          <a:p>
            <a:pPr lvl="0"/>
            <a:r>
              <a:rPr lang="cs-CZ" dirty="0" smtClean="0"/>
              <a:t>s rukavicemi odstraní obvaz a jednotlivé vrstvy krytí</a:t>
            </a:r>
          </a:p>
          <a:p>
            <a:pPr lvl="0"/>
            <a:r>
              <a:rPr lang="cs-CZ" dirty="0" smtClean="0"/>
              <a:t>asistuje lékaři při výkonu za aseptických podmínek</a:t>
            </a:r>
          </a:p>
          <a:p>
            <a:pPr lvl="0"/>
            <a:r>
              <a:rPr lang="cs-CZ" dirty="0" smtClean="0"/>
              <a:t>sestra dle lékaře přiloží krytí, popř. kompresi</a:t>
            </a:r>
          </a:p>
          <a:p>
            <a:pPr lvl="0"/>
            <a:r>
              <a:rPr lang="cs-CZ" dirty="0" smtClean="0"/>
              <a:t>standardní krytí rány: kolem drenáže vložíme obložku </a:t>
            </a:r>
            <a:r>
              <a:rPr lang="cs-CZ" dirty="0" err="1" smtClean="0"/>
              <a:t>Gazin</a:t>
            </a:r>
            <a:r>
              <a:rPr lang="cs-CZ" dirty="0" smtClean="0"/>
              <a:t> /na TSK/ s </a:t>
            </a:r>
            <a:r>
              <a:rPr lang="cs-CZ" dirty="0" err="1" smtClean="0"/>
              <a:t>betadine</a:t>
            </a:r>
            <a:r>
              <a:rPr lang="cs-CZ" dirty="0" smtClean="0"/>
              <a:t> </a:t>
            </a:r>
            <a:r>
              <a:rPr lang="cs-CZ" dirty="0" err="1" smtClean="0"/>
              <a:t>ung</a:t>
            </a:r>
            <a:r>
              <a:rPr lang="cs-CZ" dirty="0" smtClean="0"/>
              <a:t>., poté kryjeme sterilním čtvercem a přelepíme lepením na zadní jámu, tak aby bylo zabráněno vstupu infekce.</a:t>
            </a:r>
          </a:p>
          <a:p>
            <a:pPr lvl="0"/>
            <a:r>
              <a:rPr lang="cs-CZ" dirty="0" smtClean="0"/>
              <a:t>před výkonem možnost podání analgetik dle ordinace lékaře.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OŠETŘOVATELSKÝ POSTUP PRÁCE PŘI PŘEVAZU RÁNY S DRENÁŽÍ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III. POVINNOSTI PO VÝKONU</a:t>
            </a:r>
            <a:endParaRPr lang="cs-CZ" dirty="0" smtClean="0"/>
          </a:p>
          <a:p>
            <a:pPr lvl="0"/>
            <a:r>
              <a:rPr lang="cs-CZ" dirty="0" smtClean="0"/>
              <a:t>sestra uklidí a dezinfikuje pomůcky</a:t>
            </a:r>
          </a:p>
          <a:p>
            <a:pPr lvl="0"/>
            <a:r>
              <a:rPr lang="cs-CZ" dirty="0" smtClean="0"/>
              <a:t>sestra zajistí změnu polohy nemocného dle přání a zdravotního stavu klienta</a:t>
            </a:r>
          </a:p>
          <a:p>
            <a:pPr lvl="0"/>
            <a:r>
              <a:rPr lang="cs-CZ" dirty="0" smtClean="0"/>
              <a:t>sestra se v péči o drenáž řídí pokyny lékaře (poloha, časové intervaly </a:t>
            </a:r>
            <a:r>
              <a:rPr lang="cs-CZ" dirty="0" err="1" smtClean="0"/>
              <a:t>klemování</a:t>
            </a:r>
            <a:r>
              <a:rPr lang="cs-CZ" dirty="0" smtClean="0"/>
              <a:t>, maximální množství sekretu).</a:t>
            </a:r>
          </a:p>
          <a:p>
            <a:pPr lvl="0"/>
            <a:r>
              <a:rPr lang="cs-CZ" dirty="0" smtClean="0"/>
              <a:t>provede záznam o stavu rány, množství a charakteru sekretu v drenáži i způsobu péče o systém a provedení převazu do zdravotní dokumentace. </a:t>
            </a:r>
          </a:p>
          <a:p>
            <a:pPr lvl="0"/>
            <a:r>
              <a:rPr lang="cs-CZ" dirty="0" smtClean="0"/>
              <a:t>sledujeme celkový stav klienta, stav operační rány a funkčnost a těsnost drenážní soupravy. </a:t>
            </a:r>
          </a:p>
          <a:p>
            <a:pPr lvl="0"/>
            <a:r>
              <a:rPr lang="cs-CZ" dirty="0" smtClean="0"/>
              <a:t>v případě </a:t>
            </a:r>
            <a:r>
              <a:rPr lang="cs-CZ" dirty="0" err="1" smtClean="0"/>
              <a:t>prosaku</a:t>
            </a:r>
            <a:r>
              <a:rPr lang="cs-CZ" dirty="0" smtClean="0"/>
              <a:t> přiložíme na ránu další krycí vrstvu /</a:t>
            </a:r>
            <a:r>
              <a:rPr lang="cs-CZ" dirty="0" err="1" smtClean="0"/>
              <a:t>mesorb</a:t>
            </a:r>
            <a:r>
              <a:rPr lang="cs-CZ" dirty="0" smtClean="0"/>
              <a:t>/ a ihned informujeme lékaře.</a:t>
            </a:r>
          </a:p>
          <a:p>
            <a:pPr lvl="0"/>
            <a:r>
              <a:rPr lang="cs-CZ" dirty="0" smtClean="0"/>
              <a:t>převaz rány provádíme v intervalu 1-2 dnů.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OŠETŘOVATELSKÝ POSTUP PŘI VÝMĚNĚ SBĚRNÉ NÁDOBY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7200" b="1" dirty="0" smtClean="0"/>
              <a:t>I. POVINNOSTI PŘED VÝKONEM</a:t>
            </a:r>
            <a:endParaRPr lang="cs-CZ" sz="7200" dirty="0" smtClean="0"/>
          </a:p>
          <a:p>
            <a:pPr lvl="0"/>
            <a:r>
              <a:rPr lang="cs-CZ" sz="7200" dirty="0" smtClean="0"/>
              <a:t>sestra informuje pacienta</a:t>
            </a:r>
          </a:p>
          <a:p>
            <a:pPr lvl="0"/>
            <a:r>
              <a:rPr lang="cs-CZ" sz="7200" dirty="0" smtClean="0"/>
              <a:t>sestra připraví pomůcky k výměně sběrné nádoby drenážní soupravy</a:t>
            </a:r>
          </a:p>
          <a:p>
            <a:pPr lvl="0"/>
            <a:r>
              <a:rPr lang="cs-CZ" sz="7200" dirty="0" smtClean="0"/>
              <a:t>umyjeme a dezinfikujeme si ruce, nasadíme nesterilní rukavice </a:t>
            </a:r>
          </a:p>
          <a:p>
            <a:pPr marL="0" indent="0">
              <a:buNone/>
            </a:pPr>
            <a:endParaRPr lang="cs-CZ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POSTUP PŘI VÝMĚNĚ SBĚRNÉ NÁDOBY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/>
              <a:t>II. POVINNOSTI PŘI VLASTNÍM VÝKONU</a:t>
            </a:r>
            <a:endParaRPr lang="cs-CZ" dirty="0"/>
          </a:p>
          <a:p>
            <a:pPr>
              <a:buNone/>
            </a:pPr>
            <a:r>
              <a:rPr lang="cs-CZ" dirty="0"/>
              <a:t>DRENÁŽ S AKTIVNÍM SÁNÍ:</a:t>
            </a:r>
          </a:p>
          <a:p>
            <a:pPr lvl="0"/>
            <a:r>
              <a:rPr lang="cs-CZ" dirty="0"/>
              <a:t>sestra zajistí vhodnou polohu pacienta </a:t>
            </a:r>
          </a:p>
          <a:p>
            <a:pPr lvl="0"/>
            <a:r>
              <a:rPr lang="cs-CZ" dirty="0" err="1"/>
              <a:t>zaklemujeme</a:t>
            </a:r>
            <a:r>
              <a:rPr lang="cs-CZ" dirty="0"/>
              <a:t> tlačky i koníkem a peánem spojovací hadičku drenážní soupravy u rány i u drénu</a:t>
            </a:r>
          </a:p>
          <a:p>
            <a:pPr lvl="0"/>
            <a:r>
              <a:rPr lang="cs-CZ" dirty="0"/>
              <a:t>poté odpojíme samotný </a:t>
            </a:r>
            <a:r>
              <a:rPr lang="cs-CZ" dirty="0" err="1"/>
              <a:t>redon</a:t>
            </a:r>
            <a:r>
              <a:rPr lang="cs-CZ" dirty="0"/>
              <a:t> od drenáže.</a:t>
            </a:r>
          </a:p>
          <a:p>
            <a:pPr lvl="0"/>
            <a:r>
              <a:rPr lang="cs-CZ" dirty="0" err="1"/>
              <a:t>odezinfikujeme</a:t>
            </a:r>
            <a:r>
              <a:rPr lang="cs-CZ" dirty="0"/>
              <a:t> a napojíme nový </a:t>
            </a:r>
            <a:r>
              <a:rPr lang="cs-CZ" dirty="0" err="1"/>
              <a:t>redon</a:t>
            </a:r>
            <a:r>
              <a:rPr lang="cs-CZ" dirty="0"/>
              <a:t> /nerušíme podtlak/.</a:t>
            </a:r>
          </a:p>
          <a:p>
            <a:pPr lvl="0"/>
            <a:r>
              <a:rPr lang="cs-CZ" dirty="0"/>
              <a:t>poté </a:t>
            </a:r>
            <a:r>
              <a:rPr lang="cs-CZ" dirty="0" err="1"/>
              <a:t>odklemuje</a:t>
            </a:r>
            <a:r>
              <a:rPr lang="cs-CZ" dirty="0"/>
              <a:t> tlačku přímo na </a:t>
            </a:r>
            <a:r>
              <a:rPr lang="cs-CZ" dirty="0" err="1"/>
              <a:t>redonu</a:t>
            </a:r>
            <a:r>
              <a:rPr lang="cs-CZ" dirty="0"/>
              <a:t>, odstraní peán a pomalu uvolňuje koníka u hlavy.</a:t>
            </a:r>
          </a:p>
          <a:p>
            <a:pPr lvl="0"/>
            <a:r>
              <a:rPr lang="cs-CZ" dirty="0"/>
              <a:t>po zprůchodnění se tlačky na </a:t>
            </a:r>
            <a:r>
              <a:rPr lang="cs-CZ" dirty="0" err="1"/>
              <a:t>redonu</a:t>
            </a:r>
            <a:r>
              <a:rPr lang="cs-CZ" dirty="0"/>
              <a:t> </a:t>
            </a:r>
            <a:r>
              <a:rPr lang="cs-CZ" dirty="0" err="1"/>
              <a:t>zaklemují</a:t>
            </a:r>
            <a:r>
              <a:rPr lang="cs-CZ" dirty="0"/>
              <a:t> a koník zůstává otevřený, aby nedošlo k  ucpání drenáže /v tomto případě by se musel drén zrušit a dle stavu nemocného zavést novou drenáž/</a:t>
            </a:r>
          </a:p>
          <a:p>
            <a:pPr lvl="0"/>
            <a:r>
              <a:rPr lang="cs-CZ" dirty="0"/>
              <a:t>sestra provede záznam o výměně </a:t>
            </a:r>
            <a:r>
              <a:rPr lang="cs-CZ" dirty="0" err="1"/>
              <a:t>redonu</a:t>
            </a:r>
            <a:r>
              <a:rPr lang="cs-CZ" dirty="0"/>
              <a:t> do </a:t>
            </a:r>
            <a:r>
              <a:rPr lang="cs-CZ" dirty="0" smtClean="0"/>
              <a:t>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35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OŠETŘOVATELSKÝ POSTUP PŘI VÝMĚNĚ SBĚRNÉ NÁDOBY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DRENÁŽ S PASIVNÍM SÁNÍ:</a:t>
            </a:r>
          </a:p>
          <a:p>
            <a:pPr lvl="0"/>
            <a:r>
              <a:rPr lang="cs-CZ" dirty="0" smtClean="0"/>
              <a:t>za aseptických podmínek zrušíme podtlak na </a:t>
            </a:r>
            <a:r>
              <a:rPr lang="cs-CZ" dirty="0" err="1" smtClean="0"/>
              <a:t>redonu</a:t>
            </a:r>
            <a:r>
              <a:rPr lang="cs-CZ" dirty="0" smtClean="0"/>
              <a:t> /růžovou jehlou perforujeme  harmonikový ukazatel vakua na </a:t>
            </a:r>
            <a:r>
              <a:rPr lang="cs-CZ" dirty="0" err="1" smtClean="0"/>
              <a:t>redonu</a:t>
            </a:r>
            <a:r>
              <a:rPr lang="cs-CZ" dirty="0" smtClean="0"/>
              <a:t>/.</a:t>
            </a:r>
          </a:p>
          <a:p>
            <a:pPr lvl="0"/>
            <a:r>
              <a:rPr lang="cs-CZ" dirty="0" smtClean="0"/>
              <a:t>na jehlu jemně přiložíme sterilní tampón a přelepíme náplastí.</a:t>
            </a:r>
          </a:p>
          <a:p>
            <a:pPr lvl="0"/>
            <a:r>
              <a:rPr lang="cs-CZ" dirty="0" smtClean="0"/>
              <a:t>polohu drenáže určí lékař.</a:t>
            </a:r>
          </a:p>
          <a:p>
            <a:pPr lvl="0"/>
            <a:r>
              <a:rPr lang="cs-CZ" dirty="0" smtClean="0"/>
              <a:t>sestra provede záznam o výměně </a:t>
            </a:r>
            <a:r>
              <a:rPr lang="cs-CZ" dirty="0" err="1" smtClean="0"/>
              <a:t>redonu</a:t>
            </a:r>
            <a:r>
              <a:rPr lang="cs-CZ" dirty="0" smtClean="0"/>
              <a:t> do dokumentace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Drenáž je systém umožňující odtok krve, hnisu a jiných sekretů z operačních ran a tělních dutin, ve kterých by jejich hromadění výrazně komplikovalo proces hojení.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POSTUP PŘI VÝMĚNĚ SBĚRNÉ NÁDOBY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III. POVINNOSTI PO VÝKONU</a:t>
            </a:r>
            <a:endParaRPr lang="cs-CZ" dirty="0"/>
          </a:p>
          <a:p>
            <a:pPr lvl="0"/>
            <a:r>
              <a:rPr lang="cs-CZ" dirty="0"/>
              <a:t>sestra uklidí a dezinfikuje pomůcky</a:t>
            </a:r>
          </a:p>
          <a:p>
            <a:pPr lvl="0"/>
            <a:r>
              <a:rPr lang="cs-CZ" dirty="0"/>
              <a:t>použitou sběrnou nádobu na jedno použití vyhazujeme do biologického materiálu</a:t>
            </a:r>
          </a:p>
          <a:p>
            <a:pPr lvl="0"/>
            <a:r>
              <a:rPr lang="cs-CZ" dirty="0"/>
              <a:t>sleduje stav pacienta a funkčnost i těsnost drenáže</a:t>
            </a:r>
          </a:p>
          <a:p>
            <a:pPr lvl="0"/>
            <a:r>
              <a:rPr lang="cs-CZ" dirty="0"/>
              <a:t>sestra se v péči o drenáž řídí pokyny lékaře (poloha, časové intervaly </a:t>
            </a:r>
            <a:r>
              <a:rPr lang="cs-CZ" dirty="0" err="1"/>
              <a:t>klemování</a:t>
            </a:r>
            <a:r>
              <a:rPr lang="cs-CZ" dirty="0"/>
              <a:t>, maximální množství sekretu).</a:t>
            </a:r>
          </a:p>
          <a:p>
            <a:pPr lvl="0"/>
            <a:r>
              <a:rPr lang="cs-CZ" dirty="0"/>
              <a:t>provede záznam o výměně </a:t>
            </a:r>
            <a:r>
              <a:rPr lang="cs-CZ" dirty="0" err="1"/>
              <a:t>redonu</a:t>
            </a:r>
            <a:r>
              <a:rPr lang="cs-CZ" dirty="0"/>
              <a:t> do zdravotní dokumentace.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3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OŠETŘOVATELSKÝ POSTUP PŘI ZRUŠENÍ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I. POVINNOSTI PŘED VÝKONEM</a:t>
            </a:r>
            <a:endParaRPr lang="cs-CZ" dirty="0" smtClean="0"/>
          </a:p>
          <a:p>
            <a:pPr lvl="0"/>
            <a:r>
              <a:rPr lang="cs-CZ" dirty="0" smtClean="0"/>
              <a:t>lékař či sestra informuje pacienta</a:t>
            </a:r>
          </a:p>
          <a:p>
            <a:pPr lvl="0"/>
            <a:r>
              <a:rPr lang="cs-CZ" dirty="0" smtClean="0"/>
              <a:t>sestra připraví potřebné pomůcky </a:t>
            </a:r>
          </a:p>
          <a:p>
            <a:pPr lvl="0"/>
            <a:r>
              <a:rPr lang="cs-CZ" dirty="0" smtClean="0"/>
              <a:t>umyjeme a dezinfikujeme si ruce, nasadíme nesterilní rukavice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POSTUP PŘI ZRUŠENÍ DRENÁŽE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II. POVINNOSTI PŘI VLASTNÍM VÝKONU</a:t>
            </a:r>
            <a:endParaRPr lang="cs-CZ" dirty="0"/>
          </a:p>
          <a:p>
            <a:pPr lvl="0"/>
            <a:r>
              <a:rPr lang="cs-CZ" dirty="0"/>
              <a:t>sestra zajistí vhodnou polohu pacienta </a:t>
            </a:r>
          </a:p>
          <a:p>
            <a:pPr lvl="0"/>
            <a:r>
              <a:rPr lang="cs-CZ" dirty="0"/>
              <a:t>s rukavicemi odstraní obvaz a jednotlivé vrstvy krytí a zruší podtlak v </a:t>
            </a:r>
            <a:r>
              <a:rPr lang="cs-CZ" dirty="0" err="1"/>
              <a:t>redonu</a:t>
            </a:r>
            <a:r>
              <a:rPr lang="cs-CZ" dirty="0"/>
              <a:t> /pomocí růžové jehly perforuje harmonikový ukazatel vakua na </a:t>
            </a:r>
            <a:r>
              <a:rPr lang="cs-CZ" dirty="0" err="1"/>
              <a:t>redonu</a:t>
            </a:r>
            <a:r>
              <a:rPr lang="cs-CZ" dirty="0"/>
              <a:t>/</a:t>
            </a:r>
          </a:p>
          <a:p>
            <a:pPr lvl="0"/>
            <a:r>
              <a:rPr lang="cs-CZ" dirty="0"/>
              <a:t>asistuje lékaři při výkonu za aseptických podmínek</a:t>
            </a:r>
          </a:p>
          <a:p>
            <a:pPr lvl="0"/>
            <a:r>
              <a:rPr lang="cs-CZ" dirty="0"/>
              <a:t>sestra asepticky kryje ránu</a:t>
            </a:r>
          </a:p>
          <a:p>
            <a:pPr lvl="0"/>
            <a:r>
              <a:rPr lang="cs-CZ" dirty="0"/>
              <a:t>před výkonem možnost podání analgetik dle ordinace lékaře.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38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OŠETŘOVATELSKÝ POSTUP PŘI ZRUŠENÍ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III. POVINNOSTI PO </a:t>
            </a:r>
            <a:r>
              <a:rPr lang="cs-CZ" b="1" dirty="0" smtClean="0"/>
              <a:t>VÝKONU</a:t>
            </a:r>
            <a:endParaRPr lang="cs-CZ" dirty="0" smtClean="0"/>
          </a:p>
          <a:p>
            <a:pPr lvl="0"/>
            <a:r>
              <a:rPr lang="cs-CZ" dirty="0" smtClean="0"/>
              <a:t>sestra </a:t>
            </a:r>
            <a:r>
              <a:rPr lang="cs-CZ" dirty="0" smtClean="0"/>
              <a:t>uklidí a dezinfikuje pomůcky</a:t>
            </a:r>
          </a:p>
          <a:p>
            <a:pPr lvl="0"/>
            <a:r>
              <a:rPr lang="cs-CZ" dirty="0" smtClean="0"/>
              <a:t>sestra zajistí změnu polohy nemocného dle přání a zdravotního stavu klienta</a:t>
            </a:r>
          </a:p>
          <a:p>
            <a:pPr lvl="0"/>
            <a:r>
              <a:rPr lang="cs-CZ" dirty="0" smtClean="0"/>
              <a:t>drenážní systém vyhazuje do biologického materiálu</a:t>
            </a:r>
          </a:p>
          <a:p>
            <a:pPr lvl="0"/>
            <a:r>
              <a:rPr lang="cs-CZ" dirty="0" smtClean="0"/>
              <a:t>sleduje stav pacienta a rány /</a:t>
            </a:r>
            <a:r>
              <a:rPr lang="cs-CZ" dirty="0" err="1" smtClean="0"/>
              <a:t>prosak</a:t>
            </a:r>
            <a:r>
              <a:rPr lang="cs-CZ" dirty="0" smtClean="0"/>
              <a:t>/.</a:t>
            </a:r>
          </a:p>
          <a:p>
            <a:pPr lvl="0"/>
            <a:r>
              <a:rPr lang="cs-CZ" dirty="0" smtClean="0"/>
              <a:t>provede záznam o zrušení drenáže a stavu rány /přidání sutury/ do zdravotní dokumentace.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OŠETŘOVATELSKÁ DOKUMENTACE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lékař zaznamená typ drenáže, druh sání, časové intervaly </a:t>
            </a:r>
            <a:r>
              <a:rPr lang="cs-CZ" dirty="0" err="1" smtClean="0"/>
              <a:t>klemování</a:t>
            </a:r>
            <a:r>
              <a:rPr lang="cs-CZ" dirty="0" smtClean="0"/>
              <a:t>, maximální množství odvedeného sekretu v ml za 24hod. do resuscitačního záznamu a informuje ošetřující sestru.</a:t>
            </a:r>
          </a:p>
          <a:p>
            <a:pPr lvl="0"/>
            <a:r>
              <a:rPr lang="cs-CZ" dirty="0" smtClean="0"/>
              <a:t>sestra provede v den operačního výkonu záznam o přítomnosti drenáže a dnu zavedení do resuscitačního záznamu /nultý operační den je počítán prvním dnem zavedení drenáže/.</a:t>
            </a:r>
          </a:p>
          <a:p>
            <a:pPr lvl="0"/>
            <a:r>
              <a:rPr lang="cs-CZ" dirty="0" smtClean="0"/>
              <a:t>sestra provádí záznam o odvedeném množství a charakteru sekretu á 12 hod. do dokumentace, v případě poplachové drenáže á 4 hod.</a:t>
            </a:r>
          </a:p>
          <a:p>
            <a:pPr lvl="0"/>
            <a:r>
              <a:rPr lang="cs-CZ" dirty="0" smtClean="0"/>
              <a:t>záznam obsahuje tyto údaje - množství odvedeného sekretu/ množství sekretu v </a:t>
            </a:r>
            <a:r>
              <a:rPr lang="cs-CZ" dirty="0" err="1" smtClean="0"/>
              <a:t>redonu</a:t>
            </a:r>
            <a:endParaRPr lang="cs-CZ" dirty="0" smtClean="0"/>
          </a:p>
          <a:p>
            <a:pPr lvl="0"/>
            <a:r>
              <a:rPr lang="cs-CZ" dirty="0" smtClean="0"/>
              <a:t>sestra provede záznam při výměně či zrušení </a:t>
            </a:r>
            <a:r>
              <a:rPr lang="cs-CZ" dirty="0" err="1" smtClean="0"/>
              <a:t>redonu</a:t>
            </a:r>
            <a:r>
              <a:rPr lang="cs-CZ" dirty="0" smtClean="0"/>
              <a:t> do dokumentace.</a:t>
            </a:r>
          </a:p>
          <a:p>
            <a:pPr lvl="0"/>
            <a:r>
              <a:rPr lang="cs-CZ" dirty="0" smtClean="0"/>
              <a:t>provádíme záznam o stavu rány a způsobu ošetření.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neprůchodnost drenážního systému:</a:t>
            </a:r>
          </a:p>
          <a:p>
            <a:pPr lvl="0"/>
            <a:r>
              <a:rPr lang="cs-CZ" dirty="0"/>
              <a:t>ucpání nebo zalomení drenážního systému</a:t>
            </a:r>
          </a:p>
          <a:p>
            <a:pPr lvl="0"/>
            <a:r>
              <a:rPr lang="cs-CZ" dirty="0"/>
              <a:t>povytažení, či zasunutí drenážního systému</a:t>
            </a:r>
          </a:p>
          <a:p>
            <a:pPr lvl="0"/>
            <a:r>
              <a:rPr lang="cs-CZ" dirty="0"/>
              <a:t>úplné vytažení drenážního systému</a:t>
            </a:r>
          </a:p>
          <a:p>
            <a:pPr lvl="0"/>
            <a:r>
              <a:rPr lang="cs-CZ" dirty="0"/>
              <a:t>při pasivním sání vysoké nastavení přepadu nebo chybné vyměření nultého bodu.</a:t>
            </a:r>
          </a:p>
          <a:p>
            <a:pPr lvl="0"/>
            <a:r>
              <a:rPr lang="cs-CZ" dirty="0"/>
              <a:t>nitrolební hypotenze /zhoršuje se kvantita i kvalita vědomí/</a:t>
            </a:r>
          </a:p>
          <a:p>
            <a:pPr lvl="0"/>
            <a:r>
              <a:rPr lang="cs-CZ" dirty="0"/>
              <a:t>rozpojení drenážního systému s únikem sekretu /náhlý odtok sekretu/</a:t>
            </a:r>
          </a:p>
          <a:p>
            <a:pPr lvl="0"/>
            <a:r>
              <a:rPr lang="cs-CZ" dirty="0"/>
              <a:t>neklidný nebo nespolupracující </a:t>
            </a:r>
            <a:r>
              <a:rPr lang="cs-CZ" dirty="0" smtClean="0"/>
              <a:t>pacient</a:t>
            </a:r>
          </a:p>
          <a:p>
            <a:pPr lv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0"/>
            <a:r>
              <a:rPr lang="cs-CZ" sz="1300" smtClean="0"/>
              <a:t>při pasivním sání nízké nastavení přepadu nebo chybné vyměření nultého bodu.</a:t>
            </a:r>
          </a:p>
          <a:p>
            <a:pPr lvl="0"/>
            <a:r>
              <a:rPr lang="cs-CZ" sz="1300" smtClean="0"/>
              <a:t>nedodržení </a:t>
            </a:r>
            <a:r>
              <a:rPr lang="cs-CZ" sz="1300" dirty="0"/>
              <a:t>množství odvedeného sekretu dle ordinace </a:t>
            </a:r>
          </a:p>
          <a:p>
            <a:pPr lvl="0"/>
            <a:r>
              <a:rPr lang="cs-CZ" sz="1300" dirty="0"/>
              <a:t>nitrolební hypertenze /projevy: vomitus, nauzea, </a:t>
            </a:r>
            <a:r>
              <a:rPr lang="cs-CZ" sz="1300" dirty="0" err="1"/>
              <a:t>cefalea</a:t>
            </a:r>
            <a:r>
              <a:rPr lang="cs-CZ" sz="1300" dirty="0"/>
              <a:t>, změny vědomí, vyšší TK, nižší P/</a:t>
            </a:r>
          </a:p>
          <a:p>
            <a:pPr lvl="0"/>
            <a:r>
              <a:rPr lang="cs-CZ" sz="1300" dirty="0"/>
              <a:t>nedodržení množství odvedeného sekretu dle ordinace </a:t>
            </a:r>
          </a:p>
          <a:p>
            <a:pPr lvl="0"/>
            <a:r>
              <a:rPr lang="cs-CZ" sz="1300" dirty="0"/>
              <a:t>zanesení infekce z důvodu nedodržení aseptických podmínek</a:t>
            </a:r>
          </a:p>
          <a:p>
            <a:pPr lvl="0"/>
            <a:r>
              <a:rPr lang="cs-CZ" sz="1300" dirty="0"/>
              <a:t>zarudnutí, otok, bolestivost, </a:t>
            </a:r>
            <a:r>
              <a:rPr lang="cs-CZ" sz="1300" dirty="0" err="1"/>
              <a:t>febrilie</a:t>
            </a:r>
            <a:endParaRPr lang="cs-CZ" sz="1300" dirty="0"/>
          </a:p>
          <a:p>
            <a:pPr lvl="0"/>
            <a:r>
              <a:rPr lang="cs-CZ" sz="1300" dirty="0"/>
              <a:t>obtékání sekretu v místě zavedení </a:t>
            </a:r>
            <a:r>
              <a:rPr lang="cs-CZ" sz="1300" dirty="0" smtClean="0"/>
              <a:t>drenáže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676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ZVLÁŠTNÍ UPOZORNĚNÍ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7276" y="1988840"/>
            <a:ext cx="7772870" cy="34241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dirty="0" smtClean="0"/>
          </a:p>
          <a:p>
            <a:pPr lvl="0"/>
            <a:r>
              <a:rPr lang="cs-CZ" sz="4800" dirty="0" smtClean="0"/>
              <a:t>v péči o drenážní systém je nutná absolutní opatrnost, asepse a 100% soustředění. </a:t>
            </a:r>
          </a:p>
          <a:p>
            <a:pPr lvl="0"/>
            <a:r>
              <a:rPr lang="cs-CZ" sz="4800" dirty="0" smtClean="0"/>
              <a:t>komplikace řeší ošetřující sestra neprodleně s lékařem</a:t>
            </a:r>
          </a:p>
          <a:p>
            <a:pPr lvl="0"/>
            <a:r>
              <a:rPr lang="cs-CZ" sz="4800" dirty="0" smtClean="0"/>
              <a:t>sestra vždy zacvakne drenážní soupravu při změně polohy klienta.</a:t>
            </a:r>
          </a:p>
          <a:p>
            <a:pPr lvl="0"/>
            <a:r>
              <a:rPr lang="cs-CZ" sz="4800" dirty="0" smtClean="0"/>
              <a:t>o snížení systému v případě malého přepadu nebo naopak zvýšení v případě jeho velkého přepadu je pouze v kompetenci lékaře, nutné provést zápis o změně polohy do dokumentace /lékařem i sestrou/.</a:t>
            </a:r>
          </a:p>
          <a:p>
            <a:pPr lvl="0"/>
            <a:r>
              <a:rPr lang="cs-CZ" sz="4800" dirty="0" smtClean="0"/>
              <a:t>sběrné nádoby popisujeme typem drenáže /SGR, EDR, SDR/.</a:t>
            </a:r>
          </a:p>
          <a:p>
            <a:pPr lvl="0"/>
            <a:r>
              <a:rPr lang="cs-CZ" sz="4800" dirty="0" smtClean="0"/>
              <a:t>sběrnou nádobu upevníme dle ordinace lékaře k lůžku pacienta nebo na cm vodního sloupce pravítka zevní komorové drenáže, kdy nultý bod tvoří vodorovná spojnice zevního zvukovodu s horní hranou sběrné nádoby.</a:t>
            </a:r>
          </a:p>
          <a:p>
            <a:pPr lvl="0"/>
            <a:r>
              <a:rPr lang="cs-CZ" sz="4800" dirty="0" smtClean="0"/>
              <a:t>nikdy se nevzdalujeme při odpouštění drenáže, po celou dobu sledujeme stav pacienta /GCS, stav zornic, FF/.</a:t>
            </a:r>
          </a:p>
          <a:p>
            <a:pPr lvl="0"/>
            <a:r>
              <a:rPr lang="cs-CZ" sz="4800" dirty="0" smtClean="0"/>
              <a:t>upozorňujeme klienta na odpouštění drenáže a monitorujeme bolestivost. </a:t>
            </a:r>
          </a:p>
          <a:p>
            <a:pPr lvl="0"/>
            <a:r>
              <a:rPr lang="cs-CZ" sz="4800" dirty="0" smtClean="0"/>
              <a:t>drén nepokládáme na zem.</a:t>
            </a:r>
          </a:p>
          <a:p>
            <a:pPr lvl="0"/>
            <a:r>
              <a:rPr lang="cs-CZ" sz="4800" dirty="0" smtClean="0"/>
              <a:t>po zrušení drenáže se místo vpichu zpravidla </a:t>
            </a:r>
            <a:r>
              <a:rPr lang="cs-CZ" sz="4800" dirty="0" err="1" smtClean="0"/>
              <a:t>suturuje</a:t>
            </a:r>
            <a:r>
              <a:rPr lang="cs-CZ" sz="4800" dirty="0" smtClean="0"/>
              <a:t> stehem.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3338" cy="1596177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65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drenáží dle typu sání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AKTIVNÍ SÁNÍ:</a:t>
            </a:r>
            <a:endParaRPr lang="cs-CZ" dirty="0" smtClean="0"/>
          </a:p>
          <a:p>
            <a:r>
              <a:rPr lang="cs-CZ" dirty="0" smtClean="0"/>
              <a:t>Sekret z drénovaného prostoru je odsáván pod tlakem /</a:t>
            </a:r>
            <a:r>
              <a:rPr lang="cs-CZ" dirty="0" err="1" smtClean="0"/>
              <a:t>Redonův</a:t>
            </a:r>
            <a:r>
              <a:rPr lang="cs-CZ" dirty="0" smtClean="0"/>
              <a:t> drén/.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PASIVNÍ SÁNÍ:</a:t>
            </a:r>
            <a:endParaRPr lang="cs-CZ" dirty="0" smtClean="0"/>
          </a:p>
          <a:p>
            <a:r>
              <a:rPr lang="cs-CZ" dirty="0" smtClean="0"/>
              <a:t>Sekret z drénovaného prostoru je odsáván samovolně spádem pomocí gravitační síly z výše umístěné rány do sběrné nádoby, která je umístěna níže /úroveň určí lékař/. </a:t>
            </a:r>
          </a:p>
          <a:p>
            <a:r>
              <a:rPr lang="cs-CZ" dirty="0" smtClean="0"/>
              <a:t>Pasivní drenáž slouží preventivně proti </a:t>
            </a:r>
            <a:r>
              <a:rPr lang="cs-CZ" dirty="0" err="1" smtClean="0"/>
              <a:t>předrénování</a:t>
            </a:r>
            <a:r>
              <a:rPr lang="cs-CZ" dirty="0" smtClean="0"/>
              <a:t> nitrolebního prostoru, což by vedlo k nitrolební hypotenzi.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Nejčastěji používané typy drenáží na NCH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Subgaleální</a:t>
            </a:r>
            <a:r>
              <a:rPr lang="cs-CZ" dirty="0" smtClean="0"/>
              <a:t> drenáž </a:t>
            </a:r>
          </a:p>
          <a:p>
            <a:r>
              <a:rPr lang="cs-CZ" dirty="0" smtClean="0"/>
              <a:t>Epidurální drenáž </a:t>
            </a:r>
          </a:p>
          <a:p>
            <a:r>
              <a:rPr lang="cs-CZ" dirty="0" smtClean="0"/>
              <a:t>Subdurální drenáž </a:t>
            </a:r>
          </a:p>
          <a:p>
            <a:r>
              <a:rPr lang="cs-CZ" dirty="0" err="1" smtClean="0"/>
              <a:t>Proplachová</a:t>
            </a:r>
            <a:r>
              <a:rPr lang="cs-CZ" dirty="0" smtClean="0"/>
              <a:t> drenáž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Subgaleální</a:t>
            </a:r>
            <a:r>
              <a:rPr lang="cs-CZ" b="1" dirty="0" smtClean="0"/>
              <a:t> drenáž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drenáž mezi </a:t>
            </a:r>
            <a:r>
              <a:rPr lang="cs-CZ" dirty="0" err="1" smtClean="0"/>
              <a:t>galeou</a:t>
            </a:r>
            <a:r>
              <a:rPr lang="cs-CZ" dirty="0" smtClean="0"/>
              <a:t> a periostem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92" y="3039963"/>
            <a:ext cx="762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Subgaleální</a:t>
            </a:r>
            <a:r>
              <a:rPr lang="cs-CZ" b="1" dirty="0" smtClean="0"/>
              <a:t> drenáž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užívají se </a:t>
            </a:r>
            <a:r>
              <a:rPr lang="cs-CZ" dirty="0" err="1" smtClean="0"/>
              <a:t>redony</a:t>
            </a:r>
            <a:r>
              <a:rPr lang="cs-CZ" dirty="0" smtClean="0"/>
              <a:t> s aktivním sáním</a:t>
            </a:r>
          </a:p>
          <a:p>
            <a:pPr lvl="0"/>
            <a:r>
              <a:rPr lang="cs-CZ" dirty="0" smtClean="0"/>
              <a:t>může být trvale </a:t>
            </a:r>
            <a:r>
              <a:rPr lang="cs-CZ" dirty="0" err="1" smtClean="0"/>
              <a:t>odklemovaná</a:t>
            </a:r>
            <a:r>
              <a:rPr lang="cs-CZ" dirty="0" smtClean="0"/>
              <a:t> /určí lékař/, při změně polohy nutné </a:t>
            </a:r>
            <a:r>
              <a:rPr lang="cs-CZ" dirty="0" err="1" smtClean="0"/>
              <a:t>zaklemovat</a:t>
            </a:r>
            <a:endParaRPr lang="cs-CZ" dirty="0" smtClean="0"/>
          </a:p>
          <a:p>
            <a:pPr lvl="0"/>
            <a:r>
              <a:rPr lang="cs-CZ" dirty="0" smtClean="0"/>
              <a:t>v případě masivního sání drén </a:t>
            </a:r>
            <a:r>
              <a:rPr lang="cs-CZ" dirty="0" err="1" smtClean="0"/>
              <a:t>klemujeme</a:t>
            </a:r>
            <a:r>
              <a:rPr lang="cs-CZ" dirty="0" smtClean="0"/>
              <a:t> a pravidelně zprůchodňujeme /časový interval určí lékař/ </a:t>
            </a:r>
          </a:p>
          <a:p>
            <a:pPr lvl="0"/>
            <a:r>
              <a:rPr lang="cs-CZ" dirty="0" smtClean="0"/>
              <a:t>při přisáváni </a:t>
            </a:r>
            <a:r>
              <a:rPr lang="cs-CZ" dirty="0" err="1" smtClean="0"/>
              <a:t>likvoru</a:t>
            </a:r>
            <a:r>
              <a:rPr lang="cs-CZ" dirty="0" smtClean="0"/>
              <a:t> nutno drén ihned </a:t>
            </a:r>
            <a:r>
              <a:rPr lang="cs-CZ" dirty="0" err="1" smtClean="0"/>
              <a:t>zaklemovat</a:t>
            </a:r>
            <a:r>
              <a:rPr lang="cs-CZ" dirty="0" smtClean="0"/>
              <a:t> a upozornit lékaře</a:t>
            </a:r>
          </a:p>
          <a:p>
            <a:pPr lvl="3"/>
            <a:r>
              <a:rPr lang="cs-CZ" dirty="0" smtClean="0"/>
              <a:t>hodnotí se množství a charakter punktátu /odvádí krev/.</a:t>
            </a:r>
          </a:p>
          <a:p>
            <a:pPr lvl="3"/>
            <a:r>
              <a:rPr lang="cs-CZ" dirty="0" smtClean="0"/>
              <a:t>lékař určí, jaké množství tekutin může </a:t>
            </a:r>
            <a:r>
              <a:rPr lang="cs-CZ" dirty="0" err="1" smtClean="0"/>
              <a:t>redon</a:t>
            </a:r>
            <a:r>
              <a:rPr lang="cs-CZ" dirty="0" smtClean="0"/>
              <a:t> nasát za 24 hod.</a:t>
            </a:r>
          </a:p>
          <a:p>
            <a:pPr lvl="0"/>
            <a:r>
              <a:rPr lang="cs-CZ" dirty="0" smtClean="0"/>
              <a:t>ponechává se dle množství a charakteru odpadu /nejčastěji 2 dny/</a:t>
            </a:r>
          </a:p>
          <a:p>
            <a:pPr lvl="0"/>
            <a:r>
              <a:rPr lang="cs-CZ" dirty="0" smtClean="0"/>
              <a:t>sestra provádí pravidelný záznam do 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Epidurální drenáž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drenáž mezi lebkou a tvrdou plenou mozkovou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73" y="2962273"/>
            <a:ext cx="762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Epidurální drenáž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používá se výjimečně /zavádí se po velkých kraniotomiích nebo po operacích epidurálního hematomu/</a:t>
            </a:r>
          </a:p>
          <a:p>
            <a:pPr lvl="0"/>
            <a:r>
              <a:rPr lang="cs-CZ" dirty="0" smtClean="0"/>
              <a:t>užívají se </a:t>
            </a:r>
            <a:r>
              <a:rPr lang="cs-CZ" dirty="0" err="1" smtClean="0"/>
              <a:t>redony</a:t>
            </a:r>
            <a:r>
              <a:rPr lang="cs-CZ" dirty="0" smtClean="0"/>
              <a:t> s aktivním sáním</a:t>
            </a:r>
          </a:p>
          <a:p>
            <a:pPr lvl="0"/>
            <a:r>
              <a:rPr lang="cs-CZ" dirty="0" smtClean="0"/>
              <a:t>může být trvale </a:t>
            </a:r>
            <a:r>
              <a:rPr lang="cs-CZ" dirty="0" err="1" smtClean="0"/>
              <a:t>odklemovaná</a:t>
            </a:r>
            <a:r>
              <a:rPr lang="cs-CZ" dirty="0" smtClean="0"/>
              <a:t> /určí lékař/, při změně polohy nutné </a:t>
            </a:r>
            <a:r>
              <a:rPr lang="cs-CZ" dirty="0" err="1" smtClean="0"/>
              <a:t>zaklemovat</a:t>
            </a:r>
            <a:endParaRPr lang="cs-CZ" dirty="0" smtClean="0"/>
          </a:p>
          <a:p>
            <a:pPr lvl="0"/>
            <a:r>
              <a:rPr lang="cs-CZ" dirty="0" smtClean="0"/>
              <a:t>v případě masivního sání drén </a:t>
            </a:r>
            <a:r>
              <a:rPr lang="cs-CZ" dirty="0" err="1" smtClean="0"/>
              <a:t>klemujeme</a:t>
            </a:r>
            <a:r>
              <a:rPr lang="cs-CZ" dirty="0" smtClean="0"/>
              <a:t> a pravidelně zprůchodňujeme /časový interval určí lékař/  </a:t>
            </a:r>
          </a:p>
          <a:p>
            <a:pPr lvl="0"/>
            <a:r>
              <a:rPr lang="cs-CZ" dirty="0" smtClean="0"/>
              <a:t>při přisávání </a:t>
            </a:r>
            <a:r>
              <a:rPr lang="cs-CZ" dirty="0" err="1" smtClean="0"/>
              <a:t>likvoru</a:t>
            </a:r>
            <a:r>
              <a:rPr lang="cs-CZ" dirty="0" smtClean="0"/>
              <a:t> nutno ihned </a:t>
            </a:r>
            <a:r>
              <a:rPr lang="cs-CZ" dirty="0" err="1" smtClean="0"/>
              <a:t>zaklemovat</a:t>
            </a:r>
            <a:r>
              <a:rPr lang="cs-CZ" dirty="0" smtClean="0"/>
              <a:t> a informovat lékaře</a:t>
            </a:r>
          </a:p>
          <a:p>
            <a:pPr lvl="3"/>
            <a:r>
              <a:rPr lang="cs-CZ" dirty="0" smtClean="0"/>
              <a:t>hodnotí se množství a charakter punktátu /odvádí krev/.</a:t>
            </a:r>
          </a:p>
          <a:p>
            <a:pPr lvl="3"/>
            <a:r>
              <a:rPr lang="cs-CZ" dirty="0" smtClean="0"/>
              <a:t>lékař určí, jaké množství tekutin může </a:t>
            </a:r>
            <a:r>
              <a:rPr lang="cs-CZ" dirty="0" err="1" smtClean="0"/>
              <a:t>redon</a:t>
            </a:r>
            <a:r>
              <a:rPr lang="cs-CZ" dirty="0" smtClean="0"/>
              <a:t> nasát  za 24 hod.</a:t>
            </a:r>
          </a:p>
          <a:p>
            <a:pPr lvl="0"/>
            <a:r>
              <a:rPr lang="cs-CZ" dirty="0" smtClean="0"/>
              <a:t>sestra provádí pravidelný záznam do dokumentace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Subdurální drenáž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mezi tvrdou plenou a </a:t>
            </a:r>
            <a:r>
              <a:rPr lang="cs-CZ" dirty="0" err="1" smtClean="0"/>
              <a:t>pavoučnicí</a:t>
            </a:r>
            <a:r>
              <a:rPr lang="cs-CZ" dirty="0" smtClean="0"/>
              <a:t> (</a:t>
            </a:r>
            <a:r>
              <a:rPr lang="cs-CZ" dirty="0" err="1" smtClean="0"/>
              <a:t>arachnoidea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730395" cy="40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717</TotalTime>
  <Words>750</Words>
  <Application>Microsoft Office PowerPoint</Application>
  <PresentationFormat>Předvádění na obrazovce (4:3)</PresentationFormat>
  <Paragraphs>186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Tw Cen MT</vt:lpstr>
      <vt:lpstr>Kapka</vt:lpstr>
      <vt:lpstr>Drenážní systémy v neurointenzivní péči </vt:lpstr>
      <vt:lpstr>Definice</vt:lpstr>
      <vt:lpstr>Dělení drenáží dle typu sání</vt:lpstr>
      <vt:lpstr>Nejčastěji používané typy drenáží na NCH</vt:lpstr>
      <vt:lpstr>Subgaleální drenáž </vt:lpstr>
      <vt:lpstr>Subgaleální drenáž </vt:lpstr>
      <vt:lpstr>Epidurální drenáž  </vt:lpstr>
      <vt:lpstr>Epidurální drenáž </vt:lpstr>
      <vt:lpstr>Subdurální drenáž </vt:lpstr>
      <vt:lpstr>Subdurální drenáž </vt:lpstr>
      <vt:lpstr>Proplachová drenáž</vt:lpstr>
      <vt:lpstr>POMŮCKY k převazu rány s drenáží</vt:lpstr>
      <vt:lpstr>POMŮCKY při výměně sběrné nádoby drenážní soupravy</vt:lpstr>
      <vt:lpstr>POMŮCKY při zrušení drenáže</vt:lpstr>
      <vt:lpstr>OŠETŘOVATELSKÝ POSTUP PRÁCE PŘI PŘEVAZU RÁNY S DRENÁŽÍ</vt:lpstr>
      <vt:lpstr>OŠETŘOVATELSKÝ POSTUP PRÁCE PŘI PŘEVAZU RÁNY S DRENÁŽÍ</vt:lpstr>
      <vt:lpstr>OŠETŘOVATELSKÝ POSTUP PŘI VÝMĚNĚ SBĚRNÉ NÁDOBY </vt:lpstr>
      <vt:lpstr>OŠETŘOVATELSKÝ POSTUP PŘI VÝMĚNĚ SBĚRNÉ NÁDOBY </vt:lpstr>
      <vt:lpstr>OŠETŘOVATELSKÝ POSTUP PŘI VÝMĚNĚ SBĚRNÉ NÁDOBY </vt:lpstr>
      <vt:lpstr>OŠETŘOVATELSKÝ POSTUP PŘI VÝMĚNĚ SBĚRNÉ NÁDOBY </vt:lpstr>
      <vt:lpstr>OŠETŘOVATELSKÝ POSTUP PŘI ZRUŠENÍ DRENÁŽE</vt:lpstr>
      <vt:lpstr>OŠETŘOVATELSKÝ POSTUP PŘI ZRUŠENÍ DRENÁŽE</vt:lpstr>
      <vt:lpstr>OŠETŘOVATELSKÝ POSTUP PŘI ZRUŠENÍ DRENÁŽE</vt:lpstr>
      <vt:lpstr>OŠETŘOVATELSKÁ DOKUMENTACE </vt:lpstr>
      <vt:lpstr>KOMPLIKACE </vt:lpstr>
      <vt:lpstr>ZVLÁŠTNÍ UPOZORNĚNÍ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Drenážní systémy v neurointenzivní péči</dc:title>
  <dc:creator>Magda</dc:creator>
  <cp:lastModifiedBy>Lucia Magdolenova</cp:lastModifiedBy>
  <cp:revision>7</cp:revision>
  <dcterms:created xsi:type="dcterms:W3CDTF">2013-03-10T12:43:03Z</dcterms:created>
  <dcterms:modified xsi:type="dcterms:W3CDTF">2018-03-27T19:25:54Z</dcterms:modified>
</cp:coreProperties>
</file>