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3" r:id="rId3"/>
    <p:sldId id="274" r:id="rId4"/>
    <p:sldId id="275" r:id="rId5"/>
    <p:sldId id="276" r:id="rId6"/>
    <p:sldId id="263" r:id="rId7"/>
    <p:sldId id="262" r:id="rId8"/>
    <p:sldId id="261" r:id="rId9"/>
    <p:sldId id="264" r:id="rId10"/>
    <p:sldId id="266" r:id="rId11"/>
    <p:sldId id="270" r:id="rId12"/>
    <p:sldId id="267" r:id="rId13"/>
    <p:sldId id="269" r:id="rId14"/>
    <p:sldId id="268" r:id="rId15"/>
    <p:sldId id="271" r:id="rId16"/>
    <p:sldId id="265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36C55-5A06-427C-AC2A-4BEA70381242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DBC71-5CD2-480D-9DE0-71C9DEA3B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98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19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11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9126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981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886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701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15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00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68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63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70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04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0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21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62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75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F9518-F938-4C5D-9D94-6D6020568C8B}" type="datetimeFigureOut">
              <a:rPr lang="cs-CZ" smtClean="0"/>
              <a:t>13. 3. 2017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1D8571-098D-47B9-8C01-ACDFA3FC1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80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Režimová opatření a polohování pacienta v neurointenzivní péči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Lucia Cehlárová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834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POLOHA SEMISUPINAČNÍ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mezi polohou na zádech a boku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trup </a:t>
            </a:r>
            <a:r>
              <a:rPr lang="cs-CZ" dirty="0"/>
              <a:t>je podepřen polštářem po celé jeho délce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663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POLOHA NA BOKU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trup </a:t>
            </a:r>
            <a:r>
              <a:rPr lang="cs-CZ" dirty="0"/>
              <a:t>je kolmo k podložce a hlava podložena v </a:t>
            </a:r>
            <a:r>
              <a:rPr lang="cs-CZ" dirty="0" smtClean="0"/>
              <a:t>ose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</a:t>
            </a:r>
            <a:r>
              <a:rPr lang="cs-CZ" dirty="0" smtClean="0"/>
              <a:t>oloha </a:t>
            </a:r>
            <a:r>
              <a:rPr lang="cs-CZ" dirty="0"/>
              <a:t>má příznivý antispastický </a:t>
            </a:r>
            <a:r>
              <a:rPr lang="cs-CZ" dirty="0" smtClean="0"/>
              <a:t>vliv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chrání </a:t>
            </a:r>
            <a:r>
              <a:rPr lang="cs-CZ" dirty="0"/>
              <a:t>oblast </a:t>
            </a:r>
            <a:r>
              <a:rPr lang="cs-CZ" dirty="0" smtClean="0"/>
              <a:t>sacra </a:t>
            </a:r>
            <a:r>
              <a:rPr lang="cs-CZ" dirty="0"/>
              <a:t>před dekubity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458" y="3532780"/>
            <a:ext cx="5420331" cy="23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042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POLOHA SEMIPRONAČNÍ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mezi polohou na boku a na břiše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hrudník </a:t>
            </a:r>
            <a:r>
              <a:rPr lang="cs-CZ" dirty="0"/>
              <a:t>podložen </a:t>
            </a:r>
            <a:r>
              <a:rPr lang="cs-CZ" dirty="0" smtClean="0"/>
              <a:t>polštářem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hlava </a:t>
            </a:r>
            <a:r>
              <a:rPr lang="cs-CZ" dirty="0"/>
              <a:t>mírně rotována a také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podložena </a:t>
            </a:r>
            <a:r>
              <a:rPr lang="cs-CZ" dirty="0"/>
              <a:t>polštářem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981" y="2560323"/>
            <a:ext cx="3857625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72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POLOHA PRONAČNÍ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</a:t>
            </a:r>
            <a:r>
              <a:rPr lang="cs-CZ" dirty="0" smtClean="0"/>
              <a:t>oloha na břiše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když není žádná kontraindikace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h</a:t>
            </a:r>
            <a:r>
              <a:rPr lang="cs-CZ" dirty="0" smtClean="0"/>
              <a:t>rozba zvýšení intrakraniálního </a:t>
            </a:r>
            <a:br>
              <a:rPr lang="cs-CZ" dirty="0" smtClean="0"/>
            </a:br>
            <a:r>
              <a:rPr lang="cs-CZ" dirty="0" smtClean="0"/>
              <a:t>tlaku – pacient musí být stabilní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615" y="3611006"/>
            <a:ext cx="5129482" cy="2300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21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POLOSED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n</a:t>
            </a:r>
            <a:r>
              <a:rPr lang="cs-CZ" dirty="0" smtClean="0"/>
              <a:t>a lůžku nebo ve vozíku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h</a:t>
            </a:r>
            <a:r>
              <a:rPr lang="cs-CZ" dirty="0" smtClean="0"/>
              <a:t>lava, krk, loket, </a:t>
            </a:r>
            <a:br>
              <a:rPr lang="cs-CZ" dirty="0" smtClean="0"/>
            </a:br>
            <a:r>
              <a:rPr lang="cs-CZ" dirty="0" smtClean="0"/>
              <a:t>předloktí - podepřeno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978" y="2737710"/>
            <a:ext cx="4369202" cy="343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749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ANTITRENDELENBURGOVA POLOHA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pacient leží na zádech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DKK jsou níž než hlava a trup </a:t>
            </a:r>
            <a:r>
              <a:rPr lang="cs-CZ" dirty="0" smtClean="0"/>
              <a:t>pacienta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</a:t>
            </a:r>
            <a:r>
              <a:rPr lang="cs-CZ" dirty="0" smtClean="0"/>
              <a:t>ři zvýšeném ICP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434" y="3520024"/>
            <a:ext cx="4335779" cy="210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64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k polohování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Polštáře – různých tvarů a výšek, z různých materiálů </a:t>
            </a:r>
          </a:p>
          <a:p>
            <a:r>
              <a:rPr lang="cs-CZ" dirty="0" smtClean="0"/>
              <a:t>Sáčky s pískem </a:t>
            </a:r>
          </a:p>
          <a:p>
            <a:r>
              <a:rPr lang="cs-CZ" dirty="0" smtClean="0"/>
              <a:t>Dlahy </a:t>
            </a:r>
          </a:p>
          <a:p>
            <a:r>
              <a:rPr lang="cs-CZ" dirty="0" smtClean="0"/>
              <a:t>Bedničky </a:t>
            </a:r>
          </a:p>
          <a:p>
            <a:r>
              <a:rPr lang="cs-CZ" dirty="0" smtClean="0"/>
              <a:t>Opěrné desky, podpěry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130" y="2770496"/>
            <a:ext cx="5393454" cy="359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13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90081" y="2548768"/>
            <a:ext cx="10515600" cy="1325563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05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Režimová opatření v neurointenzivní péči – akutní stadium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Nejdůležitější polohování – u imobilního pacienta</a:t>
            </a:r>
          </a:p>
          <a:p>
            <a:r>
              <a:rPr lang="cs-CZ" dirty="0" smtClean="0"/>
              <a:t>Péče o trofiku kůže</a:t>
            </a:r>
          </a:p>
          <a:p>
            <a:r>
              <a:rPr lang="cs-CZ" dirty="0" smtClean="0"/>
              <a:t>Péče o paretické/ plegické končetiny</a:t>
            </a:r>
          </a:p>
          <a:p>
            <a:r>
              <a:rPr lang="cs-CZ" dirty="0" smtClean="0"/>
              <a:t>Aktivní asistovaný pohyb</a:t>
            </a:r>
          </a:p>
          <a:p>
            <a:r>
              <a:rPr lang="cs-CZ" dirty="0" smtClean="0"/>
              <a:t>Pasivní cvičení</a:t>
            </a:r>
          </a:p>
          <a:p>
            <a:r>
              <a:rPr lang="cs-CZ" dirty="0" smtClean="0"/>
              <a:t>Dechová gymnastika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62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Režimová opatření v neurointenzivní péči – subakutní stadium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Nácvik aktivní hybnosti</a:t>
            </a:r>
          </a:p>
          <a:p>
            <a:r>
              <a:rPr lang="cs-CZ" dirty="0" smtClean="0"/>
              <a:t>Postupná vertikalizace</a:t>
            </a:r>
          </a:p>
          <a:p>
            <a:r>
              <a:rPr lang="cs-CZ" dirty="0" smtClean="0"/>
              <a:t>Vertikalizace se zahajuje nácvikem posazování na lůžku a rovnováhy v sedě</a:t>
            </a:r>
          </a:p>
          <a:p>
            <a:r>
              <a:rPr lang="cs-CZ" dirty="0" smtClean="0"/>
              <a:t>Po získání stability v sedě – přesun na židli, vstávání ze sedu do stoje a sedání</a:t>
            </a:r>
          </a:p>
          <a:p>
            <a:r>
              <a:rPr lang="cs-CZ" dirty="0" smtClean="0"/>
              <a:t>Stoj u lůžka</a:t>
            </a:r>
          </a:p>
          <a:p>
            <a:r>
              <a:rPr lang="cs-CZ" dirty="0" smtClean="0"/>
              <a:t>Rovnováha ve stoje</a:t>
            </a:r>
          </a:p>
          <a:p>
            <a:r>
              <a:rPr lang="cs-CZ" dirty="0" smtClean="0"/>
              <a:t>Chůze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71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Režimová </a:t>
            </a:r>
            <a:r>
              <a:rPr lang="cs-CZ" dirty="0" smtClean="0"/>
              <a:t>opatření v neurointenzivní péči – chronické stadium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možností reedukace hybnosti</a:t>
            </a:r>
          </a:p>
          <a:p>
            <a:r>
              <a:rPr lang="cs-CZ" dirty="0" smtClean="0"/>
              <a:t>Ergoterapie – zlepšení sebeobsluhy, nácvik soběstačnosti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088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Režimová opatření v neurointenzivní péči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jakoukoliv novou činností začínáme až po domluvě s lékařem</a:t>
            </a:r>
          </a:p>
          <a:p>
            <a:r>
              <a:rPr lang="cs-CZ" dirty="0" smtClean="0"/>
              <a:t>Vždy se řídíme stavem pacienta</a:t>
            </a:r>
          </a:p>
          <a:p>
            <a:r>
              <a:rPr lang="cs-CZ" dirty="0" smtClean="0"/>
              <a:t>Spolupracujeme s fyzioterapeutem</a:t>
            </a:r>
          </a:p>
          <a:p>
            <a:r>
              <a:rPr lang="cs-CZ" dirty="0" smtClean="0"/>
              <a:t>Přizpůsobíme okolní prostředí pacienta</a:t>
            </a:r>
          </a:p>
          <a:p>
            <a:r>
              <a:rPr lang="cs-CZ" dirty="0" smtClean="0"/>
              <a:t>Do péče zainteresujeme </a:t>
            </a:r>
            <a:r>
              <a:rPr lang="cs-CZ" smtClean="0"/>
              <a:t>i rodinu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57939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Polohování v neurointenzivní péči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 pasivního pohybu</a:t>
            </a:r>
          </a:p>
          <a:p>
            <a:r>
              <a:rPr lang="cs-CZ" dirty="0" smtClean="0"/>
              <a:t>Působení zevní sily malé intenzity delší dobu</a:t>
            </a:r>
          </a:p>
          <a:p>
            <a:r>
              <a:rPr lang="cs-CZ" dirty="0" smtClean="0"/>
              <a:t>Je prováděno u pacientů s omezením či ztrátou hybnosti a poruchou citlivosti určitých části těla</a:t>
            </a:r>
          </a:p>
          <a:p>
            <a:r>
              <a:rPr lang="cs-CZ" dirty="0" smtClean="0"/>
              <a:t>Změnou polohy vznikají různorodé stimuly, které nepomáhají návratu senzorických i motorických funkcí</a:t>
            </a:r>
          </a:p>
          <a:p>
            <a:r>
              <a:rPr lang="cs-CZ" dirty="0" smtClean="0"/>
              <a:t>Podpora zotavení</a:t>
            </a:r>
          </a:p>
          <a:p>
            <a:r>
              <a:rPr lang="cs-CZ" dirty="0" smtClean="0"/>
              <a:t>Předcházení vzniku komplikací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151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polohování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Regulace svalového tonu</a:t>
            </a:r>
          </a:p>
          <a:p>
            <a:r>
              <a:rPr lang="cs-CZ" dirty="0" smtClean="0"/>
              <a:t>Prevence kontraktur, pneumonie, dekubitů</a:t>
            </a:r>
          </a:p>
          <a:p>
            <a:r>
              <a:rPr lang="cs-CZ" dirty="0" smtClean="0"/>
              <a:t>Zlepšení oběhových funkcí</a:t>
            </a:r>
          </a:p>
          <a:p>
            <a:r>
              <a:rPr lang="cs-CZ" dirty="0" smtClean="0"/>
              <a:t>Zabránění poškození periferních nervů (chráníme nerv před útlakem)</a:t>
            </a:r>
          </a:p>
          <a:p>
            <a:r>
              <a:rPr lang="cs-CZ" dirty="0" smtClean="0"/>
              <a:t>Zlepšení vigility a pozornosti</a:t>
            </a:r>
          </a:p>
          <a:p>
            <a:r>
              <a:rPr lang="cs-CZ" dirty="0" smtClean="0"/>
              <a:t>Prevence vzniku kloubních deformit</a:t>
            </a:r>
          </a:p>
          <a:p>
            <a:r>
              <a:rPr lang="cs-CZ" dirty="0" smtClean="0"/>
              <a:t>Snížení intrakraniálního tlaku (zvýšená horní polovina těla – 30°)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826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polohování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Správné uložení končetin</a:t>
            </a:r>
          </a:p>
          <a:p>
            <a:r>
              <a:rPr lang="cs-CZ" dirty="0" smtClean="0"/>
              <a:t>Polohovat 24 hodin, polohu měnit á 2-3 hodiny nebo dle potřeby</a:t>
            </a:r>
          </a:p>
          <a:p>
            <a:r>
              <a:rPr lang="cs-CZ" dirty="0" smtClean="0"/>
              <a:t>Poloha musí být bezpečná</a:t>
            </a:r>
          </a:p>
          <a:p>
            <a:r>
              <a:rPr lang="cs-CZ" dirty="0" smtClean="0"/>
              <a:t>Kontrola kůže, predilekčních míst</a:t>
            </a:r>
          </a:p>
          <a:p>
            <a:r>
              <a:rPr lang="cs-CZ" altLang="cs-CZ" dirty="0"/>
              <a:t>Křivky těla – respektovat krční a bederní lordózu, hrudní </a:t>
            </a:r>
            <a:r>
              <a:rPr lang="cs-CZ" altLang="cs-CZ" dirty="0" smtClean="0"/>
              <a:t>kyfózu</a:t>
            </a:r>
            <a:endParaRPr lang="cs-CZ" dirty="0" smtClean="0"/>
          </a:p>
          <a:p>
            <a:r>
              <a:rPr lang="cs-CZ" dirty="0" smtClean="0"/>
              <a:t>Poloha musí být pohodlná, nebolestivá</a:t>
            </a:r>
          </a:p>
          <a:p>
            <a:r>
              <a:rPr lang="cs-CZ" dirty="0" smtClean="0"/>
              <a:t>Suchá a čistá postel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57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polohování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POLOHA SUPINAČNÍ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na zádech,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nutno dodržet zvýšenou polohu hlavy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802" y="3422222"/>
            <a:ext cx="4289898" cy="218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83679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1415</TotalTime>
  <Words>413</Words>
  <Application>Microsoft Office PowerPoint</Application>
  <PresentationFormat>Širokoúhlá obrazovka</PresentationFormat>
  <Paragraphs>82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Courier New</vt:lpstr>
      <vt:lpstr>Wingdings 3</vt:lpstr>
      <vt:lpstr>Stébla</vt:lpstr>
      <vt:lpstr>Režimová opatření a polohování pacienta v neurointenzivní péči</vt:lpstr>
      <vt:lpstr>Režimová opatření v neurointenzivní péči – akutní stadium</vt:lpstr>
      <vt:lpstr>Režimová opatření v neurointenzivní péči – subakutní stadium</vt:lpstr>
      <vt:lpstr>Režimová opatření v neurointenzivní péči – chronické stadium</vt:lpstr>
      <vt:lpstr>Režimová opatření v neurointenzivní péči</vt:lpstr>
      <vt:lpstr>Polohování v neurointenzivní péči</vt:lpstr>
      <vt:lpstr>Cíle polohování</vt:lpstr>
      <vt:lpstr>Zásady polohování</vt:lpstr>
      <vt:lpstr>Způsoby polohování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Pomůcky k polohování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Režimová opatření a polohování pacienta v neurointenzivní péči</dc:title>
  <dc:creator>Lucia Magdolenova</dc:creator>
  <cp:lastModifiedBy>Lucia Magdolenova</cp:lastModifiedBy>
  <cp:revision>22</cp:revision>
  <dcterms:created xsi:type="dcterms:W3CDTF">2017-03-12T21:29:07Z</dcterms:created>
  <dcterms:modified xsi:type="dcterms:W3CDTF">2017-03-13T21:38:00Z</dcterms:modified>
</cp:coreProperties>
</file>