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8" r:id="rId2"/>
    <p:sldId id="26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0" r:id="rId22"/>
    <p:sldId id="281" r:id="rId23"/>
    <p:sldId id="278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300" r:id="rId32"/>
    <p:sldId id="292" r:id="rId33"/>
    <p:sldId id="293" r:id="rId34"/>
    <p:sldId id="291" r:id="rId35"/>
    <p:sldId id="294" r:id="rId36"/>
    <p:sldId id="295" r:id="rId37"/>
    <p:sldId id="296" r:id="rId38"/>
    <p:sldId id="297" r:id="rId39"/>
    <p:sldId id="298" r:id="rId40"/>
    <p:sldId id="299" r:id="rId41"/>
    <p:sldId id="282" r:id="rId4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41334-044A-4161-97C9-C12C8E72C668}" type="datetimeFigureOut">
              <a:rPr lang="cs-CZ" smtClean="0"/>
              <a:t>14. 3. 2017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F286-9B4E-411E-BD24-65339E8AF6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28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Najst</a:t>
            </a:r>
            <a:r>
              <a:rPr lang="cs-CZ" baseline="0" dirty="0" smtClean="0"/>
              <a:t> podklady od Hedviky a </a:t>
            </a:r>
            <a:r>
              <a:rPr lang="cs-CZ" baseline="0" dirty="0" err="1" smtClean="0"/>
              <a:t>odfotit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obrazky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F286-9B4E-411E-BD24-65339E8AF64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89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C5A6-D7A0-41FE-887B-4A34CB25EAFA}" type="datetimeFigureOut">
              <a:rPr lang="cs-CZ" smtClean="0"/>
              <a:t>14. 3. 2017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58E8-0F24-454E-94AA-B37B16D60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77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C5A6-D7A0-41FE-887B-4A34CB25EAFA}" type="datetimeFigureOut">
              <a:rPr lang="cs-CZ" smtClean="0"/>
              <a:t>14. 3. 2017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58E8-0F24-454E-94AA-B37B16D60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56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C5A6-D7A0-41FE-887B-4A34CB25EAFA}" type="datetimeFigureOut">
              <a:rPr lang="cs-CZ" smtClean="0"/>
              <a:t>14. 3. 2017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58E8-0F24-454E-94AA-B37B16D605FC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6753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C5A6-D7A0-41FE-887B-4A34CB25EAFA}" type="datetimeFigureOut">
              <a:rPr lang="cs-CZ" smtClean="0"/>
              <a:t>14. 3. 2017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58E8-0F24-454E-94AA-B37B16D60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417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C5A6-D7A0-41FE-887B-4A34CB25EAFA}" type="datetimeFigureOut">
              <a:rPr lang="cs-CZ" smtClean="0"/>
              <a:t>14. 3. 2017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58E8-0F24-454E-94AA-B37B16D605FC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8293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C5A6-D7A0-41FE-887B-4A34CB25EAFA}" type="datetimeFigureOut">
              <a:rPr lang="cs-CZ" smtClean="0"/>
              <a:t>14. 3. 2017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58E8-0F24-454E-94AA-B37B16D60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872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C5A6-D7A0-41FE-887B-4A34CB25EAFA}" type="datetimeFigureOut">
              <a:rPr lang="cs-CZ" smtClean="0"/>
              <a:t>14. 3. 2017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58E8-0F24-454E-94AA-B37B16D60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095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C5A6-D7A0-41FE-887B-4A34CB25EAFA}" type="datetimeFigureOut">
              <a:rPr lang="cs-CZ" smtClean="0"/>
              <a:t>14. 3. 2017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58E8-0F24-454E-94AA-B37B16D60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42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C5A6-D7A0-41FE-887B-4A34CB25EAFA}" type="datetimeFigureOut">
              <a:rPr lang="cs-CZ" smtClean="0"/>
              <a:t>14. 3. 2017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58E8-0F24-454E-94AA-B37B16D60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76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C5A6-D7A0-41FE-887B-4A34CB25EAFA}" type="datetimeFigureOut">
              <a:rPr lang="cs-CZ" smtClean="0"/>
              <a:t>14. 3. 2017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58E8-0F24-454E-94AA-B37B16D60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64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C5A6-D7A0-41FE-887B-4A34CB25EAFA}" type="datetimeFigureOut">
              <a:rPr lang="cs-CZ" smtClean="0"/>
              <a:t>14. 3. 2017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58E8-0F24-454E-94AA-B37B16D60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47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C5A6-D7A0-41FE-887B-4A34CB25EAFA}" type="datetimeFigureOut">
              <a:rPr lang="cs-CZ" smtClean="0"/>
              <a:t>14. 3. 2017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58E8-0F24-454E-94AA-B37B16D60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56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C5A6-D7A0-41FE-887B-4A34CB25EAFA}" type="datetimeFigureOut">
              <a:rPr lang="cs-CZ" smtClean="0"/>
              <a:t>14. 3. 2017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58E8-0F24-454E-94AA-B37B16D60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33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C5A6-D7A0-41FE-887B-4A34CB25EAFA}" type="datetimeFigureOut">
              <a:rPr lang="cs-CZ" smtClean="0"/>
              <a:t>14. 3. 2017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58E8-0F24-454E-94AA-B37B16D60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03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C5A6-D7A0-41FE-887B-4A34CB25EAFA}" type="datetimeFigureOut">
              <a:rPr lang="cs-CZ" smtClean="0"/>
              <a:t>14. 3. 2017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58E8-0F24-454E-94AA-B37B16D60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23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C5A6-D7A0-41FE-887B-4A34CB25EAFA}" type="datetimeFigureOut">
              <a:rPr lang="cs-CZ" smtClean="0"/>
              <a:t>14. 3. 2017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58E8-0F24-454E-94AA-B37B16D60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71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1C5A6-D7A0-41FE-887B-4A34CB25EAFA}" type="datetimeFigureOut">
              <a:rPr lang="cs-CZ" smtClean="0"/>
              <a:t>14. 3. 2017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1558E8-0F24-454E-94AA-B37B16D60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68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Rehabilitace a bazální stimulace v neurointenzivní péči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Bc. Lucia Cehlárová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731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Fázový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Fáze akutního onemocnění – fáze A</a:t>
            </a:r>
          </a:p>
          <a:p>
            <a:r>
              <a:rPr lang="cs-CZ" dirty="0" smtClean="0"/>
              <a:t>Fáze včasné rehabilitace – fáze B</a:t>
            </a:r>
          </a:p>
          <a:p>
            <a:r>
              <a:rPr lang="cs-CZ" dirty="0" smtClean="0"/>
              <a:t>Fáze rehabilitace – fáze C</a:t>
            </a:r>
          </a:p>
          <a:p>
            <a:r>
              <a:rPr lang="cs-CZ" dirty="0" smtClean="0"/>
              <a:t>Fáze rehabilitace po ukončení rané mobilizace – fáze D</a:t>
            </a:r>
          </a:p>
          <a:p>
            <a:r>
              <a:rPr lang="cs-CZ" dirty="0" smtClean="0"/>
              <a:t>Fáze rehabilitace po ukončení intenzivní léčebné rehabilitace a rehabilitace pracovní – fáze E</a:t>
            </a:r>
          </a:p>
          <a:p>
            <a:r>
              <a:rPr lang="cs-CZ" dirty="0" smtClean="0"/>
              <a:t>Fáze rehabilitace, ve které jsou nutné dlouhodobě podporující terapeutické aktivity – fáze 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7018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neurorehabilitace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Senzitivita a vnímaní vlastního těla</a:t>
            </a:r>
          </a:p>
          <a:p>
            <a:pPr lvl="1"/>
            <a:r>
              <a:rPr lang="cs-CZ" dirty="0" smtClean="0"/>
              <a:t>Tradiční trénink senzitivity</a:t>
            </a:r>
          </a:p>
          <a:p>
            <a:pPr lvl="1"/>
            <a:r>
              <a:rPr lang="cs-CZ" dirty="0" smtClean="0"/>
              <a:t>Affolterova metoda</a:t>
            </a:r>
          </a:p>
          <a:p>
            <a:pPr lvl="1"/>
            <a:r>
              <a:rPr lang="cs-CZ" dirty="0" smtClean="0"/>
              <a:t>Perfettiho metoda</a:t>
            </a:r>
          </a:p>
          <a:p>
            <a:pPr lvl="1"/>
            <a:r>
              <a:rPr lang="cs-CZ" dirty="0" smtClean="0"/>
              <a:t>Metoda manželů Bobathových</a:t>
            </a:r>
          </a:p>
        </p:txBody>
      </p:sp>
    </p:spTree>
    <p:extLst>
      <p:ext uri="{BB962C8B-B14F-4D97-AF65-F5344CB8AC3E}">
        <p14:creationId xmlns:p14="http://schemas.microsoft.com/office/powerpoint/2010/main" val="2167203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neurorehabilitace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Rehabilitace pacientů v kómatu</a:t>
            </a:r>
          </a:p>
          <a:p>
            <a:pPr lvl="1"/>
            <a:r>
              <a:rPr lang="cs-CZ" dirty="0" smtClean="0"/>
              <a:t>Rituál pozdravení = iniciální dotek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531" y="3134544"/>
            <a:ext cx="4162567" cy="313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39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neurorehabilitace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Rehabilitace pacientů v kómatu – první stimulační blok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smtClean="0"/>
              <a:t>Taktilní stimulace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364" y="3262788"/>
            <a:ext cx="1828571" cy="19428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817" y="3262787"/>
            <a:ext cx="1761905" cy="195238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605" y="3262787"/>
            <a:ext cx="1723810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84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neurorehabilitace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Rehabilitace pacientů v kómatu – první stimulační blok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cs-CZ" dirty="0" smtClean="0"/>
              <a:t>Proprioreceptivní, vestibulární a kinestetická stimulace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21" y="3183222"/>
            <a:ext cx="3084393" cy="231329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14" y="3164455"/>
            <a:ext cx="3134436" cy="235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02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neurorehabilitace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Rehabilitace pacientů v kómatu – druhý stimulační blok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smtClean="0"/>
              <a:t>Orofaciální stimulace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73" y="2989195"/>
            <a:ext cx="3889557" cy="290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92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neurorehabilitace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Rehabilitace pacientů v kómatu – druhý stimulační </a:t>
            </a:r>
            <a:r>
              <a:rPr lang="cs-CZ" dirty="0" smtClean="0"/>
              <a:t>blok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cs-CZ" dirty="0" smtClean="0"/>
              <a:t>Chuťová stimulace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106" y="2924146"/>
            <a:ext cx="4339753" cy="300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10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neurorehabilitace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Rehabilitace pacientů v kómatu – druhý stimulační blok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cs-CZ" dirty="0" smtClean="0"/>
              <a:t>Čichová stimulace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042" y="2867687"/>
            <a:ext cx="4821502" cy="32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78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neurorehabilitace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Rehabilitace pacientů v kómatu – druhý stimulační blok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cs-CZ" dirty="0" smtClean="0"/>
              <a:t>Zvuková stimulace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29" y="3416560"/>
            <a:ext cx="2733675" cy="21812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99" y="3229437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47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neurorehabilitace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Rehabilitace pacientů v kómatu – druhý stimulační blok</a:t>
            </a:r>
          </a:p>
          <a:p>
            <a:pPr marL="914400" lvl="1" indent="-457200">
              <a:buFont typeface="+mj-lt"/>
              <a:buAutoNum type="arabicPeriod" startAt="5"/>
            </a:pPr>
            <a:r>
              <a:rPr lang="cs-CZ" dirty="0" smtClean="0"/>
              <a:t>Optická stimulace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054" y="2562246"/>
            <a:ext cx="4616193" cy="347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6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Neurorehabilitace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Pojem chápaný různě</a:t>
            </a:r>
          </a:p>
          <a:p>
            <a:r>
              <a:rPr lang="cs-CZ" dirty="0"/>
              <a:t>Č</a:t>
            </a:r>
            <a:r>
              <a:rPr lang="cs-CZ" dirty="0" smtClean="0"/>
              <a:t>asto – fyzioterapie vykonávaná s neurologickým pacientem</a:t>
            </a:r>
          </a:p>
          <a:p>
            <a:r>
              <a:rPr lang="cs-CZ" dirty="0" smtClean="0"/>
              <a:t>Je však komplexnější</a:t>
            </a:r>
          </a:p>
          <a:p>
            <a:r>
              <a:rPr lang="cs-CZ" dirty="0" smtClean="0"/>
              <a:t>Složitý a dlouhodobější proces, zabezpečovaný multidisciplinárním týmem</a:t>
            </a:r>
          </a:p>
        </p:txBody>
      </p:sp>
    </p:spTree>
    <p:extLst>
      <p:ext uri="{BB962C8B-B14F-4D97-AF65-F5344CB8AC3E}">
        <p14:creationId xmlns:p14="http://schemas.microsoft.com/office/powerpoint/2010/main" val="1107552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neurorehabilitace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Včasná mobilizace – polohování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Pasivní polohování: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upinační poloha – poloha na zádech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emisupinační poloha – mezi polohou na zádech a boku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oloha na boku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oloha semipronační – mezi polohou na boku a na břiše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olosed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oloha na břiše</a:t>
            </a:r>
          </a:p>
        </p:txBody>
      </p:sp>
    </p:spTree>
    <p:extLst>
      <p:ext uri="{BB962C8B-B14F-4D97-AF65-F5344CB8AC3E}">
        <p14:creationId xmlns:p14="http://schemas.microsoft.com/office/powerpoint/2010/main" val="4193531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neurorehabilitace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Včasná mobilizace – polohování</a:t>
            </a:r>
          </a:p>
          <a:p>
            <a:pPr marL="800100" lvl="1" indent="-342900">
              <a:buFont typeface="+mj-lt"/>
              <a:buAutoNum type="arabicPeriod" startAt="2"/>
            </a:pPr>
            <a:r>
              <a:rPr lang="cs-CZ" dirty="0" smtClean="0"/>
              <a:t>Bridging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765" y="2936177"/>
            <a:ext cx="3999106" cy="29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95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neurorehabilitace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Včasná mobilizace – polohování</a:t>
            </a:r>
          </a:p>
          <a:p>
            <a:pPr marL="800100" lvl="1" indent="-342900">
              <a:buFont typeface="+mj-lt"/>
              <a:buAutoNum type="arabicPeriod" startAt="3"/>
            </a:pPr>
            <a:r>
              <a:rPr lang="cs-CZ" dirty="0" smtClean="0"/>
              <a:t>vertikalizace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60" y="2759051"/>
            <a:ext cx="2671238" cy="300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28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průběhu stimulace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Omezení doby stimulace</a:t>
            </a:r>
          </a:p>
          <a:p>
            <a:r>
              <a:rPr lang="cs-CZ" dirty="0"/>
              <a:t>Přerušování stimulačních intervalů pauzami</a:t>
            </a:r>
          </a:p>
          <a:p>
            <a:r>
              <a:rPr lang="cs-CZ" dirty="0"/>
              <a:t>Plánování terapie s ohledem na denní dobu</a:t>
            </a:r>
          </a:p>
          <a:p>
            <a:r>
              <a:rPr lang="cs-CZ" dirty="0"/>
              <a:t>Stimulace v době nejlepší vigility</a:t>
            </a:r>
          </a:p>
          <a:p>
            <a:r>
              <a:rPr lang="cs-CZ" dirty="0"/>
              <a:t>Obměna stimulačních materiálů</a:t>
            </a:r>
          </a:p>
          <a:p>
            <a:r>
              <a:rPr lang="cs-CZ" dirty="0"/>
              <a:t>Pozorování známek příliš vysoké zátěže</a:t>
            </a:r>
          </a:p>
          <a:p>
            <a:r>
              <a:rPr lang="cs-CZ" dirty="0"/>
              <a:t>Pravidelná dokumentace</a:t>
            </a:r>
          </a:p>
          <a:p>
            <a:r>
              <a:rPr lang="cs-CZ" dirty="0"/>
              <a:t>Použití taktilních a akustických </a:t>
            </a:r>
            <a:r>
              <a:rPr lang="cs-CZ" dirty="0" smtClean="0"/>
              <a:t>stimulů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Postupné rozšíření stimulačních forem</a:t>
            </a:r>
          </a:p>
          <a:p>
            <a:r>
              <a:rPr lang="cs-CZ" dirty="0" smtClean="0"/>
              <a:t>Individualita</a:t>
            </a:r>
          </a:p>
          <a:p>
            <a:r>
              <a:rPr lang="cs-CZ" dirty="0" smtClean="0"/>
              <a:t>Integrace rodinných příslušníků</a:t>
            </a:r>
          </a:p>
          <a:p>
            <a:r>
              <a:rPr lang="cs-CZ" dirty="0" smtClean="0"/>
              <a:t>Stimul nesmí vyvolat strach nebo bolest</a:t>
            </a:r>
          </a:p>
          <a:p>
            <a:r>
              <a:rPr lang="cs-CZ" dirty="0" smtClean="0"/>
              <a:t>Žádná stimulace při křečích </a:t>
            </a:r>
          </a:p>
          <a:p>
            <a:r>
              <a:rPr lang="cs-CZ" dirty="0" smtClean="0"/>
              <a:t>Žádná stimulace při vegetativní nestabilitě</a:t>
            </a:r>
          </a:p>
          <a:p>
            <a:r>
              <a:rPr lang="cs-CZ" dirty="0" smtClean="0"/>
              <a:t>Žádná stimulace při vysoké teplotě</a:t>
            </a:r>
          </a:p>
          <a:p>
            <a:r>
              <a:rPr lang="cs-CZ" dirty="0" smtClean="0"/>
              <a:t>Žádná stimulace při nestabilitě intrakraniálního tlaku</a:t>
            </a:r>
          </a:p>
          <a:p>
            <a:r>
              <a:rPr lang="cs-CZ" dirty="0" smtClean="0"/>
              <a:t>Žádné zvýšení patologických reflexů a reakcí během stimulace</a:t>
            </a:r>
          </a:p>
        </p:txBody>
      </p:sp>
    </p:spTree>
    <p:extLst>
      <p:ext uri="{BB962C8B-B14F-4D97-AF65-F5344CB8AC3E}">
        <p14:creationId xmlns:p14="http://schemas.microsoft.com/office/powerpoint/2010/main" val="3712111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Bazální stimulace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Vědecký </a:t>
            </a:r>
            <a:r>
              <a:rPr lang="cs-CZ" dirty="0"/>
              <a:t>pedagogicko-ošetřovatelský </a:t>
            </a:r>
            <a:r>
              <a:rPr lang="cs-CZ" dirty="0" smtClean="0"/>
              <a:t>koncept</a:t>
            </a:r>
          </a:p>
          <a:p>
            <a:r>
              <a:rPr lang="cs-CZ" dirty="0" smtClean="0"/>
              <a:t>Podporuje </a:t>
            </a:r>
            <a:r>
              <a:rPr lang="cs-CZ" dirty="0"/>
              <a:t>v nejzákladnější (bazální) rovině lidské vnímání, pohyb a </a:t>
            </a:r>
            <a:r>
              <a:rPr lang="cs-CZ" dirty="0" smtClean="0"/>
              <a:t>komunikaci</a:t>
            </a:r>
          </a:p>
          <a:p>
            <a:r>
              <a:rPr lang="cs-CZ" dirty="0" smtClean="0"/>
              <a:t>Cílem je pochopit potřeby klienta</a:t>
            </a:r>
          </a:p>
          <a:p>
            <a:r>
              <a:rPr lang="cs-CZ" dirty="0"/>
              <a:t>N</a:t>
            </a:r>
            <a:r>
              <a:rPr lang="cs-CZ" dirty="0" smtClean="0"/>
              <a:t>a </a:t>
            </a:r>
            <a:r>
              <a:rPr lang="cs-CZ" dirty="0"/>
              <a:t>základě sestaveného individuálního </a:t>
            </a:r>
            <a:r>
              <a:rPr lang="cs-CZ" dirty="0" smtClean="0"/>
              <a:t>plánu </a:t>
            </a:r>
            <a:r>
              <a:rPr lang="cs-CZ" dirty="0"/>
              <a:t>péče o </a:t>
            </a:r>
            <a:r>
              <a:rPr lang="cs-CZ" dirty="0" smtClean="0"/>
              <a:t>klienta podporuje jeho </a:t>
            </a:r>
            <a:r>
              <a:rPr lang="cs-CZ" dirty="0"/>
              <a:t>vnímání, komunikační, kognitivní a pohybové </a:t>
            </a:r>
            <a:r>
              <a:rPr lang="cs-CZ" dirty="0" smtClean="0"/>
              <a:t>schopnosti</a:t>
            </a:r>
          </a:p>
          <a:p>
            <a:r>
              <a:rPr lang="cs-CZ" dirty="0" smtClean="0"/>
              <a:t>Je vhodný pro klienty všech věkových kategorií</a:t>
            </a:r>
          </a:p>
          <a:p>
            <a:r>
              <a:rPr lang="cs-CZ" dirty="0"/>
              <a:t>Využívá se </a:t>
            </a:r>
            <a:r>
              <a:rPr lang="cs-CZ" dirty="0" smtClean="0"/>
              <a:t>v </a:t>
            </a:r>
            <a:r>
              <a:rPr lang="cs-CZ" dirty="0"/>
              <a:t>intenzivní péči, </a:t>
            </a:r>
            <a:r>
              <a:rPr lang="cs-CZ" dirty="0" smtClean="0"/>
              <a:t>na </a:t>
            </a:r>
            <a:r>
              <a:rPr lang="cs-CZ" dirty="0"/>
              <a:t>standardních odděleních, v zařízeních pro </a:t>
            </a:r>
            <a:r>
              <a:rPr lang="cs-CZ" dirty="0" smtClean="0"/>
              <a:t>seniory, v ústavech </a:t>
            </a:r>
            <a:r>
              <a:rPr lang="cs-CZ" dirty="0"/>
              <a:t>sociální </a:t>
            </a:r>
            <a:r>
              <a:rPr lang="cs-CZ" dirty="0" smtClean="0"/>
              <a:t>péče, v </a:t>
            </a:r>
            <a:r>
              <a:rPr lang="cs-CZ" dirty="0"/>
              <a:t>domácí </a:t>
            </a:r>
            <a:r>
              <a:rPr lang="cs-CZ" dirty="0" smtClean="0"/>
              <a:t>i </a:t>
            </a:r>
            <a:r>
              <a:rPr lang="cs-CZ" dirty="0"/>
              <a:t>hospicové péči</a:t>
            </a:r>
          </a:p>
        </p:txBody>
      </p:sp>
    </p:spTree>
    <p:extLst>
      <p:ext uri="{BB962C8B-B14F-4D97-AF65-F5344CB8AC3E}">
        <p14:creationId xmlns:p14="http://schemas.microsoft.com/office/powerpoint/2010/main" val="4067894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Autorem konceptu – prof. Dr. Andreas Fröhlich</a:t>
            </a:r>
          </a:p>
          <a:p>
            <a:r>
              <a:rPr lang="cs-CZ" dirty="0" smtClean="0"/>
              <a:t>Věnoval se dětem s těžkým psychosomatickým postižením</a:t>
            </a:r>
          </a:p>
          <a:p>
            <a:r>
              <a:rPr lang="cs-CZ" dirty="0" smtClean="0"/>
              <a:t>Vycházel z toho, že tyto děti musí dostávat minimálně takových stimulů jako v prenatálním období</a:t>
            </a:r>
          </a:p>
          <a:p>
            <a:r>
              <a:rPr lang="cs-CZ" dirty="0" smtClean="0"/>
              <a:t>Do </a:t>
            </a:r>
            <a:r>
              <a:rPr lang="cs-CZ" dirty="0"/>
              <a:t>ošetřovatelské péče přenesla koncept profesorka Christel </a:t>
            </a:r>
            <a:r>
              <a:rPr lang="cs-CZ" dirty="0" smtClean="0"/>
              <a:t>Bienstein – zdravotní sestra</a:t>
            </a:r>
          </a:p>
          <a:p>
            <a:r>
              <a:rPr lang="cs-CZ" dirty="0" smtClean="0"/>
              <a:t>V ČR koncept bazální stimulace přinesla lektorka </a:t>
            </a:r>
            <a:r>
              <a:rPr lang="cs-CZ" dirty="0"/>
              <a:t>Karolína </a:t>
            </a:r>
            <a:r>
              <a:rPr lang="cs-CZ" dirty="0" smtClean="0"/>
              <a:t>Friedlová</a:t>
            </a:r>
          </a:p>
          <a:p>
            <a:r>
              <a:rPr lang="cs-CZ" dirty="0" smtClean="0"/>
              <a:t>Ve </a:t>
            </a:r>
            <a:r>
              <a:rPr lang="cs-CZ" dirty="0"/>
              <a:t>Frýdku-Místku v roce 2005 založila Institut Bazální stimulace.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715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rvky bazální stimulace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cs-CZ" dirty="0" smtClean="0"/>
              <a:t>Základní prvky stimulace</a:t>
            </a:r>
          </a:p>
          <a:p>
            <a:pPr lvl="1"/>
            <a:r>
              <a:rPr lang="cs-CZ" dirty="0" smtClean="0"/>
              <a:t>Somatická stimulace</a:t>
            </a:r>
          </a:p>
          <a:p>
            <a:pPr lvl="1"/>
            <a:r>
              <a:rPr lang="cs-CZ" dirty="0" smtClean="0"/>
              <a:t>Vestibulární stimulace</a:t>
            </a:r>
          </a:p>
          <a:p>
            <a:pPr lvl="1"/>
            <a:r>
              <a:rPr lang="cs-CZ" dirty="0" smtClean="0"/>
              <a:t>Vibrační stimulace</a:t>
            </a:r>
          </a:p>
          <a:p>
            <a:pPr marL="400050">
              <a:buFont typeface="+mj-lt"/>
              <a:buAutoNum type="arabicPeriod"/>
            </a:pPr>
            <a:r>
              <a:rPr lang="cs-CZ" dirty="0" smtClean="0"/>
              <a:t>Nástavbové prvky stimulace</a:t>
            </a:r>
          </a:p>
          <a:p>
            <a:pPr marL="800100" lvl="1"/>
            <a:r>
              <a:rPr lang="cs-CZ" dirty="0" smtClean="0"/>
              <a:t>Optická stimulace</a:t>
            </a:r>
          </a:p>
          <a:p>
            <a:pPr marL="800100" lvl="1"/>
            <a:r>
              <a:rPr lang="cs-CZ" dirty="0" smtClean="0"/>
              <a:t>Auditivní stimulace</a:t>
            </a:r>
          </a:p>
          <a:p>
            <a:pPr marL="800100" lvl="1"/>
            <a:r>
              <a:rPr lang="cs-CZ" dirty="0" smtClean="0"/>
              <a:t>Orální stimulace</a:t>
            </a:r>
          </a:p>
          <a:p>
            <a:pPr marL="800100" lvl="1"/>
            <a:r>
              <a:rPr lang="cs-CZ" dirty="0" smtClean="0"/>
              <a:t>Olfaktorická stimulace</a:t>
            </a:r>
          </a:p>
          <a:p>
            <a:pPr marL="800100" lvl="1"/>
            <a:r>
              <a:rPr lang="cs-CZ" dirty="0" smtClean="0"/>
              <a:t>Taktilně-haptická stimulace</a:t>
            </a:r>
          </a:p>
        </p:txBody>
      </p:sp>
    </p:spTree>
    <p:extLst>
      <p:ext uri="{BB962C8B-B14F-4D97-AF65-F5344CB8AC3E}">
        <p14:creationId xmlns:p14="http://schemas.microsoft.com/office/powerpoint/2010/main" val="3808341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Somatická stimulace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oskytuje </a:t>
            </a:r>
            <a:r>
              <a:rPr lang="cs-CZ" dirty="0"/>
              <a:t>vjemy z povrchu těla a vnitřního </a:t>
            </a:r>
            <a:r>
              <a:rPr lang="cs-CZ" dirty="0" smtClean="0"/>
              <a:t>prostředí organismu</a:t>
            </a:r>
          </a:p>
          <a:p>
            <a:r>
              <a:rPr lang="cs-CZ" dirty="0" smtClean="0"/>
              <a:t>Zprostředkovává </a:t>
            </a:r>
            <a:r>
              <a:rPr lang="cs-CZ" dirty="0"/>
              <a:t>vnímání vlastního těla a tělesných </a:t>
            </a:r>
            <a:r>
              <a:rPr lang="cs-CZ" dirty="0" smtClean="0"/>
              <a:t>hranic</a:t>
            </a:r>
          </a:p>
          <a:p>
            <a:r>
              <a:rPr lang="cs-CZ" dirty="0" smtClean="0"/>
              <a:t>Je zajišťovaná kvalitními doteky, které by měli být klidné, celou plochou ruky, s určitým stálým tlakem, nesmí být nepříjemné, traumatizující</a:t>
            </a:r>
          </a:p>
          <a:p>
            <a:r>
              <a:rPr lang="cs-CZ" dirty="0" smtClean="0"/>
              <a:t>Možnosti somatické stimulace: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Iniciální dotek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Koupele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Masáže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Polohování s ohraničením těla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8512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Iniciální dotek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Stejné místo, stejné slova</a:t>
            </a:r>
          </a:p>
          <a:p>
            <a:r>
              <a:rPr lang="cs-CZ" dirty="0" smtClean="0"/>
              <a:t>Pomáhá nemocným uvědomit si, že se bude něco dít</a:t>
            </a:r>
          </a:p>
          <a:p>
            <a:r>
              <a:rPr lang="cs-CZ" dirty="0" smtClean="0"/>
              <a:t>Nemocní nereagují tak velkou změnou vitálních funkcí</a:t>
            </a:r>
          </a:p>
          <a:p>
            <a:r>
              <a:rPr lang="cs-CZ" dirty="0" smtClean="0"/>
              <a:t>Musí provádět všichni členové týmu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5801" t="2581" r="1565" b="58176"/>
          <a:stretch/>
        </p:blipFill>
        <p:spPr>
          <a:xfrm>
            <a:off x="4271749" y="3957851"/>
            <a:ext cx="3318333" cy="231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16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Koupele a masáže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Zklidňující stimulace </a:t>
            </a:r>
            <a:r>
              <a:rPr lang="cs-CZ" dirty="0" smtClean="0"/>
              <a:t>– stimuluje vnímání tělesného schématu, redukuje neklidné stavy, stavy zmatenosti, dezorientace, navozuje tělesné uvolnění, navazuje komunikaci, stimuluje vnímání,…</a:t>
            </a:r>
          </a:p>
          <a:p>
            <a:r>
              <a:rPr lang="cs-CZ" i="1" dirty="0" smtClean="0"/>
              <a:t>Povzbuzující stimulace </a:t>
            </a:r>
            <a:r>
              <a:rPr lang="cs-CZ" dirty="0" smtClean="0"/>
              <a:t>– zvýšení úrovně vědomí, pozornosti, svalového tonu, srdeční frekvence, krevního tlaku, podpoření aktivity</a:t>
            </a:r>
          </a:p>
          <a:p>
            <a:r>
              <a:rPr lang="cs-CZ" i="1" dirty="0" smtClean="0"/>
              <a:t>Neurofyziologická stimulace </a:t>
            </a:r>
            <a:r>
              <a:rPr lang="cs-CZ" dirty="0" smtClean="0"/>
              <a:t>– vhodná pro pacienty s parézami a plegiemi, předpokladem je schopnost vnímat nepostiženou stranu těla, aby byla možnost integrovat postiženou stranu zpátky do tělesného schématu, klient celou dobu stimulaci opticky kontroluje a sleduje</a:t>
            </a:r>
          </a:p>
          <a:p>
            <a:r>
              <a:rPr lang="cs-CZ" i="1" dirty="0" smtClean="0"/>
              <a:t>Symetrická stimulace</a:t>
            </a:r>
            <a:r>
              <a:rPr lang="cs-CZ" dirty="0" smtClean="0"/>
              <a:t> – vhodná pro klienty s poruchami rovnováhy, synchronně se stimulují obě horní končetiny a pak obě dolní, důležitá pozice terapeuta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30956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 do neurorehabilitace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poškození mozku je porušen vznik informací ovlivňujících psychické i senzomotorické procesy</a:t>
            </a:r>
          </a:p>
          <a:p>
            <a:r>
              <a:rPr lang="cs-CZ" dirty="0" smtClean="0"/>
              <a:t>Nutnost kognitivní rehabilitace, která navazuje na rehabilitaci senzomotorických deficitů</a:t>
            </a:r>
          </a:p>
          <a:p>
            <a:r>
              <a:rPr lang="cs-CZ" dirty="0" smtClean="0"/>
              <a:t>Včasná rehabilitace – podporuje spontánní regeneraci a využívá mozkovou plasticitu</a:t>
            </a:r>
          </a:p>
          <a:p>
            <a:r>
              <a:rPr lang="cs-CZ" dirty="0" smtClean="0"/>
              <a:t>„Čím dřív, tím líp“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215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Rozvíjející stimulace</a:t>
            </a:r>
            <a:r>
              <a:rPr lang="cs-CZ" dirty="0" smtClean="0"/>
              <a:t> – zdůrazňuje symetrii a střed těla</a:t>
            </a:r>
          </a:p>
          <a:p>
            <a:r>
              <a:rPr lang="cs-CZ" i="1" dirty="0" smtClean="0"/>
              <a:t>Diametrální stimulace</a:t>
            </a:r>
            <a:r>
              <a:rPr lang="cs-CZ" dirty="0" smtClean="0"/>
              <a:t> – u klientů se zvýšeným svalovým napětím, nemusí být aplikována na celé tělo, jenom na jeho část</a:t>
            </a:r>
          </a:p>
          <a:p>
            <a:r>
              <a:rPr lang="cs-CZ" i="1" dirty="0" smtClean="0"/>
              <a:t>Masáž stimulující dýchání</a:t>
            </a:r>
            <a:r>
              <a:rPr lang="cs-CZ" dirty="0" smtClean="0"/>
              <a:t> – má vysokou komunikační hodnotu, musí být provedena správně, primárně volíme záda, klidně a symetricky provádíme masážní pohyby, cílem je přejít na klidné, hluboké a pravidelné dýchání</a:t>
            </a:r>
          </a:p>
          <a:p>
            <a:r>
              <a:rPr lang="cs-CZ" i="1" dirty="0" smtClean="0"/>
              <a:t>Kontaktní dýchání </a:t>
            </a:r>
            <a:r>
              <a:rPr lang="cs-CZ" dirty="0" smtClean="0"/>
              <a:t>– ruce položeny na hrudníku klienta, doprovázení při nádechu i výdechu, klient může použít i své ruce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783155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Polohování s ohraničením těla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i="1" dirty="0"/>
              <a:t>Poloha „hnízdo“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i="1" dirty="0"/>
              <a:t>Poloha „mumie“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66" y="2861433"/>
            <a:ext cx="5255221" cy="3179928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6516914" y="3236686"/>
            <a:ext cx="232229" cy="1451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503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Vestibulární stimulace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Zdravý člověk se pohybuje, mění svou polohu v důsledku různých činností</a:t>
            </a:r>
          </a:p>
          <a:p>
            <a:r>
              <a:rPr lang="cs-CZ" dirty="0"/>
              <a:t>Cílem je podpora vnímání rovnováhy, orientace, vnímání pohybu a polohy </a:t>
            </a:r>
            <a:r>
              <a:rPr lang="cs-CZ" dirty="0" smtClean="0"/>
              <a:t>těla</a:t>
            </a:r>
          </a:p>
          <a:p>
            <a:r>
              <a:rPr lang="cs-CZ" dirty="0"/>
              <a:t>1. Houpací pohyby v lůžku</a:t>
            </a:r>
          </a:p>
          <a:p>
            <a:r>
              <a:rPr lang="cs-CZ" dirty="0"/>
              <a:t>2. Otáčivé pohyby hlavy</a:t>
            </a:r>
          </a:p>
          <a:p>
            <a:r>
              <a:rPr lang="cs-CZ" dirty="0"/>
              <a:t>3. Nácvik tzv. pohybu ovesného klasu v ovesném poli</a:t>
            </a:r>
          </a:p>
        </p:txBody>
      </p:sp>
    </p:spTree>
    <p:extLst>
      <p:ext uri="{BB962C8B-B14F-4D97-AF65-F5344CB8AC3E}">
        <p14:creationId xmlns:p14="http://schemas.microsoft.com/office/powerpoint/2010/main" val="4174109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Vibrační stimulace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Poskytuje vnímání vibrací z periferie dovnitř těla</a:t>
            </a:r>
          </a:p>
          <a:p>
            <a:r>
              <a:rPr lang="cs-CZ" dirty="0" smtClean="0"/>
              <a:t>Možnosti stimulace – hlas, ruce, elektrické přístroje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8669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Nástavbové prvky stimulace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OPTICKÁ STIMULACE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Tzn. zraková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Zrak nám umožňuje poznávat okolní svět, </a:t>
            </a:r>
            <a:br>
              <a:rPr lang="cs-CZ" dirty="0" smtClean="0"/>
            </a:br>
            <a:r>
              <a:rPr lang="cs-CZ" dirty="0" smtClean="0"/>
              <a:t>lidi, předměty, orientovat se, posiluje </a:t>
            </a:r>
            <a:br>
              <a:rPr lang="cs-CZ" dirty="0" smtClean="0"/>
            </a:br>
            <a:r>
              <a:rPr lang="cs-CZ" dirty="0" smtClean="0"/>
              <a:t>pocit jistoty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/>
              <a:t>Stimuly </a:t>
            </a:r>
            <a:r>
              <a:rPr lang="cs-CZ" altLang="cs-CZ" dirty="0"/>
              <a:t>jsou nabízeny přes zavřené oči </a:t>
            </a:r>
            <a:br>
              <a:rPr lang="cs-CZ" altLang="cs-CZ" dirty="0"/>
            </a:br>
            <a:r>
              <a:rPr lang="cs-CZ" altLang="cs-CZ" dirty="0" smtClean="0"/>
              <a:t>(</a:t>
            </a:r>
            <a:r>
              <a:rPr lang="cs-CZ" altLang="cs-CZ" dirty="0"/>
              <a:t>vnímaní denního světla a tmy) nebo 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přes </a:t>
            </a:r>
            <a:r>
              <a:rPr lang="cs-CZ" altLang="cs-CZ" dirty="0"/>
              <a:t>otevřené (foto, kresby,…)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Možnosti stimulace: </a:t>
            </a:r>
            <a:r>
              <a:rPr lang="cs-CZ" dirty="0" smtClean="0"/>
              <a:t>fotografie </a:t>
            </a:r>
            <a:r>
              <a:rPr lang="cs-CZ" dirty="0"/>
              <a:t>nejbližší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rodiny </a:t>
            </a:r>
            <a:r>
              <a:rPr lang="cs-CZ" dirty="0"/>
              <a:t>a </a:t>
            </a:r>
            <a:r>
              <a:rPr lang="cs-CZ" dirty="0" smtClean="0"/>
              <a:t>přátel, výzdoba prostředí, </a:t>
            </a:r>
            <a:br>
              <a:rPr lang="cs-CZ" dirty="0" smtClean="0"/>
            </a:br>
            <a:r>
              <a:rPr lang="cs-CZ" dirty="0" smtClean="0"/>
              <a:t>televize, barevné </a:t>
            </a:r>
            <a:r>
              <a:rPr lang="cs-CZ" dirty="0"/>
              <a:t>povlečení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Picture 2" descr="optick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09" y="2392330"/>
            <a:ext cx="3234875" cy="243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225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Nástavbové prvky stimulace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AUDITIVNÍ STIMULACE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Tzn. </a:t>
            </a:r>
            <a:r>
              <a:rPr lang="cs-CZ" dirty="0"/>
              <a:t>s</a:t>
            </a:r>
            <a:r>
              <a:rPr lang="cs-CZ" dirty="0" smtClean="0"/>
              <a:t>luchová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Cílem je stimulace sluchového vnímání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rozlišovací schopnosti pro jednotlivé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zvuky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Je spojen s iniciálním dotekem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Možnosti stimulace: z</a:t>
            </a:r>
            <a:r>
              <a:rPr lang="cs-CZ" dirty="0" smtClean="0"/>
              <a:t>pěv, </a:t>
            </a:r>
            <a:r>
              <a:rPr lang="cs-CZ" dirty="0"/>
              <a:t>h</a:t>
            </a:r>
            <a:r>
              <a:rPr lang="cs-CZ" dirty="0" smtClean="0"/>
              <a:t>udba, </a:t>
            </a:r>
            <a:br>
              <a:rPr lang="cs-CZ" dirty="0" smtClean="0"/>
            </a:br>
            <a:r>
              <a:rPr lang="cs-CZ" dirty="0" smtClean="0"/>
              <a:t>řeč, </a:t>
            </a:r>
            <a:r>
              <a:rPr lang="cs-CZ" dirty="0"/>
              <a:t>n</a:t>
            </a:r>
            <a:r>
              <a:rPr lang="cs-CZ" dirty="0" smtClean="0"/>
              <a:t>ástroje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46" y="2160589"/>
            <a:ext cx="2846123" cy="379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599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Nástavbové prvky stimulace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ORÁLNÍ STIMULACE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Tzn. </a:t>
            </a:r>
            <a:r>
              <a:rPr lang="cs-CZ" dirty="0"/>
              <a:t>ú</a:t>
            </a:r>
            <a:r>
              <a:rPr lang="cs-CZ" dirty="0" smtClean="0"/>
              <a:t>stní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Z</a:t>
            </a:r>
            <a:r>
              <a:rPr lang="cs-CZ" altLang="cs-CZ" dirty="0" smtClean="0"/>
              <a:t>koumá </a:t>
            </a:r>
            <a:r>
              <a:rPr lang="cs-CZ" altLang="cs-CZ" dirty="0"/>
              <a:t>a stimuluje rty a receptory 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chuti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Může být spojena s hygienou dutiny </a:t>
            </a:r>
            <a:br>
              <a:rPr lang="cs-CZ" dirty="0" smtClean="0"/>
            </a:br>
            <a:r>
              <a:rPr lang="cs-CZ" dirty="0" smtClean="0"/>
              <a:t>ústní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Možnosti stimulace: o</a:t>
            </a:r>
            <a:r>
              <a:rPr lang="cs-CZ" dirty="0" smtClean="0"/>
              <a:t>blíbené nápoje</a:t>
            </a:r>
            <a:br>
              <a:rPr lang="cs-CZ" dirty="0" smtClean="0"/>
            </a:br>
            <a:r>
              <a:rPr lang="cs-CZ" dirty="0" smtClean="0"/>
              <a:t>„</a:t>
            </a:r>
            <a:r>
              <a:rPr lang="cs-CZ" dirty="0"/>
              <a:t>c</a:t>
            </a:r>
            <a:r>
              <a:rPr lang="cs-CZ" dirty="0" smtClean="0"/>
              <a:t>ucací</a:t>
            </a:r>
            <a:r>
              <a:rPr lang="cs-CZ" dirty="0"/>
              <a:t>“ váčky (chipsy, gumoví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medvídci</a:t>
            </a:r>
            <a:r>
              <a:rPr lang="cs-CZ" dirty="0"/>
              <a:t>, čokoláda)</a:t>
            </a:r>
          </a:p>
        </p:txBody>
      </p:sp>
      <p:pic>
        <p:nvPicPr>
          <p:cNvPr id="4" name="Picture 2" descr="o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03" y="2160589"/>
            <a:ext cx="4391698" cy="30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697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Nástavbové prvky stimulace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OLFAKTORICKÁ STIMULACE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Tzn. </a:t>
            </a:r>
            <a:r>
              <a:rPr lang="cs-CZ" dirty="0"/>
              <a:t>č</a:t>
            </a:r>
            <a:r>
              <a:rPr lang="cs-CZ" dirty="0" smtClean="0"/>
              <a:t>ichová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Vůně a pachy jsou pro lidský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organismus </a:t>
            </a:r>
            <a:r>
              <a:rPr lang="cs-CZ" dirty="0"/>
              <a:t>hlavními vyvolavateli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vzpomínek </a:t>
            </a:r>
            <a:r>
              <a:rPr lang="cs-CZ" dirty="0"/>
              <a:t>ať už kladných či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záporných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Nenabízíme kontinuálně, </a:t>
            </a:r>
            <a:br>
              <a:rPr lang="cs-CZ" dirty="0" smtClean="0"/>
            </a:br>
            <a:r>
              <a:rPr lang="cs-CZ" dirty="0" smtClean="0"/>
              <a:t>podáváme v dávkách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Možnosti stimulace: v</a:t>
            </a:r>
            <a:r>
              <a:rPr lang="cs-CZ" dirty="0" smtClean="0"/>
              <a:t>ůně, </a:t>
            </a:r>
            <a:br>
              <a:rPr lang="cs-CZ" dirty="0" smtClean="0"/>
            </a:br>
            <a:r>
              <a:rPr lang="cs-CZ" dirty="0" smtClean="0"/>
              <a:t>pachy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Picture 3" descr="o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543" y="2394330"/>
            <a:ext cx="42052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411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Nástavbové prvky stimulace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TAKTILNĚ-HAPTICKÁ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Tzn. dotek-hmat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Z</a:t>
            </a:r>
            <a:r>
              <a:rPr lang="cs-CZ" altLang="cs-CZ" dirty="0" smtClean="0"/>
              <a:t>aměřena </a:t>
            </a:r>
            <a:r>
              <a:rPr lang="cs-CZ" altLang="cs-CZ" dirty="0"/>
              <a:t>na používání známých 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a </a:t>
            </a:r>
            <a:r>
              <a:rPr lang="cs-CZ" altLang="cs-CZ" dirty="0"/>
              <a:t>oblíbených </a:t>
            </a:r>
            <a:r>
              <a:rPr lang="cs-CZ" altLang="cs-CZ" dirty="0" smtClean="0"/>
              <a:t>předmětů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/>
              <a:t>Vkládáme je do rukou klienta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Možnosti stimulace: </a:t>
            </a:r>
            <a:r>
              <a:rPr lang="cs-CZ" dirty="0" smtClean="0"/>
              <a:t>hračky, </a:t>
            </a:r>
            <a:br>
              <a:rPr lang="cs-CZ" dirty="0" smtClean="0"/>
            </a:br>
            <a:r>
              <a:rPr lang="cs-CZ" dirty="0" smtClean="0"/>
              <a:t>hrníčky, ručníky, teplo </a:t>
            </a:r>
            <a:r>
              <a:rPr lang="cs-CZ" dirty="0"/>
              <a:t>a </a:t>
            </a:r>
            <a:r>
              <a:rPr lang="cs-CZ" dirty="0" smtClean="0"/>
              <a:t>chlad, </a:t>
            </a:r>
            <a:br>
              <a:rPr lang="cs-CZ" dirty="0" smtClean="0"/>
            </a:br>
            <a:r>
              <a:rPr lang="cs-CZ" dirty="0" smtClean="0"/>
              <a:t>předměty </a:t>
            </a:r>
            <a:r>
              <a:rPr lang="cs-CZ" dirty="0"/>
              <a:t>z denního života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i práce, kožešina</a:t>
            </a:r>
            <a:endParaRPr lang="cs-CZ" alt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383" y="1557789"/>
            <a:ext cx="3535986" cy="2377646"/>
          </a:xfrm>
          <a:prstGeom prst="rect">
            <a:avLst/>
          </a:prstGeom>
        </p:spPr>
      </p:pic>
      <p:pic>
        <p:nvPicPr>
          <p:cNvPr id="5" name="Picture 11" descr="plyšákIMG_022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7"/>
          <a:stretch/>
        </p:blipFill>
        <p:spPr bwMode="auto">
          <a:xfrm>
            <a:off x="5458702" y="4216354"/>
            <a:ext cx="3540125" cy="182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1794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Autobiografická anamnéza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Zjišťujeme ji od </a:t>
            </a:r>
            <a:r>
              <a:rPr lang="cs-CZ" dirty="0" smtClean="0"/>
              <a:t>nejbližších klienta (zvyky</a:t>
            </a:r>
            <a:r>
              <a:rPr lang="cs-CZ" dirty="0"/>
              <a:t>, návyky, </a:t>
            </a:r>
            <a:r>
              <a:rPr lang="cs-CZ" dirty="0" smtClean="0"/>
              <a:t>záliby, oblíbené předměty)</a:t>
            </a:r>
          </a:p>
          <a:p>
            <a:r>
              <a:rPr lang="cs-CZ" dirty="0" smtClean="0"/>
              <a:t>U všech stimulací ji musíme respektovat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6688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Datuje se do roku 400 n.l., kdy působil lékař Caelio Aureliano </a:t>
            </a:r>
          </a:p>
          <a:p>
            <a:r>
              <a:rPr lang="cs-CZ" dirty="0" smtClean="0"/>
              <a:t>Popisuje terapeutický plán v případě motorických deficitů</a:t>
            </a:r>
          </a:p>
          <a:p>
            <a:r>
              <a:rPr lang="cs-CZ" dirty="0" smtClean="0"/>
              <a:t>Požadavek započít terapii již druhý den po začátku onemocnění</a:t>
            </a:r>
          </a:p>
          <a:p>
            <a:r>
              <a:rPr lang="cs-CZ" dirty="0" smtClean="0"/>
              <a:t>Na přelomu 19. a 20. století tzv. péče o mrzáky – mezioborová spolupráce</a:t>
            </a:r>
          </a:p>
          <a:p>
            <a:r>
              <a:rPr lang="cs-CZ" dirty="0" smtClean="0"/>
              <a:t>Během druhé světové války – sledování velké skupiny vojáků s mozkovým postižením</a:t>
            </a:r>
          </a:p>
          <a:p>
            <a:r>
              <a:rPr lang="cs-CZ" dirty="0" smtClean="0"/>
              <a:t>Změna názoru – regenerace CNS je neovlivnitelné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78966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Desatero bazální stimulace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1. Přivítejte a rozlučte se s klientem pokud možno vždy stejnými slovy.</a:t>
            </a:r>
          </a:p>
          <a:p>
            <a:pPr marL="0" indent="0">
              <a:buNone/>
            </a:pPr>
            <a:r>
              <a:rPr lang="cs-CZ" dirty="0"/>
              <a:t>2. Při oslovení se ho vždy dotkněte na stejném místě.</a:t>
            </a:r>
          </a:p>
          <a:p>
            <a:pPr marL="0" indent="0">
              <a:buNone/>
            </a:pPr>
            <a:r>
              <a:rPr lang="cs-CZ" dirty="0"/>
              <a:t>3. Hovořte zřetelně, jasně a ne příliš rychle.</a:t>
            </a:r>
          </a:p>
          <a:p>
            <a:pPr marL="0" indent="0">
              <a:buNone/>
            </a:pPr>
            <a:r>
              <a:rPr lang="cs-CZ" dirty="0"/>
              <a:t>4. Nezvyšujte hlas, mluvte přirozeným tónem.</a:t>
            </a:r>
          </a:p>
          <a:p>
            <a:pPr marL="0" indent="0">
              <a:buNone/>
            </a:pPr>
            <a:r>
              <a:rPr lang="cs-CZ" dirty="0"/>
              <a:t>5. Dbejte, aby tón vašeho hlasu, vaše mimika a gestikulace odpovídaly významu.</a:t>
            </a:r>
          </a:p>
          <a:p>
            <a:pPr marL="0" indent="0">
              <a:buNone/>
            </a:pPr>
            <a:r>
              <a:rPr lang="cs-CZ" dirty="0"/>
              <a:t>6. Při rozhovoru s klientem používejte takovou formu komunikace, na kterou byl </a:t>
            </a:r>
            <a:r>
              <a:rPr lang="cs-CZ" dirty="0" smtClean="0"/>
              <a:t> zvyklý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7. Nepoužívejte v řeči zdrobněliny.</a:t>
            </a:r>
          </a:p>
          <a:p>
            <a:pPr marL="0" indent="0">
              <a:buNone/>
            </a:pPr>
            <a:r>
              <a:rPr lang="cs-CZ" dirty="0"/>
              <a:t>8. Nehovořte s více osobami najednou.</a:t>
            </a:r>
          </a:p>
          <a:p>
            <a:pPr marL="0" indent="0">
              <a:buNone/>
            </a:pPr>
            <a:r>
              <a:rPr lang="cs-CZ" dirty="0"/>
              <a:t>9. Při komunikaci s klientem se pokuste redukovat rušivý zvuk okolního prostředí.</a:t>
            </a:r>
          </a:p>
          <a:p>
            <a:pPr marL="0" indent="0">
              <a:buNone/>
            </a:pPr>
            <a:r>
              <a:rPr lang="cs-CZ" dirty="0"/>
              <a:t>10. Umožněte klientovi reagovat na vaše slova.</a:t>
            </a:r>
          </a:p>
        </p:txBody>
      </p:sp>
    </p:spTree>
    <p:extLst>
      <p:ext uri="{BB962C8B-B14F-4D97-AF65-F5344CB8AC3E}">
        <p14:creationId xmlns:p14="http://schemas.microsoft.com/office/powerpoint/2010/main" val="32323863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372" y="1701256"/>
            <a:ext cx="4398804" cy="412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14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Mozková plasticita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První hypotézy – fyziolog Hermann Munk =&gt; funkci převezmou sousedící areály kortexu – několikrát zkoumána, potvrzena, ale i zpochybňována</a:t>
            </a:r>
          </a:p>
          <a:p>
            <a:r>
              <a:rPr lang="cs-CZ" dirty="0" smtClean="0"/>
              <a:t>V moderní rehabilitaci – nejdůležitější cíl - optimální využití spontánní regenerace a neuronální plasticity</a:t>
            </a:r>
          </a:p>
          <a:p>
            <a:r>
              <a:rPr lang="cs-CZ" dirty="0" smtClean="0"/>
              <a:t>Průběh neuronální plasticity – ovlivnitelný stimuly z okolí</a:t>
            </a:r>
          </a:p>
        </p:txBody>
      </p:sp>
    </p:spTree>
    <p:extLst>
      <p:ext uri="{BB962C8B-B14F-4D97-AF65-F5344CB8AC3E}">
        <p14:creationId xmlns:p14="http://schemas.microsoft.com/office/powerpoint/2010/main" val="3231294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Principy neurorehabilitace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Princip celistvosti – nutnost obsáhnout celou osobnost pacienta</a:t>
            </a:r>
          </a:p>
          <a:p>
            <a:r>
              <a:rPr lang="cs-CZ" dirty="0" smtClean="0"/>
              <a:t>Princip včasnosti a dlouhodobosti – začátek již v akutní fázi, trvání týdny, měsíce až celý život</a:t>
            </a:r>
          </a:p>
          <a:p>
            <a:r>
              <a:rPr lang="cs-CZ" dirty="0" smtClean="0"/>
              <a:t>Princip týmové práce</a:t>
            </a:r>
          </a:p>
          <a:p>
            <a:r>
              <a:rPr lang="cs-CZ" dirty="0" smtClean="0"/>
              <a:t>Princip interdisciplinarity a </a:t>
            </a:r>
          </a:p>
          <a:p>
            <a:pPr marL="0" indent="0">
              <a:buNone/>
            </a:pPr>
            <a:r>
              <a:rPr lang="cs-CZ" dirty="0" smtClean="0"/>
              <a:t>   multidisciplinarity – vysoce </a:t>
            </a:r>
          </a:p>
          <a:p>
            <a:pPr marL="0" indent="0">
              <a:buNone/>
            </a:pPr>
            <a:r>
              <a:rPr lang="cs-CZ" dirty="0" smtClean="0"/>
              <a:t>   specializované komplexní </a:t>
            </a:r>
          </a:p>
          <a:p>
            <a:pPr marL="0" indent="0">
              <a:buNone/>
            </a:pPr>
            <a:r>
              <a:rPr lang="cs-CZ" dirty="0" smtClean="0"/>
              <a:t>   terapeutické koncepty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66591" y="3199805"/>
            <a:ext cx="2850635" cy="283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4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Princip přijetí občanů se zdravotním postižením společností – zabránění sociální izolaci, možnost opětovného zařazení do společnosti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95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Včasná neurorehabilitace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Měla by začínat již na intenzivní stanici (JIP, KARIM)</a:t>
            </a:r>
          </a:p>
          <a:p>
            <a:r>
              <a:rPr lang="cs-CZ" dirty="0" smtClean="0"/>
              <a:t>Provází pacienta od akutní fáze onemocnění</a:t>
            </a:r>
          </a:p>
          <a:p>
            <a:r>
              <a:rPr lang="cs-CZ" dirty="0" smtClean="0"/>
              <a:t>Podporuje spontánní uzdravení, předchází raným a pozdním komplikacím, využívá schopnosti regenerace a zbývající mozkové plasticity</a:t>
            </a:r>
          </a:p>
          <a:p>
            <a:r>
              <a:rPr lang="cs-CZ" dirty="0" smtClean="0"/>
              <a:t>Počáteční formy rehabilitace obsahují správné polohování, rychlou mobilizaci, prevenci kontraktur, pneumonií, dekubitů a trombóz, a také terapii inkontinence a poruch polykání</a:t>
            </a:r>
          </a:p>
        </p:txBody>
      </p:sp>
    </p:spTree>
    <p:extLst>
      <p:ext uri="{BB962C8B-B14F-4D97-AF65-F5344CB8AC3E}">
        <p14:creationId xmlns:p14="http://schemas.microsoft.com/office/powerpoint/2010/main" val="113779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Fázový model neurorehabilitace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Způsob jak zlepšit rehabilitační proces</a:t>
            </a:r>
          </a:p>
          <a:p>
            <a:r>
              <a:rPr lang="cs-CZ" dirty="0" smtClean="0"/>
              <a:t>V ČR zatím neexistuje</a:t>
            </a:r>
          </a:p>
          <a:p>
            <a:r>
              <a:rPr lang="cs-CZ" dirty="0" smtClean="0"/>
              <a:t>Dobrý příklad – model používán v Německu</a:t>
            </a:r>
          </a:p>
          <a:p>
            <a:r>
              <a:rPr lang="cs-CZ" dirty="0" smtClean="0"/>
              <a:t>Hlavní přínos – včasný začátek neurorehabilitace již v akutní fázi</a:t>
            </a:r>
          </a:p>
          <a:p>
            <a:r>
              <a:rPr lang="cs-CZ" dirty="0" smtClean="0"/>
              <a:t>Zajišťuje kontinuitu a kvalitu rehabilitačního procesu</a:t>
            </a:r>
          </a:p>
        </p:txBody>
      </p:sp>
    </p:spTree>
    <p:extLst>
      <p:ext uri="{BB962C8B-B14F-4D97-AF65-F5344CB8AC3E}">
        <p14:creationId xmlns:p14="http://schemas.microsoft.com/office/powerpoint/2010/main" val="2834959355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1139</TotalTime>
  <Words>1389</Words>
  <Application>Microsoft Office PowerPoint</Application>
  <PresentationFormat>Širokoúhlá obrazovka</PresentationFormat>
  <Paragraphs>221</Paragraphs>
  <Slides>41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Calibri</vt:lpstr>
      <vt:lpstr>Trebuchet MS</vt:lpstr>
      <vt:lpstr>Wingdings 3</vt:lpstr>
      <vt:lpstr>Faseta</vt:lpstr>
      <vt:lpstr>Rehabilitace a bazální stimulace v neurointenzivní péči</vt:lpstr>
      <vt:lpstr>Neurorehabilitace</vt:lpstr>
      <vt:lpstr>Úvod do neurorehabilitace</vt:lpstr>
      <vt:lpstr>Historie</vt:lpstr>
      <vt:lpstr>Mozková plasticita</vt:lpstr>
      <vt:lpstr>Principy neurorehabilitace</vt:lpstr>
      <vt:lpstr>Prezentace aplikace PowerPoint</vt:lpstr>
      <vt:lpstr>Včasná neurorehabilitace</vt:lpstr>
      <vt:lpstr>Fázový model neurorehabilitace</vt:lpstr>
      <vt:lpstr>Fázový model</vt:lpstr>
      <vt:lpstr>Prvky neurorehabilitace</vt:lpstr>
      <vt:lpstr>Prvky neurorehabilitace</vt:lpstr>
      <vt:lpstr>Prvky neurorehabilitace</vt:lpstr>
      <vt:lpstr>Prvky neurorehabilitace</vt:lpstr>
      <vt:lpstr>Prvky neurorehabilitace</vt:lpstr>
      <vt:lpstr>Prvky neurorehabilitace</vt:lpstr>
      <vt:lpstr>Prvky neurorehabilitace</vt:lpstr>
      <vt:lpstr>Prvky neurorehabilitace</vt:lpstr>
      <vt:lpstr>Prvky neurorehabilitace</vt:lpstr>
      <vt:lpstr>Prvky neurorehabilitace</vt:lpstr>
      <vt:lpstr>Prvky neurorehabilitace</vt:lpstr>
      <vt:lpstr>Prvky neurorehabilitace</vt:lpstr>
      <vt:lpstr>Pravidla průběhu stimulace</vt:lpstr>
      <vt:lpstr>Bazální stimulace</vt:lpstr>
      <vt:lpstr>Historie</vt:lpstr>
      <vt:lpstr>Prvky bazální stimulace</vt:lpstr>
      <vt:lpstr>Somatická stimulace</vt:lpstr>
      <vt:lpstr>Iniciální dotek</vt:lpstr>
      <vt:lpstr>Koupele a masáže</vt:lpstr>
      <vt:lpstr>Prezentace aplikace PowerPoint</vt:lpstr>
      <vt:lpstr>Polohování s ohraničením těla</vt:lpstr>
      <vt:lpstr>Vestibulární stimulace</vt:lpstr>
      <vt:lpstr>Vibrační stimulace</vt:lpstr>
      <vt:lpstr>Nástavbové prvky stimulace</vt:lpstr>
      <vt:lpstr>Nástavbové prvky stimulace</vt:lpstr>
      <vt:lpstr>Nástavbové prvky stimulace</vt:lpstr>
      <vt:lpstr>Nástavbové prvky stimulace</vt:lpstr>
      <vt:lpstr>Nástavbové prvky stimulace</vt:lpstr>
      <vt:lpstr>Autobiografická anamnéza</vt:lpstr>
      <vt:lpstr>Desatero bazální stimulace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Režimová opatření a polohování pacienta v neurointenzivní péči</dc:title>
  <dc:creator>Lucia Magdolenova</dc:creator>
  <cp:lastModifiedBy>Lucia Magdolenova</cp:lastModifiedBy>
  <cp:revision>46</cp:revision>
  <dcterms:created xsi:type="dcterms:W3CDTF">2017-03-07T19:44:03Z</dcterms:created>
  <dcterms:modified xsi:type="dcterms:W3CDTF">2017-03-14T20:19:16Z</dcterms:modified>
</cp:coreProperties>
</file>