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9"/>
  </p:notesMasterIdLst>
  <p:sldIdLst>
    <p:sldId id="272" r:id="rId2"/>
    <p:sldId id="273" r:id="rId3"/>
    <p:sldId id="288" r:id="rId4"/>
    <p:sldId id="293" r:id="rId5"/>
    <p:sldId id="275" r:id="rId6"/>
    <p:sldId id="277" r:id="rId7"/>
    <p:sldId id="294" r:id="rId8"/>
    <p:sldId id="276" r:id="rId9"/>
    <p:sldId id="295" r:id="rId10"/>
    <p:sldId id="278" r:id="rId11"/>
    <p:sldId id="279" r:id="rId12"/>
    <p:sldId id="256" r:id="rId13"/>
    <p:sldId id="257" r:id="rId14"/>
    <p:sldId id="258" r:id="rId15"/>
    <p:sldId id="259" r:id="rId16"/>
    <p:sldId id="265" r:id="rId17"/>
    <p:sldId id="260" r:id="rId18"/>
    <p:sldId id="262" r:id="rId19"/>
    <p:sldId id="263" r:id="rId20"/>
    <p:sldId id="264" r:id="rId21"/>
    <p:sldId id="267" r:id="rId22"/>
    <p:sldId id="268" r:id="rId23"/>
    <p:sldId id="269" r:id="rId24"/>
    <p:sldId id="266" r:id="rId25"/>
    <p:sldId id="292" r:id="rId26"/>
    <p:sldId id="291" r:id="rId27"/>
    <p:sldId id="290" r:id="rId28"/>
    <p:sldId id="289" r:id="rId29"/>
    <p:sldId id="280" r:id="rId30"/>
    <p:sldId id="281" r:id="rId31"/>
    <p:sldId id="282" r:id="rId32"/>
    <p:sldId id="283" r:id="rId33"/>
    <p:sldId id="284" r:id="rId34"/>
    <p:sldId id="285" r:id="rId35"/>
    <p:sldId id="286" r:id="rId36"/>
    <p:sldId id="287" r:id="rId37"/>
    <p:sldId id="296" r:id="rId3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1059" autoAdjust="0"/>
  </p:normalViewPr>
  <p:slideViewPr>
    <p:cSldViewPr>
      <p:cViewPr varScale="1">
        <p:scale>
          <a:sx n="60" d="100"/>
          <a:sy n="60" d="100"/>
        </p:scale>
        <p:origin x="1686" y="72"/>
      </p:cViewPr>
      <p:guideLst>
        <p:guide orient="horz" pos="2160"/>
        <p:guide pos="2880"/>
      </p:guideLst>
    </p:cSldViewPr>
  </p:slideViewPr>
  <p:outlineViewPr>
    <p:cViewPr>
      <p:scale>
        <a:sx n="33" d="100"/>
        <a:sy n="33" d="100"/>
      </p:scale>
      <p:origin x="0" y="8394"/>
    </p:cViewPr>
  </p:outlineViewPr>
  <p:notesTextViewPr>
    <p:cViewPr>
      <p:scale>
        <a:sx n="100" d="100"/>
        <a:sy n="100" d="100"/>
      </p:scale>
      <p:origin x="0" y="0"/>
    </p:cViewPr>
  </p:notesTextViewPr>
  <p:notesViewPr>
    <p:cSldViewPr>
      <p:cViewPr varScale="1">
        <p:scale>
          <a:sx n="56" d="100"/>
          <a:sy n="56" d="100"/>
        </p:scale>
        <p:origin x="-126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2347DA-1EE0-45DC-B496-2196BA79AEE6}" type="datetimeFigureOut">
              <a:rPr lang="cs-CZ" smtClean="0"/>
              <a:pPr/>
              <a:t>13. 3. 2018</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88EE3C-C077-4CD2-9CCA-C89C9A824E5E}" type="slidenum">
              <a:rPr lang="cs-CZ" smtClean="0"/>
              <a:pPr/>
              <a:t>‹#›</a:t>
            </a:fld>
            <a:endParaRPr lang="cs-CZ"/>
          </a:p>
        </p:txBody>
      </p:sp>
    </p:spTree>
    <p:extLst>
      <p:ext uri="{BB962C8B-B14F-4D97-AF65-F5344CB8AC3E}">
        <p14:creationId xmlns:p14="http://schemas.microsoft.com/office/powerpoint/2010/main" val="3068769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Krev je do mozku vedena </a:t>
            </a:r>
            <a:r>
              <a:rPr lang="cs-CZ" dirty="0" err="1" smtClean="0"/>
              <a:t>dvěmi</a:t>
            </a:r>
            <a:r>
              <a:rPr lang="cs-CZ" dirty="0" smtClean="0"/>
              <a:t> vnitřními karotickými tepnami a. </a:t>
            </a:r>
            <a:r>
              <a:rPr lang="cs-CZ" dirty="0" err="1" smtClean="0"/>
              <a:t>carotis</a:t>
            </a:r>
            <a:r>
              <a:rPr lang="cs-CZ" dirty="0" smtClean="0"/>
              <a:t> interna sin. A </a:t>
            </a:r>
            <a:r>
              <a:rPr lang="cs-CZ" dirty="0" err="1" smtClean="0"/>
              <a:t>dextra</a:t>
            </a:r>
            <a:r>
              <a:rPr lang="cs-CZ" dirty="0" smtClean="0"/>
              <a:t> a </a:t>
            </a:r>
            <a:r>
              <a:rPr lang="cs-CZ" dirty="0" err="1" smtClean="0"/>
              <a:t>dvěmi</a:t>
            </a:r>
            <a:r>
              <a:rPr lang="cs-CZ" dirty="0" smtClean="0"/>
              <a:t> páteřními tepnami </a:t>
            </a:r>
            <a:r>
              <a:rPr lang="cs-CZ" dirty="0" err="1" smtClean="0"/>
              <a:t>aa</a:t>
            </a:r>
            <a:r>
              <a:rPr lang="cs-CZ" dirty="0" smtClean="0"/>
              <a:t>. </a:t>
            </a:r>
            <a:r>
              <a:rPr lang="cs-CZ" dirty="0" err="1" smtClean="0"/>
              <a:t>Vertebrales</a:t>
            </a:r>
            <a:r>
              <a:rPr lang="cs-CZ" dirty="0" smtClean="0"/>
              <a:t>, tyhle vertebrální tepny se na úrovni mozkového kmene spojují v bazilární tepnu a. basilaris, která vytváří hlavní větve – </a:t>
            </a:r>
            <a:r>
              <a:rPr lang="cs-CZ" dirty="0" err="1" smtClean="0"/>
              <a:t>aa.pontines</a:t>
            </a:r>
            <a:r>
              <a:rPr lang="cs-CZ" baseline="0" dirty="0" smtClean="0"/>
              <a:t> (k mostu), </a:t>
            </a:r>
            <a:r>
              <a:rPr lang="cs-CZ" baseline="0" dirty="0" err="1" smtClean="0"/>
              <a:t>a.cerebelaris</a:t>
            </a:r>
            <a:r>
              <a:rPr lang="cs-CZ" baseline="0" dirty="0" smtClean="0"/>
              <a:t> </a:t>
            </a:r>
            <a:r>
              <a:rPr lang="cs-CZ" baseline="0" dirty="0" err="1" smtClean="0"/>
              <a:t>superiri</a:t>
            </a:r>
            <a:r>
              <a:rPr lang="cs-CZ" baseline="0" dirty="0" smtClean="0"/>
              <a:t> sin. </a:t>
            </a:r>
            <a:r>
              <a:rPr lang="cs-CZ" baseline="0" dirty="0" err="1" smtClean="0"/>
              <a:t>Et</a:t>
            </a:r>
            <a:r>
              <a:rPr lang="cs-CZ" baseline="0" dirty="0" smtClean="0"/>
              <a:t> </a:t>
            </a:r>
            <a:r>
              <a:rPr lang="cs-CZ" baseline="0" dirty="0" err="1" smtClean="0"/>
              <a:t>dx</a:t>
            </a:r>
            <a:r>
              <a:rPr lang="cs-CZ" baseline="0" dirty="0" smtClean="0"/>
              <a:t>. (k mozečku) a zadní anastomózu a. communicans </a:t>
            </a:r>
            <a:r>
              <a:rPr lang="cs-CZ" baseline="0" dirty="0" err="1" smtClean="0"/>
              <a:t>posterior</a:t>
            </a:r>
            <a:r>
              <a:rPr lang="cs-CZ" baseline="0" dirty="0" smtClean="0"/>
              <a:t>.</a:t>
            </a:r>
          </a:p>
          <a:p>
            <a:r>
              <a:rPr lang="cs-CZ" baseline="0" dirty="0" smtClean="0"/>
              <a:t>Z </a:t>
            </a:r>
            <a:r>
              <a:rPr lang="cs-CZ" baseline="0" dirty="0" err="1" smtClean="0"/>
              <a:t>willisova</a:t>
            </a:r>
            <a:r>
              <a:rPr lang="cs-CZ" baseline="0" dirty="0" smtClean="0"/>
              <a:t> okruhu vycházejí tři páry (pravé a levé) hlavních mozkových tepen vyživujících mozek. A. cerebralis </a:t>
            </a:r>
            <a:r>
              <a:rPr lang="cs-CZ" baseline="0" dirty="0" err="1" smtClean="0"/>
              <a:t>anterior</a:t>
            </a:r>
            <a:r>
              <a:rPr lang="cs-CZ" baseline="0" dirty="0" smtClean="0"/>
              <a:t>, a. cerebralis media a </a:t>
            </a:r>
            <a:r>
              <a:rPr lang="cs-CZ" baseline="0" dirty="0" err="1" smtClean="0"/>
              <a:t>a.cerebralis</a:t>
            </a:r>
            <a:r>
              <a:rPr lang="cs-CZ" baseline="0" dirty="0" smtClean="0"/>
              <a:t> </a:t>
            </a:r>
            <a:r>
              <a:rPr lang="cs-CZ" baseline="0" dirty="0" err="1" smtClean="0"/>
              <a:t>posterior</a:t>
            </a:r>
            <a:endParaRPr lang="cs-CZ" dirty="0"/>
          </a:p>
        </p:txBody>
      </p:sp>
      <p:sp>
        <p:nvSpPr>
          <p:cNvPr id="4" name="Zástupný symbol pro číslo snímku 3"/>
          <p:cNvSpPr>
            <a:spLocks noGrp="1"/>
          </p:cNvSpPr>
          <p:nvPr>
            <p:ph type="sldNum" sz="quarter" idx="10"/>
          </p:nvPr>
        </p:nvSpPr>
        <p:spPr/>
        <p:txBody>
          <a:bodyPr/>
          <a:lstStyle/>
          <a:p>
            <a:fld id="{3E88EE3C-C077-4CD2-9CCA-C89C9A824E5E}" type="slidenum">
              <a:rPr lang="cs-CZ" smtClean="0"/>
              <a:pPr/>
              <a:t>15</a:t>
            </a:fld>
            <a:endParaRPr lang="cs-CZ"/>
          </a:p>
        </p:txBody>
      </p:sp>
    </p:spTree>
    <p:extLst>
      <p:ext uri="{BB962C8B-B14F-4D97-AF65-F5344CB8AC3E}">
        <p14:creationId xmlns:p14="http://schemas.microsoft.com/office/powerpoint/2010/main" val="1347262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3E88EE3C-C077-4CD2-9CCA-C89C9A824E5E}" type="slidenum">
              <a:rPr lang="cs-CZ" smtClean="0"/>
              <a:pPr/>
              <a:t>22</a:t>
            </a:fld>
            <a:endParaRPr lang="cs-CZ"/>
          </a:p>
        </p:txBody>
      </p:sp>
    </p:spTree>
    <p:extLst>
      <p:ext uri="{BB962C8B-B14F-4D97-AF65-F5344CB8AC3E}">
        <p14:creationId xmlns:p14="http://schemas.microsoft.com/office/powerpoint/2010/main" val="514904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p:txBody>
          <a:bodyPr/>
          <a:lstStyle/>
          <a:p>
            <a:fld id="{18A2481B-5154-415F-B752-558547769AA3}" type="datetimeFigureOut">
              <a:rPr lang="cs-CZ" smtClean="0"/>
              <a:pPr/>
              <a:t>13. 3. 2018</a:t>
            </a:fld>
            <a:endParaRPr lang="cs-CZ"/>
          </a:p>
        </p:txBody>
      </p:sp>
      <p:sp>
        <p:nvSpPr>
          <p:cNvPr id="17" name="Zástupný symbol pro zápatí 16"/>
          <p:cNvSpPr>
            <a:spLocks noGrp="1"/>
          </p:cNvSpPr>
          <p:nvPr>
            <p:ph type="ftr" sz="quarter" idx="11"/>
          </p:nvPr>
        </p:nvSpPr>
        <p:spPr/>
        <p:txBody>
          <a:bodyPr/>
          <a:lstStyle/>
          <a:p>
            <a:endParaRPr lang="cs-CZ"/>
          </a:p>
        </p:txBody>
      </p:sp>
      <p:sp>
        <p:nvSpPr>
          <p:cNvPr id="7" name="Přímá spojovací čára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a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a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Zástupný symbol pro číslo snímk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0264769-77EF-4CD0-90DE-F7D7F2D423C4}" type="slidenum">
              <a:rPr lang="cs-CZ" smtClean="0"/>
              <a:pPr/>
              <a:t>‹#›</a:t>
            </a:fld>
            <a:endParaRPr lang="cs-CZ"/>
          </a:p>
        </p:txBody>
      </p:sp>
      <p:sp>
        <p:nvSpPr>
          <p:cNvPr id="8" name="Nadpis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cs-CZ" smtClean="0"/>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13. 3. 2018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2"/>
      </p:bgRef>
    </p:bg>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Přímá spojovací čára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a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6915912" y="3009901"/>
            <a:ext cx="457200" cy="441325"/>
          </a:xfrm>
        </p:spPr>
        <p:txBody>
          <a:bodyPr/>
          <a:lstStyle/>
          <a:p>
            <a:fld id="{20264769-77EF-4CD0-90DE-F7D7F2D423C4}" type="slidenum">
              <a:rPr lang="cs-CZ" smtClean="0"/>
              <a:pPr/>
              <a:t>‹#›</a:t>
            </a:fld>
            <a:endParaRPr lang="cs-CZ"/>
          </a:p>
        </p:txBody>
      </p:sp>
      <p:sp>
        <p:nvSpPr>
          <p:cNvPr id="3" name="Zástupný symbol pro svislý text 2"/>
          <p:cNvSpPr>
            <a:spLocks noGrp="1"/>
          </p:cNvSpPr>
          <p:nvPr>
            <p:ph type="body" orient="vert" idx="1"/>
          </p:nvPr>
        </p:nvSpPr>
        <p:spPr>
          <a:xfrm>
            <a:off x="304800" y="304800"/>
            <a:ext cx="6553200" cy="5821366"/>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13. 3. 2018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2" name="Svislý nadpis 1"/>
          <p:cNvSpPr>
            <a:spLocks noGrp="1"/>
          </p:cNvSpPr>
          <p:nvPr>
            <p:ph type="title" orient="vert"/>
          </p:nvPr>
        </p:nvSpPr>
        <p:spPr>
          <a:xfrm>
            <a:off x="7391400" y="304801"/>
            <a:ext cx="1447800" cy="5851525"/>
          </a:xfrm>
        </p:spPr>
        <p:txBody>
          <a:bodyPr vert="eaVert"/>
          <a:lstStyle/>
          <a:p>
            <a:r>
              <a:rPr kumimoji="0" lang="cs-CZ" smtClean="0"/>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chemeClr val="accent3">
                    <a:shade val="75000"/>
                  </a:schemeClr>
                </a:solidFill>
              </a:defRPr>
            </a:lvl1pPr>
          </a:lstStyle>
          <a:p>
            <a:r>
              <a:rPr kumimoji="0" lang="cs-CZ" smtClean="0"/>
              <a:t>Klepnutím lze upravit styl předlohy nadpisů.</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13. 3. 2018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a:xfrm>
            <a:off x="4361688" y="1026372"/>
            <a:ext cx="457200" cy="441325"/>
          </a:xfrm>
        </p:spPr>
        <p:txBody>
          <a:bodyPr/>
          <a:lstStyle/>
          <a:p>
            <a:fld id="{20264769-77EF-4CD0-90DE-F7D7F2D423C4}" type="slidenum">
              <a:rPr lang="cs-CZ" smtClean="0"/>
              <a:pPr/>
              <a:t>‹#›</a:t>
            </a:fld>
            <a:endParaRPr lang="cs-CZ"/>
          </a:p>
        </p:txBody>
      </p:sp>
      <p:sp>
        <p:nvSpPr>
          <p:cNvPr id="8" name="Zástupný symbol pro obsah 7"/>
          <p:cNvSpPr>
            <a:spLocks noGrp="1"/>
          </p:cNvSpPr>
          <p:nvPr>
            <p:ph sz="quarter" idx="1"/>
          </p:nvPr>
        </p:nvSpPr>
        <p:spPr>
          <a:xfrm>
            <a:off x="301752" y="1527048"/>
            <a:ext cx="850392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13" name="Obdélní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Obdélní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Zástupný symbol pro zápatí 4"/>
          <p:cNvSpPr>
            <a:spLocks noGrp="1"/>
          </p:cNvSpPr>
          <p:nvPr>
            <p:ph type="ftr" sz="quarter" idx="11"/>
          </p:nvPr>
        </p:nvSpPr>
        <p:spPr/>
        <p:txBody>
          <a:bodyPr/>
          <a:lstStyle/>
          <a:p>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13. 3. 2018</a:t>
            </a:fld>
            <a:endParaRPr lang="cs-CZ"/>
          </a:p>
        </p:txBody>
      </p:sp>
      <p:sp>
        <p:nvSpPr>
          <p:cNvPr id="8" name="Přímá spojovací čára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a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0264769-77EF-4CD0-90DE-F7D7F2D423C4}" type="slidenum">
              <a:rPr lang="cs-CZ" smtClean="0"/>
              <a:pPr/>
              <a:t>‹#›</a:t>
            </a:fld>
            <a:endParaRPr lang="cs-CZ"/>
          </a:p>
        </p:txBody>
      </p:sp>
      <p:sp>
        <p:nvSpPr>
          <p:cNvPr id="2" name="Nadpis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cs-CZ" smtClean="0"/>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758952"/>
          </a:xfrm>
        </p:spPr>
        <p:txBody>
          <a:bodyPr/>
          <a:lstStyle/>
          <a:p>
            <a:r>
              <a:rPr kumimoji="0" lang="cs-CZ" smtClean="0"/>
              <a:t>Klepnutím lze upravit styl předlohy nadpisů.</a:t>
            </a:r>
            <a:endParaRPr kumimoji="0" lang="en-US"/>
          </a:p>
        </p:txBody>
      </p:sp>
      <p:sp>
        <p:nvSpPr>
          <p:cNvPr id="5" name="Zástupný symbol pro datum 4"/>
          <p:cNvSpPr>
            <a:spLocks noGrp="1"/>
          </p:cNvSpPr>
          <p:nvPr>
            <p:ph type="dt" sz="half" idx="10"/>
          </p:nvPr>
        </p:nvSpPr>
        <p:spPr>
          <a:xfrm>
            <a:off x="5791200" y="6409944"/>
            <a:ext cx="3044952" cy="365760"/>
          </a:xfrm>
        </p:spPr>
        <p:txBody>
          <a:bodyPr/>
          <a:lstStyle/>
          <a:p>
            <a:fld id="{18A2481B-5154-415F-B752-558547769AA3}" type="datetimeFigureOut">
              <a:rPr lang="cs-CZ" smtClean="0"/>
              <a:pPr/>
              <a:t>13. 3. 2018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
        <p:nvSpPr>
          <p:cNvPr id="8" name="Přímá spojovací čára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Zástupný symbol pro obsah 9"/>
          <p:cNvSpPr>
            <a:spLocks noGrp="1"/>
          </p:cNvSpPr>
          <p:nvPr>
            <p:ph sz="half" idx="1"/>
          </p:nvPr>
        </p:nvSpPr>
        <p:spPr>
          <a:xfrm>
            <a:off x="301752" y="1371600"/>
            <a:ext cx="4038600" cy="4681728"/>
          </a:xfrm>
        </p:spPr>
        <p:txBody>
          <a:bodyPr/>
          <a:lstStyle>
            <a:lvl1pPr>
              <a:defRPr sz="2500"/>
            </a:lvl1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obsah 11"/>
          <p:cNvSpPr>
            <a:spLocks noGrp="1"/>
          </p:cNvSpPr>
          <p:nvPr>
            <p:ph sz="half" idx="2"/>
          </p:nvPr>
        </p:nvSpPr>
        <p:spPr>
          <a:xfrm>
            <a:off x="4800600" y="1371600"/>
            <a:ext cx="4038600" cy="4681728"/>
          </a:xfrm>
        </p:spPr>
        <p:txBody>
          <a:bodyPr/>
          <a:lstStyle>
            <a:lvl1pPr>
              <a:defRPr sz="2500"/>
            </a:lvl1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1">
        <a:schemeClr val="bg2"/>
      </p:bgRef>
    </p:bg>
    <p:spTree>
      <p:nvGrpSpPr>
        <p:cNvPr id="1" name=""/>
        <p:cNvGrpSpPr/>
        <p:nvPr/>
      </p:nvGrpSpPr>
      <p:grpSpPr>
        <a:xfrm>
          <a:off x="0" y="0"/>
          <a:ext cx="0" cy="0"/>
          <a:chOff x="0" y="0"/>
          <a:chExt cx="0" cy="0"/>
        </a:xfrm>
      </p:grpSpPr>
      <p:sp>
        <p:nvSpPr>
          <p:cNvPr id="10" name="Přímá spojovací čára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Obdélní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Obdélní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Obdélní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7" name="Zástupný symbol pro datum 6"/>
          <p:cNvSpPr>
            <a:spLocks noGrp="1"/>
          </p:cNvSpPr>
          <p:nvPr>
            <p:ph type="dt" sz="half" idx="10"/>
          </p:nvPr>
        </p:nvSpPr>
        <p:spPr/>
        <p:txBody>
          <a:bodyPr/>
          <a:lstStyle/>
          <a:p>
            <a:fld id="{18A2481B-5154-415F-B752-558547769AA3}" type="datetimeFigureOut">
              <a:rPr lang="cs-CZ" smtClean="0"/>
              <a:pPr/>
              <a:t>13. 3. 2018</a:t>
            </a:fld>
            <a:endParaRPr lang="cs-CZ"/>
          </a:p>
        </p:txBody>
      </p:sp>
      <p:sp>
        <p:nvSpPr>
          <p:cNvPr id="8" name="Zástupný symbol pro zápatí 7"/>
          <p:cNvSpPr>
            <a:spLocks noGrp="1"/>
          </p:cNvSpPr>
          <p:nvPr>
            <p:ph type="ftr" sz="quarter" idx="11"/>
          </p:nvPr>
        </p:nvSpPr>
        <p:spPr>
          <a:xfrm>
            <a:off x="304800" y="6409944"/>
            <a:ext cx="3581400" cy="365760"/>
          </a:xfrm>
        </p:spPr>
        <p:txBody>
          <a:bodyPr/>
          <a:lstStyle/>
          <a:p>
            <a:endParaRPr lang="cs-CZ"/>
          </a:p>
        </p:txBody>
      </p:sp>
      <p:sp>
        <p:nvSpPr>
          <p:cNvPr id="15" name="Přímá spojovací čára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Zástupný symbol pro obsah 23"/>
          <p:cNvSpPr>
            <a:spLocks noGrp="1"/>
          </p:cNvSpPr>
          <p:nvPr>
            <p:ph sz="quarter" idx="2"/>
          </p:nvPr>
        </p:nvSpPr>
        <p:spPr>
          <a:xfrm>
            <a:off x="301752" y="2471383"/>
            <a:ext cx="4041648" cy="3818404"/>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6" name="Zástupný symbol pro obsah 25"/>
          <p:cNvSpPr>
            <a:spLocks noGrp="1"/>
          </p:cNvSpPr>
          <p:nvPr>
            <p:ph sz="quarter" idx="4"/>
          </p:nvPr>
        </p:nvSpPr>
        <p:spPr>
          <a:xfrm>
            <a:off x="4800600" y="2471383"/>
            <a:ext cx="4038600" cy="3822192"/>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Elipsa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a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Zástupný symbol pro číslo snímku 8"/>
          <p:cNvSpPr>
            <a:spLocks noGrp="1"/>
          </p:cNvSpPr>
          <p:nvPr>
            <p:ph type="sldNum" sz="quarter" idx="12"/>
          </p:nvPr>
        </p:nvSpPr>
        <p:spPr>
          <a:xfrm>
            <a:off x="4343400" y="1042416"/>
            <a:ext cx="457200" cy="441325"/>
          </a:xfrm>
        </p:spPr>
        <p:txBody>
          <a:bodyPr/>
          <a:lstStyle>
            <a:lvl1pPr algn="ctr">
              <a:defRPr/>
            </a:lvl1pPr>
          </a:lstStyle>
          <a:p>
            <a:fld id="{20264769-77EF-4CD0-90DE-F7D7F2D423C4}" type="slidenum">
              <a:rPr lang="cs-CZ" smtClean="0"/>
              <a:pPr/>
              <a:t>‹#›</a:t>
            </a:fld>
            <a:endParaRPr lang="cs-CZ"/>
          </a:p>
        </p:txBody>
      </p:sp>
      <p:sp>
        <p:nvSpPr>
          <p:cNvPr id="23" name="Nadpis 22"/>
          <p:cNvSpPr>
            <a:spLocks noGrp="1"/>
          </p:cNvSpPr>
          <p:nvPr>
            <p:ph type="title"/>
          </p:nvPr>
        </p:nvSpPr>
        <p:spPr/>
        <p:txBody>
          <a:bodyPr rtlCol="0" anchor="b" anchorCtr="0"/>
          <a:lstStyle/>
          <a:p>
            <a:r>
              <a:rPr kumimoji="0" lang="cs-CZ" smtClean="0"/>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18A2481B-5154-415F-B752-558547769AA3}" type="datetimeFigureOut">
              <a:rPr lang="cs-CZ" smtClean="0"/>
              <a:pPr/>
              <a:t>13. 3. 2018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a:xfrm>
            <a:off x="4343400" y="1036020"/>
            <a:ext cx="457200" cy="441325"/>
          </a:xfrm>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Obdélní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Obdélní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Zástupný symbol pro datum 1"/>
          <p:cNvSpPr>
            <a:spLocks noGrp="1"/>
          </p:cNvSpPr>
          <p:nvPr>
            <p:ph type="dt" sz="half" idx="10"/>
          </p:nvPr>
        </p:nvSpPr>
        <p:spPr/>
        <p:txBody>
          <a:bodyPr/>
          <a:lstStyle/>
          <a:p>
            <a:fld id="{18A2481B-5154-415F-B752-558547769AA3}" type="datetimeFigureOut">
              <a:rPr lang="cs-CZ" smtClean="0"/>
              <a:pPr/>
              <a:t>13. 3. 2018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9" name="Obdélní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bdélní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8" name="Obdélní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Přímá spojovací čára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Zástupný symbol pro obsah 19"/>
          <p:cNvSpPr>
            <a:spLocks noGrp="1"/>
          </p:cNvSpPr>
          <p:nvPr>
            <p:ph sz="quarter" idx="1"/>
          </p:nvPr>
        </p:nvSpPr>
        <p:spPr>
          <a:xfrm>
            <a:off x="3124200" y="685800"/>
            <a:ext cx="5638800" cy="54102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0" name="Elipsa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0264769-77EF-4CD0-90DE-F7D7F2D423C4}" type="slidenum">
              <a:rPr lang="cs-CZ" smtClean="0"/>
              <a:pPr/>
              <a:t>‹#›</a:t>
            </a:fld>
            <a:endParaRPr lang="cs-CZ"/>
          </a:p>
        </p:txBody>
      </p:sp>
      <p:sp>
        <p:nvSpPr>
          <p:cNvPr id="21" name="Obdélní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p:txBody>
          <a:bodyPr/>
          <a:lstStyle/>
          <a:p>
            <a:fld id="{18A2481B-5154-415F-B752-558547769AA3}" type="datetimeFigureOut">
              <a:rPr lang="cs-CZ" smtClean="0"/>
              <a:pPr/>
              <a:t>13. 3. 2018</a:t>
            </a:fld>
            <a:endParaRPr lang="cs-CZ"/>
          </a:p>
        </p:txBody>
      </p:sp>
      <p:sp>
        <p:nvSpPr>
          <p:cNvPr id="6" name="Zástupný symbol pro zápatí 5"/>
          <p:cNvSpPr>
            <a:spLocks noGrp="1"/>
          </p:cNvSpPr>
          <p:nvPr>
            <p:ph type="ftr" sz="quarter" idx="11"/>
          </p:nvPr>
        </p:nvSpPr>
        <p:spPr>
          <a:xfrm>
            <a:off x="301752" y="6410848"/>
            <a:ext cx="3383280" cy="365760"/>
          </a:xfrm>
        </p:spPr>
        <p:txBody>
          <a:bodyPr/>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1" name="Přímá spojovací čára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Obdélní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bdélní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a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a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p>
            <a:fld id="{20264769-77EF-4CD0-90DE-F7D7F2D423C4}" type="slidenum">
              <a:rPr lang="cs-CZ" smtClean="0"/>
              <a:pPr/>
              <a:t>‹#›</a:t>
            </a:fld>
            <a:endParaRPr lang="cs-CZ"/>
          </a:p>
        </p:txBody>
      </p:sp>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3000375" y="609600"/>
            <a:ext cx="5867400" cy="4267200"/>
          </a:xfrm>
        </p:spPr>
        <p:txBody>
          <a:bodyPr/>
          <a:lstStyle>
            <a:lvl1pPr marL="0" indent="0">
              <a:buNone/>
              <a:defRPr sz="3200"/>
            </a:lvl1pPr>
          </a:lstStyle>
          <a:p>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22" name="Obdélní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a:xfrm>
            <a:off x="5788152" y="6404984"/>
            <a:ext cx="3044952" cy="365760"/>
          </a:xfrm>
        </p:spPr>
        <p:txBody>
          <a:bodyPr/>
          <a:lstStyle/>
          <a:p>
            <a:fld id="{18A2481B-5154-415F-B752-558547769AA3}" type="datetimeFigureOut">
              <a:rPr lang="cs-CZ" smtClean="0"/>
              <a:pPr/>
              <a:t>13. 3. 2018</a:t>
            </a:fld>
            <a:endParaRPr lang="cs-CZ"/>
          </a:p>
        </p:txBody>
      </p:sp>
      <p:sp>
        <p:nvSpPr>
          <p:cNvPr id="6" name="Zástupný symbol pro zápatí 5"/>
          <p:cNvSpPr>
            <a:spLocks noGrp="1"/>
          </p:cNvSpPr>
          <p:nvPr>
            <p:ph type="ftr" sz="quarter" idx="11"/>
          </p:nvPr>
        </p:nvSpPr>
        <p:spPr>
          <a:xfrm>
            <a:off x="301752" y="6410848"/>
            <a:ext cx="3584448" cy="365760"/>
          </a:xfrm>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Zástupný symbol pro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8A2481B-5154-415F-B752-558547769AA3}" type="datetimeFigureOut">
              <a:rPr lang="cs-CZ" smtClean="0"/>
              <a:pPr/>
              <a:t>13. 3. 2018</a:t>
            </a:fld>
            <a:endParaRPr lang="cs-CZ"/>
          </a:p>
        </p:txBody>
      </p:sp>
      <p:sp>
        <p:nvSpPr>
          <p:cNvPr id="3" name="Zástupný symbol pro zápatí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cs-CZ"/>
          </a:p>
        </p:txBody>
      </p:sp>
      <p:sp>
        <p:nvSpPr>
          <p:cNvPr id="8" name="Obdélní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Přímá spojovací čára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a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0264769-77EF-4CD0-90DE-F7D7F2D423C4}" type="slidenum">
              <a:rPr lang="cs-CZ" smtClean="0"/>
              <a:pPr/>
              <a:t>‹#›</a:t>
            </a:fld>
            <a:endParaRPr lang="cs-CZ"/>
          </a:p>
        </p:txBody>
      </p:sp>
      <p:sp>
        <p:nvSpPr>
          <p:cNvPr id="22" name="Zástupný symbol pro nadpis 21"/>
          <p:cNvSpPr>
            <a:spLocks noGrp="1"/>
          </p:cNvSpPr>
          <p:nvPr>
            <p:ph type="title"/>
          </p:nvPr>
        </p:nvSpPr>
        <p:spPr>
          <a:xfrm>
            <a:off x="301752" y="228600"/>
            <a:ext cx="8534400" cy="758952"/>
          </a:xfrm>
          <a:prstGeom prst="rect">
            <a:avLst/>
          </a:prstGeom>
        </p:spPr>
        <p:txBody>
          <a:bodyPr vert="horz" anchor="b">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ctrTitle"/>
          </p:nvPr>
        </p:nvSpPr>
        <p:spPr/>
        <p:txBody>
          <a:bodyPr/>
          <a:lstStyle/>
          <a:p>
            <a:r>
              <a:rPr lang="cs-CZ" dirty="0" smtClean="0"/>
              <a:t>Cévní onemocnění mozku</a:t>
            </a:r>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Intracerebrální hematom</a:t>
            </a:r>
            <a:endParaRPr lang="cs-CZ" dirty="0"/>
          </a:p>
        </p:txBody>
      </p:sp>
      <p:sp>
        <p:nvSpPr>
          <p:cNvPr id="3" name="Zástupný symbol pro obsah 2"/>
          <p:cNvSpPr>
            <a:spLocks noGrp="1"/>
          </p:cNvSpPr>
          <p:nvPr>
            <p:ph sz="quarter" idx="1"/>
          </p:nvPr>
        </p:nvSpPr>
        <p:spPr/>
        <p:txBody>
          <a:bodyPr/>
          <a:lstStyle/>
          <a:p>
            <a:pPr algn="just"/>
            <a:r>
              <a:rPr lang="cs-CZ" dirty="0" smtClean="0"/>
              <a:t>Při kraniocerebrálních </a:t>
            </a:r>
            <a:r>
              <a:rPr lang="cs-CZ" dirty="0" smtClean="0"/>
              <a:t>poranění.</a:t>
            </a:r>
            <a:endParaRPr lang="cs-CZ" dirty="0" smtClean="0"/>
          </a:p>
          <a:p>
            <a:pPr algn="just"/>
            <a:r>
              <a:rPr lang="cs-CZ" dirty="0" smtClean="0"/>
              <a:t>Krvácení do mozku postihuje především starší pacienty. Nejčastěji je důsledkem dlouhotrvající špatně léčené hypertenze – vysokého krevního tlaku. Může vzniknout ale i na podkladě prasklé tepenné výdutě či malformace nebo kavernomu.</a:t>
            </a:r>
            <a:endParaRPr lang="cs-CZ" dirty="0"/>
          </a:p>
        </p:txBody>
      </p:sp>
      <p:pic>
        <p:nvPicPr>
          <p:cNvPr id="4098" name="Picture 2"/>
          <p:cNvPicPr>
            <a:picLocks noChangeAspect="1" noChangeArrowheads="1"/>
          </p:cNvPicPr>
          <p:nvPr/>
        </p:nvPicPr>
        <p:blipFill>
          <a:blip r:embed="rId2" cstate="print"/>
          <a:srcRect/>
          <a:stretch>
            <a:fillRect/>
          </a:stretch>
        </p:blipFill>
        <p:spPr bwMode="auto">
          <a:xfrm>
            <a:off x="3923928" y="4221088"/>
            <a:ext cx="3982752" cy="212413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SAK</a:t>
            </a:r>
            <a:endParaRPr lang="cs-CZ" dirty="0"/>
          </a:p>
        </p:txBody>
      </p:sp>
      <p:sp>
        <p:nvSpPr>
          <p:cNvPr id="3" name="Zástupný symbol pro obsah 2"/>
          <p:cNvSpPr>
            <a:spLocks noGrp="1"/>
          </p:cNvSpPr>
          <p:nvPr>
            <p:ph sz="quarter" idx="1"/>
          </p:nvPr>
        </p:nvSpPr>
        <p:spPr/>
        <p:txBody>
          <a:bodyPr/>
          <a:lstStyle/>
          <a:p>
            <a:pPr algn="just"/>
            <a:r>
              <a:rPr lang="cs-CZ" dirty="0" smtClean="0"/>
              <a:t>Krvácení mezi arachnoideou a mozkovou </a:t>
            </a:r>
            <a:r>
              <a:rPr lang="cs-CZ" dirty="0" smtClean="0"/>
              <a:t>tkání.</a:t>
            </a:r>
            <a:endParaRPr lang="cs-CZ" dirty="0" smtClean="0"/>
          </a:p>
          <a:p>
            <a:pPr algn="just"/>
            <a:r>
              <a:rPr lang="cs-CZ" dirty="0" smtClean="0"/>
              <a:t>Nejčastější příčina z ruptury </a:t>
            </a:r>
            <a:r>
              <a:rPr lang="cs-CZ" dirty="0" smtClean="0"/>
              <a:t>aneurysmatu.</a:t>
            </a:r>
            <a:endParaRPr lang="cs-CZ" dirty="0" smtClean="0"/>
          </a:p>
          <a:p>
            <a:pPr algn="just"/>
            <a:r>
              <a:rPr lang="cs-CZ" dirty="0" smtClean="0"/>
              <a:t>Méně časté příčiny: AV malformace, koagulopatie, </a:t>
            </a:r>
            <a:r>
              <a:rPr lang="cs-CZ" dirty="0" smtClean="0"/>
              <a:t>trauma.</a:t>
            </a:r>
            <a:endParaRPr lang="cs-CZ" dirty="0"/>
          </a:p>
        </p:txBody>
      </p:sp>
      <p:pic>
        <p:nvPicPr>
          <p:cNvPr id="2050" name="Picture 2"/>
          <p:cNvPicPr>
            <a:picLocks noChangeAspect="1" noChangeArrowheads="1"/>
          </p:cNvPicPr>
          <p:nvPr/>
        </p:nvPicPr>
        <p:blipFill>
          <a:blip r:embed="rId2" cstate="print"/>
          <a:srcRect/>
          <a:stretch>
            <a:fillRect/>
          </a:stretch>
        </p:blipFill>
        <p:spPr bwMode="auto">
          <a:xfrm>
            <a:off x="2051720" y="3356992"/>
            <a:ext cx="5616624" cy="2909411"/>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dirty="0" smtClean="0"/>
              <a:t>Příjem, edukace a předoperační příprava u pacienta s </a:t>
            </a:r>
            <a:r>
              <a:rPr lang="cs-CZ" dirty="0" err="1" smtClean="0"/>
              <a:t>aneurysmatem</a:t>
            </a:r>
            <a:endParaRPr lang="cs-CZ"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4000" b="-44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Naše pracoviště</a:t>
            </a:r>
            <a:endParaRPr lang="cs-CZ" dirty="0"/>
          </a:p>
        </p:txBody>
      </p:sp>
      <p:sp>
        <p:nvSpPr>
          <p:cNvPr id="3" name="Zástupný symbol pro obsah 2"/>
          <p:cNvSpPr>
            <a:spLocks noGrp="1"/>
          </p:cNvSpPr>
          <p:nvPr>
            <p:ph sz="quarter" idx="1"/>
          </p:nvPr>
        </p:nvSpPr>
        <p:spPr/>
        <p:txBody>
          <a:bodyPr/>
          <a:lstStyle/>
          <a:p>
            <a:endParaRPr lang="cs-CZ" dirty="0" smtClean="0"/>
          </a:p>
          <a:p>
            <a:endParaRPr lang="cs-CZ" dirty="0" smtClean="0"/>
          </a:p>
          <a:p>
            <a:endParaRPr lang="cs-CZ" dirty="0" smtClean="0"/>
          </a:p>
          <a:p>
            <a:endParaRPr lang="cs-CZ" dirty="0" smtClean="0"/>
          </a:p>
          <a:p>
            <a:r>
              <a:rPr lang="cs-CZ" dirty="0" smtClean="0"/>
              <a:t>V červnu 2009 vznik cévního týmu na JIP B</a:t>
            </a:r>
          </a:p>
          <a:p>
            <a:r>
              <a:rPr lang="cs-CZ" dirty="0" smtClean="0"/>
              <a:t>120 pacientů SAK za rok</a:t>
            </a:r>
          </a:p>
          <a:p>
            <a:r>
              <a:rPr lang="cs-CZ" dirty="0" smtClean="0"/>
              <a:t>80 aneurysmat prokázaných</a:t>
            </a:r>
          </a:p>
          <a:p>
            <a:r>
              <a:rPr lang="cs-CZ" dirty="0" smtClean="0"/>
              <a:t>50 pacientů ošetřeno clippingem</a:t>
            </a:r>
          </a:p>
          <a:p>
            <a:r>
              <a:rPr lang="cs-CZ" dirty="0" smtClean="0"/>
              <a:t>30 pacientů ošetřeno coillingem</a:t>
            </a:r>
          </a:p>
          <a:p>
            <a:pPr>
              <a:buNone/>
            </a:pPr>
            <a:endParaRPr lang="cs-CZ"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Diagnóza SAK</a:t>
            </a:r>
            <a:endParaRPr lang="cs-CZ" dirty="0"/>
          </a:p>
        </p:txBody>
      </p:sp>
      <p:sp>
        <p:nvSpPr>
          <p:cNvPr id="3" name="Zástupný symbol pro obsah 2"/>
          <p:cNvSpPr>
            <a:spLocks noGrp="1"/>
          </p:cNvSpPr>
          <p:nvPr>
            <p:ph sz="quarter" idx="1"/>
          </p:nvPr>
        </p:nvSpPr>
        <p:spPr/>
        <p:txBody>
          <a:bodyPr/>
          <a:lstStyle/>
          <a:p>
            <a:r>
              <a:rPr lang="cs-CZ" dirty="0" smtClean="0"/>
              <a:t>Subarachnoidální </a:t>
            </a:r>
            <a:r>
              <a:rPr lang="cs-CZ" dirty="0" smtClean="0"/>
              <a:t>krvácení, krvácení do likvorových </a:t>
            </a:r>
            <a:r>
              <a:rPr lang="cs-CZ" dirty="0" smtClean="0"/>
              <a:t>cest.</a:t>
            </a:r>
            <a:endParaRPr lang="cs-CZ" dirty="0" smtClean="0"/>
          </a:p>
          <a:p>
            <a:r>
              <a:rPr lang="cs-CZ" dirty="0" smtClean="0"/>
              <a:t>Jednou z nejčastějších příčin je krvácení z aneurysmatu z některé z mozkových </a:t>
            </a:r>
            <a:r>
              <a:rPr lang="cs-CZ" dirty="0" smtClean="0"/>
              <a:t>tepen.</a:t>
            </a:r>
            <a:endParaRPr lang="cs-CZ" dirty="0" smtClean="0"/>
          </a:p>
          <a:p>
            <a:endParaRPr lang="cs-CZ" dirty="0"/>
          </a:p>
        </p:txBody>
      </p:sp>
      <p:pic>
        <p:nvPicPr>
          <p:cNvPr id="4" name="Picture 4"/>
          <p:cNvPicPr>
            <a:picLocks noChangeAspect="1" noChangeArrowheads="1"/>
          </p:cNvPicPr>
          <p:nvPr/>
        </p:nvPicPr>
        <p:blipFill>
          <a:blip r:embed="rId2" cstate="print"/>
          <a:srcRect/>
          <a:stretch>
            <a:fillRect/>
          </a:stretch>
        </p:blipFill>
        <p:spPr bwMode="auto">
          <a:xfrm>
            <a:off x="2286000" y="3733800"/>
            <a:ext cx="4267200" cy="28971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260648"/>
            <a:ext cx="3127248" cy="758952"/>
          </a:xfrm>
        </p:spPr>
        <p:txBody>
          <a:bodyPr/>
          <a:lstStyle/>
          <a:p>
            <a:r>
              <a:rPr lang="cs-CZ" dirty="0" smtClean="0"/>
              <a:t>Mozkové tepny</a:t>
            </a:r>
            <a:endParaRPr lang="cs-CZ" dirty="0"/>
          </a:p>
        </p:txBody>
      </p:sp>
      <p:sp>
        <p:nvSpPr>
          <p:cNvPr id="3" name="Zástupný symbol pro obsah 2"/>
          <p:cNvSpPr>
            <a:spLocks noGrp="1"/>
          </p:cNvSpPr>
          <p:nvPr>
            <p:ph sz="quarter" idx="1"/>
          </p:nvPr>
        </p:nvSpPr>
        <p:spPr/>
        <p:txBody>
          <a:bodyPr/>
          <a:lstStyle/>
          <a:p>
            <a:r>
              <a:rPr lang="cs-CZ" dirty="0" smtClean="0"/>
              <a:t>Nejčastěji uložené </a:t>
            </a:r>
          </a:p>
          <a:p>
            <a:pPr>
              <a:buNone/>
            </a:pPr>
            <a:r>
              <a:rPr lang="cs-CZ" dirty="0" smtClean="0"/>
              <a:t>aneurysmata</a:t>
            </a:r>
          </a:p>
          <a:p>
            <a:pPr>
              <a:buFontTx/>
              <a:buChar char="-"/>
            </a:pPr>
            <a:r>
              <a:rPr lang="cs-CZ" dirty="0" smtClean="0"/>
              <a:t>a. cerebralis</a:t>
            </a:r>
          </a:p>
          <a:p>
            <a:pPr>
              <a:buNone/>
            </a:pPr>
            <a:r>
              <a:rPr lang="cs-CZ" dirty="0" smtClean="0"/>
              <a:t>Anterior,media,posterior</a:t>
            </a:r>
          </a:p>
          <a:p>
            <a:pPr>
              <a:buFontTx/>
              <a:buChar char="-"/>
            </a:pPr>
            <a:r>
              <a:rPr lang="cs-CZ" dirty="0" smtClean="0"/>
              <a:t>A. communicans post.</a:t>
            </a:r>
          </a:p>
          <a:p>
            <a:pPr>
              <a:buFontTx/>
              <a:buChar char="-"/>
            </a:pPr>
            <a:r>
              <a:rPr lang="cs-CZ" dirty="0" smtClean="0"/>
              <a:t>A. basilaris</a:t>
            </a:r>
            <a:endParaRPr lang="cs-CZ" dirty="0"/>
          </a:p>
        </p:txBody>
      </p:sp>
      <p:pic>
        <p:nvPicPr>
          <p:cNvPr id="4" name="Picture 2"/>
          <p:cNvPicPr>
            <a:picLocks noChangeAspect="1" noChangeArrowheads="1"/>
          </p:cNvPicPr>
          <p:nvPr/>
        </p:nvPicPr>
        <p:blipFill>
          <a:blip r:embed="rId3" cstate="print"/>
          <a:srcRect/>
          <a:stretch>
            <a:fillRect/>
          </a:stretch>
        </p:blipFill>
        <p:spPr bwMode="auto">
          <a:xfrm>
            <a:off x="5076056" y="260648"/>
            <a:ext cx="3168352" cy="60916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Aneurysma</a:t>
            </a:r>
            <a:endParaRPr lang="cs-CZ" dirty="0"/>
          </a:p>
        </p:txBody>
      </p:sp>
      <p:sp>
        <p:nvSpPr>
          <p:cNvPr id="3" name="Zástupný symbol pro obsah 2"/>
          <p:cNvSpPr>
            <a:spLocks noGrp="1"/>
          </p:cNvSpPr>
          <p:nvPr>
            <p:ph sz="quarter" idx="1"/>
          </p:nvPr>
        </p:nvSpPr>
        <p:spPr/>
        <p:txBody>
          <a:bodyPr/>
          <a:lstStyle/>
          <a:p>
            <a:r>
              <a:rPr lang="cs-CZ" dirty="0" smtClean="0"/>
              <a:t>Cévní výchlipka (výduť), jejíž příčinou je oslabená cévní stěna</a:t>
            </a:r>
          </a:p>
          <a:p>
            <a:r>
              <a:rPr lang="cs-CZ" dirty="0" smtClean="0"/>
              <a:t>Zvýšeným tlakem se napíná a hrozí její prasknutí (sport, defekace, sex…)</a:t>
            </a:r>
          </a:p>
          <a:p>
            <a:r>
              <a:rPr lang="cs-CZ" dirty="0" smtClean="0"/>
              <a:t>Většinou je aneurysma vrozené</a:t>
            </a:r>
          </a:p>
          <a:p>
            <a:r>
              <a:rPr lang="cs-CZ" dirty="0" smtClean="0"/>
              <a:t>Rizikové faktory: kouření, stres,</a:t>
            </a:r>
          </a:p>
          <a:p>
            <a:pPr>
              <a:buNone/>
            </a:pPr>
            <a:r>
              <a:rPr lang="cs-CZ" dirty="0" smtClean="0"/>
              <a:t> tělesná námaha, ateroskleróza…</a:t>
            </a:r>
            <a:endParaRPr lang="cs-CZ" dirty="0"/>
          </a:p>
        </p:txBody>
      </p:sp>
      <p:pic>
        <p:nvPicPr>
          <p:cNvPr id="3074" name="Picture 2"/>
          <p:cNvPicPr>
            <a:picLocks noChangeAspect="1" noChangeArrowheads="1"/>
          </p:cNvPicPr>
          <p:nvPr/>
        </p:nvPicPr>
        <p:blipFill>
          <a:blip r:embed="rId2" cstate="print"/>
          <a:srcRect/>
          <a:stretch>
            <a:fillRect/>
          </a:stretch>
        </p:blipFill>
        <p:spPr bwMode="auto">
          <a:xfrm>
            <a:off x="5724128" y="3140968"/>
            <a:ext cx="2664296" cy="28796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Příznaky krvácení z aneurysmatu</a:t>
            </a:r>
            <a:endParaRPr lang="cs-CZ" dirty="0"/>
          </a:p>
        </p:txBody>
      </p:sp>
      <p:sp>
        <p:nvSpPr>
          <p:cNvPr id="3" name="Zástupný symbol pro obsah 2"/>
          <p:cNvSpPr>
            <a:spLocks noGrp="1"/>
          </p:cNvSpPr>
          <p:nvPr>
            <p:ph sz="quarter" idx="1"/>
          </p:nvPr>
        </p:nvSpPr>
        <p:spPr/>
        <p:txBody>
          <a:bodyPr>
            <a:normAutofit lnSpcReduction="10000"/>
          </a:bodyPr>
          <a:lstStyle/>
          <a:p>
            <a:pPr>
              <a:buFontTx/>
              <a:buChar char="-"/>
            </a:pPr>
            <a:r>
              <a:rPr lang="cs-CZ" dirty="0" smtClean="0"/>
              <a:t>Vnikají náhle z plného zdraví, většinou při zvýšené fyzické námaze</a:t>
            </a:r>
          </a:p>
          <a:p>
            <a:pPr>
              <a:buFontTx/>
              <a:buChar char="-"/>
            </a:pPr>
            <a:r>
              <a:rPr lang="cs-CZ" dirty="0" smtClean="0"/>
              <a:t>Prudká bolest hlavy</a:t>
            </a:r>
          </a:p>
          <a:p>
            <a:pPr>
              <a:buFontTx/>
              <a:buChar char="-"/>
            </a:pPr>
            <a:r>
              <a:rPr lang="cs-CZ" dirty="0" smtClean="0"/>
              <a:t>Vertigo</a:t>
            </a:r>
          </a:p>
          <a:p>
            <a:pPr>
              <a:buFontTx/>
              <a:buChar char="-"/>
            </a:pPr>
            <a:r>
              <a:rPr lang="cs-CZ" dirty="0" smtClean="0"/>
              <a:t>Nauzea až zvracení</a:t>
            </a:r>
          </a:p>
          <a:p>
            <a:pPr>
              <a:buFontTx/>
              <a:buChar char="-"/>
            </a:pPr>
            <a:r>
              <a:rPr lang="cs-CZ" dirty="0" smtClean="0"/>
              <a:t>Desorientace, světloplachost</a:t>
            </a:r>
          </a:p>
          <a:p>
            <a:pPr>
              <a:buFontTx/>
              <a:buChar char="-"/>
            </a:pPr>
            <a:r>
              <a:rPr lang="cs-CZ" dirty="0" smtClean="0"/>
              <a:t>Meningismus</a:t>
            </a:r>
          </a:p>
          <a:p>
            <a:pPr>
              <a:buFontTx/>
              <a:buChar char="-"/>
            </a:pPr>
            <a:r>
              <a:rPr lang="cs-CZ" dirty="0" smtClean="0"/>
              <a:t>Epileptický záchvat</a:t>
            </a:r>
          </a:p>
          <a:p>
            <a:pPr>
              <a:buFontTx/>
              <a:buChar char="-"/>
            </a:pPr>
            <a:r>
              <a:rPr lang="cs-CZ" dirty="0" smtClean="0"/>
              <a:t>Neurologický deficit</a:t>
            </a:r>
          </a:p>
          <a:p>
            <a:pPr>
              <a:buFontTx/>
              <a:buChar char="-"/>
            </a:pPr>
            <a:r>
              <a:rPr lang="cs-CZ" dirty="0" smtClean="0"/>
              <a:t>Změna kvantitativního stavu vědomí</a:t>
            </a:r>
          </a:p>
          <a:p>
            <a:pPr>
              <a:buNone/>
            </a:pPr>
            <a:endParaRPr lang="cs-CZ" dirty="0" smtClean="0"/>
          </a:p>
          <a:p>
            <a:pPr>
              <a:buNone/>
            </a:pPr>
            <a:endParaRPr lang="cs-CZ" dirty="0" smtClean="0"/>
          </a:p>
          <a:p>
            <a:pPr>
              <a:buNone/>
            </a:pPr>
            <a:endParaRPr lang="cs-CZ"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Příjem pacienta</a:t>
            </a:r>
            <a:endParaRPr lang="cs-CZ" dirty="0"/>
          </a:p>
        </p:txBody>
      </p:sp>
      <p:sp>
        <p:nvSpPr>
          <p:cNvPr id="3" name="Zástupný symbol pro obsah 2"/>
          <p:cNvSpPr>
            <a:spLocks noGrp="1"/>
          </p:cNvSpPr>
          <p:nvPr>
            <p:ph sz="quarter" idx="1"/>
          </p:nvPr>
        </p:nvSpPr>
        <p:spPr/>
        <p:txBody>
          <a:bodyPr/>
          <a:lstStyle/>
          <a:p>
            <a:pPr algn="just"/>
            <a:r>
              <a:rPr lang="cs-CZ" dirty="0" smtClean="0"/>
              <a:t>Nejčastější algoritmus: domov – přivolání RLP – převoz do zdravotnického zařízení – základní vyšetření – akutní provedení CT vyšetření – při zjištění SAK již většinou konzultace a následný transport na naše </a:t>
            </a:r>
            <a:r>
              <a:rPr lang="cs-CZ" dirty="0" smtClean="0"/>
              <a:t>pracoviště.</a:t>
            </a:r>
            <a:endParaRPr lang="cs-CZ" dirty="0" smtClean="0"/>
          </a:p>
          <a:p>
            <a:pPr algn="just"/>
            <a:r>
              <a:rPr lang="cs-CZ" dirty="0" smtClean="0"/>
              <a:t>Při příjmu zhodnocení celkového stavu pacienta, akutní provedení CT angiografie (rychlé,průkazné, bez větších příprav</a:t>
            </a:r>
            <a:r>
              <a:rPr lang="cs-CZ" dirty="0" smtClean="0"/>
              <a:t>).</a:t>
            </a:r>
            <a:endParaRPr lang="cs-CZ" dirty="0" smtClean="0"/>
          </a:p>
          <a:p>
            <a:pPr algn="just"/>
            <a:r>
              <a:rPr lang="cs-CZ" dirty="0" smtClean="0"/>
              <a:t>Pokud se stav pacienta nehorší, nebo je CTAg neprůkazné – možnost provedení </a:t>
            </a:r>
            <a:r>
              <a:rPr lang="cs-CZ" dirty="0" smtClean="0"/>
              <a:t>DSA, MRa.</a:t>
            </a:r>
            <a:endParaRPr lang="cs-CZ"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Edukace</a:t>
            </a:r>
            <a:endParaRPr lang="cs-CZ" dirty="0"/>
          </a:p>
        </p:txBody>
      </p:sp>
      <p:sp>
        <p:nvSpPr>
          <p:cNvPr id="3" name="Zástupný symbol pro obsah 2"/>
          <p:cNvSpPr>
            <a:spLocks noGrp="1"/>
          </p:cNvSpPr>
          <p:nvPr>
            <p:ph sz="quarter" idx="1"/>
          </p:nvPr>
        </p:nvSpPr>
        <p:spPr/>
        <p:txBody>
          <a:bodyPr/>
          <a:lstStyle/>
          <a:p>
            <a:r>
              <a:rPr lang="cs-CZ" dirty="0" smtClean="0"/>
              <a:t>Edukace probíhá dle stavu vědomí pacienta</a:t>
            </a:r>
          </a:p>
          <a:p>
            <a:r>
              <a:rPr lang="cs-CZ" dirty="0" smtClean="0"/>
              <a:t>Edukují lékaři, sestry</a:t>
            </a:r>
          </a:p>
          <a:p>
            <a:r>
              <a:rPr lang="cs-CZ" dirty="0" smtClean="0"/>
              <a:t>Akutní stav – omezení na základně nezbytné informace</a:t>
            </a:r>
          </a:p>
          <a:p>
            <a:r>
              <a:rPr lang="cs-CZ" dirty="0" smtClean="0"/>
              <a:t>Informování rodinných příslušníků</a:t>
            </a:r>
          </a:p>
          <a:p>
            <a:r>
              <a:rPr lang="cs-CZ" dirty="0" smtClean="0"/>
              <a:t>Možnost využití informační brožury (rodina)</a:t>
            </a:r>
            <a:endParaRPr lang="cs-CZ"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Přehled cévních onemocnění mozku</a:t>
            </a:r>
            <a:endParaRPr lang="cs-CZ" dirty="0"/>
          </a:p>
        </p:txBody>
      </p:sp>
      <p:sp>
        <p:nvSpPr>
          <p:cNvPr id="3" name="Zástupný symbol pro obsah 2"/>
          <p:cNvSpPr>
            <a:spLocks noGrp="1"/>
          </p:cNvSpPr>
          <p:nvPr>
            <p:ph sz="quarter" idx="1"/>
          </p:nvPr>
        </p:nvSpPr>
        <p:spPr/>
        <p:txBody>
          <a:bodyPr/>
          <a:lstStyle/>
          <a:p>
            <a:pPr algn="just"/>
            <a:r>
              <a:rPr lang="cs-CZ" dirty="0" smtClean="0"/>
              <a:t>SAK (subarachnoidální krvácení)</a:t>
            </a:r>
          </a:p>
          <a:p>
            <a:pPr algn="just"/>
            <a:r>
              <a:rPr lang="cs-CZ" dirty="0" smtClean="0"/>
              <a:t>Arteriovenózní malformace</a:t>
            </a:r>
          </a:p>
          <a:p>
            <a:pPr algn="just"/>
            <a:r>
              <a:rPr lang="cs-CZ" dirty="0" smtClean="0"/>
              <a:t>Kavernom</a:t>
            </a:r>
          </a:p>
          <a:p>
            <a:pPr algn="just"/>
            <a:r>
              <a:rPr lang="cs-CZ" dirty="0" smtClean="0"/>
              <a:t>Intracerebrální krvácení</a:t>
            </a:r>
            <a:endParaRPr lang="cs-CZ" dirty="0"/>
          </a:p>
        </p:txBody>
      </p:sp>
      <p:pic>
        <p:nvPicPr>
          <p:cNvPr id="1026" name="Picture 2"/>
          <p:cNvPicPr>
            <a:picLocks noChangeAspect="1" noChangeArrowheads="1"/>
          </p:cNvPicPr>
          <p:nvPr/>
        </p:nvPicPr>
        <p:blipFill>
          <a:blip r:embed="rId2" cstate="print"/>
          <a:srcRect/>
          <a:stretch>
            <a:fillRect/>
          </a:stretch>
        </p:blipFill>
        <p:spPr bwMode="auto">
          <a:xfrm>
            <a:off x="4530856" y="3162688"/>
            <a:ext cx="3714750" cy="29337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Příprava na operační výkon</a:t>
            </a:r>
            <a:endParaRPr lang="cs-CZ" dirty="0"/>
          </a:p>
        </p:txBody>
      </p:sp>
      <p:sp>
        <p:nvSpPr>
          <p:cNvPr id="3" name="Zástupný symbol pro obsah 2"/>
          <p:cNvSpPr>
            <a:spLocks noGrp="1"/>
          </p:cNvSpPr>
          <p:nvPr>
            <p:ph sz="quarter" idx="1"/>
          </p:nvPr>
        </p:nvSpPr>
        <p:spPr/>
        <p:txBody>
          <a:bodyPr/>
          <a:lstStyle/>
          <a:p>
            <a:pPr algn="just"/>
            <a:r>
              <a:rPr lang="cs-CZ" dirty="0" smtClean="0"/>
              <a:t>Dle zhodnocení  cévním týmem (neurochirurg, radiolog…) se zvolí operační řešení otevřenou či endovaskulární </a:t>
            </a:r>
            <a:r>
              <a:rPr lang="cs-CZ" dirty="0" smtClean="0"/>
              <a:t>cestou.</a:t>
            </a:r>
            <a:endParaRPr lang="cs-CZ" dirty="0" smtClean="0"/>
          </a:p>
          <a:p>
            <a:pPr algn="just"/>
            <a:r>
              <a:rPr lang="cs-CZ" dirty="0" smtClean="0"/>
              <a:t>Pokud se pacientův stav horší, není zkompenzovaný k operaci a jsou známky hydrocephalu,  provede se prvotně odlehčující drenáž formou ZKD či spinální linky.</a:t>
            </a:r>
          </a:p>
          <a:p>
            <a:pPr algn="just"/>
            <a:r>
              <a:rPr lang="cs-CZ" dirty="0" smtClean="0"/>
              <a:t>Příprava po stránce </a:t>
            </a:r>
            <a:r>
              <a:rPr lang="cs-CZ" dirty="0" smtClean="0"/>
              <a:t>interní.</a:t>
            </a:r>
            <a:endParaRPr lang="cs-CZ" dirty="0" smtClean="0"/>
          </a:p>
          <a:p>
            <a:pPr algn="just"/>
            <a:r>
              <a:rPr lang="cs-CZ" dirty="0" smtClean="0"/>
              <a:t>Operační řešení do 48 hodin od </a:t>
            </a:r>
            <a:r>
              <a:rPr lang="cs-CZ" dirty="0" smtClean="0"/>
              <a:t>ataky. </a:t>
            </a:r>
            <a:endParaRPr lang="cs-CZ"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Zevní komorová drenáž</a:t>
            </a:r>
            <a:endParaRPr lang="cs-CZ" dirty="0"/>
          </a:p>
        </p:txBody>
      </p:sp>
      <p:sp>
        <p:nvSpPr>
          <p:cNvPr id="3" name="Zástupný symbol pro obsah 2"/>
          <p:cNvSpPr>
            <a:spLocks noGrp="1"/>
          </p:cNvSpPr>
          <p:nvPr>
            <p:ph sz="quarter" idx="1"/>
          </p:nvPr>
        </p:nvSpPr>
        <p:spPr/>
        <p:txBody>
          <a:bodyPr/>
          <a:lstStyle/>
          <a:p>
            <a:pPr algn="just"/>
            <a:r>
              <a:rPr lang="cs-CZ" dirty="0" smtClean="0"/>
              <a:t>Výkon v celkové anestezii, cílem je odlehčení komorového systému odváděním </a:t>
            </a:r>
            <a:r>
              <a:rPr lang="cs-CZ" dirty="0" smtClean="0"/>
              <a:t>likvoru.</a:t>
            </a:r>
            <a:endParaRPr lang="cs-CZ" dirty="0" smtClean="0"/>
          </a:p>
          <a:p>
            <a:pPr algn="just"/>
            <a:r>
              <a:rPr lang="cs-CZ" dirty="0" smtClean="0"/>
              <a:t>Lékař stanoví velikost přepadu i povolené množství </a:t>
            </a:r>
            <a:r>
              <a:rPr lang="cs-CZ" dirty="0" smtClean="0"/>
              <a:t>odpadu.</a:t>
            </a:r>
            <a:endParaRPr lang="cs-CZ" dirty="0" smtClean="0"/>
          </a:p>
          <a:p>
            <a:pPr algn="just"/>
            <a:r>
              <a:rPr lang="cs-CZ" dirty="0" smtClean="0"/>
              <a:t>Sestra vyměřuje a udržuje O bod v úrovni zvukovodu, pečuje o drenážní okruh, monitoruje a hlásí </a:t>
            </a:r>
            <a:r>
              <a:rPr lang="cs-CZ" dirty="0" smtClean="0"/>
              <a:t>změny.</a:t>
            </a:r>
            <a:endParaRPr lang="cs-CZ"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Spinální linka</a:t>
            </a:r>
            <a:endParaRPr lang="cs-CZ" dirty="0"/>
          </a:p>
        </p:txBody>
      </p:sp>
      <p:sp>
        <p:nvSpPr>
          <p:cNvPr id="3" name="Zástupný symbol pro obsah 2"/>
          <p:cNvSpPr>
            <a:spLocks noGrp="1"/>
          </p:cNvSpPr>
          <p:nvPr>
            <p:ph sz="quarter" idx="1"/>
          </p:nvPr>
        </p:nvSpPr>
        <p:spPr/>
        <p:txBody>
          <a:bodyPr/>
          <a:lstStyle/>
          <a:p>
            <a:pPr algn="just"/>
            <a:r>
              <a:rPr lang="cs-CZ" dirty="0" smtClean="0"/>
              <a:t>Zavedení spinální linky je jistou variací ZKD, kdy se drenáž zavádí do páteřního </a:t>
            </a:r>
            <a:r>
              <a:rPr lang="cs-CZ" dirty="0" smtClean="0"/>
              <a:t>subarachnoidálního </a:t>
            </a:r>
            <a:r>
              <a:rPr lang="cs-CZ" dirty="0" smtClean="0"/>
              <a:t>prostoru v dolní bederní oblasti L3/4, L4/5, </a:t>
            </a:r>
            <a:r>
              <a:rPr lang="cs-CZ" dirty="0" smtClean="0"/>
              <a:t>L5-S1.</a:t>
            </a:r>
            <a:endParaRPr lang="cs-CZ" dirty="0" smtClean="0"/>
          </a:p>
          <a:p>
            <a:pPr algn="just"/>
            <a:r>
              <a:rPr lang="cs-CZ" dirty="0" smtClean="0"/>
              <a:t>Rychlejší a snadnější zavedení než </a:t>
            </a:r>
            <a:r>
              <a:rPr lang="cs-CZ" dirty="0" smtClean="0"/>
              <a:t>ZKD.</a:t>
            </a:r>
            <a:endParaRPr lang="cs-CZ" dirty="0" smtClean="0"/>
          </a:p>
          <a:p>
            <a:pPr algn="just"/>
            <a:r>
              <a:rPr lang="cs-CZ" dirty="0" smtClean="0"/>
              <a:t>Komplikací může být zavedení infekce, vznik nitrolební hypotenze, vznik neprůchodnosti drenáže…</a:t>
            </a:r>
          </a:p>
          <a:p>
            <a:pPr>
              <a:buNone/>
            </a:pPr>
            <a:endParaRPr lang="cs-CZ"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Operační řešení aneurysmatu</a:t>
            </a:r>
            <a:endParaRPr lang="cs-CZ" dirty="0"/>
          </a:p>
        </p:txBody>
      </p:sp>
      <p:sp>
        <p:nvSpPr>
          <p:cNvPr id="3" name="Zástupný symbol pro obsah 2"/>
          <p:cNvSpPr>
            <a:spLocks noGrp="1"/>
          </p:cNvSpPr>
          <p:nvPr>
            <p:ph sz="quarter" idx="1"/>
          </p:nvPr>
        </p:nvSpPr>
        <p:spPr/>
        <p:txBody>
          <a:bodyPr/>
          <a:lstStyle/>
          <a:p>
            <a:r>
              <a:rPr lang="cs-CZ" dirty="0" smtClean="0"/>
              <a:t>Otevřenou cestou z kraniotomie formou clippingu, wrappingu (neurochirurg</a:t>
            </a:r>
            <a:r>
              <a:rPr lang="cs-CZ" dirty="0" smtClean="0"/>
              <a:t>)</a:t>
            </a:r>
            <a:endParaRPr lang="cs-CZ" dirty="0" smtClean="0"/>
          </a:p>
          <a:p>
            <a:pPr>
              <a:buNone/>
            </a:pPr>
            <a:endParaRPr lang="cs-CZ" dirty="0" smtClean="0"/>
          </a:p>
          <a:p>
            <a:pPr>
              <a:buNone/>
            </a:pPr>
            <a:endParaRPr lang="cs-CZ" dirty="0" smtClean="0"/>
          </a:p>
          <a:p>
            <a:r>
              <a:rPr lang="cs-CZ" dirty="0" smtClean="0"/>
              <a:t>Endovaskulární cestou</a:t>
            </a:r>
          </a:p>
          <a:p>
            <a:pPr>
              <a:buNone/>
            </a:pPr>
            <a:r>
              <a:rPr lang="cs-CZ" dirty="0" smtClean="0"/>
              <a:t> </a:t>
            </a:r>
            <a:r>
              <a:rPr lang="cs-CZ" dirty="0" smtClean="0"/>
              <a:t>  přes </a:t>
            </a:r>
            <a:r>
              <a:rPr lang="cs-CZ" dirty="0" smtClean="0"/>
              <a:t>femorální tepnu – </a:t>
            </a:r>
          </a:p>
          <a:p>
            <a:pPr>
              <a:buNone/>
            </a:pPr>
            <a:r>
              <a:rPr lang="cs-CZ" dirty="0" smtClean="0"/>
              <a:t>   tzv</a:t>
            </a:r>
            <a:r>
              <a:rPr lang="cs-CZ" dirty="0" smtClean="0"/>
              <a:t>. coilling (radiolog)</a:t>
            </a:r>
          </a:p>
          <a:p>
            <a:pPr>
              <a:buNone/>
            </a:pPr>
            <a:endParaRPr lang="cs-CZ" dirty="0"/>
          </a:p>
        </p:txBody>
      </p:sp>
      <p:pic>
        <p:nvPicPr>
          <p:cNvPr id="4" name="Picture 3"/>
          <p:cNvPicPr>
            <a:picLocks noChangeAspect="1" noChangeArrowheads="1"/>
          </p:cNvPicPr>
          <p:nvPr/>
        </p:nvPicPr>
        <p:blipFill>
          <a:blip r:embed="rId2" cstate="print"/>
          <a:srcRect/>
          <a:stretch>
            <a:fillRect/>
          </a:stretch>
        </p:blipFill>
        <p:spPr bwMode="auto">
          <a:xfrm>
            <a:off x="5292080" y="2924944"/>
            <a:ext cx="2764160" cy="2698146"/>
          </a:xfrm>
          <a:prstGeom prst="rect">
            <a:avLst/>
          </a:prstGeom>
          <a:noFill/>
          <a:ln w="9525">
            <a:noFill/>
            <a:round/>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Povinnosti sestry před operací</a:t>
            </a:r>
            <a:endParaRPr lang="cs-CZ" dirty="0"/>
          </a:p>
        </p:txBody>
      </p:sp>
      <p:sp>
        <p:nvSpPr>
          <p:cNvPr id="3" name="Zástupný symbol pro obsah 2"/>
          <p:cNvSpPr>
            <a:spLocks noGrp="1"/>
          </p:cNvSpPr>
          <p:nvPr>
            <p:ph sz="quarter" idx="1"/>
          </p:nvPr>
        </p:nvSpPr>
        <p:spPr/>
        <p:txBody>
          <a:bodyPr>
            <a:normAutofit lnSpcReduction="10000"/>
          </a:bodyPr>
          <a:lstStyle/>
          <a:p>
            <a:r>
              <a:rPr lang="cs-CZ" dirty="0" smtClean="0"/>
              <a:t>Příprava operačního pole (holení,dezinfekce)</a:t>
            </a:r>
          </a:p>
          <a:p>
            <a:r>
              <a:rPr lang="cs-CZ" dirty="0" smtClean="0"/>
              <a:t>Monitoring vitálních funkcí (!!TK!!)</a:t>
            </a:r>
          </a:p>
          <a:p>
            <a:r>
              <a:rPr lang="cs-CZ" dirty="0" smtClean="0"/>
              <a:t>Sledování stavu vědomí</a:t>
            </a:r>
          </a:p>
          <a:p>
            <a:r>
              <a:rPr lang="cs-CZ" dirty="0" smtClean="0"/>
              <a:t>Sledování velikosti a symetrie zornic</a:t>
            </a:r>
          </a:p>
          <a:p>
            <a:r>
              <a:rPr lang="cs-CZ" dirty="0" smtClean="0"/>
              <a:t>Odběry a aplikace léků dle ordinace lékaře</a:t>
            </a:r>
          </a:p>
          <a:p>
            <a:r>
              <a:rPr lang="cs-CZ" dirty="0" smtClean="0"/>
              <a:t>Zajištění administrativy</a:t>
            </a:r>
          </a:p>
          <a:p>
            <a:r>
              <a:rPr lang="cs-CZ" dirty="0" smtClean="0"/>
              <a:t>Vše na sebe musí plynule navazovat, jde o akutní stav, prodleva se nepřipouští</a:t>
            </a:r>
          </a:p>
          <a:p>
            <a:r>
              <a:rPr lang="cs-CZ" dirty="0" smtClean="0"/>
              <a:t>Převoz pacienta na operační sál, předání do péče anesteziologů</a:t>
            </a:r>
            <a:endParaRPr lang="cs-CZ"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1040160"/>
          </a:xfrm>
        </p:spPr>
        <p:txBody>
          <a:bodyPr>
            <a:normAutofit fontScale="90000"/>
          </a:bodyPr>
          <a:lstStyle/>
          <a:p>
            <a:r>
              <a:rPr lang="cs-CZ" dirty="0" smtClean="0"/>
              <a:t>Specifika pooperační péče u aneurysmat ošetřených </a:t>
            </a:r>
            <a:r>
              <a:rPr lang="cs-CZ" dirty="0" err="1" smtClean="0"/>
              <a:t>wrappingem</a:t>
            </a:r>
            <a:r>
              <a:rPr lang="cs-CZ" dirty="0" smtClean="0"/>
              <a:t>, </a:t>
            </a:r>
            <a:r>
              <a:rPr lang="cs-CZ" dirty="0" err="1" smtClean="0"/>
              <a:t>cllipingem</a:t>
            </a:r>
            <a:endParaRPr lang="cs-CZ" dirty="0"/>
          </a:p>
        </p:txBody>
      </p:sp>
      <p:sp>
        <p:nvSpPr>
          <p:cNvPr id="3" name="Zástupný symbol pro obsah 2"/>
          <p:cNvSpPr>
            <a:spLocks noGrp="1"/>
          </p:cNvSpPr>
          <p:nvPr>
            <p:ph sz="quarter" idx="1"/>
          </p:nvPr>
        </p:nvSpPr>
        <p:spPr/>
        <p:txBody>
          <a:bodyPr>
            <a:normAutofit fontScale="85000" lnSpcReduction="20000"/>
          </a:bodyPr>
          <a:lstStyle/>
          <a:p>
            <a:pPr marL="0" lvl="0" indent="0">
              <a:buNone/>
            </a:pPr>
            <a:r>
              <a:rPr lang="cs-CZ" dirty="0"/>
              <a:t>P</a:t>
            </a:r>
            <a:r>
              <a:rPr lang="cs-CZ" dirty="0" smtClean="0"/>
              <a:t>o </a:t>
            </a:r>
            <a:r>
              <a:rPr lang="cs-CZ" dirty="0" smtClean="0"/>
              <a:t>operaci a svozu pacienta na JIP sestra zajistí:</a:t>
            </a:r>
          </a:p>
          <a:p>
            <a:pPr lvl="0"/>
            <a:r>
              <a:rPr lang="cs-CZ" dirty="0" smtClean="0"/>
              <a:t>napojení na monitorovací zařízení (TK,P,TT,saturace)</a:t>
            </a:r>
          </a:p>
          <a:p>
            <a:pPr lvl="0"/>
            <a:r>
              <a:rPr lang="cs-CZ" dirty="0" smtClean="0"/>
              <a:t>uložení pacienta do vhodné polohy (poloha se zvýšenou hlavovou částí)</a:t>
            </a:r>
          </a:p>
          <a:p>
            <a:pPr lvl="0"/>
            <a:r>
              <a:rPr lang="cs-CZ" dirty="0" smtClean="0"/>
              <a:t>plnění ordinací dle lékaře</a:t>
            </a:r>
          </a:p>
          <a:p>
            <a:pPr lvl="0"/>
            <a:r>
              <a:rPr lang="cs-CZ" dirty="0" smtClean="0"/>
              <a:t>péče o zavedené drenážní systémy</a:t>
            </a:r>
          </a:p>
          <a:p>
            <a:pPr lvl="0"/>
            <a:r>
              <a:rPr lang="cs-CZ" dirty="0" smtClean="0"/>
              <a:t>péče o PMK, i.v. vstupy, </a:t>
            </a:r>
            <a:r>
              <a:rPr lang="cs-CZ" dirty="0" smtClean="0"/>
              <a:t>ETK </a:t>
            </a:r>
            <a:r>
              <a:rPr lang="cs-CZ" dirty="0" smtClean="0"/>
              <a:t>či TSK)</a:t>
            </a:r>
          </a:p>
          <a:p>
            <a:pPr lvl="0"/>
            <a:r>
              <a:rPr lang="cs-CZ" dirty="0" smtClean="0"/>
              <a:t>péče o oči, dutinu ústní</a:t>
            </a:r>
          </a:p>
          <a:p>
            <a:pPr lvl="0"/>
            <a:r>
              <a:rPr lang="cs-CZ" dirty="0" smtClean="0"/>
              <a:t>péče o multimodální monitoring</a:t>
            </a:r>
          </a:p>
          <a:p>
            <a:pPr lvl="0"/>
            <a:r>
              <a:rPr lang="cs-CZ" dirty="0" smtClean="0"/>
              <a:t>péče </a:t>
            </a:r>
            <a:r>
              <a:rPr lang="cs-CZ" dirty="0" smtClean="0"/>
              <a:t>o operační ránu</a:t>
            </a:r>
          </a:p>
          <a:p>
            <a:pPr lvl="0"/>
            <a:r>
              <a:rPr lang="cs-CZ" dirty="0" smtClean="0"/>
              <a:t>opět se zaměříme především na TK, kde nyní musíme udržovat TK ve vyšších hodnotách, jako prevence vzniku vazospasmů</a:t>
            </a:r>
          </a:p>
          <a:p>
            <a:endParaRPr lang="cs-CZ"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968152"/>
          </a:xfrm>
        </p:spPr>
        <p:txBody>
          <a:bodyPr>
            <a:normAutofit fontScale="90000"/>
          </a:bodyPr>
          <a:lstStyle/>
          <a:p>
            <a:r>
              <a:rPr lang="cs-CZ" dirty="0" smtClean="0"/>
              <a:t>Specifika přípravy pacienta na ošetření </a:t>
            </a:r>
            <a:r>
              <a:rPr lang="cs-CZ" dirty="0" err="1" smtClean="0"/>
              <a:t>aneurysmatu</a:t>
            </a:r>
            <a:r>
              <a:rPr lang="cs-CZ" dirty="0" smtClean="0"/>
              <a:t> pomocí </a:t>
            </a:r>
            <a:r>
              <a:rPr lang="cs-CZ" dirty="0" err="1" smtClean="0"/>
              <a:t>wrapingu</a:t>
            </a:r>
            <a:r>
              <a:rPr lang="cs-CZ" dirty="0" smtClean="0"/>
              <a:t>,</a:t>
            </a:r>
            <a:r>
              <a:rPr lang="cs-CZ" dirty="0" err="1" smtClean="0"/>
              <a:t>cllipingem</a:t>
            </a:r>
            <a:endParaRPr lang="cs-CZ" dirty="0"/>
          </a:p>
        </p:txBody>
      </p:sp>
      <p:sp>
        <p:nvSpPr>
          <p:cNvPr id="3" name="Zástupný symbol pro obsah 2"/>
          <p:cNvSpPr>
            <a:spLocks noGrp="1"/>
          </p:cNvSpPr>
          <p:nvPr>
            <p:ph sz="quarter" idx="1"/>
          </p:nvPr>
        </p:nvSpPr>
        <p:spPr/>
        <p:txBody>
          <a:bodyPr/>
          <a:lstStyle/>
          <a:p>
            <a:pPr lvl="0" algn="just"/>
            <a:r>
              <a:rPr lang="cs-CZ" dirty="0"/>
              <a:t>P</a:t>
            </a:r>
            <a:r>
              <a:rPr lang="cs-CZ" dirty="0" smtClean="0"/>
              <a:t>ředoperační </a:t>
            </a:r>
            <a:r>
              <a:rPr lang="cs-CZ" dirty="0" smtClean="0"/>
              <a:t>příprava se neliší od jiných typů operací, </a:t>
            </a:r>
            <a:r>
              <a:rPr lang="cs-CZ" dirty="0" smtClean="0"/>
              <a:t>viz</a:t>
            </a:r>
            <a:r>
              <a:rPr lang="cs-CZ" dirty="0" smtClean="0"/>
              <a:t>. otázka</a:t>
            </a:r>
            <a:r>
              <a:rPr lang="cs-CZ" dirty="0" smtClean="0"/>
              <a:t> </a:t>
            </a:r>
            <a:r>
              <a:rPr lang="cs-CZ" dirty="0" smtClean="0"/>
              <a:t>č. 10 </a:t>
            </a:r>
            <a:r>
              <a:rPr lang="cs-CZ" dirty="0" smtClean="0"/>
              <a:t>„Příprava </a:t>
            </a:r>
            <a:r>
              <a:rPr lang="cs-CZ" dirty="0" smtClean="0"/>
              <a:t>pacienta k neurochirurgické </a:t>
            </a:r>
            <a:r>
              <a:rPr lang="cs-CZ" dirty="0" smtClean="0"/>
              <a:t>operaci“.</a:t>
            </a:r>
            <a:endParaRPr lang="cs-CZ" dirty="0" smtClean="0"/>
          </a:p>
          <a:p>
            <a:pPr lvl="0" algn="just"/>
            <a:r>
              <a:rPr lang="cs-CZ" dirty="0"/>
              <a:t>D</a:t>
            </a:r>
            <a:r>
              <a:rPr lang="cs-CZ" dirty="0" smtClean="0"/>
              <a:t>ůležité </a:t>
            </a:r>
            <a:r>
              <a:rPr lang="cs-CZ" dirty="0" smtClean="0"/>
              <a:t>je monitorovat vitální funkce a reagovat na změny, především se soustředíme na monitoring TK, který musí být udržován především v nižších hodnotách z důvodu hrozící ruptury </a:t>
            </a:r>
            <a:r>
              <a:rPr lang="cs-CZ" dirty="0" smtClean="0"/>
              <a:t>aneurysmatu.</a:t>
            </a:r>
            <a:endParaRPr lang="cs-CZ" dirty="0" smtClean="0"/>
          </a:p>
          <a:p>
            <a:pPr lvl="0" algn="just"/>
            <a:r>
              <a:rPr lang="cs-CZ" dirty="0"/>
              <a:t>K</a:t>
            </a:r>
            <a:r>
              <a:rPr lang="cs-CZ" dirty="0" smtClean="0"/>
              <a:t>ontrola </a:t>
            </a:r>
            <a:r>
              <a:rPr lang="cs-CZ" dirty="0" smtClean="0"/>
              <a:t>velikosti a symetrie </a:t>
            </a:r>
            <a:r>
              <a:rPr lang="cs-CZ" dirty="0" smtClean="0"/>
              <a:t>zornic.</a:t>
            </a:r>
            <a:endParaRPr lang="cs-CZ" dirty="0" smtClean="0"/>
          </a:p>
          <a:p>
            <a:pPr lvl="0" algn="just"/>
            <a:r>
              <a:rPr lang="cs-CZ" dirty="0"/>
              <a:t>V</a:t>
            </a:r>
            <a:r>
              <a:rPr lang="cs-CZ" dirty="0" smtClean="0"/>
              <a:t> případě potřeby zajištění intubace a UPV ještě před odjezdem na operační </a:t>
            </a:r>
            <a:r>
              <a:rPr lang="cs-CZ" dirty="0" smtClean="0"/>
              <a:t>sál.</a:t>
            </a:r>
            <a:endParaRPr lang="cs-CZ" dirty="0" smtClean="0"/>
          </a:p>
          <a:p>
            <a:endParaRPr lang="cs-C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968152"/>
          </a:xfrm>
        </p:spPr>
        <p:txBody>
          <a:bodyPr>
            <a:normAutofit fontScale="90000"/>
          </a:bodyPr>
          <a:lstStyle/>
          <a:p>
            <a:r>
              <a:rPr lang="cs-CZ" dirty="0" smtClean="0"/>
              <a:t>Specifika přípravy pacienta na ošetření aneurysmatu pomocí coillingu</a:t>
            </a:r>
            <a:endParaRPr lang="cs-CZ" dirty="0"/>
          </a:p>
        </p:txBody>
      </p:sp>
      <p:sp>
        <p:nvSpPr>
          <p:cNvPr id="3" name="Zástupný symbol pro obsah 2"/>
          <p:cNvSpPr>
            <a:spLocks noGrp="1"/>
          </p:cNvSpPr>
          <p:nvPr>
            <p:ph sz="quarter" idx="1"/>
          </p:nvPr>
        </p:nvSpPr>
        <p:spPr/>
        <p:txBody>
          <a:bodyPr/>
          <a:lstStyle/>
          <a:p>
            <a:pPr lvl="0"/>
            <a:r>
              <a:rPr lang="cs-CZ" dirty="0"/>
              <a:t>L</a:t>
            </a:r>
            <a:r>
              <a:rPr lang="cs-CZ" dirty="0" smtClean="0"/>
              <a:t>iší </a:t>
            </a:r>
            <a:r>
              <a:rPr lang="cs-CZ" dirty="0" smtClean="0"/>
              <a:t>se pouze v přípravě operačního pole – oholení </a:t>
            </a:r>
            <a:r>
              <a:rPr lang="cs-CZ" dirty="0" smtClean="0"/>
              <a:t>třísel.</a:t>
            </a:r>
            <a:endParaRPr lang="cs-CZ" dirty="0" smtClean="0"/>
          </a:p>
          <a:p>
            <a:pPr lvl="0"/>
            <a:r>
              <a:rPr lang="cs-CZ" dirty="0"/>
              <a:t>Z</a:t>
            </a:r>
            <a:r>
              <a:rPr lang="cs-CZ" dirty="0" smtClean="0"/>
              <a:t>ajištění </a:t>
            </a:r>
            <a:r>
              <a:rPr lang="cs-CZ" dirty="0" smtClean="0"/>
              <a:t>výsledků </a:t>
            </a:r>
            <a:r>
              <a:rPr lang="cs-CZ" dirty="0" smtClean="0"/>
              <a:t>koagulace.</a:t>
            </a:r>
            <a:endParaRPr lang="cs-CZ" dirty="0" smtClean="0"/>
          </a:p>
          <a:p>
            <a:pPr lvl="0"/>
            <a:r>
              <a:rPr lang="cs-CZ" dirty="0"/>
              <a:t>S</a:t>
            </a:r>
            <a:r>
              <a:rPr lang="cs-CZ" dirty="0" smtClean="0"/>
              <a:t>polu </a:t>
            </a:r>
            <a:r>
              <a:rPr lang="cs-CZ" dirty="0" smtClean="0"/>
              <a:t>s pacientem na zákrok vezeme čisté prostěradlo a pytlík s pískem jako </a:t>
            </a:r>
            <a:r>
              <a:rPr lang="cs-CZ" dirty="0" smtClean="0"/>
              <a:t>kompresy.</a:t>
            </a:r>
            <a:endParaRPr lang="cs-CZ" dirty="0" smtClean="0"/>
          </a:p>
          <a:p>
            <a:endParaRPr lang="cs-CZ"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968152"/>
          </a:xfrm>
        </p:spPr>
        <p:txBody>
          <a:bodyPr>
            <a:normAutofit fontScale="90000"/>
          </a:bodyPr>
          <a:lstStyle/>
          <a:p>
            <a:r>
              <a:rPr lang="cs-CZ" dirty="0" smtClean="0"/>
              <a:t>Specifika pooperační péče u aneurysma ošetřených coillingem</a:t>
            </a:r>
            <a:endParaRPr lang="cs-CZ" dirty="0"/>
          </a:p>
        </p:txBody>
      </p:sp>
      <p:sp>
        <p:nvSpPr>
          <p:cNvPr id="3" name="Zástupný symbol pro obsah 2"/>
          <p:cNvSpPr>
            <a:spLocks noGrp="1"/>
          </p:cNvSpPr>
          <p:nvPr>
            <p:ph sz="quarter" idx="1"/>
          </p:nvPr>
        </p:nvSpPr>
        <p:spPr/>
        <p:txBody>
          <a:bodyPr>
            <a:normAutofit fontScale="62500" lnSpcReduction="20000"/>
          </a:bodyPr>
          <a:lstStyle/>
          <a:p>
            <a:pPr marL="0" lvl="0" indent="0">
              <a:buNone/>
            </a:pPr>
            <a:r>
              <a:rPr lang="cs-CZ" dirty="0"/>
              <a:t>P</a:t>
            </a:r>
            <a:r>
              <a:rPr lang="cs-CZ" dirty="0" smtClean="0"/>
              <a:t>o </a:t>
            </a:r>
            <a:r>
              <a:rPr lang="cs-CZ" dirty="0" smtClean="0"/>
              <a:t>operaci a svozu pacienta na JIP sestra zajistí:</a:t>
            </a:r>
          </a:p>
          <a:p>
            <a:pPr lvl="0"/>
            <a:r>
              <a:rPr lang="cs-CZ" dirty="0" smtClean="0"/>
              <a:t>napojení na monitorovací zařízení (TK,P,TT,saturace)</a:t>
            </a:r>
          </a:p>
          <a:p>
            <a:pPr lvl="0"/>
            <a:r>
              <a:rPr lang="cs-CZ" dirty="0" smtClean="0"/>
              <a:t>uložení pacienta do vhodné polohy (poloha se zvýšenou hlavovou částí)</a:t>
            </a:r>
          </a:p>
          <a:p>
            <a:pPr lvl="0"/>
            <a:r>
              <a:rPr lang="cs-CZ" dirty="0" smtClean="0"/>
              <a:t>plnění ordinací dle lékaře</a:t>
            </a:r>
          </a:p>
          <a:p>
            <a:pPr lvl="0"/>
            <a:r>
              <a:rPr lang="cs-CZ" dirty="0" smtClean="0"/>
              <a:t>péče o zavedené drenážní systémy</a:t>
            </a:r>
          </a:p>
          <a:p>
            <a:pPr lvl="0"/>
            <a:r>
              <a:rPr lang="cs-CZ" dirty="0" smtClean="0"/>
              <a:t>péče o PMK, i.v. vstupy, péče o ETK či TSK)</a:t>
            </a:r>
          </a:p>
          <a:p>
            <a:pPr lvl="0"/>
            <a:r>
              <a:rPr lang="cs-CZ" dirty="0" smtClean="0"/>
              <a:t>péče o oči, dutinu ústní</a:t>
            </a:r>
          </a:p>
          <a:p>
            <a:pPr lvl="0"/>
            <a:r>
              <a:rPr lang="cs-CZ" dirty="0" smtClean="0"/>
              <a:t>péče o multimodální monitoring</a:t>
            </a:r>
          </a:p>
          <a:p>
            <a:pPr lvl="0"/>
            <a:r>
              <a:rPr lang="cs-CZ" b="1" dirty="0" smtClean="0"/>
              <a:t>péče o místo a. femoralis – po coillingu bývá ponechaný zavedený tzv. sheat (katetr, kterým je prováděno endovaskulární ošetření aneurysmatu, o délce ponechání rozhoduje radiolog)</a:t>
            </a:r>
            <a:endParaRPr lang="cs-CZ" dirty="0" smtClean="0"/>
          </a:p>
          <a:p>
            <a:pPr lvl="0"/>
            <a:r>
              <a:rPr lang="cs-CZ" b="1" dirty="0" smtClean="0"/>
              <a:t>kontinuální podávání heparinu /24 hodin dle ordinace lékaře</a:t>
            </a:r>
            <a:endParaRPr lang="cs-CZ" dirty="0" smtClean="0"/>
          </a:p>
          <a:p>
            <a:pPr lvl="0"/>
            <a:r>
              <a:rPr lang="cs-CZ" b="1" dirty="0" smtClean="0"/>
              <a:t>po extrakci sheatu je nutné místo vpichu komprimovat, nejméně 30 minut – v kompetenci lékaře, až poté se naloží komprese (pytlík s pískem)</a:t>
            </a:r>
            <a:endParaRPr lang="cs-CZ" dirty="0" smtClean="0"/>
          </a:p>
          <a:p>
            <a:pPr lvl="0"/>
            <a:r>
              <a:rPr lang="cs-CZ" b="1" dirty="0" smtClean="0"/>
              <a:t>nutné zajištění polohy s nataženou DK, klid na lůžku 24 hodin</a:t>
            </a:r>
            <a:endParaRPr lang="cs-CZ" dirty="0" smtClean="0"/>
          </a:p>
          <a:p>
            <a:pPr lvl="0"/>
            <a:r>
              <a:rPr lang="cs-CZ" dirty="0" smtClean="0"/>
              <a:t>opět se zaměříme především na TK, kde nyní musíme udržovat TK ve vyšších hodnotách, jako prevence vzniku vazospasmů</a:t>
            </a:r>
          </a:p>
          <a:p>
            <a:endParaRPr lang="cs-CZ"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Komplikace</a:t>
            </a:r>
            <a:endParaRPr lang="cs-CZ" dirty="0"/>
          </a:p>
        </p:txBody>
      </p:sp>
      <p:sp>
        <p:nvSpPr>
          <p:cNvPr id="3" name="Zástupný symbol pro obsah 2"/>
          <p:cNvSpPr>
            <a:spLocks noGrp="1"/>
          </p:cNvSpPr>
          <p:nvPr>
            <p:ph sz="quarter" idx="1"/>
          </p:nvPr>
        </p:nvSpPr>
        <p:spPr/>
        <p:txBody>
          <a:bodyPr/>
          <a:lstStyle/>
          <a:p>
            <a:pPr marL="339725" indent="-339725">
              <a:spcBef>
                <a:spcPts val="700"/>
              </a:spcBef>
              <a:buClr>
                <a:srgbClr val="FFCC66"/>
              </a:buClr>
              <a:buSzPct val="80000"/>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cs-CZ" sz="2400" dirty="0" err="1" smtClean="0"/>
              <a:t>vazospasmy</a:t>
            </a:r>
            <a:r>
              <a:rPr lang="cs-CZ" sz="2400" dirty="0" smtClean="0"/>
              <a:t> s následnou ischemií</a:t>
            </a:r>
          </a:p>
          <a:p>
            <a:pPr marL="339725" indent="-339725">
              <a:spcBef>
                <a:spcPts val="700"/>
              </a:spcBef>
              <a:buClr>
                <a:srgbClr val="FFCC66"/>
              </a:buClr>
              <a:buSzPct val="80000"/>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cs-CZ" sz="2400" dirty="0" err="1" smtClean="0"/>
              <a:t>rebleeding</a:t>
            </a:r>
            <a:endParaRPr lang="cs-CZ" sz="2400" dirty="0" smtClean="0"/>
          </a:p>
          <a:p>
            <a:pPr marL="339725" indent="-339725">
              <a:spcBef>
                <a:spcPts val="700"/>
              </a:spcBef>
              <a:buClr>
                <a:srgbClr val="FFCC66"/>
              </a:buClr>
              <a:buSzPct val="80000"/>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cs-CZ" sz="2400" dirty="0" smtClean="0"/>
              <a:t>hydrocephalus</a:t>
            </a:r>
          </a:p>
          <a:p>
            <a:pPr marL="339725" indent="-339725">
              <a:spcBef>
                <a:spcPts val="700"/>
              </a:spcBef>
              <a:buClr>
                <a:srgbClr val="FFCC66"/>
              </a:buClr>
              <a:buSzPct val="80000"/>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cs-CZ" sz="2400" dirty="0" smtClean="0"/>
              <a:t>komplikace v ráně</a:t>
            </a:r>
          </a:p>
          <a:p>
            <a:pPr>
              <a:buNone/>
            </a:pPr>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Pojmy</a:t>
            </a:r>
            <a:endParaRPr lang="cs-CZ" dirty="0"/>
          </a:p>
        </p:txBody>
      </p:sp>
      <p:sp>
        <p:nvSpPr>
          <p:cNvPr id="3" name="Zástupný symbol pro obsah 2"/>
          <p:cNvSpPr>
            <a:spLocks noGrp="1"/>
          </p:cNvSpPr>
          <p:nvPr>
            <p:ph sz="quarter" idx="1"/>
          </p:nvPr>
        </p:nvSpPr>
        <p:spPr/>
        <p:txBody>
          <a:bodyPr>
            <a:normAutofit fontScale="92500" lnSpcReduction="10000"/>
          </a:bodyPr>
          <a:lstStyle/>
          <a:p>
            <a:pPr lvl="0" algn="just"/>
            <a:r>
              <a:rPr lang="cs-CZ" b="1" dirty="0" smtClean="0"/>
              <a:t>aneurysma </a:t>
            </a:r>
            <a:r>
              <a:rPr lang="cs-CZ" dirty="0" smtClean="0"/>
              <a:t>(rozšíření, či výduť cév)</a:t>
            </a:r>
          </a:p>
          <a:p>
            <a:pPr lvl="0" algn="just"/>
            <a:r>
              <a:rPr lang="cs-CZ" b="1" dirty="0" smtClean="0"/>
              <a:t>clipping </a:t>
            </a:r>
            <a:r>
              <a:rPr lang="cs-CZ" dirty="0" smtClean="0"/>
              <a:t>(chirurgická metoda ošetření aneurysmatu, na krček aneurysmatu se nasadí svorka, zabrání dalšímu plnění aneurysmatu)</a:t>
            </a:r>
          </a:p>
          <a:p>
            <a:pPr lvl="0" algn="just"/>
            <a:r>
              <a:rPr lang="cs-CZ" b="1" dirty="0" smtClean="0"/>
              <a:t>coilling </a:t>
            </a:r>
            <a:r>
              <a:rPr lang="cs-CZ" dirty="0" smtClean="0"/>
              <a:t>(endovaskulární metoda ošetření aneurysmatu, kdy se aneurysma vyplní speciálními spirálkami)</a:t>
            </a:r>
          </a:p>
          <a:p>
            <a:pPr lvl="0" algn="just"/>
            <a:r>
              <a:rPr lang="cs-CZ" b="1" dirty="0" smtClean="0"/>
              <a:t>wrapping </a:t>
            </a:r>
            <a:r>
              <a:rPr lang="cs-CZ" dirty="0" smtClean="0"/>
              <a:t>(chirurgická metoda ošetření aneurysmatu, kdy se aneurysma oblepí speciálním tkáňovým lepidlem, které zabrání dalšímu rozšíření a následné ruptuře aneurysmatu)</a:t>
            </a:r>
          </a:p>
          <a:p>
            <a:pPr lvl="0" algn="just"/>
            <a:r>
              <a:rPr lang="cs-CZ" b="1" dirty="0" smtClean="0"/>
              <a:t>multimodální monitoring </a:t>
            </a:r>
            <a:r>
              <a:rPr lang="cs-CZ" dirty="0" smtClean="0"/>
              <a:t>(speciální monitoring v neurochirurgii</a:t>
            </a:r>
            <a:r>
              <a:rPr lang="cs-CZ" dirty="0" smtClean="0"/>
              <a:t>)</a:t>
            </a:r>
            <a:endParaRPr lang="cs-CZ"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Vazospasmy</a:t>
            </a:r>
            <a:endParaRPr lang="cs-CZ" dirty="0"/>
          </a:p>
        </p:txBody>
      </p:sp>
      <p:sp>
        <p:nvSpPr>
          <p:cNvPr id="3" name="Zástupný symbol pro obsah 2"/>
          <p:cNvSpPr>
            <a:spLocks noGrp="1"/>
          </p:cNvSpPr>
          <p:nvPr>
            <p:ph sz="quarter" idx="1"/>
          </p:nvPr>
        </p:nvSpPr>
        <p:spPr/>
        <p:txBody>
          <a:bodyPr/>
          <a:lstStyle/>
          <a:p>
            <a:pPr marL="339725" indent="-339725" algn="just">
              <a:lnSpc>
                <a:spcPct val="90000"/>
              </a:lnSpc>
              <a:spcBef>
                <a:spcPts val="600"/>
              </a:spcBef>
              <a:buClr>
                <a:srgbClr val="FFCC66"/>
              </a:buClr>
              <a:buSzPct val="80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cs-CZ" sz="2800" dirty="0" smtClean="0"/>
              <a:t>nastupují mezi 4. až 10. (21.) dnem po atace  </a:t>
            </a:r>
          </a:p>
          <a:p>
            <a:pPr marL="339725" indent="-339725" algn="just">
              <a:lnSpc>
                <a:spcPct val="90000"/>
              </a:lnSpc>
              <a:spcBef>
                <a:spcPts val="600"/>
              </a:spcBef>
              <a:buClr>
                <a:srgbClr val="FFCC66"/>
              </a:buClr>
              <a:buSzPct val="80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cs-CZ" sz="2800" dirty="0" smtClean="0"/>
              <a:t>křečovité stažení cév mozku</a:t>
            </a:r>
          </a:p>
          <a:p>
            <a:pPr marL="339725" indent="-339725" algn="just">
              <a:lnSpc>
                <a:spcPct val="90000"/>
              </a:lnSpc>
              <a:spcBef>
                <a:spcPts val="600"/>
              </a:spcBef>
              <a:buClr>
                <a:srgbClr val="FFCC66"/>
              </a:buClr>
              <a:buSzPct val="80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cs-CZ" sz="2800" dirty="0" smtClean="0"/>
              <a:t>detekce vazospasmů – klinický obraz, TCD, CTA, DSA</a:t>
            </a:r>
          </a:p>
          <a:p>
            <a:pPr marL="339725" indent="-339725" algn="just">
              <a:lnSpc>
                <a:spcPct val="90000"/>
              </a:lnSpc>
              <a:spcBef>
                <a:spcPts val="600"/>
              </a:spcBef>
              <a:buClr>
                <a:srgbClr val="FFCC66"/>
              </a:buClr>
              <a:buSzPct val="80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cs-CZ" sz="2800" dirty="0" smtClean="0"/>
              <a:t>tzv. 3H terapie - udržujeme hypertenzi – hodnotu TK určí lékař, </a:t>
            </a:r>
            <a:r>
              <a:rPr lang="cs-CZ" sz="2800" dirty="0" smtClean="0"/>
              <a:t>kontrolujeme </a:t>
            </a:r>
            <a:r>
              <a:rPr lang="cs-CZ" sz="2800" dirty="0" smtClean="0"/>
              <a:t>TK a podáváme např. Voluven, NRA, hypervolemie</a:t>
            </a:r>
          </a:p>
          <a:p>
            <a:pPr marL="339725" indent="-339725" algn="just">
              <a:lnSpc>
                <a:spcPct val="90000"/>
              </a:lnSpc>
              <a:spcBef>
                <a:spcPts val="600"/>
              </a:spcBef>
              <a:buClr>
                <a:srgbClr val="FFCC66"/>
              </a:buClr>
              <a:buSzPct val="80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cs-CZ" sz="2800" dirty="0" smtClean="0"/>
              <a:t>kontinuální podávání nimodipinu (dilceren)</a:t>
            </a:r>
          </a:p>
          <a:p>
            <a:pPr marL="339725" indent="-339725" algn="just">
              <a:lnSpc>
                <a:spcPct val="90000"/>
              </a:lnSpc>
              <a:spcBef>
                <a:spcPts val="600"/>
              </a:spcBef>
              <a:buClr>
                <a:srgbClr val="FFCC66"/>
              </a:buClr>
              <a:buSzPct val="80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cs-CZ" sz="2800" dirty="0" smtClean="0"/>
              <a:t>endovaskulárně – zavedení stentu, balónku</a:t>
            </a:r>
          </a:p>
          <a:p>
            <a:endParaRPr lang="cs-CZ"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Rebleeding</a:t>
            </a:r>
            <a:endParaRPr lang="cs-CZ" dirty="0"/>
          </a:p>
        </p:txBody>
      </p:sp>
      <p:sp>
        <p:nvSpPr>
          <p:cNvPr id="3" name="Zástupný symbol pro obsah 2"/>
          <p:cNvSpPr>
            <a:spLocks noGrp="1"/>
          </p:cNvSpPr>
          <p:nvPr>
            <p:ph sz="quarter" idx="1"/>
          </p:nvPr>
        </p:nvSpPr>
        <p:spPr/>
        <p:txBody>
          <a:bodyPr>
            <a:normAutofit lnSpcReduction="10000"/>
          </a:bodyPr>
          <a:lstStyle/>
          <a:p>
            <a:r>
              <a:rPr lang="cs-CZ" sz="2400" dirty="0" smtClean="0"/>
              <a:t>znovuzakrvácení z ruptury aneurysmatu, nejvyšší </a:t>
            </a:r>
            <a:r>
              <a:rPr lang="cs-CZ" sz="2400" dirty="0" smtClean="0"/>
              <a:t>nebezpečí </a:t>
            </a:r>
            <a:r>
              <a:rPr lang="cs-CZ" sz="2400" dirty="0" smtClean="0"/>
              <a:t>hrozí do 24 hodin po atace</a:t>
            </a:r>
          </a:p>
          <a:p>
            <a:pPr>
              <a:buNone/>
            </a:pPr>
            <a:r>
              <a:rPr lang="cs-CZ" dirty="0" smtClean="0"/>
              <a:t>Nutno </a:t>
            </a:r>
            <a:r>
              <a:rPr lang="cs-CZ" dirty="0" smtClean="0"/>
              <a:t>dodržovat:</a:t>
            </a:r>
            <a:endParaRPr lang="cs-CZ" dirty="0" smtClean="0"/>
          </a:p>
          <a:p>
            <a:pPr marL="339725" indent="-339725">
              <a:lnSpc>
                <a:spcPct val="80000"/>
              </a:lnSpc>
              <a:spcBef>
                <a:spcPts val="700"/>
              </a:spcBef>
              <a:buClr>
                <a:srgbClr val="FFCC66"/>
              </a:buClr>
              <a:buSzPct val="8000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cs-CZ" sz="2400" dirty="0" smtClean="0"/>
              <a:t>klid na lůžku, režimová opatření</a:t>
            </a:r>
          </a:p>
          <a:p>
            <a:pPr marL="339725" indent="-339725">
              <a:lnSpc>
                <a:spcPct val="80000"/>
              </a:lnSpc>
              <a:spcBef>
                <a:spcPts val="700"/>
              </a:spcBef>
              <a:buClr>
                <a:srgbClr val="FFCC66"/>
              </a:buClr>
              <a:buSzPct val="8000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cs-CZ" sz="2400" dirty="0" smtClean="0"/>
              <a:t>hypotenze – </a:t>
            </a:r>
            <a:r>
              <a:rPr lang="cs-CZ" sz="2400" u="sng" dirty="0" smtClean="0"/>
              <a:t>normotenze</a:t>
            </a:r>
            <a:r>
              <a:rPr lang="cs-CZ" sz="2400" dirty="0" smtClean="0"/>
              <a:t> –  kontrola TK a podávání antihypertenziv dle ordinace lékaře</a:t>
            </a:r>
          </a:p>
          <a:p>
            <a:pPr marL="339725" indent="-339725">
              <a:lnSpc>
                <a:spcPct val="80000"/>
              </a:lnSpc>
              <a:spcBef>
                <a:spcPts val="700"/>
              </a:spcBef>
              <a:buClr>
                <a:srgbClr val="FFCC66"/>
              </a:buClr>
              <a:buSzPct val="8000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cs-CZ" sz="2400" dirty="0" smtClean="0"/>
              <a:t>prevence nitrolební hypertenze – podávání laxativ, antitusik... dle ordinace lékaře</a:t>
            </a:r>
          </a:p>
          <a:p>
            <a:pPr marL="339725" indent="-339725">
              <a:lnSpc>
                <a:spcPct val="80000"/>
              </a:lnSpc>
              <a:spcBef>
                <a:spcPts val="700"/>
              </a:spcBef>
              <a:buClr>
                <a:srgbClr val="FFCC66"/>
              </a:buClr>
              <a:buSzPct val="8000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cs-CZ" sz="2400" dirty="0" smtClean="0"/>
              <a:t>při neklidu pacienta – sedace až kontinuální tlumení a řízená ventilace</a:t>
            </a:r>
          </a:p>
          <a:p>
            <a:pPr marL="339725" indent="-339725">
              <a:lnSpc>
                <a:spcPct val="80000"/>
              </a:lnSpc>
              <a:spcBef>
                <a:spcPts val="700"/>
              </a:spcBef>
              <a:buClr>
                <a:srgbClr val="FFCC66"/>
              </a:buClr>
              <a:buSzPct val="8000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cs-CZ" sz="2400" dirty="0" smtClean="0"/>
              <a:t>neustálá kontrola stavu pacienta a sledování velikosti a symetrie zornic</a:t>
            </a:r>
          </a:p>
          <a:p>
            <a:pPr marL="339725" indent="-339725">
              <a:lnSpc>
                <a:spcPct val="80000"/>
              </a:lnSpc>
              <a:spcBef>
                <a:spcPts val="700"/>
              </a:spcBef>
              <a:buClr>
                <a:srgbClr val="FFCC66"/>
              </a:buClr>
              <a:buSzPct val="8000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cs-CZ" sz="2400" u="sng" dirty="0" smtClean="0"/>
              <a:t>včasné ošetření zdroje krvácení</a:t>
            </a:r>
            <a:r>
              <a:rPr lang="cs-CZ" sz="2400" dirty="0" smtClean="0"/>
              <a:t> </a:t>
            </a:r>
          </a:p>
          <a:p>
            <a:endParaRPr lang="cs-CZ"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Hydrocephalus</a:t>
            </a:r>
            <a:endParaRPr lang="cs-CZ" dirty="0"/>
          </a:p>
        </p:txBody>
      </p:sp>
      <p:sp>
        <p:nvSpPr>
          <p:cNvPr id="3" name="Zástupný symbol pro obsah 2"/>
          <p:cNvSpPr>
            <a:spLocks noGrp="1"/>
          </p:cNvSpPr>
          <p:nvPr>
            <p:ph sz="quarter" idx="1"/>
          </p:nvPr>
        </p:nvSpPr>
        <p:spPr/>
        <p:txBody>
          <a:bodyPr/>
          <a:lstStyle/>
          <a:p>
            <a:pPr marL="339725" indent="-339725">
              <a:spcBef>
                <a:spcPts val="700"/>
              </a:spcBef>
              <a:buClr>
                <a:srgbClr val="FFCC66"/>
              </a:buClr>
              <a:buSzPct val="80000"/>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cs-CZ" sz="2400" dirty="0" smtClean="0"/>
              <a:t>nejčastěji vzniká hyporesobční hydrocephalus</a:t>
            </a:r>
          </a:p>
          <a:p>
            <a:pPr marL="339725" indent="-339725">
              <a:spcBef>
                <a:spcPts val="700"/>
              </a:spcBef>
              <a:buClr>
                <a:srgbClr val="FFCC66"/>
              </a:buClr>
              <a:buSzPct val="80000"/>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cs-CZ" sz="2400" dirty="0" smtClean="0"/>
              <a:t>terapií je zavedení zevní komorové </a:t>
            </a:r>
            <a:r>
              <a:rPr lang="cs-CZ" sz="2400" dirty="0" smtClean="0"/>
              <a:t>drenáže </a:t>
            </a:r>
            <a:r>
              <a:rPr lang="cs-CZ" sz="2400" dirty="0" smtClean="0"/>
              <a:t>a poté následné zavedení např. V – P shuntu</a:t>
            </a:r>
          </a:p>
          <a:p>
            <a:pPr marL="339725" indent="-339725">
              <a:spcBef>
                <a:spcPts val="700"/>
              </a:spcBef>
              <a:buClr>
                <a:srgbClr val="FFCC66"/>
              </a:buClr>
              <a:buSzPct val="80000"/>
              <a:buFont typeface="Arial" pitchFamily="34"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cs-CZ" sz="2400" dirty="0" smtClean="0"/>
              <a:t>Viz. Samostatná přednáška</a:t>
            </a:r>
          </a:p>
          <a:p>
            <a:endParaRPr lang="cs-CZ"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Komplikace v ráně</a:t>
            </a:r>
            <a:endParaRPr lang="cs-CZ" dirty="0"/>
          </a:p>
        </p:txBody>
      </p:sp>
      <p:sp>
        <p:nvSpPr>
          <p:cNvPr id="3" name="Zástupný symbol pro obsah 2"/>
          <p:cNvSpPr>
            <a:spLocks noGrp="1"/>
          </p:cNvSpPr>
          <p:nvPr>
            <p:ph sz="quarter" idx="1"/>
          </p:nvPr>
        </p:nvSpPr>
        <p:spPr/>
        <p:txBody>
          <a:bodyPr/>
          <a:lstStyle/>
          <a:p>
            <a:pPr marL="514350" indent="-514350" algn="ctr">
              <a:buNone/>
            </a:pPr>
            <a:endParaRPr lang="cs-CZ" dirty="0" smtClean="0"/>
          </a:p>
          <a:p>
            <a:pPr marL="514350" indent="-514350">
              <a:buFont typeface="+mj-lt"/>
              <a:buAutoNum type="arabicPeriod"/>
            </a:pPr>
            <a:r>
              <a:rPr lang="cs-CZ" dirty="0" smtClean="0"/>
              <a:t>Fluktuace</a:t>
            </a:r>
          </a:p>
          <a:p>
            <a:pPr marL="514350" indent="-514350">
              <a:buFont typeface="+mj-lt"/>
              <a:buAutoNum type="arabicPeriod"/>
            </a:pPr>
            <a:r>
              <a:rPr lang="cs-CZ" dirty="0" smtClean="0"/>
              <a:t>Infekce (</a:t>
            </a:r>
            <a:r>
              <a:rPr lang="cs-CZ" sz="2400" dirty="0" smtClean="0"/>
              <a:t>prevencí je aseptický přístup k ráně, pravidelné převazy, důkladná dezinfekce, sterilní krytí...)</a:t>
            </a:r>
          </a:p>
          <a:p>
            <a:pPr marL="514350" indent="-514350">
              <a:buFont typeface="+mj-lt"/>
              <a:buAutoNum type="arabicPeriod"/>
            </a:pPr>
            <a:endParaRPr lang="cs-CZ" dirty="0" smtClean="0"/>
          </a:p>
          <a:p>
            <a:pPr marL="514350" indent="-514350">
              <a:buNone/>
            </a:pPr>
            <a:endParaRPr lang="cs-CZ"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Fluktuace</a:t>
            </a:r>
            <a:endParaRPr lang="cs-CZ" dirty="0"/>
          </a:p>
        </p:txBody>
      </p:sp>
      <p:sp>
        <p:nvSpPr>
          <p:cNvPr id="3" name="Zástupný symbol pro obsah 2"/>
          <p:cNvSpPr>
            <a:spLocks noGrp="1"/>
          </p:cNvSpPr>
          <p:nvPr>
            <p:ph sz="quarter" idx="1"/>
          </p:nvPr>
        </p:nvSpPr>
        <p:spPr/>
        <p:txBody>
          <a:bodyPr/>
          <a:lstStyle/>
          <a:p>
            <a:pPr marL="339725" indent="-339725" algn="just">
              <a:lnSpc>
                <a:spcPct val="90000"/>
              </a:lnSpc>
              <a:spcBef>
                <a:spcPts val="700"/>
              </a:spcBef>
              <a:buClr>
                <a:srgbClr val="FFCC66"/>
              </a:buClr>
              <a:buSzPct val="80000"/>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cs-CZ" sz="2400" dirty="0"/>
              <a:t>N</a:t>
            </a:r>
            <a:r>
              <a:rPr lang="cs-CZ" sz="2400" dirty="0" smtClean="0"/>
              <a:t>ahromadění </a:t>
            </a:r>
            <a:r>
              <a:rPr lang="cs-CZ" sz="2400" dirty="0" smtClean="0"/>
              <a:t>mozkomíšního moku a krve pod kůží v místě operační </a:t>
            </a:r>
            <a:r>
              <a:rPr lang="cs-CZ" sz="2400" dirty="0" smtClean="0"/>
              <a:t>rány.</a:t>
            </a:r>
            <a:endParaRPr lang="cs-CZ" sz="2400" dirty="0" smtClean="0"/>
          </a:p>
          <a:p>
            <a:pPr marL="339725" indent="-339725" algn="just">
              <a:lnSpc>
                <a:spcPct val="90000"/>
              </a:lnSpc>
              <a:spcBef>
                <a:spcPts val="700"/>
              </a:spcBef>
              <a:buClr>
                <a:srgbClr val="FFCC66"/>
              </a:buClr>
              <a:buSzPct val="80000"/>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cs-CZ" sz="2400" dirty="0"/>
              <a:t>P</a:t>
            </a:r>
            <a:r>
              <a:rPr lang="cs-CZ" sz="2400" dirty="0" smtClean="0"/>
              <a:t>revence</a:t>
            </a:r>
            <a:r>
              <a:rPr lang="cs-CZ" sz="2400" dirty="0" smtClean="0"/>
              <a:t>: zvýšená poloha hlavy pacienta – 30 stupňů, pravidelné převazy – á 24hod, komprese </a:t>
            </a:r>
            <a:r>
              <a:rPr lang="cs-CZ" sz="2400" dirty="0" smtClean="0"/>
              <a:t>rány.</a:t>
            </a:r>
            <a:endParaRPr lang="cs-CZ" sz="2400" dirty="0" smtClean="0"/>
          </a:p>
          <a:p>
            <a:pPr marL="339725" indent="-339725" algn="just">
              <a:lnSpc>
                <a:spcPct val="90000"/>
              </a:lnSpc>
              <a:spcBef>
                <a:spcPts val="700"/>
              </a:spcBef>
              <a:buClr>
                <a:srgbClr val="FFCC66"/>
              </a:buClr>
              <a:buSzPct val="80000"/>
              <a:buFont typeface="Wingdings" pitchFamily="2" charset="2"/>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cs-CZ" sz="2400" dirty="0"/>
              <a:t>T</a:t>
            </a:r>
            <a:r>
              <a:rPr lang="cs-CZ" sz="2400" dirty="0" smtClean="0"/>
              <a:t>erapie </a:t>
            </a:r>
            <a:r>
              <a:rPr lang="cs-CZ" sz="2400" dirty="0" smtClean="0"/>
              <a:t>– restrikce tekutin – v případě likvorové fluktuace, punkce, komprese rány, zavedení spinální linky, popř. zevní komorové </a:t>
            </a:r>
            <a:r>
              <a:rPr lang="cs-CZ" sz="2400" dirty="0" smtClean="0"/>
              <a:t>drenáže.</a:t>
            </a:r>
            <a:endParaRPr lang="cs-CZ" sz="2400" dirty="0" smtClean="0"/>
          </a:p>
          <a:p>
            <a:endParaRPr lang="cs-CZ"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Pooperační péče u cévních onemocnění mozku</a:t>
            </a:r>
            <a:endParaRPr lang="cs-CZ" dirty="0"/>
          </a:p>
        </p:txBody>
      </p:sp>
      <p:sp>
        <p:nvSpPr>
          <p:cNvPr id="3" name="Zástupný symbol pro obsah 2"/>
          <p:cNvSpPr>
            <a:spLocks noGrp="1"/>
          </p:cNvSpPr>
          <p:nvPr>
            <p:ph sz="quarter" idx="1"/>
          </p:nvPr>
        </p:nvSpPr>
        <p:spPr/>
        <p:txBody>
          <a:bodyPr>
            <a:normAutofit lnSpcReduction="10000"/>
          </a:bodyPr>
          <a:lstStyle/>
          <a:p>
            <a:r>
              <a:rPr lang="cs-CZ" dirty="0" smtClean="0"/>
              <a:t>Specifická péče dle stavu pacienta</a:t>
            </a:r>
          </a:p>
          <a:p>
            <a:r>
              <a:rPr lang="cs-CZ" dirty="0" smtClean="0"/>
              <a:t>Poloha se zvýšenou hlavovou částí</a:t>
            </a:r>
          </a:p>
          <a:p>
            <a:r>
              <a:rPr lang="cs-CZ" dirty="0" smtClean="0"/>
              <a:t>Ventilace s podporou kyslíku (brýle,maska)</a:t>
            </a:r>
          </a:p>
          <a:p>
            <a:r>
              <a:rPr lang="cs-CZ" dirty="0" smtClean="0"/>
              <a:t>Ventilace řízená</a:t>
            </a:r>
          </a:p>
          <a:p>
            <a:r>
              <a:rPr lang="cs-CZ" dirty="0" smtClean="0"/>
              <a:t>Monitoring krevního oběhu, po operaci aneurysmatu nutné monitorování TK á 30 minut neinvazivně nebo invazivní cestou přes a</a:t>
            </a:r>
            <a:r>
              <a:rPr lang="cs-CZ" dirty="0" smtClean="0"/>
              <a:t>. radialis</a:t>
            </a:r>
            <a:endParaRPr lang="cs-CZ" dirty="0" smtClean="0"/>
          </a:p>
          <a:p>
            <a:r>
              <a:rPr lang="cs-CZ" dirty="0" smtClean="0"/>
              <a:t>Péče o oči, hodnocení velikosti zornic</a:t>
            </a:r>
          </a:p>
          <a:p>
            <a:r>
              <a:rPr lang="cs-CZ" dirty="0" smtClean="0"/>
              <a:t>Péče o dutinu ústní</a:t>
            </a:r>
          </a:p>
          <a:p>
            <a:r>
              <a:rPr lang="cs-CZ" dirty="0" smtClean="0"/>
              <a:t>Péče o drenáže,popř. LICOX,HEMEDEX,ICP</a:t>
            </a:r>
            <a:endParaRPr lang="cs-C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Důležité vědět</a:t>
            </a:r>
            <a:endParaRPr lang="cs-CZ" dirty="0"/>
          </a:p>
        </p:txBody>
      </p:sp>
      <p:sp>
        <p:nvSpPr>
          <p:cNvPr id="3" name="Zástupný symbol pro obsah 2"/>
          <p:cNvSpPr>
            <a:spLocks noGrp="1"/>
          </p:cNvSpPr>
          <p:nvPr>
            <p:ph sz="quarter" idx="1"/>
          </p:nvPr>
        </p:nvSpPr>
        <p:spPr/>
        <p:txBody>
          <a:bodyPr/>
          <a:lstStyle/>
          <a:p>
            <a:r>
              <a:rPr lang="cs-CZ" dirty="0" smtClean="0"/>
              <a:t>U neošetřených aneurysmat udržujeme nižší TK (hrozí ruptura)</a:t>
            </a:r>
          </a:p>
          <a:p>
            <a:r>
              <a:rPr lang="cs-CZ" dirty="0" smtClean="0"/>
              <a:t>U ošetřených aneurysmat udržujeme naopak tlak vyšší (hrozí vasospazmy – ischemie)</a:t>
            </a:r>
            <a:endParaRPr lang="cs-CZ"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p:txBody>
          <a:bodyPr>
            <a:normAutofit/>
          </a:bodyPr>
          <a:lstStyle/>
          <a:p>
            <a:r>
              <a:rPr lang="cs-CZ" sz="4000" dirty="0" smtClean="0"/>
              <a:t>Děkuji za pozornost</a:t>
            </a:r>
            <a:endParaRPr lang="cs-CZ" sz="4000" dirty="0"/>
          </a:p>
        </p:txBody>
      </p:sp>
      <p:sp>
        <p:nvSpPr>
          <p:cNvPr id="3" name="Nadpis 2"/>
          <p:cNvSpPr>
            <a:spLocks noGrp="1"/>
          </p:cNvSpPr>
          <p:nvPr>
            <p:ph type="ctrTitle"/>
          </p:nvPr>
        </p:nvSpPr>
        <p:spPr/>
        <p:txBody>
          <a:bodyPr/>
          <a:lstStyle/>
          <a:p>
            <a:endParaRPr lang="cs-CZ" dirty="0"/>
          </a:p>
        </p:txBody>
      </p:sp>
    </p:spTree>
    <p:extLst>
      <p:ext uri="{BB962C8B-B14F-4D97-AF65-F5344CB8AC3E}">
        <p14:creationId xmlns:p14="http://schemas.microsoft.com/office/powerpoint/2010/main" val="1397532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Arteriovenózní malformace</a:t>
            </a:r>
            <a:endParaRPr lang="cs-CZ" dirty="0"/>
          </a:p>
        </p:txBody>
      </p:sp>
      <p:pic>
        <p:nvPicPr>
          <p:cNvPr id="1026" name="Picture 2"/>
          <p:cNvPicPr>
            <a:picLocks noChangeAspect="1" noChangeArrowheads="1"/>
          </p:cNvPicPr>
          <p:nvPr/>
        </p:nvPicPr>
        <p:blipFill>
          <a:blip r:embed="rId2" cstate="print"/>
          <a:srcRect/>
          <a:stretch>
            <a:fillRect/>
          </a:stretch>
        </p:blipFill>
        <p:spPr bwMode="auto">
          <a:xfrm>
            <a:off x="1524000" y="2028825"/>
            <a:ext cx="6096000" cy="28003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Arteriovenózní malformace</a:t>
            </a:r>
            <a:endParaRPr lang="cs-CZ" dirty="0"/>
          </a:p>
        </p:txBody>
      </p:sp>
      <p:sp>
        <p:nvSpPr>
          <p:cNvPr id="3" name="Zástupný symbol pro obsah 2"/>
          <p:cNvSpPr>
            <a:spLocks noGrp="1"/>
          </p:cNvSpPr>
          <p:nvPr>
            <p:ph sz="quarter" idx="1"/>
          </p:nvPr>
        </p:nvSpPr>
        <p:spPr/>
        <p:txBody>
          <a:bodyPr>
            <a:normAutofit fontScale="85000" lnSpcReduction="10000"/>
          </a:bodyPr>
          <a:lstStyle/>
          <a:p>
            <a:pPr algn="just"/>
            <a:r>
              <a:rPr lang="cs-CZ" dirty="0"/>
              <a:t>J</a:t>
            </a:r>
            <a:r>
              <a:rPr lang="cs-CZ" dirty="0" smtClean="0"/>
              <a:t>edná </a:t>
            </a:r>
            <a:r>
              <a:rPr lang="cs-CZ" dirty="0" smtClean="0"/>
              <a:t>se o vrozené </a:t>
            </a:r>
            <a:r>
              <a:rPr lang="cs-CZ" dirty="0" smtClean="0"/>
              <a:t>onemocnění.</a:t>
            </a:r>
            <a:endParaRPr lang="cs-CZ" dirty="0" smtClean="0"/>
          </a:p>
          <a:p>
            <a:pPr algn="just"/>
            <a:r>
              <a:rPr lang="cs-CZ" dirty="0"/>
              <a:t>C</a:t>
            </a:r>
            <a:r>
              <a:rPr lang="cs-CZ" dirty="0" smtClean="0"/>
              <a:t>hybí </a:t>
            </a:r>
            <a:r>
              <a:rPr lang="cs-CZ" dirty="0" smtClean="0"/>
              <a:t>kapiláry a krev odtéká z tepen rovnou do </a:t>
            </a:r>
            <a:r>
              <a:rPr lang="cs-CZ" dirty="0" smtClean="0"/>
              <a:t>žil.</a:t>
            </a:r>
            <a:endParaRPr lang="cs-CZ" dirty="0" smtClean="0"/>
          </a:p>
          <a:p>
            <a:pPr algn="just"/>
            <a:r>
              <a:rPr lang="cs-CZ" dirty="0"/>
              <a:t>H</a:t>
            </a:r>
            <a:r>
              <a:rPr lang="cs-CZ" dirty="0" smtClean="0"/>
              <a:t>lavní </a:t>
            </a:r>
            <a:r>
              <a:rPr lang="cs-CZ" dirty="0" smtClean="0"/>
              <a:t>riziko spočívá v možnosti prasknutí malformace a vzniku krvácení do mozku (</a:t>
            </a:r>
            <a:r>
              <a:rPr lang="cs-CZ" dirty="0"/>
              <a:t>j</a:t>
            </a:r>
            <a:r>
              <a:rPr lang="cs-CZ" dirty="0" smtClean="0"/>
              <a:t>e to proto, že mozkové žíly mají tenkou stěnu a nejsou dostatečně schopny odolávat tlaku krve, který je v tepnách podstatně vyšší), ke krvácení dochází v průběhu života u více než poloviny všech pacientů s arteriovenózní </a:t>
            </a:r>
            <a:r>
              <a:rPr lang="cs-CZ" dirty="0" smtClean="0"/>
              <a:t>malformací.</a:t>
            </a:r>
            <a:endParaRPr lang="cs-CZ" dirty="0" smtClean="0"/>
          </a:p>
          <a:p>
            <a:pPr algn="just"/>
            <a:r>
              <a:rPr lang="cs-CZ" dirty="0"/>
              <a:t>D</a:t>
            </a:r>
            <a:r>
              <a:rPr lang="cs-CZ" dirty="0" smtClean="0"/>
              <a:t>alším </a:t>
            </a:r>
            <a:r>
              <a:rPr lang="cs-CZ" dirty="0" smtClean="0"/>
              <a:t>projevem malformací je velmi často vznik </a:t>
            </a:r>
            <a:r>
              <a:rPr lang="cs-CZ" dirty="0" smtClean="0"/>
              <a:t>epilepsie.</a:t>
            </a:r>
            <a:endParaRPr lang="cs-CZ" dirty="0" smtClean="0"/>
          </a:p>
          <a:p>
            <a:pPr algn="just"/>
            <a:r>
              <a:rPr lang="cs-CZ" dirty="0"/>
              <a:t>P</a:t>
            </a:r>
            <a:r>
              <a:rPr lang="cs-CZ" dirty="0" smtClean="0"/>
              <a:t>osledním </a:t>
            </a:r>
            <a:r>
              <a:rPr lang="cs-CZ" dirty="0" smtClean="0"/>
              <a:t>projevem může být tzv. </a:t>
            </a:r>
            <a:r>
              <a:rPr lang="cs-CZ" b="1" dirty="0" smtClean="0"/>
              <a:t>steal syndrom</a:t>
            </a:r>
            <a:r>
              <a:rPr lang="cs-CZ" dirty="0"/>
              <a:t> </a:t>
            </a:r>
            <a:r>
              <a:rPr lang="cs-CZ" dirty="0" smtClean="0"/>
              <a:t>(</a:t>
            </a:r>
            <a:r>
              <a:rPr lang="cs-CZ" dirty="0"/>
              <a:t>k</a:t>
            </a:r>
            <a:r>
              <a:rPr lang="cs-CZ" dirty="0" smtClean="0"/>
              <a:t>rev teče z tepen přímo do žil velmi rychle, pokud je průtok malformací takto urychlen, může strhávat krev i z okolních tkání, které pak trpí jejím nedostatkem, a tím nedostatkem kyslíku</a:t>
            </a:r>
            <a:r>
              <a:rPr lang="cs-CZ" dirty="0" smtClean="0"/>
              <a:t>).</a:t>
            </a:r>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Arteriovenózní malformace</a:t>
            </a:r>
            <a:endParaRPr lang="cs-CZ" dirty="0"/>
          </a:p>
        </p:txBody>
      </p:sp>
      <p:sp>
        <p:nvSpPr>
          <p:cNvPr id="3" name="Zástupný symbol pro obsah 2"/>
          <p:cNvSpPr>
            <a:spLocks noGrp="1"/>
          </p:cNvSpPr>
          <p:nvPr>
            <p:ph sz="quarter" idx="1"/>
          </p:nvPr>
        </p:nvSpPr>
        <p:spPr/>
        <p:txBody>
          <a:bodyPr>
            <a:normAutofit fontScale="85000" lnSpcReduction="20000"/>
          </a:bodyPr>
          <a:lstStyle/>
          <a:p>
            <a:pPr algn="just"/>
            <a:r>
              <a:rPr lang="cs-CZ" dirty="0"/>
              <a:t>Ú</a:t>
            </a:r>
            <a:r>
              <a:rPr lang="cs-CZ" dirty="0" smtClean="0"/>
              <a:t>mrtnost </a:t>
            </a:r>
            <a:r>
              <a:rPr lang="cs-CZ" dirty="0" smtClean="0"/>
              <a:t>není vysoká, nicméně často jsou pacienti nějakým způsobem </a:t>
            </a:r>
            <a:r>
              <a:rPr lang="cs-CZ" dirty="0" smtClean="0"/>
              <a:t>postiženi. </a:t>
            </a:r>
            <a:endParaRPr lang="cs-CZ" dirty="0" smtClean="0"/>
          </a:p>
          <a:p>
            <a:pPr algn="just"/>
            <a:r>
              <a:rPr lang="cs-CZ" dirty="0"/>
              <a:t>L</a:t>
            </a:r>
            <a:r>
              <a:rPr lang="cs-CZ" dirty="0" smtClean="0"/>
              <a:t>éčba </a:t>
            </a:r>
            <a:r>
              <a:rPr lang="cs-CZ" dirty="0" smtClean="0"/>
              <a:t>není jednoduchá, často vyžaduje kombinaci více léčebných </a:t>
            </a:r>
            <a:r>
              <a:rPr lang="cs-CZ" dirty="0" smtClean="0"/>
              <a:t>metod. Nejprve </a:t>
            </a:r>
            <a:r>
              <a:rPr lang="cs-CZ" dirty="0" smtClean="0"/>
              <a:t>je nutné provést </a:t>
            </a:r>
            <a:r>
              <a:rPr lang="cs-CZ" b="1" dirty="0" smtClean="0"/>
              <a:t>angiografii</a:t>
            </a:r>
            <a:r>
              <a:rPr lang="cs-CZ" dirty="0" smtClean="0"/>
              <a:t>, abychom věděli, jak je malformace </a:t>
            </a:r>
            <a:r>
              <a:rPr lang="cs-CZ" dirty="0" smtClean="0"/>
              <a:t>zásobena. Menší </a:t>
            </a:r>
            <a:r>
              <a:rPr lang="cs-CZ" dirty="0" smtClean="0"/>
              <a:t>malformace, které jsou dobře přístupné, je nejlepší </a:t>
            </a:r>
            <a:r>
              <a:rPr lang="cs-CZ" dirty="0" smtClean="0"/>
              <a:t>operovat. Ty</a:t>
            </a:r>
            <a:r>
              <a:rPr lang="cs-CZ" dirty="0" smtClean="0"/>
              <a:t>, které jsou sice malé, ale naopak hluboko uložené, je nejlepší </a:t>
            </a:r>
            <a:r>
              <a:rPr lang="cs-CZ" b="1" dirty="0" smtClean="0"/>
              <a:t>ozářit </a:t>
            </a:r>
            <a:r>
              <a:rPr lang="cs-CZ" b="1" dirty="0" smtClean="0"/>
              <a:t>gamanožem</a:t>
            </a:r>
            <a:r>
              <a:rPr lang="cs-CZ" dirty="0" smtClean="0"/>
              <a:t>; u </a:t>
            </a:r>
            <a:r>
              <a:rPr lang="cs-CZ" dirty="0" smtClean="0"/>
              <a:t>větších </a:t>
            </a:r>
            <a:r>
              <a:rPr lang="cs-CZ" dirty="0" smtClean="0"/>
              <a:t>malformací někdy nejprve některé přívody </a:t>
            </a:r>
            <a:r>
              <a:rPr lang="cs-CZ" b="1" dirty="0" smtClean="0"/>
              <a:t>embolizujeme</a:t>
            </a:r>
            <a:r>
              <a:rPr lang="cs-CZ" dirty="0" smtClean="0"/>
              <a:t> pomocí lepidla (výkon se provádí podobně jako při angiografickém vyšetření), pak teprve operujeme či ozařujeme </a:t>
            </a:r>
            <a:r>
              <a:rPr lang="cs-CZ" dirty="0" smtClean="0"/>
              <a:t>gamanožem. </a:t>
            </a:r>
            <a:endParaRPr lang="cs-CZ" dirty="0" smtClean="0"/>
          </a:p>
          <a:p>
            <a:pPr algn="just"/>
            <a:r>
              <a:rPr lang="cs-CZ" dirty="0" smtClean="0"/>
              <a:t>A</a:t>
            </a:r>
            <a:r>
              <a:rPr lang="cs-CZ" dirty="0" smtClean="0"/>
              <a:t>rteriovenózní </a:t>
            </a:r>
            <a:r>
              <a:rPr lang="cs-CZ" dirty="0" smtClean="0"/>
              <a:t>malformace mohou být i v míše, zde je především velké riziko ochrnutí, a to jak ze samotného krvácení či steal syndromu, tak i při případném </a:t>
            </a:r>
            <a:r>
              <a:rPr lang="cs-CZ" dirty="0" smtClean="0"/>
              <a:t>zákroku.</a:t>
            </a:r>
            <a:endParaRPr lang="cs-CZ"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Kavernom</a:t>
            </a:r>
            <a:endParaRPr lang="cs-CZ" dirty="0"/>
          </a:p>
        </p:txBody>
      </p:sp>
      <p:pic>
        <p:nvPicPr>
          <p:cNvPr id="2050" name="Picture 2"/>
          <p:cNvPicPr>
            <a:picLocks noChangeAspect="1" noChangeArrowheads="1"/>
          </p:cNvPicPr>
          <p:nvPr/>
        </p:nvPicPr>
        <p:blipFill>
          <a:blip r:embed="rId2" cstate="print"/>
          <a:srcRect/>
          <a:stretch>
            <a:fillRect/>
          </a:stretch>
        </p:blipFill>
        <p:spPr bwMode="auto">
          <a:xfrm>
            <a:off x="1524000" y="1528763"/>
            <a:ext cx="6096000" cy="38004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Kavernom</a:t>
            </a:r>
            <a:endParaRPr lang="cs-CZ" dirty="0"/>
          </a:p>
        </p:txBody>
      </p:sp>
      <p:sp>
        <p:nvSpPr>
          <p:cNvPr id="3" name="Zástupný symbol pro obsah 2"/>
          <p:cNvSpPr>
            <a:spLocks noGrp="1"/>
          </p:cNvSpPr>
          <p:nvPr>
            <p:ph sz="quarter" idx="1"/>
          </p:nvPr>
        </p:nvSpPr>
        <p:spPr/>
        <p:txBody>
          <a:bodyPr>
            <a:normAutofit lnSpcReduction="10000"/>
          </a:bodyPr>
          <a:lstStyle/>
          <a:p>
            <a:pPr algn="just"/>
            <a:r>
              <a:rPr lang="cs-CZ" dirty="0" smtClean="0"/>
              <a:t>Kavernomy jsou relativně častá onemocnění. </a:t>
            </a:r>
            <a:r>
              <a:rPr lang="cs-CZ" dirty="0" smtClean="0"/>
              <a:t>V </a:t>
            </a:r>
            <a:r>
              <a:rPr lang="cs-CZ" dirty="0" smtClean="0"/>
              <a:t>mozku vzniká jakési klubíčko drobných cév. Nejčastějším projevem kavernomu je malé krvácení do mozku či rozvoj epileptických záchvatů. Kavernomy se mohou vyskytovat kdekoli v mozku a míše, ale nejzávažnější je výskyt v mozkovém kmeni. Kavernom lze nalézt spolehlivě pouze pomocí MRI vyšetření mozku, na CT jej nenajdeme. Kavernomy je možné léčit pouze operativně, není možné je ozařovat ani embolizovat. Vzácně se mohou vyskytovat jako dědičná onemocnění.</a:t>
            </a:r>
            <a:endParaRPr 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Intracerebrální hematom</a:t>
            </a:r>
            <a:endParaRPr lang="cs-CZ" dirty="0"/>
          </a:p>
        </p:txBody>
      </p:sp>
      <p:pic>
        <p:nvPicPr>
          <p:cNvPr id="3074" name="Picture 2"/>
          <p:cNvPicPr>
            <a:picLocks noChangeAspect="1" noChangeArrowheads="1"/>
          </p:cNvPicPr>
          <p:nvPr/>
        </p:nvPicPr>
        <p:blipFill>
          <a:blip r:embed="rId2" cstate="print"/>
          <a:srcRect/>
          <a:stretch>
            <a:fillRect/>
          </a:stretch>
        </p:blipFill>
        <p:spPr bwMode="auto">
          <a:xfrm>
            <a:off x="1403648" y="1628800"/>
            <a:ext cx="6096000" cy="4200128"/>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dministrativní">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1201</TotalTime>
  <Words>1689</Words>
  <Application>Microsoft Office PowerPoint</Application>
  <PresentationFormat>Předvádění na obrazovce (4:3)</PresentationFormat>
  <Paragraphs>195</Paragraphs>
  <Slides>37</Slides>
  <Notes>2</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37</vt:i4>
      </vt:variant>
    </vt:vector>
  </HeadingPairs>
  <TitlesOfParts>
    <vt:vector size="43" baseType="lpstr">
      <vt:lpstr>Arial</vt:lpstr>
      <vt:lpstr>Calibri</vt:lpstr>
      <vt:lpstr>Georgia</vt:lpstr>
      <vt:lpstr>Wingdings</vt:lpstr>
      <vt:lpstr>Wingdings 2</vt:lpstr>
      <vt:lpstr>Administrativní</vt:lpstr>
      <vt:lpstr>Cévní onemocnění mozku</vt:lpstr>
      <vt:lpstr>Přehled cévních onemocnění mozku</vt:lpstr>
      <vt:lpstr>Pojmy</vt:lpstr>
      <vt:lpstr>Arteriovenózní malformace</vt:lpstr>
      <vt:lpstr>Arteriovenózní malformace</vt:lpstr>
      <vt:lpstr>Arteriovenózní malformace</vt:lpstr>
      <vt:lpstr>Kavernom</vt:lpstr>
      <vt:lpstr>Kavernom</vt:lpstr>
      <vt:lpstr>Intracerebrální hematom</vt:lpstr>
      <vt:lpstr>Intracerebrální hematom</vt:lpstr>
      <vt:lpstr>SAK</vt:lpstr>
      <vt:lpstr>Příjem, edukace a předoperační příprava u pacienta s aneurysmatem</vt:lpstr>
      <vt:lpstr>Naše pracoviště</vt:lpstr>
      <vt:lpstr>Diagnóza SAK</vt:lpstr>
      <vt:lpstr>Mozkové tepny</vt:lpstr>
      <vt:lpstr>Aneurysma</vt:lpstr>
      <vt:lpstr>Příznaky krvácení z aneurysmatu</vt:lpstr>
      <vt:lpstr>Příjem pacienta</vt:lpstr>
      <vt:lpstr>Edukace</vt:lpstr>
      <vt:lpstr>Příprava na operační výkon</vt:lpstr>
      <vt:lpstr>Zevní komorová drenáž</vt:lpstr>
      <vt:lpstr>Spinální linka</vt:lpstr>
      <vt:lpstr>Operační řešení aneurysmatu</vt:lpstr>
      <vt:lpstr>Povinnosti sestry před operací</vt:lpstr>
      <vt:lpstr>Specifika pooperační péče u aneurysmat ošetřených wrappingem, cllipingem</vt:lpstr>
      <vt:lpstr>Specifika přípravy pacienta na ošetření aneurysmatu pomocí wrapingu,cllipingem</vt:lpstr>
      <vt:lpstr>Specifika přípravy pacienta na ošetření aneurysmatu pomocí coillingu</vt:lpstr>
      <vt:lpstr>Specifika pooperační péče u aneurysma ošetřených coillingem</vt:lpstr>
      <vt:lpstr>Komplikace</vt:lpstr>
      <vt:lpstr>Vazospasmy</vt:lpstr>
      <vt:lpstr>Rebleeding</vt:lpstr>
      <vt:lpstr>Hydrocephalus</vt:lpstr>
      <vt:lpstr>Komplikace v ráně</vt:lpstr>
      <vt:lpstr>Fluktuace</vt:lpstr>
      <vt:lpstr>Pooperační péče u cévních onemocnění mozku</vt:lpstr>
      <vt:lpstr>Důležité vědět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Příjem, edukace a předoperační příprava u pacienta s aneurysmatem</dc:title>
  <dc:creator>Magda</dc:creator>
  <cp:lastModifiedBy>Lucia Magdolenova</cp:lastModifiedBy>
  <cp:revision>36</cp:revision>
  <dcterms:created xsi:type="dcterms:W3CDTF">2010-11-19T08:37:54Z</dcterms:created>
  <dcterms:modified xsi:type="dcterms:W3CDTF">2018-03-13T19:06:38Z</dcterms:modified>
</cp:coreProperties>
</file>