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51"/>
  </p:notesMasterIdLst>
  <p:sldIdLst>
    <p:sldId id="256" r:id="rId2"/>
    <p:sldId id="303" r:id="rId3"/>
    <p:sldId id="304" r:id="rId4"/>
    <p:sldId id="305" r:id="rId5"/>
    <p:sldId id="257" r:id="rId6"/>
    <p:sldId id="306" r:id="rId7"/>
    <p:sldId id="301" r:id="rId8"/>
    <p:sldId id="258" r:id="rId9"/>
    <p:sldId id="302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307" r:id="rId18"/>
    <p:sldId id="308" r:id="rId19"/>
    <p:sldId id="300" r:id="rId20"/>
    <p:sldId id="309" r:id="rId21"/>
    <p:sldId id="310" r:id="rId22"/>
    <p:sldId id="271" r:id="rId23"/>
    <p:sldId id="272" r:id="rId24"/>
    <p:sldId id="273" r:id="rId25"/>
    <p:sldId id="311" r:id="rId26"/>
    <p:sldId id="275" r:id="rId27"/>
    <p:sldId id="312" r:id="rId28"/>
    <p:sldId id="276" r:id="rId29"/>
    <p:sldId id="313" r:id="rId30"/>
    <p:sldId id="314" r:id="rId31"/>
    <p:sldId id="277" r:id="rId32"/>
    <p:sldId id="278" r:id="rId33"/>
    <p:sldId id="315" r:id="rId34"/>
    <p:sldId id="316" r:id="rId35"/>
    <p:sldId id="279" r:id="rId36"/>
    <p:sldId id="280" r:id="rId37"/>
    <p:sldId id="281" r:id="rId38"/>
    <p:sldId id="297" r:id="rId39"/>
    <p:sldId id="282" r:id="rId40"/>
    <p:sldId id="283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4" r:id="rId49"/>
    <p:sldId id="296" r:id="rId50"/>
  </p:sldIdLst>
  <p:sldSz cx="9144000" cy="6858000" type="screen4x3"/>
  <p:notesSz cx="6797675" cy="9874250"/>
  <p:custDataLst>
    <p:tags r:id="rId52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0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4086" cy="4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443" y="0"/>
            <a:ext cx="2944085" cy="4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2362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690269"/>
            <a:ext cx="5436567" cy="444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378824"/>
            <a:ext cx="2944086" cy="4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378824"/>
            <a:ext cx="2944085" cy="4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E7D2196-951C-48F8-8450-7125F01E40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DF841F-D487-4A95-8A9D-201C558E8E54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816F47-B516-4989-829D-F3E2ED1AA361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CE6DF-FCFB-4ED9-93BA-A9ED464F1538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6A3E5-4F00-4AAC-9B49-8E03E681B47D}" type="slidenum">
              <a:rPr lang="cs-CZ" altLang="cs-CZ" smtClean="0"/>
              <a:pPr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9C33A-148B-453A-93D9-499D4CEE6E03}" type="slidenum">
              <a:rPr lang="cs-CZ" altLang="cs-CZ" smtClean="0"/>
              <a:pPr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9C33A-148B-453A-93D9-499D4CEE6E03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7CB897-C35F-43DE-A73F-F5F5AECF9268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F2890-C4B7-44DF-B16A-021ACE06E48E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F8B0B6-2616-4722-8BE7-463DFE577775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40F836-DA49-4122-9C65-D2C746D8EFDC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57BF92-F488-4924-81B6-7AC7D74FCA20}" type="slidenum">
              <a:rPr lang="cs-CZ" altLang="cs-CZ" smtClean="0"/>
              <a:pPr eaLnBrk="1" hangingPunct="1"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57D495-075B-4E67-8C8E-2A30D4B54B1F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B883E-C555-4CFC-9D49-5DC3CB0F7173}" type="slidenum">
              <a:rPr lang="cs-CZ" altLang="cs-CZ" smtClean="0"/>
              <a:pPr eaLnBrk="1" hangingPunct="1"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D0D05-DEB6-43E2-A936-EDE3F7AC7BEB}" type="slidenum">
              <a:rPr lang="cs-CZ" altLang="cs-CZ" smtClean="0"/>
              <a:pPr eaLnBrk="1" hangingPunct="1"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0003D-0C64-495B-A47B-9F973F3F6A84}" type="slidenum">
              <a:rPr lang="cs-CZ" altLang="cs-CZ" smtClean="0"/>
              <a:pPr eaLnBrk="1" hangingPunct="1"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687590-975A-4B60-A3CF-6CE5DC99C6F2}" type="slidenum">
              <a:rPr lang="cs-CZ" altLang="cs-CZ" smtClean="0"/>
              <a:pPr eaLnBrk="1" hangingPunct="1"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45DEE1-1C81-4272-AB11-FD75D8B68EA7}" type="slidenum">
              <a:rPr lang="cs-CZ" altLang="cs-CZ" smtClean="0"/>
              <a:pPr eaLnBrk="1" hangingPunct="1"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9A286-6019-4156-B073-D4FF6415345A}" type="slidenum">
              <a:rPr lang="cs-CZ" altLang="cs-CZ" smtClean="0"/>
              <a:pPr eaLnBrk="1" hangingPunct="1"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33818-9D5D-4E53-A090-5A6CA00DBB1F}" type="slidenum">
              <a:rPr lang="cs-CZ" altLang="cs-CZ" smtClean="0"/>
              <a:pPr eaLnBrk="1" hangingPunct="1"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95431C-49A7-44D7-854F-81AE7AD09844}" type="slidenum">
              <a:rPr lang="cs-CZ" altLang="cs-CZ" smtClean="0"/>
              <a:pPr eaLnBrk="1" hangingPunct="1"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0A975-5DFE-44B0-9751-FF9D61BD0522}" type="slidenum">
              <a:rPr lang="cs-CZ" altLang="cs-CZ" smtClean="0"/>
              <a:pPr eaLnBrk="1" hangingPunct="1"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B50D30-3D89-4951-A585-1EC50CFA45DF}" type="slidenum">
              <a:rPr lang="cs-CZ" altLang="cs-CZ" smtClean="0"/>
              <a:pPr eaLnBrk="1" hangingPunct="1"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8B95BA-6341-4458-99C6-1CF83588F8E9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BA1F77-772C-4D39-9ADB-13AE07E984D3}" type="slidenum">
              <a:rPr lang="cs-CZ" altLang="cs-CZ" smtClean="0"/>
              <a:pPr eaLnBrk="1" hangingPunct="1"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D4148-27D7-4AAA-8DB2-CF04C20B172E}" type="slidenum">
              <a:rPr lang="cs-CZ" altLang="cs-CZ" smtClean="0"/>
              <a:pPr eaLnBrk="1" hangingPunct="1"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7AB4FB-91C0-4A4F-A31A-81F1F0573A1E}" type="slidenum">
              <a:rPr lang="cs-CZ" altLang="cs-CZ" smtClean="0"/>
              <a:pPr eaLnBrk="1" hangingPunct="1"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131D36-5C08-4F11-B08C-DECD2E54F1B4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C8F324-7725-43C2-AB62-1EAC49B1CE73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D85A8-8B27-48B4-9FDD-163119E02D29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9FBA3-8EE5-42D4-960A-D7848E53296D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89FE18-F6BA-4FE0-A4B8-3F4C1E5240E6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A991AE-ACCE-47FF-965C-C7E068902427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800945"/>
            <a:ext cx="6046440" cy="1470025"/>
          </a:xfr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56720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612E-F9D9-4728-9C31-7F96A993AE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C2E-58F4-4D90-854F-0389F976B12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2803-F140-43D4-A923-835367710D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C6C7-E299-43C5-B53D-B0E9228246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FCD6-DD07-4CBD-ADD6-D1028A9A93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59" y="4406900"/>
            <a:ext cx="60829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11759" y="2906713"/>
            <a:ext cx="60829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6DE4-F6BD-4313-BCE7-792DC3A18D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2C53-0EE6-4FBB-8B4C-5A48F036DD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80DA-F932-41D4-A32D-C786541D93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8C04-7F8B-4559-BD41-A13B9964E4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81CF-EABC-4C87-9EB6-6697C40981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87E6-5637-4FFD-8C7F-9754E91596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3D6-2A0D-40BB-ADC4-DAB04199D7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57850" y="-14288"/>
            <a:ext cx="35004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39975" y="6348413"/>
            <a:ext cx="682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548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787900" y="6427788"/>
            <a:ext cx="31115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27988" y="6427788"/>
            <a:ext cx="65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EF720-CC9E-4831-AD68-523440FEF5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7956550" y="6423025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6410325"/>
            <a:ext cx="10080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uphs.upenn.edu/paharc/collections/gallery/departments/ICU.html" TargetMode="External"/><Relationship Id="rId5" Type="http://schemas.openxmlformats.org/officeDocument/2006/relationships/image" Target="../media/image12.jpeg"/><Relationship Id="rId6" Type="http://schemas.openxmlformats.org/officeDocument/2006/relationships/hyperlink" Target="http://www.nihonkohden.com/company/history/1960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xk6fl3-rWAhXCtRQKHfe2BCAQjRwIBw&amp;url=http://www.clipartpanda.com/categories/half-pizza-clipart&amp;psig=AOvVaw1PXq6pDADo5oSrWXRvAoWS&amp;ust=1507886137852593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wm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27088" y="206216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Úvod do intenzivní péče</a:t>
            </a:r>
            <a:br>
              <a:rPr lang="cs-CZ" altLang="cs-CZ" sz="54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4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Resuscitační a intenzivní medicína I.+II.</a:t>
            </a:r>
            <a:r>
              <a:rPr lang="cs-CZ" sz="4000" dirty="0"/>
              <a:t> </a:t>
            </a:r>
            <a:br>
              <a:rPr lang="cs-CZ" sz="4000" dirty="0"/>
            </a:br>
            <a:endParaRPr lang="cs-CZ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3716338"/>
            <a:ext cx="6400800" cy="17526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Jan </a:t>
            </a:r>
            <a:r>
              <a:rPr lang="cs-CZ" altLang="cs-CZ" dirty="0" err="1"/>
              <a:t>Maláska</a:t>
            </a:r>
            <a:endParaRPr lang="cs-CZ" altLang="cs-CZ" dirty="0"/>
          </a:p>
          <a:p>
            <a:pPr marL="0" indent="0" algn="ctr" eaLnBrk="1" hangingPunct="1">
              <a:spcBef>
                <a:spcPts val="6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KARIM FN Brno a LF MU Brno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98438" y="1630363"/>
            <a:ext cx="30622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Carl-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Gunnar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Engström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8289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4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Mechaničtí studenti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81600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667000" y="6337152"/>
            <a:ext cx="27432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200" dirty="0">
                <a:solidFill>
                  <a:srgbClr val="CCCCFF"/>
                </a:solidFill>
                <a:ea typeface="DejaVu Sans" charset="0"/>
                <a:cs typeface="DejaVu Sans" charset="0"/>
                <a:hlinkClick r:id="rId4"/>
              </a:rPr>
              <a:t>http://www.uphs.upenn.edu/paharc/collections/gallery/departments/ICU.html</a:t>
            </a:r>
            <a:r>
              <a:rPr lang="cs-CZ" altLang="cs-CZ" sz="1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4775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200" y="4225890"/>
            <a:ext cx="617145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V roce 1967, první japonský JIP monitor, ICU-80, instalovaný v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Tohoku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University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School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of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Medicine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86400" y="6323013"/>
            <a:ext cx="3429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000">
                <a:solidFill>
                  <a:srgbClr val="CCCCFF"/>
                </a:solidFill>
                <a:ea typeface="DejaVu Sans" charset="0"/>
                <a:cs typeface="DejaVu Sans" charset="0"/>
                <a:hlinkClick r:id="rId6"/>
              </a:rPr>
              <a:t>http://www.nihonkohden.com/company/history/1960s.html</a:t>
            </a:r>
            <a:r>
              <a:rPr lang="cs-CZ" altLang="cs-CZ" sz="100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 dirty="0"/>
              <a:t>Intenzivní péče začíná před branami ICU!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prevence je lepší jako léčba!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časná identifikace rizikového pacienta – lepší management v dalším průběhu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čas na diagnostiku a terapii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čas na </a:t>
            </a:r>
            <a:r>
              <a:rPr lang="cs-CZ" altLang="cs-CZ" dirty="0" err="1"/>
              <a:t>eventuelní</a:t>
            </a:r>
            <a:r>
              <a:rPr lang="cs-CZ" altLang="cs-CZ" dirty="0"/>
              <a:t> diskuze stran EOL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neidentifikovaný pacient.....</a:t>
            </a:r>
            <a:r>
              <a:rPr lang="cs-CZ" altLang="cs-CZ" b="1" dirty="0"/>
              <a:t>jste voláni až ke KPCR!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538"/>
            <a:ext cx="2281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/>
              <a:t>Rozpoznání pacienta s rizikem rozvoje kritického pacienta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lnSpcReduction="10000"/>
          </a:bodyPr>
          <a:lstStyle/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rozpoznat kriticky nemocného pacienta není většinou těžké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výzvou jsou pacienti s </a:t>
            </a:r>
            <a:r>
              <a:rPr lang="cs-CZ" sz="2400" b="1"/>
              <a:t>rizikem</a:t>
            </a:r>
            <a:r>
              <a:rPr lang="cs-CZ" sz="2400"/>
              <a:t> rozvojem kritického onemocnění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možnost ovlivnění časné fáze onemocnění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400"/>
          </a:p>
          <a:p>
            <a:pPr marL="341313" indent="-3397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Kdo vyvine symptomy později?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/>
              <a:t>mladí a zdraví pacienti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/>
              <a:t>imunosuprimovaní a oslabení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/>
          </a:p>
          <a:p>
            <a:pPr marL="341313" indent="-3397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Pacientovy rezervy x akutnost onemocnění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 err="1"/>
              <a:t>METcall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system</a:t>
            </a:r>
            <a:endParaRPr lang="cs-CZ" altLang="cs-CZ" sz="32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u="sng" dirty="0"/>
              <a:t>Kritéria pro aktivaci </a:t>
            </a:r>
            <a:r>
              <a:rPr lang="cs-CZ" sz="2400" b="1" u="sng" dirty="0"/>
              <a:t>MET týmu</a:t>
            </a:r>
            <a:r>
              <a:rPr lang="cs-CZ" sz="2400" u="sng" dirty="0"/>
              <a:t> (</a:t>
            </a:r>
            <a:r>
              <a:rPr lang="cs-CZ" sz="2400" u="sng" dirty="0" err="1"/>
              <a:t>Medical</a:t>
            </a:r>
            <a:r>
              <a:rPr lang="cs-CZ" sz="2400" u="sng" dirty="0"/>
              <a:t> </a:t>
            </a:r>
            <a:r>
              <a:rPr lang="cs-CZ" sz="2400" u="sng" dirty="0" err="1"/>
              <a:t>emergency</a:t>
            </a:r>
            <a:r>
              <a:rPr lang="cs-CZ" sz="2400" u="sng" dirty="0"/>
              <a:t> team):  </a:t>
            </a:r>
          </a:p>
          <a:p>
            <a:pPr marL="458788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/>
              <a:t>zástava dechu či oběhu</a:t>
            </a:r>
          </a:p>
          <a:p>
            <a:pPr marL="458788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/>
              <a:t>akutní změna ve vitálních funkcích: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ohrožení dýchacích cest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dechová frekvence &lt;5 nebo &gt;36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pulsová frekvence &lt;40 nebo &gt;120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systolický tlak (</a:t>
            </a:r>
            <a:r>
              <a:rPr lang="cs-CZ" b="1" dirty="0" err="1"/>
              <a:t>mmHg</a:t>
            </a:r>
            <a:r>
              <a:rPr lang="cs-CZ" b="1" dirty="0"/>
              <a:t>) &lt;90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pokles v GCS o  &gt;2 body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opakované nebo protrahované křeče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pacient, který nesplňuje výše uvedená kritéria, ale o kterého máte vážné obavy! („divný pocit“)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Early </a:t>
            </a:r>
            <a:r>
              <a:rPr lang="cs-CZ" altLang="cs-CZ" sz="3200" dirty="0" err="1"/>
              <a:t>warning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signs</a:t>
            </a:r>
            <a:endParaRPr lang="cs-CZ" altLang="cs-CZ" sz="32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8462962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65850"/>
            <a:ext cx="22748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97613"/>
            <a:ext cx="36115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2531" name="Picture 2" descr="\\fnbrno.cz\tree\Home\61047\My Pictures\System_casne_identifika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8009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4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fnbrno.cz\tree\Home\61047\My Pictures\System_casne_identifikac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36625"/>
            <a:ext cx="7188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2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4888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latin typeface="Calibri" pitchFamily="34" charset="0"/>
                <a:cs typeface="Calibri" pitchFamily="34" charset="0"/>
              </a:rPr>
              <a:t>Jaké jsou hlavní zásady pří příjmu na ICU?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1. zhodnocení pacienta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2. okamžitá terapie – resuscitace fyziologických funkcí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3. monitorace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4. vstupní vyšetření </a:t>
            </a:r>
          </a:p>
          <a:p>
            <a:pPr eaLnBrk="1" hangingPunct="1">
              <a:lnSpc>
                <a:spcPct val="150000"/>
              </a:lnSpc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0" name="Picture 4" descr="K:\SKOLSTVI_KARIM\Foto\Selek. intubace p. LAŠTŮVKA\DSC00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9304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Předmět RIM I+II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1x2 hodiny (září 2019)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2x2 hodiny (čtvrtek)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2x2 hodiny (leden 2019)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na konci podzimního semestru test?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na konci jarního semestru zkouška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kontakt:</a:t>
            </a:r>
          </a:p>
          <a:p>
            <a:pPr marL="914400" lvl="2" indent="0" eaLnBrk="1" hangingPunct="1"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jan.malaska@gmail.com</a:t>
            </a:r>
          </a:p>
          <a:p>
            <a:pPr marL="914400" lvl="2" indent="0" eaLnBrk="1" hangingPunct="1"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723784101</a:t>
            </a:r>
          </a:p>
          <a:p>
            <a:pPr eaLnBrk="1" hangingPunct="1"/>
            <a:endParaRPr lang="cs-CZ" altLang="cs-CZ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2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283820" cy="357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2195736" y="980728"/>
            <a:ext cx="5040560" cy="422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2267744" y="980728"/>
            <a:ext cx="4464496" cy="4320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6" y="1412776"/>
            <a:ext cx="775807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9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7704" y="626808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A - </a:t>
            </a:r>
            <a:r>
              <a:rPr lang="cs-CZ" altLang="cs-CZ" sz="3200" dirty="0" err="1"/>
              <a:t>airways</a:t>
            </a:r>
            <a:endParaRPr lang="cs-CZ" altLang="cs-CZ" sz="32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indent="-341313" eaLnBrk="1" hangingPunct="1"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/>
              <a:t>LOOK</a:t>
            </a:r>
            <a:r>
              <a:rPr lang="cs-CZ" altLang="cs-CZ" sz="2400"/>
              <a:t>: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cyanóza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změna dechové frekvence a její charakter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zapojení pomocných dýchacích svalů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Cambell‘s sign (pohyb thyreoidní chrupavky dolů)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úroveň vědomí  </a:t>
            </a:r>
          </a:p>
          <a:p>
            <a:pPr indent="-341313" eaLnBrk="1" hangingPunct="1"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/>
              <a:t>LISTEN:</a:t>
            </a:r>
            <a:r>
              <a:rPr lang="cs-CZ" altLang="cs-CZ" sz="2400"/>
              <a:t>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hlučné dýchání (chrčení, stridor, sípání, bublání)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žádný zvuk – kompletní obstrukce</a:t>
            </a:r>
          </a:p>
          <a:p>
            <a:pPr indent="-341313" eaLnBrk="1" hangingPunct="1"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/>
              <a:t>FEEL</a:t>
            </a:r>
            <a:r>
              <a:rPr lang="cs-CZ" altLang="cs-CZ" sz="2400"/>
              <a:t>: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snížené nebo nulový dýchání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99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B - </a:t>
            </a:r>
            <a:r>
              <a:rPr lang="cs-CZ" altLang="cs-CZ" sz="3200" dirty="0" err="1"/>
              <a:t>breathing</a:t>
            </a:r>
            <a:endParaRPr lang="cs-CZ" altLang="cs-CZ" sz="32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 rtlCol="0">
            <a:normAutofit lnSpcReduction="10000"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/>
              <a:t>LOOK</a:t>
            </a:r>
            <a:r>
              <a:rPr lang="cs-CZ" sz="1800"/>
              <a:t>: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cyanóza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alterovaná dechová frekvence, vzorec, zástava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hloubka a adekvátnost dýchání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pocení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zvýšená náplň krčních žil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zapojení pomocných svalů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pohyb trachey,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porucha vědomí,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periferní saturace O</a:t>
            </a:r>
            <a:r>
              <a:rPr lang="cs-CZ" sz="1400" baseline="-25000"/>
              <a:t>2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/>
              <a:t>LISTEN</a:t>
            </a:r>
            <a:r>
              <a:rPr lang="cs-CZ" sz="1800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dyspnoe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nemožnost mluvení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hlučné dýchání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auskultace (poklep)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/>
              <a:t>FEEL</a:t>
            </a:r>
            <a:r>
              <a:rPr lang="cs-CZ" sz="1800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symetrie a rozsah pohybu hrudníku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pozice trachey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krepitus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distenze břicha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4325"/>
            <a:ext cx="2919412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 C - </a:t>
            </a:r>
            <a:r>
              <a:rPr lang="cs-CZ" altLang="cs-CZ" sz="3200" dirty="0" err="1"/>
              <a:t>circulation</a:t>
            </a:r>
            <a:endParaRPr lang="cs-CZ" altLang="cs-CZ" sz="32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lnSpcReduction="10000"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/>
              <a:t>LOOK</a:t>
            </a:r>
            <a:r>
              <a:rPr lang="cs-CZ"/>
              <a:t> 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tepová frekvence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krevní tlak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periferní perfůze (bledá, studená kůže)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vědomí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anurie, oligurie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/>
              <a:t>LISTEN</a:t>
            </a:r>
            <a:r>
              <a:rPr lang="cs-CZ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šelest, přídatné ozvy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/>
              <a:t>FEEL</a:t>
            </a:r>
            <a:r>
              <a:rPr lang="cs-CZ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prekordiální pulsace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periferní pulsový deficit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kvalita, pravidelnost, symetrie pulsu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98767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 C - </a:t>
            </a:r>
            <a:r>
              <a:rPr lang="cs-CZ" altLang="cs-CZ" sz="3200" dirty="0" err="1"/>
              <a:t>circulation</a:t>
            </a:r>
            <a:endParaRPr lang="cs-CZ" altLang="cs-CZ" sz="32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NESTABILITA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2000" b="1" dirty="0"/>
          </a:p>
          <a:p>
            <a:pPr lvl="1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 err="1"/>
              <a:t>Makrocirkulace</a:t>
            </a:r>
            <a:endParaRPr lang="cs-CZ" sz="1600" b="1" dirty="0"/>
          </a:p>
          <a:p>
            <a:pPr lvl="1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1600" b="1" dirty="0"/>
          </a:p>
          <a:p>
            <a:pPr lvl="1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Mikrocirkulace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2000" b="1" dirty="0"/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4476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D-disability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indent="-34131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/>
              <a:t>Zhodnocení vědomí:</a:t>
            </a:r>
          </a:p>
          <a:p>
            <a:pPr lvl="1" indent="-28416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b="1" dirty="0"/>
              <a:t>AVPU škála</a:t>
            </a:r>
            <a:r>
              <a:rPr lang="cs-CZ" altLang="cs-CZ" dirty="0"/>
              <a:t>:</a:t>
            </a:r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alert</a:t>
            </a:r>
            <a:endParaRPr lang="cs-CZ" altLang="cs-CZ" dirty="0"/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responds</a:t>
            </a:r>
            <a:r>
              <a:rPr lang="cs-CZ" altLang="cs-CZ" dirty="0"/>
              <a:t> to </a:t>
            </a:r>
            <a:r>
              <a:rPr lang="cs-CZ" altLang="cs-CZ" dirty="0" err="1"/>
              <a:t>voice</a:t>
            </a:r>
            <a:endParaRPr lang="cs-CZ" altLang="cs-CZ" dirty="0"/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responds</a:t>
            </a:r>
            <a:r>
              <a:rPr lang="cs-CZ" altLang="cs-CZ" dirty="0"/>
              <a:t> to </a:t>
            </a:r>
            <a:r>
              <a:rPr lang="cs-CZ" altLang="cs-CZ" dirty="0" err="1"/>
              <a:t>pain</a:t>
            </a:r>
            <a:endParaRPr lang="cs-CZ" altLang="cs-CZ" dirty="0"/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unresponsive</a:t>
            </a:r>
            <a:r>
              <a:rPr lang="cs-CZ" altLang="cs-CZ" dirty="0"/>
              <a:t> </a:t>
            </a:r>
          </a:p>
          <a:p>
            <a:pPr lvl="1" indent="-28416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b="1" dirty="0"/>
              <a:t>GCS</a:t>
            </a:r>
            <a:r>
              <a:rPr lang="cs-CZ" altLang="cs-CZ" dirty="0"/>
              <a:t> skóre</a:t>
            </a:r>
          </a:p>
          <a:p>
            <a:pPr marL="1141413" lvl="2" indent="-227013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dirty="0"/>
          </a:p>
          <a:p>
            <a:pPr indent="-34131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/>
              <a:t>Zornice a jejich reaktivita</a:t>
            </a:r>
          </a:p>
          <a:p>
            <a:pPr indent="-34131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dirty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229225"/>
            <a:ext cx="16605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24652" cy="371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Výsledek obrázku pro half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40" y="6154640"/>
            <a:ext cx="703360" cy="7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0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64442"/>
              </p:ext>
            </p:extLst>
          </p:nvPr>
        </p:nvGraphicFramePr>
        <p:xfrm>
          <a:off x="-36512" y="0"/>
          <a:ext cx="9289032" cy="6957393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2658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0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41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71496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FÁZE I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Iniciální kontakt – první minuty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(primární zhodnocení)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„Co je hlavní problém?“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FÁZE II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Následné posouzení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(sekundární zhodnocení)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„Co je základní onemocnění?“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6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Anamnéza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Základní rysy událostí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svědkové, personál, příbuzní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hlavní symptomy: bolest, dušnost, slabost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trauma?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operace?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léky/intoxikace?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Detailní informace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současné potíže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chronické onemocnění, operace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léky a alergie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rodinná anamnéza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etické otázky (DNR)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61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Vyšetření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Look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, Listen and </a:t>
                      </a: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Feel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(ABCD)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dýchací cesty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dýchání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oběh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vědomí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Strukurované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zhodnocení orgánových systémů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respirační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kardiovaskulární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břicho a urogenitální systém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CNS,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muskuloskeletální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endokrinní, hematologický systém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1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Posouzení záznamů a dokumentace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Životní funkce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tepová frekvence, rytmus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krevní tlak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dechová frekvence, pulzní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oxymetrie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stav vědomí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Pacientova dokumentace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pečlivě prostuduj záznamy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formulovat pracovní diagnózu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jasně formuluj a zaznamenej současný stav a události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717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Odběry a zobrazovací metody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Astrup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(arteriální nebo venózní)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Glykémie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Laktát</a:t>
                      </a:r>
                    </a:p>
                  </a:txBody>
                  <a:tcPr marL="90000" marR="90000" marT="5562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Kompletní laboratoř dle případu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RTG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EKG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mikrobiologické odběry (pokud možno před ATB)</a:t>
                      </a:r>
                    </a:p>
                  </a:txBody>
                  <a:tcPr marL="90000" marR="90000" marT="5562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71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Léčba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Prováděj současně s předchozími kroky: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</a:t>
                      </a:r>
                      <a:r>
                        <a:rPr kumimoji="0" lang="cs-CZ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intravenozní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přístup +/-tekutiny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zhodnoť odpověď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ZEPTEJ SE NA RADU A POMOC!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Uprav terapii, zhodnoť odpověď a trend onemocnění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specifická orgánová podpora dle potřeby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výběr vhodného umístění pacienta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konzilium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60098" cy="52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3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468313" y="692150"/>
            <a:ext cx="7772400" cy="54737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Příjem pacienta na intenzivní péči, transport pacienta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Rozšířená neodkladná resuscitace (ALS)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Oxygenoterapie – pomůcky a aplikace, invazivní zajišťování dýchacích cest a ošetřovatelská péče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Základní a rozšířená monitorace pacienta na intenzivní péči (invazivní a neinvazivní)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Základy UPV, protektivní UPV, specifika ventilace u ARDS, COPD, astma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Neinvazivní ventilace, ukončování UPV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Extubace a její komplikace, prevence VAP (ventilátorové pneumonie)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Sedace a delirium v intenzivní péči, prevence a screening deliria, agitace pacienta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Šok – rozpoznání pacienta, iniciální zajištění a terapie, typy šoků a nejčastější příčiny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ABR – hodnocení, základní poruchy iontů a vody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124481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41" cy="60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 bwMode="auto">
          <a:xfrm>
            <a:off x="689863" y="0"/>
            <a:ext cx="7770813" cy="1141413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PARALELNÍ ČINNOST!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859817"/>
            <a:ext cx="7770813" cy="1141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/>
              <a:t>NEOPOUŠŤEJ pacienta dokud není stabilní!</a:t>
            </a:r>
          </a:p>
        </p:txBody>
      </p:sp>
    </p:spTree>
    <p:extLst>
      <p:ext uri="{BB962C8B-B14F-4D97-AF65-F5344CB8AC3E}">
        <p14:creationId xmlns:p14="http://schemas.microsoft.com/office/powerpoint/2010/main" val="3888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775657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Stanovení terapeutických cílů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dirty="0"/>
              <a:t>1. Krátkodobé  - fyziologické (v hodinách)</a:t>
            </a:r>
          </a:p>
          <a:p>
            <a:pPr marL="608013" indent="-608013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cs-CZ" dirty="0"/>
          </a:p>
          <a:p>
            <a:pPr marL="609600" indent="-608013" eaLnBrk="1" fontAlgn="auto" hangingPunct="1">
              <a:spcAft>
                <a:spcPts val="0"/>
              </a:spcAft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cs-CZ" dirty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619250" y="4365625"/>
            <a:ext cx="1511300" cy="8255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stanovení cíle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4384675"/>
            <a:ext cx="2376488" cy="8255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hodnocení dosažení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707755" y="5805264"/>
            <a:ext cx="1584325" cy="4603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změna cíle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3924300" y="4652963"/>
            <a:ext cx="863600" cy="288925"/>
          </a:xfrm>
          <a:prstGeom prst="leftRightArrow">
            <a:avLst>
              <a:gd name="adj1" fmla="val 50000"/>
              <a:gd name="adj2" fmla="val 59503"/>
            </a:avLst>
          </a:prstGeom>
          <a:solidFill>
            <a:schemeClr val="bg2">
              <a:lumMod val="25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6632" name="AutoShape 7"/>
          <p:cNvSpPr>
            <a:spLocks/>
          </p:cNvSpPr>
          <p:nvPr/>
        </p:nvSpPr>
        <p:spPr bwMode="auto">
          <a:xfrm rot="5400000">
            <a:off x="4338637" y="3954463"/>
            <a:ext cx="252413" cy="3094038"/>
          </a:xfrm>
          <a:prstGeom prst="rightBrace">
            <a:avLst>
              <a:gd name="adj1" fmla="val 73661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924944"/>
            <a:ext cx="777686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+mj-lt"/>
              </a:rPr>
              <a:t>2. Dlouhodobé (nejčastěji ve dnech)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  <p:bldP spid="26628" grpId="0" animBg="1"/>
      <p:bldP spid="26629" grpId="0" animBg="1"/>
      <p:bldP spid="26630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BUĎ OSTRAŽITÝ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2" y="1340768"/>
            <a:ext cx="79473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737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MNEMOTECHNICKÉ pomůcky</a:t>
            </a:r>
          </a:p>
        </p:txBody>
      </p:sp>
    </p:spTree>
    <p:extLst>
      <p:ext uri="{BB962C8B-B14F-4D97-AF65-F5344CB8AC3E}">
        <p14:creationId xmlns:p14="http://schemas.microsoft.com/office/powerpoint/2010/main" val="1383262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FAST HUG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Feeding/fluids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Analgesia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Sedation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Thromboprophylaxis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Head up position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Ulcer prophylaxis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Glycemic control</a:t>
            </a:r>
          </a:p>
          <a:p>
            <a:pPr marL="341313" indent="-34131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FAST HUGS BID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Feeding/fluids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Analgesia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Sedation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Thromboprophylaxis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Head up position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Ulcer prophylaxis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Glycemic control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Spontaneous breathing trial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Bowel care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Indwelling catheter removal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Deescalation of antibiotics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400">
              <a:solidFill>
                <a:srgbClr val="FF33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580063" y="6165850"/>
            <a:ext cx="3384550" cy="504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563"/>
              </a:spcBef>
              <a:buClrTx/>
              <a:buFontTx/>
              <a:buNone/>
            </a:pPr>
            <a:r>
              <a:rPr lang="cs-CZ" altLang="cs-CZ" sz="900">
                <a:solidFill>
                  <a:srgbClr val="000000"/>
                </a:solidFill>
                <a:ea typeface="DejaVu Sans" charset="0"/>
                <a:cs typeface="DejaVu Sans" charset="0"/>
              </a:rPr>
              <a:t>Vincent WR 3rd, Hatton KW. Critically ill patients need “FAST HUGS BID” (an updated mnemonic). Crit Care Med. 2009 Jul;37(7):2326-7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FAST HUG FAITH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/>
              <a:t>FAITH </a:t>
            </a:r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/>
              <a:t>Fluid balance</a:t>
            </a:r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Aperients</a:t>
            </a:r>
            <a:endParaRPr lang="cs-CZ" dirty="0"/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Investigation</a:t>
            </a:r>
            <a:r>
              <a:rPr lang="cs-CZ" dirty="0"/>
              <a:t> and </a:t>
            </a:r>
            <a:r>
              <a:rPr lang="cs-CZ" dirty="0" err="1"/>
              <a:t>results</a:t>
            </a:r>
            <a:endParaRPr lang="cs-CZ" dirty="0"/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Therapies</a:t>
            </a:r>
            <a:endParaRPr lang="cs-CZ" dirty="0"/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Hydration</a:t>
            </a:r>
            <a:r>
              <a:rPr lang="cs-CZ" dirty="0"/>
              <a:t>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64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Další modifikace FAST HUG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u="sng" dirty="0"/>
              <a:t>FAST HUG+S </a:t>
            </a:r>
            <a:r>
              <a:rPr lang="cs-CZ" dirty="0"/>
              <a:t>(S = Skin care, </a:t>
            </a:r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ulcer</a:t>
            </a:r>
            <a:r>
              <a:rPr lang="cs-CZ" dirty="0"/>
              <a:t>) 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u="sng" dirty="0"/>
              <a:t>FAST HUG(S) + BID OVER </a:t>
            </a:r>
            <a:r>
              <a:rPr lang="cs-CZ" dirty="0"/>
              <a:t>(S = </a:t>
            </a:r>
            <a:r>
              <a:rPr lang="cs-CZ" dirty="0" err="1"/>
              <a:t>Spontaneous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trial; B = </a:t>
            </a:r>
            <a:r>
              <a:rPr lang="cs-CZ" dirty="0" err="1"/>
              <a:t>bowel</a:t>
            </a:r>
            <a:r>
              <a:rPr lang="cs-CZ" dirty="0"/>
              <a:t> care; I= </a:t>
            </a:r>
            <a:r>
              <a:rPr lang="cs-CZ" dirty="0" err="1"/>
              <a:t>indewelling</a:t>
            </a:r>
            <a:r>
              <a:rPr lang="cs-CZ" dirty="0"/>
              <a:t> </a:t>
            </a:r>
            <a:r>
              <a:rPr lang="cs-CZ" dirty="0" err="1"/>
              <a:t>catheter</a:t>
            </a:r>
            <a:r>
              <a:rPr lang="cs-CZ" dirty="0"/>
              <a:t> </a:t>
            </a:r>
            <a:r>
              <a:rPr lang="cs-CZ" dirty="0" err="1"/>
              <a:t>removal</a:t>
            </a:r>
            <a:r>
              <a:rPr lang="cs-CZ" dirty="0"/>
              <a:t>; D= </a:t>
            </a:r>
            <a:r>
              <a:rPr lang="cs-CZ" dirty="0" err="1"/>
              <a:t>deescalation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antibiotics</a:t>
            </a:r>
            <a:r>
              <a:rPr lang="cs-CZ" dirty="0"/>
              <a:t>) 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u="sng" dirty="0"/>
              <a:t>FAST HUG + EACH HOUR </a:t>
            </a:r>
            <a:r>
              <a:rPr lang="cs-CZ" dirty="0"/>
              <a:t>(E = </a:t>
            </a:r>
            <a:r>
              <a:rPr lang="cs-CZ" dirty="0" err="1"/>
              <a:t>Electrolytes</a:t>
            </a:r>
            <a:r>
              <a:rPr lang="cs-CZ" dirty="0"/>
              <a:t>; A = </a:t>
            </a:r>
            <a:r>
              <a:rPr lang="cs-CZ" dirty="0" err="1"/>
              <a:t>Airway</a:t>
            </a:r>
            <a:r>
              <a:rPr lang="cs-CZ" dirty="0"/>
              <a:t>; C = </a:t>
            </a:r>
            <a:r>
              <a:rPr lang="cs-CZ" dirty="0" err="1"/>
              <a:t>Catheters</a:t>
            </a:r>
            <a:r>
              <a:rPr lang="cs-CZ" dirty="0"/>
              <a:t>; H = Hematology; H = </a:t>
            </a:r>
            <a:r>
              <a:rPr lang="cs-CZ" dirty="0" err="1"/>
              <a:t>Hemodynamics</a:t>
            </a:r>
            <a:r>
              <a:rPr lang="cs-CZ" dirty="0"/>
              <a:t>; O = Oral care; U = Urine </a:t>
            </a:r>
            <a:r>
              <a:rPr lang="cs-CZ" dirty="0" err="1"/>
              <a:t>analysis</a:t>
            </a:r>
            <a:r>
              <a:rPr lang="cs-CZ" dirty="0"/>
              <a:t>; R = </a:t>
            </a:r>
            <a:r>
              <a:rPr lang="cs-CZ" dirty="0" err="1"/>
              <a:t>Relatives</a:t>
            </a:r>
            <a:r>
              <a:rPr lang="cs-CZ" dirty="0"/>
              <a:t>)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Abeceda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A</a:t>
            </a:r>
            <a:r>
              <a:rPr lang="cs-CZ" altLang="cs-CZ" sz="1800"/>
              <a:t> – airway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B</a:t>
            </a:r>
            <a:r>
              <a:rPr lang="cs-CZ" altLang="cs-CZ" sz="1800"/>
              <a:t> – breathing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C</a:t>
            </a:r>
            <a:r>
              <a:rPr lang="cs-CZ" altLang="cs-CZ" sz="1800"/>
              <a:t> – circulation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D</a:t>
            </a:r>
            <a:r>
              <a:rPr lang="cs-CZ" altLang="cs-CZ" sz="1800"/>
              <a:t> – disabilities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E</a:t>
            </a:r>
            <a:r>
              <a:rPr lang="cs-CZ" altLang="cs-CZ" sz="1800"/>
              <a:t> – electrolytes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F</a:t>
            </a:r>
            <a:r>
              <a:rPr lang="cs-CZ" altLang="cs-CZ" sz="1800"/>
              <a:t> – fluids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G</a:t>
            </a:r>
            <a:r>
              <a:rPr lang="cs-CZ" altLang="cs-CZ" sz="1800"/>
              <a:t> – gut, glycaemic control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H</a:t>
            </a:r>
            <a:r>
              <a:rPr lang="cs-CZ" altLang="cs-CZ" sz="1800"/>
              <a:t> – hematology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I</a:t>
            </a:r>
            <a:r>
              <a:rPr lang="cs-CZ" altLang="cs-CZ" sz="1800"/>
              <a:t> – infections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L</a:t>
            </a:r>
            <a:r>
              <a:rPr lang="cs-CZ" altLang="cs-CZ" sz="1800"/>
              <a:t> – lines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M</a:t>
            </a:r>
            <a:r>
              <a:rPr lang="cs-CZ" altLang="cs-CZ" sz="1800"/>
              <a:t> –medication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N</a:t>
            </a:r>
            <a:r>
              <a:rPr lang="cs-CZ" altLang="cs-CZ" sz="1800"/>
              <a:t> – nutrition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O</a:t>
            </a:r>
            <a:r>
              <a:rPr lang="cs-CZ" altLang="cs-CZ" sz="1800"/>
              <a:t> – others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R</a:t>
            </a:r>
            <a:r>
              <a:rPr lang="cs-CZ" altLang="cs-CZ" sz="1800"/>
              <a:t> – renal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 dirty="0"/>
              <a:t>Možné použití strukturované vizity: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denní vizity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ranní a odpolední „</a:t>
            </a:r>
            <a:r>
              <a:rPr lang="cs-CZ" sz="1800" dirty="0" err="1"/>
              <a:t>rounds</a:t>
            </a:r>
            <a:r>
              <a:rPr lang="cs-CZ" sz="1800" dirty="0"/>
              <a:t>“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předávání pacienta (např. na sál)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propouštění pacienta z ICU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68313" y="692150"/>
            <a:ext cx="7772400" cy="54737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Sepse, SIRS a MODS. Definice, příčiny, základy terapie.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Nutrice. Nutriční potřeby a monitoring. Parenterální a enterální výživa – přípravky a technické zajištění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Renální selhání, eleminační techniky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Neuromonitoring a neurointenzivní péče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Tekutinová terapie – krystaloidy, koloidy, hemoterapie u pacientů v intenzivní péči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Akutní intoxikace – obecné rozdělení, nejčastější intoxikace a jejich léčba, antidota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Významné infekce na intenzivní péči, mikrobiologické odběry, podávání ATB, bariérový režim.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Transplantační program a péče o potenciálního dárce orgánů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Polytrauma v intenzivní péči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Přechod z léčby intenzivní na paliativní.  Komunikace na intenzivní péči. Principy a základní východiska.</a:t>
            </a:r>
          </a:p>
        </p:txBody>
      </p:sp>
    </p:spTree>
    <p:extLst>
      <p:ext uri="{BB962C8B-B14F-4D97-AF65-F5344CB8AC3E}">
        <p14:creationId xmlns:p14="http://schemas.microsoft.com/office/powerpoint/2010/main" val="251849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ABC of late critical care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AWAKENING</a:t>
            </a:r>
            <a:r>
              <a:rPr lang="cs-CZ" altLang="cs-CZ" sz="2400"/>
              <a:t> – časné vysazení sedace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BREATHING</a:t>
            </a:r>
            <a:r>
              <a:rPr lang="cs-CZ" altLang="cs-CZ" sz="2400"/>
              <a:t> – SBT, tracheostomie, časné odpojování od UPV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COORDINATING/CHOICE </a:t>
            </a:r>
            <a:r>
              <a:rPr lang="cs-CZ" altLang="cs-CZ" sz="2400"/>
              <a:t>– rozhodování, koordinování péče – </a:t>
            </a:r>
            <a:r>
              <a:rPr lang="cs-CZ" altLang="cs-CZ" sz="2400" i="1"/>
              <a:t>Já jsem za pacient odpovědný!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DELIRIUM MONITORING/MANAGEMENT</a:t>
            </a:r>
            <a:r>
              <a:rPr lang="cs-CZ" altLang="cs-CZ" sz="2400"/>
              <a:t> – prevence deliria + monitorace (CAM-ICU, ICDSC)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EARLY MOBILITY/EXERCISE</a:t>
            </a:r>
            <a:r>
              <a:rPr lang="cs-CZ" altLang="cs-CZ" sz="2400"/>
              <a:t> – radikální rehabilitace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Shrnutí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616450"/>
          </a:xfrm>
        </p:spPr>
        <p:txBody>
          <a:bodyPr/>
          <a:lstStyle/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časná identifikace rizikového pacienta může minimalizovat rozvoj kritického onemocnění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hrozící kritické onemocnění má nespecifické příznaky – nejvýznamnější  tachypnea!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resuscitace a snaha o stabilizaci fyziologických funkcí většinou předchází definitivní diagnózu a léčbu vyvolávajícího onemocnění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nepodceňovat anamnézu – odhad fyziologických rezerv a možné získání postoje k EOL otázkám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klíčové je klinické  a laboratorní monitorování odpovědi na terapii!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3382963" cy="10795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Transport 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6118225" cy="1008062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/>
              <a:t>Jedno z nejvíc „kritických“ míst péče o kritického pacienta!!!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79850"/>
            <a:ext cx="334803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60350"/>
            <a:ext cx="4165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052513"/>
            <a:ext cx="143986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948488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dirty="0"/>
              <a:t> </a:t>
            </a:r>
            <a:r>
              <a:rPr lang="cs-CZ" altLang="cs-CZ" sz="3200" b="1" dirty="0"/>
              <a:t>Co je nutné před transportem?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Dokumentace  a štítky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Příprava a vybavení adaptované cíli transportu (MRI)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dostatečné zásoby léků, O</a:t>
            </a:r>
            <a:r>
              <a:rPr lang="cs-CZ" sz="1400" baseline="-25000" dirty="0"/>
              <a:t>2</a:t>
            </a:r>
            <a:r>
              <a:rPr lang="cs-CZ" sz="1400" dirty="0"/>
              <a:t> a baterie!!!</a:t>
            </a:r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b="1" dirty="0"/>
              <a:t>A+B</a:t>
            </a:r>
            <a:r>
              <a:rPr lang="cs-CZ" sz="1600" dirty="0"/>
              <a:t>: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pozice OTK a její fixace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napojení pacienta na transportní ventilátor a nastavení terapie a alarmů s dostatečným předstihem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s sebou: vše na intubaci, </a:t>
            </a:r>
            <a:r>
              <a:rPr lang="cs-CZ" sz="1600" dirty="0" err="1"/>
              <a:t>ambuvak</a:t>
            </a:r>
            <a:r>
              <a:rPr lang="cs-CZ" sz="1600" dirty="0"/>
              <a:t> + obličejová maska, přenosná odsávačka + katetry, spO</a:t>
            </a:r>
            <a:r>
              <a:rPr lang="cs-CZ" sz="1600" baseline="-25000" dirty="0"/>
              <a:t>2</a:t>
            </a:r>
            <a:r>
              <a:rPr lang="cs-CZ" sz="1600" dirty="0"/>
              <a:t>, ETCO</a:t>
            </a:r>
            <a:r>
              <a:rPr lang="cs-CZ" sz="1600" baseline="-25000" dirty="0"/>
              <a:t>2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baseline="-25000" dirty="0"/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b="1" dirty="0"/>
              <a:t>C: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samostatný intravaskulární přístup  nebo větev (rychlé injekce, </a:t>
            </a:r>
            <a:r>
              <a:rPr lang="cs-CZ" sz="1600" dirty="0" err="1"/>
              <a:t>vasopresory</a:t>
            </a:r>
            <a:r>
              <a:rPr lang="cs-CZ" sz="1600" dirty="0"/>
              <a:t>)</a:t>
            </a:r>
            <a:r>
              <a:rPr lang="en-GB" sz="1600" dirty="0"/>
              <a:t>:</a:t>
            </a:r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dirty="0"/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dirty="0"/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b="1" dirty="0"/>
              <a:t>Medikace </a:t>
            </a:r>
            <a:r>
              <a:rPr lang="cs-CZ" sz="1600" dirty="0"/>
              <a:t>(</a:t>
            </a:r>
            <a:r>
              <a:rPr lang="cs-CZ" sz="1600" dirty="0" err="1"/>
              <a:t>resucitační</a:t>
            </a:r>
            <a:r>
              <a:rPr lang="cs-CZ" sz="1600" dirty="0"/>
              <a:t> léky, </a:t>
            </a:r>
            <a:r>
              <a:rPr lang="cs-CZ" sz="1600" dirty="0" err="1"/>
              <a:t>sedace</a:t>
            </a:r>
            <a:r>
              <a:rPr lang="cs-CZ" sz="1600" dirty="0"/>
              <a:t>, analgetika, relaxancia, </a:t>
            </a:r>
            <a:r>
              <a:rPr lang="cs-CZ" sz="1600" dirty="0" err="1"/>
              <a:t>infůze</a:t>
            </a:r>
            <a:r>
              <a:rPr lang="cs-CZ" sz="1600" dirty="0"/>
              <a:t>)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dirty="0"/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Nastavené a upravené alarmy na monitoru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Vstupy a katetry (včetně hrudních drénů) </a:t>
            </a:r>
            <a:r>
              <a:rPr lang="cs-CZ" sz="1400" dirty="0" err="1"/>
              <a:t>nezaklemované</a:t>
            </a:r>
            <a:r>
              <a:rPr lang="cs-CZ" sz="1400" dirty="0"/>
              <a:t>, bezpečně zajištěné a nezapletené!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b="1" dirty="0"/>
              <a:t>Co je nutné před transportem?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lnSpcReduction="10000"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u="sng"/>
              <a:t>Transportní tým: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/>
              <a:t>minimálně tři osoby na doprovod, z toho jeden </a:t>
            </a:r>
            <a:r>
              <a:rPr lang="cs-CZ" b="1"/>
              <a:t>zkušený</a:t>
            </a:r>
            <a:r>
              <a:rPr lang="cs-CZ"/>
              <a:t> doktor, který pacienta </a:t>
            </a:r>
            <a:r>
              <a:rPr lang="cs-CZ" b="1"/>
              <a:t>dobře </a:t>
            </a:r>
            <a:r>
              <a:rPr lang="cs-CZ"/>
              <a:t> zná!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/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u="sng"/>
              <a:t>Organizace transportu:</a:t>
            </a:r>
          </a:p>
          <a:p>
            <a:pPr marL="741363" lvl="1" indent="-2841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/>
              <a:t>ověření časového harmonogramu vyšetření</a:t>
            </a:r>
          </a:p>
          <a:p>
            <a:pPr marL="741363" lvl="1" indent="-2841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/>
              <a:t>transportní cesta bez překážek, zajištění výtahů (telefon, karty) </a:t>
            </a:r>
            <a:r>
              <a:rPr lang="en-GB" sz="2400"/>
              <a:t>	</a:t>
            </a:r>
          </a:p>
          <a:p>
            <a:pPr marL="741363" lvl="1" indent="-2841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/>
              <a:t>zjistit vybavení na cílovém místě (O</a:t>
            </a:r>
            <a:r>
              <a:rPr lang="cs-CZ" sz="2400" baseline="-25000"/>
              <a:t>2</a:t>
            </a:r>
            <a:r>
              <a:rPr lang="cs-CZ" sz="2400"/>
              <a:t>, elektrická síť, ventilátor, odsávačka)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Zajištění stability pacienta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679950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dirty="0"/>
              <a:t>Příprava upravená klinickému stavu konkrétního pacienta: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1600" dirty="0"/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A+B -  dýchání: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elektivní intubace, zavedení hrudních drénů, synchronizace s UPV</a:t>
            </a:r>
            <a:r>
              <a:rPr lang="en-GB" sz="1200" dirty="0"/>
              <a:t>	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1600" dirty="0"/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C  - oběh: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optimalizace hemodynamiky (tekutiny, </a:t>
            </a:r>
            <a:r>
              <a:rPr lang="cs-CZ" sz="1200" dirty="0" err="1"/>
              <a:t>vasopresory</a:t>
            </a:r>
            <a:r>
              <a:rPr lang="cs-CZ" sz="1200" dirty="0"/>
              <a:t>)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hemostáza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D – neurologický stav: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kontrola zornic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GCS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ICP</a:t>
            </a:r>
          </a:p>
          <a:p>
            <a:pPr marL="1141413" lvl="2" indent="-22542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1200" dirty="0"/>
              <a:t>	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S - </a:t>
            </a:r>
            <a:r>
              <a:rPr lang="cs-CZ" sz="1600" b="1" dirty="0" err="1"/>
              <a:t>Sedace</a:t>
            </a:r>
            <a:r>
              <a:rPr lang="cs-CZ" sz="1600" b="1" dirty="0"/>
              <a:t>:</a:t>
            </a:r>
            <a:r>
              <a:rPr lang="cs-CZ" sz="1600" dirty="0"/>
              <a:t>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bolusy tlumení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relaxace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Zkontroluj</a:t>
            </a:r>
            <a:r>
              <a:rPr lang="cs-CZ" sz="1600" dirty="0"/>
              <a:t>: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dirty="0"/>
              <a:t>stabilizované fraktury, popáleniny a rány kryté</a:t>
            </a:r>
            <a:r>
              <a:rPr lang="en-GB" sz="1600" dirty="0"/>
              <a:t>	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1600" dirty="0"/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Zvýšená poloha hlavy (prevence </a:t>
            </a:r>
            <a:r>
              <a:rPr lang="cs-CZ" sz="1600" b="1" dirty="0" err="1"/>
              <a:t>nitrolení</a:t>
            </a:r>
            <a:r>
              <a:rPr lang="cs-CZ" sz="1600" b="1" dirty="0"/>
              <a:t> hypertenze a VAP)!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468313" y="2305050"/>
            <a:ext cx="825658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A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Airways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ventilační systém (poloha OTK, insuflace manžety, okruh a funkce ventilátoru) 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B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Breathing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bilaterální auskultace, kontrola spO</a:t>
            </a:r>
            <a:r>
              <a:rPr lang="cs-CZ" altLang="cs-CZ" baseline="-250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, ETCO</a:t>
            </a:r>
            <a:r>
              <a:rPr lang="cs-CZ" altLang="cs-CZ" baseline="-250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2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Circulation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kontrola TK a TF na monitoru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D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Disconnect 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přepoj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O</a:t>
            </a:r>
            <a:r>
              <a:rPr lang="en-GB" altLang="cs-CZ" baseline="-250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2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a elektrické zařízení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E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Eyes 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na monitory vidí všichni členové týmu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F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Fulcrum 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kontrolní body</a:t>
            </a:r>
          </a:p>
          <a:p>
            <a:pPr eaLnBrk="1" hangingPunct="1">
              <a:buClrTx/>
              <a:buFontTx/>
              <a:buNone/>
            </a:pPr>
            <a:endParaRPr lang="cs-CZ" altLang="cs-CZ" dirty="0">
              <a:solidFill>
                <a:srgbClr val="000000"/>
              </a:solidFill>
              <a:latin typeface="+mj-lt"/>
              <a:ea typeface="DejaVu Sans" charset="0"/>
              <a:cs typeface="DejaVu Sans" charset="0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Předvídej a okamžitě jednej v případě nestability pacienta!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Co kontrolovat po příjezdu?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 err="1"/>
              <a:t>Take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home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message</a:t>
            </a:r>
            <a:endParaRPr lang="cs-CZ" altLang="cs-CZ" sz="3200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 rtlCol="0">
            <a:normAutofit lnSpcReduction="10000"/>
          </a:bodyPr>
          <a:lstStyle/>
          <a:p>
            <a:pPr marL="341313" indent="-3413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dirty="0"/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/>
              <a:t>Tvá práce je týmová 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/>
              <a:t>Nepotlačuj alternativní myšlení 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/>
              <a:t>Buď otevřený </a:t>
            </a:r>
            <a:r>
              <a:rPr lang="cs-CZ" dirty="0"/>
              <a:t>k lidem a myšlenkám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/>
              <a:t>Náš úkol je léčit, ne normalizovat laboratorní a fyziologické parametry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/>
              <a:t>Pamatuj, že léčíme konkrétního pacienta, jehož změněný stav vyžaduje úpravu strategie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79" y="692696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-59878"/>
            <a:ext cx="7399064" cy="691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479"/>
            <a:ext cx="6264746" cy="59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Intenzivní medicína – historie</a:t>
            </a:r>
          </a:p>
          <a:p>
            <a:pPr marL="514350" indent="-514350">
              <a:buAutoNum type="arabicPeriod"/>
            </a:pPr>
            <a:r>
              <a:rPr lang="cs-CZ" dirty="0"/>
              <a:t>Rozpoznání kriticky nemocného pacienta</a:t>
            </a:r>
          </a:p>
          <a:p>
            <a:pPr marL="514350" indent="-514350">
              <a:buAutoNum type="arabicPeriod"/>
            </a:pPr>
            <a:r>
              <a:rPr lang="cs-CZ" dirty="0"/>
              <a:t>Zhodnocení kriticky nemocného pacienta</a:t>
            </a:r>
          </a:p>
          <a:p>
            <a:pPr marL="514350" indent="-514350">
              <a:buAutoNum type="arabicPeriod"/>
            </a:pPr>
            <a:r>
              <a:rPr lang="cs-CZ" dirty="0"/>
              <a:t>Mnemotechnické pomůcky</a:t>
            </a:r>
          </a:p>
          <a:p>
            <a:pPr marL="514350" indent="-514350">
              <a:buAutoNum type="arabicPeriod"/>
            </a:pPr>
            <a:r>
              <a:rPr lang="cs-CZ" dirty="0"/>
              <a:t>Transport kriticky nemocného pacienta</a:t>
            </a:r>
          </a:p>
        </p:txBody>
      </p:sp>
    </p:spTree>
    <p:extLst>
      <p:ext uri="{BB962C8B-B14F-4D97-AF65-F5344CB8AC3E}">
        <p14:creationId xmlns:p14="http://schemas.microsoft.com/office/powerpoint/2010/main" val="99230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3212976"/>
            <a:ext cx="7772400" cy="20162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/>
              <a:t>Kdy vznikla  intenzivní medicína?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772400" cy="10668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944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191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495800" y="5085184"/>
            <a:ext cx="389262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latin typeface="+mj-lt"/>
                <a:ea typeface="DejaVu Sans" charset="0"/>
                <a:cs typeface="DejaVu Sans" charset="0"/>
              </a:rPr>
              <a:t>Mortalita 90%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715000" y="12192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029200" y="533400"/>
            <a:ext cx="35814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26.dubna 1952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dr. </a:t>
            </a:r>
            <a:r>
              <a:rPr lang="cs-CZ" altLang="cs-CZ" sz="2000" dirty="0" err="1">
                <a:latin typeface="+mn-lt"/>
              </a:rPr>
              <a:t>Bjorn</a:t>
            </a:r>
            <a:r>
              <a:rPr lang="cs-CZ" altLang="cs-CZ" sz="2000" dirty="0">
                <a:latin typeface="+mn-lt"/>
              </a:rPr>
              <a:t> Ibsen provedl tracheotomii, 12-letá dívka s poliomyelitidou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Zavedena kanyla s manžetou a napojena na systém přetlakové ventilace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315 pacientů celkem vyžadovalo ventilační podporu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1500 mediků, celkem 165 000 hodin, směny á 6 hodin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Cca 2-3 měsíce, než došlo k obnově dýchání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Mortalita pokles z 90% na 25%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dirty="0">
              <a:latin typeface="+mn-lt"/>
            </a:endParaRPr>
          </a:p>
        </p:txBody>
      </p:sp>
      <p:pic>
        <p:nvPicPr>
          <p:cNvPr id="14340" name="Picture 7" descr="Fig. 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91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63723" y="2996952"/>
            <a:ext cx="41910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b="1" dirty="0">
                <a:latin typeface="+mn-lt"/>
              </a:rPr>
              <a:t>Monitorace ventilace: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pravidelné vzorky arteriální krve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pro měření pH, pomocí nové elektrody, a celkového CO</a:t>
            </a:r>
            <a:r>
              <a:rPr lang="cs-CZ" altLang="cs-CZ" sz="2400" baseline="-25000" dirty="0">
                <a:latin typeface="+mn-lt"/>
              </a:rPr>
              <a:t>2</a:t>
            </a:r>
            <a:r>
              <a:rPr lang="cs-CZ" altLang="cs-CZ" sz="2400" dirty="0">
                <a:latin typeface="+mn-lt"/>
              </a:rPr>
              <a:t> metodou Van </a:t>
            </a:r>
            <a:r>
              <a:rPr lang="cs-CZ" altLang="cs-CZ" sz="2400" dirty="0" err="1">
                <a:latin typeface="+mn-lt"/>
              </a:rPr>
              <a:t>Slyke</a:t>
            </a:r>
            <a:endParaRPr lang="cs-CZ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Po výpočtu pCO</a:t>
            </a:r>
            <a:r>
              <a:rPr lang="cs-CZ" altLang="cs-CZ" sz="2400" baseline="-25000" dirty="0">
                <a:latin typeface="+mn-lt"/>
              </a:rPr>
              <a:t>2</a:t>
            </a:r>
            <a:r>
              <a:rPr lang="cs-CZ" altLang="cs-CZ" sz="2400" dirty="0">
                <a:latin typeface="+mn-lt"/>
              </a:rPr>
              <a:t> z </a:t>
            </a:r>
            <a:r>
              <a:rPr lang="cs-CZ" altLang="cs-CZ" sz="2400" dirty="0" err="1">
                <a:latin typeface="+mn-lt"/>
              </a:rPr>
              <a:t>Henderson-Hasselbalchova</a:t>
            </a:r>
            <a:r>
              <a:rPr lang="cs-CZ" altLang="cs-CZ" sz="2400" dirty="0">
                <a:latin typeface="+mn-lt"/>
              </a:rPr>
              <a:t> rovnice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1800" b="1" dirty="0">
                <a:latin typeface="+mn-lt"/>
              </a:rPr>
              <a:t>Poté dostali studenti pokyny, v případě potřeby, o tom, jak změnit frekvenci a intenzitu dechů</a:t>
            </a:r>
          </a:p>
        </p:txBody>
      </p:sp>
    </p:spTree>
    <p:extLst>
      <p:ext uri="{BB962C8B-B14F-4D97-AF65-F5344CB8AC3E}">
        <p14:creationId xmlns:p14="http://schemas.microsoft.com/office/powerpoint/2010/main" val="16625109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5ae2410-ef1c-4e4e-b2c4-d777e197ac8d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_KARI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Motiv_KARIM</Template>
  <TotalTime>2193</TotalTime>
  <Words>1585</Words>
  <Application>Microsoft Macintosh PowerPoint</Application>
  <PresentationFormat>Předvádění na obrazovce (4:3)</PresentationFormat>
  <Paragraphs>383</Paragraphs>
  <Slides>49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Calibri</vt:lpstr>
      <vt:lpstr>DejaVu Sans</vt:lpstr>
      <vt:lpstr>Symbol</vt:lpstr>
      <vt:lpstr>Times New Roman</vt:lpstr>
      <vt:lpstr>Arial</vt:lpstr>
      <vt:lpstr>Motiv_KARIM</vt:lpstr>
      <vt:lpstr>Úvod do intenzivní péče Resuscitační a intenzivní medicína I.+II.  </vt:lpstr>
      <vt:lpstr>Předmět RIM I+II</vt:lpstr>
      <vt:lpstr>Prezentace aplikace PowerPoint</vt:lpstr>
      <vt:lpstr>Prezentace aplikace PowerPoint</vt:lpstr>
      <vt:lpstr>Prezentace aplikace PowerPoint</vt:lpstr>
      <vt:lpstr>OSNOVA</vt:lpstr>
      <vt:lpstr>Kdy vznikla  intenzivní medicína?</vt:lpstr>
      <vt:lpstr>Prezentace aplikace PowerPoint</vt:lpstr>
      <vt:lpstr>Prezentace aplikace PowerPoint</vt:lpstr>
      <vt:lpstr>Prezentace aplikace PowerPoint</vt:lpstr>
      <vt:lpstr>Prezentace aplikace PowerPoint</vt:lpstr>
      <vt:lpstr>Intenzivní péče začíná před branami ICU!</vt:lpstr>
      <vt:lpstr>Rozpoznání pacienta s rizikem rozvoje kritického pacienta</vt:lpstr>
      <vt:lpstr>METcall system</vt:lpstr>
      <vt:lpstr>Early warning signs</vt:lpstr>
      <vt:lpstr>Prezentace aplikace PowerPoint</vt:lpstr>
      <vt:lpstr>Prezentace aplikace PowerPoint</vt:lpstr>
      <vt:lpstr>Prezentace aplikace PowerPoint</vt:lpstr>
      <vt:lpstr>Jaké jsou hlavní zásady pří příjmu na ICU?</vt:lpstr>
      <vt:lpstr>Prezentace aplikace PowerPoint</vt:lpstr>
      <vt:lpstr>Prezentace aplikace PowerPoint</vt:lpstr>
      <vt:lpstr>Zhodnocení A - airways</vt:lpstr>
      <vt:lpstr>Zhodnocení B - breathing</vt:lpstr>
      <vt:lpstr>Zhodnocení  C - circulation</vt:lpstr>
      <vt:lpstr>Zhodnocení  C - circulation</vt:lpstr>
      <vt:lpstr>Zhodnocení D-disability</vt:lpstr>
      <vt:lpstr>Prezentace aplikace PowerPoint</vt:lpstr>
      <vt:lpstr>Prezentace aplikace PowerPoint</vt:lpstr>
      <vt:lpstr>Prezentace aplikace PowerPoint</vt:lpstr>
      <vt:lpstr>NEOPOUŠŤEJ pacienta dokud není stabilní!</vt:lpstr>
      <vt:lpstr>Prezentace aplikace PowerPoint</vt:lpstr>
      <vt:lpstr>Stanovení terapeutických cílů</vt:lpstr>
      <vt:lpstr>BUĎ OSTRAŽITÝ</vt:lpstr>
      <vt:lpstr>MNEMOTECHNICKÉ pomůcky</vt:lpstr>
      <vt:lpstr>FAST HUG</vt:lpstr>
      <vt:lpstr>FAST HUGS BID</vt:lpstr>
      <vt:lpstr>FAST HUG FAITH</vt:lpstr>
      <vt:lpstr>Další modifikace FAST HUG</vt:lpstr>
      <vt:lpstr>Abeceda</vt:lpstr>
      <vt:lpstr>ABC of late critical care</vt:lpstr>
      <vt:lpstr>Shrnutí</vt:lpstr>
      <vt:lpstr>Transport </vt:lpstr>
      <vt:lpstr>Prezentace aplikace PowerPoint</vt:lpstr>
      <vt:lpstr> Co je nutné před transportem?</vt:lpstr>
      <vt:lpstr>Co je nutné před transportem?</vt:lpstr>
      <vt:lpstr>Zajištění stability pacienta</vt:lpstr>
      <vt:lpstr>Co kontrolovat po příjezdu?</vt:lpstr>
      <vt:lpstr>Take home message</vt:lpstr>
      <vt:lpstr>Prezentace aplikace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Maláska Jan</dc:creator>
  <cp:lastModifiedBy>Jan Maláska</cp:lastModifiedBy>
  <cp:revision>42</cp:revision>
  <cp:lastPrinted>2017-04-26T09:26:35Z</cp:lastPrinted>
  <dcterms:created xsi:type="dcterms:W3CDTF">1601-01-01T00:00:00Z</dcterms:created>
  <dcterms:modified xsi:type="dcterms:W3CDTF">2020-05-25T21:06:58Z</dcterms:modified>
</cp:coreProperties>
</file>