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46"/>
  </p:notesMasterIdLst>
  <p:handoutMasterIdLst>
    <p:handoutMasterId r:id="rId47"/>
  </p:handoutMasterIdLst>
  <p:sldIdLst>
    <p:sldId id="322" r:id="rId5"/>
    <p:sldId id="318" r:id="rId6"/>
    <p:sldId id="294" r:id="rId7"/>
    <p:sldId id="340" r:id="rId8"/>
    <p:sldId id="365" r:id="rId9"/>
    <p:sldId id="366" r:id="rId10"/>
    <p:sldId id="346" r:id="rId11"/>
    <p:sldId id="347" r:id="rId12"/>
    <p:sldId id="319" r:id="rId13"/>
    <p:sldId id="320" r:id="rId14"/>
    <p:sldId id="362" r:id="rId15"/>
    <p:sldId id="363" r:id="rId16"/>
    <p:sldId id="364" r:id="rId17"/>
    <p:sldId id="348" r:id="rId18"/>
    <p:sldId id="321" r:id="rId19"/>
    <p:sldId id="303" r:id="rId20"/>
    <p:sldId id="304" r:id="rId21"/>
    <p:sldId id="305" r:id="rId22"/>
    <p:sldId id="306" r:id="rId23"/>
    <p:sldId id="307" r:id="rId24"/>
    <p:sldId id="309" r:id="rId25"/>
    <p:sldId id="310" r:id="rId26"/>
    <p:sldId id="292" r:id="rId27"/>
    <p:sldId id="344" r:id="rId28"/>
    <p:sldId id="301" r:id="rId29"/>
    <p:sldId id="302" r:id="rId30"/>
    <p:sldId id="357" r:id="rId31"/>
    <p:sldId id="358" r:id="rId32"/>
    <p:sldId id="359" r:id="rId33"/>
    <p:sldId id="360" r:id="rId34"/>
    <p:sldId id="349" r:id="rId35"/>
    <p:sldId id="350" r:id="rId36"/>
    <p:sldId id="351" r:id="rId37"/>
    <p:sldId id="352" r:id="rId38"/>
    <p:sldId id="343" r:id="rId39"/>
    <p:sldId id="288" r:id="rId40"/>
    <p:sldId id="336" r:id="rId41"/>
    <p:sldId id="337" r:id="rId42"/>
    <p:sldId id="368" r:id="rId43"/>
    <p:sldId id="257" r:id="rId44"/>
    <p:sldId id="367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86" d="100"/>
          <a:sy n="86" d="100"/>
        </p:scale>
        <p:origin x="1066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ila Jančeková" userId="656db89b-7df6-4c6e-85b9-991961173861" providerId="ADAL" clId="{C3E70611-42E8-49B9-9FDB-7D880417395D}"/>
    <pc:docChg chg="custSel addSld delSld modSld">
      <pc:chgData name="Kamila Jančeková" userId="656db89b-7df6-4c6e-85b9-991961173861" providerId="ADAL" clId="{C3E70611-42E8-49B9-9FDB-7D880417395D}" dt="2021-04-22T12:02:05.299" v="824"/>
      <pc:docMkLst>
        <pc:docMk/>
      </pc:docMkLst>
      <pc:sldChg chg="addSp delSp modSp">
        <pc:chgData name="Kamila Jančeková" userId="656db89b-7df6-4c6e-85b9-991961173861" providerId="ADAL" clId="{C3E70611-42E8-49B9-9FDB-7D880417395D}" dt="2021-04-22T08:39:20.406" v="403" actId="1076"/>
        <pc:sldMkLst>
          <pc:docMk/>
          <pc:sldMk cId="3939117451" sldId="257"/>
        </pc:sldMkLst>
        <pc:spChg chg="mod">
          <ac:chgData name="Kamila Jančeková" userId="656db89b-7df6-4c6e-85b9-991961173861" providerId="ADAL" clId="{C3E70611-42E8-49B9-9FDB-7D880417395D}" dt="2021-04-22T08:21:12.870" v="130" actId="20577"/>
          <ac:spMkLst>
            <pc:docMk/>
            <pc:sldMk cId="3939117451" sldId="257"/>
            <ac:spMk id="4" creationId="{351828BA-6A2F-4ED3-8AB5-CF9CE07AE044}"/>
          </ac:spMkLst>
        </pc:spChg>
        <pc:spChg chg="mod">
          <ac:chgData name="Kamila Jančeková" userId="656db89b-7df6-4c6e-85b9-991961173861" providerId="ADAL" clId="{C3E70611-42E8-49B9-9FDB-7D880417395D}" dt="2021-04-22T08:38:37.933" v="394"/>
          <ac:spMkLst>
            <pc:docMk/>
            <pc:sldMk cId="3939117451" sldId="257"/>
            <ac:spMk id="5" creationId="{4C1BB1C0-9A10-441F-9F7A-ACBA6D8D733E}"/>
          </ac:spMkLst>
        </pc:spChg>
        <pc:picChg chg="add del mod">
          <ac:chgData name="Kamila Jančeková" userId="656db89b-7df6-4c6e-85b9-991961173861" providerId="ADAL" clId="{C3E70611-42E8-49B9-9FDB-7D880417395D}" dt="2021-04-22T08:38:29.311" v="392"/>
          <ac:picMkLst>
            <pc:docMk/>
            <pc:sldMk cId="3939117451" sldId="257"/>
            <ac:picMk id="7" creationId="{908F5B2B-F3C5-4A9B-8F85-FDB57F1C2EC3}"/>
          </ac:picMkLst>
        </pc:picChg>
        <pc:picChg chg="add mod">
          <ac:chgData name="Kamila Jančeková" userId="656db89b-7df6-4c6e-85b9-991961173861" providerId="ADAL" clId="{C3E70611-42E8-49B9-9FDB-7D880417395D}" dt="2021-04-22T08:35:18.060" v="386" actId="1076"/>
          <ac:picMkLst>
            <pc:docMk/>
            <pc:sldMk cId="3939117451" sldId="257"/>
            <ac:picMk id="9" creationId="{CC34BD37-149D-4369-A2A5-174D3110C6C4}"/>
          </ac:picMkLst>
        </pc:picChg>
        <pc:picChg chg="add mod">
          <ac:chgData name="Kamila Jančeková" userId="656db89b-7df6-4c6e-85b9-991961173861" providerId="ADAL" clId="{C3E70611-42E8-49B9-9FDB-7D880417395D}" dt="2021-04-22T08:39:20.406" v="403" actId="1076"/>
          <ac:picMkLst>
            <pc:docMk/>
            <pc:sldMk cId="3939117451" sldId="257"/>
            <ac:picMk id="11" creationId="{B8F839D2-F5C6-414D-A1A3-427C9A1565DC}"/>
          </ac:picMkLst>
        </pc:picChg>
      </pc:sldChg>
      <pc:sldChg chg="modSp">
        <pc:chgData name="Kamila Jančeková" userId="656db89b-7df6-4c6e-85b9-991961173861" providerId="ADAL" clId="{C3E70611-42E8-49B9-9FDB-7D880417395D}" dt="2021-04-22T12:02:05.299" v="824"/>
        <pc:sldMkLst>
          <pc:docMk/>
          <pc:sldMk cId="0" sldId="301"/>
        </pc:sldMkLst>
        <pc:spChg chg="mod">
          <ac:chgData name="Kamila Jančeková" userId="656db89b-7df6-4c6e-85b9-991961173861" providerId="ADAL" clId="{C3E70611-42E8-49B9-9FDB-7D880417395D}" dt="2021-04-22T12:02:05.299" v="824"/>
          <ac:spMkLst>
            <pc:docMk/>
            <pc:sldMk cId="0" sldId="301"/>
            <ac:spMk id="29699" creationId="{D7C1F260-D894-490D-9E39-2047CB710645}"/>
          </ac:spMkLst>
        </pc:spChg>
      </pc:sldChg>
      <pc:sldChg chg="modSp">
        <pc:chgData name="Kamila Jančeková" userId="656db89b-7df6-4c6e-85b9-991961173861" providerId="ADAL" clId="{C3E70611-42E8-49B9-9FDB-7D880417395D}" dt="2021-04-22T08:18:00.353" v="109" actId="20577"/>
        <pc:sldMkLst>
          <pc:docMk/>
          <pc:sldMk cId="0" sldId="336"/>
        </pc:sldMkLst>
        <pc:spChg chg="mod">
          <ac:chgData name="Kamila Jančeková" userId="656db89b-7df6-4c6e-85b9-991961173861" providerId="ADAL" clId="{C3E70611-42E8-49B9-9FDB-7D880417395D}" dt="2021-04-22T08:18:00.353" v="109" actId="20577"/>
          <ac:spMkLst>
            <pc:docMk/>
            <pc:sldMk cId="0" sldId="336"/>
            <ac:spMk id="41987" creationId="{32B10543-97A6-4073-8A86-219CD5423DF4}"/>
          </ac:spMkLst>
        </pc:spChg>
      </pc:sldChg>
      <pc:sldChg chg="del">
        <pc:chgData name="Kamila Jančeková" userId="656db89b-7df6-4c6e-85b9-991961173861" providerId="ADAL" clId="{C3E70611-42E8-49B9-9FDB-7D880417395D}" dt="2021-04-22T07:50:33.654" v="3" actId="2696"/>
        <pc:sldMkLst>
          <pc:docMk/>
          <pc:sldMk cId="0" sldId="353"/>
        </pc:sldMkLst>
      </pc:sldChg>
      <pc:sldChg chg="del">
        <pc:chgData name="Kamila Jančeková" userId="656db89b-7df6-4c6e-85b9-991961173861" providerId="ADAL" clId="{C3E70611-42E8-49B9-9FDB-7D880417395D}" dt="2021-04-22T07:51:04.577" v="6" actId="2696"/>
        <pc:sldMkLst>
          <pc:docMk/>
          <pc:sldMk cId="0" sldId="354"/>
        </pc:sldMkLst>
      </pc:sldChg>
      <pc:sldChg chg="addSp delSp modSp add">
        <pc:chgData name="Kamila Jančeková" userId="656db89b-7df6-4c6e-85b9-991961173861" providerId="ADAL" clId="{C3E70611-42E8-49B9-9FDB-7D880417395D}" dt="2021-04-22T07:50:20.345" v="2" actId="2166"/>
        <pc:sldMkLst>
          <pc:docMk/>
          <pc:sldMk cId="117274671" sldId="365"/>
        </pc:sldMkLst>
        <pc:spChg chg="del">
          <ac:chgData name="Kamila Jančeková" userId="656db89b-7df6-4c6e-85b9-991961173861" providerId="ADAL" clId="{C3E70611-42E8-49B9-9FDB-7D880417395D}" dt="2021-04-22T07:50:06.146" v="1"/>
          <ac:spMkLst>
            <pc:docMk/>
            <pc:sldMk cId="117274671" sldId="365"/>
            <ac:spMk id="5" creationId="{3EB84362-E167-4103-B5A5-6C6E89C45E75}"/>
          </ac:spMkLst>
        </pc:spChg>
        <pc:graphicFrameChg chg="add mod modGraphic">
          <ac:chgData name="Kamila Jančeková" userId="656db89b-7df6-4c6e-85b9-991961173861" providerId="ADAL" clId="{C3E70611-42E8-49B9-9FDB-7D880417395D}" dt="2021-04-22T07:50:20.345" v="2" actId="2166"/>
          <ac:graphicFrameMkLst>
            <pc:docMk/>
            <pc:sldMk cId="117274671" sldId="365"/>
            <ac:graphicFrameMk id="6" creationId="{530E6745-EBC5-4733-8627-B2C704C362D4}"/>
          </ac:graphicFrameMkLst>
        </pc:graphicFrameChg>
      </pc:sldChg>
      <pc:sldChg chg="addSp delSp modSp add">
        <pc:chgData name="Kamila Jančeková" userId="656db89b-7df6-4c6e-85b9-991961173861" providerId="ADAL" clId="{C3E70611-42E8-49B9-9FDB-7D880417395D}" dt="2021-04-22T07:50:58" v="5"/>
        <pc:sldMkLst>
          <pc:docMk/>
          <pc:sldMk cId="1365061939" sldId="366"/>
        </pc:sldMkLst>
        <pc:spChg chg="del">
          <ac:chgData name="Kamila Jančeková" userId="656db89b-7df6-4c6e-85b9-991961173861" providerId="ADAL" clId="{C3E70611-42E8-49B9-9FDB-7D880417395D}" dt="2021-04-22T07:50:58" v="5"/>
          <ac:spMkLst>
            <pc:docMk/>
            <pc:sldMk cId="1365061939" sldId="366"/>
            <ac:spMk id="5" creationId="{7869D7C5-0625-4CEA-930F-57D753B4966B}"/>
          </ac:spMkLst>
        </pc:spChg>
        <pc:graphicFrameChg chg="add mod">
          <ac:chgData name="Kamila Jančeková" userId="656db89b-7df6-4c6e-85b9-991961173861" providerId="ADAL" clId="{C3E70611-42E8-49B9-9FDB-7D880417395D}" dt="2021-04-22T07:50:58" v="5"/>
          <ac:graphicFrameMkLst>
            <pc:docMk/>
            <pc:sldMk cId="1365061939" sldId="366"/>
            <ac:graphicFrameMk id="6" creationId="{86CEC100-CC89-4521-AFBC-4D63C0E124B8}"/>
          </ac:graphicFrameMkLst>
        </pc:graphicFrameChg>
      </pc:sldChg>
      <pc:sldChg chg="addSp delSp modSp add">
        <pc:chgData name="Kamila Jančeková" userId="656db89b-7df6-4c6e-85b9-991961173861" providerId="ADAL" clId="{C3E70611-42E8-49B9-9FDB-7D880417395D}" dt="2021-04-22T08:39:15.494" v="402" actId="14100"/>
        <pc:sldMkLst>
          <pc:docMk/>
          <pc:sldMk cId="662671261" sldId="367"/>
        </pc:sldMkLst>
        <pc:spChg chg="del">
          <ac:chgData name="Kamila Jančeková" userId="656db89b-7df6-4c6e-85b9-991961173861" providerId="ADAL" clId="{C3E70611-42E8-49B9-9FDB-7D880417395D}" dt="2021-04-22T08:39:08.793" v="401" actId="478"/>
          <ac:spMkLst>
            <pc:docMk/>
            <pc:sldMk cId="662671261" sldId="367"/>
            <ac:spMk id="4" creationId="{B8DC539B-D1DB-4910-B9E8-7A44206AA94F}"/>
          </ac:spMkLst>
        </pc:spChg>
        <pc:spChg chg="del">
          <ac:chgData name="Kamila Jančeková" userId="656db89b-7df6-4c6e-85b9-991961173861" providerId="ADAL" clId="{C3E70611-42E8-49B9-9FDB-7D880417395D}" dt="2021-04-22T08:38:32.056" v="393"/>
          <ac:spMkLst>
            <pc:docMk/>
            <pc:sldMk cId="662671261" sldId="367"/>
            <ac:spMk id="5" creationId="{78E9A530-068A-4F95-B616-652A17354F7E}"/>
          </ac:spMkLst>
        </pc:spChg>
        <pc:spChg chg="add mod">
          <ac:chgData name="Kamila Jančeková" userId="656db89b-7df6-4c6e-85b9-991961173861" providerId="ADAL" clId="{C3E70611-42E8-49B9-9FDB-7D880417395D}" dt="2021-04-22T08:38:58.724" v="400" actId="14100"/>
          <ac:spMkLst>
            <pc:docMk/>
            <pc:sldMk cId="662671261" sldId="367"/>
            <ac:spMk id="7" creationId="{C34275AA-7BFF-43BD-A0E5-9583AF5C8D9B}"/>
          </ac:spMkLst>
        </pc:spChg>
        <pc:picChg chg="add mod">
          <ac:chgData name="Kamila Jančeková" userId="656db89b-7df6-4c6e-85b9-991961173861" providerId="ADAL" clId="{C3E70611-42E8-49B9-9FDB-7D880417395D}" dt="2021-04-22T08:39:15.494" v="402" actId="14100"/>
          <ac:picMkLst>
            <pc:docMk/>
            <pc:sldMk cId="662671261" sldId="367"/>
            <ac:picMk id="6" creationId="{1EF65154-50F9-4260-B572-80829EAA86EA}"/>
          </ac:picMkLst>
        </pc:picChg>
      </pc:sldChg>
      <pc:sldChg chg="modSp add">
        <pc:chgData name="Kamila Jančeková" userId="656db89b-7df6-4c6e-85b9-991961173861" providerId="ADAL" clId="{C3E70611-42E8-49B9-9FDB-7D880417395D}" dt="2021-04-22T08:43:48.721" v="817" actId="5793"/>
        <pc:sldMkLst>
          <pc:docMk/>
          <pc:sldMk cId="406199982" sldId="368"/>
        </pc:sldMkLst>
        <pc:spChg chg="mod">
          <ac:chgData name="Kamila Jančeková" userId="656db89b-7df6-4c6e-85b9-991961173861" providerId="ADAL" clId="{C3E70611-42E8-49B9-9FDB-7D880417395D}" dt="2021-04-22T08:40:21.162" v="425" actId="20577"/>
          <ac:spMkLst>
            <pc:docMk/>
            <pc:sldMk cId="406199982" sldId="368"/>
            <ac:spMk id="4" creationId="{105BD66F-6284-488E-BA36-9454EBD990C4}"/>
          </ac:spMkLst>
        </pc:spChg>
        <pc:spChg chg="mod">
          <ac:chgData name="Kamila Jančeková" userId="656db89b-7df6-4c6e-85b9-991961173861" providerId="ADAL" clId="{C3E70611-42E8-49B9-9FDB-7D880417395D}" dt="2021-04-22T08:43:48.721" v="817" actId="5793"/>
          <ac:spMkLst>
            <pc:docMk/>
            <pc:sldMk cId="406199982" sldId="368"/>
            <ac:spMk id="5" creationId="{6FA6DD57-C6B5-4FBF-83EB-46E37E08FC9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C325C92B-7342-614B-ABC3-C4E6105CA9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71494FD7-CAF8-004E-ADFE-08CDEA5A03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00748B3-F5A4-FB48-805D-01AC9D1C84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223ECA3D-B199-3745-ACBD-EB8B1ED79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1EF6D47-D32B-5648-9FC1-3B87177A0F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599" y="6130800"/>
            <a:ext cx="1119600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3000" y="2618764"/>
            <a:ext cx="5598000" cy="162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C75AA29B-958D-C041-B808-388CF1FC3F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AB521CC-890E-E94A-B9B6-F766BF65A7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125DB29D-15CC-D548-915B-7DC1F471FE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7A73E9BB-013B-7E4B-B6D9-F6A92A0E3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A4AE97B-8102-6545-B9AC-7E0BD8637C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6E813B2E-B4CB-944F-9BB6-0756FAC564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032F6978-A9EF-1E40-A998-4424F452B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B40E85D3-DF9C-544A-817D-1D57B2B656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sunshinesugar.com.au/products/product-range.html" TargetMode="External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Podnadpis 2">
            <a:extLst>
              <a:ext uri="{FF2B5EF4-FFF2-40B4-BE49-F238E27FC236}">
                <a16:creationId xmlns:a16="http://schemas.microsoft.com/office/drawing/2014/main" id="{D3489087-68AC-4E71-8B92-4BA4BE0FAF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1633" dirty="0">
                <a:ea typeface="Rockwell" panose="02060603020205020403" pitchFamily="18" charset="0"/>
                <a:cs typeface="Rockwell" panose="02060603020205020403" pitchFamily="18" charset="0"/>
              </a:rPr>
              <a:t>Kamila Jančeková</a:t>
            </a:r>
          </a:p>
          <a:p>
            <a:pPr eaLnBrk="1" hangingPunct="1"/>
            <a:r>
              <a:rPr lang="cs-CZ" altLang="cs-CZ" sz="1633" dirty="0">
                <a:ea typeface="Rockwell" panose="02060603020205020403" pitchFamily="18" charset="0"/>
                <a:cs typeface="Rockwell" panose="02060603020205020403" pitchFamily="18" charset="0"/>
              </a:rPr>
              <a:t>Diabetologie, jaro 2021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D6CFEF-E5DE-493F-9279-0B9D206FC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Glykemický index a glykemická nálož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3C863A-70D6-43E3-98D0-7A0FF6CF80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58CF01-447D-4437-A220-36CA4FFD08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53581FE-8D0D-49F1-9E16-42B1A6445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Glykemická nálož</a:t>
            </a:r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3D698C6A-4496-415F-9118-473F3BBF7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6900" indent="-342900" eaLnBrk="1" hangingPunct="1">
              <a:lnSpc>
                <a:spcPct val="80000"/>
              </a:lnSpc>
              <a:buAutoNum type="arabicPeriod"/>
            </a:pPr>
            <a:r>
              <a:rPr lang="en-GB" altLang="cs-CZ" sz="1633" dirty="0" err="1">
                <a:ea typeface="ＭＳ Ｐゴシック" panose="020B0600070205080204" pitchFamily="34" charset="-128"/>
              </a:rPr>
              <a:t>Glykemický</a:t>
            </a:r>
            <a:r>
              <a:rPr lang="en-GB" altLang="cs-CZ" sz="1633" dirty="0">
                <a:ea typeface="ＭＳ Ｐゴシック" panose="020B0600070205080204" pitchFamily="34" charset="-128"/>
              </a:rPr>
              <a:t> index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potraviny</a:t>
            </a:r>
            <a:r>
              <a:rPr lang="en-GB" altLang="cs-CZ" sz="1633" dirty="0">
                <a:ea typeface="ＭＳ Ｐゴシック" panose="020B0600070205080204" pitchFamily="34" charset="-128"/>
              </a:rPr>
              <a:t>, </a:t>
            </a:r>
            <a:r>
              <a:rPr lang="cs-CZ" altLang="cs-CZ" sz="1633" dirty="0">
                <a:ea typeface="ＭＳ Ｐゴシック" panose="020B0600070205080204" pitchFamily="34" charset="-128"/>
              </a:rPr>
              <a:t>pokrmu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nebo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celodenní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stravy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vydělíme</a:t>
            </a:r>
            <a:r>
              <a:rPr lang="cs-CZ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>
                <a:ea typeface="ＭＳ Ｐゴシック" panose="020B0600070205080204" pitchFamily="34" charset="-128"/>
              </a:rPr>
              <a:t>100 a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vynásobíme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množstvím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vstřebatelných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sacharidů</a:t>
            </a:r>
            <a:r>
              <a:rPr lang="en-GB" altLang="cs-CZ" sz="1633" dirty="0">
                <a:ea typeface="ＭＳ Ｐゴシック" panose="020B0600070205080204" pitchFamily="34" charset="-128"/>
              </a:rPr>
              <a:t> v 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gramech</a:t>
            </a:r>
            <a:endParaRPr lang="cs-CZ" altLang="cs-CZ" sz="1633" dirty="0">
              <a:ea typeface="ＭＳ Ｐゴシック" panose="020B0600070205080204" pitchFamily="34" charset="-128"/>
            </a:endParaRPr>
          </a:p>
          <a:p>
            <a:pPr marL="54000" indent="0" eaLnBrk="1" hangingPunct="1">
              <a:lnSpc>
                <a:spcPct val="80000"/>
              </a:lnSpc>
              <a:buNone/>
            </a:pP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solidFill>
                  <a:schemeClr val="tx2"/>
                </a:solidFill>
                <a:ea typeface="ＭＳ Ｐゴシック" panose="020B0600070205080204" pitchFamily="34" charset="-128"/>
              </a:rPr>
              <a:t>2.</a:t>
            </a:r>
            <a:r>
              <a:rPr lang="cs-CZ" altLang="cs-CZ" sz="1633" dirty="0">
                <a:solidFill>
                  <a:schemeClr val="tx2"/>
                </a:solidFill>
                <a:ea typeface="ＭＳ Ｐゴシック" panose="020B0600070205080204" pitchFamily="34" charset="-128"/>
              </a:rPr>
              <a:t>   </a:t>
            </a:r>
            <a:r>
              <a:rPr lang="en-GB" altLang="cs-CZ" sz="1633" dirty="0">
                <a:ea typeface="ＭＳ Ｐゴシック" panose="020B0600070205080204" pitchFamily="34" charset="-128"/>
              </a:rPr>
              <a:t>Z 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výsledných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hodnot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můžeme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předvídat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akutní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metabolický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efekt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cs-CZ" altLang="cs-CZ" sz="1633" dirty="0">
                <a:ea typeface="ＭＳ Ｐゴシック" panose="020B0600070205080204" pitchFamily="34" charset="-128"/>
              </a:rPr>
              <a:t>	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jednotlivých</a:t>
            </a:r>
            <a:r>
              <a:rPr lang="en-GB" altLang="cs-CZ" sz="1633" dirty="0">
                <a:ea typeface="ＭＳ Ｐゴシック" panose="020B0600070205080204" pitchFamily="34" charset="-128"/>
              </a:rPr>
              <a:t> 	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potravin</a:t>
            </a: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ea typeface="ＭＳ Ｐゴシック" panose="020B0600070205080204" pitchFamily="34" charset="-128"/>
              </a:rPr>
              <a:t>	</a:t>
            </a:r>
            <a:r>
              <a:rPr lang="en-GB" altLang="cs-CZ" sz="1633" b="1" dirty="0" err="1">
                <a:ea typeface="ＭＳ Ｐゴシック" panose="020B0600070205080204" pitchFamily="34" charset="-128"/>
              </a:rPr>
              <a:t>Glykemická</a:t>
            </a:r>
            <a:r>
              <a:rPr lang="en-GB" altLang="cs-CZ" sz="1633" b="1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b="1" dirty="0" err="1">
                <a:ea typeface="ＭＳ Ｐゴシック" panose="020B0600070205080204" pitchFamily="34" charset="-128"/>
              </a:rPr>
              <a:t>nálož</a:t>
            </a:r>
            <a:r>
              <a:rPr lang="en-GB" altLang="cs-CZ" sz="1633" b="1" dirty="0">
                <a:ea typeface="ＭＳ Ｐゴシック" panose="020B0600070205080204" pitchFamily="34" charset="-128"/>
              </a:rPr>
              <a:t>:</a:t>
            </a: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ea typeface="ＭＳ Ｐゴシック" panose="020B0600070205080204" pitchFamily="34" charset="-128"/>
              </a:rPr>
              <a:t>	20 a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více</a:t>
            </a:r>
            <a:r>
              <a:rPr lang="en-GB" altLang="cs-CZ" sz="1633" dirty="0">
                <a:ea typeface="ＭＳ Ｐゴシック" panose="020B0600070205080204" pitchFamily="34" charset="-128"/>
              </a:rPr>
              <a:t> je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považována</a:t>
            </a:r>
            <a:r>
              <a:rPr lang="en-GB" altLang="cs-CZ" sz="1633" dirty="0">
                <a:ea typeface="ＭＳ Ｐゴシック" panose="020B0600070205080204" pitchFamily="34" charset="-128"/>
              </a:rPr>
              <a:t> za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vysokou</a:t>
            </a: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ea typeface="ＭＳ Ｐゴシック" panose="020B0600070205080204" pitchFamily="34" charset="-128"/>
              </a:rPr>
              <a:t>	11 - 19 je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střední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ea typeface="ＭＳ Ｐゴシック" panose="020B0600070205080204" pitchFamily="34" charset="-128"/>
              </a:rPr>
              <a:t>	10 a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méně</a:t>
            </a:r>
            <a:r>
              <a:rPr lang="en-GB" altLang="cs-CZ" sz="1633" dirty="0">
                <a:ea typeface="ＭＳ Ｐゴシック" panose="020B0600070205080204" pitchFamily="34" charset="-128"/>
              </a:rPr>
              <a:t> za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nízkou</a:t>
            </a:r>
            <a:r>
              <a:rPr lang="en-GB" altLang="cs-CZ" sz="1633" dirty="0">
                <a:ea typeface="ＭＳ Ｐゴシック" panose="020B0600070205080204" pitchFamily="34" charset="-128"/>
              </a:rPr>
              <a:t>. </a:t>
            </a: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ea typeface="ＭＳ Ｐゴシック" panose="020B0600070205080204" pitchFamily="34" charset="-128"/>
              </a:rPr>
              <a:t>	</a:t>
            </a: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ea typeface="ＭＳ Ｐゴシック" panose="020B0600070205080204" pitchFamily="34" charset="-128"/>
              </a:rPr>
              <a:t>	</a:t>
            </a:r>
            <a:r>
              <a:rPr lang="en-GB" altLang="cs-CZ" sz="1633" b="1" dirty="0" err="1">
                <a:ea typeface="ＭＳ Ｐゴシック" panose="020B0600070205080204" pitchFamily="34" charset="-128"/>
              </a:rPr>
              <a:t>Celodenní</a:t>
            </a:r>
            <a:r>
              <a:rPr lang="en-GB" altLang="cs-CZ" sz="1633" b="1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b="1" dirty="0" err="1">
                <a:ea typeface="ＭＳ Ｐゴシック" panose="020B0600070205080204" pitchFamily="34" charset="-128"/>
              </a:rPr>
              <a:t>glykemická</a:t>
            </a:r>
            <a:r>
              <a:rPr lang="en-GB" altLang="cs-CZ" sz="1633" b="1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b="1" dirty="0" err="1">
                <a:ea typeface="ＭＳ Ｐゴシック" panose="020B0600070205080204" pitchFamily="34" charset="-128"/>
              </a:rPr>
              <a:t>nálož</a:t>
            </a:r>
            <a:r>
              <a:rPr lang="en-GB" altLang="cs-CZ" sz="1633" b="1" dirty="0">
                <a:ea typeface="ＭＳ Ｐゴシック" panose="020B0600070205080204" pitchFamily="34" charset="-128"/>
              </a:rPr>
              <a:t>:</a:t>
            </a: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ea typeface="ＭＳ Ｐゴシック" panose="020B0600070205080204" pitchFamily="34" charset="-128"/>
              </a:rPr>
              <a:t>	&lt; 80 je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nízká</a:t>
            </a:r>
            <a:br>
              <a:rPr lang="en-GB" altLang="cs-CZ" sz="1633" dirty="0">
                <a:ea typeface="ＭＳ Ｐゴシック" panose="020B0600070205080204" pitchFamily="34" charset="-128"/>
              </a:rPr>
            </a:br>
            <a:r>
              <a:rPr lang="en-GB" altLang="cs-CZ" sz="1633" dirty="0">
                <a:ea typeface="ＭＳ Ｐゴシック" panose="020B0600070205080204" pitchFamily="34" charset="-128"/>
              </a:rPr>
              <a:t>	&gt; 120 je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vysoká</a:t>
            </a:r>
            <a:endParaRPr lang="cs-CZ" altLang="cs-CZ" dirty="0"/>
          </a:p>
        </p:txBody>
      </p:sp>
      <p:pic>
        <p:nvPicPr>
          <p:cNvPr id="15363" name="Tabulka 3">
            <a:extLst>
              <a:ext uri="{FF2B5EF4-FFF2-40B4-BE49-F238E27FC236}">
                <a16:creationId xmlns:a16="http://schemas.microsoft.com/office/drawing/2014/main" id="{8D9A527E-19EA-4EBD-82F6-CDE44FCC3BCB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41" y="4605023"/>
            <a:ext cx="7586517" cy="122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5">
            <a:extLst>
              <a:ext uri="{FF2B5EF4-FFF2-40B4-BE49-F238E27FC236}">
                <a16:creationId xmlns:a16="http://schemas.microsoft.com/office/drawing/2014/main" id="{B303BB5A-ECFB-43DE-95C2-9FB398392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55" y="3061772"/>
            <a:ext cx="1110327" cy="1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5" name="Picture 4">
            <a:extLst>
              <a:ext uri="{FF2B5EF4-FFF2-40B4-BE49-F238E27FC236}">
                <a16:creationId xmlns:a16="http://schemas.microsoft.com/office/drawing/2014/main" id="{0E2543CF-6D7D-4B5F-B2C6-AA7789C39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567" y="3218666"/>
            <a:ext cx="1435433" cy="99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6" name="Picture 3">
            <a:extLst>
              <a:ext uri="{FF2B5EF4-FFF2-40B4-BE49-F238E27FC236}">
                <a16:creationId xmlns:a16="http://schemas.microsoft.com/office/drawing/2014/main" id="{4E2EC2A6-A6B9-4731-83F3-C6614C710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439" y="2079434"/>
            <a:ext cx="1387909" cy="906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75A2B5-15D1-4F80-A1EA-FEF079CA7D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EC1F87-8338-47DE-9052-8FA2415622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ED562E-FD05-4F61-8913-B002422FE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C42EFD2D-2865-42A6-B67B-EAF1D29735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122954"/>
              </p:ext>
            </p:extLst>
          </p:nvPr>
        </p:nvGraphicFramePr>
        <p:xfrm>
          <a:off x="539750" y="1692275"/>
          <a:ext cx="806449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745">
                  <a:extLst>
                    <a:ext uri="{9D8B030D-6E8A-4147-A177-3AD203B41FA5}">
                      <a16:colId xmlns:a16="http://schemas.microsoft.com/office/drawing/2014/main" val="2323708738"/>
                    </a:ext>
                  </a:extLst>
                </a:gridCol>
                <a:gridCol w="1134421">
                  <a:extLst>
                    <a:ext uri="{9D8B030D-6E8A-4147-A177-3AD203B41FA5}">
                      <a16:colId xmlns:a16="http://schemas.microsoft.com/office/drawing/2014/main" val="3873776168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2995463139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207798733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1511058569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576449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(glukóza)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(bílý chléb)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Dostupné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68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Cornflakes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78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Dlouhozrnná rýže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705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Parboild</a:t>
                      </a:r>
                      <a:r>
                        <a:rPr lang="cs-CZ" dirty="0"/>
                        <a:t> rýže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825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Bulgur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162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Špagety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43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Kuskus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4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Jablko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118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Banán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166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Čočka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208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33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75D1B0-E5EC-471F-A6D4-351C0E999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22A2F9-1BF0-4C51-AA66-66C11A0289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D78B3E-628D-4E49-8CFD-6B487F9BE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A69EF4-1DD9-48F8-BAB2-9304963AC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A9B9A53E-8D73-4CAC-936E-94FB5B07FD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559301"/>
              </p:ext>
            </p:extLst>
          </p:nvPr>
        </p:nvGraphicFramePr>
        <p:xfrm>
          <a:off x="539750" y="1692275"/>
          <a:ext cx="806449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745">
                  <a:extLst>
                    <a:ext uri="{9D8B030D-6E8A-4147-A177-3AD203B41FA5}">
                      <a16:colId xmlns:a16="http://schemas.microsoft.com/office/drawing/2014/main" val="2323708738"/>
                    </a:ext>
                  </a:extLst>
                </a:gridCol>
                <a:gridCol w="1134421">
                  <a:extLst>
                    <a:ext uri="{9D8B030D-6E8A-4147-A177-3AD203B41FA5}">
                      <a16:colId xmlns:a16="http://schemas.microsoft.com/office/drawing/2014/main" val="3873776168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2995463139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207798733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1511058569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576449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(glukóza)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(bílý chléb)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Dostupné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68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Cornflakes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78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Dlouhozrnná rýže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705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Parboild</a:t>
                      </a:r>
                      <a:r>
                        <a:rPr lang="cs-CZ" dirty="0"/>
                        <a:t> rýže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825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Bulgur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162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Špagety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43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Kuskus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4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Jablko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118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Banán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166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Čočka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208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75D1B0-E5EC-471F-A6D4-351C0E999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22A2F9-1BF0-4C51-AA66-66C11A0289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D78B3E-628D-4E49-8CFD-6B487F9BE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A69EF4-1DD9-48F8-BAB2-9304963AC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A9B9A53E-8D73-4CAC-936E-94FB5B07FD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959232"/>
              </p:ext>
            </p:extLst>
          </p:nvPr>
        </p:nvGraphicFramePr>
        <p:xfrm>
          <a:off x="539750" y="1692275"/>
          <a:ext cx="806449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745">
                  <a:extLst>
                    <a:ext uri="{9D8B030D-6E8A-4147-A177-3AD203B41FA5}">
                      <a16:colId xmlns:a16="http://schemas.microsoft.com/office/drawing/2014/main" val="2323708738"/>
                    </a:ext>
                  </a:extLst>
                </a:gridCol>
                <a:gridCol w="1134421">
                  <a:extLst>
                    <a:ext uri="{9D8B030D-6E8A-4147-A177-3AD203B41FA5}">
                      <a16:colId xmlns:a16="http://schemas.microsoft.com/office/drawing/2014/main" val="3873776168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2995463139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207798733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1511058569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5764494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(glukóza)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(bílý chléb)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Dostupné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68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Glukóza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78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Fruktóza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705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825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162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Mrkev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43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4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Brambory pečené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118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Brambory vařené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56-101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80-144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17-26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166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Bramborová kaše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67-91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96-130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208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45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EF6B600B-53D8-4000-AEA1-BFC9FAC8E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504" y="4149417"/>
            <a:ext cx="5918866" cy="802504"/>
          </a:xfrm>
        </p:spPr>
        <p:txBody>
          <a:bodyPr/>
          <a:lstStyle/>
          <a:p>
            <a:pPr>
              <a:buFont typeface="Wingdings" charset="2"/>
              <a:buNone/>
              <a:defRPr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E661C2A-3799-4FAB-90BD-DCDB85B19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vše ovlivňuje glykemický index celkového pokrmu?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52B49A-02AB-4CBC-B6E7-71641148DF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C1C793-3000-4A53-BE73-549827226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09809D-232C-4117-8219-C83AADDF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modulující GI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BCA1CCD3-6DAF-4DEB-AE2E-5AA72AFCC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Délka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cs-CZ" altLang="cs-CZ" sz="1157" dirty="0">
                <a:ea typeface="ＭＳ Ｐゴシック" panose="020B0600070205080204" pitchFamily="34" charset="-128"/>
              </a:rPr>
              <a:t>a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složení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řetězc</a:t>
            </a:r>
            <a:r>
              <a:rPr lang="cs-CZ" altLang="cs-CZ" sz="1157" dirty="0">
                <a:ea typeface="ＭＳ Ｐゴシック" panose="020B0600070205080204" pitchFamily="34" charset="-128"/>
              </a:rPr>
              <a:t>e (dostupnost enzymatickému trávení)</a:t>
            </a:r>
            <a:endParaRPr lang="en-GB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Amylóza</a:t>
            </a:r>
            <a:r>
              <a:rPr lang="cs-CZ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>
                <a:ea typeface="ＭＳ Ｐゴシック" panose="020B0600070205080204" pitchFamily="34" charset="-128"/>
              </a:rPr>
              <a:t>a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amylopektin</a:t>
            </a:r>
            <a:r>
              <a:rPr lang="cs-CZ" altLang="cs-CZ" sz="1157" dirty="0">
                <a:ea typeface="ＭＳ Ｐゴシック" panose="020B0600070205080204" pitchFamily="34" charset="-128"/>
              </a:rPr>
              <a:t> (přímý x větvený řetězec)</a:t>
            </a:r>
            <a:endParaRPr lang="en-GB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Vláknina</a:t>
            </a:r>
            <a:r>
              <a:rPr lang="cs-CZ" altLang="cs-CZ" sz="1157" dirty="0">
                <a:ea typeface="ＭＳ Ｐゴシック" panose="020B0600070205080204" pitchFamily="34" charset="-128"/>
              </a:rPr>
              <a:t> (zpomalení vyprazdňování žaludku)</a:t>
            </a:r>
            <a:endParaRPr lang="en-GB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Buněčná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struktura</a:t>
            </a:r>
            <a:r>
              <a:rPr lang="en-GB" altLang="cs-CZ" sz="1157" dirty="0">
                <a:ea typeface="ＭＳ Ｐゴシック" panose="020B0600070205080204" pitchFamily="34" charset="-128"/>
              </a:rPr>
              <a:t> a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technologie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přípravy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pokrmů</a:t>
            </a:r>
            <a:br>
              <a:rPr lang="en-GB" altLang="cs-CZ" sz="1157" dirty="0">
                <a:ea typeface="ＭＳ Ｐゴシック" panose="020B0600070205080204" pitchFamily="34" charset="-128"/>
              </a:rPr>
            </a:br>
            <a:r>
              <a:rPr lang="en-GB" altLang="cs-CZ" sz="1157" dirty="0">
                <a:ea typeface="ＭＳ Ｐゴシック" panose="020B0600070205080204" pitchFamily="34" charset="-128"/>
              </a:rPr>
              <a:t>-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rychle</a:t>
            </a:r>
            <a:r>
              <a:rPr lang="en-GB" altLang="cs-CZ" sz="1157" dirty="0">
                <a:ea typeface="ＭＳ Ｐゴシック" panose="020B0600070205080204" pitchFamily="34" charset="-128"/>
              </a:rPr>
              <a:t> a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pomalu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dostupná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glukóza</a:t>
            </a:r>
            <a:br>
              <a:rPr lang="en-GB" altLang="cs-CZ" sz="1157" dirty="0">
                <a:ea typeface="ＭＳ Ｐゴシック" panose="020B0600070205080204" pitchFamily="34" charset="-128"/>
              </a:rPr>
            </a:br>
            <a:r>
              <a:rPr lang="en-GB" altLang="cs-CZ" sz="1157" dirty="0">
                <a:ea typeface="ＭＳ Ｐゴシック" panose="020B0600070205080204" pitchFamily="34" charset="-128"/>
              </a:rPr>
              <a:t>-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těstoviny</a:t>
            </a:r>
            <a:r>
              <a:rPr lang="cs-CZ" altLang="cs-CZ" sz="1157" dirty="0">
                <a:ea typeface="ＭＳ Ｐゴシック" panose="020B0600070205080204" pitchFamily="34" charset="-128"/>
              </a:rPr>
              <a:t> (denaturací škrobu zhoršené trávení amylázou)</a:t>
            </a:r>
            <a:br>
              <a:rPr lang="en-GB" altLang="cs-CZ" sz="1157" dirty="0">
                <a:ea typeface="ＭＳ Ｐゴシック" panose="020B0600070205080204" pitchFamily="34" charset="-128"/>
              </a:rPr>
            </a:br>
            <a:r>
              <a:rPr lang="en-GB" altLang="cs-CZ" sz="1157" dirty="0">
                <a:ea typeface="ＭＳ Ｐゴシック" panose="020B0600070205080204" pitchFamily="34" charset="-128"/>
              </a:rPr>
              <a:t>-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brambory</a:t>
            </a:r>
            <a:r>
              <a:rPr lang="cs-CZ" altLang="cs-CZ" sz="1157" dirty="0">
                <a:ea typeface="ＭＳ Ｐゴシック" panose="020B0600070205080204" pitchFamily="34" charset="-128"/>
              </a:rPr>
              <a:t> (obsah rezistentního škrobu)</a:t>
            </a:r>
            <a:endParaRPr lang="en-GB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Teplota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skladování</a:t>
            </a:r>
            <a:endParaRPr lang="en-GB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Kvásek</a:t>
            </a:r>
            <a:r>
              <a:rPr lang="en-GB" altLang="cs-CZ" sz="1157" dirty="0">
                <a:ea typeface="ＭＳ Ｐゴシック" panose="020B0600070205080204" pitchFamily="34" charset="-128"/>
              </a:rPr>
              <a:t>,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kvasnice</a:t>
            </a:r>
            <a:r>
              <a:rPr lang="en-GB" altLang="cs-CZ" sz="1157" dirty="0">
                <a:ea typeface="ＭＳ Ｐゴシック" panose="020B0600070205080204" pitchFamily="34" charset="-128"/>
              </a:rPr>
              <a:t>,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organické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kyseliny</a:t>
            </a:r>
            <a:r>
              <a:rPr lang="en-GB" altLang="cs-CZ" sz="1157" dirty="0">
                <a:ea typeface="ＭＳ Ｐゴシック" panose="020B0600070205080204" pitchFamily="34" charset="-128"/>
              </a:rPr>
              <a:t> (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octová</a:t>
            </a:r>
            <a:r>
              <a:rPr lang="en-GB" altLang="cs-CZ" sz="1157" dirty="0">
                <a:ea typeface="ＭＳ Ｐゴシック" panose="020B0600070205080204" pitchFamily="34" charset="-128"/>
              </a:rPr>
              <a:t>,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mléčná</a:t>
            </a:r>
            <a:r>
              <a:rPr lang="en-GB" altLang="cs-CZ" sz="1157" dirty="0">
                <a:ea typeface="ＭＳ Ｐゴシック" panose="020B0600070205080204" pitchFamily="34" charset="-128"/>
              </a:rPr>
              <a:t>)</a:t>
            </a:r>
            <a:endParaRPr lang="cs-CZ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Bílkoviny</a:t>
            </a:r>
            <a:endParaRPr lang="en-GB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Tuky</a:t>
            </a:r>
            <a:endParaRPr lang="en-GB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Víno</a:t>
            </a:r>
            <a:endParaRPr lang="en-GB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Vliv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předchozího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jídla</a:t>
            </a:r>
            <a:endParaRPr lang="en-GB" altLang="cs-CZ" sz="1157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157" dirty="0" err="1">
                <a:ea typeface="ＭＳ Ｐゴシック" panose="020B0600070205080204" pitchFamily="34" charset="-128"/>
              </a:rPr>
              <a:t>Množství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absorbovaných</a:t>
            </a:r>
            <a:r>
              <a:rPr lang="en-GB" altLang="cs-CZ" sz="1157" dirty="0">
                <a:ea typeface="ＭＳ Ｐゴシック" panose="020B0600070205080204" pitchFamily="34" charset="-128"/>
              </a:rPr>
              <a:t> </a:t>
            </a:r>
            <a:r>
              <a:rPr lang="en-GB" altLang="cs-CZ" sz="1157" dirty="0" err="1">
                <a:ea typeface="ＭＳ Ｐゴシック" panose="020B0600070205080204" pitchFamily="34" charset="-128"/>
              </a:rPr>
              <a:t>sacharidů</a:t>
            </a:r>
            <a:endParaRPr lang="cs-CZ" altLang="cs-CZ" sz="1293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68139DC9-48A6-406B-882A-DF2DC4D18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z="1633" dirty="0" err="1">
                <a:ea typeface="ＭＳ Ｐゴシック" panose="020B0600070205080204" pitchFamily="34" charset="-128"/>
              </a:rPr>
              <a:t>Bílý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chléb</a:t>
            </a:r>
            <a:r>
              <a:rPr lang="en-US" altLang="cs-CZ" sz="1633" dirty="0">
                <a:ea typeface="ＭＳ Ｐゴシック" panose="020B0600070205080204" pitchFamily="34" charset="-128"/>
              </a:rPr>
              <a:t> X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těstoviny</a:t>
            </a:r>
            <a:br>
              <a:rPr lang="en-US" altLang="cs-CZ" sz="1633" dirty="0">
                <a:ea typeface="ＭＳ Ｐゴシック" panose="020B0600070205080204" pitchFamily="34" charset="-128"/>
              </a:rPr>
            </a:br>
            <a:r>
              <a:rPr lang="en-US" altLang="cs-CZ" sz="1633" dirty="0">
                <a:ea typeface="ＭＳ Ｐゴシック" panose="020B0600070205080204" pitchFamily="34" charset="-128"/>
              </a:rPr>
              <a:t>-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podobná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délka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řetězce</a:t>
            </a:r>
            <a:r>
              <a:rPr lang="en-US" altLang="cs-CZ" sz="1633" dirty="0">
                <a:ea typeface="ＭＳ Ｐゴシック" panose="020B0600070205080204" pitchFamily="34" charset="-128"/>
              </a:rPr>
              <a:t>, ale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chléb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má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vyšší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GI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díky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své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terciární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struktuře</a:t>
            </a:r>
            <a:r>
              <a:rPr lang="en-US" altLang="cs-CZ" sz="1633" dirty="0">
                <a:ea typeface="ＭＳ Ｐゴシック" panose="020B0600070205080204" pitchFamily="34" charset="-128"/>
              </a:rPr>
              <a:t> a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rozpustnosti</a:t>
            </a:r>
            <a:r>
              <a:rPr lang="en-US" altLang="cs-CZ" sz="1633" dirty="0">
                <a:ea typeface="ＭＳ Ｐゴシック" panose="020B0600070205080204" pitchFamily="34" charset="-128"/>
              </a:rPr>
              <a:t>,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která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zajišťuje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větší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expozici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slinným</a:t>
            </a:r>
            <a:r>
              <a:rPr lang="en-US" altLang="cs-CZ" sz="1633" dirty="0">
                <a:ea typeface="ＭＳ Ｐゴシック" panose="020B0600070205080204" pitchFamily="34" charset="-128"/>
              </a:rPr>
              <a:t> a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pankreatickým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amylázám</a:t>
            </a:r>
            <a:endParaRPr lang="en-US" altLang="cs-CZ" sz="1633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cs-CZ" sz="1633" dirty="0" err="1">
                <a:ea typeface="ＭＳ Ｐゴシック" panose="020B0600070205080204" pitchFamily="34" charset="-128"/>
              </a:rPr>
              <a:t>Disacharidy</a:t>
            </a:r>
            <a:r>
              <a:rPr lang="en-US" altLang="cs-CZ" sz="1633" dirty="0">
                <a:ea typeface="ＭＳ Ｐゴシック" panose="020B0600070205080204" pitchFamily="34" charset="-128"/>
              </a:rPr>
              <a:t>: </a:t>
            </a:r>
            <a:r>
              <a:rPr lang="cs-CZ" altLang="cs-CZ" sz="1633" dirty="0">
                <a:ea typeface="ＭＳ Ｐゴシック" panose="020B0600070205080204" pitchFamily="34" charset="-128"/>
              </a:rPr>
              <a:t>sacharóza</a:t>
            </a:r>
            <a:r>
              <a:rPr lang="en-US" altLang="cs-CZ" sz="1633" dirty="0">
                <a:ea typeface="ＭＳ Ｐゴシック" panose="020B0600070205080204" pitchFamily="34" charset="-128"/>
              </a:rPr>
              <a:t>,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laktóza</a:t>
            </a:r>
            <a:r>
              <a:rPr lang="en-US" altLang="cs-CZ" sz="1633" dirty="0">
                <a:ea typeface="ＭＳ Ｐゴシック" panose="020B0600070205080204" pitchFamily="34" charset="-128"/>
              </a:rPr>
              <a:t>,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maltóza</a:t>
            </a:r>
            <a:br>
              <a:rPr lang="en-US" altLang="cs-CZ" sz="1633" dirty="0">
                <a:ea typeface="ＭＳ Ｐゴシック" panose="020B0600070205080204" pitchFamily="34" charset="-128"/>
              </a:rPr>
            </a:br>
            <a:r>
              <a:rPr lang="en-US" altLang="cs-CZ" sz="1633" dirty="0">
                <a:ea typeface="ＭＳ Ｐゴシック" panose="020B0600070205080204" pitchFamily="34" charset="-128"/>
              </a:rPr>
              <a:t>-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skládají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se z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jiných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monosacharidů</a:t>
            </a:r>
            <a:endParaRPr lang="en-US" altLang="cs-CZ" sz="1633" dirty="0">
              <a:ea typeface="ＭＳ Ｐゴシック" panose="020B0600070205080204" pitchFamily="34" charset="-128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19495F-CAED-4840-A76D-257A7ADD8E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4F4C62-F986-4F66-9D1F-83123308FB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47D0EA9-4728-4828-84F4-38A8029A2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Délka a složení řetězce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DA60837B-989E-4485-B7A8-2230C51F2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37161" indent="-137161" defTabSz="685804" fontAlgn="auto">
              <a:spcBef>
                <a:spcPts val="9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cs-CZ" sz="1633" dirty="0" err="1">
                <a:ea typeface="ＭＳ Ｐゴシック" charset="-128"/>
              </a:rPr>
              <a:t>Kompaktnější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struktura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amylózy</a:t>
            </a:r>
            <a:r>
              <a:rPr lang="en-US" altLang="cs-CZ" sz="1633" dirty="0">
                <a:ea typeface="ＭＳ Ｐゴシック" charset="-128"/>
              </a:rPr>
              <a:t>  </a:t>
            </a:r>
            <a:r>
              <a:rPr lang="en-US" altLang="cs-CZ" sz="1633" dirty="0" err="1">
                <a:ea typeface="ＭＳ Ｐゴシック" charset="-128"/>
              </a:rPr>
              <a:t>způsobuje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horší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dostupnost</a:t>
            </a:r>
            <a:r>
              <a:rPr lang="en-US" altLang="cs-CZ" sz="1633" dirty="0">
                <a:ea typeface="ＭＳ Ｐゴシック" charset="-128"/>
              </a:rPr>
              <a:t> pro </a:t>
            </a:r>
            <a:r>
              <a:rPr lang="en-US" altLang="cs-CZ" sz="1633" dirty="0" err="1">
                <a:ea typeface="ＭＳ Ｐゴシック" charset="-128"/>
              </a:rPr>
              <a:t>trávení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amylázami</a:t>
            </a:r>
            <a:endParaRPr lang="en-US" altLang="cs-CZ" sz="1633" dirty="0">
              <a:ea typeface="ＭＳ Ｐゴシック" charset="-128"/>
            </a:endParaRPr>
          </a:p>
          <a:p>
            <a:pPr marL="137161" indent="-137161" defTabSz="685804" fontAlgn="auto">
              <a:spcBef>
                <a:spcPts val="9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cs-CZ" sz="1633" dirty="0" err="1">
                <a:ea typeface="ＭＳ Ｐゴシック" charset="-128"/>
              </a:rPr>
              <a:t>Škroby</a:t>
            </a:r>
            <a:r>
              <a:rPr lang="en-US" altLang="cs-CZ" sz="1633" dirty="0">
                <a:ea typeface="ＭＳ Ｐゴシック" charset="-128"/>
              </a:rPr>
              <a:t> s </a:t>
            </a:r>
            <a:r>
              <a:rPr lang="en-US" altLang="cs-CZ" sz="1633" dirty="0" err="1">
                <a:ea typeface="ＭＳ Ｐゴシック" charset="-128"/>
              </a:rPr>
              <a:t>vyšším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obsahem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amylózy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mají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cs-CZ" altLang="cs-CZ" sz="1633" dirty="0">
                <a:ea typeface="ＭＳ Ｐゴシック" charset="-128"/>
              </a:rPr>
              <a:t>n</a:t>
            </a:r>
            <a:r>
              <a:rPr lang="en-US" altLang="cs-CZ" sz="1633" dirty="0" err="1">
                <a:ea typeface="ＭＳ Ｐゴシック" charset="-128"/>
              </a:rPr>
              <a:t>ižší</a:t>
            </a:r>
            <a:r>
              <a:rPr lang="en-US" altLang="cs-CZ" sz="1633" dirty="0">
                <a:ea typeface="ＭＳ Ｐゴシック" charset="-128"/>
              </a:rPr>
              <a:t> GI</a:t>
            </a:r>
          </a:p>
          <a:p>
            <a:pPr marL="137161" indent="-137161" defTabSz="685804" fontAlgn="auto">
              <a:spcBef>
                <a:spcPts val="9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cs-CZ" sz="1633" dirty="0" err="1">
                <a:ea typeface="ＭＳ Ｐゴシック" charset="-128"/>
              </a:rPr>
              <a:t>Př</a:t>
            </a:r>
            <a:r>
              <a:rPr lang="en-US" altLang="cs-CZ" sz="1633" dirty="0">
                <a:ea typeface="ＭＳ Ｐゴシック" charset="-128"/>
              </a:rPr>
              <a:t>. </a:t>
            </a:r>
            <a:r>
              <a:rPr lang="en-US" altLang="cs-CZ" sz="1633" dirty="0" err="1">
                <a:ea typeface="ＭＳ Ｐゴシック" charset="-128"/>
              </a:rPr>
              <a:t>Kukuřičný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škrob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obsahuje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cca</a:t>
            </a:r>
            <a:r>
              <a:rPr lang="en-US" altLang="cs-CZ" sz="1633" dirty="0">
                <a:ea typeface="ＭＳ Ｐゴシック" charset="-128"/>
              </a:rPr>
              <a:t> 30 % </a:t>
            </a:r>
            <a:r>
              <a:rPr lang="en-US" altLang="cs-CZ" sz="1633" dirty="0" err="1">
                <a:ea typeface="ＭＳ Ｐゴシック" charset="-128"/>
              </a:rPr>
              <a:t>amylózy</a:t>
            </a:r>
            <a:r>
              <a:rPr lang="en-US" altLang="cs-CZ" sz="1633" dirty="0">
                <a:ea typeface="ＭＳ Ｐゴシック" charset="-128"/>
              </a:rPr>
              <a:t> – pro </a:t>
            </a:r>
            <a:r>
              <a:rPr lang="en-US" altLang="cs-CZ" sz="1633" dirty="0" err="1">
                <a:ea typeface="ＭＳ Ｐゴシック" charset="-128"/>
              </a:rPr>
              <a:t>nižší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postprandiální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glykemii</a:t>
            </a:r>
            <a:r>
              <a:rPr lang="en-US" altLang="cs-CZ" sz="1633" dirty="0">
                <a:ea typeface="ＭＳ Ｐゴシック" charset="-128"/>
              </a:rPr>
              <a:t> a </a:t>
            </a:r>
            <a:r>
              <a:rPr lang="en-US" altLang="cs-CZ" sz="1633" dirty="0" err="1">
                <a:ea typeface="ＭＳ Ｐゴシック" charset="-128"/>
              </a:rPr>
              <a:t>inzulinemii</a:t>
            </a:r>
            <a:r>
              <a:rPr lang="en-US" altLang="cs-CZ" sz="1633" dirty="0">
                <a:ea typeface="ＭＳ Ｐゴシック" charset="-128"/>
              </a:rPr>
              <a:t> je </a:t>
            </a:r>
            <a:r>
              <a:rPr lang="en-US" altLang="cs-CZ" sz="1633" dirty="0" err="1">
                <a:ea typeface="ＭＳ Ｐゴシック" charset="-128"/>
              </a:rPr>
              <a:t>vhodnější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alespoň</a:t>
            </a:r>
            <a:r>
              <a:rPr lang="en-US" altLang="cs-CZ" sz="1633" dirty="0">
                <a:ea typeface="ＭＳ Ｐゴシック" charset="-128"/>
              </a:rPr>
              <a:t> 50 %</a:t>
            </a:r>
          </a:p>
        </p:txBody>
      </p:sp>
      <p:pic>
        <p:nvPicPr>
          <p:cNvPr id="21508" name="Picture 5" descr="http://www.oskole.sk/userfiles/image/Zofia/Apr%C3%ADl/Ch%C3%A9mia/Polysacharidy%20-%20homopolysacharidy%20a%20heteropolysacharidy,%203_%20ro%C4%8Dn%C3%ADk,%20S%C5%A02_html_1c870ca2.png">
            <a:extLst>
              <a:ext uri="{FF2B5EF4-FFF2-40B4-BE49-F238E27FC236}">
                <a16:creationId xmlns:a16="http://schemas.microsoft.com/office/drawing/2014/main" id="{8B919047-EB33-439D-B6D0-E444A284F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56" y="3718464"/>
            <a:ext cx="2992916" cy="1889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7" descr="http://old.pglbc.cz/files/chv/slovnik/foto/amylopektin.gif">
            <a:extLst>
              <a:ext uri="{FF2B5EF4-FFF2-40B4-BE49-F238E27FC236}">
                <a16:creationId xmlns:a16="http://schemas.microsoft.com/office/drawing/2014/main" id="{0E1DF838-09EB-476F-8A91-AF64A6AAF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33" y="3607215"/>
            <a:ext cx="4128085" cy="2111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6560EA-506D-4CE4-886F-F68B8089BE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D651C9-1843-4FAE-A116-E2C5D99EEB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ADFB84BB-AD5F-43FF-BDA1-D1549F138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Amylóza a amylopektin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E9A08A3F-E501-4224-B5AB-A6088B7A9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z="1633" dirty="0" err="1">
                <a:ea typeface="ＭＳ Ｐゴシック" panose="020B0600070205080204" pitchFamily="34" charset="-128"/>
              </a:rPr>
              <a:t>Vláknina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obsažená</a:t>
            </a:r>
            <a:r>
              <a:rPr lang="en-US" altLang="cs-CZ" sz="1633" dirty="0">
                <a:ea typeface="ＭＳ Ｐゴシック" panose="020B0600070205080204" pitchFamily="34" charset="-128"/>
              </a:rPr>
              <a:t> v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luštěninách</a:t>
            </a:r>
            <a:r>
              <a:rPr lang="en-US" altLang="cs-CZ" sz="1633" dirty="0">
                <a:ea typeface="ＭＳ Ｐゴシック" panose="020B0600070205080204" pitchFamily="34" charset="-128"/>
              </a:rPr>
              <a:t>,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ovoci</a:t>
            </a:r>
            <a:r>
              <a:rPr lang="en-US" altLang="cs-CZ" sz="1633" dirty="0">
                <a:ea typeface="ＭＳ Ｐゴシック" panose="020B0600070205080204" pitchFamily="34" charset="-128"/>
              </a:rPr>
              <a:t>,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ovsu</a:t>
            </a:r>
            <a:r>
              <a:rPr lang="en-US" altLang="cs-CZ" sz="1633" dirty="0">
                <a:ea typeface="ＭＳ Ｐゴシック" panose="020B0600070205080204" pitchFamily="34" charset="-128"/>
              </a:rPr>
              <a:t> a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ječmeni</a:t>
            </a:r>
            <a:endParaRPr lang="en-US" altLang="cs-CZ" sz="1633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cs-CZ" sz="1633" dirty="0" err="1">
                <a:ea typeface="ＭＳ Ｐゴシック" panose="020B0600070205080204" pitchFamily="34" charset="-128"/>
              </a:rPr>
              <a:t>Tvorba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rosolovitých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gelů</a:t>
            </a:r>
            <a:r>
              <a:rPr lang="en-US" altLang="cs-CZ" sz="1633" dirty="0">
                <a:ea typeface="ＭＳ Ｐゴシック" panose="020B0600070205080204" pitchFamily="34" charset="-128"/>
              </a:rPr>
              <a:t>,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které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zpomalují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vyprazdňování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žaludku</a:t>
            </a:r>
            <a:r>
              <a:rPr lang="en-US" altLang="cs-CZ" sz="1633" dirty="0">
                <a:ea typeface="ＭＳ Ｐゴシック" panose="020B0600070205080204" pitchFamily="34" charset="-128"/>
              </a:rPr>
              <a:t> a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enzymatické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trávení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(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vytvořením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fyzické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bariéry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kolem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sacharidů</a:t>
            </a:r>
            <a:r>
              <a:rPr lang="en-US" altLang="cs-CZ" sz="1633" dirty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856A59-C82E-4B81-A470-B2532718EB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8F77EC-98EC-4486-B3EA-680BCF6FC7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560D259B-3D0F-47C7-AF46-B6AF646C7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Vláknina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817CEECF-0610-49CB-8FB4-B04BA8F2E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z="1633">
                <a:ea typeface="ＭＳ Ｐゴシック" panose="020B0600070205080204" pitchFamily="34" charset="-128"/>
              </a:rPr>
              <a:t>Vařením a zpracováním se otevírá škrobová struktura, dochází k otevření škrobových granulí a umožní se tak trávení amylázou, což vede ke zvýšení GI</a:t>
            </a:r>
          </a:p>
          <a:p>
            <a:pPr eaLnBrk="1" hangingPunct="1"/>
            <a:r>
              <a:rPr lang="en-US" altLang="cs-CZ" sz="1633">
                <a:ea typeface="ＭＳ Ｐゴシック" panose="020B0600070205080204" pitchFamily="34" charset="-128"/>
              </a:rPr>
              <a:t>Gnocchi: kompaktní struktura , nízký GI</a:t>
            </a:r>
          </a:p>
          <a:p>
            <a:pPr eaLnBrk="1" hangingPunct="1"/>
            <a:r>
              <a:rPr lang="en-US" altLang="cs-CZ" sz="1633">
                <a:ea typeface="ＭＳ Ｐゴシック" panose="020B0600070205080204" pitchFamily="34" charset="-128"/>
              </a:rPr>
              <a:t>Kynut</a:t>
            </a:r>
            <a:r>
              <a:rPr lang="cs-CZ" altLang="cs-CZ" sz="1633">
                <a:ea typeface="ＭＳ Ｐゴシック" panose="020B0600070205080204" pitchFamily="34" charset="-128"/>
              </a:rPr>
              <a:t>é pokrmy</a:t>
            </a:r>
            <a:r>
              <a:rPr lang="en-US" altLang="cs-CZ" sz="1633">
                <a:ea typeface="ＭＳ Ｐゴシック" panose="020B0600070205080204" pitchFamily="34" charset="-128"/>
              </a:rPr>
              <a:t>: vysoká pórovitost způsobená přítomností vzduchových bublinek, která zvětšuje plochu vystavenou činnosti enzymů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EDB4E3-A8E3-4770-846D-B8F0E7290F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52E657-D917-443C-A148-BE0E6366AA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828F41C-F1EB-4E3C-9A7A-90D20CD88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Buněčná struktura a technologie přípravy pokrmů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10">
            <a:extLst>
              <a:ext uri="{FF2B5EF4-FFF2-40B4-BE49-F238E27FC236}">
                <a16:creationId xmlns:a16="http://schemas.microsoft.com/office/drawing/2014/main" id="{3AB444CE-38E4-4DC6-BF57-86E20CD7F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504" y="4066251"/>
            <a:ext cx="7543314" cy="1420311"/>
          </a:xfrm>
        </p:spPr>
        <p:txBody>
          <a:bodyPr/>
          <a:lstStyle/>
          <a:p>
            <a:pPr marL="136097" lvl="1">
              <a:spcBef>
                <a:spcPts val="902"/>
              </a:spcBef>
            </a:pPr>
            <a:r>
              <a:rPr lang="en-GB" altLang="cs-CZ" sz="1973" b="1" dirty="0">
                <a:solidFill>
                  <a:schemeClr val="tx2"/>
                </a:solidFill>
              </a:rPr>
              <a:t>DEFINICE GI: </a:t>
            </a:r>
            <a:r>
              <a:rPr lang="ja-JP" altLang="en-GB" sz="1973" dirty="0">
                <a:solidFill>
                  <a:srgbClr val="000000"/>
                </a:solidFill>
              </a:rPr>
              <a:t>“</a:t>
            </a:r>
            <a:r>
              <a:rPr lang="en-GB" altLang="ja-JP" sz="1973" dirty="0" err="1">
                <a:solidFill>
                  <a:srgbClr val="000000"/>
                </a:solidFill>
              </a:rPr>
              <a:t>plocha</a:t>
            </a:r>
            <a:r>
              <a:rPr lang="en-GB" altLang="ja-JP" sz="1973" dirty="0">
                <a:solidFill>
                  <a:srgbClr val="000000"/>
                </a:solidFill>
              </a:rPr>
              <a:t> pod </a:t>
            </a:r>
            <a:r>
              <a:rPr lang="en-GB" altLang="ja-JP" sz="1973" dirty="0" err="1">
                <a:solidFill>
                  <a:srgbClr val="000000"/>
                </a:solidFill>
              </a:rPr>
              <a:t>vzestupnou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částí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křivky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postprandiální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glykemie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testované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potraviny</a:t>
            </a:r>
            <a:r>
              <a:rPr lang="en-GB" altLang="ja-JP" sz="1973" dirty="0">
                <a:solidFill>
                  <a:srgbClr val="000000"/>
                </a:solidFill>
              </a:rPr>
              <a:t> s </a:t>
            </a:r>
            <a:r>
              <a:rPr lang="en-GB" altLang="ja-JP" sz="1973" dirty="0" err="1">
                <a:solidFill>
                  <a:srgbClr val="000000"/>
                </a:solidFill>
              </a:rPr>
              <a:t>obsahem</a:t>
            </a:r>
            <a:r>
              <a:rPr lang="en-GB" altLang="ja-JP" sz="1973" dirty="0">
                <a:solidFill>
                  <a:srgbClr val="000000"/>
                </a:solidFill>
              </a:rPr>
              <a:t> 50 g </a:t>
            </a:r>
            <a:r>
              <a:rPr lang="cs-CZ" altLang="ja-JP" sz="1973" dirty="0">
                <a:solidFill>
                  <a:srgbClr val="000000"/>
                </a:solidFill>
              </a:rPr>
              <a:t>absorbovatelných </a:t>
            </a:r>
            <a:r>
              <a:rPr lang="en-GB" altLang="ja-JP" sz="1973" dirty="0" err="1">
                <a:solidFill>
                  <a:srgbClr val="000000"/>
                </a:solidFill>
              </a:rPr>
              <a:t>sacharidů</a:t>
            </a:r>
            <a:r>
              <a:rPr lang="en-GB" altLang="ja-JP" sz="1973" dirty="0">
                <a:solidFill>
                  <a:srgbClr val="000000"/>
                </a:solidFill>
              </a:rPr>
              <a:t> (F), </a:t>
            </a:r>
            <a:r>
              <a:rPr lang="en-GB" altLang="ja-JP" sz="1973" dirty="0" err="1">
                <a:solidFill>
                  <a:srgbClr val="000000"/>
                </a:solidFill>
              </a:rPr>
              <a:t>vyjádřená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jako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procento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odezvy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na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stejné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množství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sacharidů</a:t>
            </a:r>
            <a:r>
              <a:rPr lang="en-GB" altLang="ja-JP" sz="1973" dirty="0">
                <a:solidFill>
                  <a:srgbClr val="000000"/>
                </a:solidFill>
              </a:rPr>
              <a:t> ze </a:t>
            </a:r>
            <a:r>
              <a:rPr lang="en-GB" altLang="ja-JP" sz="1973" dirty="0" err="1">
                <a:solidFill>
                  <a:srgbClr val="000000"/>
                </a:solidFill>
              </a:rPr>
              <a:t>standardní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potraviny</a:t>
            </a:r>
            <a:r>
              <a:rPr lang="en-GB" altLang="ja-JP" sz="1973" dirty="0">
                <a:solidFill>
                  <a:srgbClr val="000000"/>
                </a:solidFill>
              </a:rPr>
              <a:t> (B), </a:t>
            </a:r>
            <a:r>
              <a:rPr lang="en-GB" altLang="ja-JP" sz="1973" dirty="0" err="1">
                <a:solidFill>
                  <a:srgbClr val="000000"/>
                </a:solidFill>
              </a:rPr>
              <a:t>požité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stejnou</a:t>
            </a:r>
            <a:r>
              <a:rPr lang="en-GB" altLang="ja-JP" sz="1973" dirty="0">
                <a:solidFill>
                  <a:srgbClr val="000000"/>
                </a:solidFill>
              </a:rPr>
              <a:t> </a:t>
            </a:r>
            <a:r>
              <a:rPr lang="en-GB" altLang="ja-JP" sz="1973" dirty="0" err="1">
                <a:solidFill>
                  <a:srgbClr val="000000"/>
                </a:solidFill>
              </a:rPr>
              <a:t>osobou</a:t>
            </a:r>
            <a:r>
              <a:rPr lang="en-GB" altLang="ja-JP" sz="1973" dirty="0">
                <a:solidFill>
                  <a:srgbClr val="000000"/>
                </a:solidFill>
              </a:rPr>
              <a:t>”</a:t>
            </a:r>
            <a:endParaRPr lang="cs-CZ" altLang="ja-JP" sz="1973" dirty="0">
              <a:solidFill>
                <a:srgbClr val="000000"/>
              </a:solidFill>
            </a:endParaRPr>
          </a:p>
          <a:p>
            <a:pPr eaLnBrk="1" hangingPunct="1"/>
            <a:endParaRPr lang="cs-CZ" altLang="cs-CZ" dirty="0"/>
          </a:p>
        </p:txBody>
      </p:sp>
      <p:pic>
        <p:nvPicPr>
          <p:cNvPr id="7171" name="Picture 1">
            <a:extLst>
              <a:ext uri="{FF2B5EF4-FFF2-40B4-BE49-F238E27FC236}">
                <a16:creationId xmlns:a16="http://schemas.microsoft.com/office/drawing/2014/main" id="{61C45E1E-1EB4-4FA0-97A1-B306BC684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77" y="1174863"/>
            <a:ext cx="3233775" cy="242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172" name="Picture 2">
            <a:extLst>
              <a:ext uri="{FF2B5EF4-FFF2-40B4-BE49-F238E27FC236}">
                <a16:creationId xmlns:a16="http://schemas.microsoft.com/office/drawing/2014/main" id="{C6407CE3-0FF4-4768-BDAA-FB6C9F9ED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312" y="1027971"/>
            <a:ext cx="1568283" cy="1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2EFEBAE6-2082-4A34-B6A1-2B1A313A0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635" y="1011770"/>
            <a:ext cx="1181613" cy="192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174" name="Picture 3">
            <a:extLst>
              <a:ext uri="{FF2B5EF4-FFF2-40B4-BE49-F238E27FC236}">
                <a16:creationId xmlns:a16="http://schemas.microsoft.com/office/drawing/2014/main" id="{6A186BEC-6DCC-4797-B6AD-2F1BC274E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176" y="1371438"/>
            <a:ext cx="1354427" cy="959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175" name="Picture 7">
            <a:extLst>
              <a:ext uri="{FF2B5EF4-FFF2-40B4-BE49-F238E27FC236}">
                <a16:creationId xmlns:a16="http://schemas.microsoft.com/office/drawing/2014/main" id="{2E019FED-23AB-4059-9F12-70DF5EF27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865" y="2767989"/>
            <a:ext cx="1091966" cy="10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176" name="Picture 6">
            <a:extLst>
              <a:ext uri="{FF2B5EF4-FFF2-40B4-BE49-F238E27FC236}">
                <a16:creationId xmlns:a16="http://schemas.microsoft.com/office/drawing/2014/main" id="{A7EE6EDF-D86E-49D1-A0D0-BB11CBB6C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121" y="2883558"/>
            <a:ext cx="1496998" cy="1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177" name="Picture 8">
            <a:extLst>
              <a:ext uri="{FF2B5EF4-FFF2-40B4-BE49-F238E27FC236}">
                <a16:creationId xmlns:a16="http://schemas.microsoft.com/office/drawing/2014/main" id="{E8BEBDEE-A286-49E9-A30A-545F9218B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945" y="2200944"/>
            <a:ext cx="1380349" cy="90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178" name="Picture 4">
            <a:extLst>
              <a:ext uri="{FF2B5EF4-FFF2-40B4-BE49-F238E27FC236}">
                <a16:creationId xmlns:a16="http://schemas.microsoft.com/office/drawing/2014/main" id="{EFF6D4E4-072D-4ACB-9333-B7ABB9BE9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347" y="3082293"/>
            <a:ext cx="1125449" cy="643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453F59-4334-45CF-9D08-7B68494CE2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C90DB5-DB76-476B-8531-B9FC1CA9D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5E7C3482-689D-4C8E-8001-C50BEF87B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z="1633" b="1" u="sng">
                <a:ea typeface="ＭＳ Ｐゴシック" panose="020B0600070205080204" pitchFamily="34" charset="-128"/>
              </a:rPr>
              <a:t>TĚSTOVINY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nízký GI je způsoben denaturací škrobu při jejich sušení, tím je trávení amylázou zhoršeno</a:t>
            </a:r>
            <a:endParaRPr lang="cs-CZ" altLang="cs-CZ" sz="1633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cs-CZ" sz="1633" b="1" u="sng">
                <a:ea typeface="ＭＳ Ｐゴシック" panose="020B0600070205080204" pitchFamily="34" charset="-128"/>
              </a:rPr>
              <a:t>BRAMBORY: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syrové bram</a:t>
            </a:r>
            <a:r>
              <a:rPr lang="cs-CZ" altLang="cs-CZ" sz="1633">
                <a:ea typeface="ＭＳ Ｐゴシック" panose="020B0600070205080204" pitchFamily="34" charset="-128"/>
              </a:rPr>
              <a:t>bo</a:t>
            </a:r>
            <a:r>
              <a:rPr lang="en-US" altLang="cs-CZ" sz="1633">
                <a:ea typeface="ＭＳ Ｐゴシック" panose="020B0600070205080204" pitchFamily="34" charset="-128"/>
              </a:rPr>
              <a:t>ry: škrob je uzavřen ve škrobových granulích (87 % rezistentního škrobu, dále jen RŠ), tím je vysoce odolný trávícím enzymům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po tepelné úpravě: pouze 1,2 % RŠ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nové brambory vařené ve slupce: nejnižší GI, zřejmě díky menšímu větvění amylopektinu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vychlazení brambor </a:t>
            </a:r>
            <a:r>
              <a:rPr lang="cs-CZ" altLang="cs-CZ" sz="1633">
                <a:ea typeface="ＭＳ Ｐゴシック" panose="020B0600070205080204" pitchFamily="34" charset="-128"/>
              </a:rPr>
              <a:t>nebo</a:t>
            </a:r>
            <a:r>
              <a:rPr lang="en-US" altLang="cs-CZ" sz="1633">
                <a:ea typeface="ＭＳ Ｐゴシック" panose="020B0600070205080204" pitchFamily="34" charset="-128"/>
              </a:rPr>
              <a:t> použití octové zálivky vede ke snížení GI</a:t>
            </a:r>
          </a:p>
          <a:p>
            <a:pPr eaLnBrk="1" hangingPunct="1"/>
            <a:endParaRPr lang="en-US" altLang="cs-CZ" sz="1633">
              <a:ea typeface="ＭＳ Ｐゴシック" panose="020B0600070205080204" pitchFamily="34" charset="-128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DC6345-D879-42C2-823D-2F0B857DCE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744DE-9085-4C6B-A4C4-B21B7A9542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CB96E42A-3CF0-4F68-B631-81F83F7FA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defTabSz="685804" fontAlgn="auto">
              <a:spcAft>
                <a:spcPts val="0"/>
              </a:spcAft>
              <a:defRPr/>
            </a:pPr>
            <a:endParaRPr lang="en-US" altLang="cs-CZ" sz="3674" dirty="0">
              <a:ea typeface="ＭＳ Ｐゴシック" charset="-128"/>
            </a:endParaRP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CB2E767A-0096-4ED3-8191-A9AAE62EB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z="1633" b="1">
                <a:ea typeface="ＭＳ Ｐゴシック" panose="020B0600070205080204" pitchFamily="34" charset="-128"/>
              </a:rPr>
              <a:t>TEPLOTA SKLADOVÁNÍ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během skladování může být část škrobu přeměněna na RŠ, GI se snižuje</a:t>
            </a:r>
          </a:p>
          <a:p>
            <a:pPr eaLnBrk="1" hangingPunct="1"/>
            <a:endParaRPr lang="en-US" altLang="cs-CZ" sz="1633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cs-CZ" sz="1633" b="1">
                <a:ea typeface="ＭＳ Ｐゴシック" panose="020B0600070205080204" pitchFamily="34" charset="-128"/>
              </a:rPr>
              <a:t>KVÁSEK A KVASNICE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kváskové chleby mají nižší GI než kvasnicové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kváskové chleby mají vyšší hladinu RŠ než kvasnicové</a:t>
            </a:r>
          </a:p>
          <a:p>
            <a:pPr eaLnBrk="1" hangingPunct="1"/>
            <a:endParaRPr lang="en-US" altLang="cs-CZ" sz="1633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cs-CZ" sz="1633" b="1">
                <a:ea typeface="ＭＳ Ｐゴシック" panose="020B0600070205080204" pitchFamily="34" charset="-128"/>
              </a:rPr>
              <a:t>PŘIDÁNÍ KYSELINY OCTOVÉ ČI MLÉČNÉ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pomalejší žaludeční vyprazdňování</a:t>
            </a:r>
            <a:br>
              <a:rPr lang="en-US" altLang="cs-CZ" sz="1633">
                <a:ea typeface="ＭＳ Ｐゴシック" panose="020B0600070205080204" pitchFamily="34" charset="-128"/>
              </a:rPr>
            </a:br>
            <a:r>
              <a:rPr lang="en-US" altLang="cs-CZ" sz="1633">
                <a:ea typeface="ＭＳ Ｐゴシック" panose="020B0600070205080204" pitchFamily="34" charset="-128"/>
              </a:rPr>
              <a:t>- ovlivnění hydrolýzy škrobu, snížení GI v přítomnosti glutenu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D10BAC-3B4F-4DA6-B19B-5F5E7C4205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05B129-3888-4255-966C-579C70575A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ontent Placeholder 2">
            <a:extLst>
              <a:ext uri="{FF2B5EF4-FFF2-40B4-BE49-F238E27FC236}">
                <a16:creationId xmlns:a16="http://schemas.microsoft.com/office/drawing/2014/main" id="{29F95A9B-A531-49C8-8FEF-EADCCFEDA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cs-CZ" sz="1633" b="1" dirty="0">
                <a:ea typeface="ＭＳ Ｐゴシック" panose="020B0600070205080204" pitchFamily="34" charset="-128"/>
              </a:rPr>
              <a:t>BÍLKOVINY, TUKY, VÍNO</a:t>
            </a:r>
            <a:br>
              <a:rPr lang="en-US" altLang="cs-CZ" sz="1633" dirty="0">
                <a:ea typeface="ＭＳ Ｐゴシック" panose="020B0600070205080204" pitchFamily="34" charset="-128"/>
              </a:rPr>
            </a:br>
            <a:r>
              <a:rPr lang="en-US" altLang="cs-CZ" sz="1633" dirty="0">
                <a:ea typeface="ＭＳ Ｐゴシック" panose="020B0600070205080204" pitchFamily="34" charset="-128"/>
              </a:rPr>
              <a:t>-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jako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součást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pokrmu</a:t>
            </a:r>
            <a:r>
              <a:rPr lang="en-US" altLang="cs-CZ" sz="1633" dirty="0">
                <a:ea typeface="ＭＳ Ｐゴシック" panose="020B0600070205080204" pitchFamily="34" charset="-128"/>
              </a:rPr>
              <a:t> –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vliv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na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nižší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GI</a:t>
            </a:r>
            <a:br>
              <a:rPr lang="en-US" altLang="cs-CZ" sz="1633" dirty="0">
                <a:ea typeface="ＭＳ Ｐゴシック" panose="020B0600070205080204" pitchFamily="34" charset="-128"/>
              </a:rPr>
            </a:br>
            <a:endParaRPr lang="en-US" altLang="cs-CZ" sz="1633" dirty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r>
              <a:rPr lang="en-US" altLang="cs-CZ" sz="1633" b="1" dirty="0">
                <a:ea typeface="ＭＳ Ｐゴシック" panose="020B0600070205080204" pitchFamily="34" charset="-128"/>
              </a:rPr>
              <a:t>VLIV PŘEDCHOZÍHO JÍDLA</a:t>
            </a:r>
            <a:br>
              <a:rPr lang="en-US" altLang="cs-CZ" sz="1633" dirty="0">
                <a:ea typeface="ＭＳ Ｐゴシック" panose="020B0600070205080204" pitchFamily="34" charset="-128"/>
              </a:rPr>
            </a:br>
            <a:r>
              <a:rPr lang="en-US" altLang="cs-CZ" sz="1633" dirty="0">
                <a:ea typeface="ＭＳ Ｐゴシック" panose="020B0600070205080204" pitchFamily="34" charset="-128"/>
              </a:rPr>
              <a:t>-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snídaně</a:t>
            </a:r>
            <a:r>
              <a:rPr lang="en-US" altLang="cs-CZ" sz="1633" dirty="0">
                <a:ea typeface="ＭＳ Ｐゴシック" panose="020B0600070205080204" pitchFamily="34" charset="-128"/>
              </a:rPr>
              <a:t> s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nízkým</a:t>
            </a:r>
            <a:r>
              <a:rPr lang="en-US" altLang="cs-CZ" sz="1633" dirty="0">
                <a:ea typeface="ＭＳ Ｐゴシック" panose="020B0600070205080204" pitchFamily="34" charset="-128"/>
              </a:rPr>
              <a:t> GI –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následně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cs-CZ" altLang="cs-CZ" sz="1633" dirty="0">
                <a:ea typeface="ＭＳ Ｐゴシック" panose="020B0600070205080204" pitchFamily="34" charset="-128"/>
              </a:rPr>
              <a:t>nižší glykemická odezva po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oběd</a:t>
            </a:r>
            <a:r>
              <a:rPr lang="cs-CZ" altLang="cs-CZ" sz="1633" dirty="0">
                <a:ea typeface="ＭＳ Ｐゴシック" panose="020B0600070205080204" pitchFamily="34" charset="-128"/>
              </a:rPr>
              <a:t>ě</a:t>
            </a:r>
          </a:p>
          <a:p>
            <a:pPr marL="0" indent="0">
              <a:buNone/>
              <a:defRPr/>
            </a:pPr>
            <a:r>
              <a:rPr lang="cs-CZ" altLang="cs-CZ" sz="1633" dirty="0">
                <a:ea typeface="ＭＳ Ｐゴシック" panose="020B0600070205080204" pitchFamily="34" charset="-128"/>
              </a:rPr>
              <a:t>  </a:t>
            </a:r>
            <a:r>
              <a:rPr lang="en-US" altLang="cs-CZ" sz="1633" dirty="0">
                <a:ea typeface="ＭＳ Ｐゴシック" panose="020B0600070205080204" pitchFamily="34" charset="-128"/>
              </a:rPr>
              <a:t>-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pomalé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tráv</a:t>
            </a:r>
            <a:r>
              <a:rPr lang="cs-CZ" altLang="cs-CZ" sz="1633" dirty="0">
                <a:ea typeface="ＭＳ Ｐゴシック" panose="020B0600070205080204" pitchFamily="34" charset="-128"/>
              </a:rPr>
              <a:t>e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ní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a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absorpce</a:t>
            </a:r>
            <a:r>
              <a:rPr lang="en-US" altLang="cs-CZ" sz="1633" dirty="0">
                <a:ea typeface="ＭＳ Ｐゴシック" panose="020B0600070205080204" pitchFamily="34" charset="-128"/>
              </a:rPr>
              <a:t>,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které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vedou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ke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kratší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době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lačnění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mezi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jídly</a:t>
            </a:r>
            <a:r>
              <a:rPr lang="en-US" altLang="cs-CZ" sz="1633" dirty="0">
                <a:ea typeface="ＭＳ Ｐゴシック" panose="020B0600070205080204" pitchFamily="34" charset="-128"/>
              </a:rPr>
              <a:t> a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potlačení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vylučování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volných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mastných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kyselin</a:t>
            </a:r>
            <a:endParaRPr lang="en-US" altLang="cs-CZ" sz="1633" dirty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endParaRPr lang="en-US" altLang="cs-CZ" sz="1633" dirty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r>
              <a:rPr lang="en-US" altLang="cs-CZ" sz="1633" b="1" dirty="0">
                <a:ea typeface="ＭＳ Ｐゴシック" panose="020B0600070205080204" pitchFamily="34" charset="-128"/>
              </a:rPr>
              <a:t>MNOŽSTVÍ ABSORBOVANÝCH SA</a:t>
            </a:r>
            <a:r>
              <a:rPr lang="cs-CZ" altLang="cs-CZ" sz="1633" b="1" dirty="0">
                <a:ea typeface="ＭＳ Ｐゴシック" panose="020B0600070205080204" pitchFamily="34" charset="-128"/>
              </a:rPr>
              <a:t>C</a:t>
            </a:r>
            <a:r>
              <a:rPr lang="en-US" altLang="cs-CZ" sz="1633" b="1" dirty="0">
                <a:ea typeface="ＭＳ Ｐゴシック" panose="020B0600070205080204" pitchFamily="34" charset="-128"/>
              </a:rPr>
              <a:t>HARIDŮ</a:t>
            </a:r>
            <a:br>
              <a:rPr lang="en-US" altLang="cs-CZ" sz="1633" dirty="0">
                <a:ea typeface="ＭＳ Ｐゴシック" panose="020B0600070205080204" pitchFamily="34" charset="-128"/>
              </a:rPr>
            </a:br>
            <a:r>
              <a:rPr lang="en-US" altLang="cs-CZ" sz="1633" dirty="0">
                <a:ea typeface="ＭＳ Ｐゴシック" panose="020B0600070205080204" pitchFamily="34" charset="-128"/>
              </a:rPr>
              <a:t>- s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velikostí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dávky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sacharidů</a:t>
            </a:r>
            <a:r>
              <a:rPr lang="en-US" altLang="cs-CZ" sz="1633" dirty="0">
                <a:ea typeface="ＭＳ Ｐゴシック" panose="020B0600070205080204" pitchFamily="34" charset="-128"/>
              </a:rPr>
              <a:t> se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zvyšuje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glykemie</a:t>
            </a:r>
            <a:r>
              <a:rPr lang="en-US" altLang="cs-CZ" sz="1633" dirty="0">
                <a:ea typeface="ＭＳ Ｐゴシック" panose="020B0600070205080204" pitchFamily="34" charset="-128"/>
              </a:rPr>
              <a:t> a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inzulinemie</a:t>
            </a:r>
            <a:br>
              <a:rPr lang="en-US" altLang="cs-CZ" sz="1633" dirty="0">
                <a:ea typeface="ＭＳ Ｐゴシック" panose="020B0600070205080204" pitchFamily="34" charset="-128"/>
              </a:rPr>
            </a:br>
            <a:r>
              <a:rPr lang="en-US" altLang="cs-CZ" sz="1633" dirty="0">
                <a:ea typeface="ＭＳ Ｐゴシック" panose="020B0600070205080204" pitchFamily="34" charset="-128"/>
              </a:rPr>
              <a:t>-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jakmile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dávka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přesáhne</a:t>
            </a:r>
            <a:r>
              <a:rPr lang="en-US" altLang="cs-CZ" sz="1633" dirty="0">
                <a:ea typeface="ＭＳ Ｐゴシック" panose="020B0600070205080204" pitchFamily="34" charset="-128"/>
              </a:rPr>
              <a:t> 50 g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má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vzestupná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část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křivky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tendenci</a:t>
            </a:r>
            <a:r>
              <a:rPr lang="en-US" altLang="cs-CZ" sz="1633" dirty="0">
                <a:ea typeface="ＭＳ Ｐゴシック" panose="020B0600070205080204" pitchFamily="34" charset="-128"/>
              </a:rPr>
              <a:t> se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zploštit</a:t>
            </a:r>
            <a:endParaRPr lang="en-US" altLang="cs-CZ" sz="1633" dirty="0">
              <a:ea typeface="ＭＳ Ｐゴシック" panose="020B0600070205080204" pitchFamily="34" charset="-128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024CB9-CA3E-4599-AA52-9854812914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2416FC-D7B4-470E-9EE8-09B19D823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>
            <a:extLst>
              <a:ext uri="{FF2B5EF4-FFF2-40B4-BE49-F238E27FC236}">
                <a16:creationId xmlns:a16="http://schemas.microsoft.com/office/drawing/2014/main" id="{E607C3AF-E113-480E-AA29-8879BC424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1220783"/>
            <a:ext cx="7543800" cy="1206976"/>
          </a:xfrm>
        </p:spPr>
        <p:txBody>
          <a:bodyPr rtlCol="0"/>
          <a:lstStyle/>
          <a:p>
            <a:pPr defTabSz="685804" fontAlgn="auto">
              <a:spcAft>
                <a:spcPts val="0"/>
              </a:spcAft>
              <a:defRPr/>
            </a:pPr>
            <a:r>
              <a:rPr lang="cs-CZ" altLang="cs-CZ" sz="3674" dirty="0">
                <a:ea typeface="ＭＳ Ｐゴシック" charset="-128"/>
              </a:rPr>
              <a:t>GI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E744568A-C943-4A20-99A8-173F76654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33">
                <a:ea typeface="ＭＳ Ｐゴシック" panose="020B0600070205080204" pitchFamily="34" charset="-128"/>
              </a:rPr>
              <a:t>SACHARÓZA – LAKTÓZA – MALTÓZA</a:t>
            </a:r>
          </a:p>
          <a:p>
            <a:pPr eaLnBrk="1" hangingPunct="1"/>
            <a:r>
              <a:rPr lang="cs-CZ" altLang="cs-CZ" sz="1633">
                <a:ea typeface="ＭＳ Ｐゴシック" panose="020B0600070205080204" pitchFamily="34" charset="-128"/>
              </a:rPr>
              <a:t>CELÉ ZRNO – BULGUR – HRUBÁ MOUKA</a:t>
            </a:r>
          </a:p>
          <a:p>
            <a:pPr eaLnBrk="1" hangingPunct="1"/>
            <a:r>
              <a:rPr lang="cs-CZ" altLang="cs-CZ" sz="1633">
                <a:ea typeface="ＭＳ Ｐゴシック" panose="020B0600070205080204" pitchFamily="34" charset="-128"/>
              </a:rPr>
              <a:t>JABLKO – PYRÉ – DŽUS</a:t>
            </a:r>
          </a:p>
          <a:p>
            <a:pPr eaLnBrk="1" hangingPunct="1"/>
            <a:r>
              <a:rPr lang="cs-CZ" altLang="cs-CZ" sz="1633">
                <a:ea typeface="ＭＳ Ｐゴシック" panose="020B0600070205080204" pitchFamily="34" charset="-128"/>
              </a:rPr>
              <a:t>PIZZA  - GNOCCHI – SUCHARY</a:t>
            </a:r>
          </a:p>
          <a:p>
            <a:pPr eaLnBrk="1" hangingPunct="1"/>
            <a:r>
              <a:rPr lang="cs-CZ" altLang="cs-CZ" sz="1633">
                <a:ea typeface="ＭＳ Ｐゴシック" panose="020B0600070205080204" pitchFamily="34" charset="-128"/>
              </a:rPr>
              <a:t>BRAMBORY ČERSTVĚ UVAŘENÉ – DEN STARÉ</a:t>
            </a:r>
          </a:p>
          <a:p>
            <a:pPr eaLnBrk="1" hangingPunct="1"/>
            <a:r>
              <a:rPr lang="cs-CZ" altLang="cs-CZ" sz="1633">
                <a:ea typeface="ＭＳ Ｐゴシック" panose="020B0600070205080204" pitchFamily="34" charset="-128"/>
              </a:rPr>
              <a:t>KVÁSKOVÝ CHLÉB – KVASNICOVÝ CHLÉB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BE37F9-CED9-45A8-8FC5-7D8257488B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C40DC9-AE71-4B90-81BE-C3BE668326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Nadpis 1">
            <a:extLst>
              <a:ext uri="{FF2B5EF4-FFF2-40B4-BE49-F238E27FC236}">
                <a16:creationId xmlns:a16="http://schemas.microsoft.com/office/drawing/2014/main" id="{7F6ED324-84F2-4BED-8173-123AD76C2A48}"/>
              </a:ext>
            </a:extLst>
          </p:cNvPr>
          <p:cNvPicPr>
            <a:picLocks noGrp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00" y="473666"/>
            <a:ext cx="7551955" cy="1218336"/>
          </a:xfrm>
        </p:spPr>
      </p:pic>
      <p:sp>
        <p:nvSpPr>
          <p:cNvPr id="37890" name="Zástupný symbol pro obsah 2">
            <a:extLst>
              <a:ext uri="{FF2B5EF4-FFF2-40B4-BE49-F238E27FC236}">
                <a16:creationId xmlns:a16="http://schemas.microsoft.com/office/drawing/2014/main" id="{67BE963A-7D24-464A-812A-125445741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1633" dirty="0">
                <a:ea typeface="ＭＳ Ｐゴシック" panose="020B0600070205080204" pitchFamily="34" charset="-128"/>
              </a:rPr>
              <a:t>SACHARÓZA – </a:t>
            </a:r>
            <a:r>
              <a:rPr lang="cs-CZ" altLang="cs-CZ" sz="1633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LAKTÓZA</a:t>
            </a:r>
            <a:r>
              <a:rPr lang="cs-CZ" altLang="cs-CZ" sz="1633" dirty="0">
                <a:ea typeface="ＭＳ Ｐゴシック" panose="020B0600070205080204" pitchFamily="34" charset="-128"/>
              </a:rPr>
              <a:t> – </a:t>
            </a:r>
            <a:r>
              <a:rPr lang="cs-CZ" altLang="cs-CZ" sz="1633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MALTÓZA</a:t>
            </a:r>
          </a:p>
          <a:p>
            <a:pPr eaLnBrk="1" hangingPunct="1">
              <a:defRPr/>
            </a:pPr>
            <a:r>
              <a:rPr lang="cs-CZ" altLang="cs-CZ" sz="1633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CELÉ ZRNO </a:t>
            </a:r>
            <a:r>
              <a:rPr lang="cs-CZ" altLang="cs-CZ" sz="1633" dirty="0">
                <a:ea typeface="ＭＳ Ｐゴシック" panose="020B0600070205080204" pitchFamily="34" charset="-128"/>
              </a:rPr>
              <a:t>– BULGUR – </a:t>
            </a:r>
            <a:r>
              <a:rPr lang="cs-CZ" altLang="cs-CZ" sz="1633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HRUBÁ MOUKA</a:t>
            </a:r>
          </a:p>
          <a:p>
            <a:pPr eaLnBrk="1" hangingPunct="1">
              <a:defRPr/>
            </a:pPr>
            <a:r>
              <a:rPr lang="cs-CZ" altLang="cs-CZ" sz="1633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JABLKO</a:t>
            </a:r>
            <a:r>
              <a:rPr lang="cs-CZ" altLang="cs-CZ" sz="1633" dirty="0">
                <a:ea typeface="ＭＳ Ｐゴシック" panose="020B0600070205080204" pitchFamily="34" charset="-128"/>
              </a:rPr>
              <a:t> – PYRÉ – </a:t>
            </a:r>
            <a:r>
              <a:rPr lang="cs-CZ" altLang="cs-CZ" sz="1633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DŽUS</a:t>
            </a:r>
          </a:p>
          <a:p>
            <a:pPr eaLnBrk="1" hangingPunct="1">
              <a:defRPr/>
            </a:pPr>
            <a:r>
              <a:rPr lang="cs-CZ" altLang="cs-CZ" sz="1633" dirty="0">
                <a:ea typeface="ＭＳ Ｐゴシック" panose="020B0600070205080204" pitchFamily="34" charset="-128"/>
              </a:rPr>
              <a:t>PIZZA</a:t>
            </a:r>
            <a:r>
              <a:rPr lang="cs-CZ" altLang="cs-CZ" sz="1633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633" dirty="0">
                <a:ea typeface="ＭＳ Ｐゴシック" panose="020B0600070205080204" pitchFamily="34" charset="-128"/>
              </a:rPr>
              <a:t> - </a:t>
            </a:r>
            <a:r>
              <a:rPr lang="cs-CZ" altLang="cs-CZ" sz="1633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GNOCCHI</a:t>
            </a:r>
            <a:r>
              <a:rPr lang="cs-CZ" altLang="cs-CZ" sz="1633" dirty="0">
                <a:ea typeface="ＭＳ Ｐゴシック" panose="020B0600070205080204" pitchFamily="34" charset="-128"/>
              </a:rPr>
              <a:t> – </a:t>
            </a:r>
            <a:r>
              <a:rPr lang="cs-CZ" altLang="cs-CZ" sz="1633" dirty="0">
                <a:solidFill>
                  <a:schemeClr val="accent6"/>
                </a:solidFill>
                <a:ea typeface="ＭＳ Ｐゴシック" panose="020B0600070205080204" pitchFamily="34" charset="-128"/>
              </a:rPr>
              <a:t>SUCHARY </a:t>
            </a:r>
            <a:br>
              <a:rPr lang="cs-CZ" altLang="cs-CZ" sz="1633" dirty="0">
                <a:ea typeface="ＭＳ Ｐゴシック" panose="020B0600070205080204" pitchFamily="34" charset="-128"/>
              </a:rPr>
            </a:br>
            <a:r>
              <a:rPr lang="cs-CZ" altLang="cs-CZ" sz="1633" dirty="0">
                <a:ea typeface="ＭＳ Ｐゴシック" panose="020B0600070205080204" pitchFamily="34" charset="-128"/>
              </a:rPr>
              <a:t>(pizza i suchary jsou vyrobeny z kynutého těsta, mají podobnou </a:t>
            </a:r>
            <a:r>
              <a:rPr lang="cs-CZ" altLang="cs-CZ" sz="1633" dirty="0" err="1">
                <a:ea typeface="ＭＳ Ｐゴシック" panose="020B0600070205080204" pitchFamily="34" charset="-128"/>
              </a:rPr>
              <a:t>gly.odezvu</a:t>
            </a:r>
            <a:r>
              <a:rPr lang="cs-CZ" altLang="cs-CZ" sz="1633" dirty="0">
                <a:ea typeface="ＭＳ Ｐゴシック" panose="020B0600070205080204" pitchFamily="34" charset="-128"/>
              </a:rPr>
              <a:t> jako bílý chléb – ale pizza má další ingredience, </a:t>
            </a:r>
            <a:r>
              <a:rPr lang="cs-CZ" altLang="cs-CZ" sz="1633" dirty="0" err="1">
                <a:ea typeface="ＭＳ Ｐゴシック" panose="020B0600070205080204" pitchFamily="34" charset="-128"/>
              </a:rPr>
              <a:t>gnocchi</a:t>
            </a:r>
            <a:r>
              <a:rPr lang="cs-CZ" altLang="cs-CZ" sz="1633" dirty="0">
                <a:ea typeface="ＭＳ Ｐゴシック" panose="020B0600070205080204" pitchFamily="34" charset="-128"/>
              </a:rPr>
              <a:t> mají kompaktní strukturu)</a:t>
            </a:r>
          </a:p>
          <a:p>
            <a:pPr eaLnBrk="1" hangingPunct="1">
              <a:defRPr/>
            </a:pPr>
            <a:r>
              <a:rPr lang="cs-CZ" altLang="cs-CZ" sz="1633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BRAMBORY ČERSTVĚ UVAŘENÉ </a:t>
            </a:r>
            <a:r>
              <a:rPr lang="cs-CZ" altLang="cs-CZ" sz="1633" dirty="0">
                <a:ea typeface="ＭＳ Ｐゴシック" panose="020B0600070205080204" pitchFamily="34" charset="-128"/>
              </a:rPr>
              <a:t>– </a:t>
            </a:r>
            <a:r>
              <a:rPr lang="cs-CZ" altLang="cs-CZ" sz="1633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DEN STARÉ</a:t>
            </a:r>
          </a:p>
          <a:p>
            <a:pPr eaLnBrk="1" hangingPunct="1">
              <a:defRPr/>
            </a:pPr>
            <a:r>
              <a:rPr lang="cs-CZ" altLang="cs-CZ" sz="1633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KVÁSKOVÝ CHLÉB </a:t>
            </a:r>
            <a:r>
              <a:rPr lang="cs-CZ" altLang="cs-CZ" sz="1633" dirty="0">
                <a:ea typeface="ＭＳ Ｐゴシック" panose="020B0600070205080204" pitchFamily="34" charset="-128"/>
              </a:rPr>
              <a:t>– </a:t>
            </a:r>
            <a:r>
              <a:rPr lang="cs-CZ" altLang="cs-CZ" sz="1633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KVASNICOVÝ CHLÉB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6600CB-2DF9-4826-B06D-C0B8788C8F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E8236D-F714-4C6C-ABEF-5AFCBAF19B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D7C1F260-D894-490D-9E39-2047CB710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z="1633" b="1" dirty="0">
                <a:ea typeface="ＭＳ Ｐゴシック" panose="020B0600070205080204" pitchFamily="34" charset="-128"/>
              </a:rPr>
              <a:t>Arabinoxylan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vyrobeny</a:t>
            </a:r>
            <a:r>
              <a:rPr lang="en-US" altLang="cs-CZ" sz="1633" dirty="0">
                <a:ea typeface="ＭＳ Ｐゴシック" panose="020B0600070205080204" pitchFamily="34" charset="-128"/>
              </a:rPr>
              <a:t>́ z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endospermu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pšenice</a:t>
            </a:r>
            <a:r>
              <a:rPr lang="en-US" altLang="cs-CZ" sz="1633" dirty="0">
                <a:ea typeface="ＭＳ Ｐゴシック" panose="020B0600070205080204" pitchFamily="34" charset="-128"/>
              </a:rPr>
              <a:t> (8 g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vlákniny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bohaté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na</a:t>
            </a:r>
            <a:r>
              <a:rPr lang="en-US" altLang="cs-CZ" sz="1633" dirty="0">
                <a:ea typeface="ＭＳ Ｐゴシック" panose="020B0600070205080204" pitchFamily="34" charset="-128"/>
              </a:rPr>
              <a:t> arabinoxylan)</a:t>
            </a:r>
          </a:p>
          <a:p>
            <a:pPr eaLnBrk="1" hangingPunct="1"/>
            <a:r>
              <a:rPr lang="en-US" altLang="cs-CZ" sz="1633" b="1" dirty="0">
                <a:ea typeface="ＭＳ Ｐゴシック" panose="020B0600070205080204" pitchFamily="34" charset="-128"/>
              </a:rPr>
              <a:t>Beta-</a:t>
            </a:r>
            <a:r>
              <a:rPr lang="en-US" altLang="cs-CZ" sz="1633" b="1" dirty="0" err="1">
                <a:ea typeface="ＭＳ Ｐゴシック" panose="020B0600070205080204" pitchFamily="34" charset="-128"/>
              </a:rPr>
              <a:t>glukany</a:t>
            </a:r>
            <a:r>
              <a:rPr lang="en-US" altLang="cs-CZ" sz="1633" dirty="0">
                <a:ea typeface="ＭＳ Ｐゴシック" panose="020B0600070205080204" pitchFamily="34" charset="-128"/>
              </a:rPr>
              <a:t> z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ovsa</a:t>
            </a:r>
            <a:r>
              <a:rPr lang="en-US" altLang="cs-CZ" sz="1633" dirty="0">
                <a:ea typeface="ＭＳ Ｐゴシック" panose="020B0600070205080204" pitchFamily="34" charset="-128"/>
              </a:rPr>
              <a:t> a </a:t>
            </a:r>
            <a:r>
              <a:rPr lang="cs-CZ" altLang="cs-CZ" sz="1633" dirty="0">
                <a:ea typeface="ＭＳ Ｐゴシック" panose="020B0600070205080204" pitchFamily="34" charset="-128"/>
              </a:rPr>
              <a:t>ječmene </a:t>
            </a:r>
            <a:r>
              <a:rPr lang="en-US" altLang="cs-CZ" sz="1633" dirty="0">
                <a:ea typeface="ＭＳ Ｐゴシック" panose="020B0600070205080204" pitchFamily="34" charset="-128"/>
              </a:rPr>
              <a:t>(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nejméně</a:t>
            </a:r>
            <a:r>
              <a:rPr lang="en-US" altLang="cs-CZ" sz="1633" dirty="0">
                <a:ea typeface="ＭＳ Ｐゴシック" panose="020B0600070205080204" pitchFamily="34" charset="-128"/>
              </a:rPr>
              <a:t> 4 g beta-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glukanů</a:t>
            </a:r>
            <a:r>
              <a:rPr lang="cs-CZ" altLang="cs-CZ" sz="1633" dirty="0">
                <a:ea typeface="ＭＳ Ｐゴシック" panose="020B0600070205080204" pitchFamily="34" charset="-128"/>
              </a:rPr>
              <a:t> na každých 30 g využitelných sacharidů v dané potravině</a:t>
            </a:r>
            <a:r>
              <a:rPr lang="en-US" altLang="cs-CZ" sz="1633" dirty="0">
                <a:ea typeface="ＭＳ Ｐゴシック" panose="020B0600070205080204" pitchFamily="34" charset="-128"/>
              </a:rPr>
              <a:t>)</a:t>
            </a:r>
            <a:endParaRPr lang="cs-CZ" altLang="cs-CZ" sz="1633" dirty="0">
              <a:ea typeface="ＭＳ Ｐゴシック" panose="020B0600070205080204" pitchFamily="34" charset="-128"/>
            </a:endParaRPr>
          </a:p>
          <a:p>
            <a:r>
              <a:rPr lang="cs-CZ" altLang="cs-CZ" sz="1800" dirty="0">
                <a:ea typeface="MS PGothic" charset="-128"/>
              </a:rPr>
              <a:t>přispívá k omezení nárůstu hladiny glukózy v krvi po tomto jídle</a:t>
            </a:r>
            <a:endParaRPr lang="en-US" altLang="cs-CZ" sz="1633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cs-CZ" sz="1633" b="1" dirty="0">
                <a:ea typeface="ＭＳ Ｐゴシック" panose="020B0600070205080204" pitchFamily="34" charset="-128"/>
              </a:rPr>
              <a:t>(Hydroxypropyl)</a:t>
            </a:r>
            <a:r>
              <a:rPr lang="en-US" altLang="cs-CZ" sz="1633" b="1" dirty="0" err="1">
                <a:ea typeface="ＭＳ Ｐゴシック" panose="020B0600070205080204" pitchFamily="34" charset="-128"/>
              </a:rPr>
              <a:t>methylcelulóza</a:t>
            </a:r>
            <a:r>
              <a:rPr lang="en-US" altLang="cs-CZ" sz="1633" b="1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>
                <a:ea typeface="ＭＳ Ｐゴシック" panose="020B0600070205080204" pitchFamily="34" charset="-128"/>
              </a:rPr>
              <a:t>(HPMC) (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nejméně</a:t>
            </a:r>
            <a:r>
              <a:rPr lang="en-US" altLang="cs-CZ" sz="1633" dirty="0">
                <a:ea typeface="ＭＳ Ｐゴシック" panose="020B0600070205080204" pitchFamily="34" charset="-128"/>
              </a:rPr>
              <a:t> 4 g HPMC)</a:t>
            </a:r>
          </a:p>
          <a:p>
            <a:pPr eaLnBrk="1" hangingPunct="1"/>
            <a:r>
              <a:rPr lang="en-US" altLang="cs-CZ" sz="1633" b="1" dirty="0" err="1">
                <a:ea typeface="ＭＳ Ｐゴシック" panose="020B0600070205080204" pitchFamily="34" charset="-128"/>
              </a:rPr>
              <a:t>Pektiny</a:t>
            </a:r>
            <a:r>
              <a:rPr lang="en-US" altLang="cs-CZ" sz="1633" dirty="0">
                <a:ea typeface="ＭＳ Ｐゴシック" panose="020B0600070205080204" pitchFamily="34" charset="-128"/>
              </a:rPr>
              <a:t> (10 g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pektinů</a:t>
            </a:r>
            <a:r>
              <a:rPr lang="en-US" altLang="cs-CZ" sz="1633" dirty="0">
                <a:ea typeface="ＭＳ Ｐゴシック" panose="020B0600070205080204" pitchFamily="34" charset="-128"/>
              </a:rPr>
              <a:t>)</a:t>
            </a:r>
            <a:endParaRPr lang="cs-CZ" altLang="cs-CZ" sz="1633" dirty="0">
              <a:ea typeface="ＭＳ Ｐゴシック" panose="020B0600070205080204" pitchFamily="34" charset="-128"/>
            </a:endParaRPr>
          </a:p>
          <a:p>
            <a:pPr marL="54000" indent="0">
              <a:buNone/>
            </a:pPr>
            <a:r>
              <a:rPr lang="cs-CZ" altLang="cs-CZ" sz="1800" dirty="0">
                <a:ea typeface="MS PGothic" charset="-128"/>
              </a:rPr>
              <a:t>Konzumace pektinů s jídlem přispívá k omezení nárůstu hladiny glukózy v krvi po tomto jídle</a:t>
            </a:r>
            <a:endParaRPr lang="en-US" altLang="cs-CZ" sz="1633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cs-CZ" sz="1633" b="1" dirty="0" err="1">
                <a:ea typeface="ＭＳ Ｐゴシック" panose="020B0600070205080204" pitchFamily="34" charset="-128"/>
              </a:rPr>
              <a:t>Rezistentní</a:t>
            </a:r>
            <a:r>
              <a:rPr lang="en-US" altLang="cs-CZ" sz="1633" b="1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b="1" dirty="0" err="1">
                <a:ea typeface="ＭＳ Ｐゴシック" panose="020B0600070205080204" pitchFamily="34" charset="-128"/>
              </a:rPr>
              <a:t>škrob</a:t>
            </a:r>
            <a:r>
              <a:rPr lang="en-US" altLang="cs-CZ" sz="1633" b="1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>
                <a:ea typeface="ＭＳ Ｐゴシック" panose="020B0600070205080204" pitchFamily="34" charset="-128"/>
              </a:rPr>
              <a:t>(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alespoň</a:t>
            </a:r>
            <a:r>
              <a:rPr lang="en-US" altLang="cs-CZ" sz="1633" dirty="0">
                <a:ea typeface="ＭＳ Ｐゴシック" panose="020B0600070205080204" pitchFamily="34" charset="-128"/>
              </a:rPr>
              <a:t> 14 %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celkového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obsahu</a:t>
            </a:r>
            <a:r>
              <a:rPr lang="en-US" altLang="cs-CZ" sz="1633" dirty="0">
                <a:ea typeface="ＭＳ Ｐゴシック" panose="020B0600070205080204" pitchFamily="34" charset="-128"/>
              </a:rPr>
              <a:t> 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škrobu</a:t>
            </a:r>
            <a:r>
              <a:rPr lang="en-US" altLang="cs-CZ" sz="1633" dirty="0">
                <a:ea typeface="ＭＳ Ｐゴシック" panose="020B0600070205080204" pitchFamily="34" charset="-128"/>
              </a:rPr>
              <a:t>)</a:t>
            </a:r>
            <a:endParaRPr lang="cs-CZ" altLang="cs-CZ" sz="1633" dirty="0">
              <a:ea typeface="ＭＳ Ｐゴシック" panose="020B0600070205080204" pitchFamily="34" charset="-128"/>
            </a:endParaRPr>
          </a:p>
          <a:p>
            <a:r>
              <a:rPr lang="cs-CZ" altLang="cs-CZ" sz="1800" dirty="0">
                <a:ea typeface="MS PGothic" charset="-128"/>
              </a:rPr>
              <a:t>Nahrazení stravitelných škrobů rezistentním škrobem v jídle přispívá k omezení nárůstu hladiny glukózy v krvi po tomto jídle</a:t>
            </a:r>
            <a:endParaRPr lang="en-US" altLang="cs-CZ" sz="1633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cs-CZ" sz="1633" b="1" dirty="0">
                <a:ea typeface="ＭＳ Ｐゴシック" panose="020B0600070205080204" pitchFamily="34" charset="-128"/>
              </a:rPr>
              <a:t>ALFA-</a:t>
            </a:r>
            <a:r>
              <a:rPr lang="en-US" altLang="cs-CZ" sz="1633" b="1" dirty="0" err="1">
                <a:ea typeface="ＭＳ Ｐゴシック" panose="020B0600070205080204" pitchFamily="34" charset="-128"/>
              </a:rPr>
              <a:t>cyklodextrin</a:t>
            </a:r>
            <a:r>
              <a:rPr lang="en-US" altLang="cs-CZ" sz="1633" dirty="0">
                <a:ea typeface="ＭＳ Ｐゴシック" panose="020B0600070205080204" pitchFamily="34" charset="-128"/>
              </a:rPr>
              <a:t> (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alespoň</a:t>
            </a:r>
            <a:r>
              <a:rPr lang="en-US" altLang="cs-CZ" sz="1633" dirty="0">
                <a:ea typeface="ＭＳ Ｐゴシック" panose="020B0600070205080204" pitchFamily="34" charset="-128"/>
              </a:rPr>
              <a:t> 5 g ALFA-</a:t>
            </a:r>
            <a:r>
              <a:rPr lang="en-US" altLang="cs-CZ" sz="1633" dirty="0" err="1">
                <a:ea typeface="ＭＳ Ｐゴシック" panose="020B0600070205080204" pitchFamily="34" charset="-128"/>
              </a:rPr>
              <a:t>cyklodextrinu</a:t>
            </a:r>
            <a:r>
              <a:rPr lang="en-US" altLang="cs-CZ" sz="1633" dirty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F7E39B-18BD-4851-97B4-367DB76858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A515EA-DDD4-4D09-8B39-217845AA9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78D292F-8B08-416E-8D28-271CB695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tvrzení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D8BBD58B-5BA8-4E71-83CA-6FDC2E549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37161" indent="-137161" defTabSz="685804" fontAlgn="auto">
              <a:spcBef>
                <a:spcPts val="9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cs-CZ" sz="1633" b="1" u="sng" dirty="0" err="1">
                <a:ea typeface="ＭＳ Ｐゴシック" charset="-128"/>
              </a:rPr>
              <a:t>Chrom</a:t>
            </a:r>
            <a:r>
              <a:rPr lang="en-US" altLang="cs-CZ" sz="1633" dirty="0">
                <a:ea typeface="ＭＳ Ｐゴシック" charset="-128"/>
              </a:rPr>
              <a:t> - </a:t>
            </a:r>
            <a:r>
              <a:rPr lang="en-US" altLang="cs-CZ" sz="1633" dirty="0" err="1">
                <a:ea typeface="ＭＳ Ｐゴシック" charset="-128"/>
              </a:rPr>
              <a:t>Chrom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přispíva</a:t>
            </a:r>
            <a:r>
              <a:rPr lang="en-US" altLang="cs-CZ" sz="1633" dirty="0">
                <a:ea typeface="ＭＳ Ｐゴシック" charset="-128"/>
              </a:rPr>
              <a:t>́ k </a:t>
            </a:r>
            <a:r>
              <a:rPr lang="en-US" altLang="cs-CZ" sz="1633" dirty="0" err="1">
                <a:ea typeface="ＭＳ Ｐゴシック" charset="-128"/>
              </a:rPr>
              <a:t>udrženi</a:t>
            </a:r>
            <a:r>
              <a:rPr lang="en-US" altLang="cs-CZ" sz="1633" dirty="0">
                <a:ea typeface="ＭＳ Ｐゴシック" charset="-128"/>
              </a:rPr>
              <a:t>́ </a:t>
            </a:r>
            <a:r>
              <a:rPr lang="en-US" altLang="cs-CZ" sz="1633" dirty="0" err="1">
                <a:ea typeface="ＭＳ Ｐゴシック" charset="-128"/>
              </a:rPr>
              <a:t>normálni</a:t>
            </a:r>
            <a:r>
              <a:rPr lang="en-US" altLang="cs-CZ" sz="1633" dirty="0">
                <a:ea typeface="ＭＳ Ｐゴシック" charset="-128"/>
              </a:rPr>
              <a:t>́ </a:t>
            </a:r>
            <a:r>
              <a:rPr lang="en-US" altLang="cs-CZ" sz="1633" dirty="0" err="1">
                <a:ea typeface="ＭＳ Ｐゴシック" charset="-128"/>
              </a:rPr>
              <a:t>hladiny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glukózy</a:t>
            </a:r>
            <a:r>
              <a:rPr lang="en-US" altLang="cs-CZ" sz="1633" dirty="0">
                <a:ea typeface="ＭＳ Ｐゴシック" charset="-128"/>
              </a:rPr>
              <a:t> v </a:t>
            </a:r>
            <a:r>
              <a:rPr lang="en-US" altLang="cs-CZ" sz="1633" dirty="0" err="1">
                <a:ea typeface="ＭＳ Ｐゴシック" charset="-128"/>
              </a:rPr>
              <a:t>krvi</a:t>
            </a:r>
            <a:r>
              <a:rPr lang="en-US" altLang="cs-CZ" sz="1633" dirty="0">
                <a:ea typeface="ＭＳ Ｐゴシック" charset="-128"/>
              </a:rPr>
              <a:t> </a:t>
            </a:r>
          </a:p>
          <a:p>
            <a:pPr marL="137161" indent="-137161" defTabSz="685804" fontAlgn="auto">
              <a:spcBef>
                <a:spcPts val="9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cs-CZ" sz="1633" b="1" u="sng" dirty="0" err="1">
                <a:ea typeface="ＭＳ Ｐゴシック" charset="-128"/>
              </a:rPr>
              <a:t>Náhražky</a:t>
            </a:r>
            <a:r>
              <a:rPr lang="en-US" altLang="cs-CZ" sz="1633" b="1" u="sng" dirty="0">
                <a:ea typeface="ＭＳ Ｐゴシック" charset="-128"/>
              </a:rPr>
              <a:t> </a:t>
            </a:r>
            <a:r>
              <a:rPr lang="en-US" altLang="cs-CZ" sz="1633" b="1" u="sng" dirty="0" err="1">
                <a:ea typeface="ＭＳ Ｐゴシック" charset="-128"/>
              </a:rPr>
              <a:t>cukru</a:t>
            </a:r>
            <a:r>
              <a:rPr lang="en-US" altLang="cs-CZ" sz="1633" b="1" u="sng" dirty="0">
                <a:ea typeface="ＭＳ Ｐゴシック" charset="-128"/>
              </a:rPr>
              <a:t>,</a:t>
            </a:r>
            <a:r>
              <a:rPr lang="cs-CZ" altLang="cs-CZ" sz="1633" b="1" u="sng" dirty="0">
                <a:ea typeface="ＭＳ Ｐゴシック" charset="-128"/>
              </a:rPr>
              <a:t> </a:t>
            </a:r>
            <a:r>
              <a:rPr lang="cs-CZ" altLang="cs-CZ" sz="1633" b="1" u="sng" dirty="0" err="1">
                <a:ea typeface="ＭＳ Ｐゴシック" charset="-128"/>
              </a:rPr>
              <a:t>tj</a:t>
            </a:r>
            <a:r>
              <a:rPr lang="cs-CZ" altLang="cs-CZ" sz="1633" b="1" u="sng" dirty="0">
                <a:ea typeface="ＭＳ Ｐゴシック" charset="-128"/>
              </a:rPr>
              <a:t> intenzivní</a:t>
            </a:r>
            <a:r>
              <a:rPr lang="en-US" altLang="cs-CZ" sz="1633" b="1" u="sng" dirty="0">
                <a:ea typeface="ＭＳ Ｐゴシック" charset="-128"/>
              </a:rPr>
              <a:t>́ </a:t>
            </a:r>
            <a:r>
              <a:rPr lang="en-US" altLang="cs-CZ" sz="1633" b="1" u="sng" dirty="0" err="1">
                <a:ea typeface="ＭＳ Ｐゴシック" charset="-128"/>
              </a:rPr>
              <a:t>sladidla</a:t>
            </a:r>
            <a:r>
              <a:rPr lang="en-US" altLang="cs-CZ" sz="1633" b="1" u="sng" dirty="0">
                <a:ea typeface="ＭＳ Ｐゴシック" charset="-128"/>
              </a:rPr>
              <a:t> </a:t>
            </a:r>
            <a:r>
              <a:rPr lang="en-US" altLang="cs-CZ" sz="1633" dirty="0">
                <a:ea typeface="ＭＳ Ｐゴシック" charset="-128"/>
              </a:rPr>
              <a:t>(xylitol, sorbitol, mannitol, maltitol, </a:t>
            </a:r>
            <a:r>
              <a:rPr lang="en-US" altLang="cs-CZ" sz="1633" dirty="0" err="1">
                <a:ea typeface="ＭＳ Ｐゴシック" charset="-128"/>
              </a:rPr>
              <a:t>laktitol</a:t>
            </a:r>
            <a:r>
              <a:rPr lang="en-US" altLang="cs-CZ" sz="1633" dirty="0">
                <a:ea typeface="ＭＳ Ｐゴシック" charset="-128"/>
              </a:rPr>
              <a:t>, </a:t>
            </a:r>
            <a:r>
              <a:rPr lang="en-US" altLang="cs-CZ" sz="1633" dirty="0" err="1">
                <a:ea typeface="ＭＳ Ｐゴシック" charset="-128"/>
              </a:rPr>
              <a:t>isomalt</a:t>
            </a:r>
            <a:r>
              <a:rPr lang="en-US" altLang="cs-CZ" sz="1633" dirty="0">
                <a:ea typeface="ＭＳ Ｐゴシック" charset="-128"/>
              </a:rPr>
              <a:t>, erythritol, </a:t>
            </a:r>
            <a:r>
              <a:rPr lang="en-US" altLang="cs-CZ" sz="1633" dirty="0" err="1">
                <a:ea typeface="ＭＳ Ｐゴシック" charset="-128"/>
              </a:rPr>
              <a:t>sukralóza</a:t>
            </a:r>
            <a:r>
              <a:rPr lang="en-US" altLang="cs-CZ" sz="1633" dirty="0">
                <a:ea typeface="ＭＳ Ｐゴシック" charset="-128"/>
              </a:rPr>
              <a:t> a poly­ </a:t>
            </a:r>
            <a:r>
              <a:rPr lang="en-US" altLang="cs-CZ" sz="1633" dirty="0" err="1">
                <a:ea typeface="ＭＳ Ｐゴシック" charset="-128"/>
              </a:rPr>
              <a:t>dextróza</a:t>
            </a:r>
            <a:r>
              <a:rPr lang="en-US" altLang="cs-CZ" sz="1633" dirty="0">
                <a:ea typeface="ＭＳ Ｐゴシック" charset="-128"/>
              </a:rPr>
              <a:t>; </a:t>
            </a:r>
            <a:r>
              <a:rPr lang="en-US" altLang="cs-CZ" sz="1633" dirty="0" err="1">
                <a:ea typeface="ＭＳ Ｐゴシック" charset="-128"/>
              </a:rPr>
              <a:t>D-tagatóza</a:t>
            </a:r>
            <a:r>
              <a:rPr lang="en-US" altLang="cs-CZ" sz="1633" dirty="0">
                <a:ea typeface="ＭＳ Ｐゴシック" charset="-128"/>
              </a:rPr>
              <a:t> a </a:t>
            </a:r>
            <a:r>
              <a:rPr lang="en-US" altLang="cs-CZ" sz="1633" dirty="0" err="1">
                <a:ea typeface="ＭＳ Ｐゴシック" charset="-128"/>
              </a:rPr>
              <a:t>isomal</a:t>
            </a:r>
            <a:r>
              <a:rPr lang="en-US" altLang="cs-CZ" sz="1633" dirty="0">
                <a:ea typeface="ＭＳ Ｐゴシック" charset="-128"/>
              </a:rPr>
              <a:t>­ </a:t>
            </a:r>
            <a:r>
              <a:rPr lang="en-US" altLang="cs-CZ" sz="1633" dirty="0" err="1">
                <a:ea typeface="ＭＳ Ｐゴシック" charset="-128"/>
              </a:rPr>
              <a:t>tulóza</a:t>
            </a:r>
            <a:r>
              <a:rPr lang="en-US" altLang="cs-CZ" sz="1633" dirty="0">
                <a:ea typeface="ＭＳ Ｐゴシック" charset="-128"/>
              </a:rPr>
              <a:t>) - </a:t>
            </a:r>
            <a:r>
              <a:rPr lang="en-US" altLang="cs-CZ" sz="1633" dirty="0" err="1">
                <a:ea typeface="ＭＳ Ｐゴシック" charset="-128"/>
              </a:rPr>
              <a:t>Konzumace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potravin</a:t>
            </a:r>
            <a:r>
              <a:rPr lang="en-US" altLang="cs-CZ" sz="1633" dirty="0">
                <a:ea typeface="ＭＳ Ｐゴシック" charset="-128"/>
              </a:rPr>
              <a:t>/</a:t>
            </a:r>
            <a:r>
              <a:rPr lang="en-US" altLang="cs-CZ" sz="1633" dirty="0" err="1">
                <a:ea typeface="ＭＳ Ｐゴシック" charset="-128"/>
              </a:rPr>
              <a:t>nápojů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obsahujících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náhražky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cukru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vede</a:t>
            </a:r>
            <a:r>
              <a:rPr lang="en-US" altLang="cs-CZ" sz="1633" dirty="0">
                <a:ea typeface="ＭＳ Ｐゴシック" charset="-128"/>
              </a:rPr>
              <a:t> k </a:t>
            </a:r>
            <a:r>
              <a:rPr lang="en-US" altLang="cs-CZ" sz="1633" dirty="0" err="1">
                <a:ea typeface="ＭＳ Ｐゴシック" charset="-128"/>
              </a:rPr>
              <a:t>omezení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nárůstu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hladiny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glukózy</a:t>
            </a:r>
            <a:r>
              <a:rPr lang="en-US" altLang="cs-CZ" sz="1633" dirty="0">
                <a:ea typeface="ＭＳ Ｐゴシック" charset="-128"/>
              </a:rPr>
              <a:t> v </a:t>
            </a:r>
            <a:r>
              <a:rPr lang="en-US" altLang="cs-CZ" sz="1633" dirty="0" err="1">
                <a:ea typeface="ＭＳ Ｐゴシック" charset="-128"/>
              </a:rPr>
              <a:t>krvi</a:t>
            </a:r>
            <a:r>
              <a:rPr lang="en-US" altLang="cs-CZ" sz="1633" dirty="0">
                <a:ea typeface="ＭＳ Ｐゴシック" charset="-128"/>
              </a:rPr>
              <a:t> po </a:t>
            </a:r>
            <a:r>
              <a:rPr lang="en-US" altLang="cs-CZ" sz="1633" dirty="0" err="1">
                <a:ea typeface="ＭＳ Ｐゴシック" charset="-128"/>
              </a:rPr>
              <a:t>jejich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konzumaci</a:t>
            </a:r>
            <a:r>
              <a:rPr lang="en-US" altLang="cs-CZ" sz="1633" dirty="0">
                <a:ea typeface="ＭＳ Ｐゴシック" charset="-128"/>
              </a:rPr>
              <a:t> v </a:t>
            </a:r>
            <a:r>
              <a:rPr lang="cs-CZ" altLang="cs-CZ" sz="1633" dirty="0">
                <a:ea typeface="ＭＳ Ｐゴシック" charset="-128"/>
              </a:rPr>
              <a:t>porovnání </a:t>
            </a:r>
            <a:r>
              <a:rPr lang="en-US" altLang="cs-CZ" sz="1633" dirty="0">
                <a:ea typeface="ＭＳ Ｐゴシック" charset="-128"/>
              </a:rPr>
              <a:t>s </a:t>
            </a:r>
            <a:r>
              <a:rPr lang="en-US" altLang="cs-CZ" sz="1633" dirty="0" err="1">
                <a:ea typeface="ＭＳ Ｐゴシック" charset="-128"/>
              </a:rPr>
              <a:t>potravinami</a:t>
            </a:r>
            <a:r>
              <a:rPr lang="en-US" altLang="cs-CZ" sz="1633" dirty="0">
                <a:ea typeface="ＭＳ Ｐゴシック" charset="-128"/>
              </a:rPr>
              <a:t>/</a:t>
            </a:r>
            <a:r>
              <a:rPr lang="en-US" altLang="cs-CZ" sz="1633" dirty="0" err="1">
                <a:ea typeface="ＭＳ Ｐゴシック" charset="-128"/>
              </a:rPr>
              <a:t>nápoji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obsahujícími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cukr</a:t>
            </a:r>
            <a:r>
              <a:rPr lang="en-US" altLang="cs-CZ" sz="1633" dirty="0">
                <a:ea typeface="ＭＳ Ｐゴシック" charset="-128"/>
              </a:rPr>
              <a:t> </a:t>
            </a:r>
          </a:p>
          <a:p>
            <a:pPr marL="137161" indent="-137161" defTabSz="685804" fontAlgn="auto">
              <a:spcBef>
                <a:spcPts val="9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cs-CZ" sz="1633" b="1" u="sng" dirty="0" err="1">
                <a:ea typeface="ＭＳ Ｐゴシック" charset="-128"/>
              </a:rPr>
              <a:t>Fruktóza</a:t>
            </a:r>
            <a:r>
              <a:rPr lang="en-US" altLang="cs-CZ" sz="1633" dirty="0">
                <a:ea typeface="ＭＳ Ｐゴシック" charset="-128"/>
              </a:rPr>
              <a:t> - </a:t>
            </a:r>
            <a:r>
              <a:rPr lang="en-US" altLang="cs-CZ" sz="1633" dirty="0" err="1">
                <a:ea typeface="ＭＳ Ｐゴシック" charset="-128"/>
              </a:rPr>
              <a:t>Konzumace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potravin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obsahujících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fruktózu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vede</a:t>
            </a:r>
            <a:r>
              <a:rPr lang="en-US" altLang="cs-CZ" sz="1633" dirty="0">
                <a:ea typeface="ＭＳ Ｐゴシック" charset="-128"/>
              </a:rPr>
              <a:t> k </a:t>
            </a:r>
            <a:r>
              <a:rPr lang="en-US" altLang="cs-CZ" sz="1633" dirty="0" err="1">
                <a:ea typeface="ＭＳ Ｐゴシック" charset="-128"/>
              </a:rPr>
              <a:t>menšímu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nárůstu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hladiny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glukózy</a:t>
            </a:r>
            <a:r>
              <a:rPr lang="en-US" altLang="cs-CZ" sz="1633" dirty="0">
                <a:ea typeface="ＭＳ Ｐゴシック" charset="-128"/>
              </a:rPr>
              <a:t> v </a:t>
            </a:r>
            <a:r>
              <a:rPr lang="en-US" altLang="cs-CZ" sz="1633" dirty="0" err="1">
                <a:ea typeface="ＭＳ Ｐゴシック" charset="-128"/>
              </a:rPr>
              <a:t>krvi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ve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srovnáni</a:t>
            </a:r>
            <a:r>
              <a:rPr lang="en-US" altLang="cs-CZ" sz="1633" dirty="0">
                <a:ea typeface="ＭＳ Ｐゴシック" charset="-128"/>
              </a:rPr>
              <a:t>́ s </a:t>
            </a:r>
            <a:r>
              <a:rPr lang="en-US" altLang="cs-CZ" sz="1633" dirty="0" err="1">
                <a:ea typeface="ＭＳ Ｐゴシック" charset="-128"/>
              </a:rPr>
              <a:t>potravinami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obsahujícími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sacharózu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nebo</a:t>
            </a:r>
            <a:r>
              <a:rPr lang="en-US" altLang="cs-CZ" sz="1633" dirty="0">
                <a:ea typeface="ＭＳ Ｐゴシック" charset="-128"/>
              </a:rPr>
              <a:t> </a:t>
            </a:r>
            <a:r>
              <a:rPr lang="en-US" altLang="cs-CZ" sz="1633" dirty="0" err="1">
                <a:ea typeface="ＭＳ Ｐゴシック" charset="-128"/>
              </a:rPr>
              <a:t>glukózu</a:t>
            </a:r>
            <a:r>
              <a:rPr lang="en-US" altLang="cs-CZ" sz="1633" dirty="0">
                <a:ea typeface="ＭＳ Ｐゴシック" charset="-128"/>
              </a:rPr>
              <a:t>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3E1B41-214C-4C90-B25D-7A6876A7CC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BE9C6C-58C4-41F3-80EC-112D6910F0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8CD2B93-C96C-492A-A966-9E2D1CD70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tvrzení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236ADA2D-CDF0-4001-8099-C6A6298A9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33" dirty="0">
                <a:ea typeface="ＭＳ Ｐゴシック" panose="020B0600070205080204" pitchFamily="34" charset="-128"/>
              </a:rPr>
              <a:t>Inzulinová odezva</a:t>
            </a:r>
          </a:p>
          <a:p>
            <a:pPr eaLnBrk="1" hangingPunct="1"/>
            <a:r>
              <a:rPr lang="cs-CZ" altLang="cs-CZ" sz="1633" dirty="0">
                <a:ea typeface="ＭＳ Ｐゴシック" panose="020B0600070205080204" pitchFamily="34" charset="-128"/>
              </a:rPr>
              <a:t>Obecně silná korelace s GI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633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cs-CZ" altLang="cs-CZ" sz="1633" dirty="0">
                <a:ea typeface="ＭＳ Ｐゴシック" panose="020B0600070205080204" pitchFamily="34" charset="-128"/>
              </a:rPr>
              <a:t>VÝJIMKA: mléko a mléčné výrobky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633" dirty="0">
                <a:ea typeface="ＭＳ Ｐゴシック" panose="020B0600070205080204" pitchFamily="34" charset="-128"/>
              </a:rPr>
              <a:t>(mají větší inzulinovou odezvu, než by se dalo čekat)</a:t>
            </a:r>
            <a:br>
              <a:rPr lang="cs-CZ" altLang="cs-CZ" sz="1633" dirty="0">
                <a:ea typeface="ＭＳ Ｐゴシック" panose="020B0600070205080204" pitchFamily="34" charset="-128"/>
              </a:rPr>
            </a:br>
            <a:r>
              <a:rPr lang="cs-CZ" altLang="cs-CZ" sz="1633" dirty="0">
                <a:ea typeface="ＭＳ Ｐゴシック" panose="020B0600070205080204" pitchFamily="34" charset="-128"/>
              </a:rPr>
              <a:t>			</a:t>
            </a:r>
          </a:p>
          <a:p>
            <a:pPr eaLnBrk="1" hangingPunct="1"/>
            <a:endParaRPr lang="cs-CZ" altLang="cs-CZ" sz="1633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CB9A5B-CDF0-4A32-97AF-CB834EFBBF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BC14C2-5839-4151-8D89-77282776A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F162B82-3858-4348-A93C-3E15E9540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Inzulinemický</a:t>
            </a:r>
            <a:r>
              <a:rPr lang="cs-CZ" dirty="0"/>
              <a:t> index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80122275-AB27-451C-B396-94C339880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361" b="1" dirty="0" err="1">
                <a:ea typeface="ＭＳ Ｐゴシック" panose="020B0600070205080204" pitchFamily="34" charset="-128"/>
              </a:rPr>
              <a:t>Mléko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a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mléčné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produkty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mají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nižší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GI,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ačkoliv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zvyšují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inzulinemii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...?</a:t>
            </a: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361" b="1" u="sng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Pokus</a:t>
            </a:r>
            <a:r>
              <a:rPr lang="en-GB" altLang="cs-CZ" sz="1361" b="1" u="sng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:</a:t>
            </a:r>
            <a:r>
              <a:rPr lang="en-GB" altLang="cs-CZ" sz="1361" dirty="0">
                <a:ea typeface="ＭＳ Ｐゴシック" panose="020B0600070205080204" pitchFamily="34" charset="-128"/>
              </a:rPr>
              <a:t> 12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osob</a:t>
            </a:r>
            <a:r>
              <a:rPr lang="en-GB" altLang="cs-CZ" sz="1361" dirty="0">
                <a:ea typeface="ＭＳ Ｐゴシック" panose="020B0600070205080204" pitchFamily="34" charset="-128"/>
              </a:rPr>
              <a:t> a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konzumace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různých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potravin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obsahujících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stejné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množství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sacharidů</a:t>
            </a:r>
            <a:r>
              <a:rPr lang="en-GB" altLang="cs-CZ" sz="1361" dirty="0">
                <a:ea typeface="ＭＳ Ｐゴシック" panose="020B0600070205080204" pitchFamily="34" charset="-128"/>
              </a:rPr>
              <a:t> (hl.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laktózu</a:t>
            </a:r>
            <a:r>
              <a:rPr lang="en-GB" altLang="cs-CZ" sz="1361" dirty="0">
                <a:ea typeface="ＭＳ Ｐゴシック" panose="020B0600070205080204" pitchFamily="34" charset="-128"/>
              </a:rPr>
              <a:t>)</a:t>
            </a: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361" b="1" u="sng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Výsledky</a:t>
            </a:r>
            <a:r>
              <a:rPr lang="en-GB" altLang="cs-CZ" sz="1361" b="1" u="sng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:</a:t>
            </a:r>
            <a:r>
              <a:rPr lang="en-GB" altLang="cs-CZ" sz="1361" b="1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 </a:t>
            </a:r>
            <a:br>
              <a:rPr lang="en-GB" altLang="cs-CZ" sz="1361" dirty="0">
                <a:ea typeface="ＭＳ Ｐゴシック" panose="020B0600070205080204" pitchFamily="34" charset="-128"/>
              </a:rPr>
            </a:br>
            <a:r>
              <a:rPr lang="en-GB" altLang="cs-CZ" sz="1361" dirty="0">
                <a:ea typeface="ＭＳ Ｐゴシック" panose="020B0600070205080204" pitchFamily="34" charset="-128"/>
              </a:rPr>
              <a:t>- </a:t>
            </a:r>
            <a:r>
              <a:rPr lang="cs-CZ" altLang="cs-CZ" sz="1361" dirty="0">
                <a:ea typeface="ＭＳ Ｐゴシック" panose="020B0600070205080204" pitchFamily="34" charset="-128"/>
              </a:rPr>
              <a:t>převážně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přítomnost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rozvětvených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aminokyselin</a:t>
            </a:r>
            <a:r>
              <a:rPr lang="en-GB" altLang="cs-CZ" sz="1361" dirty="0">
                <a:ea typeface="ＭＳ Ｐゴシック" panose="020B0600070205080204" pitchFamily="34" charset="-128"/>
              </a:rPr>
              <a:t> (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valin</a:t>
            </a:r>
            <a:r>
              <a:rPr lang="en-GB" altLang="cs-CZ" sz="1361" dirty="0">
                <a:ea typeface="ＭＳ Ｐゴシック" panose="020B0600070205080204" pitchFamily="34" charset="-128"/>
              </a:rPr>
              <a:t>, leucin,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isoleucin</a:t>
            </a:r>
            <a:r>
              <a:rPr lang="en-GB" altLang="cs-CZ" sz="1361" dirty="0">
                <a:ea typeface="ＭＳ Ｐゴシック" panose="020B0600070205080204" pitchFamily="34" charset="-128"/>
              </a:rPr>
              <a:t>)</a:t>
            </a:r>
            <a:r>
              <a:rPr lang="cs-CZ" altLang="cs-CZ" sz="1361" dirty="0">
                <a:ea typeface="ＭＳ Ｐゴシック" panose="020B0600070205080204" pitchFamily="34" charset="-128"/>
              </a:rPr>
              <a:t> a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lysinu</a:t>
            </a:r>
            <a:r>
              <a:rPr lang="en-GB" altLang="cs-CZ" sz="1361" dirty="0">
                <a:ea typeface="ＭＳ Ｐゴシック" panose="020B0600070205080204" pitchFamily="34" charset="-128"/>
              </a:rPr>
              <a:t> 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zvyšuje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vylučování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inzulinu</a:t>
            </a:r>
            <a:r>
              <a:rPr lang="en-GB" altLang="cs-CZ" sz="1361" dirty="0">
                <a:ea typeface="ＭＳ Ｐゴシック" panose="020B0600070205080204" pitchFamily="34" charset="-128"/>
              </a:rPr>
              <a:t> a </a:t>
            </a:r>
            <a:r>
              <a:rPr lang="cs-CZ" altLang="cs-CZ" sz="1361" dirty="0">
                <a:ea typeface="ＭＳ Ｐゴシック" panose="020B0600070205080204" pitchFamily="34" charset="-128"/>
              </a:rPr>
              <a:t>gastrického inhibičního peptidu - </a:t>
            </a:r>
            <a:r>
              <a:rPr lang="en-GB" altLang="cs-CZ" sz="1361" dirty="0">
                <a:ea typeface="ＭＳ Ｐゴシック" panose="020B0600070205080204" pitchFamily="34" charset="-128"/>
              </a:rPr>
              <a:t>GIP</a:t>
            </a:r>
            <a:endParaRPr lang="cs-CZ" altLang="cs-CZ" sz="1361" dirty="0">
              <a:ea typeface="ＭＳ Ｐゴシック" panose="020B0600070205080204" pitchFamily="34" charset="-128"/>
            </a:endParaRP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endParaRPr lang="cs-CZ" altLang="cs-CZ" sz="1361" dirty="0">
              <a:ea typeface="ＭＳ Ｐゴシック" panose="020B0600070205080204" pitchFamily="34" charset="-128"/>
            </a:endParaRP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cs-CZ" altLang="cs-CZ" sz="1361" dirty="0"/>
              <a:t>Pozitivní účinek mléčných bílkovin: </a:t>
            </a:r>
            <a:br>
              <a:rPr lang="cs-CZ" altLang="cs-CZ" sz="1361" dirty="0"/>
            </a:br>
            <a:r>
              <a:rPr lang="cs-CZ" altLang="cs-CZ" sz="1361" dirty="0"/>
              <a:t>- stimulace sekrece inzulinu a zlepšení citlivost tkání na inzulin</a:t>
            </a:r>
            <a:br>
              <a:rPr lang="cs-CZ" altLang="cs-CZ" sz="1361" dirty="0"/>
            </a:br>
            <a:r>
              <a:rPr lang="cs-CZ" altLang="cs-CZ" sz="1361" dirty="0"/>
              <a:t>- možná prevence DM 2. typu.</a:t>
            </a:r>
            <a:endParaRPr lang="cs-CZ" altLang="cs-CZ" sz="1361" i="1" dirty="0">
              <a:ea typeface="ＭＳ Ｐゴシック" panose="020B0600070205080204" pitchFamily="34" charset="-128"/>
            </a:endParaRP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endParaRPr lang="cs-CZ" altLang="cs-CZ" dirty="0"/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endParaRPr lang="cs-CZ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13FC40-2D33-4786-8016-C35E618F94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CA75C7-52D1-498D-B368-567BD15FAA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47BC0F5-B80E-4663-8879-EC335A365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GLYKEMIE A INZULINEMIE po konzumaci potravin obsahujících laktózu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1B27043B-C739-445F-8C8D-B37DF13DC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sz="1361" b="1">
                <a:solidFill>
                  <a:srgbClr val="000080"/>
                </a:solidFill>
                <a:ea typeface="ＭＳ Ｐゴシック" panose="020B0600070205080204" pitchFamily="34" charset="-128"/>
              </a:rPr>
              <a:t>ZÁVĚR:</a:t>
            </a:r>
            <a:r>
              <a:rPr lang="en-GB" altLang="cs-CZ" sz="1361">
                <a:ea typeface="ＭＳ Ｐゴシック" panose="020B0600070205080204" pitchFamily="34" charset="-128"/>
              </a:rPr>
              <a:t> </a:t>
            </a:r>
            <a:br>
              <a:rPr lang="en-GB" altLang="cs-CZ" sz="1361">
                <a:ea typeface="ＭＳ Ｐゴシック" panose="020B0600070205080204" pitchFamily="34" charset="-128"/>
              </a:rPr>
            </a:br>
            <a:r>
              <a:rPr lang="en-GB" altLang="cs-CZ" sz="1361">
                <a:ea typeface="ＭＳ Ｐゴシック" panose="020B0600070205080204" pitchFamily="34" charset="-128"/>
              </a:rPr>
              <a:t>Přídavek syrovátky zvyšuje vylučování inzulinu:</a:t>
            </a:r>
            <a:br>
              <a:rPr lang="en-GB" altLang="cs-CZ" sz="1361">
                <a:ea typeface="ＭＳ Ｐゴシック" panose="020B0600070205080204" pitchFamily="34" charset="-128"/>
              </a:rPr>
            </a:br>
            <a:r>
              <a:rPr lang="en-GB" altLang="cs-CZ" sz="1361">
                <a:ea typeface="ＭＳ Ｐゴシック" panose="020B0600070205080204" pitchFamily="34" charset="-128"/>
              </a:rPr>
              <a:t>- syrovátkové proteiny jsou bohaté na větvené AK, které jsou inzulino</a:t>
            </a:r>
            <a:r>
              <a:rPr lang="cs-CZ" altLang="cs-CZ" sz="1361">
                <a:ea typeface="ＭＳ Ｐゴシック" panose="020B0600070205080204" pitchFamily="34" charset="-128"/>
              </a:rPr>
              <a:t>tropní</a:t>
            </a:r>
            <a:br>
              <a:rPr lang="en-GB" altLang="cs-CZ" sz="1361">
                <a:ea typeface="ＭＳ Ｐゴシック" panose="020B0600070205080204" pitchFamily="34" charset="-128"/>
              </a:rPr>
            </a:br>
            <a:r>
              <a:rPr lang="en-GB" altLang="cs-CZ" sz="1361">
                <a:ea typeface="ＭＳ Ｐゴシック" panose="020B0600070205080204" pitchFamily="34" charset="-128"/>
              </a:rPr>
              <a:t>- uvolnění inkretinových hormonů (GLP-1 a GIP)</a:t>
            </a:r>
          </a:p>
          <a:p>
            <a:endParaRPr lang="cs-CZ" altLang="cs-CZ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9D4136-B6D4-44B2-AEDF-683134ABD8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111B8B-AD53-4D2D-B8C9-4D95F9EF7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18D5555B-AF3A-4A03-A2EB-826839BF8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 laktóza, ale větvené AK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18A32527-697C-4118-8CFA-9DDC6CA7A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379622"/>
            <a:ext cx="7697621" cy="2049378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1293" dirty="0">
                <a:ea typeface="ＭＳ Ｐゴシック" panose="020B0600070205080204" pitchFamily="34" charset="-128"/>
              </a:rPr>
              <a:t>Vždy testováno alespoň 10 osob, zdravých dospělých, obou pohlaví</a:t>
            </a:r>
          </a:p>
          <a:p>
            <a:pPr eaLnBrk="1" hangingPunct="1">
              <a:lnSpc>
                <a:spcPct val="70000"/>
              </a:lnSpc>
            </a:pPr>
            <a:r>
              <a:rPr lang="cs-CZ" altLang="cs-CZ" sz="1293" dirty="0">
                <a:ea typeface="ＭＳ Ｐゴシック" panose="020B0600070205080204" pitchFamily="34" charset="-128"/>
              </a:rPr>
              <a:t>Porce sledované potraviny obsahuje 50 g sacharidů (25 g v případě potravin obsahujících nízké množství sacharidů)</a:t>
            </a:r>
          </a:p>
          <a:p>
            <a:pPr eaLnBrk="1" hangingPunct="1">
              <a:lnSpc>
                <a:spcPct val="70000"/>
              </a:lnSpc>
            </a:pPr>
            <a:r>
              <a:rPr lang="cs-CZ" altLang="cs-CZ" sz="1293" dirty="0">
                <a:ea typeface="ＭＳ Ｐゴシック" panose="020B0600070205080204" pitchFamily="34" charset="-128"/>
              </a:rPr>
              <a:t>Testování alespoň 2krát opakovat</a:t>
            </a:r>
          </a:p>
          <a:p>
            <a:pPr eaLnBrk="1" hangingPunct="1">
              <a:lnSpc>
                <a:spcPct val="70000"/>
              </a:lnSpc>
            </a:pPr>
            <a:r>
              <a:rPr lang="cs-CZ" altLang="cs-CZ" sz="1293" dirty="0">
                <a:ea typeface="ＭＳ Ｐゴシック" panose="020B0600070205080204" pitchFamily="34" charset="-128"/>
              </a:rPr>
              <a:t>Tekutiny, v množství 250 ml, by měly být vypity do 10 minut</a:t>
            </a:r>
          </a:p>
          <a:p>
            <a:pPr eaLnBrk="1" hangingPunct="1">
              <a:lnSpc>
                <a:spcPct val="70000"/>
              </a:lnSpc>
            </a:pPr>
            <a:r>
              <a:rPr lang="cs-CZ" altLang="cs-CZ" sz="1293" dirty="0">
                <a:ea typeface="ＭＳ Ｐゴシック" panose="020B0600070205080204" pitchFamily="34" charset="-128"/>
              </a:rPr>
              <a:t>Sacharidové roztoky by měly být vypity do 15 minut</a:t>
            </a:r>
          </a:p>
          <a:p>
            <a:pPr eaLnBrk="1" hangingPunct="1">
              <a:lnSpc>
                <a:spcPct val="70000"/>
              </a:lnSpc>
            </a:pPr>
            <a:r>
              <a:rPr lang="cs-CZ" altLang="cs-CZ" sz="1293" dirty="0">
                <a:ea typeface="ＭＳ Ｐゴシック" panose="020B0600070205080204" pitchFamily="34" charset="-128"/>
              </a:rPr>
              <a:t>Referenční potravina = glukóza/bílý chléb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293" dirty="0">
                <a:ea typeface="ＭＳ Ｐゴシック" panose="020B0600070205080204" pitchFamily="34" charset="-128"/>
              </a:rPr>
              <a:t>K večeři před testováním jíst stejné jídlo, vyvarovat se neobvyklé pohybové aktivity, testování provádět do 10.h dopolední po 10-14h lačnění</a:t>
            </a:r>
          </a:p>
          <a:p>
            <a:pPr eaLnBrk="1" hangingPunct="1">
              <a:lnSpc>
                <a:spcPct val="70000"/>
              </a:lnSpc>
            </a:pPr>
            <a:r>
              <a:rPr lang="cs-CZ" altLang="cs-CZ" sz="1293" dirty="0">
                <a:ea typeface="ＭＳ Ｐゴシック" panose="020B0600070205080204" pitchFamily="34" charset="-128"/>
              </a:rPr>
              <a:t>Vzorky krve v 0. minutě, 15., 30., 45., 60., 90., 120. minutě po začátku konzumace testované potraviny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cs-CZ" altLang="cs-CZ" sz="1293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cs-CZ" altLang="cs-CZ" sz="1293" dirty="0">
                <a:ea typeface="ＭＳ Ｐゴシック" panose="020B0600070205080204" pitchFamily="34" charset="-128"/>
              </a:rPr>
              <a:t>???...inzulin senzitivní/nesenzitivní osoby, obézní/nadváha/štíhlí, normální dítě/normální dospělý, etnika, věk, diabetes 1./2. typu</a:t>
            </a:r>
          </a:p>
          <a:p>
            <a:pPr eaLnBrk="1" hangingPunct="1">
              <a:lnSpc>
                <a:spcPct val="70000"/>
              </a:lnSpc>
            </a:pPr>
            <a:endParaRPr lang="cs-CZ" altLang="cs-CZ" sz="1293" dirty="0">
              <a:ea typeface="ＭＳ Ｐゴシック" panose="020B0600070205080204" pitchFamily="34" charset="-128"/>
            </a:endParaRPr>
          </a:p>
        </p:txBody>
      </p:sp>
      <p:pic>
        <p:nvPicPr>
          <p:cNvPr id="8196" name="Picture 1">
            <a:extLst>
              <a:ext uri="{FF2B5EF4-FFF2-40B4-BE49-F238E27FC236}">
                <a16:creationId xmlns:a16="http://schemas.microsoft.com/office/drawing/2014/main" id="{E9CE1E69-72E3-4565-BB44-287B80F42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988" y="3322051"/>
            <a:ext cx="4506599" cy="3207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7FFFFF2E-AFB9-4E03-A036-45B60711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hodnot GI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F16C55-93D7-4840-ABAE-D01CC14AA0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EFEB90-171C-49D2-8C61-675731550F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CD044468-9223-4636-A0A2-1A6FEF409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33">
                <a:ea typeface="ＭＳ Ｐゴシック" panose="020B0600070205080204" pitchFamily="34" charset="-128"/>
              </a:rPr>
              <a:t>ŽITNÉ PEČIVO: </a:t>
            </a:r>
            <a:br>
              <a:rPr lang="cs-CZ" altLang="cs-CZ" sz="1633">
                <a:ea typeface="ＭＳ Ｐゴシック" panose="020B0600070205080204" pitchFamily="34" charset="-128"/>
              </a:rPr>
            </a:br>
            <a:r>
              <a:rPr lang="cs-CZ" altLang="cs-CZ" sz="1633">
                <a:ea typeface="ＭＳ Ｐゴシック" panose="020B0600070205080204" pitchFamily="34" charset="-128"/>
              </a:rPr>
              <a:t>inzulin, C-peptid a GIP - signifikantně nižší hodnoty</a:t>
            </a:r>
            <a:br>
              <a:rPr lang="cs-CZ" altLang="cs-CZ" sz="1633">
                <a:ea typeface="ＭＳ Ｐゴシック" panose="020B0600070205080204" pitchFamily="34" charset="-128"/>
              </a:rPr>
            </a:br>
            <a:br>
              <a:rPr lang="cs-CZ" altLang="cs-CZ" sz="1633">
                <a:ea typeface="ＭＳ Ｐゴシック" panose="020B0600070205080204" pitchFamily="34" charset="-128"/>
              </a:rPr>
            </a:br>
            <a:r>
              <a:rPr lang="cs-CZ" altLang="cs-CZ" sz="1633">
                <a:ea typeface="ＭＳ Ｐゴシック" panose="020B0600070205080204" pitchFamily="34" charset="-128"/>
              </a:rPr>
              <a:t>VYSVĚTLENÍ: </a:t>
            </a:r>
            <a:br>
              <a:rPr lang="cs-CZ" altLang="cs-CZ" sz="1633">
                <a:ea typeface="ＭＳ Ｐゴシック" panose="020B0600070205080204" pitchFamily="34" charset="-128"/>
              </a:rPr>
            </a:br>
            <a:r>
              <a:rPr lang="cs-CZ" altLang="cs-CZ" sz="1633" u="sng">
                <a:solidFill>
                  <a:srgbClr val="FF0000"/>
                </a:solidFill>
                <a:ea typeface="ＭＳ Ｐゴシック" panose="020B0600070205080204" pitchFamily="34" charset="-128"/>
              </a:rPr>
              <a:t>STRUKTURA ŠKROBU  </a:t>
            </a:r>
            <a:r>
              <a:rPr lang="cs-CZ" altLang="cs-CZ" sz="1633">
                <a:solidFill>
                  <a:srgbClr val="FF0000"/>
                </a:solidFill>
                <a:ea typeface="ＭＳ Ｐゴシック" panose="020B0600070205080204" pitchFamily="34" charset="-128"/>
              </a:rPr>
              <a:t>(zabalená škrobová zrna, pomalejší hydrolýza)</a:t>
            </a:r>
            <a:endParaRPr lang="cs-CZ" altLang="cs-CZ" sz="1633"/>
          </a:p>
        </p:txBody>
      </p:sp>
      <p:pic>
        <p:nvPicPr>
          <p:cNvPr id="34820" name="Picture 2">
            <a:extLst>
              <a:ext uri="{FF2B5EF4-FFF2-40B4-BE49-F238E27FC236}">
                <a16:creationId xmlns:a16="http://schemas.microsoft.com/office/drawing/2014/main" id="{9A8966D4-9AFB-4EE8-8BAC-F4D5D623D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075" y="3450399"/>
            <a:ext cx="5939999" cy="268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B0FC31-9173-4593-9D1F-B7D0DB1007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C0C9D4-828D-4125-9CB0-59C5F13396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3269783-FD68-40AF-8856-4919EBFFB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Žitný x pšeničný chléb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4">
            <a:extLst>
              <a:ext uri="{FF2B5EF4-FFF2-40B4-BE49-F238E27FC236}">
                <a16:creationId xmlns:a16="http://schemas.microsoft.com/office/drawing/2014/main" id="{8FF0EE7A-FE48-4207-AD2E-3DC394C03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504" y="4149417"/>
            <a:ext cx="5918866" cy="802504"/>
          </a:xfrm>
        </p:spPr>
        <p:txBody>
          <a:bodyPr/>
          <a:lstStyle/>
          <a:p>
            <a:endParaRPr lang="cs-CZ" altLang="cs-CZ" sz="1633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18D2B92-245E-4735-B9C6-A66F92BE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Benefity potravin s nízkým GI pro zdraví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6D426DE8-0526-4315-8AFA-BBE0E3442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KVO, mortalita DM 2. typu, mortalita osob bez diabetu</a:t>
            </a:r>
          </a:p>
          <a:p>
            <a:endParaRPr lang="cs-CZ" altLang="cs-CZ" dirty="0"/>
          </a:p>
          <a:p>
            <a:r>
              <a:rPr lang="cs-CZ" altLang="cs-CZ" dirty="0"/>
              <a:t>Snížení rizika KVO </a:t>
            </a:r>
            <a:r>
              <a:rPr lang="mr-IN" altLang="cs-CZ" dirty="0"/>
              <a:t>–</a:t>
            </a:r>
            <a:r>
              <a:rPr lang="cs-CZ" altLang="cs-CZ" dirty="0"/>
              <a:t> díky snížení hodnot HbA1c</a:t>
            </a:r>
          </a:p>
          <a:p>
            <a:r>
              <a:rPr lang="cs-CZ" altLang="cs-CZ" dirty="0"/>
              <a:t>Přetížení systému </a:t>
            </a:r>
            <a:r>
              <a:rPr lang="cs-CZ" altLang="cs-CZ" dirty="0" err="1"/>
              <a:t>acetl</a:t>
            </a:r>
            <a:r>
              <a:rPr lang="cs-CZ" altLang="cs-CZ" dirty="0"/>
              <a:t> </a:t>
            </a:r>
            <a:r>
              <a:rPr lang="cs-CZ" altLang="cs-CZ" dirty="0" err="1"/>
              <a:t>CoA</a:t>
            </a:r>
            <a:r>
              <a:rPr lang="cs-CZ" altLang="cs-CZ" dirty="0"/>
              <a:t> </a:t>
            </a:r>
            <a:r>
              <a:rPr lang="mr-IN" altLang="cs-CZ" dirty="0"/>
              <a:t>–</a:t>
            </a:r>
            <a:r>
              <a:rPr lang="cs-CZ" altLang="cs-CZ" dirty="0"/>
              <a:t> vyšší počet volných radikálů </a:t>
            </a:r>
            <a:r>
              <a:rPr lang="mr-IN" altLang="cs-CZ" dirty="0"/>
              <a:t>–</a:t>
            </a:r>
            <a:r>
              <a:rPr lang="cs-CZ" altLang="cs-CZ" dirty="0"/>
              <a:t> oxidativní stres může být patogenním mechanismem vyvolávajícím inzulinovou rezistenci, diabetes a KVO</a:t>
            </a:r>
          </a:p>
          <a:p>
            <a:r>
              <a:rPr lang="cs-CZ" altLang="cs-CZ" dirty="0"/>
              <a:t>Hyperglykemie </a:t>
            </a:r>
            <a:r>
              <a:rPr lang="mr-IN" altLang="cs-CZ" dirty="0"/>
              <a:t>–</a:t>
            </a:r>
            <a:r>
              <a:rPr lang="cs-CZ" altLang="cs-CZ" dirty="0"/>
              <a:t> riziko endoteliální dysfunkce a komplikací diabetu</a:t>
            </a:r>
          </a:p>
          <a:p>
            <a:endParaRPr lang="cs-CZ" altLang="cs-CZ" dirty="0"/>
          </a:p>
          <a:p>
            <a:r>
              <a:rPr lang="cs-CZ" altLang="cs-CZ" dirty="0"/>
              <a:t>KONTROLA POSPRANDIÁLNÍ GLYKEMIE:</a:t>
            </a:r>
            <a:br>
              <a:rPr lang="cs-CZ" altLang="cs-CZ" dirty="0"/>
            </a:br>
            <a:r>
              <a:rPr lang="cs-CZ" altLang="cs-CZ" dirty="0"/>
              <a:t>= snižuje oxidativní stres, endoteliální dysfunkce, faktory trombózy, oxidaci lipoproteinů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ECA48A-DA29-49E5-87AA-EB51C77C88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2A7CBA-34E5-49DA-BA4F-A69651B1EF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C091614-D94B-45CE-947F-FA349C99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Postprandiální</a:t>
            </a:r>
            <a:r>
              <a:rPr lang="cs-CZ" dirty="0"/>
              <a:t> glykemie a její kontrola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5BCA7971-EA8D-4D00-921F-17D26A1D1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Inzulin = jako růstový faktor zvyšuje aktivitu </a:t>
            </a:r>
            <a:r>
              <a:rPr lang="cs-CZ" altLang="cs-CZ" dirty="0" err="1"/>
              <a:t>pronádorového</a:t>
            </a:r>
            <a:r>
              <a:rPr lang="cs-CZ" altLang="cs-CZ" dirty="0"/>
              <a:t> IGF-1, který má proliferační angiogenní, </a:t>
            </a:r>
            <a:r>
              <a:rPr lang="cs-CZ" altLang="cs-CZ" dirty="0" err="1"/>
              <a:t>antiapoptické</a:t>
            </a:r>
            <a:r>
              <a:rPr lang="cs-CZ" altLang="cs-CZ" dirty="0"/>
              <a:t> a estrogen-stimulující účinky</a:t>
            </a:r>
          </a:p>
          <a:p>
            <a:endParaRPr lang="cs-CZ" altLang="cs-CZ" dirty="0"/>
          </a:p>
          <a:p>
            <a:r>
              <a:rPr lang="cs-CZ" altLang="cs-CZ" dirty="0"/>
              <a:t>Nižší GI </a:t>
            </a:r>
            <a:r>
              <a:rPr lang="mr-IN" altLang="cs-CZ" dirty="0"/>
              <a:t>–</a:t>
            </a:r>
            <a:r>
              <a:rPr lang="cs-CZ" altLang="cs-CZ" dirty="0"/>
              <a:t> ovlivňuje celkové hospodaření inzulinu</a:t>
            </a:r>
          </a:p>
          <a:p>
            <a:endParaRPr lang="cs-CZ" altLang="cs-CZ" dirty="0"/>
          </a:p>
          <a:p>
            <a:r>
              <a:rPr lang="cs-CZ" altLang="cs-CZ" dirty="0"/>
              <a:t>Pozitivní souvislost: nádory prsu a </a:t>
            </a:r>
            <a:r>
              <a:rPr lang="cs-CZ" altLang="cs-CZ" dirty="0" err="1"/>
              <a:t>kolorekta</a:t>
            </a:r>
            <a:endParaRPr lang="cs-CZ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095C67-A192-4951-8954-55427FAAA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96055F-A7E9-411C-894C-78A90D037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8975507-15AA-499F-B5C6-09F7BC13D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GI  a nádorové onemocnění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DB7DCA7F-6FE1-4509-B6D6-5CC3B49D3F1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74610837"/>
              </p:ext>
            </p:extLst>
          </p:nvPr>
        </p:nvGraphicFramePr>
        <p:xfrm>
          <a:off x="309985" y="1027971"/>
          <a:ext cx="7885701" cy="462376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71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1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2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1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Nízký GI</a:t>
                      </a:r>
                      <a:endParaRPr kumimoji="0" lang="cs-CZ" sz="13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Nízká GL</a:t>
                      </a:r>
                      <a:endParaRPr kumimoji="0" lang="cs-CZ" sz="13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Akarbóza</a:t>
                      </a:r>
                      <a:endParaRPr kumimoji="0" lang="cs-CZ" sz="13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Riziko DM 2.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Riziko KVO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Riziko n.o. kolorekta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?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Riziko n.o. prsa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?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Riziko n.o. endometria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?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HbA1c u DM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Posprandiální glykemie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Postprandiální inzulinemie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Inzulinová rezistence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LDL-cholesterol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HDL-cholesterol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?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↑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↑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Triacylglyceroly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CRP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Krevní tlak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?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?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Tělesná hmotnost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220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Tělesný tuk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↓↓</a:t>
                      </a:r>
                      <a:endParaRPr kumimoji="0" lang="cs-CZ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?</a:t>
                      </a:r>
                      <a:endParaRPr kumimoji="0" lang="cs-CZ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2213" marR="62213" marT="31106" marB="31106" horzOverflow="overflow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9006" name="TextovéPole 5">
            <a:extLst>
              <a:ext uri="{FF2B5EF4-FFF2-40B4-BE49-F238E27FC236}">
                <a16:creationId xmlns:a16="http://schemas.microsoft.com/office/drawing/2014/main" id="{B0D08037-C184-49B6-ABDC-3ADD6292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985" y="5683138"/>
            <a:ext cx="8131960" cy="259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cs-CZ" altLang="cs-CZ" sz="1089">
                <a:solidFill>
                  <a:schemeClr val="tx1"/>
                </a:solidFill>
              </a:rPr>
              <a:t>Akarbóza je PAD, který ve střevě blokuje alfa glukozidázu, enzym štěpící sacharidy </a:t>
            </a:r>
            <a:r>
              <a:rPr lang="mr-IN" altLang="cs-CZ" sz="1089">
                <a:solidFill>
                  <a:schemeClr val="tx1"/>
                </a:solidFill>
              </a:rPr>
              <a:t>–</a:t>
            </a:r>
            <a:r>
              <a:rPr lang="cs-CZ" altLang="cs-CZ" sz="1089">
                <a:solidFill>
                  <a:schemeClr val="tx1"/>
                </a:solidFill>
              </a:rPr>
              <a:t> následně se snižuje postprandiální glykemie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4FC6C2-A453-441D-BDA2-17F9B027A5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99D153-211C-45AB-AA28-D216B3903A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1CDEA571-1C19-436E-86C2-9DDA0E3E1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361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Základní</a:t>
            </a:r>
            <a:r>
              <a:rPr lang="en-GB" altLang="cs-CZ" sz="1361" b="1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cs-CZ" sz="1361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otázka</a:t>
            </a:r>
            <a:r>
              <a:rPr lang="en-GB" altLang="cs-CZ" sz="1361" b="1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: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Je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rozdíl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v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konzumaci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ovoce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s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vyším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a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nižším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GI pro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riziko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KVO u </a:t>
            </a:r>
            <a:r>
              <a:rPr lang="en-GB" altLang="cs-CZ" sz="1361" b="1" dirty="0" err="1">
                <a:ea typeface="ＭＳ Ｐゴシック" panose="020B0600070205080204" pitchFamily="34" charset="-128"/>
              </a:rPr>
              <a:t>osob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 s DM </a:t>
            </a:r>
            <a:r>
              <a:rPr lang="cs-CZ" altLang="cs-CZ" sz="1361" b="1" dirty="0">
                <a:ea typeface="ＭＳ Ｐゴシック" panose="020B0600070205080204" pitchFamily="34" charset="-128"/>
              </a:rPr>
              <a:t>2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.</a:t>
            </a:r>
            <a:r>
              <a:rPr lang="cs-CZ" altLang="cs-CZ" sz="1361" b="1" dirty="0">
                <a:ea typeface="ＭＳ Ｐゴシック" panose="020B0600070205080204" pitchFamily="34" charset="-128"/>
              </a:rPr>
              <a:t> typu</a:t>
            </a:r>
            <a:r>
              <a:rPr lang="en-GB" altLang="cs-CZ" sz="1361" b="1" dirty="0">
                <a:ea typeface="ＭＳ Ｐゴシック" panose="020B0600070205080204" pitchFamily="34" charset="-128"/>
              </a:rPr>
              <a:t>? </a:t>
            </a:r>
            <a:endParaRPr lang="en-GB" altLang="cs-CZ" sz="1361" dirty="0">
              <a:ea typeface="ＭＳ Ｐゴシック" panose="020B0600070205080204" pitchFamily="34" charset="-128"/>
            </a:endParaRP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361" b="1" u="sng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Závěr</a:t>
            </a:r>
            <a:r>
              <a:rPr lang="en-GB" altLang="cs-CZ" sz="1361" dirty="0">
                <a:ea typeface="ＭＳ Ｐゴシック" panose="020B0600070205080204" pitchFamily="34" charset="-128"/>
              </a:rPr>
              <a:t>: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konzumace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ovoce</a:t>
            </a:r>
            <a:r>
              <a:rPr lang="en-GB" altLang="cs-CZ" sz="1361" dirty="0">
                <a:ea typeface="ＭＳ Ｐゴシック" panose="020B0600070205080204" pitchFamily="34" charset="-128"/>
              </a:rPr>
              <a:t> s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nižším</a:t>
            </a:r>
            <a:r>
              <a:rPr lang="en-GB" altLang="cs-CZ" sz="1361" dirty="0">
                <a:ea typeface="ＭＳ Ｐゴシック" panose="020B0600070205080204" pitchFamily="34" charset="-128"/>
              </a:rPr>
              <a:t> GI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snižuje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koncentraci</a:t>
            </a:r>
            <a:r>
              <a:rPr lang="en-GB" altLang="cs-CZ" sz="1361" dirty="0">
                <a:ea typeface="ＭＳ Ｐゴシック" panose="020B0600070205080204" pitchFamily="34" charset="-128"/>
              </a:rPr>
              <a:t> HbA1c,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hodnotu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systolickeho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krevního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tlaku</a:t>
            </a:r>
            <a:r>
              <a:rPr lang="en-GB" altLang="cs-CZ" sz="1361" dirty="0">
                <a:ea typeface="ＭＳ Ｐゴシック" panose="020B0600070205080204" pitchFamily="34" charset="-128"/>
              </a:rPr>
              <a:t> a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riziko</a:t>
            </a:r>
            <a:r>
              <a:rPr lang="en-GB" altLang="cs-CZ" sz="1361" dirty="0">
                <a:ea typeface="ＭＳ Ｐゴシック" panose="020B0600070205080204" pitchFamily="34" charset="-128"/>
              </a:rPr>
              <a:t> KVO (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zvýšení</a:t>
            </a:r>
            <a:r>
              <a:rPr lang="en-GB" altLang="cs-CZ" sz="1361" dirty="0">
                <a:ea typeface="ＭＳ Ｐゴシック" panose="020B0600070205080204" pitchFamily="34" charset="-128"/>
              </a:rPr>
              <a:t> HDL-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cholesterolu</a:t>
            </a:r>
            <a:r>
              <a:rPr lang="en-GB" altLang="cs-CZ" sz="1361" dirty="0">
                <a:ea typeface="ＭＳ Ｐゴシック" panose="020B0600070205080204" pitchFamily="34" charset="-128"/>
              </a:rPr>
              <a:t>)</a:t>
            </a: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361" b="1" u="sng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Možné</a:t>
            </a:r>
            <a:r>
              <a:rPr lang="en-GB" altLang="cs-CZ" sz="1361" b="1" u="sng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cs-CZ" sz="1361" b="1" u="sng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příčiny</a:t>
            </a:r>
            <a:r>
              <a:rPr lang="cs-CZ" altLang="cs-CZ" sz="1361" b="1" u="sng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 a souvislosti</a:t>
            </a:r>
            <a:r>
              <a:rPr lang="en-GB" altLang="cs-CZ" sz="1361" b="1" u="sng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:</a:t>
            </a:r>
            <a:br>
              <a:rPr lang="en-GB" altLang="cs-CZ" sz="1361" dirty="0">
                <a:ea typeface="ＭＳ Ｐゴシック" panose="020B0600070205080204" pitchFamily="34" charset="-128"/>
              </a:rPr>
            </a:br>
            <a:r>
              <a:rPr lang="en-GB" altLang="cs-CZ" sz="1361" dirty="0">
                <a:ea typeface="ＭＳ Ｐゴシック" panose="020B0600070205080204" pitchFamily="34" charset="-128"/>
              </a:rPr>
              <a:t>-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otázka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různě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upraveného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ovoce</a:t>
            </a:r>
            <a:r>
              <a:rPr lang="en-GB" altLang="cs-CZ" sz="1361" dirty="0">
                <a:ea typeface="ＭＳ Ｐゴシック" panose="020B0600070205080204" pitchFamily="34" charset="-128"/>
              </a:rPr>
              <a:t> (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celý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kus</a:t>
            </a:r>
            <a:r>
              <a:rPr lang="en-GB" altLang="cs-CZ" sz="1361" dirty="0">
                <a:ea typeface="ＭＳ Ｐゴシック" panose="020B0600070205080204" pitchFamily="34" charset="-128"/>
              </a:rPr>
              <a:t>,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pyré</a:t>
            </a:r>
            <a:r>
              <a:rPr lang="en-GB" altLang="cs-CZ" sz="1361" dirty="0">
                <a:ea typeface="ＭＳ Ｐゴシック" panose="020B0600070205080204" pitchFamily="34" charset="-128"/>
              </a:rPr>
              <a:t>,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šťáva</a:t>
            </a:r>
            <a:r>
              <a:rPr lang="en-GB" altLang="cs-CZ" sz="1361" dirty="0">
                <a:ea typeface="ＭＳ Ｐゴシック" panose="020B0600070205080204" pitchFamily="34" charset="-128"/>
              </a:rPr>
              <a:t>)</a:t>
            </a:r>
            <a:br>
              <a:rPr lang="en-GB" altLang="cs-CZ" sz="1361" dirty="0">
                <a:ea typeface="ＭＳ Ｐゴシック" panose="020B0600070205080204" pitchFamily="34" charset="-128"/>
              </a:rPr>
            </a:br>
            <a:r>
              <a:rPr lang="en-GB" altLang="cs-CZ" sz="1361" dirty="0">
                <a:ea typeface="ＭＳ Ｐゴシック" panose="020B0600070205080204" pitchFamily="34" charset="-128"/>
              </a:rPr>
              <a:t>-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obsah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jiných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složek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ovoce</a:t>
            </a:r>
            <a:r>
              <a:rPr lang="en-GB" altLang="cs-CZ" sz="1361" dirty="0">
                <a:ea typeface="ＭＳ Ｐゴシック" panose="020B0600070205080204" pitchFamily="34" charset="-128"/>
              </a:rPr>
              <a:t>,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které</a:t>
            </a:r>
            <a:r>
              <a:rPr lang="en-GB" altLang="cs-CZ" sz="1361" dirty="0">
                <a:ea typeface="ＭＳ Ｐゴシック" panose="020B0600070205080204" pitchFamily="34" charset="-128"/>
              </a:rPr>
              <a:t>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přispívají</a:t>
            </a:r>
            <a:r>
              <a:rPr lang="en-GB" altLang="cs-CZ" sz="1361" dirty="0">
                <a:ea typeface="ＭＳ Ｐゴシック" panose="020B0600070205080204" pitchFamily="34" charset="-128"/>
              </a:rPr>
              <a:t> k </a:t>
            </a:r>
            <a:r>
              <a:rPr lang="en-GB" altLang="cs-CZ" sz="1361" dirty="0" err="1">
                <a:ea typeface="ＭＳ Ｐゴシック" panose="020B0600070205080204" pitchFamily="34" charset="-128"/>
              </a:rPr>
              <a:t>prevenci</a:t>
            </a:r>
            <a:r>
              <a:rPr lang="en-GB" altLang="cs-CZ" sz="1361" dirty="0">
                <a:ea typeface="ＭＳ Ｐゴシック" panose="020B0600070205080204" pitchFamily="34" charset="-128"/>
              </a:rPr>
              <a:t> KVO</a:t>
            </a: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endParaRPr lang="cs-CZ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D25C09-5404-4F4F-9EEB-ABA1A02788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540B23-5083-4472-B3B9-4D9F2F3E5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8F8E3E4-979F-40EB-A203-D515918B0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GI  a ovoce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>
            <a:extLst>
              <a:ext uri="{FF2B5EF4-FFF2-40B4-BE49-F238E27FC236}">
                <a16:creationId xmlns:a16="http://schemas.microsoft.com/office/drawing/2014/main" id="{2CCF6B6B-D599-491A-A82E-2B61CF1E3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43" y="857318"/>
            <a:ext cx="6828298" cy="496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1D4F6E-3357-429B-AB64-F0BE130126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329AE6-AE93-40B9-964C-2E0A5D433F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32B10543-97A6-4073-8A86-219CD5423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633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Gestační</a:t>
            </a:r>
            <a:r>
              <a:rPr lang="en-GB" altLang="cs-CZ" sz="1633" b="1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 DM</a:t>
            </a:r>
            <a:r>
              <a:rPr lang="en-GB" altLang="cs-CZ" sz="1633" dirty="0">
                <a:ea typeface="ＭＳ Ｐゴシック" panose="020B0600070205080204" pitchFamily="34" charset="-128"/>
              </a:rPr>
              <a:t>: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konzumace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potravin</a:t>
            </a:r>
            <a:r>
              <a:rPr lang="en-GB" altLang="cs-CZ" sz="1633" dirty="0">
                <a:ea typeface="ＭＳ Ｐゴシック" panose="020B0600070205080204" pitchFamily="34" charset="-128"/>
              </a:rPr>
              <a:t> s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nižším</a:t>
            </a:r>
            <a:r>
              <a:rPr lang="en-GB" altLang="cs-CZ" sz="1633" dirty="0">
                <a:ea typeface="ＭＳ Ｐゴシック" panose="020B0600070205080204" pitchFamily="34" charset="-128"/>
              </a:rPr>
              <a:t> GI...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vyrovnanější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hladina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glykemie</a:t>
            </a:r>
            <a:r>
              <a:rPr lang="en-GB" altLang="cs-CZ" sz="1633" dirty="0">
                <a:ea typeface="ＭＳ Ｐゴシック" panose="020B0600070205080204" pitchFamily="34" charset="-128"/>
              </a:rPr>
              <a:t> -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snižuje</a:t>
            </a:r>
            <a:r>
              <a:rPr lang="en-GB" altLang="cs-CZ" sz="1633" dirty="0">
                <a:ea typeface="ＭＳ Ｐゴシック" panose="020B0600070205080204" pitchFamily="34" charset="-128"/>
              </a:rPr>
              <a:t> se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výskyt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fetální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makrosomie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633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Přídavek</a:t>
            </a:r>
            <a:r>
              <a:rPr lang="en-GB" altLang="cs-CZ" sz="1633" b="1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cs-CZ" sz="1633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octu</a:t>
            </a:r>
            <a:r>
              <a:rPr lang="en-GB" altLang="cs-CZ" sz="1633" dirty="0">
                <a:ea typeface="ＭＳ Ｐゴシック" panose="020B0600070205080204" pitchFamily="34" charset="-128"/>
              </a:rPr>
              <a:t> do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pokrmu</a:t>
            </a:r>
            <a:r>
              <a:rPr lang="en-GB" altLang="cs-CZ" sz="1633" dirty="0">
                <a:ea typeface="ＭＳ Ｐゴシック" panose="020B0600070205080204" pitchFamily="34" charset="-128"/>
              </a:rPr>
              <a:t> s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vysokým</a:t>
            </a:r>
            <a:r>
              <a:rPr lang="en-GB" altLang="cs-CZ" sz="1633" dirty="0">
                <a:ea typeface="ＭＳ Ｐゴシック" panose="020B0600070205080204" pitchFamily="34" charset="-128"/>
              </a:rPr>
              <a:t> GI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snižuje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hodnotu</a:t>
            </a:r>
            <a:r>
              <a:rPr lang="en-GB" altLang="cs-CZ" sz="1633" dirty="0">
                <a:ea typeface="ＭＳ Ｐゴシック" panose="020B0600070205080204" pitchFamily="34" charset="-128"/>
              </a:rPr>
              <a:t> GI</a:t>
            </a: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633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Přídavek</a:t>
            </a:r>
            <a:r>
              <a:rPr lang="en-GB" altLang="cs-CZ" sz="1633" b="1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cs-CZ" sz="1633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isomaltu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snižuje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hodotu</a:t>
            </a:r>
            <a:r>
              <a:rPr lang="en-GB" altLang="cs-CZ" sz="1633" dirty="0">
                <a:ea typeface="ＭＳ Ｐゴシック" panose="020B0600070205080204" pitchFamily="34" charset="-128"/>
              </a:rPr>
              <a:t> HbA1c,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fruktosaminu</a:t>
            </a:r>
            <a:r>
              <a:rPr lang="en-GB" altLang="cs-CZ" sz="1633" dirty="0">
                <a:ea typeface="ＭＳ Ｐゴシック" panose="020B0600070205080204" pitchFamily="34" charset="-128"/>
              </a:rPr>
              <a:t>,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glykemie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na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lačno</a:t>
            </a:r>
            <a:r>
              <a:rPr lang="en-GB" altLang="cs-CZ" sz="1633" dirty="0">
                <a:ea typeface="ＭＳ Ｐゴシック" panose="020B0600070205080204" pitchFamily="34" charset="-128"/>
              </a:rPr>
              <a:t>,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inzulinu</a:t>
            </a:r>
            <a:r>
              <a:rPr lang="en-GB" altLang="cs-CZ" sz="1633" dirty="0">
                <a:ea typeface="ＭＳ Ｐゴシック" panose="020B0600070205080204" pitchFamily="34" charset="-128"/>
              </a:rPr>
              <a:t>,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proinzulinu</a:t>
            </a:r>
            <a:r>
              <a:rPr lang="en-GB" altLang="cs-CZ" sz="1633" dirty="0">
                <a:ea typeface="ＭＳ Ｐゴシック" panose="020B0600070205080204" pitchFamily="34" charset="-128"/>
              </a:rPr>
              <a:t>, C-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peptidu</a:t>
            </a:r>
            <a:r>
              <a:rPr lang="en-GB" altLang="cs-CZ" sz="1633" dirty="0">
                <a:ea typeface="ＭＳ Ｐゴシック" panose="020B0600070205080204" pitchFamily="34" charset="-128"/>
              </a:rPr>
              <a:t>,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inzulinove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rezistence</a:t>
            </a:r>
            <a:r>
              <a:rPr lang="en-GB" altLang="cs-CZ" sz="1633" dirty="0">
                <a:ea typeface="ＭＳ Ｐゴシック" panose="020B0600070205080204" pitchFamily="34" charset="-128"/>
              </a:rPr>
              <a:t> a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oxidovaného</a:t>
            </a:r>
            <a:r>
              <a:rPr lang="en-GB" altLang="cs-CZ" sz="1633" dirty="0">
                <a:ea typeface="ＭＳ Ｐゴシック" panose="020B0600070205080204" pitchFamily="34" charset="-128"/>
              </a:rPr>
              <a:t> LDL...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celkové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zlepšení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metabolické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kontroly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diabetu</a:t>
            </a:r>
            <a:endParaRPr lang="en-GB" altLang="cs-CZ" sz="1633" dirty="0">
              <a:ea typeface="ＭＳ Ｐゴシック" panose="020B0600070205080204" pitchFamily="34" charset="-128"/>
            </a:endParaRP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en-GB" altLang="cs-CZ" sz="1633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Hodnota</a:t>
            </a:r>
            <a:r>
              <a:rPr lang="en-GB" altLang="cs-CZ" sz="1633" b="1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cs-CZ" sz="1633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glykemické</a:t>
            </a:r>
            <a:r>
              <a:rPr lang="en-GB" altLang="cs-CZ" sz="1633" b="1" dirty="0">
                <a:solidFill>
                  <a:srgbClr val="000080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cs-CZ" sz="1633" b="1" dirty="0" err="1">
                <a:solidFill>
                  <a:srgbClr val="000080"/>
                </a:solidFill>
                <a:ea typeface="ＭＳ Ｐゴシック" panose="020B0600070205080204" pitchFamily="34" charset="-128"/>
              </a:rPr>
              <a:t>nálože</a:t>
            </a:r>
            <a:r>
              <a:rPr lang="en-GB" altLang="cs-CZ" sz="1633" dirty="0">
                <a:ea typeface="ＭＳ Ｐゴシック" panose="020B0600070205080204" pitchFamily="34" charset="-128"/>
              </a:rPr>
              <a:t> je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vyšší</a:t>
            </a:r>
            <a:r>
              <a:rPr lang="en-GB" altLang="cs-CZ" sz="1633" dirty="0">
                <a:ea typeface="ＭＳ Ｐゴシック" panose="020B0600070205080204" pitchFamily="34" charset="-128"/>
              </a:rPr>
              <a:t> v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jídelníčku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žen</a:t>
            </a:r>
            <a:r>
              <a:rPr lang="en-GB" altLang="cs-CZ" sz="1633" dirty="0">
                <a:ea typeface="ＭＳ Ｐゴシック" panose="020B0600070205080204" pitchFamily="34" charset="-128"/>
              </a:rPr>
              <a:t> s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inzulinovou</a:t>
            </a:r>
            <a:r>
              <a:rPr lang="en-GB" altLang="cs-CZ" sz="1633" dirty="0">
                <a:ea typeface="ＭＳ Ｐゴシック" panose="020B0600070205080204" pitchFamily="34" charset="-128"/>
              </a:rPr>
              <a:t> </a:t>
            </a:r>
            <a:r>
              <a:rPr lang="en-GB" altLang="cs-CZ" sz="1633" dirty="0" err="1">
                <a:ea typeface="ＭＳ Ｐゴシック" panose="020B0600070205080204" pitchFamily="34" charset="-128"/>
              </a:rPr>
              <a:t>rezistencí</a:t>
            </a:r>
            <a:endParaRPr lang="cs-CZ" altLang="cs-CZ" sz="1633" dirty="0">
              <a:ea typeface="ＭＳ Ｐゴシック" panose="020B0600070205080204" pitchFamily="34" charset="-128"/>
            </a:endParaRP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cs-CZ" altLang="cs-CZ" sz="1633" dirty="0">
                <a:ea typeface="ＭＳ Ｐゴシック" panose="020B0600070205080204" pitchFamily="34" charset="-128"/>
              </a:rPr>
              <a:t>Asociace vysoké GN se zvýšeným rizikem pálení žáhy a chronické dyspepsie u mužů a asociace vysokého GI a téhož u neobézních jedinců.</a:t>
            </a: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cs-CZ" altLang="cs-CZ" sz="1633" dirty="0">
                <a:ea typeface="ＭＳ Ｐゴシック" panose="020B0600070205080204" pitchFamily="34" charset="-128"/>
              </a:rPr>
              <a:t>Vliv konzumace stravy s nízkým GI na epilepsii – zlepšení stavu a snížení výskytu záchvatů, jako mírnější alternativa dobře fungující </a:t>
            </a:r>
            <a:r>
              <a:rPr lang="cs-CZ" altLang="cs-CZ" sz="1633" dirty="0" err="1">
                <a:ea typeface="ＭＳ Ｐゴシック" panose="020B0600070205080204" pitchFamily="34" charset="-128"/>
              </a:rPr>
              <a:t>ketogenní</a:t>
            </a:r>
            <a:r>
              <a:rPr lang="cs-CZ" altLang="cs-CZ" sz="1633" dirty="0">
                <a:ea typeface="ＭＳ Ｐゴシック" panose="020B0600070205080204" pitchFamily="34" charset="-128"/>
              </a:rPr>
              <a:t> diety</a:t>
            </a: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r>
              <a:rPr lang="cs-CZ" altLang="cs-CZ" sz="1633" dirty="0">
                <a:ea typeface="ＭＳ Ｐゴシック" panose="020B0600070205080204" pitchFamily="34" charset="-128"/>
              </a:rPr>
              <a:t>Strava s vyšším GI a GN pozitivně asociována s vyšší incidencí insomnie u postmenopauzálních žen</a:t>
            </a:r>
            <a:endParaRPr lang="en-GB" altLang="cs-CZ" sz="1633" dirty="0">
              <a:ea typeface="ＭＳ Ｐゴシック" panose="020B0600070205080204" pitchFamily="34" charset="-128"/>
            </a:endParaRPr>
          </a:p>
          <a:p>
            <a:pPr>
              <a:tabLst>
                <a:tab pos="403970" algn="l"/>
                <a:tab pos="811182" algn="l"/>
                <a:tab pos="1219473" algn="l"/>
                <a:tab pos="1626683" algn="l"/>
                <a:tab pos="2033895" algn="l"/>
                <a:tab pos="2442186" algn="l"/>
                <a:tab pos="2849396" algn="l"/>
                <a:tab pos="3256607" algn="l"/>
                <a:tab pos="3664898" algn="l"/>
                <a:tab pos="4072109" algn="l"/>
                <a:tab pos="4479320" algn="l"/>
                <a:tab pos="4887611" algn="l"/>
                <a:tab pos="5294822" algn="l"/>
                <a:tab pos="5702033" algn="l"/>
                <a:tab pos="6109244" algn="l"/>
                <a:tab pos="6517535" algn="l"/>
                <a:tab pos="6924746" algn="l"/>
                <a:tab pos="7331956" algn="l"/>
                <a:tab pos="7740247" algn="l"/>
                <a:tab pos="8147459" algn="l"/>
              </a:tabLst>
            </a:pPr>
            <a:endParaRPr lang="cs-CZ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80F8BA-9B88-4FFE-909B-534845D428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7962B7-0583-4D59-9A23-70E11AE5FD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ABF7106-3F75-4A78-8680-54F72818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studií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E2D4BD8A-F6F9-4393-AF6B-7A89D7BFF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sz="1633">
                <a:ea typeface="ＭＳ Ｐゴシック" panose="020B0600070205080204" pitchFamily="34" charset="-128"/>
              </a:rPr>
              <a:t>Následky diety založené na sacharidech s vyšším GI:</a:t>
            </a:r>
            <a:br>
              <a:rPr lang="en-GB" altLang="cs-CZ" sz="1633">
                <a:ea typeface="ＭＳ Ｐゴシック" panose="020B0600070205080204" pitchFamily="34" charset="-128"/>
              </a:rPr>
            </a:br>
            <a:br>
              <a:rPr lang="en-GB" altLang="cs-CZ" sz="1633">
                <a:ea typeface="ＭＳ Ｐゴシック" panose="020B0600070205080204" pitchFamily="34" charset="-128"/>
              </a:rPr>
            </a:br>
            <a:r>
              <a:rPr lang="en-GB" altLang="cs-CZ" sz="1633">
                <a:ea typeface="ＭＳ Ｐゴシック" panose="020B0600070205080204" pitchFamily="34" charset="-128"/>
              </a:rPr>
              <a:t>- </a:t>
            </a:r>
            <a:r>
              <a:rPr lang="en-GB" altLang="cs-CZ" sz="1633" u="sng">
                <a:ea typeface="ＭＳ Ｐゴシック" panose="020B0600070205080204" pitchFamily="34" charset="-128"/>
              </a:rPr>
              <a:t>reaktivní hypoglykemie</a:t>
            </a:r>
            <a:r>
              <a:rPr lang="en-GB" altLang="cs-CZ" sz="1633">
                <a:ea typeface="ＭＳ Ｐゴシック" panose="020B0600070205080204" pitchFamily="34" charset="-128"/>
              </a:rPr>
              <a:t> (zvýšená hladina gl</a:t>
            </a:r>
            <a:r>
              <a:rPr lang="cs-CZ" altLang="cs-CZ" sz="1633">
                <a:ea typeface="ＭＳ Ｐゴシック" panose="020B0600070205080204" pitchFamily="34" charset="-128"/>
              </a:rPr>
              <a:t>y</a:t>
            </a:r>
            <a:r>
              <a:rPr lang="en-GB" altLang="cs-CZ" sz="1633">
                <a:ea typeface="ＭＳ Ｐゴシック" panose="020B0600070205080204" pitchFamily="34" charset="-128"/>
              </a:rPr>
              <a:t>kemie i inzulinu) a </a:t>
            </a:r>
            <a:r>
              <a:rPr lang="en-GB" altLang="cs-CZ" sz="1633" u="sng">
                <a:ea typeface="ＭＳ Ｐゴシック" panose="020B0600070205080204" pitchFamily="34" charset="-128"/>
              </a:rPr>
              <a:t>zvýšení koncentrace volných mastných kyselin</a:t>
            </a:r>
            <a:r>
              <a:rPr lang="en-GB" altLang="cs-CZ" sz="1633">
                <a:ea typeface="ＭＳ Ｐゴシック" panose="020B0600070205080204" pitchFamily="34" charset="-128"/>
              </a:rPr>
              <a:t>...následuje dysfunkce ß-buněk, dyslipidemie a endoteliální dysfunkce</a:t>
            </a:r>
            <a:br>
              <a:rPr lang="en-GB" altLang="cs-CZ" sz="1633">
                <a:ea typeface="ＭＳ Ｐゴシック" panose="020B0600070205080204" pitchFamily="34" charset="-128"/>
              </a:rPr>
            </a:br>
            <a:br>
              <a:rPr lang="en-GB" altLang="cs-CZ" sz="1633">
                <a:ea typeface="ＭＳ Ｐゴシック" panose="020B0600070205080204" pitchFamily="34" charset="-128"/>
              </a:rPr>
            </a:br>
            <a:r>
              <a:rPr lang="en-GB" altLang="cs-CZ" sz="1633">
                <a:ea typeface="ＭＳ Ｐゴシック" panose="020B0600070205080204" pitchFamily="34" charset="-128"/>
              </a:rPr>
              <a:t>- </a:t>
            </a:r>
            <a:r>
              <a:rPr lang="en-GB" altLang="cs-CZ" sz="1633" u="sng">
                <a:ea typeface="ＭＳ Ｐゴシック" panose="020B0600070205080204" pitchFamily="34" charset="-128"/>
              </a:rPr>
              <a:t>zvýšené riziko hemoragické mrtvice a jiných aterosklerotických procesů u žen</a:t>
            </a:r>
            <a:r>
              <a:rPr lang="en-GB" altLang="cs-CZ" sz="1633">
                <a:ea typeface="ＭＳ Ｐゴシック" panose="020B0600070205080204" pitchFamily="34" charset="-128"/>
              </a:rPr>
              <a:t> s nadváhou, straších žen a žen po menopauze (HbA1c a zvýšená glykemie na lačno, oxidativní stres)</a:t>
            </a:r>
          </a:p>
          <a:p>
            <a:endParaRPr lang="cs-CZ" altLang="cs-CZ" sz="1633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3E5F6A-CD99-42D9-A15E-77579F5D18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CDD6-4AF2-47FA-B0C1-EDB862BD89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F5C34F3-739B-4389-94CB-F13EB984F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GI a GN v diabetické dietě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1B3885-2BDA-44B6-822B-D9AE776EBB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CEEEC2-2D56-4058-B184-375113D955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5BD66F-6284-488E-BA36-9454EBD99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GI v praxi?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FA6DD57-C6B5-4FBF-83EB-46E37E08F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Sport:</a:t>
            </a:r>
          </a:p>
          <a:p>
            <a:pPr marL="54000" indent="0">
              <a:buNone/>
            </a:pPr>
            <a:r>
              <a:rPr lang="cs-CZ" u="sng" dirty="0"/>
              <a:t>Před pohybovou aktivitou:</a:t>
            </a:r>
          </a:p>
          <a:p>
            <a:pPr marL="54000" indent="0">
              <a:buNone/>
            </a:pPr>
            <a:r>
              <a:rPr lang="cs-CZ" dirty="0"/>
              <a:t>Konzumace potravin s nízkým GI – lepší udržení glykemie, zvýšení výdrže</a:t>
            </a:r>
          </a:p>
          <a:p>
            <a:pPr marL="54000" indent="0">
              <a:buNone/>
            </a:pPr>
            <a:r>
              <a:rPr lang="cs-CZ" u="sng" dirty="0"/>
              <a:t>Během pohybové aktivity:</a:t>
            </a:r>
          </a:p>
          <a:p>
            <a:pPr marL="54000" indent="0">
              <a:buNone/>
            </a:pPr>
            <a:r>
              <a:rPr lang="cs-CZ" dirty="0"/>
              <a:t>Potraviny s vysoký GI pro dobrou dostupnost energie</a:t>
            </a:r>
          </a:p>
          <a:p>
            <a:pPr marL="54000" indent="0">
              <a:buNone/>
            </a:pPr>
            <a:r>
              <a:rPr lang="cs-CZ" u="sng" dirty="0"/>
              <a:t>Po pohybové aktivitě:</a:t>
            </a:r>
          </a:p>
          <a:p>
            <a:pPr marL="54000" indent="0">
              <a:buNone/>
            </a:pPr>
            <a:r>
              <a:rPr lang="cs-CZ" dirty="0"/>
              <a:t>Potraviny s vysokým GI (do 45 min po cvičení) rychle zvyšují hladinu glykemie – obnova svalového glykogenu a podpora sekrece inzulinu – proteosyntéza a prokrvení svalů</a:t>
            </a:r>
          </a:p>
        </p:txBody>
      </p:sp>
    </p:spTree>
    <p:extLst>
      <p:ext uri="{BB962C8B-B14F-4D97-AF65-F5344CB8AC3E}">
        <p14:creationId xmlns:p14="http://schemas.microsoft.com/office/powerpoint/2010/main" val="40619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D5988A28-8A5B-40F0-9043-9107D365E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33" dirty="0">
                <a:ea typeface="ＭＳ Ｐゴシック" panose="020B0600070205080204" pitchFamily="34" charset="-128"/>
              </a:rPr>
              <a:t>Referenční (standardní) potravině je přidělena hodnota glykemického indexu 100 </a:t>
            </a:r>
          </a:p>
          <a:p>
            <a:pPr marL="54000" indent="0" eaLnBrk="1" hangingPunct="1">
              <a:buNone/>
            </a:pPr>
            <a:r>
              <a:rPr lang="cs-CZ" altLang="cs-CZ" sz="1633" dirty="0">
                <a:ea typeface="ＭＳ Ｐゴシック" panose="020B0600070205080204" pitchFamily="34" charset="-128"/>
              </a:rPr>
              <a:t>Bílý chléb/glukóza</a:t>
            </a:r>
          </a:p>
          <a:p>
            <a:pPr eaLnBrk="1" hangingPunct="1"/>
            <a:r>
              <a:rPr lang="cs-CZ" altLang="cs-CZ" sz="1633" dirty="0">
                <a:ea typeface="ＭＳ Ｐゴシック" panose="020B0600070205080204" pitchFamily="34" charset="-128"/>
              </a:rPr>
              <a:t>Př. bílý chléb - upečený z přesně navážených surovin a tím známého složení</a:t>
            </a:r>
          </a:p>
          <a:p>
            <a:pPr eaLnBrk="1" hangingPunct="1"/>
            <a:r>
              <a:rPr lang="cs-CZ" altLang="cs-CZ" sz="1633" dirty="0">
                <a:ea typeface="ＭＳ Ｐゴシック" panose="020B0600070205080204" pitchFamily="34" charset="-128"/>
              </a:rPr>
              <a:t>Glukóza má o 40 % větší glykemickou odezvu než bílý chléb a naopak chléb má 71% odezvu glukózy</a:t>
            </a:r>
          </a:p>
          <a:p>
            <a:pPr eaLnBrk="1" hangingPunct="1"/>
            <a:r>
              <a:rPr lang="cs-CZ" altLang="cs-CZ" sz="1633" dirty="0">
                <a:ea typeface="ＭＳ Ｐゴシック" panose="020B0600070205080204" pitchFamily="34" charset="-128"/>
              </a:rPr>
              <a:t>Pokud chceme převést hodnoty založené na indexu, kde je jako referenční potravina použita glukóza (GI = 100), na hodnoty založené na indexu, kde je referenční potravinou bílý chléb (GI = 100), je nutné je vynásobit 1,4 a v opačném případě se hodnoty vynásobí 0,7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596C180-DB52-46FC-89E8-09DD38FB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Bílý chléb x glukóza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A11F974-CEDF-42FE-AEEA-FEC3B124AF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7F25A4-4FEA-4F7F-8C01-D3A44CAA7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37C2F8-72CD-4BB9-9D0C-69A3436FB8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B81FC8-3EBA-4C32-93E9-96BE426EE4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1828BA-6A2F-4ED3-8AB5-CF9CE07AE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GI v praxi?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1BB1C0-9A10-441F-9F7A-ACBA6D8D7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5475789" cy="4139998"/>
          </a:xfrm>
        </p:spPr>
        <p:txBody>
          <a:bodyPr/>
          <a:lstStyle/>
          <a:p>
            <a:r>
              <a:rPr lang="cs-CZ" dirty="0"/>
              <a:t>V Austrálii a na Novém Zélandu součástí označování potravin</a:t>
            </a:r>
          </a:p>
          <a:p>
            <a:r>
              <a:rPr lang="cs-CZ" dirty="0"/>
              <a:t>Bez přesného pochopení významu se ztrácí účinnost</a:t>
            </a:r>
          </a:p>
          <a:p>
            <a:r>
              <a:rPr lang="cs-CZ" dirty="0"/>
              <a:t>Průzkum u NT v Kanadě:</a:t>
            </a:r>
          </a:p>
          <a:p>
            <a:pPr marL="54000" indent="0">
              <a:buNone/>
            </a:pPr>
            <a:r>
              <a:rPr lang="cs-CZ" dirty="0"/>
              <a:t>40 % využívalo koncept GI v praxi</a:t>
            </a:r>
          </a:p>
          <a:p>
            <a:pPr marL="54000" indent="0">
              <a:buNone/>
            </a:pPr>
            <a:r>
              <a:rPr lang="cs-CZ" dirty="0"/>
              <a:t>60 % nevyužívalo, z nich 3 % neměli znalost o GI</a:t>
            </a:r>
          </a:p>
          <a:p>
            <a:pPr marL="54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34BD37-149D-4369-A2A5-174D3110C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95" y="521447"/>
            <a:ext cx="2540000" cy="215900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B8F839D2-F5C6-414D-A1A3-427C9A156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458" y="2975810"/>
            <a:ext cx="2111542" cy="211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1174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0DD547-193B-4481-A247-00F6C0ACED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DDC925-9FCB-4ED0-89C7-3FCD270E24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1EF65154-50F9-4260-B572-80829EAA86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972" y="577348"/>
            <a:ext cx="3617501" cy="4347578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C34275AA-7BFF-43BD-A0E5-9583AF5C8D9B}"/>
              </a:ext>
            </a:extLst>
          </p:cNvPr>
          <p:cNvSpPr/>
          <p:nvPr/>
        </p:nvSpPr>
        <p:spPr>
          <a:xfrm>
            <a:off x="540000" y="5057275"/>
            <a:ext cx="860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https://sunshinesugar.com.au/products/product-range.html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671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A71166-AB1A-4420-A6B1-CC522E0286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908BBD-EE9F-4CEA-9303-640C441658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506D7E-A769-4BC0-9660-01C99884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30E6745-EBC5-4733-8627-B2C704C36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119512"/>
              </p:ext>
            </p:extLst>
          </p:nvPr>
        </p:nvGraphicFramePr>
        <p:xfrm>
          <a:off x="539750" y="1692275"/>
          <a:ext cx="4032249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745">
                  <a:extLst>
                    <a:ext uri="{9D8B030D-6E8A-4147-A177-3AD203B41FA5}">
                      <a16:colId xmlns:a16="http://schemas.microsoft.com/office/drawing/2014/main" val="586415545"/>
                    </a:ext>
                  </a:extLst>
                </a:gridCol>
                <a:gridCol w="1134421">
                  <a:extLst>
                    <a:ext uri="{9D8B030D-6E8A-4147-A177-3AD203B41FA5}">
                      <a16:colId xmlns:a16="http://schemas.microsoft.com/office/drawing/2014/main" val="1276654008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3758354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(glukóza)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(bílý chléb)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368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Cornflakes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86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Dlouhozrnná rýže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182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Parboild</a:t>
                      </a:r>
                      <a:r>
                        <a:rPr lang="cs-CZ" dirty="0"/>
                        <a:t> rýže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875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Bulgur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15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Špagety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214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Kuskus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245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Jablko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340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Banán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647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Čočka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124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7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AB6C57-1726-4160-AA73-0171C5472F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E77875-6629-420F-8578-51FBA3A286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F5C7B2-4A01-44BD-84B5-654AE0AF5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86CEC100-CC89-4521-AFBC-4D63C0E124B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9750" y="1692275"/>
          <a:ext cx="4032249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745">
                  <a:extLst>
                    <a:ext uri="{9D8B030D-6E8A-4147-A177-3AD203B41FA5}">
                      <a16:colId xmlns:a16="http://schemas.microsoft.com/office/drawing/2014/main" val="3180098750"/>
                    </a:ext>
                  </a:extLst>
                </a:gridCol>
                <a:gridCol w="1134421">
                  <a:extLst>
                    <a:ext uri="{9D8B030D-6E8A-4147-A177-3AD203B41FA5}">
                      <a16:colId xmlns:a16="http://schemas.microsoft.com/office/drawing/2014/main" val="3061932209"/>
                    </a:ext>
                  </a:extLst>
                </a:gridCol>
                <a:gridCol w="1344083">
                  <a:extLst>
                    <a:ext uri="{9D8B030D-6E8A-4147-A177-3AD203B41FA5}">
                      <a16:colId xmlns:a16="http://schemas.microsoft.com/office/drawing/2014/main" val="11059158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(glukóza)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GI (bílý chléb)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20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Glukóza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35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Fruktóza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8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4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Mrkev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761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486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Brambory pečené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27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Brambory vařené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56-101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80-144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56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Bramborová kaše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67-91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96-130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383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061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1B5A9A86-D3D9-4339-8A9A-106726EE4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Glykemická odpověď </a:t>
            </a:r>
            <a:r>
              <a:rPr lang="mr-IN" altLang="cs-CZ" dirty="0"/>
              <a:t>–</a:t>
            </a:r>
            <a:r>
              <a:rPr lang="cs-CZ" altLang="cs-CZ" dirty="0"/>
              <a:t> </a:t>
            </a:r>
            <a:r>
              <a:rPr lang="cs-CZ" altLang="cs-CZ" dirty="0" err="1"/>
              <a:t>Glycemic</a:t>
            </a:r>
            <a:r>
              <a:rPr lang="cs-CZ" altLang="cs-CZ" dirty="0"/>
              <a:t> Response (GR)</a:t>
            </a:r>
          </a:p>
          <a:p>
            <a:r>
              <a:rPr lang="cs-CZ" altLang="cs-CZ" dirty="0"/>
              <a:t>GR = </a:t>
            </a:r>
            <a:r>
              <a:rPr lang="cs-CZ" altLang="cs-CZ" dirty="0" err="1"/>
              <a:t>postprandiální</a:t>
            </a:r>
            <a:r>
              <a:rPr lang="cs-CZ" altLang="cs-CZ" dirty="0"/>
              <a:t> glykemie vyvolaná vstřebáním konzumované potraviny či pokrmu, která obsahuje sacharidy</a:t>
            </a:r>
          </a:p>
          <a:p>
            <a:endParaRPr lang="cs-CZ" altLang="cs-CZ" dirty="0"/>
          </a:p>
          <a:p>
            <a:r>
              <a:rPr lang="cs-CZ" altLang="cs-CZ" dirty="0"/>
              <a:t>Glykemický index </a:t>
            </a:r>
            <a:r>
              <a:rPr lang="mr-IN" altLang="cs-CZ" dirty="0"/>
              <a:t>–</a:t>
            </a:r>
            <a:r>
              <a:rPr lang="cs-CZ" altLang="cs-CZ" dirty="0"/>
              <a:t> </a:t>
            </a:r>
            <a:r>
              <a:rPr lang="cs-CZ" altLang="cs-CZ" dirty="0" err="1"/>
              <a:t>Glycemic</a:t>
            </a:r>
            <a:r>
              <a:rPr lang="cs-CZ" altLang="cs-CZ" dirty="0"/>
              <a:t> Index (GI)</a:t>
            </a:r>
          </a:p>
          <a:p>
            <a:r>
              <a:rPr lang="cs-CZ" altLang="cs-CZ" dirty="0"/>
              <a:t>GI = vztažen na potraviny s obsahem 50 g (či 25 g) sacharidů (dále viz základní definice GI)</a:t>
            </a:r>
          </a:p>
          <a:p>
            <a:endParaRPr lang="cs-CZ" altLang="cs-CZ" dirty="0"/>
          </a:p>
          <a:p>
            <a:r>
              <a:rPr lang="cs-CZ" altLang="cs-CZ" dirty="0"/>
              <a:t>GI není GR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C03B15-419D-40EE-A46B-EA5F5AB3DB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16B3D9-4BA9-4A05-A615-BF305EC68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629CB9C3-9475-4263-A46B-CFDB6E5C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Glykemický index x glykemická odpověď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BE1AD7B8-7657-40BB-B655-A37421F0C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GI ≥ 70 (stupnice glukózy) = potraviny s vysokým GI</a:t>
            </a:r>
            <a:br>
              <a:rPr lang="cs-CZ" altLang="cs-CZ" dirty="0"/>
            </a:br>
            <a:r>
              <a:rPr lang="cs-CZ" altLang="cs-CZ" dirty="0"/>
              <a:t>= potraviny, které jsou rozštěpeny, vstřebány a metabolizovány rychle</a:t>
            </a:r>
          </a:p>
          <a:p>
            <a:r>
              <a:rPr lang="cs-CZ" altLang="cs-CZ" dirty="0"/>
              <a:t>GI ≤ 55 (stupnice glukózy) = potraviny s nízkým GI</a:t>
            </a:r>
            <a:br>
              <a:rPr lang="cs-CZ" altLang="cs-CZ" dirty="0"/>
            </a:br>
            <a:r>
              <a:rPr lang="cs-CZ" altLang="cs-CZ" dirty="0"/>
              <a:t> = potraviny, které jsou rozštěpeny, vstřebány a metabolizovány pomalu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28CE04-C32F-4FB9-9A2A-18FE1B531B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48C059-4E85-4B3B-8025-0A046CAF60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6508AE89-BC25-4A9B-9142-F3F98CBCC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dle GI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>
            <a:extLst>
              <a:ext uri="{FF2B5EF4-FFF2-40B4-BE49-F238E27FC236}">
                <a16:creationId xmlns:a16="http://schemas.microsoft.com/office/drawing/2014/main" id="{BFDF79B4-7E94-4241-A158-ECA84D667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504" y="1322835"/>
            <a:ext cx="7543314" cy="4163728"/>
          </a:xfrm>
        </p:spPr>
        <p:txBody>
          <a:bodyPr/>
          <a:lstStyle/>
          <a:p>
            <a:pPr marL="54000" indent="0" eaLnBrk="1" hangingPunct="1">
              <a:buNone/>
            </a:pPr>
            <a:r>
              <a:rPr lang="en-GB" altLang="cs-CZ" sz="1905" b="1" dirty="0">
                <a:solidFill>
                  <a:schemeClr val="tx2"/>
                </a:solidFill>
              </a:rPr>
              <a:t>GI KOMBINOVANÉHO </a:t>
            </a:r>
            <a:r>
              <a:rPr lang="cs-CZ" altLang="cs-CZ" sz="1905" b="1" dirty="0">
                <a:solidFill>
                  <a:schemeClr val="tx2"/>
                </a:solidFill>
              </a:rPr>
              <a:t>POKRMU</a:t>
            </a:r>
            <a:r>
              <a:rPr lang="en-GB" altLang="cs-CZ" sz="1905" b="1" dirty="0">
                <a:solidFill>
                  <a:schemeClr val="tx2"/>
                </a:solidFill>
              </a:rPr>
              <a:t> A CELKOVÝ DENNÍ GI...?</a:t>
            </a:r>
            <a:br>
              <a:rPr lang="en-GB" altLang="cs-CZ" sz="2177" dirty="0">
                <a:solidFill>
                  <a:srgbClr val="000000"/>
                </a:solidFill>
              </a:rPr>
            </a:br>
            <a:r>
              <a:rPr lang="en-GB" altLang="cs-CZ" sz="1633" dirty="0">
                <a:solidFill>
                  <a:srgbClr val="000000"/>
                </a:solidFill>
              </a:rPr>
              <a:t>= </a:t>
            </a:r>
            <a:r>
              <a:rPr lang="en-GB" altLang="cs-CZ" sz="1633" dirty="0" err="1">
                <a:solidFill>
                  <a:srgbClr val="000000"/>
                </a:solidFill>
              </a:rPr>
              <a:t>podíl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celkového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množství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sacharidů</a:t>
            </a:r>
            <a:r>
              <a:rPr lang="en-GB" altLang="cs-CZ" sz="1633" dirty="0">
                <a:solidFill>
                  <a:srgbClr val="000000"/>
                </a:solidFill>
              </a:rPr>
              <a:t> v </a:t>
            </a:r>
            <a:r>
              <a:rPr lang="cs-CZ" altLang="cs-CZ" sz="1633" dirty="0">
                <a:solidFill>
                  <a:srgbClr val="000000"/>
                </a:solidFill>
              </a:rPr>
              <a:t>pokrmu</a:t>
            </a:r>
            <a:r>
              <a:rPr lang="en-GB" altLang="cs-CZ" sz="1633" dirty="0">
                <a:solidFill>
                  <a:srgbClr val="000000"/>
                </a:solidFill>
              </a:rPr>
              <a:t> (</a:t>
            </a:r>
            <a:r>
              <a:rPr lang="en-GB" altLang="cs-CZ" sz="1633" dirty="0" err="1">
                <a:solidFill>
                  <a:srgbClr val="000000"/>
                </a:solidFill>
              </a:rPr>
              <a:t>nebo</a:t>
            </a:r>
            <a:r>
              <a:rPr lang="en-GB" altLang="cs-CZ" sz="1633" dirty="0">
                <a:solidFill>
                  <a:srgbClr val="000000"/>
                </a:solidFill>
              </a:rPr>
              <a:t> za den) </a:t>
            </a:r>
            <a:r>
              <a:rPr lang="en-GB" altLang="cs-CZ" sz="1633" dirty="0" err="1">
                <a:solidFill>
                  <a:srgbClr val="000000"/>
                </a:solidFill>
              </a:rPr>
              <a:t>vynásobené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odpovídajícím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glykemickým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indexem</a:t>
            </a:r>
            <a:r>
              <a:rPr lang="en-GB" altLang="cs-CZ" sz="1633" dirty="0">
                <a:solidFill>
                  <a:srgbClr val="000000"/>
                </a:solidFill>
              </a:rPr>
              <a:t>. </a:t>
            </a:r>
            <a:r>
              <a:rPr lang="en-GB" altLang="cs-CZ" sz="1633" dirty="0" err="1">
                <a:solidFill>
                  <a:srgbClr val="000000"/>
                </a:solidFill>
              </a:rPr>
              <a:t>Součet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těchto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hodnot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vyjadřuje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glykemický</a:t>
            </a:r>
            <a:r>
              <a:rPr lang="en-GB" altLang="cs-CZ" sz="1633" dirty="0">
                <a:solidFill>
                  <a:srgbClr val="000000"/>
                </a:solidFill>
              </a:rPr>
              <a:t> index </a:t>
            </a:r>
            <a:r>
              <a:rPr lang="cs-CZ" altLang="cs-CZ" sz="1633" dirty="0">
                <a:solidFill>
                  <a:srgbClr val="000000"/>
                </a:solidFill>
              </a:rPr>
              <a:t>pokrmu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nebo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denní</a:t>
            </a:r>
            <a:r>
              <a:rPr lang="en-GB" altLang="cs-CZ" sz="1633" dirty="0">
                <a:solidFill>
                  <a:srgbClr val="000000"/>
                </a:solidFill>
              </a:rPr>
              <a:t> </a:t>
            </a:r>
            <a:r>
              <a:rPr lang="en-GB" altLang="cs-CZ" sz="1633" dirty="0" err="1">
                <a:solidFill>
                  <a:srgbClr val="000000"/>
                </a:solidFill>
              </a:rPr>
              <a:t>glykemický</a:t>
            </a:r>
            <a:r>
              <a:rPr lang="en-GB" altLang="cs-CZ" sz="1633" dirty="0">
                <a:solidFill>
                  <a:srgbClr val="000000"/>
                </a:solidFill>
              </a:rPr>
              <a:t> index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1EF92EA-FC42-4700-ABAA-27ECB40F30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857487"/>
              </p:ext>
            </p:extLst>
          </p:nvPr>
        </p:nvGraphicFramePr>
        <p:xfrm>
          <a:off x="1203158" y="2858284"/>
          <a:ext cx="6482729" cy="2346960"/>
        </p:xfrm>
        <a:graphic>
          <a:graphicData uri="http://schemas.openxmlformats.org/drawingml/2006/table">
            <a:tbl>
              <a:tblPr/>
              <a:tblGrid>
                <a:gridCol w="1625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Potravina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Sacharidy (g)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Podíl na celkovém množství sacharidů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GI potraviny</a:t>
                      </a:r>
                      <a:endParaRPr kumimoji="0" lang="cs-CZ" alt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GI potraviny v pokrmu</a:t>
                      </a:r>
                      <a:endParaRPr kumimoji="0" lang="cs-CZ" alt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Chléb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25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0,342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100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34,2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Cereálie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25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0,342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72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24,6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Mléko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6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0,082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39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3,2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Sacharóza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5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0,068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87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5,9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Pomerančový džus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12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0,164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74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12,1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Celkem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73</a:t>
                      </a:r>
                      <a:endParaRPr kumimoji="0" lang="cs-CZ" altLang="cs-CZ" sz="14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ＭＳ Ｐゴシック" pitchFamily="34" charset="-128"/>
                        </a:rPr>
                        <a:t>80</a:t>
                      </a:r>
                      <a:endParaRPr kumimoji="0" lang="cs-CZ" alt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2214" marR="62214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BF9880-1B26-42F2-BE5A-8B51D85590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Glykemický index a glykemická nálož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6FF723-4E4E-4FC9-824C-E1D1858FFD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4-3-cz.potx" id="{8F8DA1EA-732C-4591-A318-D67C56097C9A}" vid="{CE0F374A-338F-43D0-ACBB-868ED842B94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0D1F1D7741104FB0CEE139304576BC" ma:contentTypeVersion="13" ma:contentTypeDescription="Vytvoří nový dokument" ma:contentTypeScope="" ma:versionID="4630be5e22c57579131d02f542a7a004">
  <xsd:schema xmlns:xsd="http://www.w3.org/2001/XMLSchema" xmlns:xs="http://www.w3.org/2001/XMLSchema" xmlns:p="http://schemas.microsoft.com/office/2006/metadata/properties" xmlns:ns3="594b78a4-2bf0-4df0-b93f-64576109aa61" xmlns:ns4="b0b8ffb6-9dd1-4a5a-865d-25610c021c60" targetNamespace="http://schemas.microsoft.com/office/2006/metadata/properties" ma:root="true" ma:fieldsID="bb82c46157e6e03898d1baefe26a436e" ns3:_="" ns4:_="">
    <xsd:import namespace="594b78a4-2bf0-4df0-b93f-64576109aa61"/>
    <xsd:import namespace="b0b8ffb6-9dd1-4a5a-865d-25610c021c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b78a4-2bf0-4df0-b93f-64576109aa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8ffb6-9dd1-4a5a-865d-25610c02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F78CB0-36B8-4E57-9314-0D7CE392EC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0B868F-4EE3-4038-A759-DAF1DD4ED4A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b0b8ffb6-9dd1-4a5a-865d-25610c021c60"/>
    <ds:schemaRef ds:uri="594b78a4-2bf0-4df0-b93f-64576109aa6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0417911-ED83-41E9-9C55-04FED010C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4b78a4-2bf0-4df0-b93f-64576109aa61"/>
    <ds:schemaRef ds:uri="b0b8ffb6-9dd1-4a5a-865d-25610c021c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muni-prezentace-4-3-cz</Template>
  <TotalTime>1464</TotalTime>
  <Words>2727</Words>
  <Application>Microsoft Office PowerPoint</Application>
  <PresentationFormat>Předvádění na obrazovce (4:3)</PresentationFormat>
  <Paragraphs>548</Paragraphs>
  <Slides>41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52" baseType="lpstr">
      <vt:lpstr>ＭＳ Ｐゴシック</vt:lpstr>
      <vt:lpstr>ＭＳ Ｐゴシック</vt:lpstr>
      <vt:lpstr>Arial</vt:lpstr>
      <vt:lpstr>Calibri</vt:lpstr>
      <vt:lpstr>Cambria</vt:lpstr>
      <vt:lpstr>Mangal</vt:lpstr>
      <vt:lpstr>Rockwell</vt:lpstr>
      <vt:lpstr>Tahoma</vt:lpstr>
      <vt:lpstr>Times New Roman</vt:lpstr>
      <vt:lpstr>Wingdings</vt:lpstr>
      <vt:lpstr>Prezentace_MU_CZ</vt:lpstr>
      <vt:lpstr>Glykemický index a glykemická nálož</vt:lpstr>
      <vt:lpstr>Prezentace aplikace PowerPoint</vt:lpstr>
      <vt:lpstr>Testování hodnot GI</vt:lpstr>
      <vt:lpstr>Bílý chléb x glukóza</vt:lpstr>
      <vt:lpstr>Prezentace aplikace PowerPoint</vt:lpstr>
      <vt:lpstr>Prezentace aplikace PowerPoint</vt:lpstr>
      <vt:lpstr>Glykemický index x glykemická odpověď</vt:lpstr>
      <vt:lpstr>Rozdělení dle GI</vt:lpstr>
      <vt:lpstr>Prezentace aplikace PowerPoint</vt:lpstr>
      <vt:lpstr>Glykemická nálož</vt:lpstr>
      <vt:lpstr>Prezentace aplikace PowerPoint</vt:lpstr>
      <vt:lpstr>Prezentace aplikace PowerPoint</vt:lpstr>
      <vt:lpstr>Prezentace aplikace PowerPoint</vt:lpstr>
      <vt:lpstr>Co vše ovlivňuje glykemický index celkového pokrmu? </vt:lpstr>
      <vt:lpstr>Faktory modulující GI</vt:lpstr>
      <vt:lpstr>Délka a složení řetězce</vt:lpstr>
      <vt:lpstr>Amylóza a amylopektin</vt:lpstr>
      <vt:lpstr>Vláknina</vt:lpstr>
      <vt:lpstr>Buněčná struktura a technologie přípravy pokrmů</vt:lpstr>
      <vt:lpstr>Prezentace aplikace PowerPoint</vt:lpstr>
      <vt:lpstr>Prezentace aplikace PowerPoint</vt:lpstr>
      <vt:lpstr>Prezentace aplikace PowerPoint</vt:lpstr>
      <vt:lpstr>GI</vt:lpstr>
      <vt:lpstr>Prezentace aplikace PowerPoint</vt:lpstr>
      <vt:lpstr>Zdravotní tvrzení</vt:lpstr>
      <vt:lpstr>Zdravotní tvrzení</vt:lpstr>
      <vt:lpstr>Inzulinemický index</vt:lpstr>
      <vt:lpstr>GLYKEMIE A INZULINEMIE po konzumaci potravin obsahujících laktózu</vt:lpstr>
      <vt:lpstr>Ne laktóza, ale větvené AK</vt:lpstr>
      <vt:lpstr>Žitný x pšeničný chléb</vt:lpstr>
      <vt:lpstr>Benefity potravin s nízkým GI pro zdraví</vt:lpstr>
      <vt:lpstr>Postprandiální glykemie a její kontrola</vt:lpstr>
      <vt:lpstr>GI  a nádorové onemocnění</vt:lpstr>
      <vt:lpstr>Prezentace aplikace PowerPoint</vt:lpstr>
      <vt:lpstr>GI  a ovoce</vt:lpstr>
      <vt:lpstr>Prezentace aplikace PowerPoint</vt:lpstr>
      <vt:lpstr>Dle studií</vt:lpstr>
      <vt:lpstr>GI a GN v diabetické dietě</vt:lpstr>
      <vt:lpstr>Využití GI v praxi?</vt:lpstr>
      <vt:lpstr>Využití GI v praxi?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Glykemický index a glykemická nálož</dc:title>
  <dc:creator>Kamila Jančeková</dc:creator>
  <cp:lastModifiedBy>Kamila Jančeková</cp:lastModifiedBy>
  <cp:revision>12</cp:revision>
  <dcterms:created xsi:type="dcterms:W3CDTF">2021-04-21T08:28:40Z</dcterms:created>
  <dcterms:modified xsi:type="dcterms:W3CDTF">2021-04-22T12:02:40Z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0x0101002D0D1F1D7741104FB0CEE139304576BC</vt:lpwstr>
  </property>
</Properties>
</file>