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0" r:id="rId1"/>
    <p:sldMasterId id="2147483851" r:id="rId2"/>
  </p:sldMasterIdLst>
  <p:notesMasterIdLst>
    <p:notesMasterId r:id="rId74"/>
  </p:notesMasterIdLst>
  <p:handoutMasterIdLst>
    <p:handoutMasterId r:id="rId75"/>
  </p:handoutMasterIdLst>
  <p:sldIdLst>
    <p:sldId id="315" r:id="rId3"/>
    <p:sldId id="366" r:id="rId4"/>
    <p:sldId id="367" r:id="rId5"/>
    <p:sldId id="327" r:id="rId6"/>
    <p:sldId id="353" r:id="rId7"/>
    <p:sldId id="354" r:id="rId8"/>
    <p:sldId id="349" r:id="rId9"/>
    <p:sldId id="333" r:id="rId10"/>
    <p:sldId id="378" r:id="rId11"/>
    <p:sldId id="316" r:id="rId12"/>
    <p:sldId id="319" r:id="rId13"/>
    <p:sldId id="318" r:id="rId14"/>
    <p:sldId id="336" r:id="rId15"/>
    <p:sldId id="360" r:id="rId16"/>
    <p:sldId id="321" r:id="rId17"/>
    <p:sldId id="322" r:id="rId18"/>
    <p:sldId id="372" r:id="rId19"/>
    <p:sldId id="358" r:id="rId20"/>
    <p:sldId id="320" r:id="rId21"/>
    <p:sldId id="355" r:id="rId22"/>
    <p:sldId id="356" r:id="rId23"/>
    <p:sldId id="317" r:id="rId24"/>
    <p:sldId id="361" r:id="rId25"/>
    <p:sldId id="357" r:id="rId26"/>
    <p:sldId id="324" r:id="rId27"/>
    <p:sldId id="347" r:id="rId28"/>
    <p:sldId id="348" r:id="rId29"/>
    <p:sldId id="382" r:id="rId30"/>
    <p:sldId id="383" r:id="rId31"/>
    <p:sldId id="326" r:id="rId32"/>
    <p:sldId id="339" r:id="rId33"/>
    <p:sldId id="340" r:id="rId34"/>
    <p:sldId id="342" r:id="rId35"/>
    <p:sldId id="344" r:id="rId36"/>
    <p:sldId id="343" r:id="rId37"/>
    <p:sldId id="345" r:id="rId38"/>
    <p:sldId id="368" r:id="rId39"/>
    <p:sldId id="325" r:id="rId40"/>
    <p:sldId id="338" r:id="rId41"/>
    <p:sldId id="337" r:id="rId42"/>
    <p:sldId id="393" r:id="rId43"/>
    <p:sldId id="351" r:id="rId44"/>
    <p:sldId id="350" r:id="rId45"/>
    <p:sldId id="328" r:id="rId46"/>
    <p:sldId id="369" r:id="rId47"/>
    <p:sldId id="391" r:id="rId48"/>
    <p:sldId id="329" r:id="rId49"/>
    <p:sldId id="376" r:id="rId50"/>
    <p:sldId id="371" r:id="rId51"/>
    <p:sldId id="390" r:id="rId52"/>
    <p:sldId id="352" r:id="rId53"/>
    <p:sldId id="362" r:id="rId54"/>
    <p:sldId id="363" r:id="rId55"/>
    <p:sldId id="330" r:id="rId56"/>
    <p:sldId id="386" r:id="rId57"/>
    <p:sldId id="331" r:id="rId58"/>
    <p:sldId id="332" r:id="rId59"/>
    <p:sldId id="364" r:id="rId60"/>
    <p:sldId id="388" r:id="rId61"/>
    <p:sldId id="377" r:id="rId62"/>
    <p:sldId id="379" r:id="rId63"/>
    <p:sldId id="380" r:id="rId64"/>
    <p:sldId id="381" r:id="rId65"/>
    <p:sldId id="394" r:id="rId66"/>
    <p:sldId id="395" r:id="rId67"/>
    <p:sldId id="396" r:id="rId68"/>
    <p:sldId id="397" r:id="rId69"/>
    <p:sldId id="399" r:id="rId70"/>
    <p:sldId id="373" r:id="rId71"/>
    <p:sldId id="384" r:id="rId72"/>
    <p:sldId id="375" r:id="rId73"/>
  </p:sldIdLst>
  <p:sldSz cx="9144000" cy="6858000" type="screen4x3"/>
  <p:notesSz cx="6811963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00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95" autoAdjust="0"/>
    <p:restoredTop sz="94660"/>
  </p:normalViewPr>
  <p:slideViewPr>
    <p:cSldViewPr>
      <p:cViewPr varScale="1">
        <p:scale>
          <a:sx n="120" d="100"/>
          <a:sy n="120" d="100"/>
        </p:scale>
        <p:origin x="121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56" y="-96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4880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79890FE3-881F-4004-95D2-31296CB4C7F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4400"/>
            <a:ext cx="4995863" cy="44751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44880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C6576EDC-FD86-4110-939B-B2C6D9B0B21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36 w 1722"/>
                <a:gd name="T1" fmla="*/ 33 h 66"/>
                <a:gd name="T2" fmla="*/ 163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36 w 1722"/>
                <a:gd name="T9" fmla="*/ 33 h 66"/>
                <a:gd name="T10" fmla="*/ 163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32 w 975"/>
                <a:gd name="T1" fmla="*/ 48 h 101"/>
                <a:gd name="T2" fmla="*/ 93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32 w 975"/>
                <a:gd name="T9" fmla="*/ 48 h 101"/>
                <a:gd name="T10" fmla="*/ 93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5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55 w 2141"/>
                <a:gd name="T7" fmla="*/ 0 h 198"/>
                <a:gd name="T8" fmla="*/ 205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67 w 2517"/>
                <a:gd name="T1" fmla="*/ 276 h 276"/>
                <a:gd name="T2" fmla="*/ 2388 w 2517"/>
                <a:gd name="T3" fmla="*/ 204 h 276"/>
                <a:gd name="T4" fmla="*/ 2131 w 2517"/>
                <a:gd name="T5" fmla="*/ 0 h 276"/>
                <a:gd name="T6" fmla="*/ 0 w 2517"/>
                <a:gd name="T7" fmla="*/ 276 h 276"/>
                <a:gd name="T8" fmla="*/ 2067 w 2517"/>
                <a:gd name="T9" fmla="*/ 276 h 276"/>
                <a:gd name="T10" fmla="*/ 20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8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86 w 729"/>
                <a:gd name="T7" fmla="*/ 240 h 240"/>
                <a:gd name="T8" fmla="*/ 68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86 w 729"/>
                <a:gd name="T1" fmla="*/ 318 h 318"/>
                <a:gd name="T2" fmla="*/ 68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86 w 729"/>
                <a:gd name="T9" fmla="*/ 318 h 318"/>
                <a:gd name="T10" fmla="*/ 68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6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cs typeface="+mn-cs"/>
                </a:endParaRPr>
              </a:p>
            </p:txBody>
          </p:sp>
        </p:grpSp>
      </p:grpSp>
      <p:sp>
        <p:nvSpPr>
          <p:cNvPr id="19050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9050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71A5-7BAB-4401-A8C1-ADF1F16FD91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960050-937E-4FFD-83AF-ADA02C14509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41E59C-A446-43A0-A630-6680F9A2FE5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2B2B33-AF21-446D-8921-E60796B3760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83F3E5-77CE-405E-A87E-A91F8FCA815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DAC0534-B141-4DBD-9E3A-CC3AC592351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A4D613-49FB-41BC-B88D-2C570944C2B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57FE68-23A1-45D7-BAFE-611150023A4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1E2F001-85E9-4FE9-9649-AC03C1FFD44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5EAD3C-6C13-4F50-94B5-93779EE54E2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BF4A3C-8485-4F45-B127-E1A1E256596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20F77-A0D5-45AB-90E9-FD4A3699AB7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894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7" name="Rectangle 4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8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9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EDD31CC-D7A1-4992-B8E9-88C6578C2C7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151A601-3C67-463E-8C6F-1FD151B87D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hyperlink" Target="mailto:pospisilova.yvona@fnbrno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hyperlink" Target="https://www.ncbi.nlm.nih.gov/pubmed/2716141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9933"/>
                </a:solidFill>
              </a:rPr>
              <a:t>Monitoring glykémie, hypoglykémie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latin typeface="+mn-lt"/>
              </a:rPr>
              <a:t>Yvona Pospíšilová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latin typeface="+mn-lt"/>
              </a:rPr>
              <a:t>Interní, hematologická a onkologická klinika FN Brno a LF MU Brno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latin typeface="+mn-lt"/>
                <a:hlinkClick r:id="rId4"/>
              </a:rPr>
              <a:t>pospisilova.yvona@fnbrno.cz</a:t>
            </a:r>
            <a:endParaRPr lang="cs-CZ" sz="2800" dirty="0">
              <a:latin typeface="+mn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>
                <a:latin typeface="+mn-lt"/>
              </a:rPr>
              <a:t>29.4.2021</a:t>
            </a:r>
            <a:endParaRPr lang="cs-CZ" sz="2800" dirty="0"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ED0DBB-7D5D-406A-BA54-39EB48EFD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3"/>
    </mc:Choice>
    <mc:Fallback xmlns="">
      <p:transition spd="slow" advTm="1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Klinické příznaky hyperglykémie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 sz="2800">
                <a:effectLst/>
              </a:rPr>
              <a:t>Žízeň, sucho v ústech, časté močení</a:t>
            </a:r>
          </a:p>
          <a:p>
            <a:r>
              <a:rPr lang="cs-CZ" altLang="cs-CZ" sz="2800">
                <a:effectLst/>
              </a:rPr>
              <a:t>Porucha vědomí až bezvědomí</a:t>
            </a:r>
          </a:p>
          <a:p>
            <a:r>
              <a:rPr lang="cs-CZ" altLang="cs-CZ" sz="2800">
                <a:effectLst/>
              </a:rPr>
              <a:t>Nechutenství</a:t>
            </a:r>
          </a:p>
          <a:p>
            <a:r>
              <a:rPr lang="cs-CZ" altLang="cs-CZ" sz="2800">
                <a:effectLst/>
              </a:rPr>
              <a:t>Ospalost, slabost, únava, zmatenost</a:t>
            </a:r>
          </a:p>
          <a:p>
            <a:r>
              <a:rPr lang="cs-CZ" altLang="cs-CZ" sz="2800">
                <a:effectLst/>
              </a:rPr>
              <a:t>Nevolnost, zvracení, bolesti břicha</a:t>
            </a:r>
          </a:p>
          <a:p>
            <a:r>
              <a:rPr lang="cs-CZ" altLang="cs-CZ" sz="2800">
                <a:effectLst/>
              </a:rPr>
              <a:t>Rozmazané vidění</a:t>
            </a:r>
          </a:p>
          <a:p>
            <a:r>
              <a:rPr lang="cs-CZ" altLang="cs-CZ" sz="2800">
                <a:effectLst/>
              </a:rPr>
              <a:t>Dehydratace</a:t>
            </a:r>
          </a:p>
          <a:p>
            <a:r>
              <a:rPr lang="cs-CZ" altLang="cs-CZ" sz="2800">
                <a:effectLst/>
              </a:rPr>
              <a:t>„Kussmaulovo“ dýchání (metabolická acidóza)</a:t>
            </a:r>
          </a:p>
          <a:p>
            <a:endParaRPr lang="cs-CZ" altLang="cs-CZ" sz="2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E5DF0F-8E16-4462-8032-D46B650AB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5"/>
    </mc:Choice>
    <mc:Fallback xmlns="">
      <p:transition spd="slow" advTm="1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Klinické příznaky hypoglykémie</a:t>
            </a:r>
            <a:br>
              <a:rPr lang="cs-CZ" altLang="cs-CZ" sz="4000">
                <a:solidFill>
                  <a:srgbClr val="FF9933"/>
                </a:solidFill>
                <a:effectLst/>
              </a:rPr>
            </a:br>
            <a:r>
              <a:rPr lang="cs-CZ" altLang="cs-CZ" sz="4000">
                <a:solidFill>
                  <a:srgbClr val="FF9933"/>
                </a:solidFill>
                <a:effectLst/>
              </a:rPr>
              <a:t>adrenergni příznaky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421188"/>
          </a:xfrm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Třes</a:t>
            </a:r>
          </a:p>
          <a:p>
            <a:r>
              <a:rPr lang="cs-CZ" altLang="cs-CZ">
                <a:effectLst/>
              </a:rPr>
              <a:t>Pocení</a:t>
            </a:r>
          </a:p>
          <a:p>
            <a:r>
              <a:rPr lang="cs-CZ" altLang="cs-CZ">
                <a:effectLst/>
              </a:rPr>
              <a:t>Tachykardie, palpitace</a:t>
            </a:r>
          </a:p>
          <a:p>
            <a:r>
              <a:rPr lang="cs-CZ" altLang="cs-CZ">
                <a:effectLst/>
              </a:rPr>
              <a:t>Nervozita, úzkost</a:t>
            </a:r>
          </a:p>
          <a:p>
            <a:r>
              <a:rPr lang="cs-CZ" altLang="cs-CZ">
                <a:effectLst/>
              </a:rPr>
              <a:t>Hlad</a:t>
            </a:r>
          </a:p>
          <a:p>
            <a:r>
              <a:rPr lang="cs-CZ" altLang="cs-CZ">
                <a:effectLst/>
              </a:rPr>
              <a:t>Bledost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15C878-9F63-4C12-A90B-360B5658B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"/>
    </mc:Choice>
    <mc:Fallback xmlns="">
      <p:transition spd="slow" advTm="1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Klinické příznaky hypoglykémie</a:t>
            </a:r>
            <a:br>
              <a:rPr lang="cs-CZ" altLang="cs-CZ" sz="4000">
                <a:solidFill>
                  <a:srgbClr val="FF9933"/>
                </a:solidFill>
                <a:effectLst/>
              </a:rPr>
            </a:br>
            <a:r>
              <a:rPr lang="cs-CZ" altLang="cs-CZ" sz="4000">
                <a:solidFill>
                  <a:srgbClr val="FF9933"/>
                </a:solidFill>
                <a:effectLst/>
              </a:rPr>
              <a:t>známky neuroglykopenie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6565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Snížená neuropsychická výkonnost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Neschopnost se soustředit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Obtížná řeč, brnění kolem úst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Ospalost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Nevolnost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Porucha vidění, diplopie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Porucha chování, změna nálady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Zmatenost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Křeče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810372-BDEE-415B-87B0-32991D312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2071687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Klinické příznaky hypoglykémie</a:t>
            </a:r>
            <a:br>
              <a:rPr lang="cs-CZ" altLang="cs-CZ" sz="4000">
                <a:solidFill>
                  <a:srgbClr val="FF9933"/>
                </a:solidFill>
                <a:effectLst/>
              </a:rPr>
            </a:br>
            <a:r>
              <a:rPr lang="cs-CZ" altLang="cs-CZ" sz="4000">
                <a:solidFill>
                  <a:srgbClr val="FF9933"/>
                </a:solidFill>
                <a:effectLst/>
              </a:rPr>
              <a:t>nespecifické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Bolesti hlavy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Celková slabost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Nauzea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Sucho v ústech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Porucha vědomí až bezvědomí</a:t>
            </a:r>
          </a:p>
          <a:p>
            <a:pPr>
              <a:lnSpc>
                <a:spcPct val="8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effectLst/>
              </a:rPr>
              <a:t>Poruchy srdečního rytmu, náhlá smrt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F765E1-364E-46BE-AA5F-5F02CB149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6"/>
    </mc:Choice>
    <mc:Fallback xmlns="">
      <p:transition spd="slow" advTm="3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„Nepravá postprandiální hypoglykémie“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přemrštěná odpověď na příjem potravy i u zdravých jedinců – zde tolerance glukózy v normě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vegetativní dystonie  u astenických nebo obézních jedinců – zde tolerance glukózy v normě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počínající DM – dysregulace glykémií!!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DDE7AFC-B39A-46ED-90F5-FDF151272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77"/>
    </mc:Choice>
    <mc:Fallback xmlns="">
      <p:transition spd="slow" advTm="3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Postprandiální hypoglykémie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Zrychlená evakuace žaludku po operacích žaludku („dumping syndrom“)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Poruchy metabolismu u dětí (galaktosémie, fruktózová intolerance)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1AC83C7-6AA0-479A-BE03-436519F32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6"/>
    </mc:Choice>
    <mc:Fallback xmlns="">
      <p:transition spd="slow" advTm="1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Hypoglykemické stavy nalačno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Nedostatek kontrainzulárních hormonů (insuficience nadledvin a hypofýzy)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Onemocnění jater (porucha glykogenolýzy a glukoneogeneze) a ledvin (snížení glukoneogeneze a snížená degradace inzulinu)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Účinek léků a alkoholu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4D6527-A712-423C-A3F6-20D5D5348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1"/>
    </mc:Choice>
    <mc:Fallback xmlns="">
      <p:transition spd="slow" advTm="1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Hypoglykemické stavy nalačno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Extrapankreatizké nádory – zvýšená spotřeba glukózy nádorem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Zvýšená produkce inzulinu (inzulinom, extrapankreatické nádory – zvýšená produkce insulin-like-hormonů)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Autoimunitní onemocnění </a:t>
            </a:r>
          </a:p>
          <a:p>
            <a:r>
              <a:rPr lang="cs-CZ" altLang="cs-CZ">
                <a:effectLst/>
              </a:rPr>
              <a:t>Vrozená onemocnění</a:t>
            </a:r>
          </a:p>
          <a:p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E92FBF6-0FA1-457B-A406-A648B4F95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Hypoglykemické stavy nalačno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Septické a šokové stavy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Kardiální selhávání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Protrahované hladovění a extrémní fyzické vyčerpání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Hypothyreoza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D3E05D-6357-47D1-B209-73D5D4F0B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1"/>
    </mc:Choice>
    <mc:Fallback xmlns="">
      <p:transition spd="slow" advTm="1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Příčiny hypoglykémie u diabetiků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44675"/>
            <a:ext cx="8229600" cy="428625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Zvýšená fyzická aktivita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Snížený příjem potravy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Alkohol, drogy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Léky – např. betablokátory (tlumí adrenergní projevy hypoglykémie)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Terapie inzulinem a preparáty sulfonylurey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Porucha funkce ledvin a jater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Přítomnost autonomní neuropatie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C5E23B-75CB-4D8B-B730-E4D275FD1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4"/>
    </mc:Choice>
    <mc:Fallback xmlns="">
      <p:transition spd="slow" advTm="1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Hypoglykémie - příznaky, podklad, diagnostika</a:t>
            </a:r>
          </a:p>
          <a:p>
            <a:endParaRPr lang="cs-CZ" altLang="cs-CZ">
              <a:solidFill>
                <a:srgbClr val="FF9933"/>
              </a:solidFill>
              <a:effectLst/>
            </a:endParaRPr>
          </a:p>
          <a:p>
            <a:r>
              <a:rPr lang="cs-CZ" altLang="cs-CZ">
                <a:solidFill>
                  <a:srgbClr val="FF9933"/>
                </a:solidFill>
                <a:effectLst/>
              </a:rPr>
              <a:t>Léčba hypoglykémie</a:t>
            </a:r>
          </a:p>
          <a:p>
            <a:endParaRPr lang="cs-CZ" altLang="cs-CZ">
              <a:solidFill>
                <a:srgbClr val="FF9933"/>
              </a:solidFill>
              <a:effectLst/>
            </a:endParaRPr>
          </a:p>
          <a:p>
            <a:r>
              <a:rPr lang="cs-CZ" altLang="cs-CZ">
                <a:solidFill>
                  <a:srgbClr val="FF9933"/>
                </a:solidFill>
                <a:effectLst/>
              </a:rPr>
              <a:t>Monitoring glykémií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1F416BF-DA33-4F2C-8DC7-F483CCEBC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při terapii inzulinem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44675"/>
            <a:ext cx="8229600" cy="4286250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Chyba ve velikosti dávky</a:t>
            </a:r>
          </a:p>
          <a:p>
            <a:r>
              <a:rPr lang="cs-CZ" altLang="cs-CZ">
                <a:effectLst/>
              </a:rPr>
              <a:t>Chyba v aplikační technice</a:t>
            </a:r>
          </a:p>
          <a:p>
            <a:r>
              <a:rPr lang="cs-CZ" altLang="cs-CZ">
                <a:effectLst/>
              </a:rPr>
              <a:t>Nespolupráce pacienta</a:t>
            </a:r>
          </a:p>
          <a:p>
            <a:r>
              <a:rPr lang="cs-CZ" altLang="cs-CZ">
                <a:effectLst/>
              </a:rPr>
              <a:t>Zvýšená absorpce inzulinu z podkoží</a:t>
            </a:r>
          </a:p>
          <a:p>
            <a:pPr lvl="1"/>
            <a:r>
              <a:rPr lang="cs-CZ" altLang="cs-CZ">
                <a:effectLst/>
              </a:rPr>
              <a:t>slunění, zvýšená teplota okolí</a:t>
            </a:r>
          </a:p>
          <a:p>
            <a:pPr lvl="1"/>
            <a:r>
              <a:rPr lang="cs-CZ" altLang="cs-CZ">
                <a:effectLst/>
              </a:rPr>
              <a:t>fyzická zátěž v místě aplikace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CF3D89A-643D-46B7-83E1-443E790AB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42"/>
    </mc:Choice>
    <mc:Fallback xmlns="">
      <p:transition spd="slow" advTm="4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 Úprava dávky inzulinu při fyzické aktivitě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9138"/>
            <a:ext cx="8229600" cy="4141787"/>
          </a:xfrm>
          <a:noFill/>
        </p:spPr>
        <p:txBody>
          <a:bodyPr/>
          <a:lstStyle/>
          <a:p>
            <a:r>
              <a:rPr lang="cs-CZ" altLang="cs-CZ" sz="2800">
                <a:effectLst/>
              </a:rPr>
              <a:t>Monitorovat glykémii před, během a po cvičení</a:t>
            </a:r>
          </a:p>
          <a:p>
            <a:r>
              <a:rPr lang="cs-CZ" altLang="cs-CZ" sz="2800">
                <a:effectLst/>
              </a:rPr>
              <a:t>Necvičit při glykémii nad 16 či pod 5 mmol/l</a:t>
            </a:r>
          </a:p>
          <a:p>
            <a:r>
              <a:rPr lang="cs-CZ" altLang="cs-CZ" sz="2800">
                <a:effectLst/>
              </a:rPr>
              <a:t>Před cvičením snížit dávku inzulinu o 25-50%</a:t>
            </a:r>
          </a:p>
          <a:p>
            <a:r>
              <a:rPr lang="cs-CZ" altLang="cs-CZ" sz="2800">
                <a:effectLst/>
              </a:rPr>
              <a:t>Před cvičením navíc 20-40 S při glykémii pod 7 mmol/l</a:t>
            </a:r>
          </a:p>
          <a:p>
            <a:r>
              <a:rPr lang="cs-CZ" altLang="cs-CZ" sz="2800">
                <a:effectLst/>
              </a:rPr>
              <a:t>Během cvičení jíst každou hodinu navíc 10-40 g S (sušenky, sladké nápoje)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0AAD08-C6BF-4E05-AF39-26D2A4213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3"/>
    </mc:Choice>
    <mc:Fallback xmlns="">
      <p:transition spd="slow" advTm="2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Porucha vnímání hypoglykémie („hypoglycaemie unawarness“)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 sz="2800">
                <a:effectLst/>
              </a:rPr>
              <a:t>Porušená sympatoadrenální regulace (nutný vyšší pokles glykémie k vyvolání aktivaci sympatiku)</a:t>
            </a:r>
          </a:p>
          <a:p>
            <a:pPr>
              <a:buFont typeface="Wingdings" pitchFamily="2" charset="2"/>
              <a:buNone/>
            </a:pPr>
            <a:endParaRPr lang="cs-CZ" altLang="cs-CZ" sz="280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>
                <a:effectLst/>
              </a:rPr>
              <a:t>- napomáhá tomu i porucha glykoregulačních mechanismů na snížení glukózy (nejprve pokles a opoždění vyplavování glukagonu, pak i adrenalinu)</a:t>
            </a:r>
          </a:p>
          <a:p>
            <a:pPr>
              <a:buFont typeface="Wingdings" pitchFamily="2" charset="2"/>
              <a:buNone/>
            </a:pPr>
            <a:endParaRPr lang="cs-CZ" altLang="cs-CZ" sz="240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>
                <a:effectLst/>
              </a:rPr>
              <a:t>- dále je přítomen i zvýšený glykemický práh – snižuje se hodnota glykémie která vyvolá příznaky</a:t>
            </a:r>
            <a:r>
              <a:rPr lang="cs-CZ" altLang="cs-CZ" sz="2800">
                <a:effectLst/>
              </a:rPr>
              <a:t> </a:t>
            </a:r>
          </a:p>
          <a:p>
            <a:pPr>
              <a:buFont typeface="Wingdings" pitchFamily="2" charset="2"/>
              <a:buNone/>
            </a:pPr>
            <a:endParaRPr lang="cs-CZ" altLang="cs-CZ" sz="2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AC9FAC-2FD6-44B0-9659-A144344EE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1"/>
    </mc:Choice>
    <mc:Fallback xmlns=""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927225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Porucha vnímání hypoglykémie (hypoglycaemie unawarness)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sz="2800" dirty="0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 sz="2800" dirty="0">
              <a:effectLst/>
            </a:endParaRPr>
          </a:p>
          <a:p>
            <a:r>
              <a:rPr lang="cs-CZ" altLang="cs-CZ" sz="2800" dirty="0">
                <a:effectLst/>
              </a:rPr>
              <a:t>Zhoršuje se po každé hypoglykémii (trvá asi 48 hodin po hypoglykémii)</a:t>
            </a:r>
          </a:p>
          <a:p>
            <a:endParaRPr lang="cs-CZ" altLang="cs-CZ" sz="2800" dirty="0">
              <a:effectLst/>
            </a:endParaRPr>
          </a:p>
          <a:p>
            <a:r>
              <a:rPr lang="cs-CZ" altLang="cs-CZ" sz="2800" dirty="0">
                <a:effectLst/>
              </a:rPr>
              <a:t>Reverzibilní</a:t>
            </a:r>
          </a:p>
          <a:p>
            <a:endParaRPr lang="cs-CZ" altLang="cs-CZ" sz="2800" dirty="0">
              <a:effectLst/>
            </a:endParaRPr>
          </a:p>
          <a:p>
            <a:r>
              <a:rPr lang="cs-CZ" altLang="cs-CZ" sz="2800" dirty="0">
                <a:effectLst/>
              </a:rPr>
              <a:t>I za cenu přechodně vyšších glykémií je nutno se hypoglykémiím vyvarovat (na cca 2-4 týdny)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8A12568-1246-4902-A574-3E15E19E2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2"/>
    </mc:Choice>
    <mc:Fallback xmlns="">
      <p:transition spd="slow" advTm="61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 dirty="0">
                <a:effectLst/>
              </a:rPr>
              <a:t>Opakované a těžké hypoglykémie stejně jako „nevnímání hypoglykémie“ je možnou indikací </a:t>
            </a:r>
          </a:p>
          <a:p>
            <a:pPr lvl="1"/>
            <a:r>
              <a:rPr lang="cs-CZ" altLang="cs-CZ" dirty="0">
                <a:effectLst/>
              </a:rPr>
              <a:t>k aplikaci inzulinové pumpy </a:t>
            </a:r>
          </a:p>
          <a:p>
            <a:pPr lvl="1"/>
            <a:r>
              <a:rPr lang="cs-CZ" altLang="cs-CZ" dirty="0">
                <a:effectLst/>
              </a:rPr>
              <a:t>event. k transplantaci pankreatu či beta bb. pankreatu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96FFC3B-B5A9-4695-B71F-434C8173A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7"/>
    </mc:Choice>
    <mc:Fallback xmlns="">
      <p:transition spd="slow" advTm="1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Noční hypoglykémie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Lze zaspat!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>
                <a:solidFill>
                  <a:srgbClr val="FF9933"/>
                </a:solidFill>
                <a:effectLst/>
              </a:rPr>
              <a:t>„Somogyiho efekt“ - </a:t>
            </a:r>
            <a:r>
              <a:rPr lang="cs-CZ" altLang="cs-CZ">
                <a:effectLst/>
              </a:rPr>
              <a:t>protrahovaná kontraregulační hyperglykémie po hypoglykémii….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Cave: nutno odlišit od </a:t>
            </a:r>
            <a:r>
              <a:rPr lang="cs-CZ" altLang="cs-CZ">
                <a:solidFill>
                  <a:srgbClr val="FF9933"/>
                </a:solidFill>
                <a:effectLst/>
              </a:rPr>
              <a:t>„Dawn fenoménu“</a:t>
            </a:r>
            <a:r>
              <a:rPr lang="cs-CZ" altLang="cs-CZ">
                <a:effectLst/>
              </a:rPr>
              <a:t> – vzestup glykémie kolem 4. hodiny ranní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D955AA-12BB-4AFD-A67D-6643429C0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54"/>
    </mc:Choice>
    <mc:Fallback xmlns="">
      <p:transition spd="slow" advTm="10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Hypoglykémie u DM 1. typu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 dirty="0" err="1">
                <a:effectLst/>
              </a:rPr>
              <a:t>Vpodstatě</a:t>
            </a:r>
            <a:r>
              <a:rPr lang="cs-CZ" altLang="cs-CZ" dirty="0">
                <a:effectLst/>
              </a:rPr>
              <a:t> nevyhnutelná (lehká 1-2x týdně, těžká 1-2x ročně</a:t>
            </a:r>
          </a:p>
          <a:p>
            <a:r>
              <a:rPr lang="cs-CZ" altLang="cs-CZ" dirty="0">
                <a:effectLst/>
              </a:rPr>
              <a:t>Labilita DM</a:t>
            </a:r>
          </a:p>
          <a:p>
            <a:endParaRPr lang="cs-CZ" altLang="cs-CZ" dirty="0">
              <a:effectLst/>
            </a:endParaRPr>
          </a:p>
          <a:p>
            <a:r>
              <a:rPr lang="cs-CZ" altLang="cs-CZ" dirty="0">
                <a:effectLst/>
              </a:rPr>
              <a:t>Labilita také u:</a:t>
            </a:r>
          </a:p>
          <a:p>
            <a:pPr lvl="1"/>
            <a:r>
              <a:rPr lang="cs-CZ" altLang="cs-CZ" dirty="0" err="1">
                <a:effectLst/>
              </a:rPr>
              <a:t>pankreatogenního</a:t>
            </a:r>
            <a:r>
              <a:rPr lang="cs-CZ" altLang="cs-CZ" dirty="0">
                <a:effectLst/>
              </a:rPr>
              <a:t> DM</a:t>
            </a:r>
          </a:p>
          <a:p>
            <a:pPr lvl="1"/>
            <a:r>
              <a:rPr lang="cs-CZ" altLang="cs-CZ" dirty="0">
                <a:effectLst/>
              </a:rPr>
              <a:t>DM spojeného s jinými endokrinními chorobami (</a:t>
            </a:r>
            <a:r>
              <a:rPr lang="cs-CZ" altLang="cs-CZ" dirty="0" err="1">
                <a:effectLst/>
              </a:rPr>
              <a:t>onem</a:t>
            </a:r>
            <a:r>
              <a:rPr lang="cs-CZ" altLang="cs-CZ" dirty="0">
                <a:effectLst/>
              </a:rPr>
              <a:t>. štít. žlázy, celiakie)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3CD0AB-CEAA-490B-86AA-F04A96918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8"/>
    </mc:Choice>
    <mc:Fallback xmlns="">
      <p:transition spd="slow" advTm="3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Hypoglykémie u DM 2. typu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Minimálně 10 x nižší frekvence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Často „domnělá hypoglykémie“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Příčina morbidity i mortality u KVO onemocnění? (arytmie!)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0FFF4B6-B701-48E8-B996-F33FFA9D4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9"/>
    </mc:Choice>
    <mc:Fallback xmlns="">
      <p:transition spd="slow" advTm="5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9933"/>
                </a:solidFill>
                <a:effectLst/>
              </a:rPr>
              <a:t>Studie HAT </a:t>
            </a:r>
            <a:br>
              <a:rPr lang="cs-CZ" altLang="cs-CZ" dirty="0">
                <a:solidFill>
                  <a:srgbClr val="FF9933"/>
                </a:solidFill>
                <a:effectLst/>
              </a:rPr>
            </a:br>
            <a:r>
              <a:rPr lang="en-US" sz="1800" dirty="0">
                <a:hlinkClick r:id="rId4" tooltip="Diabetes, obesity &amp; metabolism."/>
              </a:rPr>
              <a:t>Diabetes </a:t>
            </a:r>
            <a:r>
              <a:rPr lang="en-US" sz="1800" dirty="0" err="1">
                <a:hlinkClick r:id="rId4" tooltip="Diabetes, obesity &amp; metabolism."/>
              </a:rPr>
              <a:t>Obes</a:t>
            </a:r>
            <a:r>
              <a:rPr lang="en-US" sz="1800" dirty="0">
                <a:hlinkClick r:id="rId4" tooltip="Diabetes, obesity &amp; metabolism."/>
              </a:rPr>
              <a:t> </a:t>
            </a:r>
            <a:r>
              <a:rPr lang="en-US" sz="1800" dirty="0" err="1">
                <a:hlinkClick r:id="rId4" tooltip="Diabetes, obesity &amp; metabolism."/>
              </a:rPr>
              <a:t>Metab</a:t>
            </a:r>
            <a:r>
              <a:rPr lang="en-US" sz="1800" dirty="0">
                <a:hlinkClick r:id="rId4" tooltip="Diabetes, obesity &amp; metabolism."/>
              </a:rPr>
              <a:t>.</a:t>
            </a:r>
            <a:r>
              <a:rPr lang="en-US" sz="1800" dirty="0"/>
              <a:t> 2016 Sep;18(9):907-15. </a:t>
            </a:r>
            <a:r>
              <a:rPr lang="en-US" sz="1800" dirty="0" err="1"/>
              <a:t>doi</a:t>
            </a:r>
            <a:r>
              <a:rPr lang="en-US" sz="1800" dirty="0"/>
              <a:t>: 10.1111/dom.12689. </a:t>
            </a:r>
            <a:r>
              <a:rPr lang="en-US" sz="1800" dirty="0" err="1"/>
              <a:t>Epub</a:t>
            </a:r>
            <a:r>
              <a:rPr lang="en-US" sz="1800" dirty="0"/>
              <a:t> 2016 Jun 20.</a:t>
            </a:r>
            <a:br>
              <a:rPr lang="en-US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 err="1"/>
              <a:t>Khunti</a:t>
            </a:r>
            <a:r>
              <a:rPr lang="cs-CZ" sz="1800" dirty="0"/>
              <a:t> K: </a:t>
            </a:r>
            <a:r>
              <a:rPr lang="en-US" sz="1800" b="1" dirty="0"/>
              <a:t>Rates and predictors of </a:t>
            </a:r>
            <a:r>
              <a:rPr lang="en-US" sz="1800" b="1" dirty="0" err="1"/>
              <a:t>hypoglycaemia</a:t>
            </a:r>
            <a:r>
              <a:rPr lang="en-US" sz="1800" b="1" dirty="0"/>
              <a:t> in 27 585 people from 24 countries with insulin-treated type 1 and type 2 diabetes: the global HAT study.</a:t>
            </a:r>
            <a:br>
              <a:rPr lang="en-US" b="1" dirty="0"/>
            </a:b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D30C738-4C04-48D6-99E2-9F475832C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sp>
        <p:nvSpPr>
          <p:cNvPr id="46082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lvl="1"/>
            <a:r>
              <a:rPr lang="cs-CZ" altLang="cs-CZ" dirty="0"/>
              <a:t>retrospektivní i prospektivní sledování</a:t>
            </a:r>
          </a:p>
          <a:p>
            <a:endParaRPr lang="cs-CZ" altLang="cs-CZ" dirty="0"/>
          </a:p>
          <a:p>
            <a:r>
              <a:rPr lang="cs-CZ" altLang="cs-CZ" dirty="0"/>
              <a:t>75 % pac. i lékařů se </a:t>
            </a:r>
            <a:r>
              <a:rPr lang="cs-CZ" altLang="cs-CZ" dirty="0" err="1"/>
              <a:t>hypo</a:t>
            </a:r>
            <a:r>
              <a:rPr lang="cs-CZ" altLang="cs-CZ" dirty="0"/>
              <a:t> obává</a:t>
            </a:r>
          </a:p>
          <a:p>
            <a:r>
              <a:rPr lang="cs-CZ" altLang="cs-CZ" dirty="0"/>
              <a:t>za 4 týdny mělo 85 % pac. hypoglykémii, </a:t>
            </a:r>
          </a:p>
          <a:p>
            <a:pPr>
              <a:buFont typeface="Wingdings" pitchFamily="2" charset="2"/>
              <a:buNone/>
            </a:pPr>
            <a:r>
              <a:rPr lang="cs-CZ" altLang="cs-CZ" dirty="0"/>
              <a:t>z toho 13 % těžké a 35 % noční </a:t>
            </a:r>
            <a:r>
              <a:rPr lang="cs-CZ" altLang="cs-CZ" dirty="0" err="1"/>
              <a:t>hypo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Ano - délka trvání DM</a:t>
            </a:r>
          </a:p>
          <a:p>
            <a:r>
              <a:rPr lang="cs-CZ" altLang="cs-CZ" dirty="0"/>
              <a:t>Ne - výška </a:t>
            </a:r>
            <a:r>
              <a:rPr lang="cs-CZ" altLang="cs-CZ" dirty="0" err="1"/>
              <a:t>glyk</a:t>
            </a:r>
            <a:r>
              <a:rPr lang="cs-CZ" altLang="cs-CZ" dirty="0"/>
              <a:t>. HB</a:t>
            </a:r>
          </a:p>
          <a:p>
            <a:r>
              <a:rPr lang="cs-CZ" altLang="cs-CZ" dirty="0"/>
              <a:t>Nutnost opakované edukace!</a:t>
            </a:r>
          </a:p>
          <a:p>
            <a:endParaRPr lang="cs-CZ" altLang="en-US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E413F9A-5F19-4CAF-933C-8F119B24B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5"/>
    </mc:Choice>
    <mc:Fallback xmlns="">
      <p:transition spd="slow" advTm="5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4400">
                <a:solidFill>
                  <a:srgbClr val="FF9933"/>
                </a:solidFill>
                <a:effectLst/>
              </a:rPr>
              <a:t>Hypoglykémie - příznaky, podklad, diagnostika</a:t>
            </a:r>
          </a:p>
          <a:p>
            <a:pPr>
              <a:lnSpc>
                <a:spcPct val="90000"/>
              </a:lnSpc>
            </a:pPr>
            <a:endParaRPr lang="cs-CZ" altLang="cs-CZ" sz="4400">
              <a:solidFill>
                <a:srgbClr val="FF9933"/>
              </a:solidFill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4400">
              <a:solidFill>
                <a:srgbClr val="FF9933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Léčba hypoglykémie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Monitoring glykémií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9D9AEE-32A2-41B9-93AD-234BBE6F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Lehká hypoglykémie – pacient zvládne sám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Těžká hypoglykémie – nutna pomoc druhé osoby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„Domnělá hypoglykémie“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effectLst/>
              </a:rPr>
              <a:t>u nediabetiků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effectLst/>
              </a:rPr>
              <a:t>u diabetiků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0AE914-4AA8-4D40-A525-77AA76549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5"/>
    </mc:Choice>
    <mc:Fallback xmlns="">
      <p:transition spd="slow" advTm="1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Rychlost nástupu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Zkušenosti pacienta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Monitorace glykémií v posledních hodinách a dnech 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Aktuální aktivita a stav pacienta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Způsob terapie</a:t>
            </a:r>
          </a:p>
          <a:p>
            <a:pPr>
              <a:lnSpc>
                <a:spcPct val="90000"/>
              </a:lnSpc>
            </a:pPr>
            <a:endParaRPr lang="cs-CZ" altLang="cs-CZ" sz="280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effectLst/>
              </a:rPr>
              <a:t>Nejasnosti trvají……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9D518E-304C-4841-9367-3FB0A2182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02"/>
    </mc:Choice>
    <mc:Fallback xmlns="">
      <p:transition spd="slow" advTm="5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782762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Rychlost nástupu:</a:t>
            </a:r>
          </a:p>
          <a:p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Hyperglykémie většinou pomalu</a:t>
            </a:r>
          </a:p>
          <a:p>
            <a:pPr lvl="1"/>
            <a:r>
              <a:rPr lang="cs-CZ" altLang="cs-CZ">
                <a:effectLst/>
              </a:rPr>
              <a:t>Hypoglykémie většinou rychle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451189-28DE-4FBD-A061-96305FFAA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4"/>
    </mc:Choice>
    <mc:Fallback xmlns="">
      <p:transition spd="slow" advTm="1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2071687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Zkušenosti pacienta</a:t>
            </a:r>
          </a:p>
          <a:p>
            <a:r>
              <a:rPr lang="cs-CZ" altLang="cs-CZ">
                <a:effectLst/>
              </a:rPr>
              <a:t>Monitorace glykémií v posledních hodinách a dnech 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4AA9B5-50D7-47F7-AEDD-B2138E97A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"/>
    </mc:Choice>
    <mc:Fallback xmlns="">
      <p:transition spd="slow" advTm="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638300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Glykémie v období nemoci:</a:t>
            </a:r>
          </a:p>
          <a:p>
            <a:pPr lvl="1"/>
            <a:r>
              <a:rPr lang="cs-CZ" altLang="cs-CZ">
                <a:effectLst/>
              </a:rPr>
              <a:t>Infekční, horečnaté či jiné závažné onemocnění, včetně operace, vede k aktivaci „antiinzulárních hormonů“ – hyperglykémie</a:t>
            </a:r>
          </a:p>
          <a:p>
            <a:pPr lvl="1"/>
            <a:endParaRPr lang="cs-CZ" altLang="cs-CZ">
              <a:effectLst/>
            </a:endParaRPr>
          </a:p>
          <a:p>
            <a:pPr lvl="1">
              <a:buFontTx/>
              <a:buNone/>
            </a:pPr>
            <a:r>
              <a:rPr lang="cs-CZ" altLang="cs-CZ">
                <a:effectLst/>
              </a:rPr>
              <a:t>Pozor i na změnu medikace….!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863021-B0CB-4849-A0E6-302ABD9C7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40"/>
    </mc:Choice>
    <mc:Fallback xmlns="">
      <p:transition spd="slow" advTm="5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711325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Způsob terapie:</a:t>
            </a:r>
          </a:p>
          <a:p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Inzulin + preparáty SU mohou vést k hypoglykémiím  </a:t>
            </a:r>
          </a:p>
          <a:p>
            <a:pPr lvl="1"/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Inkretiny, glifloziny, glitazony by samostatně k hypoglykémiím vést neměly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C535FBC-514C-4835-814A-147CDA061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2"/>
    </mc:Choice>
    <mc:Fallback xmlns="">
      <p:transition spd="slow" advTm="3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855787"/>
          </a:xfrm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nebo hyperglykémie?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Nejasnosti trvají……:</a:t>
            </a:r>
          </a:p>
          <a:p>
            <a:pPr lvl="1"/>
            <a:endParaRPr lang="cs-CZ" altLang="cs-CZ">
              <a:effectLst/>
            </a:endParaRPr>
          </a:p>
          <a:p>
            <a:pPr lvl="1"/>
            <a:r>
              <a:rPr lang="cs-CZ" altLang="cs-CZ">
                <a:effectLst/>
              </a:rPr>
              <a:t>léčba jako při hypoglykémii…</a:t>
            </a:r>
          </a:p>
          <a:p>
            <a:pPr lvl="1"/>
            <a:r>
              <a:rPr lang="cs-CZ" altLang="cs-CZ">
                <a:effectLst/>
              </a:rPr>
              <a:t>aplikace glukózy…..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02D4E15-29BF-4411-AEC7-B1854A5C0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1"/>
    </mc:Choice>
    <mc:Fallback xmlns="">
      <p:transition spd="slow" advTm="3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Hypoglykémie - příznaky, podklad, diagnostika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4800">
                <a:solidFill>
                  <a:srgbClr val="FF9933"/>
                </a:solidFill>
                <a:effectLst/>
              </a:rPr>
              <a:t>Léčba hypoglykémie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4800">
              <a:solidFill>
                <a:srgbClr val="FF9933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Monitoring glykémií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A565D1-D7EB-4D6B-ABB4-015179965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"/>
    </mc:Choice>
    <mc:Fallback xmlns="">
      <p:transition spd="slow" advTm="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Terapie hypoglykémie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1) Jednoduché sacharidy - 10-30 g (2 sklenky džusu či koka-koly, 3-5 kostek cukru, 2-3 lžíce medu, 6 lžiček glukopuru, glukozové bonbony)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2) Komplexní sacharidy (sušenky, rohlíky)</a:t>
            </a:r>
          </a:p>
          <a:p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>
                <a:effectLst/>
              </a:rPr>
              <a:t>Glykémie se zvýší za 10-15 minut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B9A453-AD23-40C0-9B7F-A231B895C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2"/>
    </mc:Choice>
    <mc:Fallback xmlns="">
      <p:transition spd="slow" advTm="4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Terapie hypoglykémie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20-40 % Glukoza i.v. (20-80 ml)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1 mg Glucagonu i.m.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Snížení dávky inzulinu před cvičením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Častá monitorace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Vyvarování se hypoglykemizující činnosti či medikace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12C1D0-36BD-41A4-A94A-7B95EC7B8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8"/>
    </mc:Choice>
    <mc:Fallback xmlns="">
      <p:transition spd="slow" advTm="4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Normální odpověď na pokles glykémie: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Snížení sekrece inzulinu (kolem glykémie 4,5 mmol/l) - vteřiny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Zvýšení sekrece glukagonu a adrenalinu (kolem glykémie 3,6-3,9 mmol/l) - minuty</a:t>
            </a: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Zvýšení sekrece STH, kortizolu - hodiny</a:t>
            </a:r>
          </a:p>
          <a:p>
            <a:pPr>
              <a:lnSpc>
                <a:spcPct val="90000"/>
              </a:lnSpc>
            </a:pPr>
            <a:endParaRPr lang="cs-CZ" altLang="cs-CZ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effectLst/>
              </a:rPr>
              <a:t>Pro mozek je glukoza zcela nezbytná – příznaky tzv. neuroglykopenie (glykémie pod cca 3,0-2,8 mmol/l)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EC07A0-C87C-4A65-A2EC-051EE3BC2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27"/>
    </mc:Choice>
    <mc:Fallback xmlns="">
      <p:transition spd="slow" advTm="4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Glukagon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00213"/>
            <a:ext cx="8229600" cy="4176712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/>
              </a:rPr>
              <a:t> mobilizuje štěpení jaterního </a:t>
            </a:r>
            <a:r>
              <a:rPr lang="cs-CZ" altLang="cs-CZ" dirty="0" err="1">
                <a:effectLst/>
              </a:rPr>
              <a:t>glucagonu</a:t>
            </a:r>
            <a:endParaRPr lang="cs-CZ" altLang="cs-CZ" dirty="0">
              <a:effectLst/>
            </a:endParaRPr>
          </a:p>
          <a:p>
            <a:pPr>
              <a:defRPr/>
            </a:pPr>
            <a:r>
              <a:rPr lang="cs-CZ" altLang="cs-CZ" dirty="0">
                <a:effectLst/>
              </a:rPr>
              <a:t>krátkodobý efekt - nutno se posléze najíst</a:t>
            </a:r>
          </a:p>
          <a:p>
            <a:pPr>
              <a:defRPr/>
            </a:pPr>
            <a:r>
              <a:rPr lang="cs-CZ" altLang="cs-CZ" dirty="0">
                <a:effectLst/>
              </a:rPr>
              <a:t>ne při podávání SU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altLang="cs-CZ" dirty="0">
              <a:effectLst/>
            </a:endParaRP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933825"/>
            <a:ext cx="7589838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ovéPole 3"/>
          <p:cNvSpPr txBox="1">
            <a:spLocks noChangeArrowheads="1"/>
          </p:cNvSpPr>
          <p:nvPr/>
        </p:nvSpPr>
        <p:spPr bwMode="auto">
          <a:xfrm>
            <a:off x="611188" y="65246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cs-CZ" altLang="en-US"/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1187450" y="6308725"/>
            <a:ext cx="467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FF6600"/>
                </a:solidFill>
              </a:rPr>
              <a:t>GlukaGen Hypo KIT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0D6555-973B-4ED9-AFD5-BF7626BB3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7"/>
    </mc:Choice>
    <mc:Fallback xmlns=""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Glukagon</a:t>
            </a:r>
            <a:endParaRPr lang="cs-CZ">
              <a:solidFill>
                <a:srgbClr val="FF9933"/>
              </a:solidFill>
              <a:effectLst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r>
              <a:rPr lang="cs-CZ">
                <a:solidFill>
                  <a:srgbClr val="FFFF00"/>
                </a:solidFill>
                <a:effectLst/>
              </a:rPr>
              <a:t>BAQSIMI</a:t>
            </a:r>
            <a:r>
              <a:rPr lang="cs-CZ">
                <a:effectLst/>
              </a:rPr>
              <a:t> – glukagon nosní zásyp – Elli-Lilly – od 7/2020 v ČR</a:t>
            </a:r>
          </a:p>
        </p:txBody>
      </p:sp>
      <p:pic>
        <p:nvPicPr>
          <p:cNvPr id="59395" name="Picture 4" descr="640x0_0_3e28218b-baqsimi-photo-768x7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2781300"/>
            <a:ext cx="60960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84213" y="4005263"/>
            <a:ext cx="280828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FF0000"/>
                </a:solidFill>
              </a:rPr>
              <a:t>- od 4 let věku</a:t>
            </a:r>
          </a:p>
          <a:p>
            <a:pPr>
              <a:spcBef>
                <a:spcPct val="50000"/>
              </a:spcBef>
            </a:pPr>
            <a:r>
              <a:rPr lang="cs-CZ">
                <a:solidFill>
                  <a:srgbClr val="FF0000"/>
                </a:solidFill>
              </a:rPr>
              <a:t>- lze i v těhotenství</a:t>
            </a:r>
          </a:p>
          <a:p>
            <a:pPr>
              <a:spcBef>
                <a:spcPct val="50000"/>
              </a:spcBef>
            </a:pPr>
            <a:r>
              <a:rPr lang="cs-CZ">
                <a:solidFill>
                  <a:srgbClr val="FF0000"/>
                </a:solidFill>
              </a:rPr>
              <a:t>- není nutnost nádechu –    pasivní absorpce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723A6C-1EE9-436F-95EC-FF9198886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9"/>
    </mc:Choice>
    <mc:Fallback xmlns="">
      <p:transition spd="slow" advTm="25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Častá monitorace glykémií v následujících 24 hodinách…:</a:t>
            </a:r>
          </a:p>
          <a:p>
            <a:pPr lvl="1"/>
            <a:r>
              <a:rPr lang="cs-CZ" altLang="cs-CZ">
                <a:effectLst/>
              </a:rPr>
              <a:t>…protrahované hypoglykémie (preparáty SU)</a:t>
            </a:r>
          </a:p>
          <a:p>
            <a:pPr lvl="1"/>
            <a:r>
              <a:rPr lang="cs-CZ" altLang="cs-CZ">
                <a:effectLst/>
              </a:rPr>
              <a:t>…reaktivní hyperglykémie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6824C4-D0C9-4630-B41F-41F93DBBA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0"/>
    </mc:Choice>
    <mc:Fallback xmlns="">
      <p:transition spd="slow" advTm="4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Diff. dg</a:t>
            </a:r>
            <a:r>
              <a:rPr lang="cs-CZ" altLang="cs-CZ">
                <a:effectLst/>
              </a:rPr>
              <a:t> 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Epilepsie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Cévní mozková příhoda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EE991E-3314-4F49-8669-55DAC0D70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9"/>
    </mc:Choice>
    <mc:Fallback xmlns="">
      <p:transition spd="slow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Hypoglykémie a řízení motorových vozidel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2400">
                <a:latin typeface="Arial" panose="020B0604020202020204" pitchFamily="34" charset="0"/>
              </a:rPr>
              <a:t>Povinnost řidičů profesionálů, kteří užívají léky s potenciálem vyvolání hypoglykémie, aby si v souvislosti s výkonem povolání – řízení – monitorovali pravidelně 2x denně glykémie, aby byli řádně poučeni o příznacích a nebezpečí hypoglykémie a aby tuto znalost prokázali – tedy aby diabetolog mohl z dokumentace toto doložit. Řidiči profesionálové musí být sledováni u diabetologa.</a:t>
            </a:r>
          </a:p>
          <a:p>
            <a:pPr>
              <a:defRPr/>
            </a:pPr>
            <a:endParaRPr lang="cs-CZ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400">
                <a:latin typeface="Arial" panose="020B0604020202020204" pitchFamily="34" charset="0"/>
              </a:rPr>
              <a:t>Ztráta způsobilosti k řízení pro všechny řidiče v případě druhé a další těžké hypoglykemie, t.j. hypoglykémie vyžadující pomoc druhé osoby, v posledních 12 měsících.</a:t>
            </a:r>
          </a:p>
          <a:p>
            <a:pPr>
              <a:buFont typeface="Wingdings" pitchFamily="2" charset="2"/>
              <a:buNone/>
              <a:defRPr/>
            </a:pPr>
            <a:endParaRPr lang="cs-CZ" altLang="cs-CZ" sz="2400">
              <a:effectLst/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06E157F-9260-40B1-B38D-9B766AFB4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9"/>
    </mc:Choice>
    <mc:Fallback xmlns="">
      <p:transition spd="slow" advTm="1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Hypoglykémie – příznaky, podklad, diagnostika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Léčba hypoglykémie</a:t>
            </a:r>
          </a:p>
          <a:p>
            <a:pPr>
              <a:buFont typeface="Wingdings" pitchFamily="2" charset="2"/>
              <a:buNone/>
            </a:pPr>
            <a:endParaRPr lang="cs-CZ" altLang="cs-CZ">
              <a:effectLst/>
            </a:endParaRPr>
          </a:p>
          <a:p>
            <a:r>
              <a:rPr lang="cs-CZ" altLang="cs-CZ" sz="4800">
                <a:solidFill>
                  <a:srgbClr val="FF9933"/>
                </a:solidFill>
                <a:effectLst/>
              </a:rPr>
              <a:t>Monitoring glykémií</a:t>
            </a:r>
          </a:p>
          <a:p>
            <a:pPr>
              <a:buFont typeface="Wingdings" pitchFamily="2" charset="2"/>
              <a:buNone/>
            </a:pPr>
            <a:endParaRPr lang="cs-CZ" altLang="cs-CZ" sz="480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637746-DF62-461A-BECA-70FF5A1D3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4000">
                <a:solidFill>
                  <a:srgbClr val="FF6600"/>
                </a:solidFill>
              </a:rPr>
              <a:t>Důležitá variabilita glykémií během dne ale i ze dne na den….</a:t>
            </a:r>
          </a:p>
        </p:txBody>
      </p:sp>
      <p:sp>
        <p:nvSpPr>
          <p:cNvPr id="64514" name="Zástupný symbol pro obsah 2"/>
          <p:cNvSpPr>
            <a:spLocks noGrp="1"/>
          </p:cNvSpPr>
          <p:nvPr>
            <p:ph idx="1"/>
          </p:nvPr>
        </p:nvSpPr>
        <p:spPr>
          <a:xfrm>
            <a:off x="468313" y="1773238"/>
            <a:ext cx="8578850" cy="4381500"/>
          </a:xfrm>
        </p:spPr>
        <p:txBody>
          <a:bodyPr/>
          <a:lstStyle/>
          <a:p>
            <a:r>
              <a:rPr lang="cs-CZ" altLang="en-US">
                <a:solidFill>
                  <a:srgbClr val="FF0000"/>
                </a:solidFill>
              </a:rPr>
              <a:t>SMBG - Glukometry</a:t>
            </a:r>
            <a:r>
              <a:rPr lang="cs-CZ" altLang="en-US"/>
              <a:t> (Self Monitoring Blood Glucose)</a:t>
            </a:r>
          </a:p>
          <a:p>
            <a:endParaRPr lang="cs-CZ" altLang="en-US"/>
          </a:p>
          <a:p>
            <a:r>
              <a:rPr lang="cs-CZ" altLang="en-US">
                <a:solidFill>
                  <a:srgbClr val="FF0000"/>
                </a:solidFill>
              </a:rPr>
              <a:t>CGM</a:t>
            </a:r>
            <a:r>
              <a:rPr lang="cs-CZ" altLang="en-US"/>
              <a:t> (Cont</a:t>
            </a:r>
            <a:r>
              <a:rPr lang="en-US" altLang="en-US"/>
              <a:t>i</a:t>
            </a:r>
            <a:r>
              <a:rPr lang="cs-CZ" altLang="en-US"/>
              <a:t>nual Glucose Monitoring)</a:t>
            </a:r>
          </a:p>
          <a:p>
            <a:endParaRPr lang="cs-CZ" altLang="en-US"/>
          </a:p>
          <a:p>
            <a:r>
              <a:rPr lang="cs-CZ" altLang="en-US">
                <a:solidFill>
                  <a:srgbClr val="FF0000"/>
                </a:solidFill>
              </a:rPr>
              <a:t>FGM</a:t>
            </a:r>
            <a:r>
              <a:rPr lang="cs-CZ" altLang="en-US"/>
              <a:t> (Flash (okamžitý) Glucose Monitoring) – význam při měření minimálně více jak 10 x denně – implantabilní senzory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F93F48-DCD5-4D34-B7AA-0F5179AE9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8"/>
    </mc:Choice>
    <mc:Fallback xmlns="">
      <p:transition spd="slow" advTm="5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Měření glykémií pacientem – „selfmonitoring“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/>
              </a:rPr>
              <a:t>Glukometry – úhrada pojišťovny-1/6 let</a:t>
            </a:r>
          </a:p>
          <a:p>
            <a:pPr>
              <a:defRPr/>
            </a:pPr>
            <a:r>
              <a:rPr lang="cs-CZ" altLang="cs-CZ" dirty="0">
                <a:effectLst/>
              </a:rPr>
              <a:t>Testovací proužky (úhrada pojišťovny 100…2 500 kusů/rok)</a:t>
            </a:r>
          </a:p>
          <a:p>
            <a:pPr>
              <a:defRPr/>
            </a:pPr>
            <a:r>
              <a:rPr lang="cs-CZ" altLang="cs-CZ" dirty="0">
                <a:effectLst/>
              </a:rPr>
              <a:t>Lancety a </a:t>
            </a:r>
            <a:r>
              <a:rPr lang="cs-CZ" altLang="cs-CZ" dirty="0" err="1">
                <a:effectLst/>
              </a:rPr>
              <a:t>autolancety</a:t>
            </a:r>
            <a:r>
              <a:rPr lang="cs-CZ" altLang="cs-CZ" dirty="0">
                <a:effectLst/>
              </a:rPr>
              <a:t> (úhrada pojišťovny 100 ks/rok a 1/5 let)</a:t>
            </a:r>
          </a:p>
          <a:p>
            <a:pPr>
              <a:defRPr/>
            </a:pPr>
            <a:r>
              <a:rPr lang="cs-CZ" altLang="cs-CZ" dirty="0">
                <a:effectLst/>
              </a:rPr>
              <a:t>Jehly do </a:t>
            </a:r>
            <a:r>
              <a:rPr lang="cs-CZ" altLang="cs-CZ" dirty="0" err="1">
                <a:effectLst/>
              </a:rPr>
              <a:t>inz</a:t>
            </a:r>
            <a:r>
              <a:rPr lang="cs-CZ" altLang="cs-CZ" dirty="0">
                <a:effectLst/>
              </a:rPr>
              <a:t>. </a:t>
            </a:r>
            <a:r>
              <a:rPr lang="cs-CZ" altLang="cs-CZ" dirty="0" err="1">
                <a:effectLst/>
              </a:rPr>
              <a:t>apl</a:t>
            </a:r>
            <a:r>
              <a:rPr lang="cs-CZ" altLang="cs-CZ" dirty="0">
                <a:effectLst/>
              </a:rPr>
              <a:t>. 500 ks/rok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altLang="cs-CZ" dirty="0">
                <a:solidFill>
                  <a:srgbClr val="FF0000"/>
                </a:solidFill>
                <a:effectLst/>
              </a:rPr>
              <a:t>Nově změny od 1.12.2019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716338"/>
            <a:ext cx="2449513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B6009B-A929-48E6-8A92-CF0798931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7"/>
    </mc:Choice>
    <mc:Fallback xmlns="">
      <p:transition spd="slow" advTm="2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Proužky – 50 kusů cca 500-700 Kč</a:t>
            </a:r>
          </a:p>
          <a:p>
            <a:r>
              <a:rPr lang="cs-CZ" altLang="cs-CZ">
                <a:effectLst/>
              </a:rPr>
              <a:t>Senzor – 1 200 Kč</a:t>
            </a:r>
          </a:p>
          <a:p>
            <a:r>
              <a:rPr lang="cs-CZ" altLang="cs-CZ">
                <a:effectLst/>
              </a:rPr>
              <a:t>Glukometr – cca 850-1 500 Kč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2C08D0-56DD-430A-BD18-0BF81FCC5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8"/>
    </mc:Choice>
    <mc:Fallback xmlns="">
      <p:transition spd="slow" advTm="1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620713"/>
            <a:ext cx="81359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21D07F8-0C89-4D24-A9F2-D723C2EEB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3"/>
    </mc:Choice>
    <mc:Fallback xmlns="">
      <p:transition spd="slow" advTm="1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Příjem potravy vede ke snížení  tvorby glukózy v těle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Lačnění a fyzická aktivita vede ke zvýšení glukoneogeneze a glykogenolýzy v játrech (a kostním svalu a ledvinách)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71E9E4-5B62-499E-9EF6-7D8DA8A4A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6"/>
    </mc:Choice>
    <mc:Fallback xmlns="">
      <p:transition spd="slow" advTm="2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altLang="en-US" sz="3600" dirty="0">
                <a:solidFill>
                  <a:srgbClr val="FFC000"/>
                </a:solidFill>
              </a:rPr>
              <a:t>Monitorace </a:t>
            </a:r>
            <a:r>
              <a:rPr lang="cs-CZ" altLang="en-US" sz="3600" dirty="0" err="1">
                <a:solidFill>
                  <a:srgbClr val="FFC000"/>
                </a:solidFill>
              </a:rPr>
              <a:t>glukozy</a:t>
            </a:r>
            <a:r>
              <a:rPr lang="cs-CZ" altLang="en-US" sz="3600" dirty="0">
                <a:solidFill>
                  <a:srgbClr val="FFC000"/>
                </a:solidFill>
              </a:rPr>
              <a:t> – nové možnosti: </a:t>
            </a:r>
          </a:p>
        </p:txBody>
      </p:sp>
      <p:sp>
        <p:nvSpPr>
          <p:cNvPr id="68610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/>
          <a:p>
            <a:r>
              <a:rPr lang="cs-CZ" altLang="en-US" dirty="0" err="1">
                <a:solidFill>
                  <a:srgbClr val="FF0000"/>
                </a:solidFill>
              </a:rPr>
              <a:t>Rt</a:t>
            </a:r>
            <a:r>
              <a:rPr lang="cs-CZ" altLang="en-US" dirty="0">
                <a:solidFill>
                  <a:srgbClr val="FF0000"/>
                </a:solidFill>
              </a:rPr>
              <a:t> (</a:t>
            </a:r>
            <a:r>
              <a:rPr lang="cs-CZ" altLang="en-US" dirty="0" err="1">
                <a:solidFill>
                  <a:srgbClr val="FF0000"/>
                </a:solidFill>
              </a:rPr>
              <a:t>real-time</a:t>
            </a:r>
            <a:r>
              <a:rPr lang="cs-CZ" altLang="en-US" dirty="0">
                <a:solidFill>
                  <a:srgbClr val="FF0000"/>
                </a:solidFill>
              </a:rPr>
              <a:t>) CGM</a:t>
            </a:r>
            <a:r>
              <a:rPr lang="cs-CZ" altLang="en-US" dirty="0"/>
              <a:t>:</a:t>
            </a:r>
          </a:p>
          <a:p>
            <a:r>
              <a:rPr lang="cs-CZ" altLang="en-US" dirty="0"/>
              <a:t>Kontinuální monitorace </a:t>
            </a:r>
            <a:r>
              <a:rPr lang="cs-CZ" altLang="en-US" dirty="0" err="1"/>
              <a:t>glukozy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má i alarmy + výstrahy (tedy vhodnější při těžkých hypoglykémiích a nepoznaných hypoglykémiích)</a:t>
            </a:r>
          </a:p>
          <a:p>
            <a:r>
              <a:rPr lang="cs-CZ" altLang="en-US" dirty="0"/>
              <a:t>složitější na používání</a:t>
            </a:r>
          </a:p>
          <a:p>
            <a:pPr>
              <a:buFontTx/>
              <a:buNone/>
            </a:pPr>
            <a:endParaRPr lang="cs-CZ" altLang="en-US" dirty="0"/>
          </a:p>
        </p:txBody>
      </p:sp>
      <p:sp>
        <p:nvSpPr>
          <p:cNvPr id="68611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/>
          <a:p>
            <a:r>
              <a:rPr lang="cs-CZ" altLang="en-US" dirty="0">
                <a:solidFill>
                  <a:srgbClr val="FF0000"/>
                </a:solidFill>
              </a:rPr>
              <a:t>F (</a:t>
            </a:r>
            <a:r>
              <a:rPr lang="cs-CZ" altLang="en-US" dirty="0" err="1">
                <a:solidFill>
                  <a:srgbClr val="FF0000"/>
                </a:solidFill>
              </a:rPr>
              <a:t>flash</a:t>
            </a:r>
            <a:r>
              <a:rPr lang="cs-CZ" altLang="en-US" dirty="0">
                <a:solidFill>
                  <a:srgbClr val="FF0000"/>
                </a:solidFill>
              </a:rPr>
              <a:t>) CGM</a:t>
            </a:r>
            <a:r>
              <a:rPr lang="cs-CZ" altLang="en-US" dirty="0"/>
              <a:t>:</a:t>
            </a:r>
          </a:p>
          <a:p>
            <a:r>
              <a:rPr lang="cs-CZ" altLang="en-US" dirty="0"/>
              <a:t>Okamžitá monitorace </a:t>
            </a:r>
            <a:r>
              <a:rPr lang="cs-CZ" altLang="en-US" dirty="0" err="1"/>
              <a:t>glukozy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jen „na vyžádání“ pacienta, ale data se ukládají a lze zpětně dohledat, např. i Time in </a:t>
            </a:r>
            <a:r>
              <a:rPr lang="cs-CZ" altLang="en-US" dirty="0" err="1"/>
              <a:t>Rage</a:t>
            </a:r>
            <a:r>
              <a:rPr lang="cs-CZ" altLang="en-US" dirty="0"/>
              <a:t>…</a:t>
            </a:r>
          </a:p>
          <a:p>
            <a:r>
              <a:rPr lang="cs-CZ" altLang="en-US" dirty="0"/>
              <a:t>mírně horší výsledky jak r CGM (studie  CORIDA ČR)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A148ED-BD27-4253-BFBD-7E53D60FA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0"/>
    </mc:Choice>
    <mc:Fallback xmlns="">
      <p:transition spd="slow" advTm="3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r>
              <a:rPr lang="cs-CZ" altLang="cs-CZ" sz="2800">
                <a:effectLst/>
              </a:rPr>
              <a:t>CGM (Continuous Glucose Monitoring)</a:t>
            </a:r>
          </a:p>
          <a:p>
            <a:endParaRPr lang="cs-CZ" altLang="cs-CZ" sz="280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>
                <a:effectLst/>
              </a:rPr>
              <a:t>Elektroda v podkoží (tzv. glukózový senzor) snímá glukózu v interstitiální tekutině v podkožní tkáni – výška glykémie převáděna na elektrický signál</a:t>
            </a:r>
          </a:p>
          <a:p>
            <a:endParaRPr lang="cs-CZ" altLang="cs-CZ" sz="280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>
                <a:effectLst/>
              </a:rPr>
              <a:t>Monitor beztrátově přijímá každých 10 vteřin signál a každých 5 minut ukládá průměrné naměřené koncentrace glukozy (téměř 300 informací/den)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69A93CF-A28B-4F97-A2AB-6D9FCAA8D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2"/>
    </mc:Choice>
    <mc:Fallback xmlns="">
      <p:transition spd="slow" advTm="1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68413"/>
            <a:ext cx="8229600" cy="4862512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Nevysvětlitelné hladiny glykémií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Vyhledávání hypoglykémií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DM v těhotenství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DM u dětí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Vyhodnocování denních aktivit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FE76C7-2567-47C0-9BE0-11C714E20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8"/>
    </mc:Choice>
    <mc:Fallback xmlns="">
      <p:transition spd="slow" advTm="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CGM – grafické zobrazení</a:t>
            </a:r>
          </a:p>
        </p:txBody>
      </p:sp>
      <p:pic>
        <p:nvPicPr>
          <p:cNvPr id="7168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B69FA6-0A86-48A8-BBCF-5BBF19A8D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0"/>
    </mc:Choice>
    <mc:Fallback xmlns="">
      <p:transition spd="slow" advTm="9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125538"/>
            <a:ext cx="8229600" cy="5033962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cs-CZ" altLang="cs-CZ" dirty="0">
              <a:effectLst/>
            </a:endParaRPr>
          </a:p>
          <a:p>
            <a:pPr marL="0" indent="0"/>
            <a:r>
              <a:rPr lang="cs-CZ" altLang="cs-CZ" dirty="0">
                <a:effectLst/>
              </a:rPr>
              <a:t>Nově i spojení s dávkovačem inzulinu (systém </a:t>
            </a:r>
            <a:r>
              <a:rPr lang="cs-CZ" altLang="cs-CZ" dirty="0" err="1">
                <a:effectLst/>
              </a:rPr>
              <a:t>MiniMed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Paradigm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Veo</a:t>
            </a:r>
            <a:r>
              <a:rPr lang="cs-CZ" altLang="cs-CZ" dirty="0">
                <a:effectLst/>
              </a:rPr>
              <a:t>) – první inzulínová pumpa s kontinuální monitorací glukózy a s funkcí automatického vypnutí podávání inzulinu</a:t>
            </a:r>
          </a:p>
          <a:p>
            <a:pPr marL="0" indent="0"/>
            <a:endParaRPr lang="cs-CZ" altLang="cs-CZ" dirty="0">
              <a:effectLst/>
            </a:endParaRPr>
          </a:p>
          <a:p>
            <a:pPr marL="0" indent="0"/>
            <a:r>
              <a:rPr lang="cs-CZ" altLang="cs-CZ" dirty="0">
                <a:effectLst/>
              </a:rPr>
              <a:t>Sensor – 6 (- 10) dní (pozor: kožní komplikace)</a:t>
            </a:r>
          </a:p>
          <a:p>
            <a:pPr marL="400050" lvl="1" indent="0"/>
            <a:endParaRPr lang="cs-CZ" altLang="cs-CZ" dirty="0">
              <a:effectLst/>
            </a:endParaRPr>
          </a:p>
          <a:p>
            <a:pPr marL="0" indent="0">
              <a:buFont typeface="Wingdings" pitchFamily="2" charset="2"/>
              <a:buNone/>
            </a:pPr>
            <a:endParaRPr lang="cs-CZ" altLang="cs-CZ" dirty="0">
              <a:effectLst/>
            </a:endParaRPr>
          </a:p>
          <a:p>
            <a:pPr marL="0" indent="0"/>
            <a:endParaRPr lang="cs-CZ" altLang="cs-CZ" dirty="0">
              <a:effectLst/>
            </a:endParaRPr>
          </a:p>
          <a:p>
            <a:pPr marL="0" indent="0"/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6ECA9F6-C888-433A-991D-687103CF5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4"/>
    </mc:Choice>
    <mc:Fallback xmlns="">
      <p:transition spd="slow" advTm="2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sp>
        <p:nvSpPr>
          <p:cNvPr id="737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cs-CZ" altLang="cs-CZ">
                <a:solidFill>
                  <a:srgbClr val="FFC000"/>
                </a:solidFill>
              </a:rPr>
              <a:t>Úhrada pojišťovny (2019)</a:t>
            </a:r>
          </a:p>
          <a:p>
            <a:pPr marL="0" indent="0"/>
            <a:endParaRPr lang="cs-CZ" altLang="cs-CZ"/>
          </a:p>
          <a:p>
            <a:pPr marL="400050" lvl="1" indent="0"/>
            <a:r>
              <a:rPr lang="cs-CZ" altLang="cs-CZ"/>
              <a:t> 4/rok dospělí, + výjimečně navýšení (žádost pojišťovně)</a:t>
            </a:r>
          </a:p>
          <a:p>
            <a:pPr marL="400050" lvl="1" indent="0"/>
            <a:r>
              <a:rPr lang="cs-CZ" altLang="cs-CZ"/>
              <a:t> děti do 18 let plně hrazeno 144 dní</a:t>
            </a:r>
          </a:p>
          <a:p>
            <a:pPr marL="400050" lvl="1" indent="0"/>
            <a:endParaRPr lang="cs-CZ" altLang="cs-CZ"/>
          </a:p>
          <a:p>
            <a:pPr marL="400050" lvl="1" indent="0">
              <a:buFontTx/>
              <a:buNone/>
            </a:pPr>
            <a:r>
              <a:rPr lang="cs-CZ" altLang="cs-CZ"/>
              <a:t>Předpis vázán na Diabetologická centra</a:t>
            </a:r>
          </a:p>
          <a:p>
            <a:pPr marL="0" indent="0">
              <a:buFontTx/>
              <a:buNone/>
            </a:pPr>
            <a:r>
              <a:rPr lang="cs-CZ" altLang="cs-CZ"/>
              <a:t>	</a:t>
            </a:r>
          </a:p>
          <a:p>
            <a:pPr marL="0" indent="0"/>
            <a:endParaRPr lang="cs-CZ"/>
          </a:p>
        </p:txBody>
      </p:sp>
      <p:sp>
        <p:nvSpPr>
          <p:cNvPr id="73731" name="Obdélník 1"/>
          <p:cNvSpPr>
            <a:spLocks noChangeArrowheads="1"/>
          </p:cNvSpPr>
          <p:nvPr/>
        </p:nvSpPr>
        <p:spPr bwMode="auto">
          <a:xfrm>
            <a:off x="2876550" y="3244850"/>
            <a:ext cx="339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rgbClr val="FF9933"/>
                </a:solidFill>
              </a:rPr>
              <a:t>Kontinuální monitorace glukózy</a:t>
            </a:r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219759B-F2CA-40FD-ABCD-170110412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2"/>
    </mc:Choice>
    <mc:Fallback xmlns="">
      <p:transition spd="slow" advTm="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1628775"/>
            <a:ext cx="54292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406AFC-772F-4A38-9A5C-95B9EF388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"/>
    </mc:Choice>
    <mc:Fallback xmlns="">
      <p:transition spd="slow" advTm="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30725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cs-CZ" altLang="cs-CZ">
              <a:effectLst/>
            </a:endParaRPr>
          </a:p>
        </p:txBody>
      </p:sp>
      <p:pic>
        <p:nvPicPr>
          <p:cNvPr id="75779" name="Picture 2" descr="C:\Documents and Settings\25624\Plocha\dia-paradigm_veo-pum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1916113"/>
            <a:ext cx="5545137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A13574-F957-453F-A48A-0EA877769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9"/>
    </mc:Choice>
    <mc:Fallback xmlns="">
      <p:transition spd="slow" advTm="1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  <a:effectLst/>
              </a:rPr>
              <a:t>Kontinuální monitorace glukózy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pic>
        <p:nvPicPr>
          <p:cNvPr id="76803" name="Picture 4" descr="cgm-gluc-moni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4413" y="1268413"/>
            <a:ext cx="442277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F39400-054A-4ED2-B514-7A7B5E27E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7"/>
    </mc:Choice>
    <mc:Fallback xmlns="">
      <p:transition spd="slow" advTm="1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9933"/>
                </a:solidFill>
              </a:rPr>
              <a:t>Kontinuální monitorace glukózy</a:t>
            </a:r>
            <a:endParaRPr lang="cs-CZ" altLang="en-US"/>
          </a:p>
        </p:txBody>
      </p:sp>
      <p:sp>
        <p:nvSpPr>
          <p:cNvPr id="7782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>
                <a:solidFill>
                  <a:srgbClr val="FF0000"/>
                </a:solidFill>
              </a:rPr>
              <a:t>Vypočítaný/odhadovaný HBA1C, správně „glucose management indicator“</a:t>
            </a:r>
            <a:r>
              <a:rPr lang="cs-CZ" altLang="en-US"/>
              <a:t>: vypočítáván automaticky ze senzoru</a:t>
            </a:r>
          </a:p>
          <a:p>
            <a:endParaRPr lang="cs-CZ" altLang="en-US">
              <a:solidFill>
                <a:srgbClr val="FF0000"/>
              </a:solidFill>
            </a:endParaRPr>
          </a:p>
          <a:p>
            <a:r>
              <a:rPr lang="cs-CZ" altLang="en-US"/>
              <a:t>stačí 14 dní monitorace</a:t>
            </a:r>
          </a:p>
          <a:p>
            <a:r>
              <a:rPr lang="cs-CZ" altLang="en-US"/>
              <a:t>u některých pacientů nahradí HBA1C, protože bude v některých případech přesnější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A3D520-4950-4D1A-962B-68ED89C56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9"/>
    </mc:Choice>
    <mc:Fallback xmlns="">
      <p:transition spd="slow" advTm="1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Glukagon stimuluje glykogenolýzu a glukoneogenezi  hlavně při hladovění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Adrenalin a kortizol stimuluje glykogenolýzu a glukoneogenezi hlavně při fyzické aktivitě a stresu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46D403A-03BC-4AE0-B0DE-788E76E20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6"/>
    </mc:Choice>
    <mc:Fallback xmlns="">
      <p:transition spd="slow" advTm="1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>
                <a:solidFill>
                  <a:srgbClr val="FF9933"/>
                </a:solidFill>
              </a:rPr>
              <a:t>FreeStyle Libre Systém – FGM (Flash Glucose Monitoring) </a:t>
            </a:r>
          </a:p>
        </p:txBody>
      </p:sp>
      <p:sp>
        <p:nvSpPr>
          <p:cNvPr id="788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- implantabilní senzor v paži</a:t>
            </a:r>
          </a:p>
          <a:p>
            <a:r>
              <a:rPr lang="cs-CZ" altLang="en-US"/>
              <a:t>- monitor v krabičce (přejedeme senzor v paži a nasbíráme data)</a:t>
            </a:r>
          </a:p>
          <a:p>
            <a:r>
              <a:rPr lang="cs-CZ" altLang="en-US"/>
              <a:t>- nemusí se kalibrovat s glukometrem</a:t>
            </a:r>
          </a:p>
          <a:p>
            <a:r>
              <a:rPr lang="cs-CZ" altLang="en-US"/>
              <a:t>- něco mezi kontinuální monitorací a měření glukometrem</a:t>
            </a:r>
          </a:p>
          <a:p>
            <a:r>
              <a:rPr lang="cs-CZ" altLang="en-US"/>
              <a:t>- vibruje při patologické glykémii (pod 3,9 a nad 10 mmol/l)</a:t>
            </a:r>
          </a:p>
          <a:p>
            <a:pPr lvl="1"/>
            <a:r>
              <a:rPr lang="cs-CZ" altLang="en-US" sz="2000"/>
              <a:t>úhrada pojišťovny - 1 ks/4 roky monitor + senzor 26 ks/rok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3ADFEF-543D-4078-8896-F33017EB1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4"/>
    </mc:Choice>
    <mc:Fallback xmlns="">
      <p:transition spd="slow" advTm="25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79874" name="Picture 2" descr="C:\Users\25624\Desktop\how-to-use%20-1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52488" y="1600200"/>
            <a:ext cx="7439025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3D1DA5E-F8EF-4D61-8D7B-E7404E18A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7"/>
    </mc:Choice>
    <mc:Fallback xmlns="">
      <p:transition spd="slow" advTm="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80898" name="Picture 2" descr="C:\Users\25624\Desktop\how-to-use%20-2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52488" y="1600200"/>
            <a:ext cx="7439025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80643D-C6D9-4642-8FD4-6338C5D48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"/>
    </mc:Choice>
    <mc:Fallback xmlns="">
      <p:transition spd="slow" advTm="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81922" name="Picture 2" descr="C:\Users\25624\Desktop\how-to-use%20-3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52488" y="1600200"/>
            <a:ext cx="7439025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022675E-140E-4753-8E84-2ECFE7B36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4"/>
    </mc:Choice>
    <mc:Fallback xmlns="">
      <p:transition spd="slow" advTm="2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rgbClr val="FF9933"/>
                </a:solidFill>
              </a:rPr>
              <a:t>EVERSENSE XL - CGM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dirty="0"/>
              <a:t>dlouhodobý implantovaný glukózový senzor (</a:t>
            </a:r>
            <a:r>
              <a:rPr lang="cs-CZ" dirty="0" err="1"/>
              <a:t>implantabilní</a:t>
            </a:r>
            <a:r>
              <a:rPr lang="cs-CZ" dirty="0"/>
              <a:t> </a:t>
            </a:r>
            <a:r>
              <a:rPr lang="cs-CZ" dirty="0" err="1"/>
              <a:t>rt</a:t>
            </a:r>
            <a:r>
              <a:rPr lang="cs-CZ" dirty="0"/>
              <a:t> CGM)</a:t>
            </a:r>
          </a:p>
          <a:p>
            <a:r>
              <a:rPr lang="cs-CZ" dirty="0"/>
              <a:t>měří hodnotu glukózy na fluorescenčním podkladě</a:t>
            </a:r>
          </a:p>
          <a:p>
            <a:r>
              <a:rPr lang="cs-CZ" dirty="0"/>
              <a:t>implantace subkutánně do paže (chirurgický zákrok)</a:t>
            </a:r>
          </a:p>
          <a:p>
            <a:r>
              <a:rPr lang="cs-CZ" dirty="0"/>
              <a:t>např. vibrace při blížící se hypoglykémii…</a:t>
            </a:r>
          </a:p>
          <a:p>
            <a:r>
              <a:rPr lang="cs-CZ" dirty="0"/>
              <a:t>bývá implantován asi 3-6 měsíců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1BAE6A-728E-466E-9675-7A5495C38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3"/>
    </mc:Choice>
    <mc:Fallback xmlns="">
      <p:transition spd="slow" advTm="3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4000">
                <a:solidFill>
                  <a:srgbClr val="FF6600"/>
                </a:solidFill>
              </a:rPr>
              <a:t>ČDS: Použití inzulinové pumpy a glukózových senzorů - 2019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Nejčastěji DM typu 1. časté hypoglykémie, 	</a:t>
            </a:r>
            <a:r>
              <a:rPr lang="cs-CZ" dirty="0" err="1"/>
              <a:t>pankreatogenní</a:t>
            </a:r>
            <a:r>
              <a:rPr lang="cs-CZ" dirty="0"/>
              <a:t> DM, labilní DM</a:t>
            </a:r>
          </a:p>
          <a:p>
            <a:pPr>
              <a:lnSpc>
                <a:spcPct val="90000"/>
              </a:lnSpc>
            </a:pPr>
            <a:r>
              <a:rPr lang="cs-CZ" dirty="0"/>
              <a:t>Inzulinová pumpa: největší výhoda u těch 	co nedosahují dobré kompenzace nebo 	mají časté hypoglykémie</a:t>
            </a:r>
          </a:p>
          <a:p>
            <a:pPr>
              <a:lnSpc>
                <a:spcPct val="90000"/>
              </a:lnSpc>
            </a:pPr>
            <a:r>
              <a:rPr lang="cs-CZ" dirty="0"/>
              <a:t>Kontinuální monitorace glykémií: profitují 	všichni</a:t>
            </a:r>
          </a:p>
          <a:p>
            <a:pPr>
              <a:lnSpc>
                <a:spcPct val="90000"/>
              </a:lnSpc>
            </a:pPr>
            <a:r>
              <a:rPr lang="cs-CZ" dirty="0"/>
              <a:t>Pacienti sami preferují senzory před pumpami: způsob monitorace glykémií je důležitější jak forma aplikace inzulinu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24F70C-D128-4BE2-8DE5-AE691BF73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0"/>
    </mc:Choice>
    <mc:Fallback xmlns="">
      <p:transition spd="slow" advTm="5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4605C-8BEA-416F-AF0B-AAEDDD19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D26C9B-5DD7-4151-BDDC-9B4DB4F1A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Variabilita glykémií </a:t>
            </a:r>
            <a:r>
              <a:rPr lang="cs-CZ" dirty="0"/>
              <a:t>– nejlépe kolísání více jak v rozmezí větším jak 3,5 </a:t>
            </a:r>
            <a:r>
              <a:rPr lang="cs-CZ" dirty="0" err="1"/>
              <a:t>mmol</a:t>
            </a:r>
            <a:r>
              <a:rPr lang="cs-CZ" dirty="0"/>
              <a:t>/l do 33-36 %</a:t>
            </a:r>
          </a:p>
          <a:p>
            <a:r>
              <a:rPr lang="cs-CZ" dirty="0">
                <a:solidFill>
                  <a:srgbClr val="FF0000"/>
                </a:solidFill>
              </a:rPr>
              <a:t>Čas v cílovém rozmezí (Time in </a:t>
            </a:r>
            <a:r>
              <a:rPr lang="cs-CZ" dirty="0" err="1">
                <a:solidFill>
                  <a:srgbClr val="FF0000"/>
                </a:solidFill>
              </a:rPr>
              <a:t>Rage</a:t>
            </a:r>
            <a:r>
              <a:rPr lang="cs-CZ" dirty="0">
                <a:solidFill>
                  <a:srgbClr val="FF0000"/>
                </a:solidFill>
              </a:rPr>
              <a:t>) </a:t>
            </a:r>
            <a:r>
              <a:rPr lang="cs-CZ" dirty="0"/>
              <a:t>– co nejdelší čas udržet glykémii v určitém daném rozmezí, dop. hodnoty:</a:t>
            </a:r>
          </a:p>
          <a:p>
            <a:pPr lvl="1"/>
            <a:r>
              <a:rPr lang="cs-CZ" dirty="0"/>
              <a:t>čas strávený v cílovém rozmezí - 76 %</a:t>
            </a:r>
          </a:p>
          <a:p>
            <a:pPr lvl="1"/>
            <a:r>
              <a:rPr lang="cs-CZ" dirty="0"/>
              <a:t>čas strávený v hypoglykémii – do 4 %</a:t>
            </a:r>
          </a:p>
          <a:p>
            <a:pPr lvl="1"/>
            <a:r>
              <a:rPr lang="cs-CZ" dirty="0"/>
              <a:t>čas strávený v hyperglykémii – do 20 %</a:t>
            </a:r>
          </a:p>
          <a:p>
            <a:r>
              <a:rPr lang="cs-CZ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531FAF4-95A7-4D3C-84D0-EA089E71A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21"/>
    </mc:Choice>
    <mc:Fallback xmlns="">
      <p:transition spd="slow" advTm="7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3A3D7-FC9F-481C-B13D-8571D71F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</a:rPr>
              <a:t>„Pokročilý hybridní uzavřený okruh“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2D533A-7A06-4F23-959F-0C3EA6AC1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Pacienti jsou navigování programem v pumpě k úpravě inzulinu</a:t>
            </a:r>
          </a:p>
          <a:p>
            <a:r>
              <a:rPr lang="cs-CZ" dirty="0"/>
              <a:t>Různé režimy – spánek (nižší cílová glykémie), sport (vyšší cílová glykémie), dovolená, menstruace:</a:t>
            </a:r>
          </a:p>
          <a:p>
            <a:pPr marL="0" indent="0">
              <a:buNone/>
            </a:pPr>
            <a:r>
              <a:rPr lang="cs-CZ" dirty="0"/>
              <a:t>různé bazální dávky, různé hodnoty zvýšení a vypínání inzulinu, různé nastavení cílových hodnot glykémií, pumpy mění dávkování bazálního inzulinu i dle časového trendu změny glykémií…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BD6C04-9260-49F3-BF73-B40AA3BE0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48"/>
    </mc:Choice>
    <mc:Fallback xmlns="">
      <p:transition spd="slow" advTm="11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0F247-C52B-46B7-B631-6E63CFCA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9933"/>
                </a:solidFill>
              </a:rPr>
              <a:t>Hybridní systémy v ČR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4AE655-6517-4B42-809F-B32D9EF45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Control</a:t>
            </a:r>
            <a:r>
              <a:rPr lang="cs-CZ" dirty="0"/>
              <a:t> IQ – TANDEM</a:t>
            </a:r>
          </a:p>
          <a:p>
            <a:r>
              <a:rPr lang="cs-CZ" dirty="0" err="1"/>
              <a:t>Medtronic</a:t>
            </a:r>
            <a:r>
              <a:rPr lang="cs-CZ" dirty="0"/>
              <a:t> </a:t>
            </a:r>
            <a:r>
              <a:rPr lang="cs-CZ" dirty="0" err="1"/>
              <a:t>MiniMed</a:t>
            </a:r>
            <a:r>
              <a:rPr lang="cs-CZ" dirty="0"/>
              <a:t> 7806</a:t>
            </a:r>
          </a:p>
          <a:p>
            <a:r>
              <a:rPr lang="cs-CZ" dirty="0"/>
              <a:t>DIY – </a:t>
            </a:r>
            <a:r>
              <a:rPr lang="cs-CZ" dirty="0" err="1"/>
              <a:t>Andropoid</a:t>
            </a:r>
            <a:r>
              <a:rPr lang="cs-CZ" dirty="0"/>
              <a:t> APS</a:t>
            </a:r>
          </a:p>
          <a:p>
            <a:pPr marL="0" indent="0">
              <a:buNone/>
            </a:pPr>
            <a:r>
              <a:rPr lang="cs-CZ" dirty="0" err="1"/>
              <a:t>NovoRapid</a:t>
            </a:r>
            <a:r>
              <a:rPr lang="cs-CZ" dirty="0"/>
              <a:t>, </a:t>
            </a:r>
            <a:r>
              <a:rPr lang="cs-CZ" dirty="0" err="1"/>
              <a:t>Fiasp</a:t>
            </a:r>
            <a:r>
              <a:rPr lang="cs-CZ" dirty="0"/>
              <a:t>, </a:t>
            </a:r>
            <a:r>
              <a:rPr lang="cs-CZ" dirty="0" err="1"/>
              <a:t>Aspart</a:t>
            </a:r>
            <a:r>
              <a:rPr lang="cs-CZ" dirty="0"/>
              <a:t>, </a:t>
            </a:r>
            <a:r>
              <a:rPr lang="cs-CZ" dirty="0" err="1"/>
              <a:t>Lispro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Spojení s mobilem, cloudová úložiště, analýza dat…</a:t>
            </a:r>
          </a:p>
          <a:p>
            <a:pPr marL="0" indent="0">
              <a:buNone/>
            </a:pPr>
            <a:endParaRPr lang="cs-CZ" sz="2800"/>
          </a:p>
          <a:p>
            <a:pPr marL="0" indent="0">
              <a:buNone/>
            </a:pPr>
            <a:r>
              <a:rPr lang="cs-CZ" sz="2800"/>
              <a:t>Budoucnost</a:t>
            </a:r>
            <a:r>
              <a:rPr lang="cs-CZ" sz="2800" dirty="0"/>
              <a:t>: </a:t>
            </a:r>
            <a:r>
              <a:rPr lang="cs-CZ" sz="2800" dirty="0" err="1"/>
              <a:t>bihormonální</a:t>
            </a:r>
            <a:r>
              <a:rPr lang="cs-CZ" sz="2800" dirty="0"/>
              <a:t> plně automatizovaná umělá slinivka: inzulin + glukagon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7AF261A-8831-4D23-BC25-7E210C766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5"/>
    </mc:Choice>
    <mc:Fallback xmlns="">
      <p:transition spd="slow" advTm="3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cs-CZ" altLang="cs-CZ">
              <a:effectLst/>
            </a:endParaRP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04813"/>
            <a:ext cx="8229600" cy="6192837"/>
          </a:xfrm>
          <a:noFill/>
        </p:spPr>
        <p:txBody>
          <a:bodyPr/>
          <a:lstStyle/>
          <a:p>
            <a:r>
              <a:rPr lang="cs-CZ" altLang="cs-CZ">
                <a:effectLst/>
              </a:rPr>
              <a:t>Hypoglykémie je častá a obávaná komplikace léčby diabetu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Hypoglykémie omezuje možnosti dobré kompenzace diabetu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Nové léky a možnosi intenzivní monitorace glykémií a opakovaná edukace pacienta vedou ke snížení četnosti hypoglykémií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solidFill>
                  <a:srgbClr val="FFC000"/>
                </a:solidFill>
                <a:effectLst/>
              </a:rPr>
              <a:t>Nutná významná spolupráce pacienta!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B2D2F3-D737-4A34-842C-9C806C2DD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4"/>
    </mc:Choice>
    <mc:Fallback xmlns="">
      <p:transition spd="slow" advTm="3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Patologická odpověď na snížení hladiny glykémie u diabetiků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altLang="cs-CZ">
                <a:effectLst/>
              </a:rPr>
              <a:t>Chybí reakce snížením endogenního inzulinu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Chybí zvýšení glukagonu</a:t>
            </a:r>
          </a:p>
          <a:p>
            <a:endParaRPr lang="cs-CZ" altLang="cs-CZ">
              <a:effectLst/>
            </a:endParaRPr>
          </a:p>
          <a:p>
            <a:r>
              <a:rPr lang="cs-CZ" altLang="cs-CZ">
                <a:effectLst/>
              </a:rPr>
              <a:t>Reakce adrenalinu je opožděná (je zvýšený glykemický práh, který adrenergní odpověď vyvolá, tedy je nižší hladina glukózy, na kterou tělo reaguje 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8E051F-4680-49FE-A7CE-5D3E3C5B7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www.hypoglykémie.cz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pravidlo „15“: 15 g glukózy – po 15 minutách dalších 15 g glukózy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047B8A7-2000-4249-80C6-0A1E7E1DF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2"/>
    </mc:Choice>
    <mc:Fallback xmlns="">
      <p:transition spd="slow" advTm="2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4"/>
          <p:cNvSpPr txBox="1">
            <a:spLocks noChangeArrowheads="1"/>
          </p:cNvSpPr>
          <p:nvPr/>
        </p:nvSpPr>
        <p:spPr bwMode="auto">
          <a:xfrm>
            <a:off x="447675" y="436563"/>
            <a:ext cx="7219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3200">
                <a:solidFill>
                  <a:srgbClr val="FF0000"/>
                </a:solidFill>
                <a:latin typeface="Garamond" pitchFamily="18" charset="0"/>
              </a:rPr>
              <a:t>Děkuji vám za pozornost</a:t>
            </a:r>
          </a:p>
        </p:txBody>
      </p:sp>
      <p:pic>
        <p:nvPicPr>
          <p:cNvPr id="87042" name="Picture 5" descr="IMG_0631"/>
          <p:cNvPicPr>
            <a:picLocks noChangeAspect="1" noChangeArrowheads="1"/>
          </p:cNvPicPr>
          <p:nvPr/>
        </p:nvPicPr>
        <p:blipFill>
          <a:blip r:embed="rId4"/>
          <a:srcRect l="1367" t="1823" r="1367" b="1823"/>
          <a:stretch>
            <a:fillRect/>
          </a:stretch>
        </p:blipFill>
        <p:spPr bwMode="auto">
          <a:xfrm>
            <a:off x="250825" y="1052513"/>
            <a:ext cx="8370888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704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71563"/>
            <a:ext cx="8229600" cy="4929187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A1ABD2-F75E-4075-AE8A-85B83DEDA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19"/>
    </mc:Choice>
    <mc:Fallback xmlns="">
      <p:transition spd="slow" advTm="7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rgbClr val="FF9933"/>
                </a:solidFill>
                <a:effectLst/>
              </a:rPr>
              <a:t>Dg. hypoglykémie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60575"/>
            <a:ext cx="8229600" cy="407035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dirty="0">
                <a:effectLst/>
              </a:rPr>
              <a:t>Klinická dg?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dirty="0">
              <a:effectLst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 err="1">
                <a:effectLst/>
              </a:rPr>
              <a:t>norm</a:t>
            </a:r>
            <a:r>
              <a:rPr lang="cs-CZ" altLang="cs-CZ" dirty="0">
                <a:effectLst/>
              </a:rPr>
              <a:t>. hodnota glykémie 3,9-5,6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>
                <a:effectLst/>
              </a:rPr>
              <a:t>dg hypoglykémie 3,8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 a níže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>
                <a:effectLst/>
              </a:rPr>
              <a:t>většinou 2,2-2,6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altLang="cs-CZ" dirty="0">
              <a:effectLst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dirty="0">
                <a:effectLst/>
              </a:rPr>
              <a:t>Klinicky individuální (u dospělých většinou pod cca 2,8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/l, u dětí až u cca 2,2 </a:t>
            </a:r>
            <a:r>
              <a:rPr lang="cs-CZ" altLang="cs-CZ" dirty="0" err="1">
                <a:effectLst/>
              </a:rPr>
              <a:t>mmol</a:t>
            </a:r>
            <a:r>
              <a:rPr lang="cs-CZ" altLang="cs-CZ" dirty="0">
                <a:effectLst/>
              </a:rPr>
              <a:t>/l)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altLang="cs-CZ" dirty="0">
              <a:effectLst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altLang="cs-CZ" dirty="0">
              <a:effectLst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34F1B3-74CA-462E-99DB-05020DC17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9"/>
    </mc:Choice>
    <mc:Fallback xmlns="">
      <p:transition spd="slow" advTm="3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txBody>
          <a:bodyPr/>
          <a:lstStyle/>
          <a:p>
            <a:r>
              <a:rPr lang="cs-CZ" altLang="en-US">
                <a:solidFill>
                  <a:srgbClr val="FF9933"/>
                </a:solidFill>
              </a:rPr>
              <a:t>Dg hypoglykémie – ADA + EASD 2017:</a:t>
            </a:r>
          </a:p>
        </p:txBody>
      </p:sp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en-US"/>
          </a:p>
          <a:p>
            <a:endParaRPr lang="cs-CZ" altLang="en-US"/>
          </a:p>
          <a:p>
            <a:r>
              <a:rPr lang="cs-CZ" altLang="en-US"/>
              <a:t>pod 3 mmol/l (54 mg/dl)</a:t>
            </a:r>
          </a:p>
          <a:p>
            <a:r>
              <a:rPr lang="cs-CZ" altLang="en-US"/>
              <a:t>hlavně pro studie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D0EBBB5-B5B4-4251-9349-E2D941C1B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6"/>
    </mc:Choice>
    <mc:Fallback xmlns="">
      <p:transition spd="slow" advTm="4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2_Paprsky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2198</Words>
  <Application>Microsoft Office PowerPoint</Application>
  <PresentationFormat>Předvádění na obrazovce (4:3)</PresentationFormat>
  <Paragraphs>396</Paragraphs>
  <Slides>71</Slides>
  <Notes>0</Notes>
  <HiddenSlides>0</HiddenSlides>
  <MMClips>71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71</vt:i4>
      </vt:variant>
    </vt:vector>
  </HeadingPairs>
  <TitlesOfParts>
    <vt:vector size="77" baseType="lpstr">
      <vt:lpstr>Arial</vt:lpstr>
      <vt:lpstr>Garamond</vt:lpstr>
      <vt:lpstr>Times New Roman</vt:lpstr>
      <vt:lpstr>Wingdings</vt:lpstr>
      <vt:lpstr>2_Paprsky</vt:lpstr>
      <vt:lpstr>1_Výchozí návrh</vt:lpstr>
      <vt:lpstr>Monitoring glykémie, hypoglykémie</vt:lpstr>
      <vt:lpstr>Prezentace aplikace PowerPoint</vt:lpstr>
      <vt:lpstr>Prezentace aplikace PowerPoint</vt:lpstr>
      <vt:lpstr>Normální odpověď na pokles glykémie:</vt:lpstr>
      <vt:lpstr>Prezentace aplikace PowerPoint</vt:lpstr>
      <vt:lpstr>Prezentace aplikace PowerPoint</vt:lpstr>
      <vt:lpstr>Patologická odpověď na snížení hladiny glykémie u diabetiků</vt:lpstr>
      <vt:lpstr>Dg. hypoglykémie</vt:lpstr>
      <vt:lpstr>Dg hypoglykémie – ADA + EASD 2017:</vt:lpstr>
      <vt:lpstr>Klinické příznaky hyperglykémie</vt:lpstr>
      <vt:lpstr>Klinické příznaky hypoglykémie adrenergni příznaky</vt:lpstr>
      <vt:lpstr>Klinické příznaky hypoglykémie známky neuroglykopenie</vt:lpstr>
      <vt:lpstr>Klinické příznaky hypoglykémie nespecifické</vt:lpstr>
      <vt:lpstr>„Nepravá postprandiální hypoglykémie“</vt:lpstr>
      <vt:lpstr>Postprandiální hypoglykémie</vt:lpstr>
      <vt:lpstr>Hypoglykemické stavy nalačno</vt:lpstr>
      <vt:lpstr>Hypoglykemické stavy nalačno</vt:lpstr>
      <vt:lpstr>Hypoglykemické stavy nalačno</vt:lpstr>
      <vt:lpstr>Příčiny hypoglykémie u diabetiků</vt:lpstr>
      <vt:lpstr>Hypoglykémie při terapii inzulinem</vt:lpstr>
      <vt:lpstr> Úprava dávky inzulinu při fyzické aktivitě</vt:lpstr>
      <vt:lpstr>Porucha vnímání hypoglykémie („hypoglycaemie unawarness“)</vt:lpstr>
      <vt:lpstr>Porucha vnímání hypoglykémie (hypoglycaemie unawarness)</vt:lpstr>
      <vt:lpstr>Prezentace aplikace PowerPoint</vt:lpstr>
      <vt:lpstr>Noční hypoglykémie</vt:lpstr>
      <vt:lpstr>Hypoglykémie u DM 1. typu</vt:lpstr>
      <vt:lpstr>Hypoglykémie u DM 2. typu</vt:lpstr>
      <vt:lpstr>Studie HAT  Diabetes Obes Metab. 2016 Sep;18(9):907-15. doi: 10.1111/dom.12689. Epub 2016 Jun 20. </vt:lpstr>
      <vt:lpstr>Prezentace aplikace PowerPoint</vt:lpstr>
      <vt:lpstr>Prezentace aplikace PowerPoint</vt:lpstr>
      <vt:lpstr>Hypoglykémie nebo hyperglykémie?</vt:lpstr>
      <vt:lpstr>Hypoglykémie nebo hyperglykémie?</vt:lpstr>
      <vt:lpstr>Hypoglykémie nebo hyperglykémie?</vt:lpstr>
      <vt:lpstr>Hypoglykémie nebo hyperglykémie?</vt:lpstr>
      <vt:lpstr>Hypoglykémie nebo hyperglykémie?</vt:lpstr>
      <vt:lpstr>Hypoglykémie nebo hyperglykémie?</vt:lpstr>
      <vt:lpstr>Prezentace aplikace PowerPoint</vt:lpstr>
      <vt:lpstr>Terapie hypoglykémie</vt:lpstr>
      <vt:lpstr>Terapie hypoglykémie</vt:lpstr>
      <vt:lpstr>Glukagon</vt:lpstr>
      <vt:lpstr>Glukagon</vt:lpstr>
      <vt:lpstr>Prezentace aplikace PowerPoint</vt:lpstr>
      <vt:lpstr>Diff. dg </vt:lpstr>
      <vt:lpstr>Hypoglykémie a řízení motorových vozidel</vt:lpstr>
      <vt:lpstr>Prezentace aplikace PowerPoint</vt:lpstr>
      <vt:lpstr>Důležitá variabilita glykémií během dne ale i ze dne na den….</vt:lpstr>
      <vt:lpstr>Měření glykémií pacientem – „selfmonitoring“</vt:lpstr>
      <vt:lpstr>Prezentace aplikace PowerPoint</vt:lpstr>
      <vt:lpstr>Prezentace aplikace PowerPoint</vt:lpstr>
      <vt:lpstr>Monitorace glukozy – nové možnosti: </vt:lpstr>
      <vt:lpstr>Kontinuální monitorace glukózy</vt:lpstr>
      <vt:lpstr>Kontinuální monitorace glukózy</vt:lpstr>
      <vt:lpstr>CGM – grafické zobrazení</vt:lpstr>
      <vt:lpstr>Kontinuální monitorace glukózy</vt:lpstr>
      <vt:lpstr>Prezentace aplikace PowerPoint</vt:lpstr>
      <vt:lpstr>Kontinuální monitorace glukózy</vt:lpstr>
      <vt:lpstr>Kontinuální monitorace glukózy</vt:lpstr>
      <vt:lpstr>Kontinuální monitorace glukózy</vt:lpstr>
      <vt:lpstr>Kontinuální monitorace glukózy</vt:lpstr>
      <vt:lpstr>FreeStyle Libre Systém – FGM (Flash Glucose Monitoring) </vt:lpstr>
      <vt:lpstr>Prezentace aplikace PowerPoint</vt:lpstr>
      <vt:lpstr>Prezentace aplikace PowerPoint</vt:lpstr>
      <vt:lpstr>Prezentace aplikace PowerPoint</vt:lpstr>
      <vt:lpstr>EVERSENSE XL - CGM</vt:lpstr>
      <vt:lpstr>ČDS: Použití inzulinové pumpy a glukózových senzorů - 2019</vt:lpstr>
      <vt:lpstr>Prezentace aplikace PowerPoint</vt:lpstr>
      <vt:lpstr>„Pokročilý hybridní uzavřený okruh“</vt:lpstr>
      <vt:lpstr>Hybridní systémy v ČR:</vt:lpstr>
      <vt:lpstr>Prezentace aplikace PowerPoint</vt:lpstr>
      <vt:lpstr>www.hypoglykémie.cz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 - ČR - přes 600 000 postižených - přes 6 % obyvatel</dc:title>
  <dc:creator/>
  <cp:lastModifiedBy>Jakub Žák</cp:lastModifiedBy>
  <cp:revision>212</cp:revision>
  <cp:lastPrinted>2014-12-09T08:17:56Z</cp:lastPrinted>
  <dcterms:created xsi:type="dcterms:W3CDTF">1601-01-01T00:00:00Z</dcterms:created>
  <dcterms:modified xsi:type="dcterms:W3CDTF">2021-04-26T14:19:24Z</dcterms:modified>
</cp:coreProperties>
</file>