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49"/>
  </p:notesMasterIdLst>
  <p:handoutMasterIdLst>
    <p:handoutMasterId r:id="rId50"/>
  </p:handoutMasterIdLst>
  <p:sldIdLst>
    <p:sldId id="479" r:id="rId2"/>
    <p:sldId id="408" r:id="rId3"/>
    <p:sldId id="409" r:id="rId4"/>
    <p:sldId id="394" r:id="rId5"/>
    <p:sldId id="426" r:id="rId6"/>
    <p:sldId id="455" r:id="rId7"/>
    <p:sldId id="377" r:id="rId8"/>
    <p:sldId id="380" r:id="rId9"/>
    <p:sldId id="403" r:id="rId10"/>
    <p:sldId id="381" r:id="rId11"/>
    <p:sldId id="378" r:id="rId12"/>
    <p:sldId id="393" r:id="rId13"/>
    <p:sldId id="435" r:id="rId14"/>
    <p:sldId id="386" r:id="rId15"/>
    <p:sldId id="357" r:id="rId16"/>
    <p:sldId id="399" r:id="rId17"/>
    <p:sldId id="379" r:id="rId18"/>
    <p:sldId id="421" r:id="rId19"/>
    <p:sldId id="375" r:id="rId20"/>
    <p:sldId id="376" r:id="rId21"/>
    <p:sldId id="459" r:id="rId22"/>
    <p:sldId id="457" r:id="rId23"/>
    <p:sldId id="458" r:id="rId24"/>
    <p:sldId id="454" r:id="rId25"/>
    <p:sldId id="460" r:id="rId26"/>
    <p:sldId id="382" r:id="rId27"/>
    <p:sldId id="405" r:id="rId28"/>
    <p:sldId id="387" r:id="rId29"/>
    <p:sldId id="388" r:id="rId30"/>
    <p:sldId id="434" r:id="rId31"/>
    <p:sldId id="400" r:id="rId32"/>
    <p:sldId id="389" r:id="rId33"/>
    <p:sldId id="392" r:id="rId34"/>
    <p:sldId id="385" r:id="rId35"/>
    <p:sldId id="384" r:id="rId36"/>
    <p:sldId id="432" r:id="rId37"/>
    <p:sldId id="456" r:id="rId38"/>
    <p:sldId id="397" r:id="rId39"/>
    <p:sldId id="433" r:id="rId40"/>
    <p:sldId id="383" r:id="rId41"/>
    <p:sldId id="431" r:id="rId42"/>
    <p:sldId id="390" r:id="rId43"/>
    <p:sldId id="401" r:id="rId44"/>
    <p:sldId id="407" r:id="rId45"/>
    <p:sldId id="453" r:id="rId46"/>
    <p:sldId id="436" r:id="rId47"/>
    <p:sldId id="437" r:id="rId48"/>
  </p:sldIdLst>
  <p:sldSz cx="9144000" cy="6858000" type="screen4x3"/>
  <p:notesSz cx="6761163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7" autoAdjust="0"/>
    <p:restoredTop sz="94660"/>
  </p:normalViewPr>
  <p:slideViewPr>
    <p:cSldViewPr>
      <p:cViewPr varScale="1">
        <p:scale>
          <a:sx n="115" d="100"/>
          <a:sy n="115" d="100"/>
        </p:scale>
        <p:origin x="13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168"/>
    </p:cViewPr>
  </p:sorterViewPr>
  <p:notesViewPr>
    <p:cSldViewPr>
      <p:cViewPr varScale="1">
        <p:scale>
          <a:sx n="52" d="100"/>
          <a:sy n="52" d="100"/>
        </p:scale>
        <p:origin x="-1956" y="-96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5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0638" y="0"/>
            <a:ext cx="29305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305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0638" y="9445625"/>
            <a:ext cx="29305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F3BA3DDA-268B-4EF6-A5B1-4A2B8EC5436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0638" y="0"/>
            <a:ext cx="29305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700" y="4722813"/>
            <a:ext cx="4957763" cy="44735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625"/>
            <a:ext cx="29305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0638" y="9445625"/>
            <a:ext cx="29305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9CE30FCA-F858-47A0-99BE-C7C8B36634F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42 w 1722"/>
                <a:gd name="T1" fmla="*/ 33 h 66"/>
                <a:gd name="T2" fmla="*/ 164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42 w 1722"/>
                <a:gd name="T9" fmla="*/ 33 h 66"/>
                <a:gd name="T10" fmla="*/ 1642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35 w 975"/>
                <a:gd name="T1" fmla="*/ 48 h 101"/>
                <a:gd name="T2" fmla="*/ 93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35 w 975"/>
                <a:gd name="T9" fmla="*/ 48 h 101"/>
                <a:gd name="T10" fmla="*/ 93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6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61 w 2141"/>
                <a:gd name="T7" fmla="*/ 0 h 198"/>
                <a:gd name="T8" fmla="*/ 206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73 w 2517"/>
                <a:gd name="T1" fmla="*/ 276 h 276"/>
                <a:gd name="T2" fmla="*/ 2397 w 2517"/>
                <a:gd name="T3" fmla="*/ 204 h 276"/>
                <a:gd name="T4" fmla="*/ 2140 w 2517"/>
                <a:gd name="T5" fmla="*/ 0 h 276"/>
                <a:gd name="T6" fmla="*/ 0 w 2517"/>
                <a:gd name="T7" fmla="*/ 276 h 276"/>
                <a:gd name="T8" fmla="*/ 2073 w 2517"/>
                <a:gd name="T9" fmla="*/ 276 h 276"/>
                <a:gd name="T10" fmla="*/ 20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8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89 w 729"/>
                <a:gd name="T7" fmla="*/ 240 h 240"/>
                <a:gd name="T8" fmla="*/ 68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89 w 729"/>
                <a:gd name="T1" fmla="*/ 318 h 318"/>
                <a:gd name="T2" fmla="*/ 68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89 w 729"/>
                <a:gd name="T9" fmla="*/ 318 h 318"/>
                <a:gd name="T10" fmla="*/ 68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7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cs typeface="+mn-cs"/>
                </a:endParaRPr>
              </a:p>
            </p:txBody>
          </p:sp>
        </p:grpSp>
      </p:grpSp>
      <p:sp>
        <p:nvSpPr>
          <p:cNvPr id="19050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19050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0D389-CAED-4C3F-A35B-DDEE594E7E3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487C0-6C16-4E5B-8A1B-EEAB24C412A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3D335-468B-46BC-BEB1-2EFDBDAF9A5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4B36E-1880-4ED7-BB47-F31BBF077D7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724F7-3F25-4012-A61C-4A4DE4A8840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33008-EAD5-45A0-9810-5C086FCC6F4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1CB99-3198-43FA-BF54-E1796B987F6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374BB-EC08-4BE1-B857-06F1B74D518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81A01-FB55-434D-A52B-A5AE41B363A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816E1-DB04-4234-97C0-D2AD4BB9A6E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998F-7257-4C26-BDE4-348C09C30B8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894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42 w 1722"/>
                <a:gd name="T1" fmla="*/ 33 h 66"/>
                <a:gd name="T2" fmla="*/ 164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42 w 1722"/>
                <a:gd name="T9" fmla="*/ 33 h 66"/>
                <a:gd name="T10" fmla="*/ 1642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35 w 975"/>
                <a:gd name="T1" fmla="*/ 48 h 101"/>
                <a:gd name="T2" fmla="*/ 93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35 w 975"/>
                <a:gd name="T9" fmla="*/ 48 h 101"/>
                <a:gd name="T10" fmla="*/ 93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6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61 w 2141"/>
                <a:gd name="T7" fmla="*/ 0 h 198"/>
                <a:gd name="T8" fmla="*/ 206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73 w 2517"/>
                <a:gd name="T1" fmla="*/ 276 h 276"/>
                <a:gd name="T2" fmla="*/ 2397 w 2517"/>
                <a:gd name="T3" fmla="*/ 204 h 276"/>
                <a:gd name="T4" fmla="*/ 2140 w 2517"/>
                <a:gd name="T5" fmla="*/ 0 h 276"/>
                <a:gd name="T6" fmla="*/ 0 w 2517"/>
                <a:gd name="T7" fmla="*/ 276 h 276"/>
                <a:gd name="T8" fmla="*/ 2073 w 2517"/>
                <a:gd name="T9" fmla="*/ 276 h 276"/>
                <a:gd name="T10" fmla="*/ 20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8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89 w 729"/>
                <a:gd name="T7" fmla="*/ 240 h 240"/>
                <a:gd name="T8" fmla="*/ 68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89 w 729"/>
                <a:gd name="T1" fmla="*/ 318 h 318"/>
                <a:gd name="T2" fmla="*/ 68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89 w 729"/>
                <a:gd name="T9" fmla="*/ 318 h 318"/>
                <a:gd name="T10" fmla="*/ 68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7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894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894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cs typeface="+mn-cs"/>
                </a:endParaRPr>
              </a:p>
            </p:txBody>
          </p:sp>
          <p:sp>
            <p:nvSpPr>
              <p:cNvPr id="1894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cs typeface="+mn-cs"/>
                </a:endParaRPr>
              </a:p>
            </p:txBody>
          </p:sp>
        </p:grpSp>
      </p:grpSp>
      <p:sp>
        <p:nvSpPr>
          <p:cNvPr id="18948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894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8948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948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948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FBD33FB-54F0-403F-87C9-F33A854DC3D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hyperlink" Target="mailto:pospisilova.yvona@fnbrno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628775"/>
            <a:ext cx="8229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9933"/>
                </a:solidFill>
              </a:rPr>
              <a:t>Diabetes mellitus v těhotenství </a:t>
            </a:r>
            <a:br>
              <a:rPr lang="cs-CZ">
                <a:solidFill>
                  <a:srgbClr val="FF9933"/>
                </a:solidFill>
              </a:rPr>
            </a:br>
            <a:endParaRPr lang="cs-CZ">
              <a:solidFill>
                <a:srgbClr val="FF9933"/>
              </a:solidFill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/>
              <a:t>Yvona Pospíšilová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/>
              <a:t>Interní, hematologická a onkologická klinika FN Brno a LF MU Brno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hlinkClick r:id="rId4"/>
              </a:rPr>
              <a:t>pospisilova.yvona@fnbrno.cz</a:t>
            </a:r>
            <a:endParaRPr 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/>
              <a:t>6.5.2021</a:t>
            </a:r>
            <a:endParaRPr 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EF6E051-5840-466C-A6D6-74F93F423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5"/>
    </mc:Choice>
    <mc:Fallback xmlns="">
      <p:transition spd="slow" advTm="15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Gravidita se nedoporučuje: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z="2800">
              <a:effectLst/>
            </a:endParaRPr>
          </a:p>
          <a:p>
            <a:r>
              <a:rPr lang="cs-CZ" altLang="cs-CZ" sz="2800">
                <a:effectLst/>
              </a:rPr>
              <a:t>Glyk. Hb nad (73) 87 mmol/mol</a:t>
            </a:r>
          </a:p>
          <a:p>
            <a:r>
              <a:rPr lang="cs-CZ" altLang="cs-CZ" sz="2800">
                <a:effectLst/>
              </a:rPr>
              <a:t>při pokročilém stadiu diab. nefropatie</a:t>
            </a:r>
          </a:p>
          <a:p>
            <a:r>
              <a:rPr lang="cs-CZ" altLang="cs-CZ" sz="2800">
                <a:effectLst/>
              </a:rPr>
              <a:t>při závažné arteriální hypertenzi</a:t>
            </a:r>
          </a:p>
          <a:p>
            <a:r>
              <a:rPr lang="cs-CZ" altLang="cs-CZ" sz="2800">
                <a:effectLst/>
              </a:rPr>
              <a:t>při závažné diabetické retinopatii</a:t>
            </a:r>
          </a:p>
          <a:p>
            <a:r>
              <a:rPr lang="cs-CZ" altLang="cs-CZ" sz="2800">
                <a:effectLst/>
              </a:rPr>
              <a:t>při závažné diabetická autonomní neuropatii</a:t>
            </a:r>
          </a:p>
          <a:p>
            <a:r>
              <a:rPr lang="cs-CZ" altLang="cs-CZ" sz="2800">
                <a:effectLst/>
              </a:rPr>
              <a:t>při jakýchkoliv jiných závažných cévních změnách – nebo-li při makroangiopatii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8D59962-9395-4615-848A-9B3604FE1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7"/>
    </mc:Choice>
    <mc:Fallback xmlns="">
      <p:transition spd="slow" advTm="11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Gestační DM neléčený - matka</a:t>
            </a:r>
            <a:endParaRPr lang="cs-CZ" altLang="cs-CZ">
              <a:effectLst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Preeklampsie</a:t>
            </a:r>
          </a:p>
          <a:p>
            <a:r>
              <a:rPr lang="cs-CZ" altLang="cs-CZ">
                <a:effectLst/>
              </a:rPr>
              <a:t>Předčasný porod</a:t>
            </a:r>
          </a:p>
          <a:p>
            <a:r>
              <a:rPr lang="cs-CZ" altLang="cs-CZ">
                <a:effectLst/>
              </a:rPr>
              <a:t>S.C. </a:t>
            </a:r>
          </a:p>
          <a:p>
            <a:r>
              <a:rPr lang="cs-CZ" altLang="cs-CZ">
                <a:effectLst/>
              </a:rPr>
              <a:t>Makrosomie plodu</a:t>
            </a:r>
          </a:p>
          <a:p>
            <a:r>
              <a:rPr lang="cs-CZ" altLang="cs-CZ">
                <a:effectLst/>
              </a:rPr>
              <a:t>Vysoká porodní váha</a:t>
            </a:r>
          </a:p>
          <a:p>
            <a:r>
              <a:rPr lang="cs-CZ" altLang="cs-CZ">
                <a:effectLst/>
              </a:rPr>
              <a:t>Intenzivní neonatální péče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ED391AD-0ED3-4DBB-9685-A183028B7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3"/>
    </mc:Choice>
    <mc:Fallback xmlns="">
      <p:transition spd="slow" advTm="1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Gestační DM neléčený – „diabetická fetopatie“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68413"/>
            <a:ext cx="8229600" cy="4862512"/>
          </a:xfrm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Makrosomie plodu (obezita, zvětšení vnitřních orgánů)</a:t>
            </a:r>
          </a:p>
          <a:p>
            <a:r>
              <a:rPr lang="cs-CZ" altLang="cs-CZ">
                <a:effectLst/>
              </a:rPr>
              <a:t>Encephalopatie</a:t>
            </a:r>
          </a:p>
          <a:p>
            <a:r>
              <a:rPr lang="cs-CZ" altLang="cs-CZ">
                <a:effectLst/>
              </a:rPr>
              <a:t>Hyperbilirubinémie</a:t>
            </a:r>
          </a:p>
          <a:p>
            <a:r>
              <a:rPr lang="cs-CZ" altLang="cs-CZ">
                <a:effectLst/>
              </a:rPr>
              <a:t>Hypokalcémie</a:t>
            </a:r>
          </a:p>
          <a:p>
            <a:r>
              <a:rPr lang="cs-CZ" altLang="cs-CZ">
                <a:effectLst/>
              </a:rPr>
              <a:t>Polycytémie</a:t>
            </a:r>
          </a:p>
          <a:p>
            <a:r>
              <a:rPr lang="cs-CZ" altLang="cs-CZ">
                <a:effectLst/>
              </a:rPr>
              <a:t>Hypoglykémie těsně po narození</a:t>
            </a:r>
          </a:p>
          <a:p>
            <a:r>
              <a:rPr lang="cs-CZ" altLang="cs-CZ">
                <a:effectLst/>
              </a:rPr>
              <a:t>Vrozené srdeční vady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9ECEF6-3F4C-4E01-AB7B-645506297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7"/>
    </mc:Choice>
    <mc:Fallback xmlns="">
      <p:transition spd="slow" advTm="2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711325"/>
          </a:xfrm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Gestační DM neléčený – „diabetická fetopatie“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>
                <a:effectLst/>
              </a:rPr>
              <a:t>Důsledek hyperinzulinismu plodu na základě vysoké produkce inzulinu plodem, reagujícím na mateřskou hyperglykémii…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7FA3243-B593-46B1-BB32-5D38C9871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83"/>
    </mc:Choice>
    <mc:Fallback xmlns="">
      <p:transition spd="slow" advTm="4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Gestační DM neléčený - dítě</a:t>
            </a:r>
            <a:endParaRPr lang="cs-CZ" altLang="cs-CZ">
              <a:effectLst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30725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>
                <a:effectLst/>
              </a:rPr>
              <a:t>V dalším životě u dítěte dále zvýšené: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Psychomotorická retardace</a:t>
            </a:r>
          </a:p>
          <a:p>
            <a:r>
              <a:rPr lang="cs-CZ" altLang="cs-CZ">
                <a:effectLst/>
              </a:rPr>
              <a:t>Riziko obezity</a:t>
            </a:r>
          </a:p>
          <a:p>
            <a:r>
              <a:rPr lang="cs-CZ" altLang="cs-CZ">
                <a:effectLst/>
              </a:rPr>
              <a:t>Riziko vzniku DM 2. typu</a:t>
            </a:r>
          </a:p>
          <a:p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D0D2CC-30F1-4A0C-B670-ACF93F451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6"/>
    </mc:Choice>
    <mc:Fallback xmlns="">
      <p:transition spd="slow" advTm="16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147050" cy="14954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>
                <a:solidFill>
                  <a:srgbClr val="FF9933"/>
                </a:solidFill>
              </a:rPr>
              <a:t>GDM </a:t>
            </a:r>
            <a:br>
              <a:rPr lang="cs-CZ" sz="4000">
                <a:solidFill>
                  <a:srgbClr val="FF9933"/>
                </a:solidFill>
              </a:rPr>
            </a:br>
            <a:r>
              <a:rPr lang="cs-CZ" sz="4000">
                <a:solidFill>
                  <a:srgbClr val="FF9933"/>
                </a:solidFill>
              </a:rPr>
              <a:t>(Gestační diabetes mellitus)</a:t>
            </a:r>
            <a:br>
              <a:rPr lang="cs-CZ" sz="4000">
                <a:solidFill>
                  <a:srgbClr val="FF9933"/>
                </a:solidFill>
              </a:rPr>
            </a:br>
            <a:endParaRPr lang="cs-CZ" sz="4000">
              <a:solidFill>
                <a:srgbClr val="FF9933"/>
              </a:solidFill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214812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/>
              <a:t>Glukóza – prochází placentou: zvýšení glykémie u matky vede ke zvýšení glykémie u plodu </a:t>
            </a:r>
            <a:r>
              <a:rPr lang="en-US" sz="2800" dirty="0">
                <a:cs typeface="Times New Roman" pitchFamily="18" charset="0"/>
              </a:rPr>
              <a:t>–</a:t>
            </a:r>
            <a:r>
              <a:rPr lang="cs-CZ" sz="2800" dirty="0">
                <a:cs typeface="Times New Roman" pitchFamily="18" charset="0"/>
              </a:rPr>
              <a:t> to </a:t>
            </a:r>
            <a:r>
              <a:rPr lang="cs-CZ" sz="2800" dirty="0"/>
              <a:t>vede ke zvýšení tvorby inzulinu pankreatu plodu a tedy ke zvýšení </a:t>
            </a:r>
            <a:r>
              <a:rPr lang="cs-CZ" sz="2800" dirty="0" err="1"/>
              <a:t>inzulinorezistece</a:t>
            </a:r>
            <a:r>
              <a:rPr lang="cs-CZ" sz="2800" dirty="0"/>
              <a:t> plodu (diabetická </a:t>
            </a:r>
            <a:r>
              <a:rPr lang="cs-CZ" sz="2800" dirty="0" err="1"/>
              <a:t>fetopatie</a:t>
            </a:r>
            <a:r>
              <a:rPr lang="cs-CZ" sz="2800" dirty="0"/>
              <a:t>, vyčerpání beta-</a:t>
            </a:r>
            <a:r>
              <a:rPr lang="cs-CZ" sz="2800" dirty="0" err="1"/>
              <a:t>bb</a:t>
            </a:r>
            <a:r>
              <a:rPr lang="cs-CZ" sz="2800" dirty="0"/>
              <a:t>- </a:t>
            </a:r>
            <a:r>
              <a:rPr lang="cs-CZ" sz="2800" dirty="0" err="1"/>
              <a:t>pankretu</a:t>
            </a:r>
            <a:r>
              <a:rPr lang="cs-CZ" sz="2800" dirty="0"/>
              <a:t> a v budoucnosti vznik DM 2. typu) </a:t>
            </a:r>
          </a:p>
          <a:p>
            <a:pPr eaLnBrk="1" hangingPunct="1">
              <a:defRPr/>
            </a:pPr>
            <a:endParaRPr lang="cs-CZ" sz="2800" dirty="0"/>
          </a:p>
          <a:p>
            <a:pPr eaLnBrk="1" hangingPunct="1">
              <a:defRPr/>
            </a:pPr>
            <a:r>
              <a:rPr lang="cs-CZ" sz="2800" dirty="0">
                <a:solidFill>
                  <a:srgbClr val="FFC000"/>
                </a:solidFill>
              </a:rPr>
              <a:t>Inzulin </a:t>
            </a:r>
            <a:r>
              <a:rPr lang="cs-CZ" sz="2800" dirty="0"/>
              <a:t>– neprochází placentou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3B1E727-7041-4275-94EC-E7708A2E8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6"/>
    </mc:Choice>
    <mc:Fallback xmlns="">
      <p:transition spd="slow" advTm="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Dg gestačního DM….?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Stále nejasnosti, spory……(2015 – např. ADA versus porodnická asociace v USA, která nová dg kritéria odmítla….)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Stejně tak stran terapie (dieta? váha? léčba?)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F7A94C-AF13-42BA-804F-E79A7D00B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67"/>
    </mc:Choice>
    <mc:Fallback xmlns="">
      <p:transition spd="slow" advTm="35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9933"/>
                </a:solidFill>
                <a:effectLst/>
              </a:rPr>
              <a:t>Epidemiologie diabetu v těhotenství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asi 0,5-2,0 % těhotných žen má pregestační DM (typ 1, 2, MODY, sekundární..)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5-17 % těhotných žen má GDM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E57A730-5F57-4FCE-8882-BBAEAE816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Gestační DM - asi 18 % všech těhotných – </a:t>
            </a:r>
            <a:r>
              <a:rPr lang="cs-CZ" altLang="cs-CZ" sz="3200">
                <a:solidFill>
                  <a:srgbClr val="FF9933"/>
                </a:solidFill>
                <a:effectLst/>
              </a:rPr>
              <a:t>rizikové faktory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Věk (nad 30 let)</a:t>
            </a:r>
          </a:p>
          <a:p>
            <a:r>
              <a:rPr lang="cs-CZ" altLang="cs-CZ">
                <a:effectLst/>
              </a:rPr>
              <a:t>Obezita</a:t>
            </a:r>
          </a:p>
          <a:p>
            <a:r>
              <a:rPr lang="cs-CZ" altLang="cs-CZ">
                <a:effectLst/>
              </a:rPr>
              <a:t>Polycystická ovaria</a:t>
            </a:r>
          </a:p>
          <a:p>
            <a:r>
              <a:rPr lang="cs-CZ" altLang="cs-CZ">
                <a:effectLst/>
              </a:rPr>
              <a:t>Kouření</a:t>
            </a:r>
          </a:p>
          <a:p>
            <a:r>
              <a:rPr lang="cs-CZ" altLang="cs-CZ">
                <a:effectLst/>
              </a:rPr>
              <a:t>Etnikum/rasa</a:t>
            </a:r>
          </a:p>
          <a:p>
            <a:r>
              <a:rPr lang="cs-CZ" altLang="cs-CZ">
                <a:effectLst/>
              </a:rPr>
              <a:t>DM 2. typu v RA</a:t>
            </a:r>
          </a:p>
          <a:p>
            <a:r>
              <a:rPr lang="cs-CZ" altLang="cs-CZ" i="1">
                <a:solidFill>
                  <a:srgbClr val="FF0000"/>
                </a:solidFill>
                <a:effectLst/>
              </a:rPr>
              <a:t>Porod dítěte vážícího více jak 4 kg</a:t>
            </a:r>
          </a:p>
          <a:p>
            <a:r>
              <a:rPr lang="cs-CZ" altLang="cs-CZ">
                <a:effectLst/>
              </a:rPr>
              <a:t>Urychlený růst plodu během těhotenství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9AF538-531A-41E8-B44B-770E19AAB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7"/>
    </mc:Choice>
    <mc:Fallback xmlns="">
      <p:transition spd="slow" advTm="37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18488" cy="15128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>
                <a:solidFill>
                  <a:srgbClr val="FF9933"/>
                </a:solidFill>
              </a:rPr>
              <a:t>GDM – ČDS  + ČNS a ČGPS 2017 </a:t>
            </a:r>
            <a:br>
              <a:rPr lang="cs-CZ" sz="4000" dirty="0">
                <a:solidFill>
                  <a:srgbClr val="FF9933"/>
                </a:solidFill>
              </a:rPr>
            </a:br>
            <a:endParaRPr lang="cs-CZ" sz="4000" dirty="0">
              <a:solidFill>
                <a:srgbClr val="FF9933"/>
              </a:solidFill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357687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V prvním trimestru – max. do 14 týdne</a:t>
            </a:r>
          </a:p>
          <a:p>
            <a:pPr lvl="1" eaLnBrk="1" hangingPunct="1">
              <a:defRPr/>
            </a:pPr>
            <a:r>
              <a:rPr lang="cs-CZ" dirty="0"/>
              <a:t> u všech těhotných vyšetření glykémie nalačno (norma do 5,0 </a:t>
            </a:r>
            <a:r>
              <a:rPr lang="cs-CZ" dirty="0" err="1"/>
              <a:t>mmol</a:t>
            </a:r>
            <a:r>
              <a:rPr lang="cs-CZ" dirty="0"/>
              <a:t>/l)</a:t>
            </a:r>
          </a:p>
          <a:p>
            <a:pPr lvl="1" eaLnBrk="1" hangingPunct="1">
              <a:defRPr/>
            </a:pPr>
            <a:r>
              <a:rPr lang="cs-CZ" dirty="0"/>
              <a:t> glykémie nalačno 5,1-6,9 </a:t>
            </a:r>
            <a:r>
              <a:rPr lang="cs-CZ" dirty="0" err="1"/>
              <a:t>mmol</a:t>
            </a:r>
            <a:r>
              <a:rPr lang="cs-CZ" dirty="0"/>
              <a:t>/l – GDM</a:t>
            </a:r>
          </a:p>
          <a:p>
            <a:pPr lvl="1" eaLnBrk="1" hangingPunct="1">
              <a:defRPr/>
            </a:pPr>
            <a:r>
              <a:rPr lang="cs-CZ" dirty="0"/>
              <a:t> glykémie ≥ 7 </a:t>
            </a:r>
            <a:r>
              <a:rPr lang="cs-CZ" dirty="0" err="1"/>
              <a:t>mmol</a:t>
            </a:r>
            <a:r>
              <a:rPr lang="cs-CZ" dirty="0"/>
              <a:t>/l nebo HbA1c ≥ 48    </a:t>
            </a:r>
            <a:r>
              <a:rPr lang="cs-CZ" dirty="0" err="1"/>
              <a:t>mmol</a:t>
            </a:r>
            <a:r>
              <a:rPr lang="cs-CZ" dirty="0"/>
              <a:t>/mol - DM diagnostikovaný v těhotenství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cs-CZ" dirty="0"/>
              <a:t>při nejasnosti (např. jeden </a:t>
            </a:r>
            <a:r>
              <a:rPr lang="cs-CZ" dirty="0" err="1"/>
              <a:t>pozit</a:t>
            </a:r>
            <a:r>
              <a:rPr lang="cs-CZ" dirty="0"/>
              <a:t>. a jeden </a:t>
            </a:r>
            <a:r>
              <a:rPr lang="cs-CZ" dirty="0" err="1"/>
              <a:t>negat</a:t>
            </a:r>
            <a:r>
              <a:rPr lang="cs-CZ" dirty="0"/>
              <a:t>. výsledek pro DM – tříbodové </a:t>
            </a:r>
            <a:r>
              <a:rPr lang="cs-CZ" dirty="0" err="1"/>
              <a:t>oGTT</a:t>
            </a:r>
            <a:r>
              <a:rPr lang="cs-CZ" dirty="0"/>
              <a:t>)</a:t>
            </a:r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2C88063-8608-4940-A184-B5D09EFE7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78"/>
    </mc:Choice>
    <mc:Fallback xmlns="">
      <p:transition spd="slow" advTm="9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Diabetes a gynekologie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30725"/>
          </a:xfrm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Polycystická ovaria</a:t>
            </a:r>
          </a:p>
          <a:p>
            <a:r>
              <a:rPr lang="cs-CZ" altLang="cs-CZ">
                <a:solidFill>
                  <a:srgbClr val="FF9933"/>
                </a:solidFill>
                <a:effectLst/>
              </a:rPr>
              <a:t>Diabetes a těhotenství</a:t>
            </a:r>
          </a:p>
          <a:p>
            <a:endParaRPr lang="cs-CZ" altLang="cs-CZ">
              <a:solidFill>
                <a:srgbClr val="FF9933"/>
              </a:solidFill>
              <a:effectLst/>
            </a:endParaRPr>
          </a:p>
          <a:p>
            <a:r>
              <a:rPr lang="cs-CZ" altLang="cs-CZ">
                <a:effectLst/>
              </a:rPr>
              <a:t>Vyšší výskyt gynekologických nádorů u diabetických žen</a:t>
            </a:r>
          </a:p>
          <a:p>
            <a:r>
              <a:rPr lang="cs-CZ" altLang="cs-CZ">
                <a:effectLst/>
              </a:rPr>
              <a:t>Častější gynekologické infekce u žen s diabetem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94486C1-1AC8-4FB3-B44E-939871427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0"/>
    </mc:Choice>
    <mc:Fallback xmlns="">
      <p:transition spd="slow" advTm="4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adpis 1"/>
          <p:cNvSpPr>
            <a:spLocks noGrp="1"/>
          </p:cNvSpPr>
          <p:nvPr>
            <p:ph type="title" idx="4294967295"/>
          </p:nvPr>
        </p:nvSpPr>
        <p:spPr>
          <a:xfrm>
            <a:off x="685800" y="381000"/>
            <a:ext cx="7772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>
                <a:solidFill>
                  <a:srgbClr val="FF9933"/>
                </a:solidFill>
              </a:rPr>
              <a:t>GDM – ČDS  + ČNS a ČGPS 2017</a:t>
            </a:r>
            <a:br>
              <a:rPr lang="cs-CZ" sz="4000" dirty="0">
                <a:solidFill>
                  <a:srgbClr val="FF9933"/>
                </a:solidFill>
              </a:rPr>
            </a:br>
            <a:endParaRPr lang="cs-CZ" sz="4000" dirty="0">
              <a:solidFill>
                <a:srgbClr val="FF9933"/>
              </a:solidFill>
            </a:endParaRPr>
          </a:p>
        </p:txBody>
      </p:sp>
      <p:sp>
        <p:nvSpPr>
          <p:cNvPr id="119811" name="Zástupný symbol pro obsah 2"/>
          <p:cNvSpPr>
            <a:spLocks noGrp="1"/>
          </p:cNvSpPr>
          <p:nvPr>
            <p:ph idx="4294967295"/>
          </p:nvPr>
        </p:nvSpPr>
        <p:spPr>
          <a:xfrm>
            <a:off x="684213" y="1700213"/>
            <a:ext cx="7772400" cy="4408487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chemeClr val="tx2"/>
                </a:solidFill>
              </a:rPr>
              <a:t>Ve 24-28 týdnu těhotenství</a:t>
            </a:r>
          </a:p>
          <a:p>
            <a:pPr lvl="1" eaLnBrk="1" hangingPunct="1">
              <a:defRPr/>
            </a:pPr>
            <a:r>
              <a:rPr lang="cs-CZ" dirty="0">
                <a:solidFill>
                  <a:schemeClr val="tx2"/>
                </a:solidFill>
              </a:rPr>
              <a:t>u všech těhotných provedení </a:t>
            </a:r>
            <a:r>
              <a:rPr lang="cs-CZ" dirty="0" err="1">
                <a:solidFill>
                  <a:schemeClr val="tx2"/>
                </a:solidFill>
              </a:rPr>
              <a:t>oGTT</a:t>
            </a:r>
            <a:r>
              <a:rPr lang="cs-CZ" dirty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defRPr/>
            </a:pPr>
            <a:r>
              <a:rPr lang="cs-CZ" dirty="0">
                <a:solidFill>
                  <a:schemeClr val="tx2"/>
                </a:solidFill>
              </a:rPr>
              <a:t>(dg: GDM – odeslání pac. na diabetologii)</a:t>
            </a:r>
          </a:p>
          <a:p>
            <a:pPr lvl="2" eaLnBrk="1" hangingPunct="1">
              <a:defRPr/>
            </a:pPr>
            <a:r>
              <a:rPr lang="cs-CZ" dirty="0">
                <a:solidFill>
                  <a:schemeClr val="tx2"/>
                </a:solidFill>
              </a:rPr>
              <a:t>nalačno 5,1 </a:t>
            </a:r>
            <a:r>
              <a:rPr lang="cs-CZ" dirty="0" err="1">
                <a:solidFill>
                  <a:schemeClr val="tx2"/>
                </a:solidFill>
              </a:rPr>
              <a:t>mmol</a:t>
            </a:r>
            <a:r>
              <a:rPr lang="cs-CZ" dirty="0">
                <a:solidFill>
                  <a:schemeClr val="tx2"/>
                </a:solidFill>
              </a:rPr>
              <a:t>/l a více </a:t>
            </a:r>
          </a:p>
          <a:p>
            <a:pPr lvl="2" eaLnBrk="1" hangingPunct="1">
              <a:defRPr/>
            </a:pPr>
            <a:r>
              <a:rPr lang="cs-CZ" dirty="0">
                <a:solidFill>
                  <a:schemeClr val="tx2"/>
                </a:solidFill>
              </a:rPr>
              <a:t>v 1. hodině 10,0 </a:t>
            </a:r>
            <a:r>
              <a:rPr lang="cs-CZ" dirty="0" err="1">
                <a:solidFill>
                  <a:schemeClr val="tx2"/>
                </a:solidFill>
              </a:rPr>
              <a:t>mmol</a:t>
            </a:r>
            <a:r>
              <a:rPr lang="cs-CZ" dirty="0">
                <a:solidFill>
                  <a:schemeClr val="tx2"/>
                </a:solidFill>
              </a:rPr>
              <a:t>/l a více </a:t>
            </a:r>
          </a:p>
          <a:p>
            <a:pPr lvl="2" eaLnBrk="1" hangingPunct="1">
              <a:defRPr/>
            </a:pPr>
            <a:r>
              <a:rPr lang="cs-CZ" dirty="0">
                <a:solidFill>
                  <a:schemeClr val="tx2"/>
                </a:solidFill>
              </a:rPr>
              <a:t>ve 2. hodině 8,5 </a:t>
            </a:r>
            <a:r>
              <a:rPr lang="cs-CZ" dirty="0" err="1">
                <a:solidFill>
                  <a:schemeClr val="tx2"/>
                </a:solidFill>
              </a:rPr>
              <a:t>mmol</a:t>
            </a:r>
            <a:r>
              <a:rPr lang="cs-CZ" dirty="0">
                <a:solidFill>
                  <a:schemeClr val="tx2"/>
                </a:solidFill>
              </a:rPr>
              <a:t>/l a více</a:t>
            </a:r>
          </a:p>
          <a:p>
            <a:pPr eaLnBrk="1" hangingPunct="1">
              <a:defRPr/>
            </a:pPr>
            <a:endParaRPr lang="cs-CZ" dirty="0">
              <a:solidFill>
                <a:schemeClr val="tx2"/>
              </a:solidFill>
            </a:endParaRPr>
          </a:p>
          <a:p>
            <a:pPr eaLnBrk="1" hangingPunct="1">
              <a:defRPr/>
            </a:pPr>
            <a:r>
              <a:rPr lang="cs-CZ" dirty="0">
                <a:solidFill>
                  <a:schemeClr val="tx2"/>
                </a:solidFill>
              </a:rPr>
              <a:t>Objevení s rizikového faktoru </a:t>
            </a:r>
          </a:p>
          <a:p>
            <a:pPr lvl="1" eaLnBrk="1" hangingPunct="1">
              <a:defRPr/>
            </a:pPr>
            <a:r>
              <a:rPr lang="cs-CZ" dirty="0">
                <a:solidFill>
                  <a:schemeClr val="tx2"/>
                </a:solidFill>
              </a:rPr>
              <a:t>provedení glykémie nalačno či </a:t>
            </a:r>
            <a:r>
              <a:rPr lang="cs-CZ" dirty="0" err="1">
                <a:solidFill>
                  <a:schemeClr val="tx2"/>
                </a:solidFill>
              </a:rPr>
              <a:t>oGTT</a:t>
            </a:r>
            <a:r>
              <a:rPr lang="cs-CZ" dirty="0">
                <a:solidFill>
                  <a:schemeClr val="tx2"/>
                </a:solidFill>
              </a:rPr>
              <a:t> kdykoliv  i jindy během těhotenství</a:t>
            </a:r>
          </a:p>
          <a:p>
            <a:pPr eaLnBrk="1" hangingPunct="1">
              <a:defRPr/>
            </a:pPr>
            <a:endParaRPr lang="cs-CZ" dirty="0">
              <a:solidFill>
                <a:srgbClr val="FF9933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2A406A4-539E-4D60-AF46-80DBE86DA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66"/>
    </mc:Choice>
    <mc:Fallback xmlns="">
      <p:transition spd="slow" advTm="4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Zopakovat zvýšenou hodnotu jiný den, nedělat závěry z jednoho měření…..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Nárůst gestačního diabetu po 30.-tém roce věku rodičky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Nebyl nárůst gestačního diabetu po změně kritérií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F1B7A79-064D-4D4E-98B9-35BF20F52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9"/>
    </mc:Choice>
    <mc:Fallback xmlns="">
      <p:transition spd="slow" advTm="1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476250"/>
            <a:ext cx="74898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3466D0-6227-48E3-BFC0-BF3E4A763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9"/>
    </mc:Choice>
    <mc:Fallback xmlns="">
      <p:transition spd="slow" advTm="16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765175"/>
            <a:ext cx="777557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D3DC97-0F87-4392-98A8-6A4E9C7A9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0"/>
    </mc:Choice>
    <mc:Fallback xmlns="">
      <p:transition spd="slow" advTm="8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9933"/>
                </a:solidFill>
              </a:rPr>
              <a:t>GDM – ČDS  + ČNS a ČGPS 2017 </a:t>
            </a:r>
            <a:r>
              <a:rPr lang="cs-CZ">
                <a:solidFill>
                  <a:srgbClr val="FF9933"/>
                </a:solidFill>
              </a:rPr>
              <a:t>- 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C000"/>
                </a:solidFill>
              </a:rPr>
              <a:t>GDM s nízkým rizikem </a:t>
            </a:r>
            <a:r>
              <a:rPr lang="cs-CZ" dirty="0"/>
              <a:t>– dieta, ev. + </a:t>
            </a:r>
            <a:r>
              <a:rPr lang="cs-CZ" dirty="0" err="1"/>
              <a:t>metformin</a:t>
            </a:r>
            <a:r>
              <a:rPr lang="cs-CZ" dirty="0"/>
              <a:t> do 1000 mg/den nebo inzulin do 10j/den</a:t>
            </a:r>
          </a:p>
          <a:p>
            <a:pPr>
              <a:defRPr/>
            </a:pPr>
            <a:endParaRPr lang="cs-CZ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dirty="0">
                <a:solidFill>
                  <a:srgbClr val="FFC000"/>
                </a:solidFill>
              </a:rPr>
              <a:t>GDM se zvýšeným rizikem </a:t>
            </a:r>
            <a:r>
              <a:rPr lang="cs-CZ" dirty="0"/>
              <a:t>– inzulin nad 10j./den, </a:t>
            </a:r>
            <a:r>
              <a:rPr lang="cs-CZ" dirty="0" err="1"/>
              <a:t>metformin</a:t>
            </a:r>
            <a:r>
              <a:rPr lang="cs-CZ" dirty="0"/>
              <a:t> nad 1000mg/den, abnormální růst plodu, obezita, hypertenze, neuspokojivá kompenzace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0AD2E7C-AD52-4DA6-A8D4-4A1631917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4"/>
    </mc:Choice>
    <mc:Fallback xmlns="">
      <p:transition spd="slow" advTm="2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C000"/>
                </a:solidFill>
              </a:rPr>
              <a:t>Metformin</a:t>
            </a:r>
            <a:r>
              <a:rPr lang="cs-CZ" dirty="0">
                <a:solidFill>
                  <a:srgbClr val="FFC000"/>
                </a:solidFill>
              </a:rPr>
              <a:t> u GDM</a:t>
            </a:r>
          </a:p>
        </p:txBody>
      </p:sp>
      <p:pic>
        <p:nvPicPr>
          <p:cNvPr id="40962" name="Picture 2" descr="C:\Users\25624\Desktop\Snímek26-1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71550" y="1628775"/>
            <a:ext cx="7272338" cy="4752975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B33DDFC-5EAB-4F02-8227-38F5A9E23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54"/>
    </mc:Choice>
    <mc:Fallback xmlns="">
      <p:transition spd="slow" advTm="40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Selfmonitoring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„velký profil“ – 7 x denně 2 x týdně – hodinu či dvě po jídlech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„malý profil“ - 3 x denně každý den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ketonurie denně ráno není potřeba, je v těhotenství fyziologická </a:t>
            </a:r>
          </a:p>
          <a:p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7E48D3-AD4A-477F-B30C-9E5092351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19"/>
    </mc:Choice>
    <mc:Fallback xmlns="">
      <p:transition spd="slow" advTm="3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solidFill>
                  <a:srgbClr val="FF9933"/>
                </a:solidFill>
              </a:rPr>
              <a:t>Cílové hodnoty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cs-CZ" altLang="cs-CZ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altLang="cs-CZ" dirty="0"/>
              <a:t>V těhotenství (DM 1, DM 2, GDM):</a:t>
            </a:r>
          </a:p>
          <a:p>
            <a:pPr lvl="1">
              <a:defRPr/>
            </a:pPr>
            <a:endParaRPr lang="cs-CZ" altLang="cs-CZ" dirty="0"/>
          </a:p>
          <a:p>
            <a:pPr lvl="1">
              <a:defRPr/>
            </a:pPr>
            <a:r>
              <a:rPr lang="cs-CZ" altLang="cs-CZ" dirty="0"/>
              <a:t>nalačno 3,3-5,3 </a:t>
            </a:r>
            <a:r>
              <a:rPr lang="cs-CZ" altLang="cs-CZ" dirty="0" err="1"/>
              <a:t>mmol</a:t>
            </a:r>
            <a:r>
              <a:rPr lang="cs-CZ" altLang="cs-CZ" dirty="0"/>
              <a:t>/l</a:t>
            </a:r>
          </a:p>
          <a:p>
            <a:pPr lvl="1">
              <a:defRPr/>
            </a:pPr>
            <a:r>
              <a:rPr lang="cs-CZ" altLang="cs-CZ" dirty="0"/>
              <a:t>1 hodinu po jídle do 7,8 </a:t>
            </a:r>
            <a:r>
              <a:rPr lang="cs-CZ" altLang="cs-CZ" dirty="0" err="1"/>
              <a:t>mmol</a:t>
            </a:r>
            <a:r>
              <a:rPr lang="cs-CZ" altLang="cs-CZ" dirty="0"/>
              <a:t>/l</a:t>
            </a:r>
          </a:p>
          <a:p>
            <a:pPr lvl="1">
              <a:defRPr/>
            </a:pPr>
            <a:r>
              <a:rPr lang="cs-CZ" altLang="cs-CZ" dirty="0"/>
              <a:t>2 hodiny po jídle do 6,7 </a:t>
            </a:r>
            <a:r>
              <a:rPr lang="cs-CZ" altLang="cs-CZ" dirty="0" err="1"/>
              <a:t>mmol</a:t>
            </a:r>
            <a:r>
              <a:rPr lang="cs-CZ" altLang="cs-CZ" dirty="0"/>
              <a:t>/l</a:t>
            </a:r>
          </a:p>
          <a:p>
            <a:pPr lvl="1">
              <a:defRPr/>
            </a:pPr>
            <a:r>
              <a:rPr lang="cs-CZ" altLang="cs-CZ" dirty="0" err="1"/>
              <a:t>glyk</a:t>
            </a:r>
            <a:r>
              <a:rPr lang="cs-CZ" altLang="cs-CZ" dirty="0"/>
              <a:t>. </a:t>
            </a:r>
            <a:r>
              <a:rPr lang="cs-CZ" altLang="cs-CZ" dirty="0" err="1"/>
              <a:t>Hb</a:t>
            </a:r>
            <a:r>
              <a:rPr lang="cs-CZ" altLang="cs-CZ" dirty="0"/>
              <a:t> </a:t>
            </a:r>
            <a:r>
              <a:rPr lang="en-US" altLang="cs-CZ" dirty="0">
                <a:cs typeface="Times New Roman" pitchFamily="18" charset="0"/>
              </a:rPr>
              <a:t>&lt;</a:t>
            </a:r>
            <a:r>
              <a:rPr lang="cs-CZ" altLang="cs-CZ" dirty="0">
                <a:cs typeface="Times New Roman" pitchFamily="18" charset="0"/>
              </a:rPr>
              <a:t> 40 </a:t>
            </a:r>
            <a:r>
              <a:rPr lang="cs-CZ" altLang="cs-CZ" dirty="0" err="1">
                <a:cs typeface="Times New Roman" pitchFamily="18" charset="0"/>
              </a:rPr>
              <a:t>mmol</a:t>
            </a:r>
            <a:r>
              <a:rPr lang="cs-CZ" altLang="cs-CZ" dirty="0">
                <a:cs typeface="Times New Roman" pitchFamily="18" charset="0"/>
              </a:rPr>
              <a:t>/mol (ale bez </a:t>
            </a:r>
            <a:r>
              <a:rPr lang="cs-CZ" altLang="cs-CZ" dirty="0" err="1">
                <a:cs typeface="Times New Roman" pitchFamily="18" charset="0"/>
              </a:rPr>
              <a:t>hypo</a:t>
            </a:r>
            <a:r>
              <a:rPr lang="cs-CZ" altLang="cs-CZ" dirty="0">
                <a:cs typeface="Times New Roman" pitchFamily="18" charset="0"/>
              </a:rPr>
              <a:t>, </a:t>
            </a:r>
            <a:r>
              <a:rPr lang="cs-CZ" altLang="cs-CZ" dirty="0" err="1">
                <a:cs typeface="Times New Roman" pitchFamily="18" charset="0"/>
              </a:rPr>
              <a:t>cave</a:t>
            </a:r>
            <a:r>
              <a:rPr lang="cs-CZ" altLang="cs-CZ" dirty="0">
                <a:cs typeface="Times New Roman" pitchFamily="18" charset="0"/>
              </a:rPr>
              <a:t> – anemie v těhotenství…</a:t>
            </a:r>
            <a:r>
              <a:rPr lang="cs-CZ" altLang="cs-CZ" dirty="0" err="1">
                <a:cs typeface="Times New Roman" pitchFamily="18" charset="0"/>
              </a:rPr>
              <a:t>glyk</a:t>
            </a:r>
            <a:r>
              <a:rPr lang="cs-CZ" altLang="cs-CZ" dirty="0">
                <a:cs typeface="Times New Roman" pitchFamily="18" charset="0"/>
              </a:rPr>
              <a:t>. </a:t>
            </a:r>
            <a:r>
              <a:rPr lang="cs-CZ" altLang="cs-CZ" dirty="0" err="1">
                <a:cs typeface="Times New Roman" pitchFamily="18" charset="0"/>
              </a:rPr>
              <a:t>Hb</a:t>
            </a:r>
            <a:r>
              <a:rPr lang="cs-CZ" altLang="cs-CZ" dirty="0">
                <a:cs typeface="Times New Roman" pitchFamily="18" charset="0"/>
              </a:rPr>
              <a:t> během gravidity tedy klesá…)</a:t>
            </a:r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297ED41-AEC5-474E-8EEE-10C443C01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5"/>
    </mc:Choice>
    <mc:Fallback xmlns="">
      <p:transition spd="slow" advTm="23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Hyperglykémie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Teratogenní vliv v počátku gravidity</a:t>
            </a:r>
          </a:p>
          <a:p>
            <a:r>
              <a:rPr lang="cs-CZ" altLang="cs-CZ">
                <a:effectLst/>
              </a:rPr>
              <a:t>Akcelerace růstu plodu v druhé polovině gravidity</a:t>
            </a:r>
          </a:p>
          <a:p>
            <a:r>
              <a:rPr lang="cs-CZ" altLang="cs-CZ">
                <a:effectLst/>
              </a:rPr>
              <a:t>Zvýšená perinatální morbidita</a:t>
            </a:r>
          </a:p>
          <a:p>
            <a:r>
              <a:rPr lang="cs-CZ" altLang="cs-CZ">
                <a:effectLst/>
              </a:rPr>
              <a:t>Zvýšené riziko spontánního potratu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4822CAF-94E2-4940-BD9D-2991A390E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1"/>
    </mc:Choice>
    <mc:Fallback xmlns="">
      <p:transition spd="slow" advTm="14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Hypoglykémie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>
              <a:effectLst/>
            </a:endParaRP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Zvýšené riziko spontánního potratu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Riziko růstové retardace plodu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EA34A4D-F1BF-40AA-8EBC-8B593C20B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4"/>
    </mc:Choice>
    <mc:Fallback xmlns="">
      <p:transition spd="slow" advTm="2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20713"/>
            <a:ext cx="8229600" cy="800100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Polycystická ovaria</a:t>
            </a:r>
            <a:br>
              <a:rPr lang="cs-CZ" altLang="cs-CZ" sz="4000">
                <a:solidFill>
                  <a:srgbClr val="FF9933"/>
                </a:solidFill>
                <a:effectLst/>
              </a:rPr>
            </a:br>
            <a:endParaRPr lang="cs-CZ" altLang="cs-CZ" sz="4000">
              <a:solidFill>
                <a:srgbClr val="FF9933"/>
              </a:solidFill>
              <a:effectLst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>
                <a:effectLst/>
              </a:rPr>
              <a:t>U 5-10 % žen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effectLst/>
              </a:rPr>
              <a:t>50 % z nich má DM 2. typu</a:t>
            </a:r>
          </a:p>
          <a:p>
            <a:pPr>
              <a:lnSpc>
                <a:spcPct val="80000"/>
              </a:lnSpc>
            </a:pPr>
            <a:endParaRPr lang="cs-CZ" altLang="cs-CZ" sz="24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400">
                <a:effectLst/>
              </a:rPr>
              <a:t>Polycystická ovaria, hirsutismus, alopecie, akne</a:t>
            </a:r>
          </a:p>
          <a:p>
            <a:pPr lvl="1">
              <a:lnSpc>
                <a:spcPct val="80000"/>
              </a:lnSpc>
            </a:pPr>
            <a:endParaRPr lang="cs-CZ" altLang="cs-CZ" sz="20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400">
                <a:effectLst/>
              </a:rPr>
              <a:t>Hyperandrogenismus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effectLst/>
              </a:rPr>
              <a:t>Chronická anovulace</a:t>
            </a:r>
          </a:p>
          <a:p>
            <a:pPr>
              <a:lnSpc>
                <a:spcPct val="80000"/>
              </a:lnSpc>
            </a:pPr>
            <a:endParaRPr lang="cs-CZ" altLang="cs-CZ" sz="24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400">
                <a:effectLst/>
              </a:rPr>
              <a:t>Součást „Metabolického syndromu“: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2000">
                <a:effectLst/>
              </a:rPr>
              <a:t>+ Diabetes mellitus 2. typu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2000">
                <a:effectLst/>
              </a:rPr>
              <a:t>+ Hypertenze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2000">
                <a:effectLst/>
              </a:rPr>
              <a:t>+ Dyslipidémie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2000">
                <a:effectLst/>
              </a:rPr>
              <a:t>+ Obezita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cs-CZ" altLang="cs-CZ" sz="200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0760FB-1DD9-4E6E-B781-B012B4F81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62"/>
    </mc:Choice>
    <mc:Fallback xmlns="">
      <p:transition spd="slow" advTm="28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>
                <a:solidFill>
                  <a:srgbClr val="FF9933"/>
                </a:solidFill>
                <a:effectLst/>
              </a:rPr>
              <a:t>Terapie gestačního DM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>
              <a:effectLst/>
            </a:endParaRPr>
          </a:p>
          <a:p>
            <a:endParaRPr lang="cs-CZ" altLang="en-US">
              <a:effectLst/>
            </a:endParaRPr>
          </a:p>
          <a:p>
            <a:r>
              <a:rPr lang="cs-CZ" altLang="en-US">
                <a:effectLst/>
              </a:rPr>
              <a:t>80 % dietní opatření</a:t>
            </a:r>
          </a:p>
          <a:p>
            <a:r>
              <a:rPr lang="cs-CZ" altLang="en-US">
                <a:effectLst/>
              </a:rPr>
              <a:t>20 % léčba inzulinem, event. PAD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473EA3-7483-4B99-BEB5-C00351EF7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7"/>
    </mc:Choice>
    <mc:Fallback xmlns="">
      <p:transition spd="slow" advTm="11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Dietní opatření při DM v graviditě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Není k dispozici žádná studie specifických opatření u GDM.…</a:t>
            </a:r>
          </a:p>
          <a:p>
            <a:endParaRPr lang="cs-CZ" altLang="cs-CZ" dirty="0">
              <a:effectLst/>
            </a:endParaRPr>
          </a:p>
          <a:p>
            <a:pPr lvl="1"/>
            <a:r>
              <a:rPr lang="cs-CZ" altLang="cs-CZ" dirty="0">
                <a:effectLst/>
              </a:rPr>
              <a:t>vynechání jednoduchých sacharidů</a:t>
            </a:r>
          </a:p>
          <a:p>
            <a:pPr lvl="1"/>
            <a:r>
              <a:rPr lang="cs-CZ" altLang="cs-CZ" dirty="0">
                <a:effectLst/>
              </a:rPr>
              <a:t>více složených sacharidů</a:t>
            </a:r>
          </a:p>
          <a:p>
            <a:pPr lvl="1"/>
            <a:r>
              <a:rPr lang="cs-CZ" altLang="cs-CZ" dirty="0">
                <a:effectLst/>
              </a:rPr>
              <a:t>Nevhodné průmyslově upravené tuky, přirozené živočišné i rostlinné</a:t>
            </a:r>
          </a:p>
          <a:p>
            <a:pPr lvl="1"/>
            <a:r>
              <a:rPr lang="cs-CZ" altLang="cs-CZ" dirty="0">
                <a:effectLst/>
              </a:rPr>
              <a:t>více vlákniny, minerálů, vitamínů, omega3kys. </a:t>
            </a:r>
          </a:p>
          <a:p>
            <a:pPr lvl="1"/>
            <a:r>
              <a:rPr lang="cs-CZ" altLang="cs-CZ" dirty="0">
                <a:effectLst/>
              </a:rPr>
              <a:t>více bílkovin (min. 1g/kg váhy)</a:t>
            </a:r>
          </a:p>
          <a:p>
            <a:pPr lvl="1"/>
            <a:r>
              <a:rPr lang="cs-CZ" altLang="cs-CZ" dirty="0">
                <a:effectLst/>
              </a:rPr>
              <a:t>probiotika?</a:t>
            </a:r>
          </a:p>
          <a:p>
            <a:pPr lvl="1"/>
            <a:endParaRPr lang="cs-CZ" altLang="cs-CZ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A0CB3C-48F6-44D7-955F-3FBD6D3A6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6"/>
    </mc:Choice>
    <mc:Fallback xmlns="">
      <p:transition spd="slow" advTm="21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Dietní opatření při DM v graviditě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1. trimestr beze změn</a:t>
            </a:r>
          </a:p>
          <a:p>
            <a:r>
              <a:rPr lang="cs-CZ" altLang="cs-CZ">
                <a:effectLst/>
              </a:rPr>
              <a:t>2.-3. trimestr – zvýšení energetického příjmu o cca 300 kcal/den</a:t>
            </a:r>
          </a:p>
          <a:p>
            <a:r>
              <a:rPr lang="cs-CZ" altLang="cs-CZ">
                <a:effectLst/>
              </a:rPr>
              <a:t>+ kyselina listová</a:t>
            </a:r>
          </a:p>
          <a:p>
            <a:r>
              <a:rPr lang="cs-CZ" altLang="cs-CZ">
                <a:effectLst/>
              </a:rPr>
              <a:t>+ jod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Přiměřená fyzická aktivita (chůze)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9C8772-BC8E-4984-8CC8-33C79FA25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0"/>
    </mc:Choice>
    <mc:Fallback xmlns="">
      <p:transition spd="slow" advTm="1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Obezita + těhotenství + DM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effectLst/>
              </a:rPr>
              <a:t>Mírná redukční dieta?</a:t>
            </a:r>
          </a:p>
          <a:p>
            <a:pPr>
              <a:defRPr/>
            </a:pPr>
            <a:endParaRPr lang="cs-CZ" altLang="cs-CZ" dirty="0">
              <a:effectLst/>
            </a:endParaRPr>
          </a:p>
          <a:p>
            <a:pPr>
              <a:defRPr/>
            </a:pPr>
            <a:r>
              <a:rPr lang="cs-CZ" altLang="cs-CZ" dirty="0">
                <a:effectLst/>
              </a:rPr>
              <a:t>Optimální váhový přírůstek:</a:t>
            </a:r>
          </a:p>
          <a:p>
            <a:pPr lvl="1">
              <a:defRPr/>
            </a:pPr>
            <a:r>
              <a:rPr lang="cs-CZ" altLang="cs-CZ" dirty="0">
                <a:effectLst/>
              </a:rPr>
              <a:t>BMI pod 18,5 +12,5-18 kg </a:t>
            </a:r>
          </a:p>
          <a:p>
            <a:pPr lvl="1">
              <a:defRPr/>
            </a:pPr>
            <a:r>
              <a:rPr lang="cs-CZ" altLang="cs-CZ" dirty="0">
                <a:effectLst/>
              </a:rPr>
              <a:t> </a:t>
            </a:r>
            <a:r>
              <a:rPr lang="cs-CZ" altLang="cs-CZ" dirty="0" err="1">
                <a:effectLst/>
              </a:rPr>
              <a:t>norm</a:t>
            </a:r>
            <a:r>
              <a:rPr lang="cs-CZ" altLang="cs-CZ" dirty="0">
                <a:effectLst/>
              </a:rPr>
              <a:t>. BMI + 11,5-16 kg</a:t>
            </a:r>
          </a:p>
          <a:p>
            <a:pPr lvl="1">
              <a:defRPr/>
            </a:pPr>
            <a:r>
              <a:rPr lang="cs-CZ" altLang="cs-CZ" dirty="0">
                <a:effectLst/>
              </a:rPr>
              <a:t> nadváha + 7-11,5 kg</a:t>
            </a:r>
          </a:p>
          <a:p>
            <a:pPr lvl="1">
              <a:defRPr/>
            </a:pPr>
            <a:r>
              <a:rPr lang="cs-CZ" altLang="cs-CZ" dirty="0">
                <a:effectLst/>
              </a:rPr>
              <a:t> obezita + 5-9 kg</a:t>
            </a:r>
          </a:p>
          <a:p>
            <a:pPr marL="457200" lvl="1" indent="0">
              <a:buFontTx/>
              <a:buNone/>
              <a:defRPr/>
            </a:pPr>
            <a:endParaRPr lang="cs-CZ" altLang="cs-CZ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FC38273-F274-43C8-8135-F7A3D6FE1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6"/>
    </mc:Choice>
    <mc:Fallback xmlns="">
      <p:transition spd="slow" advTm="1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Dietní opatření při GDM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Diabetická dieta + pravidelná pohybová aktivita postačí u ¾ žen k dosažení výborné kompenzace GDM</a:t>
            </a:r>
          </a:p>
          <a:p>
            <a:pPr>
              <a:lnSpc>
                <a:spcPct val="8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Obvykle dieta se 250g S (2 150 kcal/den), event. 300 g S (2 400 kcal/den)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U obézních 180- 225 g S</a:t>
            </a:r>
          </a:p>
          <a:p>
            <a:pPr>
              <a:lnSpc>
                <a:spcPct val="8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23-25 kcal/kg před těhotentsvím u obézních, 30-34 kcal/kg u žen s norm. hmotností před těhotenstvím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CE46033-1808-45FF-B5D2-0B1C4544F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6"/>
    </mc:Choice>
    <mc:Fallback xmlns="">
      <p:transition spd="slow" advTm="16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Dietní opatření při GDM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Review a meta-analýza (Diabetes Care 2014):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effectLst/>
              </a:rPr>
              <a:t>redukce příjmu sacharidů na 35-45 % z celkového příjmu potravy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effectLst/>
              </a:rPr>
              <a:t>redukce energetické hodnoty potravy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effectLst/>
              </a:rPr>
              <a:t>snížení glykemického indexu potravin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cs-CZ" altLang="cs-CZ">
              <a:effectLst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>
                <a:effectLst/>
              </a:rPr>
              <a:t>Dieta se snížením glykemického indexu potravin vedla k nejlepším pozitivním výsledkům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679C7CE-5126-4D96-9444-5C29FEDCC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5"/>
    </mc:Choice>
    <mc:Fallback xmlns="">
      <p:transition spd="slow" advTm="2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DM 1. typu + gravidita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62512"/>
          </a:xfrm>
        </p:spPr>
        <p:txBody>
          <a:bodyPr/>
          <a:lstStyle/>
          <a:p>
            <a:pPr>
              <a:defRPr/>
            </a:pPr>
            <a:endParaRPr lang="cs-CZ" altLang="cs-CZ" sz="2800" dirty="0">
              <a:effectLst/>
            </a:endParaRPr>
          </a:p>
          <a:p>
            <a:pPr>
              <a:defRPr/>
            </a:pPr>
            <a:r>
              <a:rPr lang="cs-CZ" altLang="cs-CZ" sz="2800" dirty="0">
                <a:effectLst/>
              </a:rPr>
              <a:t>Snížení dávek inzulinu v prvním trimestru (asi o 10%)</a:t>
            </a:r>
          </a:p>
          <a:p>
            <a:pPr>
              <a:defRPr/>
            </a:pPr>
            <a:endParaRPr lang="cs-CZ" altLang="cs-CZ" sz="2800" dirty="0">
              <a:effectLst/>
            </a:endParaRPr>
          </a:p>
          <a:p>
            <a:pPr>
              <a:defRPr/>
            </a:pPr>
            <a:r>
              <a:rPr lang="cs-CZ" altLang="cs-CZ" sz="2800" dirty="0">
                <a:effectLst/>
              </a:rPr>
              <a:t>Zvýšení dávek inzulinu ve druhém (méně ve  třetím trimestru (až o 100%)</a:t>
            </a:r>
          </a:p>
          <a:p>
            <a:pPr>
              <a:defRPr/>
            </a:pPr>
            <a:endParaRPr lang="cs-CZ" altLang="cs-CZ" sz="2800" dirty="0">
              <a:effectLst/>
            </a:endParaRPr>
          </a:p>
          <a:p>
            <a:pPr>
              <a:defRPr/>
            </a:pPr>
            <a:r>
              <a:rPr lang="cs-CZ" altLang="cs-CZ" sz="2800" dirty="0">
                <a:effectLst/>
              </a:rPr>
              <a:t>Snížení dávek inzulinu těsně před porodem a po porodu </a:t>
            </a:r>
          </a:p>
          <a:p>
            <a:pPr>
              <a:defRPr/>
            </a:pPr>
            <a:endParaRPr lang="cs-CZ" altLang="cs-CZ" sz="2800" dirty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cs-CZ" altLang="cs-CZ" sz="2800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6526F4-C9E6-45C1-B432-596FC7297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5"/>
    </mc:Choice>
    <mc:Fallback xmlns="">
      <p:transition spd="slow" advTm="6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DM 1. typu + gravidita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6251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altLang="cs-CZ" sz="2800" dirty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cs-CZ" altLang="cs-CZ" sz="2800" dirty="0">
              <a:effectLst/>
            </a:endParaRPr>
          </a:p>
          <a:p>
            <a:pPr>
              <a:defRPr/>
            </a:pPr>
            <a:endParaRPr lang="cs-CZ" altLang="cs-CZ" sz="2800" dirty="0">
              <a:effectLst/>
            </a:endParaRPr>
          </a:p>
          <a:p>
            <a:pPr>
              <a:defRPr/>
            </a:pPr>
            <a:r>
              <a:rPr lang="cs-CZ" altLang="cs-CZ" sz="2800" dirty="0">
                <a:effectLst/>
              </a:rPr>
              <a:t>Snížení bazálního a zvýšení </a:t>
            </a:r>
            <a:r>
              <a:rPr lang="cs-CZ" altLang="cs-CZ" sz="2800" dirty="0" err="1">
                <a:effectLst/>
              </a:rPr>
              <a:t>prandiálního</a:t>
            </a:r>
            <a:r>
              <a:rPr lang="cs-CZ" altLang="cs-CZ" sz="2800" dirty="0">
                <a:effectLst/>
              </a:rPr>
              <a:t> inzulinu!</a:t>
            </a:r>
          </a:p>
          <a:p>
            <a:pPr>
              <a:defRPr/>
            </a:pPr>
            <a:endParaRPr lang="cs-CZ" altLang="cs-CZ" sz="2800" dirty="0">
              <a:effectLst/>
            </a:endParaRPr>
          </a:p>
          <a:p>
            <a:pPr>
              <a:defRPr/>
            </a:pPr>
            <a:r>
              <a:rPr lang="cs-CZ" altLang="cs-CZ" sz="2800" dirty="0">
                <a:effectLst/>
              </a:rPr>
              <a:t>Snížení dávek inzulinu během laktace – pozor na hypoglykémie!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2092443-40C2-42E6-9F38-A6FE7786B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2"/>
    </mc:Choice>
    <mc:Fallback xmlns="">
      <p:transition spd="slow" advTm="23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DM 2. typu + gravidita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62512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effectLst/>
              </a:rPr>
              <a:t>Režimová opatření</a:t>
            </a:r>
          </a:p>
          <a:p>
            <a:pPr>
              <a:defRPr/>
            </a:pPr>
            <a:r>
              <a:rPr lang="cs-CZ" altLang="cs-CZ" dirty="0" err="1">
                <a:effectLst/>
              </a:rPr>
              <a:t>Inzulinoterapie</a:t>
            </a:r>
            <a:endParaRPr lang="cs-CZ" altLang="cs-CZ" dirty="0">
              <a:effectLst/>
            </a:endParaRPr>
          </a:p>
          <a:p>
            <a:pPr>
              <a:buFont typeface="Wingdings" pitchFamily="2" charset="2"/>
              <a:buNone/>
              <a:defRPr/>
            </a:pPr>
            <a:endParaRPr lang="cs-CZ" altLang="cs-CZ" dirty="0">
              <a:effectLst/>
            </a:endParaRPr>
          </a:p>
          <a:p>
            <a:pPr>
              <a:defRPr/>
            </a:pPr>
            <a:r>
              <a:rPr lang="cs-CZ" altLang="cs-CZ" dirty="0" err="1">
                <a:effectLst/>
              </a:rPr>
              <a:t>Metformin</a:t>
            </a:r>
            <a:r>
              <a:rPr lang="cs-CZ" altLang="cs-CZ" dirty="0">
                <a:effectLst/>
              </a:rPr>
              <a:t>….užívá se stále častěji, i během laktace..</a:t>
            </a:r>
          </a:p>
          <a:p>
            <a:pPr>
              <a:defRPr/>
            </a:pPr>
            <a:r>
              <a:rPr lang="cs-CZ" altLang="cs-CZ" dirty="0" err="1">
                <a:effectLst/>
              </a:rPr>
              <a:t>Glibenclamid</a:t>
            </a:r>
            <a:r>
              <a:rPr lang="cs-CZ" altLang="cs-CZ" dirty="0">
                <a:effectLst/>
              </a:rPr>
              <a:t> (preparát SU)….USA</a:t>
            </a:r>
          </a:p>
          <a:p>
            <a:pPr>
              <a:defRPr/>
            </a:pPr>
            <a:endParaRPr lang="cs-CZ" altLang="cs-CZ" dirty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cs-CZ" altLang="cs-CZ" dirty="0">
                <a:effectLst/>
              </a:rPr>
              <a:t>Ale pozor, všechna PAD prochází placentou!</a:t>
            </a:r>
          </a:p>
          <a:p>
            <a:pPr>
              <a:defRPr/>
            </a:pPr>
            <a:endParaRPr lang="cs-CZ" altLang="cs-CZ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373EE86-C155-4D5F-986F-5DEB03F7E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8"/>
    </mc:Choice>
    <mc:Fallback xmlns="">
      <p:transition spd="slow" advTm="38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Gestační DM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25538"/>
            <a:ext cx="8229600" cy="5005387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cs-CZ" altLang="cs-CZ" sz="2800" dirty="0">
              <a:effectLst/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800" dirty="0">
                <a:effectLst/>
              </a:rPr>
              <a:t>Režimová opatření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800" dirty="0" err="1">
                <a:effectLst/>
              </a:rPr>
              <a:t>Inzulinoterapie</a:t>
            </a:r>
            <a:endParaRPr lang="cs-CZ" altLang="cs-CZ" sz="2800" dirty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800" dirty="0">
              <a:effectLst/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800" dirty="0" err="1">
                <a:effectLst/>
              </a:rPr>
              <a:t>Metformin</a:t>
            </a:r>
            <a:r>
              <a:rPr lang="cs-CZ" altLang="cs-CZ" sz="2800" dirty="0">
                <a:effectLst/>
              </a:rPr>
              <a:t> – vyšší počet porodů v nižším gestačním týdnu? snadno prochází placentou, NU? – i vyšší hodnoty jako v krvi matky, vhodný při glykémiích nalačno…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>
                <a:effectLst/>
              </a:rPr>
              <a:t>(neprokázáno více komplikací, není </a:t>
            </a:r>
            <a:r>
              <a:rPr lang="cs-CZ" altLang="cs-CZ" sz="2000" dirty="0" err="1">
                <a:effectLst/>
              </a:rPr>
              <a:t>hypo</a:t>
            </a:r>
            <a:r>
              <a:rPr lang="cs-CZ" altLang="cs-CZ" sz="2000" dirty="0">
                <a:effectLst/>
              </a:rPr>
              <a:t>, nutný ale souhlas pacientky)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dirty="0">
              <a:effectLst/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800" dirty="0" err="1">
                <a:effectLst/>
              </a:rPr>
              <a:t>Glibenclamid</a:t>
            </a:r>
            <a:r>
              <a:rPr lang="cs-CZ" altLang="cs-CZ" sz="2800" dirty="0">
                <a:effectLst/>
              </a:rPr>
              <a:t> (preparát SU) – pouze USA, v Evropě ne – méně přestupuje placentou, asi pouze ve 4 %, bývá ale </a:t>
            </a:r>
            <a:r>
              <a:rPr lang="cs-CZ" altLang="cs-CZ" sz="2800" dirty="0" err="1">
                <a:effectLst/>
              </a:rPr>
              <a:t>makrosomie</a:t>
            </a:r>
            <a:r>
              <a:rPr lang="cs-CZ" altLang="cs-CZ" sz="2800" dirty="0">
                <a:effectLst/>
              </a:rPr>
              <a:t> a hypoglykémie plod</a:t>
            </a:r>
            <a:endParaRPr lang="cs-CZ" altLang="cs-CZ" sz="2400" dirty="0">
              <a:effectLst/>
            </a:endParaRPr>
          </a:p>
          <a:p>
            <a:pPr>
              <a:lnSpc>
                <a:spcPct val="80000"/>
              </a:lnSpc>
              <a:defRPr/>
            </a:pPr>
            <a:endParaRPr lang="cs-CZ" altLang="cs-CZ" sz="2800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0DF4FEC-670F-4CBC-B15B-B30AEEA11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1"/>
    </mc:Choice>
    <mc:Fallback xmlns="">
      <p:transition spd="slow" advTm="13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Hormonální změny v těhotenství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800">
                <a:effectLst/>
              </a:rPr>
              <a:t>snížení lačné glykémie (vychytávání glukózy placentou) mezi 8.-12. týdnem gravidity – až příznaky hypoglykémie</a:t>
            </a:r>
          </a:p>
          <a:p>
            <a:endParaRPr lang="cs-CZ" altLang="cs-CZ" sz="2800">
              <a:effectLst/>
            </a:endParaRPr>
          </a:p>
          <a:p>
            <a:r>
              <a:rPr lang="cs-CZ" altLang="cs-CZ" sz="2800">
                <a:effectLst/>
              </a:rPr>
              <a:t>zvyšování lačné glykémie mezi 28.-32. týdnem gravidity </a:t>
            </a:r>
          </a:p>
          <a:p>
            <a:pPr>
              <a:buFont typeface="Wingdings" pitchFamily="2" charset="2"/>
              <a:buNone/>
            </a:pPr>
            <a:endParaRPr lang="cs-CZ" altLang="cs-CZ" sz="2800">
              <a:effectLst/>
            </a:endParaRPr>
          </a:p>
          <a:p>
            <a:r>
              <a:rPr lang="cs-CZ" altLang="cs-CZ" sz="2800">
                <a:effectLst/>
              </a:rPr>
              <a:t>časné zvýšení glykémie po jídle – již za 60 minut </a:t>
            </a:r>
          </a:p>
          <a:p>
            <a:pPr>
              <a:buFont typeface="Wingdings" pitchFamily="2" charset="2"/>
              <a:buNone/>
            </a:pPr>
            <a:endParaRPr lang="cs-CZ" altLang="cs-CZ" sz="280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37F8BD4-D6B1-402B-874B-1249E1874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8"/>
    </mc:Choice>
    <mc:Fallback xmlns="">
      <p:transition spd="slow" advTm="50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Terapie inzulinem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40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400">
                <a:effectLst/>
              </a:rPr>
              <a:t>Mírný pokles spotřeby inzulinu v prvním trimestru</a:t>
            </a:r>
          </a:p>
          <a:p>
            <a:pPr>
              <a:lnSpc>
                <a:spcPct val="90000"/>
              </a:lnSpc>
            </a:pPr>
            <a:endParaRPr lang="cs-CZ" altLang="cs-CZ" sz="240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400">
                <a:effectLst/>
              </a:rPr>
              <a:t>2-3 x vyšší spotřeba inzulinu od cca 24. do cca 36. týdne těhotenství (inzulinorezistence)</a:t>
            </a:r>
          </a:p>
          <a:p>
            <a:pPr>
              <a:lnSpc>
                <a:spcPct val="90000"/>
              </a:lnSpc>
            </a:pPr>
            <a:endParaRPr lang="cs-CZ" altLang="cs-CZ" sz="240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400">
                <a:effectLst/>
              </a:rPr>
              <a:t>Prudký pokles potřeby inzulinu před porodem a po porodu (o cca polovinu)</a:t>
            </a:r>
          </a:p>
          <a:p>
            <a:pPr>
              <a:lnSpc>
                <a:spcPct val="90000"/>
              </a:lnSpc>
            </a:pPr>
            <a:endParaRPr lang="cs-CZ" altLang="cs-CZ" sz="240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400">
                <a:effectLst/>
              </a:rPr>
              <a:t>Po porodu za 1-2 týdny opět zvýšení potřeby inzulinu</a:t>
            </a:r>
          </a:p>
          <a:p>
            <a:pPr>
              <a:lnSpc>
                <a:spcPct val="90000"/>
              </a:lnSpc>
            </a:pPr>
            <a:endParaRPr lang="cs-CZ" altLang="cs-CZ" sz="240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1C0CC1-0988-4A00-88F6-0A10E28B2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29"/>
    </mc:Choice>
    <mc:Fallback xmlns="">
      <p:transition spd="slow" advTm="3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Vedení porodu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altLang="cs-CZ" sz="2800" dirty="0">
              <a:effectLst/>
            </a:endParaRPr>
          </a:p>
          <a:p>
            <a:pPr>
              <a:defRPr/>
            </a:pPr>
            <a:r>
              <a:rPr lang="cs-CZ" altLang="cs-CZ" sz="2800" dirty="0">
                <a:effectLst/>
              </a:rPr>
              <a:t>Asi 14 dní před porodem vhodná „preventivní hospitalizace“</a:t>
            </a:r>
          </a:p>
          <a:p>
            <a:pPr>
              <a:defRPr/>
            </a:pPr>
            <a:endParaRPr lang="cs-CZ" altLang="cs-CZ" sz="2800" dirty="0">
              <a:effectLst/>
            </a:endParaRPr>
          </a:p>
          <a:p>
            <a:pPr>
              <a:defRPr/>
            </a:pPr>
            <a:r>
              <a:rPr lang="cs-CZ" altLang="cs-CZ" sz="2800" dirty="0">
                <a:effectLst/>
              </a:rPr>
              <a:t>Snaha o porod ve 38.-39. týdnu těhotenství</a:t>
            </a:r>
          </a:p>
          <a:p>
            <a:pPr>
              <a:defRPr/>
            </a:pPr>
            <a:endParaRPr lang="cs-CZ" altLang="cs-CZ" sz="2800" dirty="0">
              <a:effectLst/>
            </a:endParaRPr>
          </a:p>
          <a:p>
            <a:pPr>
              <a:defRPr/>
            </a:pPr>
            <a:r>
              <a:rPr lang="cs-CZ" altLang="cs-CZ" sz="2800" dirty="0">
                <a:effectLst/>
              </a:rPr>
              <a:t>Podáván inzulin s glukózou, potřeba inzulinu po porodu klesá o 30-50 %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830C55-C183-4A19-94C9-60ADAE6E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1"/>
    </mc:Choice>
    <mc:Fallback xmlns="">
      <p:transition spd="slow" advTm="2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Laktace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Navýšení energetického příjmu o 300-500 kcal/den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Snížení dávky inzulinu o cca 10 %</a:t>
            </a:r>
          </a:p>
          <a:p>
            <a:r>
              <a:rPr lang="cs-CZ" altLang="cs-CZ">
                <a:effectLst/>
              </a:rPr>
              <a:t>Metfomirn kontraindikován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Kojení může vést k hypoglykémiím matky</a:t>
            </a:r>
          </a:p>
          <a:p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1F83DE2-9551-493B-8E99-00ED9B91C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1"/>
    </mc:Choice>
    <mc:Fallback xmlns="">
      <p:transition spd="slow" advTm="32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Laktace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Snížení obezity u matky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Snížení obezity u dítěte v budoucnosti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Snížení poruchy glukózové tolerance u dítětě v budoucnosti </a:t>
            </a:r>
          </a:p>
          <a:p>
            <a:endParaRPr lang="cs-CZ" altLang="cs-CZ">
              <a:effectLst/>
            </a:endParaRPr>
          </a:p>
          <a:p>
            <a:pPr lvl="1"/>
            <a:r>
              <a:rPr lang="cs-CZ" altLang="cs-CZ">
                <a:effectLst/>
              </a:rPr>
              <a:t>6 měsíců…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4FBBB3F-6379-4C55-824C-5A5BD1700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0"/>
    </mc:Choice>
    <mc:Fallback xmlns="">
      <p:transition spd="slow" advTm="2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4000" dirty="0">
                <a:solidFill>
                  <a:srgbClr val="FF9933"/>
                </a:solidFill>
              </a:rPr>
              <a:t>Gestační DM – postup po porodu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8050"/>
          </a:xfrm>
        </p:spPr>
        <p:txBody>
          <a:bodyPr/>
          <a:lstStyle/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glyk</a:t>
            </a:r>
            <a:r>
              <a:rPr lang="cs-CZ" altLang="cs-CZ" dirty="0"/>
              <a:t>. profily 1-3 dny po porodu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- 3 - 6 měsíců po porodu – </a:t>
            </a:r>
            <a:r>
              <a:rPr lang="cs-CZ" altLang="cs-CZ" dirty="0" err="1"/>
              <a:t>oGTT</a:t>
            </a:r>
            <a:r>
              <a:rPr lang="cs-CZ" altLang="cs-CZ" dirty="0"/>
              <a:t>, dg </a:t>
            </a:r>
            <a:r>
              <a:rPr lang="cs-CZ" altLang="cs-CZ" dirty="0" err="1"/>
              <a:t>kriteria</a:t>
            </a:r>
            <a:r>
              <a:rPr lang="cs-CZ" altLang="cs-CZ" dirty="0"/>
              <a:t> jako pro netěhotné (7,0….11,1 </a:t>
            </a:r>
            <a:r>
              <a:rPr lang="cs-CZ" altLang="cs-CZ" dirty="0" err="1"/>
              <a:t>mmol</a:t>
            </a:r>
            <a:r>
              <a:rPr lang="cs-CZ" altLang="cs-CZ" dirty="0"/>
              <a:t>/l)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- doživotní </a:t>
            </a:r>
            <a:r>
              <a:rPr lang="cs-CZ" altLang="cs-CZ" dirty="0" err="1"/>
              <a:t>screening</a:t>
            </a:r>
            <a:r>
              <a:rPr lang="cs-CZ" altLang="cs-CZ" dirty="0"/>
              <a:t> stran možného vývoje DM – každé 3 roky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D310A47-E00C-4AB2-AA34-1AC69AA99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7"/>
    </mc:Choice>
    <mc:Fallback xmlns="">
      <p:transition spd="slow" advTm="36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4000" dirty="0">
                <a:solidFill>
                  <a:srgbClr val="FF9933"/>
                </a:solidFill>
              </a:rPr>
              <a:t>Gestační DM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805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Ženy s gestačním diabetem a následně záchytem prediabetu – dop. změna životního stylu nebo + </a:t>
            </a:r>
            <a:r>
              <a:rPr lang="cs-CZ" altLang="cs-CZ" dirty="0" err="1"/>
              <a:t>metformin</a:t>
            </a: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>
                <a:effectLst/>
              </a:rPr>
              <a:t>U cca 50 % žen s GDM se během 10-20 let vyvine DM 2. typu</a:t>
            </a:r>
          </a:p>
          <a:p>
            <a:pPr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0B3896B-059A-49E7-BD47-FE65F5442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5"/>
    </mc:Choice>
    <mc:Fallback xmlns="">
      <p:transition spd="slow" advTm="24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4000">
                <a:solidFill>
                  <a:srgbClr val="FF9933"/>
                </a:solidFill>
                <a:effectLst/>
              </a:rPr>
              <a:t>Gestační diabetes mellitus - závěr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>
                <a:effectLst/>
              </a:rPr>
              <a:t>Procento žen s gestačním diabetem narůstá</a:t>
            </a:r>
          </a:p>
          <a:p>
            <a:r>
              <a:rPr lang="cs-CZ" altLang="en-US">
                <a:effectLst/>
              </a:rPr>
              <a:t>Gestační DM představuje zdravotní riziko pro matku i dítě</a:t>
            </a:r>
          </a:p>
          <a:p>
            <a:r>
              <a:rPr lang="cs-CZ" altLang="en-US">
                <a:effectLst/>
              </a:rPr>
              <a:t>Jeho brzká diagnóza umožňuje jeho adekvátní terapii</a:t>
            </a:r>
          </a:p>
          <a:p>
            <a:r>
              <a:rPr lang="cs-CZ" altLang="en-US">
                <a:effectLst/>
              </a:rPr>
              <a:t>Ve většině případů stačí úprava režimových opatření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5611E9-5C0D-4D5F-9455-AA3FDA22B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6"/>
    </mc:Choice>
    <mc:Fallback xmlns="">
      <p:transition spd="slow" advTm="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en-US">
              <a:effectLst/>
            </a:endParaRP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>
              <a:effectLst/>
            </a:endParaRPr>
          </a:p>
        </p:txBody>
      </p:sp>
      <p:pic>
        <p:nvPicPr>
          <p:cNvPr id="63491" name="Picture 5" descr="E-shop, kde si můžete nakoupit kvalitní těhotenské a kojicí oblečení. Pokud jste nastávající maminka a je pro Vás v těhotenství nejdůležitější pohodlí a zároveň žádáte komfort, tak právě vám jsme připraveni nabídnout opravdu pestrou nabídku oblečení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476250"/>
            <a:ext cx="67691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2555875" y="5157788"/>
            <a:ext cx="5256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>
                <a:solidFill>
                  <a:srgbClr val="FF0000"/>
                </a:solidFill>
              </a:rPr>
              <a:t>Děkuji vám za pozornost……………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8866AC0-2CC7-47A5-B0F4-57B9C8C84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1"/>
    </mc:Choice>
    <mc:Fallback xmlns="">
      <p:transition spd="slow" advTm="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990600"/>
          </a:xfrm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Hormonální změny v těhotenství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765175"/>
            <a:ext cx="8229600" cy="5688013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altLang="cs-CZ" dirty="0">
              <a:effectLst/>
            </a:endParaRPr>
          </a:p>
          <a:p>
            <a:pPr>
              <a:defRPr/>
            </a:pPr>
            <a:r>
              <a:rPr lang="cs-CZ" altLang="cs-CZ" dirty="0">
                <a:effectLst/>
              </a:rPr>
              <a:t>zvýšená </a:t>
            </a:r>
            <a:r>
              <a:rPr lang="cs-CZ" altLang="cs-CZ" dirty="0" err="1">
                <a:effectLst/>
              </a:rPr>
              <a:t>inzulinorezistence</a:t>
            </a:r>
            <a:r>
              <a:rPr lang="cs-CZ" altLang="cs-CZ" dirty="0">
                <a:effectLst/>
              </a:rPr>
              <a:t> ve druhém a téměř celém třetím trimestru</a:t>
            </a:r>
          </a:p>
          <a:p>
            <a:pPr>
              <a:defRPr/>
            </a:pPr>
            <a:endParaRPr lang="cs-CZ" altLang="cs-CZ" dirty="0">
              <a:effectLst/>
            </a:endParaRPr>
          </a:p>
          <a:p>
            <a:pPr>
              <a:defRPr/>
            </a:pPr>
            <a:r>
              <a:rPr lang="cs-CZ" altLang="cs-CZ" dirty="0">
                <a:effectLst/>
              </a:rPr>
              <a:t>intolerance glukózy působením placentárních „</a:t>
            </a:r>
            <a:r>
              <a:rPr lang="cs-CZ" altLang="cs-CZ" dirty="0" err="1">
                <a:effectLst/>
              </a:rPr>
              <a:t>prodiabetogenních</a:t>
            </a:r>
            <a:r>
              <a:rPr lang="cs-CZ" altLang="cs-CZ" dirty="0">
                <a:effectLst/>
              </a:rPr>
              <a:t>“ hormonů (kortizol, prolaktin, humánní choriový gonadotropin)</a:t>
            </a:r>
          </a:p>
          <a:p>
            <a:pPr>
              <a:defRPr/>
            </a:pPr>
            <a:endParaRPr lang="cs-CZ" altLang="cs-CZ" dirty="0">
              <a:effectLst/>
            </a:endParaRPr>
          </a:p>
          <a:p>
            <a:pPr>
              <a:defRPr/>
            </a:pPr>
            <a:r>
              <a:rPr lang="cs-CZ" altLang="cs-CZ" dirty="0">
                <a:effectLst/>
              </a:rPr>
              <a:t>při hladovění zvýšená pohotovost ke vzniku </a:t>
            </a:r>
            <a:r>
              <a:rPr lang="cs-CZ" altLang="cs-CZ" dirty="0" err="1">
                <a:effectLst/>
              </a:rPr>
              <a:t>ketoacidózy</a:t>
            </a:r>
            <a:endParaRPr lang="cs-CZ" altLang="cs-CZ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6BA4BF5-B7AC-43CD-91C1-A104B9D62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4"/>
    </mc:Choice>
    <mc:Fallback xmlns="">
      <p:transition spd="slow" advTm="2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C000"/>
                </a:solidFill>
              </a:rPr>
              <a:t>Diabetes v graviditě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DM 1. typu A (bez komplikací), B (s komplikacemi</a:t>
            </a:r>
          </a:p>
          <a:p>
            <a:pPr>
              <a:defRPr/>
            </a:pPr>
            <a:r>
              <a:rPr lang="cs-CZ" dirty="0"/>
              <a:t>DM 2. typu A (bez komplikací), B (s komplikacemi</a:t>
            </a:r>
          </a:p>
          <a:p>
            <a:pPr>
              <a:defRPr/>
            </a:pPr>
            <a:r>
              <a:rPr lang="cs-CZ" dirty="0"/>
              <a:t>Gestační diabetes </a:t>
            </a:r>
            <a:r>
              <a:rPr lang="cs-CZ" dirty="0" err="1"/>
              <a:t>mellitus</a:t>
            </a:r>
            <a:r>
              <a:rPr lang="cs-CZ" dirty="0"/>
              <a:t> (GDM)</a:t>
            </a:r>
          </a:p>
          <a:p>
            <a:pPr>
              <a:defRPr/>
            </a:pPr>
            <a:r>
              <a:rPr lang="cs-CZ" dirty="0"/>
              <a:t>Ostatní typy diabetu (např. MODY)</a:t>
            </a:r>
          </a:p>
          <a:p>
            <a:pPr>
              <a:defRPr/>
            </a:pPr>
            <a:r>
              <a:rPr lang="cs-CZ" dirty="0"/>
              <a:t>Gestační diabetes v předchozí graviditě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05DF307-D1CF-442E-BD5A-01ACB07ED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9"/>
    </mc:Choice>
    <mc:Fallback xmlns="">
      <p:transition spd="slow" advTm="25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6975"/>
            <a:ext cx="8229600" cy="5327650"/>
          </a:xfrm>
          <a:noFill/>
        </p:spPr>
        <p:txBody>
          <a:bodyPr/>
          <a:lstStyle/>
          <a:p>
            <a:r>
              <a:rPr lang="cs-CZ" altLang="cs-CZ" sz="2800">
                <a:solidFill>
                  <a:srgbClr val="FF9933"/>
                </a:solidFill>
                <a:effectLst/>
              </a:rPr>
              <a:t>Pregestační DM</a:t>
            </a:r>
            <a:r>
              <a:rPr lang="cs-CZ" altLang="cs-CZ" sz="2800">
                <a:effectLst/>
              </a:rPr>
              <a:t> (typ 1, typ 2, MODY atp.) </a:t>
            </a:r>
          </a:p>
          <a:p>
            <a:pPr lvl="1"/>
            <a:r>
              <a:rPr lang="cs-CZ" altLang="cs-CZ" sz="2400">
                <a:effectLst/>
              </a:rPr>
              <a:t>spojeno s vyšší perinatální morbiditou i mortalitou dětí</a:t>
            </a:r>
          </a:p>
          <a:p>
            <a:pPr lvl="1"/>
            <a:r>
              <a:rPr lang="cs-CZ" altLang="cs-CZ" sz="2400">
                <a:effectLst/>
              </a:rPr>
              <a:t>spojeno s vyšším procentem vrozených vývojových vad</a:t>
            </a:r>
          </a:p>
          <a:p>
            <a:endParaRPr lang="cs-CZ" altLang="cs-CZ" sz="2800">
              <a:effectLst/>
            </a:endParaRPr>
          </a:p>
          <a:p>
            <a:r>
              <a:rPr lang="cs-CZ" altLang="cs-CZ" sz="2800">
                <a:solidFill>
                  <a:srgbClr val="FF9933"/>
                </a:solidFill>
                <a:effectLst/>
              </a:rPr>
              <a:t>Gestační DM</a:t>
            </a:r>
            <a:r>
              <a:rPr lang="cs-CZ" altLang="cs-CZ" sz="2800">
                <a:effectLst/>
              </a:rPr>
              <a:t> – poprvé dg během těhotenství a po porodu do konce šestinedělí vymizí, tedy diabetes zachycený během II.-III. trimestru (ADA – 2017)</a:t>
            </a:r>
          </a:p>
          <a:p>
            <a:pPr lvl="1"/>
            <a:r>
              <a:rPr lang="cs-CZ" altLang="cs-CZ" sz="2400">
                <a:effectLst/>
              </a:rPr>
              <a:t>dg před 20 týdnem gravidity – většinou DM přetrvává</a:t>
            </a:r>
          </a:p>
          <a:p>
            <a:pPr lvl="1"/>
            <a:r>
              <a:rPr lang="cs-CZ" altLang="cs-CZ" sz="2400">
                <a:effectLst/>
              </a:rPr>
              <a:t>dg po 20. týdnu gravidity – často vymizí, je ale vyšší riziko vzniku DM 2. typu v budoucnosti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5E3C770-856E-4943-92D4-38B49DBB3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5"/>
    </mc:Choice>
    <mc:Fallback xmlns="">
      <p:transition spd="slow" advTm="44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Pregestační DM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Prekoncepční péče</a:t>
            </a:r>
          </a:p>
          <a:p>
            <a:pPr lvl="1"/>
            <a:r>
              <a:rPr lang="cs-CZ" altLang="cs-CZ">
                <a:effectLst/>
              </a:rPr>
              <a:t>antikoncepce</a:t>
            </a:r>
          </a:p>
          <a:p>
            <a:pPr lvl="1"/>
            <a:r>
              <a:rPr lang="cs-CZ" altLang="cs-CZ">
                <a:effectLst/>
              </a:rPr>
              <a:t>dobrá kompenzace diabetu (do 45 mmol/mol glyk. Hb) bez hypoglykémií</a:t>
            </a:r>
          </a:p>
          <a:p>
            <a:pPr lvl="1"/>
            <a:r>
              <a:rPr lang="cs-CZ" altLang="cs-CZ">
                <a:effectLst/>
              </a:rPr>
              <a:t>tíže očních komplikací – těhotenstvím se zhoršuje retinopatie  (včetně progrese změn i při prudkém zlepšení kompenzace diabetu)</a:t>
            </a:r>
          </a:p>
          <a:p>
            <a:pPr lvl="1"/>
            <a:r>
              <a:rPr lang="cs-CZ" altLang="cs-CZ">
                <a:effectLst/>
              </a:rPr>
              <a:t>tíže ledvinných komplikací</a:t>
            </a:r>
          </a:p>
          <a:p>
            <a:pPr lvl="1"/>
            <a:r>
              <a:rPr lang="cs-CZ" altLang="cs-CZ">
                <a:effectLst/>
              </a:rPr>
              <a:t>tíže neuropatických komplikací</a:t>
            </a:r>
          </a:p>
          <a:p>
            <a:pPr lvl="1">
              <a:buFontTx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A91745E-2781-4965-84B8-2ABF5B143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49"/>
    </mc:Choice>
    <mc:Fallback xmlns="">
      <p:transition spd="slow" advTm="6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Pregestační DM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Zvýšené riziko komplikací a vzniku patologií, pokud je DM spojený s: </a:t>
            </a:r>
          </a:p>
          <a:p>
            <a:endParaRPr lang="cs-CZ" altLang="cs-CZ">
              <a:effectLst/>
            </a:endParaRPr>
          </a:p>
          <a:p>
            <a:pPr lvl="1"/>
            <a:r>
              <a:rPr lang="cs-CZ" altLang="cs-CZ">
                <a:effectLst/>
              </a:rPr>
              <a:t>thyreopatií (DM 1. typu)</a:t>
            </a:r>
          </a:p>
          <a:p>
            <a:pPr lvl="1"/>
            <a:r>
              <a:rPr lang="cs-CZ" altLang="cs-CZ">
                <a:effectLst/>
              </a:rPr>
              <a:t>celiakií (DM 1. typu)</a:t>
            </a:r>
          </a:p>
          <a:p>
            <a:pPr lvl="1"/>
            <a:r>
              <a:rPr lang="cs-CZ" altLang="cs-CZ">
                <a:effectLst/>
              </a:rPr>
              <a:t>hypertenzí (DM 2. typu)</a:t>
            </a:r>
          </a:p>
          <a:p>
            <a:pPr lvl="1"/>
            <a:r>
              <a:rPr lang="cs-CZ" altLang="cs-CZ">
                <a:effectLst/>
              </a:rPr>
              <a:t>obezitou (DM 2. typu)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A898A7F-85F8-4ED7-85D2-C9319608E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2"/>
    </mc:Choice>
    <mc:Fallback xmlns="">
      <p:transition spd="slow" advTm="24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Pap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1902</TotalTime>
  <Words>1747</Words>
  <Application>Microsoft Office PowerPoint</Application>
  <PresentationFormat>Předvádění na obrazovce (4:3)</PresentationFormat>
  <Paragraphs>305</Paragraphs>
  <Slides>47</Slides>
  <Notes>0</Notes>
  <HiddenSlides>0</HiddenSlides>
  <MMClips>47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Times New Roman</vt:lpstr>
      <vt:lpstr>Wingdings</vt:lpstr>
      <vt:lpstr>Paprsky</vt:lpstr>
      <vt:lpstr>Diabetes mellitus v těhotenství  </vt:lpstr>
      <vt:lpstr>Diabetes a gynekologie</vt:lpstr>
      <vt:lpstr>Polycystická ovaria </vt:lpstr>
      <vt:lpstr>Hormonální změny v těhotenství</vt:lpstr>
      <vt:lpstr>Hormonální změny v těhotenství</vt:lpstr>
      <vt:lpstr>Diabetes v graviditě</vt:lpstr>
      <vt:lpstr>Prezentace aplikace PowerPoint</vt:lpstr>
      <vt:lpstr>Pregestační DM</vt:lpstr>
      <vt:lpstr>Pregestační DM</vt:lpstr>
      <vt:lpstr>Gravidita se nedoporučuje:</vt:lpstr>
      <vt:lpstr>Gestační DM neléčený - matka</vt:lpstr>
      <vt:lpstr>Gestační DM neléčený – „diabetická fetopatie“</vt:lpstr>
      <vt:lpstr>Gestační DM neléčený – „diabetická fetopatie“</vt:lpstr>
      <vt:lpstr>Gestační DM neléčený - dítě</vt:lpstr>
      <vt:lpstr>GDM  (Gestační diabetes mellitus) </vt:lpstr>
      <vt:lpstr>Dg gestačního DM….?</vt:lpstr>
      <vt:lpstr>Epidemiologie diabetu v těhotenství</vt:lpstr>
      <vt:lpstr>Gestační DM - asi 18 % všech těhotných – rizikové faktory</vt:lpstr>
      <vt:lpstr>GDM – ČDS  + ČNS a ČGPS 2017  </vt:lpstr>
      <vt:lpstr>GDM – ČDS  + ČNS a ČGPS 2017 </vt:lpstr>
      <vt:lpstr>Prezentace aplikace PowerPoint</vt:lpstr>
      <vt:lpstr>Prezentace aplikace PowerPoint</vt:lpstr>
      <vt:lpstr>Prezentace aplikace PowerPoint</vt:lpstr>
      <vt:lpstr>GDM – ČDS  + ČNS a ČGPS 2017 - léčba</vt:lpstr>
      <vt:lpstr>Metformin u GDM</vt:lpstr>
      <vt:lpstr>Selfmonitoring</vt:lpstr>
      <vt:lpstr>Cílové hodnoty</vt:lpstr>
      <vt:lpstr>Hyperglykémie</vt:lpstr>
      <vt:lpstr>Hypoglykémie</vt:lpstr>
      <vt:lpstr>Terapie gestačního DM</vt:lpstr>
      <vt:lpstr>Dietní opatření při DM v graviditě</vt:lpstr>
      <vt:lpstr>Dietní opatření při DM v graviditě</vt:lpstr>
      <vt:lpstr>Obezita + těhotenství + DM</vt:lpstr>
      <vt:lpstr>Dietní opatření při GDM</vt:lpstr>
      <vt:lpstr>Dietní opatření při GDM</vt:lpstr>
      <vt:lpstr>DM 1. typu + gravidita</vt:lpstr>
      <vt:lpstr>DM 1. typu + gravidita</vt:lpstr>
      <vt:lpstr>DM 2. typu + gravidita</vt:lpstr>
      <vt:lpstr>Gestační DM</vt:lpstr>
      <vt:lpstr>Terapie inzulinem</vt:lpstr>
      <vt:lpstr>Vedení porodu</vt:lpstr>
      <vt:lpstr>Laktace</vt:lpstr>
      <vt:lpstr>Laktace</vt:lpstr>
      <vt:lpstr>Gestační DM – postup po porodu</vt:lpstr>
      <vt:lpstr>Gestační DM</vt:lpstr>
      <vt:lpstr>Gestační diabetes mellitus - závěr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 - ČR - přes 600 000 postižených - přes 6 % obyvatel</dc:title>
  <dc:creator/>
  <cp:lastModifiedBy>Jakub Žák</cp:lastModifiedBy>
  <cp:revision>195</cp:revision>
  <cp:lastPrinted>2014-12-09T08:17:56Z</cp:lastPrinted>
  <dcterms:created xsi:type="dcterms:W3CDTF">1601-01-01T00:00:00Z</dcterms:created>
  <dcterms:modified xsi:type="dcterms:W3CDTF">2021-05-08T08:20:00Z</dcterms:modified>
</cp:coreProperties>
</file>