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38" r:id="rId2"/>
    <p:sldMasterId id="2147483750" r:id="rId3"/>
    <p:sldMasterId id="2147483762" r:id="rId4"/>
  </p:sldMasterIdLst>
  <p:notesMasterIdLst>
    <p:notesMasterId r:id="rId68"/>
  </p:notesMasterIdLst>
  <p:sldIdLst>
    <p:sldId id="394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4" r:id="rId56"/>
    <p:sldId id="385" r:id="rId57"/>
    <p:sldId id="386" r:id="rId58"/>
    <p:sldId id="387" r:id="rId59"/>
    <p:sldId id="391" r:id="rId60"/>
    <p:sldId id="392" r:id="rId61"/>
    <p:sldId id="388" r:id="rId62"/>
    <p:sldId id="389" r:id="rId63"/>
    <p:sldId id="383" r:id="rId64"/>
    <p:sldId id="393" r:id="rId65"/>
    <p:sldId id="307" r:id="rId66"/>
    <p:sldId id="308" r:id="rId6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8B6F27-D34A-4FBA-B1A8-37716DA4B860}" v="19" dt="2021-03-15T11:48:23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 Mužíková" userId="2fe60682-e72d-44be-8a00-2b926b2d25e3" providerId="ADAL" clId="{B2C51A6E-3DF5-4D40-80BC-D78879DF8BEF}"/>
    <pc:docChg chg="modSld">
      <pc:chgData name="Leona Mužíková" userId="2fe60682-e72d-44be-8a00-2b926b2d25e3" providerId="ADAL" clId="{B2C51A6E-3DF5-4D40-80BC-D78879DF8BEF}" dt="2021-03-02T17:08:54.645" v="23" actId="20577"/>
      <pc:docMkLst>
        <pc:docMk/>
      </pc:docMkLst>
      <pc:sldChg chg="modSp mod">
        <pc:chgData name="Leona Mužíková" userId="2fe60682-e72d-44be-8a00-2b926b2d25e3" providerId="ADAL" clId="{B2C51A6E-3DF5-4D40-80BC-D78879DF8BEF}" dt="2021-03-02T17:08:54.645" v="23" actId="20577"/>
        <pc:sldMkLst>
          <pc:docMk/>
          <pc:sldMk cId="0" sldId="302"/>
        </pc:sldMkLst>
        <pc:spChg chg="mod">
          <ac:chgData name="Leona Mužíková" userId="2fe60682-e72d-44be-8a00-2b926b2d25e3" providerId="ADAL" clId="{B2C51A6E-3DF5-4D40-80BC-D78879DF8BEF}" dt="2021-03-02T17:08:54.645" v="23" actId="20577"/>
          <ac:spMkLst>
            <pc:docMk/>
            <pc:sldMk cId="0" sldId="302"/>
            <ac:spMk id="4099" creationId="{00000000-0000-0000-0000-000000000000}"/>
          </ac:spMkLst>
        </pc:spChg>
      </pc:sldChg>
    </pc:docChg>
  </pc:docChgLst>
  <pc:docChgLst>
    <pc:chgData name="Leona Mužíková" userId="2fe60682-e72d-44be-8a00-2b926b2d25e3" providerId="ADAL" clId="{8C8B6F27-D34A-4FBA-B1A8-37716DA4B860}"/>
    <pc:docChg chg="undo custSel addSld delSld modSld">
      <pc:chgData name="Leona Mužíková" userId="2fe60682-e72d-44be-8a00-2b926b2d25e3" providerId="ADAL" clId="{8C8B6F27-D34A-4FBA-B1A8-37716DA4B860}" dt="2021-03-15T11:48:57.564" v="195" actId="1076"/>
      <pc:docMkLst>
        <pc:docMk/>
      </pc:docMkLst>
      <pc:sldChg chg="del">
        <pc:chgData name="Leona Mužíková" userId="2fe60682-e72d-44be-8a00-2b926b2d25e3" providerId="ADAL" clId="{8C8B6F27-D34A-4FBA-B1A8-37716DA4B860}" dt="2021-03-15T11:30:47.454" v="0" actId="47"/>
        <pc:sldMkLst>
          <pc:docMk/>
          <pc:sldMk cId="0" sldId="256"/>
        </pc:sldMkLst>
      </pc:sldChg>
      <pc:sldChg chg="del">
        <pc:chgData name="Leona Mužíková" userId="2fe60682-e72d-44be-8a00-2b926b2d25e3" providerId="ADAL" clId="{8C8B6F27-D34A-4FBA-B1A8-37716DA4B860}" dt="2021-03-15T11:30:48.943" v="8" actId="47"/>
        <pc:sldMkLst>
          <pc:docMk/>
          <pc:sldMk cId="0" sldId="257"/>
        </pc:sldMkLst>
      </pc:sldChg>
      <pc:sldChg chg="del">
        <pc:chgData name="Leona Mužíková" userId="2fe60682-e72d-44be-8a00-2b926b2d25e3" providerId="ADAL" clId="{8C8B6F27-D34A-4FBA-B1A8-37716DA4B860}" dt="2021-03-15T11:30:50.763" v="15" actId="47"/>
        <pc:sldMkLst>
          <pc:docMk/>
          <pc:sldMk cId="0" sldId="258"/>
        </pc:sldMkLst>
      </pc:sldChg>
      <pc:sldChg chg="del">
        <pc:chgData name="Leona Mužíková" userId="2fe60682-e72d-44be-8a00-2b926b2d25e3" providerId="ADAL" clId="{8C8B6F27-D34A-4FBA-B1A8-37716DA4B860}" dt="2021-03-15T11:30:50.346" v="14" actId="47"/>
        <pc:sldMkLst>
          <pc:docMk/>
          <pc:sldMk cId="0" sldId="259"/>
        </pc:sldMkLst>
      </pc:sldChg>
      <pc:sldChg chg="del">
        <pc:chgData name="Leona Mužíková" userId="2fe60682-e72d-44be-8a00-2b926b2d25e3" providerId="ADAL" clId="{8C8B6F27-D34A-4FBA-B1A8-37716DA4B860}" dt="2021-03-15T11:30:51.264" v="17" actId="47"/>
        <pc:sldMkLst>
          <pc:docMk/>
          <pc:sldMk cId="0" sldId="260"/>
        </pc:sldMkLst>
      </pc:sldChg>
      <pc:sldChg chg="del">
        <pc:chgData name="Leona Mužíková" userId="2fe60682-e72d-44be-8a00-2b926b2d25e3" providerId="ADAL" clId="{8C8B6F27-D34A-4FBA-B1A8-37716DA4B860}" dt="2021-03-15T11:30:51.533" v="18" actId="47"/>
        <pc:sldMkLst>
          <pc:docMk/>
          <pc:sldMk cId="0" sldId="261"/>
        </pc:sldMkLst>
      </pc:sldChg>
      <pc:sldChg chg="del">
        <pc:chgData name="Leona Mužíková" userId="2fe60682-e72d-44be-8a00-2b926b2d25e3" providerId="ADAL" clId="{8C8B6F27-D34A-4FBA-B1A8-37716DA4B860}" dt="2021-03-15T11:30:52.135" v="19" actId="47"/>
        <pc:sldMkLst>
          <pc:docMk/>
          <pc:sldMk cId="0" sldId="262"/>
        </pc:sldMkLst>
      </pc:sldChg>
      <pc:sldChg chg="del">
        <pc:chgData name="Leona Mužíková" userId="2fe60682-e72d-44be-8a00-2b926b2d25e3" providerId="ADAL" clId="{8C8B6F27-D34A-4FBA-B1A8-37716DA4B860}" dt="2021-03-15T11:31:59.857" v="25" actId="47"/>
        <pc:sldMkLst>
          <pc:docMk/>
          <pc:sldMk cId="0" sldId="270"/>
        </pc:sldMkLst>
      </pc:sldChg>
      <pc:sldChg chg="del">
        <pc:chgData name="Leona Mužíková" userId="2fe60682-e72d-44be-8a00-2b926b2d25e3" providerId="ADAL" clId="{8C8B6F27-D34A-4FBA-B1A8-37716DA4B860}" dt="2021-03-15T11:32:00.321" v="26" actId="47"/>
        <pc:sldMkLst>
          <pc:docMk/>
          <pc:sldMk cId="0" sldId="271"/>
        </pc:sldMkLst>
      </pc:sldChg>
      <pc:sldChg chg="del">
        <pc:chgData name="Leona Mužíková" userId="2fe60682-e72d-44be-8a00-2b926b2d25e3" providerId="ADAL" clId="{8C8B6F27-D34A-4FBA-B1A8-37716DA4B860}" dt="2021-03-15T11:31:57.667" v="24" actId="47"/>
        <pc:sldMkLst>
          <pc:docMk/>
          <pc:sldMk cId="0" sldId="272"/>
        </pc:sldMkLst>
      </pc:sldChg>
      <pc:sldChg chg="del">
        <pc:chgData name="Leona Mužíková" userId="2fe60682-e72d-44be-8a00-2b926b2d25e3" providerId="ADAL" clId="{8C8B6F27-D34A-4FBA-B1A8-37716DA4B860}" dt="2021-03-15T11:30:50.994" v="16" actId="47"/>
        <pc:sldMkLst>
          <pc:docMk/>
          <pc:sldMk cId="0" sldId="300"/>
        </pc:sldMkLst>
      </pc:sldChg>
      <pc:sldChg chg="del">
        <pc:chgData name="Leona Mužíková" userId="2fe60682-e72d-44be-8a00-2b926b2d25e3" providerId="ADAL" clId="{8C8B6F27-D34A-4FBA-B1A8-37716DA4B860}" dt="2021-03-15T11:30:47.555" v="1" actId="47"/>
        <pc:sldMkLst>
          <pc:docMk/>
          <pc:sldMk cId="0" sldId="302"/>
        </pc:sldMkLst>
      </pc:sldChg>
      <pc:sldChg chg="del">
        <pc:chgData name="Leona Mužíková" userId="2fe60682-e72d-44be-8a00-2b926b2d25e3" providerId="ADAL" clId="{8C8B6F27-D34A-4FBA-B1A8-37716DA4B860}" dt="2021-03-15T11:30:48.172" v="4" actId="47"/>
        <pc:sldMkLst>
          <pc:docMk/>
          <pc:sldMk cId="0" sldId="303"/>
        </pc:sldMkLst>
      </pc:sldChg>
      <pc:sldChg chg="del">
        <pc:chgData name="Leona Mužíková" userId="2fe60682-e72d-44be-8a00-2b926b2d25e3" providerId="ADAL" clId="{8C8B6F27-D34A-4FBA-B1A8-37716DA4B860}" dt="2021-03-15T11:30:48.588" v="6" actId="47"/>
        <pc:sldMkLst>
          <pc:docMk/>
          <pc:sldMk cId="0" sldId="304"/>
        </pc:sldMkLst>
      </pc:sldChg>
      <pc:sldChg chg="modSp mod">
        <pc:chgData name="Leona Mužíková" userId="2fe60682-e72d-44be-8a00-2b926b2d25e3" providerId="ADAL" clId="{8C8B6F27-D34A-4FBA-B1A8-37716DA4B860}" dt="2021-03-15T11:33:17.172" v="38" actId="20577"/>
        <pc:sldMkLst>
          <pc:docMk/>
          <pc:sldMk cId="0" sldId="308"/>
        </pc:sldMkLst>
        <pc:spChg chg="mod">
          <ac:chgData name="Leona Mužíková" userId="2fe60682-e72d-44be-8a00-2b926b2d25e3" providerId="ADAL" clId="{8C8B6F27-D34A-4FBA-B1A8-37716DA4B860}" dt="2021-03-15T11:33:17.172" v="38" actId="20577"/>
          <ac:spMkLst>
            <pc:docMk/>
            <pc:sldMk cId="0" sldId="308"/>
            <ac:spMk id="27651" creationId="{00000000-0000-0000-0000-000000000000}"/>
          </ac:spMkLst>
        </pc:spChg>
      </pc:sldChg>
      <pc:sldChg chg="del">
        <pc:chgData name="Leona Mužíková" userId="2fe60682-e72d-44be-8a00-2b926b2d25e3" providerId="ADAL" clId="{8C8B6F27-D34A-4FBA-B1A8-37716DA4B860}" dt="2021-03-15T11:32:01.161" v="27" actId="47"/>
        <pc:sldMkLst>
          <pc:docMk/>
          <pc:sldMk cId="0" sldId="310"/>
        </pc:sldMkLst>
      </pc:sldChg>
      <pc:sldChg chg="del">
        <pc:chgData name="Leona Mužíková" userId="2fe60682-e72d-44be-8a00-2b926b2d25e3" providerId="ADAL" clId="{8C8B6F27-D34A-4FBA-B1A8-37716DA4B860}" dt="2021-03-15T11:32:01.377" v="28" actId="47"/>
        <pc:sldMkLst>
          <pc:docMk/>
          <pc:sldMk cId="0" sldId="311"/>
        </pc:sldMkLst>
      </pc:sldChg>
      <pc:sldChg chg="del">
        <pc:chgData name="Leona Mužíková" userId="2fe60682-e72d-44be-8a00-2b926b2d25e3" providerId="ADAL" clId="{8C8B6F27-D34A-4FBA-B1A8-37716DA4B860}" dt="2021-03-15T11:32:01.540" v="29" actId="47"/>
        <pc:sldMkLst>
          <pc:docMk/>
          <pc:sldMk cId="0" sldId="312"/>
        </pc:sldMkLst>
      </pc:sldChg>
      <pc:sldChg chg="del">
        <pc:chgData name="Leona Mužíková" userId="2fe60682-e72d-44be-8a00-2b926b2d25e3" providerId="ADAL" clId="{8C8B6F27-D34A-4FBA-B1A8-37716DA4B860}" dt="2021-03-15T11:32:01.756" v="30" actId="47"/>
        <pc:sldMkLst>
          <pc:docMk/>
          <pc:sldMk cId="0" sldId="313"/>
        </pc:sldMkLst>
      </pc:sldChg>
      <pc:sldChg chg="del">
        <pc:chgData name="Leona Mužíková" userId="2fe60682-e72d-44be-8a00-2b926b2d25e3" providerId="ADAL" clId="{8C8B6F27-D34A-4FBA-B1A8-37716DA4B860}" dt="2021-03-15T11:32:02.395" v="31" actId="47"/>
        <pc:sldMkLst>
          <pc:docMk/>
          <pc:sldMk cId="0" sldId="314"/>
        </pc:sldMkLst>
      </pc:sldChg>
      <pc:sldChg chg="del">
        <pc:chgData name="Leona Mužíková" userId="2fe60682-e72d-44be-8a00-2b926b2d25e3" providerId="ADAL" clId="{8C8B6F27-D34A-4FBA-B1A8-37716DA4B860}" dt="2021-03-15T11:32:02.966" v="32" actId="47"/>
        <pc:sldMkLst>
          <pc:docMk/>
          <pc:sldMk cId="0" sldId="315"/>
        </pc:sldMkLst>
      </pc:sldChg>
      <pc:sldChg chg="del">
        <pc:chgData name="Leona Mužíková" userId="2fe60682-e72d-44be-8a00-2b926b2d25e3" providerId="ADAL" clId="{8C8B6F27-D34A-4FBA-B1A8-37716DA4B860}" dt="2021-03-15T11:32:03.630" v="33" actId="47"/>
        <pc:sldMkLst>
          <pc:docMk/>
          <pc:sldMk cId="0" sldId="316"/>
        </pc:sldMkLst>
      </pc:sldChg>
      <pc:sldChg chg="del">
        <pc:chgData name="Leona Mužíková" userId="2fe60682-e72d-44be-8a00-2b926b2d25e3" providerId="ADAL" clId="{8C8B6F27-D34A-4FBA-B1A8-37716DA4B860}" dt="2021-03-15T11:32:04.316" v="34" actId="47"/>
        <pc:sldMkLst>
          <pc:docMk/>
          <pc:sldMk cId="0" sldId="317"/>
        </pc:sldMkLst>
      </pc:sldChg>
      <pc:sldChg chg="del">
        <pc:chgData name="Leona Mužíková" userId="2fe60682-e72d-44be-8a00-2b926b2d25e3" providerId="ADAL" clId="{8C8B6F27-D34A-4FBA-B1A8-37716DA4B860}" dt="2021-03-15T11:32:12.086" v="36" actId="47"/>
        <pc:sldMkLst>
          <pc:docMk/>
          <pc:sldMk cId="0" sldId="318"/>
        </pc:sldMkLst>
      </pc:sldChg>
      <pc:sldChg chg="add del">
        <pc:chgData name="Leona Mužíková" userId="2fe60682-e72d-44be-8a00-2b926b2d25e3" providerId="ADAL" clId="{8C8B6F27-D34A-4FBA-B1A8-37716DA4B860}" dt="2021-03-15T11:31:01.320" v="22" actId="47"/>
        <pc:sldMkLst>
          <pc:docMk/>
          <pc:sldMk cId="0" sldId="319"/>
        </pc:sldMkLst>
      </pc:sldChg>
      <pc:sldChg chg="del">
        <pc:chgData name="Leona Mužíková" userId="2fe60682-e72d-44be-8a00-2b926b2d25e3" providerId="ADAL" clId="{8C8B6F27-D34A-4FBA-B1A8-37716DA4B860}" dt="2021-03-15T11:32:09.578" v="35" actId="47"/>
        <pc:sldMkLst>
          <pc:docMk/>
          <pc:sldMk cId="0" sldId="322"/>
        </pc:sldMkLst>
      </pc:sldChg>
      <pc:sldChg chg="del">
        <pc:chgData name="Leona Mužíková" userId="2fe60682-e72d-44be-8a00-2b926b2d25e3" providerId="ADAL" clId="{8C8B6F27-D34A-4FBA-B1A8-37716DA4B860}" dt="2021-03-15T11:30:48.388" v="5" actId="47"/>
        <pc:sldMkLst>
          <pc:docMk/>
          <pc:sldMk cId="0" sldId="323"/>
        </pc:sldMkLst>
      </pc:sldChg>
      <pc:sldChg chg="del">
        <pc:chgData name="Leona Mužíková" userId="2fe60682-e72d-44be-8a00-2b926b2d25e3" providerId="ADAL" clId="{8C8B6F27-D34A-4FBA-B1A8-37716DA4B860}" dt="2021-03-15T11:30:48.789" v="7" actId="47"/>
        <pc:sldMkLst>
          <pc:docMk/>
          <pc:sldMk cId="0" sldId="324"/>
        </pc:sldMkLst>
      </pc:sldChg>
      <pc:sldChg chg="del">
        <pc:chgData name="Leona Mužíková" userId="2fe60682-e72d-44be-8a00-2b926b2d25e3" providerId="ADAL" clId="{8C8B6F27-D34A-4FBA-B1A8-37716DA4B860}" dt="2021-03-15T11:30:49.105" v="9" actId="47"/>
        <pc:sldMkLst>
          <pc:docMk/>
          <pc:sldMk cId="0" sldId="325"/>
        </pc:sldMkLst>
      </pc:sldChg>
      <pc:sldChg chg="del">
        <pc:chgData name="Leona Mužíková" userId="2fe60682-e72d-44be-8a00-2b926b2d25e3" providerId="ADAL" clId="{8C8B6F27-D34A-4FBA-B1A8-37716DA4B860}" dt="2021-03-15T11:30:49.306" v="10" actId="47"/>
        <pc:sldMkLst>
          <pc:docMk/>
          <pc:sldMk cId="0" sldId="326"/>
        </pc:sldMkLst>
      </pc:sldChg>
      <pc:sldChg chg="del">
        <pc:chgData name="Leona Mužíková" userId="2fe60682-e72d-44be-8a00-2b926b2d25e3" providerId="ADAL" clId="{8C8B6F27-D34A-4FBA-B1A8-37716DA4B860}" dt="2021-03-15T11:30:49.660" v="12" actId="47"/>
        <pc:sldMkLst>
          <pc:docMk/>
          <pc:sldMk cId="0" sldId="327"/>
        </pc:sldMkLst>
      </pc:sldChg>
      <pc:sldChg chg="del">
        <pc:chgData name="Leona Mužíková" userId="2fe60682-e72d-44be-8a00-2b926b2d25e3" providerId="ADAL" clId="{8C8B6F27-D34A-4FBA-B1A8-37716DA4B860}" dt="2021-03-15T11:30:49.876" v="13" actId="47"/>
        <pc:sldMkLst>
          <pc:docMk/>
          <pc:sldMk cId="0" sldId="328"/>
        </pc:sldMkLst>
      </pc:sldChg>
      <pc:sldChg chg="del">
        <pc:chgData name="Leona Mužíková" userId="2fe60682-e72d-44be-8a00-2b926b2d25e3" providerId="ADAL" clId="{8C8B6F27-D34A-4FBA-B1A8-37716DA4B860}" dt="2021-03-15T11:30:47.956" v="3" actId="47"/>
        <pc:sldMkLst>
          <pc:docMk/>
          <pc:sldMk cId="1396698291" sldId="329"/>
        </pc:sldMkLst>
      </pc:sldChg>
      <pc:sldChg chg="del">
        <pc:chgData name="Leona Mužíková" userId="2fe60682-e72d-44be-8a00-2b926b2d25e3" providerId="ADAL" clId="{8C8B6F27-D34A-4FBA-B1A8-37716DA4B860}" dt="2021-03-15T11:30:49.459" v="11" actId="47"/>
        <pc:sldMkLst>
          <pc:docMk/>
          <pc:sldMk cId="1760362917" sldId="330"/>
        </pc:sldMkLst>
      </pc:sldChg>
      <pc:sldChg chg="modSp mod">
        <pc:chgData name="Leona Mužíková" userId="2fe60682-e72d-44be-8a00-2b926b2d25e3" providerId="ADAL" clId="{8C8B6F27-D34A-4FBA-B1A8-37716DA4B860}" dt="2021-03-15T11:48:57.564" v="195" actId="1076"/>
        <pc:sldMkLst>
          <pc:docMk/>
          <pc:sldMk cId="1713113304" sldId="351"/>
        </pc:sldMkLst>
        <pc:picChg chg="mod">
          <ac:chgData name="Leona Mužíková" userId="2fe60682-e72d-44be-8a00-2b926b2d25e3" providerId="ADAL" clId="{8C8B6F27-D34A-4FBA-B1A8-37716DA4B860}" dt="2021-03-15T11:48:57.564" v="195" actId="1076"/>
          <ac:picMkLst>
            <pc:docMk/>
            <pc:sldMk cId="1713113304" sldId="351"/>
            <ac:picMk id="4" creationId="{00000000-0000-0000-0000-000000000000}"/>
          </ac:picMkLst>
        </pc:picChg>
      </pc:sldChg>
      <pc:sldChg chg="addSp modSp mod">
        <pc:chgData name="Leona Mužíková" userId="2fe60682-e72d-44be-8a00-2b926b2d25e3" providerId="ADAL" clId="{8C8B6F27-D34A-4FBA-B1A8-37716DA4B860}" dt="2021-03-15T11:43:35.731" v="124" actId="20577"/>
        <pc:sldMkLst>
          <pc:docMk/>
          <pc:sldMk cId="2501213815" sldId="362"/>
        </pc:sldMkLst>
        <pc:spChg chg="mod">
          <ac:chgData name="Leona Mužíková" userId="2fe60682-e72d-44be-8a00-2b926b2d25e3" providerId="ADAL" clId="{8C8B6F27-D34A-4FBA-B1A8-37716DA4B860}" dt="2021-03-15T11:43:35.731" v="124" actId="20577"/>
          <ac:spMkLst>
            <pc:docMk/>
            <pc:sldMk cId="2501213815" sldId="362"/>
            <ac:spMk id="3" creationId="{00000000-0000-0000-0000-000000000000}"/>
          </ac:spMkLst>
        </pc:spChg>
        <pc:picChg chg="add mod">
          <ac:chgData name="Leona Mužíková" userId="2fe60682-e72d-44be-8a00-2b926b2d25e3" providerId="ADAL" clId="{8C8B6F27-D34A-4FBA-B1A8-37716DA4B860}" dt="2021-03-15T11:42:57.945" v="80" actId="1076"/>
          <ac:picMkLst>
            <pc:docMk/>
            <pc:sldMk cId="2501213815" sldId="362"/>
            <ac:picMk id="5" creationId="{E23E32E1-2DAF-4BF3-93C0-99ED3E042C8E}"/>
          </ac:picMkLst>
        </pc:picChg>
        <pc:picChg chg="add mod">
          <ac:chgData name="Leona Mužíková" userId="2fe60682-e72d-44be-8a00-2b926b2d25e3" providerId="ADAL" clId="{8C8B6F27-D34A-4FBA-B1A8-37716DA4B860}" dt="2021-03-15T11:43:08.424" v="83" actId="1076"/>
          <ac:picMkLst>
            <pc:docMk/>
            <pc:sldMk cId="2501213815" sldId="362"/>
            <ac:picMk id="6" creationId="{4574098C-F74A-4B4C-B06D-E40896576E33}"/>
          </ac:picMkLst>
        </pc:picChg>
      </pc:sldChg>
      <pc:sldChg chg="del">
        <pc:chgData name="Leona Mužíková" userId="2fe60682-e72d-44be-8a00-2b926b2d25e3" providerId="ADAL" clId="{8C8B6F27-D34A-4FBA-B1A8-37716DA4B860}" dt="2021-03-15T11:30:47.740" v="2" actId="47"/>
        <pc:sldMkLst>
          <pc:docMk/>
          <pc:sldMk cId="3878074006" sldId="390"/>
        </pc:sldMkLst>
      </pc:sldChg>
      <pc:sldChg chg="addSp modSp new mod modClrScheme chgLayout">
        <pc:chgData name="Leona Mužíková" userId="2fe60682-e72d-44be-8a00-2b926b2d25e3" providerId="ADAL" clId="{8C8B6F27-D34A-4FBA-B1A8-37716DA4B860}" dt="2021-03-15T11:41:58.045" v="77" actId="20577"/>
        <pc:sldMkLst>
          <pc:docMk/>
          <pc:sldMk cId="3988701886" sldId="393"/>
        </pc:sldMkLst>
        <pc:spChg chg="mod ord">
          <ac:chgData name="Leona Mužíková" userId="2fe60682-e72d-44be-8a00-2b926b2d25e3" providerId="ADAL" clId="{8C8B6F27-D34A-4FBA-B1A8-37716DA4B860}" dt="2021-03-15T11:41:54.250" v="75" actId="207"/>
          <ac:spMkLst>
            <pc:docMk/>
            <pc:sldMk cId="3988701886" sldId="393"/>
            <ac:spMk id="2" creationId="{3F736AD5-E5DC-4002-BE34-7AA9164461C1}"/>
          </ac:spMkLst>
        </pc:spChg>
        <pc:spChg chg="add mod ord">
          <ac:chgData name="Leona Mužíková" userId="2fe60682-e72d-44be-8a00-2b926b2d25e3" providerId="ADAL" clId="{8C8B6F27-D34A-4FBA-B1A8-37716DA4B860}" dt="2021-03-15T11:41:58.045" v="77" actId="20577"/>
          <ac:spMkLst>
            <pc:docMk/>
            <pc:sldMk cId="3988701886" sldId="393"/>
            <ac:spMk id="3" creationId="{EB9CF991-353F-458F-99D5-93D81205C747}"/>
          </ac:spMkLst>
        </pc:spChg>
      </pc:sldChg>
      <pc:sldChg chg="addSp delSp modSp new mod setBg">
        <pc:chgData name="Leona Mužíková" userId="2fe60682-e72d-44be-8a00-2b926b2d25e3" providerId="ADAL" clId="{8C8B6F27-D34A-4FBA-B1A8-37716DA4B860}" dt="2021-03-15T11:48:30.375" v="193" actId="1076"/>
        <pc:sldMkLst>
          <pc:docMk/>
          <pc:sldMk cId="3859784446" sldId="394"/>
        </pc:sldMkLst>
        <pc:spChg chg="mod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2" creationId="{6AED4785-19EF-42A6-9B14-5BF449F98414}"/>
          </ac:spMkLst>
        </pc:spChg>
        <pc:spChg chg="mod">
          <ac:chgData name="Leona Mužíková" userId="2fe60682-e72d-44be-8a00-2b926b2d25e3" providerId="ADAL" clId="{8C8B6F27-D34A-4FBA-B1A8-37716DA4B860}" dt="2021-03-15T11:48:23.472" v="191" actId="14100"/>
          <ac:spMkLst>
            <pc:docMk/>
            <pc:sldMk cId="3859784446" sldId="394"/>
            <ac:spMk id="3" creationId="{2284532A-D455-4890-82D4-08E9F6B0C322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9" creationId="{07322A9E-F1EC-405E-8971-BA906EFFCCB8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11" creationId="{A5704422-1118-4FD1-95AD-29A064EB80D9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13" creationId="{A88B2AAA-B805-498E-A9E6-98B885855498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15" creationId="{9B8051E0-19D7-43E1-BFD9-E6DBFEB3A3F1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17" creationId="{4EDB2B02-86A2-46F5-A4BE-B7D9B10411D6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19" creationId="{43954639-FB5D-41F4-9560-6F6DFE778425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21" creationId="{E898931C-0323-41FA-A036-20F818B1FF81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23" creationId="{89AFE9DD-0792-4B98-B4EB-97ACA17E6AA8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25" creationId="{3981F5C4-9AE1-404E-AF44-A4E6DB374F9D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27" creationId="{763C1781-8726-4FAC-8C45-FF40376BE409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29" creationId="{301491B5-56C7-43DC-A3D9-861EECCA056A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31" creationId="{237E2353-22DF-46E0-A200-FB30F8F394E2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33" creationId="{DD6138DB-057B-45F7-A5F4-E7BFDA20D02C}"/>
          </ac:spMkLst>
        </pc:spChg>
        <pc:spChg chg="add del">
          <ac:chgData name="Leona Mužíková" userId="2fe60682-e72d-44be-8a00-2b926b2d25e3" providerId="ADAL" clId="{8C8B6F27-D34A-4FBA-B1A8-37716DA4B860}" dt="2021-03-15T11:48:08.685" v="185" actId="26606"/>
          <ac:spMkLst>
            <pc:docMk/>
            <pc:sldMk cId="3859784446" sldId="394"/>
            <ac:spMk id="35" creationId="{79A54AB1-B64F-4843-BFAB-81CB74E66B65}"/>
          </ac:spMkLst>
        </pc:spChg>
        <pc:picChg chg="add mod ord">
          <ac:chgData name="Leona Mužíková" userId="2fe60682-e72d-44be-8a00-2b926b2d25e3" providerId="ADAL" clId="{8C8B6F27-D34A-4FBA-B1A8-37716DA4B860}" dt="2021-03-15T11:48:30.375" v="193" actId="1076"/>
          <ac:picMkLst>
            <pc:docMk/>
            <pc:sldMk cId="3859784446" sldId="394"/>
            <ac:picMk id="4" creationId="{8F54D5A9-FE88-4C1B-9BBE-BA444A3E1D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3CCF-560F-4AB5-8E59-9BC574C899D9}" type="datetimeFigureOut">
              <a:rPr lang="cs-CZ" smtClean="0"/>
              <a:t>15. 3. 2021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6FBF9-9F77-44BD-96D2-80A46EB484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38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899F5-90ED-4851-8288-BCAFE63DC496}" type="slidenum">
              <a:rPr lang="en-US" altLang="cs-CZ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1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899F5-90ED-4851-8288-BCAFE63DC496}" type="slidenum">
              <a:rPr lang="en-US" altLang="cs-CZ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3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latin typeface="Arial" charset="0"/>
              </a:rPr>
              <a:t>Nová pyramida s ksotkou</a:t>
            </a:r>
          </a:p>
        </p:txBody>
      </p:sp>
    </p:spTree>
    <p:extLst>
      <p:ext uri="{BB962C8B-B14F-4D97-AF65-F5344CB8AC3E}">
        <p14:creationId xmlns:p14="http://schemas.microsoft.com/office/powerpoint/2010/main" val="7459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latin typeface="Arial" charset="0"/>
              </a:rPr>
              <a:t>Nová pyramida s ksotkou</a:t>
            </a:r>
          </a:p>
        </p:txBody>
      </p:sp>
    </p:spTree>
    <p:extLst>
      <p:ext uri="{BB962C8B-B14F-4D97-AF65-F5344CB8AC3E}">
        <p14:creationId xmlns:p14="http://schemas.microsoft.com/office/powerpoint/2010/main" val="272269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Stravy ????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6F-64B3-42C1-9CAE-405215DAAF3D}" type="slidenum">
              <a:rPr lang="cs-CZ" altLang="cs-CZ">
                <a:solidFill>
                  <a:prstClr val="black"/>
                </a:solidFill>
              </a:rPr>
              <a:pPr/>
              <a:t>52</a:t>
            </a:fld>
            <a:endParaRPr lang="cs-CZ" alt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2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50D6E29-FC54-4911-B8BE-F6624A9F94E8}" type="slidenum">
              <a:rPr lang="cs-CZ" altLang="cs-CZ" smtClean="0">
                <a:solidFill>
                  <a:prstClr val="black"/>
                </a:solidFill>
              </a:rPr>
              <a:pPr/>
              <a:t>53</a:t>
            </a:fld>
            <a:endParaRPr lang="cs-CZ" alt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8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1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12B6AE-BBFC-41E4-8980-D63D15DD65BE}" type="slidenum">
              <a:rPr lang="cs-CZ" altLang="cs-CZ" smtClean="0">
                <a:solidFill>
                  <a:prstClr val="black"/>
                </a:solidFill>
                <a:cs typeface="Arial" panose="020B0604020202020204" pitchFamily="34" charset="0"/>
              </a:rPr>
              <a:pPr/>
              <a:t>55</a:t>
            </a:fld>
            <a:endParaRPr lang="cs-CZ" altLang="cs-CZ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71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6FBF9-9F77-44BD-96D2-80A46EB484E0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cs-CZ" altLang="cs-CZ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cs-CZ" altLang="cs-CZ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cs-CZ" altLang="cs-CZ"/>
            </a:p>
          </p:txBody>
        </p:sp>
      </p:grpSp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C245-BCD7-4815-8146-A01FD0EB28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364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31DE7-B1DA-49B8-837A-202F729818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65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8ED3-72D8-41CF-9555-00EB184E61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356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56824-0F85-4C98-B99F-982EBB77C8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7421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54CC8-79FA-4B19-8707-06782850D4FD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F0C09-92BF-4E7A-A367-70F70224A37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90334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0B890-4807-4703-BD7E-0F8A2EE56D07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986DA-BE84-4C8A-9816-A7C355C55F9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6886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9EC36-BA21-45E5-83D6-D3C2F2EC0531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BEBE4-1EC3-493E-985A-1F450B76DDC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24828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819AE-6903-457D-A3C8-3064EB0CB339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6CCC-05E7-41AD-A01E-E4490493509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38911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70BAB-82CB-40FA-B05A-2B1609BFD8DE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902A0-F5E3-471C-AF1A-2D04E9DADE9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45140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92539-12E5-45A9-9E35-0773EA36BDD4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56C80-23AC-4173-ADDD-D1B0E523D05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14390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5267-2A18-4590-AC8E-8219CD5602BC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5BAC8-921F-48A8-A05C-7CE85F2D69F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7450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17BC-CFA4-43E0-8C47-4AC194C6BE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7707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AB22-56A5-4BC6-B952-756BD87F5681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DD28A-05CB-459E-A941-52768EE44E9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81979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ED0D9-D291-4B1B-9919-4DE173741C6D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B23EB-3707-4DE9-BE01-CC3332E2553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56344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7D46C-6E9F-4893-BF3E-FC21F1B57B30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0FDA4-AD42-4530-98F6-348ABEADE91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27436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5877B-E2FC-4608-AABA-E28B65F76671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2EFD0-E877-407B-9C16-7B7E100BA44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43487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54CC8-79FA-4B19-8707-06782850D4FD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F0C09-92BF-4E7A-A367-70F70224A37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6351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0B890-4807-4703-BD7E-0F8A2EE56D07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986DA-BE84-4C8A-9816-A7C355C55F9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19997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9EC36-BA21-45E5-83D6-D3C2F2EC0531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BEBE4-1EC3-493E-985A-1F450B76DDC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28463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819AE-6903-457D-A3C8-3064EB0CB339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6CCC-05E7-41AD-A01E-E4490493509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16526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70BAB-82CB-40FA-B05A-2B1609BFD8DE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902A0-F5E3-471C-AF1A-2D04E9DADE9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43663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92539-12E5-45A9-9E35-0773EA36BDD4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56C80-23AC-4173-ADDD-D1B0E523D05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9772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5815D-4D8F-4868-99BA-9B36FC50BF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6783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5267-2A18-4590-AC8E-8219CD5602BC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5BAC8-921F-48A8-A05C-7CE85F2D69F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79666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AB22-56A5-4BC6-B952-756BD87F5681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DD28A-05CB-459E-A941-52768EE44E9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07975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ED0D9-D291-4B1B-9919-4DE173741C6D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B23EB-3707-4DE9-BE01-CC3332E2553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88445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7D46C-6E9F-4893-BF3E-FC21F1B57B30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0FDA4-AD42-4530-98F6-348ABEADE91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96949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5877B-E2FC-4608-AABA-E28B65F76671}" type="datetimeFigureOut">
              <a:rPr lang="en-US" altLang="cs-CZ"/>
              <a:pPr>
                <a:defRPr/>
              </a:pPr>
              <a:t>3/15/2021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2EFD0-E877-407B-9C16-7B7E100BA44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89262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49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25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37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83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6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D60DA-955C-4DDB-AA22-7014CF766E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6083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71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08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61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85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84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29C38-BFCF-4A67-89E4-3CDC7E3946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47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45C7-248E-406D-8C07-439582B0CB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523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2DAFD-A24E-41CF-8918-240EC92A1E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546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B7885-79FF-49FF-9E7C-69A2A7ED68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533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34966-EA76-42B1-9B49-2D23EFEBB8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907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fld id="{1924F720-7CD2-471C-9E2A-8B94E78C67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title style</a:t>
            </a:r>
            <a:endParaRPr lang="en-US" altLang="cs-CZ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text styles</a:t>
            </a:r>
          </a:p>
          <a:p>
            <a:pPr lvl="1"/>
            <a:r>
              <a:rPr lang="cs-CZ" altLang="cs-CZ"/>
              <a:t>Second level</a:t>
            </a:r>
          </a:p>
          <a:p>
            <a:pPr lvl="2"/>
            <a:r>
              <a:rPr lang="cs-CZ" altLang="cs-CZ"/>
              <a:t>Third level</a:t>
            </a:r>
          </a:p>
          <a:p>
            <a:pPr lvl="3"/>
            <a:r>
              <a:rPr lang="cs-CZ" altLang="cs-CZ"/>
              <a:t>Fourth level</a:t>
            </a:r>
          </a:p>
          <a:p>
            <a:pPr lvl="4"/>
            <a:r>
              <a:rPr lang="cs-CZ" altLang="cs-CZ"/>
              <a:t>Fifth level</a:t>
            </a:r>
            <a:endParaRPr lang="en-US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609585">
              <a:defRPr/>
            </a:pPr>
            <a:fld id="{C9D6A6E4-1BAA-4AA9-9815-165ED423E1D7}" type="datetimeFigureOut">
              <a:rPr lang="en-US" altLang="cs-CZ" smtClean="0">
                <a:latin typeface="Calibri" panose="020F0502020204030204" pitchFamily="34" charset="0"/>
                <a:ea typeface="MS PGothic" panose="020B0600070205080204" pitchFamily="34" charset="-128"/>
              </a:rPr>
              <a:pPr defTabSz="609585">
                <a:defRPr/>
              </a:pPr>
              <a:t>3/15/2021</a:t>
            </a:fld>
            <a:endParaRPr lang="en-US" altLang="cs-CZ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0958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609585">
              <a:defRPr/>
            </a:pPr>
            <a:fld id="{58181CE0-D28F-433D-9E91-EC26AB3CB049}" type="slidenum">
              <a:rPr lang="en-US" altLang="cs-CZ" smtClean="0">
                <a:latin typeface="Calibri" panose="020F0502020204030204" pitchFamily="34" charset="0"/>
                <a:ea typeface="MS PGothic" panose="020B0600070205080204" pitchFamily="34" charset="-128"/>
              </a:rPr>
              <a:pPr defTabSz="609585">
                <a:defRPr/>
              </a:pPr>
              <a:t>‹#›</a:t>
            </a:fld>
            <a:endParaRPr lang="en-US" altLang="cs-CZ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6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title style</a:t>
            </a:r>
            <a:endParaRPr lang="en-US" altLang="cs-CZ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text styles</a:t>
            </a:r>
          </a:p>
          <a:p>
            <a:pPr lvl="1"/>
            <a:r>
              <a:rPr lang="cs-CZ" altLang="cs-CZ"/>
              <a:t>Second level</a:t>
            </a:r>
          </a:p>
          <a:p>
            <a:pPr lvl="2"/>
            <a:r>
              <a:rPr lang="cs-CZ" altLang="cs-CZ"/>
              <a:t>Third level</a:t>
            </a:r>
          </a:p>
          <a:p>
            <a:pPr lvl="3"/>
            <a:r>
              <a:rPr lang="cs-CZ" altLang="cs-CZ"/>
              <a:t>Fourth level</a:t>
            </a:r>
          </a:p>
          <a:p>
            <a:pPr lvl="4"/>
            <a:r>
              <a:rPr lang="cs-CZ" altLang="cs-CZ"/>
              <a:t>Fifth level</a:t>
            </a:r>
            <a:endParaRPr lang="en-US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609585">
              <a:defRPr/>
            </a:pPr>
            <a:fld id="{C9D6A6E4-1BAA-4AA9-9815-165ED423E1D7}" type="datetimeFigureOut">
              <a:rPr lang="en-US" altLang="cs-CZ" smtClean="0">
                <a:latin typeface="Calibri" panose="020F0502020204030204" pitchFamily="34" charset="0"/>
                <a:ea typeface="MS PGothic" panose="020B0600070205080204" pitchFamily="34" charset="-128"/>
              </a:rPr>
              <a:pPr defTabSz="609585">
                <a:defRPr/>
              </a:pPr>
              <a:t>3/15/2021</a:t>
            </a:fld>
            <a:endParaRPr lang="en-US" altLang="cs-CZ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0958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609585">
              <a:defRPr/>
            </a:pPr>
            <a:fld id="{58181CE0-D28F-433D-9E91-EC26AB3CB049}" type="slidenum">
              <a:rPr lang="en-US" altLang="cs-CZ" smtClean="0">
                <a:latin typeface="Calibri" panose="020F0502020204030204" pitchFamily="34" charset="0"/>
                <a:ea typeface="MS PGothic" panose="020B0600070205080204" pitchFamily="34" charset="-128"/>
              </a:rPr>
              <a:pPr defTabSz="609585">
                <a:defRPr/>
              </a:pPr>
              <a:t>‹#›</a:t>
            </a:fld>
            <a:endParaRPr lang="en-US" altLang="cs-CZ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492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DE2D4691-3231-CF4A-986F-118344FD50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/>
              <a:t>3/15/2021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78388A21-2196-B641-902D-3DD188FD03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06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://pav.rvp.cz/edukacni-program-zakladni-materialy-2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emf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utritionjrnl.com/" TargetMode="Externa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mcojim.cz/magazin/videa/" TargetMode="External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yzivaspol.cz/zdrava-trinactka-strucna-vyzivova-doporuceni-pro-obyvatelstvo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ED4785-19EF-42A6-9B14-5BF449F98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685800"/>
            <a:ext cx="8712968" cy="1735088"/>
          </a:xfrm>
        </p:spPr>
        <p:txBody>
          <a:bodyPr/>
          <a:lstStyle/>
          <a:p>
            <a:pPr algn="ctr"/>
            <a:r>
              <a:rPr lang="cs-CZ" b="1"/>
              <a:t>VÝŽIVOVÁ DOPORUČENÍ </a:t>
            </a:r>
            <a:br>
              <a:rPr lang="cs-CZ" b="1"/>
            </a:br>
            <a:r>
              <a:rPr lang="cs-CZ" b="1"/>
              <a:t>A OTAZNÍKY KOLEM NICH</a:t>
            </a: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54D5A9-FE88-4C1B-9BBE-BA444A3E1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820" y="3429000"/>
            <a:ext cx="3384376" cy="3384376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2284532A-D455-4890-82D4-08E9F6B0C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6216" y="4725144"/>
            <a:ext cx="1944216" cy="754906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78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Irsko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79" y="1483654"/>
            <a:ext cx="7956319" cy="52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61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Švýcarsko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928" y="1508073"/>
            <a:ext cx="7733465" cy="52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90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Belgie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98" y="1417639"/>
            <a:ext cx="7261804" cy="53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86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Španělsko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451" y="1452709"/>
            <a:ext cx="5028088" cy="53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24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Španělsko </a:t>
            </a:r>
            <a:r>
              <a:rPr lang="cs-CZ" sz="1867" dirty="0"/>
              <a:t>2015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58" y="1225512"/>
            <a:ext cx="5328029" cy="5632489"/>
          </a:xfrm>
        </p:spPr>
      </p:pic>
    </p:spTree>
    <p:extLst>
      <p:ext uri="{BB962C8B-B14F-4D97-AF65-F5344CB8AC3E}">
        <p14:creationId xmlns:p14="http://schemas.microsoft.com/office/powerpoint/2010/main" val="2481631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Řecko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509" y="1429082"/>
            <a:ext cx="4618721" cy="5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11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Německo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59" y="2584981"/>
            <a:ext cx="7222541" cy="42037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760" y="781709"/>
            <a:ext cx="3246585" cy="24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69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Rakousko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48" y="1506517"/>
            <a:ext cx="5695533" cy="532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27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Lotyšsko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594" y="1276467"/>
            <a:ext cx="4823404" cy="55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54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Středomořská pyramida </a:t>
            </a:r>
            <a:r>
              <a:rPr lang="cs-CZ" sz="2667" dirty="0"/>
              <a:t>(2010)</a:t>
            </a:r>
          </a:p>
        </p:txBody>
      </p:sp>
      <p:pic>
        <p:nvPicPr>
          <p:cNvPr id="4" name="Imagen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819" y="1417639"/>
            <a:ext cx="6610773" cy="53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542961" cy="1143000"/>
          </a:xfrm>
        </p:spPr>
        <p:txBody>
          <a:bodyPr/>
          <a:lstStyle/>
          <a:p>
            <a:r>
              <a:rPr lang="cs-CZ" altLang="cs-CZ" b="1" dirty="0">
                <a:solidFill>
                  <a:schemeClr val="tx2"/>
                </a:solidFill>
              </a:rPr>
              <a:t>Co je cílem výživových doporučení?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667" b="1" dirty="0"/>
              <a:t>Výživová doporučení by měla efektivně přispívat ke zvyšování výživové gramotnosti a zejména ke správnému výživovému chování a tím k zdravější populaci.</a:t>
            </a:r>
          </a:p>
          <a:p>
            <a:pPr marL="0" indent="0">
              <a:buNone/>
            </a:pPr>
            <a:r>
              <a:rPr lang="cs-CZ" sz="2667" dirty="0"/>
              <a:t>Klademe si tedy otázky:</a:t>
            </a:r>
          </a:p>
          <a:p>
            <a:r>
              <a:rPr lang="cs-CZ" sz="2667" dirty="0"/>
              <a:t>Jak taková doporučení vytvořit? </a:t>
            </a:r>
          </a:p>
          <a:p>
            <a:r>
              <a:rPr lang="cs-CZ" sz="2667" dirty="0"/>
              <a:t>Jaká úskalí je nutné řešit při tvorbě výživových doporučení? </a:t>
            </a:r>
          </a:p>
          <a:p>
            <a:r>
              <a:rPr lang="cs-CZ" sz="2667" dirty="0"/>
              <a:t>Zda se můžeme inspirovat v zahraničí?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521" y="3522959"/>
            <a:ext cx="755969" cy="13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36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CINDY </a:t>
            </a:r>
            <a:r>
              <a:rPr lang="cs-CZ" sz="2667" dirty="0"/>
              <a:t>(WHO,2000)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1367934"/>
            <a:ext cx="4271158" cy="54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13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VÝVOJ PYRAMID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změny jen malé </a:t>
            </a:r>
            <a:r>
              <a:rPr lang="cs-CZ" b="1" dirty="0">
                <a:solidFill>
                  <a:srgbClr val="C00000"/>
                </a:solidFill>
              </a:rPr>
              <a:t>→ </a:t>
            </a:r>
            <a:r>
              <a:rPr lang="cs-CZ" dirty="0"/>
              <a:t>důvod kritiky </a:t>
            </a:r>
            <a:r>
              <a:rPr lang="cs-CZ" b="1" dirty="0">
                <a:solidFill>
                  <a:srgbClr val="C00000"/>
                </a:solidFill>
              </a:rPr>
              <a:t>???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69" y="3206045"/>
            <a:ext cx="8910768" cy="273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40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Vegetariánská pyramida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1600200"/>
            <a:ext cx="8439116" cy="50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70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Grafická výživová doporučení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Kruhy, výseče, kolo  - talíře</a:t>
            </a:r>
          </a:p>
          <a:p>
            <a:pPr lvl="1"/>
            <a:r>
              <a:rPr lang="cs-CZ" dirty="0"/>
              <a:t>USA, Velká Británie, Španělsko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140" y="3392279"/>
            <a:ext cx="3156141" cy="27338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317" y="3301630"/>
            <a:ext cx="2500379" cy="27590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301630"/>
            <a:ext cx="3310140" cy="30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25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997" y="274639"/>
            <a:ext cx="8705991" cy="1143000"/>
          </a:xfrm>
        </p:spPr>
        <p:txBody>
          <a:bodyPr/>
          <a:lstStyle/>
          <a:p>
            <a:r>
              <a:rPr lang="cs-CZ" dirty="0"/>
              <a:t>USA </a:t>
            </a:r>
            <a:r>
              <a:rPr lang="cs-CZ" sz="3200" dirty="0"/>
              <a:t>(</a:t>
            </a:r>
            <a:r>
              <a:rPr lang="en-US" sz="3200" dirty="0"/>
              <a:t>HARVARD SCHOOL HEALTHY EATING PLATE</a:t>
            </a:r>
            <a:r>
              <a:rPr lang="cs-CZ" sz="3200" dirty="0"/>
              <a:t>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857" y="1417639"/>
            <a:ext cx="7125547" cy="543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72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Velká Británie 2016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98417"/>
            <a:ext cx="7890315" cy="55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07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ČR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96" y="3691340"/>
            <a:ext cx="2805171" cy="31666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073" y="1221855"/>
            <a:ext cx="4214292" cy="29461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169" y="4189400"/>
            <a:ext cx="3759704" cy="26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94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Grafická výživová doporučení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3074" y="1600201"/>
            <a:ext cx="9020927" cy="5257799"/>
          </a:xfrm>
        </p:spPr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Jiné tvary</a:t>
            </a:r>
          </a:p>
          <a:p>
            <a:pPr lvl="1"/>
            <a:r>
              <a:rPr lang="cs-CZ" dirty="0"/>
              <a:t>Maďarsko, Kanada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606" y="2481619"/>
            <a:ext cx="3942892" cy="42026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4" y="3630507"/>
            <a:ext cx="4022364" cy="28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92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Grafická výživová doporučení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5257799"/>
          </a:xfrm>
        </p:spPr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Jiné tvary</a:t>
            </a:r>
          </a:p>
          <a:p>
            <a:pPr lvl="1"/>
            <a:r>
              <a:rPr lang="cs-CZ" dirty="0"/>
              <a:t> Francie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3359522"/>
            <a:ext cx="4478916" cy="29994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15" y="3402597"/>
            <a:ext cx="3667656" cy="29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Grafická výživová doporučení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4600" y="1617999"/>
            <a:ext cx="9009400" cy="5257799"/>
          </a:xfrm>
        </p:spPr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Jiné tvary</a:t>
            </a:r>
          </a:p>
          <a:p>
            <a:pPr lvl="1"/>
            <a:r>
              <a:rPr lang="cs-CZ" dirty="0"/>
              <a:t>Japonsko, Čína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96" y="3087153"/>
            <a:ext cx="3426219" cy="35409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74" y="3167786"/>
            <a:ext cx="3577661" cy="33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31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465457" cy="1143000"/>
          </a:xfrm>
        </p:spPr>
        <p:txBody>
          <a:bodyPr/>
          <a:lstStyle/>
          <a:p>
            <a:r>
              <a:rPr lang="cs-CZ" altLang="cs-CZ" b="1" dirty="0">
                <a:solidFill>
                  <a:schemeClr val="tx2"/>
                </a:solidFill>
              </a:rPr>
              <a:t>Jak vytvářet výživová doporučení?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5745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Předpoklady pro účelná výživová doporučení:</a:t>
            </a:r>
          </a:p>
          <a:p>
            <a:pPr marL="457189" lvl="1" indent="0">
              <a:buNone/>
            </a:pPr>
            <a:r>
              <a:rPr lang="cs-CZ" dirty="0"/>
              <a:t>- znalost stravovacích zvyklostí obyvatelstva</a:t>
            </a:r>
          </a:p>
          <a:p>
            <a:pPr marL="457189" lvl="1" indent="0">
              <a:buNone/>
            </a:pPr>
            <a:r>
              <a:rPr lang="cs-CZ" dirty="0"/>
              <a:t>- data o spotřebě potravin</a:t>
            </a:r>
          </a:p>
          <a:p>
            <a:pPr marL="457189" lvl="1" indent="0">
              <a:buNone/>
            </a:pPr>
            <a:r>
              <a:rPr lang="cs-CZ" dirty="0"/>
              <a:t>- informace popisující současný stav nutrice</a:t>
            </a:r>
          </a:p>
          <a:p>
            <a:pPr marL="457189" lvl="1" indent="0">
              <a:buNone/>
            </a:pPr>
            <a:r>
              <a:rPr lang="cs-CZ" dirty="0"/>
              <a:t>- data o antropometrii (dětí)</a:t>
            </a:r>
          </a:p>
          <a:p>
            <a:pPr marL="457189" lvl="1" indent="0">
              <a:buNone/>
            </a:pPr>
            <a:r>
              <a:rPr lang="cs-CZ" dirty="0"/>
              <a:t>- znalost nabídky trhu …</a:t>
            </a:r>
          </a:p>
          <a:p>
            <a:pPr marL="457189" lvl="1" indent="0">
              <a:buNone/>
            </a:pPr>
            <a:r>
              <a:rPr lang="cs-CZ" sz="3200" b="1" dirty="0">
                <a:solidFill>
                  <a:schemeClr val="accent2"/>
                </a:solidFill>
              </a:rPr>
              <a:t>a současně reflektovat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sz="2667" dirty="0"/>
              <a:t>nejnovější vědecké poznatky</a:t>
            </a:r>
          </a:p>
          <a:p>
            <a:pPr marL="0" indent="0">
              <a:buNone/>
            </a:pPr>
            <a:r>
              <a:rPr lang="cs-CZ" sz="2667" dirty="0"/>
              <a:t>	- srozumitelnost pro širokou veřejnost </a:t>
            </a:r>
            <a:r>
              <a:rPr lang="cs-CZ" sz="2667" dirty="0">
                <a:sym typeface="Symbol" panose="05050102010706020507" pitchFamily="18" charset="2"/>
              </a:rPr>
              <a:t>cílovou skupinu</a:t>
            </a:r>
            <a:endParaRPr lang="cs-CZ" sz="2667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196" y="4438853"/>
            <a:ext cx="755969" cy="13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0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Další grafická výživová doporučení</a:t>
            </a:r>
            <a:endParaRPr lang="cs-CZ" dirty="0"/>
          </a:p>
        </p:txBody>
      </p:sp>
      <p:pic>
        <p:nvPicPr>
          <p:cNvPr id="4" name="Picture 8" descr="Výsledek obrázku pro food based diet recommand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3850"/>
            <a:ext cx="8229600" cy="413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23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711699"/>
          </a:xfrm>
        </p:spPr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A aktuální výživová doporučení pro ČR?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315111"/>
            <a:ext cx="8405973" cy="4383640"/>
          </a:xfrm>
        </p:spPr>
        <p:txBody>
          <a:bodyPr/>
          <a:lstStyle/>
          <a:p>
            <a:r>
              <a:rPr lang="cs-CZ" dirty="0"/>
              <a:t>Jaké grafické výživové doporučení budeme používat?</a:t>
            </a:r>
          </a:p>
          <a:p>
            <a:r>
              <a:rPr lang="cs-CZ" dirty="0"/>
              <a:t>Pyramida nebo talíř?</a:t>
            </a:r>
          </a:p>
          <a:p>
            <a:r>
              <a:rPr lang="cs-CZ" dirty="0"/>
              <a:t>Jak budou definovány skupiny potravin?</a:t>
            </a:r>
          </a:p>
          <a:p>
            <a:pPr lvl="1"/>
            <a:r>
              <a:rPr lang="cs-CZ" dirty="0"/>
              <a:t>brambory? tuk? cukr? sůl? „zákeřné potraviny“?</a:t>
            </a:r>
          </a:p>
          <a:p>
            <a:pPr lvl="1"/>
            <a:r>
              <a:rPr lang="cs-CZ" dirty="0"/>
              <a:t>nápoje?</a:t>
            </a:r>
          </a:p>
          <a:p>
            <a:r>
              <a:rPr lang="cs-CZ" dirty="0"/>
              <a:t>Jak budou definovány velikosti porcí?</a:t>
            </a:r>
          </a:p>
          <a:p>
            <a:r>
              <a:rPr lang="cs-CZ" dirty="0"/>
              <a:t>Pyramida výživy  x potravinová pyramida?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890553" y="4808304"/>
            <a:ext cx="796247" cy="248266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609585"/>
            <a:r>
              <a:rPr lang="cs-CZ" sz="15333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3E32E1-2DAF-4BF3-93C0-99ED3E04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27" y="961635"/>
            <a:ext cx="755970" cy="13717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574098C-F74A-4B4C-B06D-E40896576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1037031"/>
            <a:ext cx="755970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13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84283"/>
          </a:xfrm>
        </p:spPr>
        <p:txBody>
          <a:bodyPr/>
          <a:lstStyle/>
          <a:p>
            <a:r>
              <a:rPr lang="cs-CZ" dirty="0"/>
              <a:t>Studie srozumitelnosti FBDG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958923"/>
            <a:ext cx="9144001" cy="5899077"/>
          </a:xfrm>
        </p:spPr>
        <p:txBody>
          <a:bodyPr/>
          <a:lstStyle/>
          <a:p>
            <a:r>
              <a:rPr lang="cs-CZ" sz="1867" dirty="0"/>
              <a:t>Recentní australskou studií </a:t>
            </a:r>
            <a:r>
              <a:rPr lang="cs-CZ" sz="1867" dirty="0" err="1"/>
              <a:t>Talati</a:t>
            </a:r>
            <a:r>
              <a:rPr lang="cs-CZ" sz="1867" dirty="0"/>
              <a:t> et al., která sledovala srozumitelnost tamějších FBDG </a:t>
            </a:r>
            <a:r>
              <a:rPr lang="cs-CZ" sz="1867" dirty="0" err="1"/>
              <a:t>Healthy</a:t>
            </a:r>
            <a:r>
              <a:rPr lang="cs-CZ" sz="1867" dirty="0"/>
              <a:t> </a:t>
            </a:r>
            <a:r>
              <a:rPr lang="cs-CZ" sz="1867" dirty="0" err="1"/>
              <a:t>Eating</a:t>
            </a:r>
            <a:r>
              <a:rPr lang="cs-CZ" sz="1867" dirty="0"/>
              <a:t> Pyramid a </a:t>
            </a:r>
            <a:r>
              <a:rPr lang="cs-CZ" sz="1867" dirty="0" err="1"/>
              <a:t>Healthy</a:t>
            </a:r>
            <a:r>
              <a:rPr lang="cs-CZ" sz="1867" dirty="0"/>
              <a:t> </a:t>
            </a:r>
            <a:r>
              <a:rPr lang="cs-CZ" sz="1867" dirty="0" err="1"/>
              <a:t>Eating</a:t>
            </a:r>
            <a:r>
              <a:rPr lang="cs-CZ" sz="1867" dirty="0"/>
              <a:t> Plate pro veřejnost, bylo zjištěno, že všechny věkové skupiny všeobecně upřednostňují zobrazení pomocí talíře. Kromě důvodů spjatých s konkrétním vzhledem australských FBDG považovali účastníci studie talíř za názornější a vnímali jej jako kruhový diagram, z jehož výsečí dokážou mnohem snadněji vyčíst doporučené zastoupení potravin ve svém jídelníčku. Oceňovali také to, že do talíře vůbec nejsou zařazeny potraviny z kategorie „</a:t>
            </a:r>
            <a:r>
              <a:rPr lang="cs-CZ" sz="1867" dirty="0" err="1"/>
              <a:t>junk</a:t>
            </a:r>
            <a:r>
              <a:rPr lang="cs-CZ" sz="1867" dirty="0"/>
              <a:t> food“, čímž je jasně dáno, že do jídelníčku nepatří. Pozitivní názor na talíř ve srovnání s pyramidou zde uváděly i děti. </a:t>
            </a:r>
            <a:r>
              <a:rPr lang="cs-CZ" sz="1200" dirty="0"/>
              <a:t>TALATI, </a:t>
            </a:r>
            <a:r>
              <a:rPr lang="cs-CZ" sz="1200" dirty="0" err="1"/>
              <a:t>Zenobia</a:t>
            </a:r>
            <a:r>
              <a:rPr lang="cs-CZ" sz="1200" dirty="0"/>
              <a:t>, Simone PETTIGREW, Sarah MOORE et al. </a:t>
            </a:r>
            <a:r>
              <a:rPr lang="cs-CZ" sz="1200" dirty="0" err="1"/>
              <a:t>Adults</a:t>
            </a:r>
            <a:r>
              <a:rPr lang="cs-CZ" sz="1200" dirty="0"/>
              <a:t> and </a:t>
            </a:r>
            <a:r>
              <a:rPr lang="cs-CZ" sz="1200" dirty="0" err="1"/>
              <a:t>children</a:t>
            </a:r>
            <a:r>
              <a:rPr lang="cs-CZ" sz="1200" dirty="0"/>
              <a:t> </a:t>
            </a:r>
            <a:r>
              <a:rPr lang="cs-CZ" sz="1200" dirty="0" err="1"/>
              <a:t>prefer</a:t>
            </a:r>
            <a:r>
              <a:rPr lang="cs-CZ" sz="1200" dirty="0"/>
              <a:t> a plate food </a:t>
            </a:r>
            <a:r>
              <a:rPr lang="cs-CZ" sz="1200" dirty="0" err="1"/>
              <a:t>guide</a:t>
            </a:r>
            <a:r>
              <a:rPr lang="cs-CZ" sz="1200" dirty="0"/>
              <a:t> </a:t>
            </a:r>
            <a:r>
              <a:rPr lang="cs-CZ" sz="1200" dirty="0" err="1"/>
              <a:t>relative</a:t>
            </a:r>
            <a:r>
              <a:rPr lang="cs-CZ" sz="1200" dirty="0"/>
              <a:t> to a pyramid. </a:t>
            </a:r>
            <a:r>
              <a:rPr lang="cs-CZ" sz="1200" dirty="0" err="1"/>
              <a:t>Asia</a:t>
            </a:r>
            <a:r>
              <a:rPr lang="cs-CZ" sz="1200" dirty="0"/>
              <a:t> </a:t>
            </a:r>
            <a:r>
              <a:rPr lang="cs-CZ" sz="1200" dirty="0" err="1"/>
              <a:t>Pacific</a:t>
            </a:r>
            <a:r>
              <a:rPr lang="cs-CZ" sz="1200" dirty="0"/>
              <a:t> </a:t>
            </a:r>
            <a:r>
              <a:rPr lang="cs-CZ" sz="1200" dirty="0" err="1"/>
              <a:t>Journal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Clinical</a:t>
            </a:r>
            <a:r>
              <a:rPr lang="cs-CZ" sz="1200" dirty="0"/>
              <a:t> </a:t>
            </a:r>
            <a:r>
              <a:rPr lang="cs-CZ" sz="1200" dirty="0" err="1"/>
              <a:t>Nutrition</a:t>
            </a:r>
            <a:r>
              <a:rPr lang="cs-CZ" sz="1200" dirty="0"/>
              <a:t> [online]. 2017.</a:t>
            </a:r>
          </a:p>
          <a:p>
            <a:r>
              <a:rPr lang="cs-CZ" sz="1867" dirty="0"/>
              <a:t> S podobnými závěry přišla také britská studie </a:t>
            </a:r>
            <a:r>
              <a:rPr lang="cs-CZ" sz="1867" dirty="0" err="1"/>
              <a:t>Hunta</a:t>
            </a:r>
            <a:r>
              <a:rPr lang="cs-CZ" sz="1867" dirty="0"/>
              <a:t> et al., jejíž účastníci dokázali lépe pracovat s talířem (konkrétně s formou „</a:t>
            </a:r>
            <a:r>
              <a:rPr lang="cs-CZ" sz="1867" dirty="0" err="1"/>
              <a:t>tilted</a:t>
            </a:r>
            <a:r>
              <a:rPr lang="cs-CZ" sz="1867" dirty="0"/>
              <a:t> plate“, tj. prostorově skloněného talíře) než s pyramidou a také tento formát preferovali. Na druhou stranu, v </a:t>
            </a:r>
            <a:r>
              <a:rPr lang="cs-CZ" sz="1867" dirty="0" err="1"/>
              <a:t>Huntově</a:t>
            </a:r>
            <a:r>
              <a:rPr lang="cs-CZ" sz="1867" dirty="0"/>
              <a:t> studii neměla forma grafického znázornění FBDG žádný vliv (příp. jen nevýznamný) na výkon účastníků v úlohách, které vyžadovaly pochopení doporučení; talíř i pyramida v tomto případě vedly k podobným výsledkům. </a:t>
            </a:r>
            <a:r>
              <a:rPr lang="en-US" sz="1200" dirty="0"/>
              <a:t>HUNT, P., S. GATENBY a M. RAYNER. The format for the National Food Guide: performance and preference studies. Journal of Human Nutrition and Dietetics [online]. 1995, 8(5), 335–351 [vid. 2017-02-06]. </a:t>
            </a:r>
            <a:endParaRPr lang="cs-CZ" sz="1200" dirty="0"/>
          </a:p>
          <a:p>
            <a:r>
              <a:rPr lang="cs-CZ" sz="1867" dirty="0"/>
              <a:t>Stejně ve studii Hess et al., která předložila účastníkům tři FBDG – kruhové, „duhu“ a pyramidu – nebyly nalezeny žádné významné rozdíly v pochopení jednotlivých forem doporučení. </a:t>
            </a:r>
            <a:r>
              <a:rPr lang="en-US" sz="1200" dirty="0"/>
              <a:t>HESS, Rebecca, </a:t>
            </a:r>
            <a:r>
              <a:rPr lang="en-US" sz="1200" dirty="0" err="1"/>
              <a:t>Vivianne</a:t>
            </a:r>
            <a:r>
              <a:rPr lang="en-US" sz="1200" dirty="0"/>
              <a:t> H. M. VISSCHERS a Michael SIEGRIST. Effectiveness and Efficiency of Different Shapes of Food Guides. Journal of Nutrition Education and Behavior [online]. 2012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07018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6"/>
          <p:cNvSpPr txBox="1">
            <a:spLocks noChangeArrowheads="1"/>
          </p:cNvSpPr>
          <p:nvPr/>
        </p:nvSpPr>
        <p:spPr bwMode="auto">
          <a:xfrm>
            <a:off x="324001" y="5949001"/>
            <a:ext cx="2390400" cy="80464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09585" eaLnBrk="1" hangingPunct="1">
              <a:buClr>
                <a:srgbClr val="000000"/>
              </a:buClr>
              <a:buSzPct val="45000"/>
            </a:pPr>
            <a:r>
              <a:rPr lang="cs-CZ" altLang="cs-CZ" sz="1543" b="1">
                <a:solidFill>
                  <a:prstClr val="black"/>
                </a:solidFill>
              </a:rPr>
              <a:t>Sacharidy, vláknina, vitamin B1, niacin, hořčík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96001" y="4293001"/>
            <a:ext cx="2070720" cy="12795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09585" eaLnBrk="1" hangingPunct="1">
              <a:buClr>
                <a:srgbClr val="000000"/>
              </a:buClr>
              <a:buSzPct val="45000"/>
              <a:defRPr/>
            </a:pPr>
            <a:r>
              <a:rPr lang="cs-CZ" altLang="cs-CZ" sz="1543" b="1">
                <a:solidFill>
                  <a:prstClr val="black"/>
                </a:solidFill>
              </a:rPr>
              <a:t>Voda, sacharidy, vláknina, vitamin C, K, kyselina listová, karoteny, draslík, vápník</a:t>
            </a:r>
          </a:p>
        </p:txBody>
      </p:sp>
      <p:sp>
        <p:nvSpPr>
          <p:cNvPr id="22532" name="TextovéPole 13"/>
          <p:cNvSpPr txBox="1">
            <a:spLocks noChangeArrowheads="1"/>
          </p:cNvSpPr>
          <p:nvPr/>
        </p:nvSpPr>
        <p:spPr bwMode="auto">
          <a:xfrm>
            <a:off x="396001" y="2853002"/>
            <a:ext cx="2000160" cy="10420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09585" eaLnBrk="1" hangingPunct="1">
              <a:buClr>
                <a:srgbClr val="000000"/>
              </a:buClr>
              <a:buSzPct val="45000"/>
            </a:pPr>
            <a:r>
              <a:rPr lang="cs-CZ" altLang="cs-CZ" sz="1543" b="1">
                <a:solidFill>
                  <a:prstClr val="black"/>
                </a:solidFill>
              </a:rPr>
              <a:t>Bílkoviny, tuky, vitamin A, D, B2, B12, vápník, fosfor, jód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96001" y="1915561"/>
            <a:ext cx="2285280" cy="584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09585" eaLnBrk="1" hangingPunct="1">
              <a:buClr>
                <a:srgbClr val="000000"/>
              </a:buClr>
              <a:buSzPct val="45000"/>
              <a:defRPr/>
            </a:pPr>
            <a:r>
              <a:rPr lang="cs-CZ" altLang="cs-CZ" sz="1600" b="1" dirty="0">
                <a:solidFill>
                  <a:prstClr val="black"/>
                </a:solidFill>
              </a:rPr>
              <a:t>Sodík, jednoduché sacharidy, tuky</a:t>
            </a:r>
          </a:p>
        </p:txBody>
      </p:sp>
      <p:pic>
        <p:nvPicPr>
          <p:cNvPr id="22534" name="Picture 2" descr="http://www.ulekare.cz/dbpic/potravinova_pyramida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401" y="2205001"/>
            <a:ext cx="3322080" cy="329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Šipka doprava 17"/>
          <p:cNvSpPr/>
          <p:nvPr/>
        </p:nvSpPr>
        <p:spPr>
          <a:xfrm rot="19729023">
            <a:off x="2509921" y="5544361"/>
            <a:ext cx="1052640" cy="3945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hangingPunct="1">
              <a:lnSpc>
                <a:spcPct val="50000"/>
              </a:lnSpc>
              <a:buClr>
                <a:srgbClr val="000000"/>
              </a:buClr>
              <a:buSzPct val="45000"/>
              <a:defRPr/>
            </a:pPr>
            <a:endParaRPr lang="cs-CZ" altLang="cs-CZ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9" name="Šipka doprava 18"/>
          <p:cNvSpPr/>
          <p:nvPr/>
        </p:nvSpPr>
        <p:spPr>
          <a:xfrm rot="21103548">
            <a:off x="2073601" y="4160521"/>
            <a:ext cx="1193760" cy="3758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hangingPunct="1">
              <a:lnSpc>
                <a:spcPct val="50000"/>
              </a:lnSpc>
              <a:buClr>
                <a:srgbClr val="000000"/>
              </a:buClr>
              <a:buSzPct val="45000"/>
              <a:defRPr/>
            </a:pPr>
            <a:endParaRPr lang="cs-CZ" altLang="cs-CZ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0" name="Šipka doprava 19"/>
          <p:cNvSpPr/>
          <p:nvPr/>
        </p:nvSpPr>
        <p:spPr>
          <a:xfrm rot="491984">
            <a:off x="2360161" y="3225961"/>
            <a:ext cx="1222560" cy="3772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hangingPunct="1">
              <a:lnSpc>
                <a:spcPct val="50000"/>
              </a:lnSpc>
              <a:buClr>
                <a:srgbClr val="000000"/>
              </a:buClr>
              <a:buSzPct val="45000"/>
              <a:defRPr/>
            </a:pPr>
            <a:endParaRPr lang="cs-CZ" altLang="cs-CZ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1" name="Šipka doprava 20"/>
          <p:cNvSpPr/>
          <p:nvPr/>
        </p:nvSpPr>
        <p:spPr>
          <a:xfrm rot="1838915" flipV="1">
            <a:off x="2545921" y="2219401"/>
            <a:ext cx="1098720" cy="299520"/>
          </a:xfrm>
          <a:prstGeom prst="rightArrow">
            <a:avLst>
              <a:gd name="adj1" fmla="val 5584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hangingPunct="1">
              <a:lnSpc>
                <a:spcPct val="50000"/>
              </a:lnSpc>
              <a:buClr>
                <a:srgbClr val="000000"/>
              </a:buClr>
              <a:buSzPct val="45000"/>
              <a:defRPr/>
            </a:pPr>
            <a:endParaRPr lang="cs-CZ" altLang="cs-CZ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6516001" y="1845002"/>
            <a:ext cx="2499840" cy="15169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09585" eaLnBrk="1" hangingPunct="1">
              <a:buClr>
                <a:srgbClr val="000000"/>
              </a:buClr>
              <a:buSzPct val="45000"/>
              <a:defRPr/>
            </a:pPr>
            <a:r>
              <a:rPr lang="cs-CZ" altLang="cs-CZ" sz="1543" b="1">
                <a:solidFill>
                  <a:prstClr val="black"/>
                </a:solidFill>
              </a:rPr>
              <a:t>Bílkoviny, tuky, vláknina, vitamin A, D, E, B1, B2, niacin, B6, B12, kyselina listová, draslík, fosfor, vápník, hořčík, železo, jód, zinek, selen</a:t>
            </a:r>
          </a:p>
        </p:txBody>
      </p:sp>
      <p:sp>
        <p:nvSpPr>
          <p:cNvPr id="24587" name="TextovéPole 24"/>
          <p:cNvSpPr txBox="1">
            <a:spLocks noChangeArrowheads="1"/>
          </p:cNvSpPr>
          <p:nvPr/>
        </p:nvSpPr>
        <p:spPr bwMode="auto">
          <a:xfrm>
            <a:off x="6588001" y="4149001"/>
            <a:ext cx="2427840" cy="83099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609585" eaLnBrk="1" hangingPunct="1">
              <a:buClr>
                <a:srgbClr val="000000"/>
              </a:buClr>
              <a:buSzPct val="45000"/>
              <a:defRPr/>
            </a:pPr>
            <a:r>
              <a:rPr lang="cs-CZ" altLang="cs-CZ" sz="1600" b="1" dirty="0">
                <a:solidFill>
                  <a:prstClr val="black"/>
                </a:solidFill>
              </a:rPr>
              <a:t>Voda, jednoduché sacharidy, vláknina, vitamin C, K, karoteny</a:t>
            </a:r>
          </a:p>
        </p:txBody>
      </p:sp>
      <p:sp>
        <p:nvSpPr>
          <p:cNvPr id="27" name="Šipka doprava 26"/>
          <p:cNvSpPr/>
          <p:nvPr/>
        </p:nvSpPr>
        <p:spPr>
          <a:xfrm rot="11720522">
            <a:off x="5542561" y="4183561"/>
            <a:ext cx="846720" cy="36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hangingPunct="1">
              <a:lnSpc>
                <a:spcPct val="50000"/>
              </a:lnSpc>
              <a:buClr>
                <a:srgbClr val="000000"/>
              </a:buClr>
              <a:buSzPct val="45000"/>
              <a:defRPr/>
            </a:pPr>
            <a:endParaRPr lang="cs-CZ" altLang="cs-CZ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8" name="Šipka doprava 27"/>
          <p:cNvSpPr/>
          <p:nvPr/>
        </p:nvSpPr>
        <p:spPr>
          <a:xfrm rot="8187849">
            <a:off x="5160961" y="2887561"/>
            <a:ext cx="1281600" cy="3412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hangingPunct="1">
              <a:lnSpc>
                <a:spcPct val="50000"/>
              </a:lnSpc>
              <a:buClr>
                <a:srgbClr val="000000"/>
              </a:buClr>
              <a:buSzPct val="45000"/>
              <a:defRPr/>
            </a:pPr>
            <a:endParaRPr lang="cs-CZ" altLang="cs-CZ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8686" name="Nadpis 16"/>
          <p:cNvSpPr>
            <a:spLocks noGrp="1"/>
          </p:cNvSpPr>
          <p:nvPr>
            <p:ph type="title" idx="4294967295"/>
          </p:nvPr>
        </p:nvSpPr>
        <p:spPr bwMode="auto">
          <a:xfrm>
            <a:off x="469441" y="261001"/>
            <a:ext cx="8228160" cy="114192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28" b="1" dirty="0">
                <a:solidFill>
                  <a:schemeClr val="tx2"/>
                </a:solidFill>
              </a:rPr>
              <a:t>Pyramida MZ ČR z roku 2005</a:t>
            </a:r>
            <a:br>
              <a:rPr lang="cs-CZ" altLang="cs-CZ" sz="3628" b="1" dirty="0">
                <a:solidFill>
                  <a:schemeClr val="tx2"/>
                </a:solidFill>
              </a:rPr>
            </a:br>
            <a:r>
              <a:rPr lang="cs-CZ" altLang="cs-CZ" sz="1996" b="1" dirty="0">
                <a:latin typeface="Arial" panose="020B0604020202020204" pitchFamily="34" charset="0"/>
              </a:rPr>
              <a:t>- oficiální doporučení MZ ČR</a:t>
            </a:r>
            <a:br>
              <a:rPr lang="cs-CZ" altLang="cs-CZ" sz="1996" b="1" dirty="0">
                <a:latin typeface="Arial" panose="020B0604020202020204" pitchFamily="34" charset="0"/>
              </a:rPr>
            </a:br>
            <a:endParaRPr lang="cs-CZ" altLang="cs-CZ" sz="1996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09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endParaRPr lang="cs-CZ" altLang="cs-CZ" cap="none"/>
          </a:p>
        </p:txBody>
      </p:sp>
      <p:sp>
        <p:nvSpPr>
          <p:cNvPr id="2355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6481" y="1600201"/>
            <a:ext cx="7467840" cy="487296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2355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47"/>
            <a:ext cx="9144000" cy="613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050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Neoficiální pyramidy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784" y="1676957"/>
            <a:ext cx="5304176" cy="51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22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Neoficiální pyramidy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880" y="1491264"/>
            <a:ext cx="7764769" cy="53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4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37" y="4242674"/>
            <a:ext cx="1655836" cy="219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:\Documents and Settings\Verunka\Local Settings\Temp\Dočasný adresář 2 pro Pyramidy_def..zip\PYRAMIDA-VYZI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03" y="4242674"/>
            <a:ext cx="3393717" cy="233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C:\Documents and Settings\Verunka\Local Settings\Temp\Dočasný adresář 1 pro Pyramidy_def..zip\ZAKERNA KOST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55" y="5822807"/>
            <a:ext cx="756631" cy="75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ovéPole 6"/>
          <p:cNvSpPr txBox="1">
            <a:spLocks noChangeArrowheads="1"/>
          </p:cNvSpPr>
          <p:nvPr/>
        </p:nvSpPr>
        <p:spPr bwMode="auto">
          <a:xfrm>
            <a:off x="1187449" y="549275"/>
            <a:ext cx="7272339" cy="10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585" eaLnBrk="1" hangingPunct="1"/>
            <a:r>
              <a:rPr lang="cs-CZ" sz="4267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Pyramida výživy pro děti</a:t>
            </a:r>
          </a:p>
          <a:p>
            <a:pPr algn="ctr" defTabSz="609585" eaLnBrk="1" hangingPunct="1"/>
            <a:r>
              <a:rPr lang="cs-CZ" sz="2000" dirty="0">
                <a:solidFill>
                  <a:prstClr val="black"/>
                </a:solidFill>
                <a:latin typeface="Calibri"/>
              </a:rPr>
              <a:t>(Mužíková, </a:t>
            </a:r>
            <a:r>
              <a:rPr lang="cs-CZ" sz="2000" dirty="0" err="1">
                <a:solidFill>
                  <a:prstClr val="black"/>
                </a:solidFill>
                <a:latin typeface="Calibri"/>
              </a:rPr>
              <a:t>Březková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, 2014)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246461" y="1834416"/>
            <a:ext cx="7040817" cy="97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 eaLnBrk="1" hangingPunct="1"/>
            <a:r>
              <a:rPr lang="cs-CZ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Pokusné ověřování účinnosti programu zaměřeného na změny v pohybovém a výživovém režimu žáků ZŠ (PaV)</a:t>
            </a:r>
            <a:endParaRPr lang="cs-CZ" sz="2133" dirty="0">
              <a:solidFill>
                <a:srgbClr val="1F497D"/>
              </a:solidFill>
              <a:latin typeface="Calibri"/>
              <a:ea typeface="MS PGothic" panose="020B0600070205080204" pitchFamily="34" charset="-128"/>
            </a:endParaRPr>
          </a:p>
          <a:p>
            <a:pPr algn="ctr" defTabSz="609585" eaLnBrk="1" hangingPunct="1"/>
            <a:r>
              <a:rPr lang="cs-CZ" dirty="0">
                <a:solidFill>
                  <a:srgbClr val="1F497D"/>
                </a:solidFill>
                <a:latin typeface="Calibri"/>
                <a:ea typeface="MS PGothic" panose="020B0600070205080204" pitchFamily="34" charset="-128"/>
                <a:hlinkClick r:id="rId6"/>
              </a:rPr>
              <a:t>http://pav.rvp.cz/edukacni-program-zakladni-materialy-2</a:t>
            </a:r>
            <a:r>
              <a:rPr lang="cs-CZ" dirty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8963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Documents and Settings\Verunka\Local Settings\Temp\Dočasný adresář 2 pro Pyramidy_def..zip\PYRAMIDA-VYZI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" y="2007611"/>
            <a:ext cx="7044293" cy="48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C:\Documents and Settings\Verunka\Local Settings\Temp\Dočasný adresář 1 pro Pyramidy_def..zip\ZAKERNA KOST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337" y="5507549"/>
            <a:ext cx="1350451" cy="135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ovéPole 6"/>
          <p:cNvSpPr txBox="1">
            <a:spLocks noChangeArrowheads="1"/>
          </p:cNvSpPr>
          <p:nvPr/>
        </p:nvSpPr>
        <p:spPr bwMode="auto">
          <a:xfrm>
            <a:off x="1187449" y="549275"/>
            <a:ext cx="7272339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585" eaLnBrk="1" hangingPunct="1"/>
            <a:r>
              <a:rPr lang="cs-CZ" sz="4267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Pyramida výživy pro děti včetně „zákeřné kostky“</a:t>
            </a:r>
          </a:p>
        </p:txBody>
      </p:sp>
    </p:spTree>
    <p:extLst>
      <p:ext uri="{BB962C8B-B14F-4D97-AF65-F5344CB8AC3E}">
        <p14:creationId xmlns:p14="http://schemas.microsoft.com/office/powerpoint/2010/main" val="2047142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643813" cy="1143000"/>
          </a:xfrm>
        </p:spPr>
        <p:txBody>
          <a:bodyPr/>
          <a:lstStyle/>
          <a:p>
            <a:pPr eaLnBrk="1" hangingPunct="1"/>
            <a:r>
              <a:rPr lang="cs-CZ" sz="4267" b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Pyramida výživy pro děti a porce </a:t>
            </a:r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00189"/>
            <a:ext cx="4713288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Documents and Settings\Verunka\Dokumenty\Dropbox\UNKA\UNKA\PROJEKTY\VIP\foto-všec\BROŽURA\ruce\Kopie - ruce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2" y="4500565"/>
            <a:ext cx="3059113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C:\Documents and Settings\Verunka\Dokumenty\Dropbox\UNKA\UNKA\PROJEKTY\VIP\foto-všec\BROŽURA\ruce\ruce-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365626"/>
            <a:ext cx="2736851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prstClr val="black">
                    <a:tint val="75000"/>
                  </a:prstClr>
                </a:solidFill>
              </a:rPr>
              <a:t>www.pav.rvp.cz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Verunka\Dokumenty\Dropbox\UNKA\UNKA\PROJEKTY\VIP\FOTO\PaV_UKLIZENO\kapitola_PŘIMĚŘENOST\POMĚR_PORCE_PĚST_DÍTĚ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484314"/>
            <a:ext cx="1873251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Verunka\Dokumenty\Dropbox\UNKA\UNKA\PROJEKTY\VIP\FOTO\PaV_UKLIZENO\kapitola_PŘIMĚŘENOST\POMĚR_PLÁTEK_MA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81302"/>
            <a:ext cx="1873251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519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cs-CZ" altLang="cs-CZ" b="1" cap="none" dirty="0">
                <a:solidFill>
                  <a:schemeClr val="tx2"/>
                </a:solidFill>
              </a:rPr>
              <a:t>Výživová doporučení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05483" y="1417640"/>
            <a:ext cx="8938517" cy="5440360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>
                <a:solidFill>
                  <a:schemeClr val="accent2"/>
                </a:solidFill>
              </a:rPr>
              <a:t>Cíl: rozvíjet a upevňovat zdraví lidí (populace)</a:t>
            </a:r>
          </a:p>
          <a:p>
            <a:pPr marL="0" indent="0">
              <a:buNone/>
            </a:pPr>
            <a:r>
              <a:rPr lang="cs-CZ" altLang="cs-CZ" sz="1867" dirty="0"/>
              <a:t>Podklad: vědecky podložené a ověřené studie (epidemiologické, klinické, laboratorní atp.)</a:t>
            </a:r>
          </a:p>
          <a:p>
            <a:pPr marL="0" indent="0">
              <a:buNone/>
            </a:pPr>
            <a:endParaRPr lang="cs-CZ" altLang="cs-CZ" sz="800" dirty="0"/>
          </a:p>
          <a:p>
            <a:pPr marL="0" indent="0">
              <a:buNone/>
            </a:pPr>
            <a:r>
              <a:rPr lang="cs-CZ" altLang="cs-CZ" b="1" dirty="0">
                <a:solidFill>
                  <a:schemeClr val="accent2"/>
                </a:solidFill>
              </a:rPr>
              <a:t>3 úrovně: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1. NUTRIČNÍ STANDARDY </a:t>
            </a:r>
            <a:r>
              <a:rPr lang="cs-CZ" altLang="cs-CZ" sz="2400" dirty="0"/>
              <a:t> </a:t>
            </a:r>
          </a:p>
          <a:p>
            <a:pPr lvl="1"/>
            <a:r>
              <a:rPr lang="cs-CZ" altLang="cs-CZ" sz="1867" dirty="0"/>
              <a:t>určeny pro odborníky, výživové doporučené dávky živin, přesně definované    referenční hodnoty 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2. OBECNÁ VÝŽIVOVÁ DOPORUČENÍ</a:t>
            </a:r>
          </a:p>
          <a:p>
            <a:pPr lvl="1"/>
            <a:r>
              <a:rPr lang="cs-CZ" altLang="cs-CZ" sz="1867" dirty="0"/>
              <a:t>pro širokou veřejnost, doporučení, která většinou mluví o příjmu jednotlivých živin, dle kvality či kvantity – např. o procentuálním zastoupení živin v celkovém příjmu energie 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chemeClr val="tx2"/>
                </a:solidFill>
              </a:rPr>
              <a:t>3. DOPORUČENÍ ZALOŽENÁ NA SKUPINÁCH POTRAVIN (FBDG – </a:t>
            </a:r>
            <a:r>
              <a:rPr lang="cs-CZ" sz="2133" dirty="0">
                <a:solidFill>
                  <a:schemeClr val="tx2"/>
                </a:solidFill>
                <a:latin typeface="+mj-lt"/>
              </a:rPr>
              <a:t>Food </a:t>
            </a:r>
            <a:r>
              <a:rPr lang="cs-CZ" sz="2133" dirty="0" err="1">
                <a:solidFill>
                  <a:schemeClr val="tx2"/>
                </a:solidFill>
                <a:latin typeface="+mj-lt"/>
              </a:rPr>
              <a:t>Based</a:t>
            </a:r>
            <a:r>
              <a:rPr lang="cs-CZ" sz="2133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2133" dirty="0" err="1">
                <a:solidFill>
                  <a:schemeClr val="tx2"/>
                </a:solidFill>
                <a:latin typeface="+mj-lt"/>
              </a:rPr>
              <a:t>Dietary</a:t>
            </a:r>
            <a:r>
              <a:rPr lang="cs-CZ" sz="2133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2133" dirty="0" err="1">
                <a:solidFill>
                  <a:schemeClr val="tx2"/>
                </a:solidFill>
                <a:latin typeface="+mj-lt"/>
              </a:rPr>
              <a:t>Guidelines</a:t>
            </a:r>
            <a:r>
              <a:rPr lang="cs-CZ" altLang="cs-CZ" sz="2133" dirty="0">
                <a:solidFill>
                  <a:schemeClr val="tx2"/>
                </a:solidFill>
                <a:latin typeface="+mj-lt"/>
              </a:rPr>
              <a:t>)</a:t>
            </a:r>
          </a:p>
          <a:p>
            <a:pPr lvl="1"/>
            <a:r>
              <a:rPr lang="cs-CZ" altLang="cs-CZ" sz="1867" dirty="0"/>
              <a:t>textový (Litva) nebo grafický formát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2420888"/>
            <a:ext cx="70719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5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3933826"/>
            <a:ext cx="79216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  <a:t>Pyramida výživy pro děti </a:t>
            </a:r>
            <a:b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</a:br>
            <a:r>
              <a:rPr lang="cs-CZ" sz="4000" dirty="0">
                <a:latin typeface="Calibri" charset="0"/>
                <a:cs typeface="+mj-cs"/>
              </a:rPr>
              <a:t>1. patro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1484313"/>
            <a:ext cx="31781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prstClr val="black">
                    <a:tint val="75000"/>
                  </a:prstClr>
                </a:solidFill>
              </a:rPr>
              <a:t>www.pav.rvp.cz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1908175" y="5661025"/>
            <a:ext cx="53276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585" eaLnBrk="1" hangingPunct="1">
              <a:buFont typeface="Arial" charset="0"/>
              <a:buChar char="•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základem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pitného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režim</a:t>
            </a:r>
            <a:r>
              <a:rPr lang="cs-CZ" sz="1800" dirty="0">
                <a:solidFill>
                  <a:prstClr val="black"/>
                </a:solidFill>
                <a:latin typeface="Calibri"/>
              </a:rPr>
              <a:t>u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je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voda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426392" y="2924946"/>
            <a:ext cx="468573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69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  <a:t>Pyramida výživy pro děti </a:t>
            </a:r>
            <a:b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</a:br>
            <a:r>
              <a:rPr lang="cs-CZ" sz="4000" dirty="0">
                <a:latin typeface="Calibri" charset="0"/>
                <a:cs typeface="+mj-cs"/>
              </a:rPr>
              <a:t>2. patro</a:t>
            </a:r>
          </a:p>
        </p:txBody>
      </p:sp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1484313"/>
            <a:ext cx="31781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prstClr val="black">
                    <a:tint val="75000"/>
                  </a:prstClr>
                </a:solidFill>
              </a:rPr>
              <a:t>www.pav.rvp.cz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644900"/>
            <a:ext cx="8750300" cy="16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1476376" y="5661026"/>
            <a:ext cx="6264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585" eaLnBrk="1" hangingPunct="1">
              <a:buFont typeface="Arial" charset="0"/>
              <a:buChar char="•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žluté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patro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je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důležitým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zdrojem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polysacharidů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-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energie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Šipka doprava 7"/>
          <p:cNvSpPr/>
          <p:nvPr/>
        </p:nvSpPr>
        <p:spPr>
          <a:xfrm>
            <a:off x="611560" y="2564906"/>
            <a:ext cx="468573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0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  <a:t>Pyramida výživy pro děti </a:t>
            </a:r>
            <a:br>
              <a:rPr lang="cs-CZ" sz="40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</a:br>
            <a:r>
              <a:rPr lang="cs-CZ" sz="4000" dirty="0">
                <a:latin typeface="Calibri" charset="0"/>
                <a:cs typeface="+mj-cs"/>
              </a:rPr>
              <a:t>3. patro</a:t>
            </a:r>
          </a:p>
        </p:txBody>
      </p:sp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1484313"/>
            <a:ext cx="31781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prstClr val="black">
                    <a:tint val="75000"/>
                  </a:prstClr>
                </a:solidFill>
              </a:rPr>
              <a:t>www.pav.rvp.cz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716339"/>
            <a:ext cx="73453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90" y="1412876"/>
            <a:ext cx="142557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1"/>
          <p:cNvSpPr txBox="1">
            <a:spLocks noChangeArrowheads="1"/>
          </p:cNvSpPr>
          <p:nvPr/>
        </p:nvSpPr>
        <p:spPr bwMode="auto">
          <a:xfrm>
            <a:off x="1619251" y="5661026"/>
            <a:ext cx="5400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585" eaLnBrk="1" hangingPunct="1">
              <a:buFont typeface="Arial" charset="0"/>
              <a:buChar char="•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není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důležité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rozlišovat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zeleninu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od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ovoce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Šipka doprava 7"/>
          <p:cNvSpPr/>
          <p:nvPr/>
        </p:nvSpPr>
        <p:spPr>
          <a:xfrm>
            <a:off x="808702" y="2206987"/>
            <a:ext cx="468573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4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  <a:t>Pyramida výživy pro děti </a:t>
            </a:r>
            <a:b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</a:br>
            <a:r>
              <a:rPr lang="cs-CZ" sz="4000" dirty="0">
                <a:latin typeface="Calibri" charset="0"/>
                <a:cs typeface="+mj-cs"/>
              </a:rPr>
              <a:t>4. patro</a:t>
            </a:r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1484313"/>
            <a:ext cx="31781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prstClr val="black">
                    <a:tint val="75000"/>
                  </a:prstClr>
                </a:solidFill>
              </a:rPr>
              <a:t>www.pav.rvp.cz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789364"/>
            <a:ext cx="61849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"/>
          <p:cNvSpPr txBox="1">
            <a:spLocks noChangeArrowheads="1"/>
          </p:cNvSpPr>
          <p:nvPr/>
        </p:nvSpPr>
        <p:spPr bwMode="auto">
          <a:xfrm>
            <a:off x="1258889" y="5805489"/>
            <a:ext cx="6408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585" eaLnBrk="1" hangingPunct="1">
              <a:buFont typeface="Arial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do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těchto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zdrojů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patří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také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ořechy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a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olejnatá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semena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900114" y="1916834"/>
            <a:ext cx="468573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25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  <a:t>Pyramida výživy pro děti </a:t>
            </a:r>
            <a:b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</a:br>
            <a:r>
              <a:rPr lang="cs-CZ" sz="4000" dirty="0">
                <a:latin typeface="Calibri" charset="0"/>
                <a:cs typeface="+mj-cs"/>
              </a:rPr>
              <a:t>vrchol</a:t>
            </a:r>
          </a:p>
        </p:txBody>
      </p:sp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1484313"/>
            <a:ext cx="31781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prstClr val="black">
                    <a:tint val="75000"/>
                  </a:prstClr>
                </a:solidFill>
              </a:rPr>
              <a:t>www.pav.rvp.cz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1258889" y="5805488"/>
            <a:ext cx="6408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09585" eaLnBrk="1" hangingPunct="1">
              <a:buFont typeface="Arial" charset="0"/>
              <a:buChar char="•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není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stanovena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porce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-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slouží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jen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na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dochucení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8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573463"/>
            <a:ext cx="41656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ipka doprava 6"/>
          <p:cNvSpPr/>
          <p:nvPr/>
        </p:nvSpPr>
        <p:spPr>
          <a:xfrm>
            <a:off x="1258888" y="1556794"/>
            <a:ext cx="468573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32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  <a:t>Pyramida výživy pro děti </a:t>
            </a:r>
            <a:br>
              <a:rPr lang="cs-CZ" sz="4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+mj-cs"/>
              </a:rPr>
            </a:br>
            <a:r>
              <a:rPr lang="cs-CZ" sz="4000" dirty="0">
                <a:latin typeface="Calibri" charset="0"/>
                <a:cs typeface="+mj-cs"/>
              </a:rPr>
              <a:t>a zákeřná kostka</a:t>
            </a:r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9" y="231777"/>
            <a:ext cx="1791065" cy="9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prstClr val="black">
                    <a:tint val="75000"/>
                  </a:prstClr>
                </a:solidFill>
              </a:rPr>
              <a:t>www.pav.rvp.cz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5844" name="Picture 3" descr="C:\Users\brezkova\Desktop\ZAKERNA KOST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628777"/>
            <a:ext cx="324008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brezkova\Desktop\PYRAMIDA+ZAKERNE KOST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4221164"/>
            <a:ext cx="29495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C:\Documents and Settings\Verunka\Dokumenty\Dropbox\UNKA\UNKA\PROJEKTY\VIP\foto-všec\BROŽURA\nové\foto-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40" y="3716339"/>
            <a:ext cx="131762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 descr="C:\Documents and Settings\Verunka\Dokumenty\Dropbox\UNKA\UNKA\PROJEKTY\VIP\FOTO\PaV_UKLIZENO\kapitola_PŘIMĚŘENOST\zákeřná_kostka_CHIPS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4" y="4941888"/>
            <a:ext cx="16335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" descr="C:\Documents and Settings\Verunka\Dokumenty\Dropbox\UNKA\UNKA\PROJEKTY\VIP\foto-všec\BROŽURA\nové\foto-01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4355" y="2039566"/>
            <a:ext cx="1666875" cy="1109663"/>
          </a:xfrm>
          <a:noFill/>
        </p:spPr>
      </p:pic>
    </p:spTree>
    <p:extLst>
      <p:ext uri="{BB962C8B-B14F-4D97-AF65-F5344CB8AC3E}">
        <p14:creationId xmlns:p14="http://schemas.microsoft.com/office/powerpoint/2010/main" val="2421200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267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Pyramida výživy pro děti </a:t>
            </a:r>
            <a:br>
              <a:rPr lang="cs-CZ" sz="4267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</a:br>
            <a:r>
              <a:rPr lang="cs-CZ" sz="4267" dirty="0">
                <a:latin typeface="Calibri" charset="0"/>
              </a:rPr>
              <a:t>a zákeřná kostka</a:t>
            </a:r>
            <a:endParaRPr lang="cs-CZ" sz="4267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197"/>
          <a:stretch/>
        </p:blipFill>
        <p:spPr>
          <a:xfrm>
            <a:off x="1091981" y="1982761"/>
            <a:ext cx="7279859" cy="472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74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349" y="1496400"/>
            <a:ext cx="7409024" cy="5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29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08499" cy="1143000"/>
          </a:xfrm>
        </p:spPr>
        <p:txBody>
          <a:bodyPr/>
          <a:lstStyle/>
          <a:p>
            <a:pPr eaLnBrk="1" hangingPunct="1"/>
            <a:r>
              <a:rPr lang="cs-CZ" sz="4267" b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Pyramida výživy pro děti </a:t>
            </a:r>
            <a:br>
              <a:rPr lang="cs-CZ" sz="4267" b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</a:br>
            <a:r>
              <a:rPr lang="cs-CZ" sz="4267" b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- pomůcka k edukaci i k hodnocení</a:t>
            </a:r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677989"/>
            <a:ext cx="3751067" cy="20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prstClr val="black">
                    <a:tint val="75000"/>
                  </a:prstClr>
                </a:solidFill>
              </a:rPr>
              <a:t>www.pav.rvp.cz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66" y="3977484"/>
            <a:ext cx="5739585" cy="22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brezkova\Desktop\PYRAMIDA+ZAKERNE KOSTK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45" y="1677989"/>
            <a:ext cx="3372393" cy="20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858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686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85663" cy="649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45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Grafická výživová doporučení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24572"/>
          </a:xfrm>
        </p:spPr>
        <p:txBody>
          <a:bodyPr/>
          <a:lstStyle/>
          <a:p>
            <a:pPr marL="0" indent="0">
              <a:buNone/>
            </a:pPr>
            <a:r>
              <a:rPr lang="cs-CZ" sz="2133" dirty="0"/>
              <a:t>První </a:t>
            </a:r>
            <a:r>
              <a:rPr lang="cs-CZ" sz="2133" b="1" dirty="0"/>
              <a:t>grafická</a:t>
            </a:r>
            <a:r>
              <a:rPr lang="cs-CZ" sz="2133" dirty="0"/>
              <a:t> výživová doporučení založená na skupinách potravin (FBDG – Food </a:t>
            </a:r>
            <a:r>
              <a:rPr lang="cs-CZ" sz="2133" dirty="0" err="1"/>
              <a:t>Based</a:t>
            </a:r>
            <a:r>
              <a:rPr lang="cs-CZ" sz="2133" dirty="0"/>
              <a:t> </a:t>
            </a:r>
            <a:r>
              <a:rPr lang="cs-CZ" sz="2133" dirty="0" err="1"/>
              <a:t>Dietary</a:t>
            </a:r>
            <a:r>
              <a:rPr lang="cs-CZ" sz="2133" dirty="0"/>
              <a:t> </a:t>
            </a:r>
            <a:r>
              <a:rPr lang="cs-CZ" sz="2133" dirty="0" err="1"/>
              <a:t>Guidelines</a:t>
            </a:r>
            <a:r>
              <a:rPr lang="cs-CZ" sz="2133" dirty="0"/>
              <a:t>) byla vydána v USA (USDA) v roce 1946 ve formě jednoduchého diagramu (schématu) a roce 1958 a 1984 ve formě výsečového grafu. (Úplně první výživová doporučení pro obyvatelstvo - textová byla publikována USDA před 100 lety.)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cs-CZ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cs-CZ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cs-CZ" b="1" i="1" dirty="0">
                <a:solidFill>
                  <a:schemeClr val="accent2"/>
                </a:solidFill>
              </a:rPr>
              <a:t>Co bylo dříve pyramida nebo talíř?</a:t>
            </a:r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564" y="4752414"/>
            <a:ext cx="755969" cy="13737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87" y="3325826"/>
            <a:ext cx="1422523" cy="21134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215" y="3394419"/>
            <a:ext cx="1739543" cy="21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201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267" b="1" dirty="0">
                <a:solidFill>
                  <a:schemeClr val="accent1">
                    <a:lumMod val="75000"/>
                  </a:schemeClr>
                </a:solidFill>
              </a:rPr>
              <a:t>Pestrost – ukazatel kvality výživy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>
          <a:xfrm>
            <a:off x="93785" y="1600201"/>
            <a:ext cx="8975187" cy="5180427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4" y="2006991"/>
            <a:ext cx="8895828" cy="415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69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VÁPNÍK</a:t>
            </a:r>
            <a:r>
              <a:rPr lang="cs-CZ" dirty="0"/>
              <a:t>, 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HOŘČÍK</a:t>
            </a:r>
            <a:r>
              <a:rPr lang="cs-CZ" dirty="0"/>
              <a:t>, </a:t>
            </a:r>
            <a:r>
              <a:rPr lang="cs-CZ" dirty="0">
                <a:solidFill>
                  <a:schemeClr val="accent6"/>
                </a:solidFill>
              </a:rPr>
              <a:t>DRASLÍK</a:t>
            </a:r>
            <a:r>
              <a:rPr lang="cs-CZ" dirty="0"/>
              <a:t>, </a:t>
            </a:r>
            <a:r>
              <a:rPr lang="cs-CZ" dirty="0">
                <a:solidFill>
                  <a:srgbClr val="C00000"/>
                </a:solidFill>
              </a:rPr>
              <a:t>ŽELEZO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96" y="2794601"/>
            <a:ext cx="6633712" cy="360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aoblený obdélníkový bublinový popisek 3"/>
          <p:cNvSpPr/>
          <p:nvPr/>
        </p:nvSpPr>
        <p:spPr>
          <a:xfrm>
            <a:off x="6965589" y="3605230"/>
            <a:ext cx="1994603" cy="810631"/>
          </a:xfrm>
          <a:prstGeom prst="wedgeRoundRectCallout">
            <a:avLst>
              <a:gd name="adj1" fmla="val -112548"/>
              <a:gd name="adj2" fmla="val -35517"/>
              <a:gd name="adj3" fmla="val 16667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HOŘČÍK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(ořechy, olejnatá semena)</a:t>
            </a:r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219695" y="2718485"/>
            <a:ext cx="1885591" cy="810631"/>
          </a:xfrm>
          <a:prstGeom prst="wedgeRoundRectCallout">
            <a:avLst>
              <a:gd name="adj1" fmla="val 96948"/>
              <a:gd name="adj2" fmla="val 9504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VÁPNÍK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(mléko a mléčné výrobky)</a:t>
            </a: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219697" y="3787070"/>
            <a:ext cx="1423097" cy="810631"/>
          </a:xfrm>
          <a:prstGeom prst="wedgeRoundRectCallout">
            <a:avLst>
              <a:gd name="adj1" fmla="val 115066"/>
              <a:gd name="adj2" fmla="val 3498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VÁPNÍK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(brukvovitá zelenina)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6748379" y="1576113"/>
            <a:ext cx="2211812" cy="810631"/>
          </a:xfrm>
          <a:prstGeom prst="wedgeRoundRectCallout">
            <a:avLst>
              <a:gd name="adj1" fmla="val -115805"/>
              <a:gd name="adj2" fmla="val 19906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VÁPNÍK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(sardinky s kostmi, mák)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251810" y="2100477"/>
            <a:ext cx="1365663" cy="810631"/>
          </a:xfrm>
          <a:prstGeom prst="wedgeRoundRectCallout">
            <a:avLst>
              <a:gd name="adj1" fmla="val 55605"/>
              <a:gd name="adj2" fmla="val 103653"/>
              <a:gd name="adj3" fmla="val 16667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HOŘČÍK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(kakao)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219695" y="4838131"/>
            <a:ext cx="1493360" cy="810631"/>
          </a:xfrm>
          <a:prstGeom prst="wedgeRoundRectCallout">
            <a:avLst>
              <a:gd name="adj1" fmla="val 78522"/>
              <a:gd name="adj2" fmla="val -4754"/>
              <a:gd name="adj3" fmla="val 16667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HOŘČÍK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(celozrnné obiloviny)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7015703" y="4597701"/>
            <a:ext cx="1944488" cy="810631"/>
          </a:xfrm>
          <a:prstGeom prst="wedgeRoundRectCallout">
            <a:avLst>
              <a:gd name="adj1" fmla="val -105673"/>
              <a:gd name="adj2" fmla="val -48701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DRASLÍK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(ovoce a zelenina)</a:t>
            </a:r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5236194" y="1837691"/>
            <a:ext cx="1343071" cy="918851"/>
          </a:xfrm>
          <a:prstGeom prst="wedgeRoundRectCallout">
            <a:avLst>
              <a:gd name="adj1" fmla="val -48100"/>
              <a:gd name="adj2" fmla="val 147482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DRASLÍK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(luštěniny, ořechy)</a:t>
            </a:r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6748379" y="2538300"/>
            <a:ext cx="2211812" cy="871195"/>
          </a:xfrm>
          <a:prstGeom prst="wedgeRoundRectCallout">
            <a:avLst>
              <a:gd name="adj1" fmla="val -134983"/>
              <a:gd name="adj2" fmla="val 89539"/>
              <a:gd name="adj3" fmla="val 1666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ŽELEZO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(červené maso, játra, semena, sója)</a:t>
            </a:r>
          </a:p>
        </p:txBody>
      </p:sp>
      <p:sp>
        <p:nvSpPr>
          <p:cNvPr id="18" name="Obláčkový bublinový popisek 17"/>
          <p:cNvSpPr/>
          <p:nvPr/>
        </p:nvSpPr>
        <p:spPr>
          <a:xfrm>
            <a:off x="7718961" y="44227"/>
            <a:ext cx="1330035" cy="509132"/>
          </a:xfrm>
          <a:prstGeom prst="cloudCallout">
            <a:avLst>
              <a:gd name="adj1" fmla="val -19508"/>
              <a:gd name="adj2" fmla="val 69105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>
                <a:solidFill>
                  <a:prstClr val="black"/>
                </a:solidFill>
              </a:rPr>
              <a:t>+ VIT </a:t>
            </a:r>
            <a:r>
              <a:rPr lang="cs-CZ" kern="0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3874630" y="1727670"/>
            <a:ext cx="1104405" cy="810631"/>
          </a:xfrm>
          <a:prstGeom prst="wedgeRoundRectCallout">
            <a:avLst>
              <a:gd name="adj1" fmla="val -23352"/>
              <a:gd name="adj2" fmla="val 109513"/>
              <a:gd name="adj3" fmla="val 1666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ŽELEZO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(kakao)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 rot="10800000" flipV="1">
            <a:off x="1553083" y="3439128"/>
            <a:ext cx="1104405" cy="646963"/>
          </a:xfrm>
          <a:prstGeom prst="wedgeRoundRectCallout">
            <a:avLst>
              <a:gd name="adj1" fmla="val -41632"/>
              <a:gd name="adj2" fmla="val 112904"/>
              <a:gd name="adj3" fmla="val 1666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ŽELEZO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(špenát)</a:t>
            </a:r>
          </a:p>
        </p:txBody>
      </p:sp>
      <p:sp>
        <p:nvSpPr>
          <p:cNvPr id="23" name="Zaoblený obdélníkový bublinový popisek 22"/>
          <p:cNvSpPr/>
          <p:nvPr/>
        </p:nvSpPr>
        <p:spPr>
          <a:xfrm>
            <a:off x="219696" y="5823879"/>
            <a:ext cx="1104405" cy="810631"/>
          </a:xfrm>
          <a:prstGeom prst="wedgeRoundRectCallout">
            <a:avLst>
              <a:gd name="adj1" fmla="val 125035"/>
              <a:gd name="adj2" fmla="val -119019"/>
              <a:gd name="adj3" fmla="val 1666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ŽELEZO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kern="0" dirty="0">
                <a:solidFill>
                  <a:sysClr val="windowText" lastClr="000000"/>
                </a:solidFill>
              </a:rPr>
              <a:t>(oves)</a:t>
            </a:r>
          </a:p>
        </p:txBody>
      </p:sp>
    </p:spTree>
    <p:extLst>
      <p:ext uri="{BB962C8B-B14F-4D97-AF65-F5344CB8AC3E}">
        <p14:creationId xmlns:p14="http://schemas.microsoft.com/office/powerpoint/2010/main" val="586149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Využití Pyramidy výživy 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lvl="1" indent="0">
              <a:buNone/>
            </a:pPr>
            <a:r>
              <a:rPr lang="cs-CZ" altLang="cs-CZ" sz="2400" dirty="0"/>
              <a:t>Pro dobře složenou stravu </a:t>
            </a:r>
            <a:r>
              <a:rPr lang="cs-CZ" sz="2400" dirty="0"/>
              <a:t>při sestavování stravy</a:t>
            </a:r>
          </a:p>
          <a:p>
            <a:pPr marL="457189" lvl="1" indent="0">
              <a:buNone/>
            </a:pPr>
            <a:r>
              <a:rPr lang="cs-CZ" altLang="cs-CZ" sz="2400" dirty="0"/>
              <a:t>platí, že </a:t>
            </a:r>
            <a:r>
              <a:rPr lang="cs-CZ" altLang="cs-CZ" sz="2400" b="1" dirty="0"/>
              <a:t>hlavní jídla </a:t>
            </a:r>
            <a:r>
              <a:rPr lang="cs-CZ" altLang="cs-CZ" sz="2400" dirty="0"/>
              <a:t>(snídaně, oběd, večeře) jsou </a:t>
            </a:r>
            <a:r>
              <a:rPr lang="cs-CZ" altLang="cs-CZ" sz="2400" b="1" dirty="0"/>
              <a:t>složena ze všech pater pyramidy výživy</a:t>
            </a:r>
            <a:r>
              <a:rPr lang="cs-CZ" altLang="cs-CZ" sz="2400" dirty="0"/>
              <a:t>. U dětí to platí i pro svačiny. </a:t>
            </a:r>
          </a:p>
          <a:p>
            <a:pPr marL="457189" lvl="1" indent="0">
              <a:buNone/>
            </a:pPr>
            <a:endParaRPr lang="cs-CZ" altLang="cs-CZ" sz="2400" dirty="0"/>
          </a:p>
          <a:p>
            <a:pPr marL="457189" lvl="1" indent="0">
              <a:buNone/>
            </a:pPr>
            <a:endParaRPr lang="cs-CZ" altLang="cs-CZ" sz="2400" dirty="0"/>
          </a:p>
          <a:p>
            <a:pPr lvl="1"/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www.pav.rvp.cz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020" y="274639"/>
            <a:ext cx="1728192" cy="173634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077072"/>
            <a:ext cx="2405731" cy="13078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769" y="4142361"/>
            <a:ext cx="2259219" cy="124448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931" y="4496224"/>
            <a:ext cx="740840" cy="41572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937" y="5286076"/>
            <a:ext cx="2241275" cy="149666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5998" y="3645024"/>
            <a:ext cx="2260215" cy="1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20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686800" cy="1143000"/>
          </a:xfrm>
        </p:spPr>
        <p:txBody>
          <a:bodyPr/>
          <a:lstStyle/>
          <a:p>
            <a:pPr algn="l" eaLnBrk="1" hangingPunct="1"/>
            <a:r>
              <a:rPr lang="cs-CZ" dirty="0">
                <a:solidFill>
                  <a:schemeClr val="tx2"/>
                </a:solidFill>
              </a:rPr>
              <a:t>Využití Pyramidy výživy  - hodnocení</a:t>
            </a:r>
            <a:br>
              <a:rPr lang="cs-CZ" altLang="cs-CZ" dirty="0">
                <a:solidFill>
                  <a:srgbClr val="4F81BD"/>
                </a:solidFill>
              </a:rPr>
            </a:br>
            <a:r>
              <a:rPr lang="cs-CZ" altLang="cs-CZ" sz="1800" dirty="0">
                <a:solidFill>
                  <a:srgbClr val="4F81BD"/>
                </a:solidFill>
              </a:rPr>
              <a:t>kostka = porce, porce = sevřená pěst/rozevřená dlaň</a:t>
            </a:r>
          </a:p>
        </p:txBody>
      </p:sp>
      <p:sp>
        <p:nvSpPr>
          <p:cNvPr id="36866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5935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3000" dirty="0">
                <a:solidFill>
                  <a:srgbClr val="008000"/>
                </a:solidFill>
              </a:rPr>
              <a:t>DOPORUČENÍ SPLNĚNO </a:t>
            </a:r>
            <a:br>
              <a:rPr lang="en-US" altLang="cs-CZ" dirty="0"/>
            </a:br>
            <a:r>
              <a:rPr lang="cs-CZ" altLang="cs-CZ" sz="2000" dirty="0"/>
              <a:t>- </a:t>
            </a:r>
            <a:r>
              <a:rPr lang="cs-CZ" altLang="cs-CZ" sz="2000" i="1" dirty="0"/>
              <a:t>7-6-5-4-(1)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i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sz="2400" i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3000" dirty="0">
                <a:solidFill>
                  <a:srgbClr val="FF0000"/>
                </a:solidFill>
              </a:rPr>
              <a:t>DOPORUČENÍ NESPLNĚNO</a:t>
            </a:r>
            <a:br>
              <a:rPr lang="en-US" altLang="cs-CZ" sz="3000" dirty="0"/>
            </a:br>
            <a:r>
              <a:rPr lang="cs-CZ" altLang="cs-CZ" sz="2000" i="1" dirty="0"/>
              <a:t>- př. 6-5-2-4-(</a:t>
            </a:r>
            <a:r>
              <a:rPr lang="cs-CZ" altLang="cs-CZ" sz="2000" i="1" dirty="0">
                <a:solidFill>
                  <a:srgbClr val="FF0000"/>
                </a:solidFill>
              </a:rPr>
              <a:t>3</a:t>
            </a:r>
            <a:r>
              <a:rPr lang="cs-CZ" altLang="cs-CZ" sz="2000" i="1" dirty="0"/>
              <a:t>) – zákeřné kostky (potraviny) nahrazují doporučované</a:t>
            </a:r>
            <a:br>
              <a:rPr lang="cs-CZ" altLang="cs-CZ" sz="2000" dirty="0"/>
            </a:br>
            <a:br>
              <a:rPr lang="cs-CZ" altLang="cs-CZ" sz="2000" dirty="0"/>
            </a:br>
            <a:br>
              <a:rPr lang="cs-CZ" altLang="cs-CZ" sz="2000" dirty="0"/>
            </a:br>
            <a:br>
              <a:rPr lang="cs-CZ" altLang="cs-CZ" sz="2000" dirty="0"/>
            </a:br>
            <a:br>
              <a:rPr lang="cs-CZ" altLang="cs-CZ" sz="2000" dirty="0"/>
            </a:br>
            <a:br>
              <a:rPr lang="cs-CZ" altLang="cs-CZ" sz="2000" dirty="0"/>
            </a:br>
            <a:br>
              <a:rPr lang="cs-CZ" altLang="cs-CZ" sz="2000" dirty="0"/>
            </a:br>
            <a:r>
              <a:rPr lang="cs-CZ" altLang="cs-CZ" sz="2000" i="1" dirty="0"/>
              <a:t>- př. 7-</a:t>
            </a:r>
            <a:r>
              <a:rPr lang="cs-CZ" altLang="cs-CZ" sz="2000" i="1" dirty="0">
                <a:solidFill>
                  <a:srgbClr val="FF0000"/>
                </a:solidFill>
              </a:rPr>
              <a:t>10</a:t>
            </a:r>
            <a:r>
              <a:rPr lang="cs-CZ" altLang="cs-CZ" sz="2000" i="1" dirty="0"/>
              <a:t>-2-0-(</a:t>
            </a:r>
            <a:r>
              <a:rPr lang="cs-CZ" altLang="cs-CZ" sz="2000" i="1" dirty="0">
                <a:solidFill>
                  <a:srgbClr val="FF0000"/>
                </a:solidFill>
              </a:rPr>
              <a:t>3</a:t>
            </a:r>
            <a:r>
              <a:rPr lang="cs-CZ" altLang="cs-CZ" sz="2000" i="1" dirty="0"/>
              <a:t>) – nadměrné množství potravin z jedné potravinové skupiny nahrazuje jiné </a:t>
            </a:r>
            <a:br>
              <a:rPr lang="cs-CZ" altLang="cs-CZ" sz="2400" i="1" dirty="0"/>
            </a:br>
            <a:endParaRPr lang="en-US" altLang="cs-CZ" sz="2400" i="1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cs-CZ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2" y="4079295"/>
            <a:ext cx="2982913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 descr="C:\Users\brezkova\Desktop\PYRAMIDA+ZAKERNE KOSTK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4" y="4044156"/>
            <a:ext cx="17240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600200"/>
            <a:ext cx="21193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prava 7"/>
          <p:cNvSpPr/>
          <p:nvPr/>
        </p:nvSpPr>
        <p:spPr>
          <a:xfrm>
            <a:off x="4494214" y="4655558"/>
            <a:ext cx="647700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2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395289" y="365125"/>
            <a:ext cx="8120063" cy="831851"/>
          </a:xfrm>
        </p:spPr>
        <p:txBody>
          <a:bodyPr/>
          <a:lstStyle/>
          <a:p>
            <a:pPr eaLnBrk="1" hangingPunct="1"/>
            <a:r>
              <a:rPr lang="cs-CZ" altLang="cs-CZ" sz="4267" dirty="0">
                <a:solidFill>
                  <a:schemeClr val="accent1">
                    <a:lumMod val="75000"/>
                  </a:schemeClr>
                </a:solidFill>
              </a:rPr>
              <a:t>Výživové doporučení na talíři/tácu</a:t>
            </a:r>
            <a:endParaRPr lang="cs-CZ" altLang="cs-CZ" dirty="0">
              <a:solidFill>
                <a:srgbClr val="009900"/>
              </a:solidFill>
            </a:endParaRPr>
          </a:p>
        </p:txBody>
      </p:sp>
      <p:pic>
        <p:nvPicPr>
          <p:cNvPr id="5123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806" y="2484106"/>
            <a:ext cx="4807585" cy="3465845"/>
          </a:xfrm>
        </p:spPr>
      </p:pic>
      <p:sp>
        <p:nvSpPr>
          <p:cNvPr id="37892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391" y="2465494"/>
            <a:ext cx="4018845" cy="348445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Dýňová polévka, krémová (se smetanou)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Ryba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Rýže s pohankou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Koprovo smetanový </a:t>
            </a:r>
            <a:r>
              <a:rPr lang="cs-CZ" altLang="cs-CZ" dirty="0" err="1"/>
              <a:t>dip</a:t>
            </a:r>
            <a:endParaRPr lang="cs-CZ" altLang="cs-CZ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Mrkvový salát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/>
              <a:t>Sůl, cukr, citrón, olej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41597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628651" y="365125"/>
            <a:ext cx="7886700" cy="8318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4267" dirty="0">
                <a:solidFill>
                  <a:schemeClr val="accent1">
                    <a:lumMod val="75000"/>
                  </a:schemeClr>
                </a:solidFill>
              </a:rPr>
              <a:t>Hodnocení pomocí pyramidy</a:t>
            </a:r>
            <a:endParaRPr lang="cs-CZ" altLang="cs-CZ" sz="3733" dirty="0">
              <a:solidFill>
                <a:srgbClr val="009900"/>
              </a:solidFill>
            </a:endParaRPr>
          </a:p>
        </p:txBody>
      </p:sp>
      <p:pic>
        <p:nvPicPr>
          <p:cNvPr id="307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9" y="1412875"/>
            <a:ext cx="7138987" cy="5022851"/>
          </a:xfrm>
        </p:spPr>
      </p:pic>
      <p:pic>
        <p:nvPicPr>
          <p:cNvPr id="307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7889" y="2614614"/>
            <a:ext cx="473075" cy="719137"/>
          </a:xfrm>
        </p:spPr>
      </p:pic>
      <p:pic>
        <p:nvPicPr>
          <p:cNvPr id="307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9" y="3541713"/>
            <a:ext cx="738187" cy="7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3541714"/>
            <a:ext cx="89376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1" y="4625976"/>
            <a:ext cx="8763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7395">
            <a:off x="4298951" y="2724151"/>
            <a:ext cx="873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9" y="3683001"/>
            <a:ext cx="6508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Obráze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9" y="5445126"/>
            <a:ext cx="407987" cy="83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Obráze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9" y="2160589"/>
            <a:ext cx="60166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Obráze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1770064"/>
            <a:ext cx="336551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9" y="1943101"/>
            <a:ext cx="2984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Obrázek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4629151"/>
            <a:ext cx="8778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6046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568" y="308310"/>
            <a:ext cx="7738864" cy="64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508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45" y="692696"/>
            <a:ext cx="8867775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01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4F81BD"/>
                </a:solidFill>
              </a:rPr>
              <a:t>Je </a:t>
            </a:r>
            <a:r>
              <a:rPr lang="cs-CZ" altLang="cs-CZ" sz="2800" b="1" dirty="0">
                <a:solidFill>
                  <a:srgbClr val="4F81BD"/>
                </a:solidFill>
              </a:rPr>
              <a:t>Pyramida výživy pro děti</a:t>
            </a:r>
            <a:r>
              <a:rPr lang="cs-CZ" altLang="cs-CZ" sz="2800" dirty="0">
                <a:solidFill>
                  <a:srgbClr val="4F81BD"/>
                </a:solidFill>
              </a:rPr>
              <a:t> vhodnou pomůckou k aplikaci výživových doporučení (pro děti i dospělé)?</a:t>
            </a:r>
          </a:p>
        </p:txBody>
      </p:sp>
      <p:sp>
        <p:nvSpPr>
          <p:cNvPr id="39939" name="Zástupný symbol pro obsah 2"/>
          <p:cNvSpPr>
            <a:spLocks noGrp="1"/>
          </p:cNvSpPr>
          <p:nvPr>
            <p:ph idx="1"/>
          </p:nvPr>
        </p:nvSpPr>
        <p:spPr>
          <a:xfrm>
            <a:off x="164387" y="1600202"/>
            <a:ext cx="8342616" cy="5126725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Odpovídá složení pyramidy výživovým doporučením?</a:t>
            </a:r>
          </a:p>
          <a:p>
            <a:pPr lvl="1" eaLnBrk="1" hangingPunct="1"/>
            <a:r>
              <a:rPr lang="cs-CZ" altLang="cs-CZ" sz="2133" dirty="0"/>
              <a:t>ANO – propočet jídelníčku sestaveného dle doporučení: každé jídlo ze všech pater pyramidy (nutno pohlídat zdroje vápníku, železa, hořčíku)</a:t>
            </a:r>
            <a:br>
              <a:rPr lang="cs-CZ" altLang="cs-CZ" sz="2133" dirty="0"/>
            </a:br>
            <a:endParaRPr lang="cs-CZ" altLang="cs-CZ" sz="2133" dirty="0"/>
          </a:p>
          <a:p>
            <a:pPr eaLnBrk="1" hangingPunct="1"/>
            <a:r>
              <a:rPr lang="cs-CZ" altLang="cs-CZ" sz="2400" dirty="0"/>
              <a:t>Pyramida je složena z kostek. Každá kostka značí jednu porci. Porce je definována pomocí vlastní ruky. Odpovídá velikost porce výživovým doporučením?</a:t>
            </a:r>
            <a:br>
              <a:rPr lang="cs-CZ" altLang="cs-CZ" sz="2400" dirty="0"/>
            </a:br>
            <a:r>
              <a:rPr lang="cs-CZ" altLang="cs-CZ" sz="2400" dirty="0"/>
              <a:t>- </a:t>
            </a:r>
            <a:r>
              <a:rPr lang="cs-CZ" altLang="cs-CZ" sz="2133" dirty="0"/>
              <a:t>ANO – „Lze říci, že při dodržení doporučení Pyramidy výživy pro děti a při konzumaci porcí o velikosti pěsti, případně příslušně upravených porcí, je zajištěn dostatečný přívod živin (bílkovin, sacharidů, tuku, draslíku, vápníku, hořčíku, železa a vitaminů B1, B2, B6, B12 a C.“</a:t>
            </a:r>
            <a:endParaRPr lang="cs-CZ" altLang="cs-CZ" sz="1867" dirty="0"/>
          </a:p>
          <a:p>
            <a:pPr marL="0" indent="0" eaLnBrk="1" hangingPunct="1">
              <a:buNone/>
            </a:pPr>
            <a:r>
              <a:rPr lang="cs-CZ" altLang="cs-CZ" sz="1867" dirty="0"/>
              <a:t>(DP Mgr. Martin Krobot: Porce vs. výživové doporučené dávky u dětí do 18 let. LF MU 2017)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39941" name="Picture 2" descr="C:\Documents and Settings\Verunka\Dokumenty\Dropbox\UNKA\UNKA\PROJEKTY\VIP\foto-všec\BROŽURA\ruce\Kopie - ruce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951" y="2788775"/>
            <a:ext cx="1113955" cy="74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9" b="6999"/>
          <a:stretch>
            <a:fillRect/>
          </a:stretch>
        </p:blipFill>
        <p:spPr bwMode="auto">
          <a:xfrm>
            <a:off x="7758385" y="6019754"/>
            <a:ext cx="1284808" cy="70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http://www.vyzivaspol.cz/wp-content/uploads/2015/05/dach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407" y="1089820"/>
            <a:ext cx="712787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014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2"/>
                </a:solidFill>
              </a:rPr>
              <a:t>Využití Pyramidy výživy pro děti 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v edukaci SZÚ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7347" y="1213680"/>
            <a:ext cx="2304835" cy="1253643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972621" y="1600201"/>
            <a:ext cx="5765284" cy="4525963"/>
          </a:xfrm>
        </p:spPr>
        <p:txBody>
          <a:bodyPr/>
          <a:lstStyle/>
          <a:p>
            <a:r>
              <a:rPr lang="cs-CZ" dirty="0"/>
              <a:t>Zdravá školní jídelna</a:t>
            </a:r>
          </a:p>
          <a:p>
            <a:r>
              <a:rPr lang="cs-CZ" dirty="0"/>
              <a:t>Proč slůně nestůně</a:t>
            </a:r>
          </a:p>
          <a:p>
            <a:r>
              <a:rPr lang="cs-CZ" dirty="0"/>
              <a:t>Body image</a:t>
            </a:r>
          </a:p>
          <a:p>
            <a:r>
              <a:rPr lang="cs-CZ" dirty="0"/>
              <a:t>…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730" y="3992113"/>
            <a:ext cx="2250271" cy="26758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69" y="4005469"/>
            <a:ext cx="6860627" cy="242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98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Grafická výživová doporučení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4809" y="1600201"/>
            <a:ext cx="8823395" cy="4965416"/>
          </a:xfrm>
        </p:spPr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Pyramidy</a:t>
            </a:r>
          </a:p>
          <a:p>
            <a:pPr lvl="1"/>
            <a:r>
              <a:rPr lang="cs-CZ" dirty="0"/>
              <a:t>nejoblíbenějším grafickým znázorněním FBDG</a:t>
            </a:r>
          </a:p>
          <a:p>
            <a:pPr lvl="1"/>
            <a:r>
              <a:rPr lang="cs-CZ" dirty="0"/>
              <a:t>v Evropě používá 67 % </a:t>
            </a:r>
            <a:r>
              <a:rPr lang="cs-CZ" dirty="0" err="1"/>
              <a:t>např</a:t>
            </a:r>
            <a:r>
              <a:rPr lang="cs-CZ" dirty="0"/>
              <a:t>: Rakousko, Belgie, Chorvatsko, Finsko, Řecko, Irsko, Itálie, Lotyšsko, Španělsko, Německo, Švýcarsko, Slovinsko, Polsko a další </a:t>
            </a:r>
            <a:r>
              <a:rPr lang="cs-CZ" sz="1867" dirty="0"/>
              <a:t>(</a:t>
            </a:r>
            <a:r>
              <a:rPr lang="cs-CZ" sz="1867" dirty="0">
                <a:hlinkClick r:id="rId2"/>
              </a:rPr>
              <a:t>www.nutritionjrnl.com</a:t>
            </a:r>
            <a:r>
              <a:rPr lang="cs-CZ" sz="1867" dirty="0"/>
              <a:t>, 2015)</a:t>
            </a:r>
          </a:p>
          <a:p>
            <a:pPr lvl="1"/>
            <a:endParaRPr lang="cs-CZ" sz="1067" dirty="0"/>
          </a:p>
          <a:p>
            <a:pPr marL="457189" lvl="1" indent="0">
              <a:buNone/>
            </a:pPr>
            <a:r>
              <a:rPr lang="cs-CZ" sz="1867" dirty="0"/>
              <a:t>Poznámka: </a:t>
            </a:r>
          </a:p>
          <a:p>
            <a:pPr marL="457189" lvl="1" indent="0">
              <a:buNone/>
            </a:pPr>
            <a:r>
              <a:rPr lang="cs-CZ" sz="1867" dirty="0"/>
              <a:t>První známá pyramida založená na skupinách potravin, znázorňující celodenní konzumaci byla vydána ve Švédsku v roce 1974. Nejznámější pyramidou byla „Food </a:t>
            </a:r>
            <a:r>
              <a:rPr lang="cs-CZ" sz="1867" dirty="0" err="1"/>
              <a:t>Guide</a:t>
            </a:r>
            <a:r>
              <a:rPr lang="cs-CZ" sz="1867" dirty="0"/>
              <a:t> Pyramid“ - amerického ministerstva zemědělství (USDA) v roce 1992, aktualizována roce 2005 „My Pyramid“. </a:t>
            </a:r>
          </a:p>
        </p:txBody>
      </p:sp>
    </p:spTree>
    <p:extLst>
      <p:ext uri="{BB962C8B-B14F-4D97-AF65-F5344CB8AC3E}">
        <p14:creationId xmlns:p14="http://schemas.microsoft.com/office/powerpoint/2010/main" val="503782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82"/>
            <a:ext cx="9144000" cy="646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39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36AD5-E5DC-4002-BE34-7AA91644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3">
                    <a:lumMod val="50000"/>
                  </a:schemeClr>
                </a:solidFill>
              </a:rPr>
              <a:t>Video společnosti Vím co jím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9CF991-353F-458F-99D5-93D81205C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https://www.vimcojim.cz/magazin/videa/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8701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pPr eaLnBrk="1" hangingPunct="1"/>
            <a:br>
              <a:rPr lang="cs-CZ" altLang="cs-CZ" sz="4000" b="1"/>
            </a:br>
            <a:r>
              <a:rPr lang="cs-CZ" altLang="cs-CZ" sz="4000" b="1"/>
              <a:t>Zdravá 13</a:t>
            </a:r>
            <a:br>
              <a:rPr lang="cs-CZ" altLang="cs-CZ" sz="4000" b="1"/>
            </a:br>
            <a:r>
              <a:rPr lang="cs-CZ" altLang="cs-CZ" sz="2800" i="1"/>
              <a:t>Nejsou nezdravé potraviny, ale nezdravá jsou jejich množství.</a:t>
            </a:r>
            <a:endParaRPr lang="cs-CZ" altLang="cs-CZ" sz="2800" b="1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686800" cy="5429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400"/>
              <a:t>Udržujte si přiměřenou stálou tělesnou hmotnost charakterizovanou BMI (18,5-25,0) kg/m2 a obvodem pasu pod 94 cm u mužů a pod 80 cm u žen.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Denně se pohybujte alespoň 30 minut např. rychlou chůzí nebo cvičením.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Jezte pestrou stravu, rozdělenou do 4-5 denních jídel, nevynechávejte snídani.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Konzumujte dostatečné množství zeleniny (syrové i vařené) a ovoce, denně alespoň 500 g (zeleniny 2x více než ovoce), rozdělené do více porcí; občas konzumujte menší množství ořechů.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Jezte výrobky z obilovin (tmavý chléb a pečivo, nejlépe celozrnné, těstoviny, rýži) nebo brambory, nezapomínejte na luštěniny (alespoň 1 x týdně).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Jezte ryby a rybí výrobky alespoň 2x týdně.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Denně zařazujte mléko a mléčné výrobky, zejména zakysané; vybírejte si přednostně polotučné a nízkotučné.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Sledujte příjem tuku, omezte množství tuku jak ve skryté formě (tučné maso, tučné masné a mléčné výrobky, jemné a trvanlivé pečivo s vyšším obsahem tuku, chipsy, čokoládové výrobky), tak jako pomazánky na chléb a pečivo a při přípravě pokrmů. Pokud je to možné nahrazujte tuky živočišné rostlinnými oleji a tuky.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Snižujte příjem cukru, zejména ve formě slazených nápojů, sladkostí, kompotů a zmrzliny.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Omezujte příjem kuchyňské soli a potravin s vyšším obsahem soli (chipsy, solené tyčinky a ořechy, slané uzeniny a sýry), nepřilosujte hotové pokrmy.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Předcházejte nákazám a otravám z potravin správným zacházením s potravinami při nákupu, uskladnění a přípravě pokrmů; při tepelném zpracování dávejte přednost šetrným způsobům, omezte smažení a grilování.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Nezapomínejte na pitný režim, denně vypijte minimálně 1,5 I tekutin (voda, minerální vody, slabý čaj, ovocné čaje a š</a:t>
            </a:r>
            <a:r>
              <a:rPr lang="cs-CZ" altLang="cs-CZ" sz="1400">
                <a:latin typeface="Arial" panose="020B0604020202020204" pitchFamily="34" charset="0"/>
              </a:rPr>
              <a:t>ť</a:t>
            </a:r>
            <a:r>
              <a:rPr lang="cs-CZ" altLang="cs-CZ" sz="1400"/>
              <a:t>ávy, nejlépe neslazené).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/>
              <a:t>Pokud pijete alkoholické nápoje, nepřekračujte denní příjem alkoholu 20 g</a:t>
            </a:r>
            <a:r>
              <a:rPr lang="cs-CZ" altLang="cs-CZ" sz="1400">
                <a:latin typeface="Arial" panose="020B0604020202020204" pitchFamily="34" charset="0"/>
              </a:rPr>
              <a:t> </a:t>
            </a:r>
            <a:r>
              <a:rPr lang="cs-CZ" altLang="cs-CZ" sz="1400"/>
              <a:t>(200 ml vína, 0,5l piva, 50 ml lihoviny).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Výživová doporučení pro obyvatelstvo České republiky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hlinkClick r:id="rId2"/>
              </a:rPr>
              <a:t>https://www.vyzivaspol.cz/zdrava-trinactka-strucna-vyzivova-doporuceni-pro-obyvatelstvo/</a:t>
            </a:r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Grafická výživová doporučení - pyramida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657763"/>
            <a:ext cx="3493213" cy="4914008"/>
          </a:xfrm>
        </p:spPr>
        <p:txBody>
          <a:bodyPr/>
          <a:lstStyle/>
          <a:p>
            <a:pPr lvl="1"/>
            <a:endParaRPr lang="cs-CZ" sz="1067" dirty="0"/>
          </a:p>
          <a:p>
            <a:pPr marL="457189" lvl="1" indent="0">
              <a:buNone/>
            </a:pPr>
            <a:r>
              <a:rPr lang="cs-CZ" sz="2133" dirty="0"/>
              <a:t>První známá pyramida založená na skupinách potravin, znázorňující celodenní konzumaci byla vydána ve Švédsku v roce 1974. Nejznámější pyramidou byla „Food </a:t>
            </a:r>
            <a:r>
              <a:rPr lang="cs-CZ" sz="2133" dirty="0" err="1"/>
              <a:t>Guide</a:t>
            </a:r>
            <a:r>
              <a:rPr lang="cs-CZ" sz="2133" dirty="0"/>
              <a:t> Pyramid“ - amerického ministerstva zemědělství (USDA) v roce 1992, aktualizována roce 2005 „My Pyramid“.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896970" y="1554628"/>
            <a:ext cx="471412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	Švédsko (1974)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592" y="2244692"/>
            <a:ext cx="5173208" cy="397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5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USA </a:t>
            </a:r>
            <a:r>
              <a:rPr lang="cs-CZ" sz="2667" dirty="0"/>
              <a:t>(</a:t>
            </a:r>
            <a:r>
              <a:rPr lang="en-US" sz="2667" dirty="0"/>
              <a:t>USDA</a:t>
            </a:r>
            <a:r>
              <a:rPr lang="cs-CZ" sz="2667" dirty="0"/>
              <a:t>:</a:t>
            </a:r>
            <a:r>
              <a:rPr lang="en-US" sz="2667" dirty="0"/>
              <a:t> THE FOOD GUIDE PYRAMID</a:t>
            </a:r>
            <a:r>
              <a:rPr lang="cs-CZ" sz="2667" dirty="0"/>
              <a:t>, 1994)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167" y="1600201"/>
            <a:ext cx="5889308" cy="51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7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USA </a:t>
            </a:r>
            <a:r>
              <a:rPr lang="cs-CZ" sz="2667" dirty="0"/>
              <a:t>(USDA: MY PYRAMID, 2005)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1210170"/>
            <a:ext cx="8229600" cy="56328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21" y="1254218"/>
            <a:ext cx="5387716" cy="55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1313"/>
      </p:ext>
    </p:extLst>
  </p:cSld>
  <p:clrMapOvr>
    <a:masterClrMapping/>
  </p:clrMapOvr>
</p:sld>
</file>

<file path=ppt/theme/theme1.xml><?xml version="1.0" encoding="utf-8"?>
<a:theme xmlns:a="http://schemas.openxmlformats.org/drawingml/2006/main" name="Linky">
  <a:themeElements>
    <a:clrScheme name="Linky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inky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Linky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ky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ky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1765</TotalTime>
  <Words>2080</Words>
  <Application>Microsoft Office PowerPoint</Application>
  <PresentationFormat>Předvádění na obrazovce (4:3)</PresentationFormat>
  <Paragraphs>210</Paragraphs>
  <Slides>63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63</vt:i4>
      </vt:variant>
    </vt:vector>
  </HeadingPairs>
  <TitlesOfParts>
    <vt:vector size="73" baseType="lpstr">
      <vt:lpstr>Arial</vt:lpstr>
      <vt:lpstr>Calibri</vt:lpstr>
      <vt:lpstr>Garamond</vt:lpstr>
      <vt:lpstr>Times New Roman</vt:lpstr>
      <vt:lpstr>Verdana</vt:lpstr>
      <vt:lpstr>Wingdings</vt:lpstr>
      <vt:lpstr>Linky</vt:lpstr>
      <vt:lpstr>Office Theme</vt:lpstr>
      <vt:lpstr>1_Office Theme</vt:lpstr>
      <vt:lpstr>2_Office Theme</vt:lpstr>
      <vt:lpstr>VÝŽIVOVÁ DOPORUČENÍ  A OTAZNÍKY KOLEM NICH</vt:lpstr>
      <vt:lpstr>Co je cílem výživových doporučení?</vt:lpstr>
      <vt:lpstr>Jak vytvářet výživová doporučení?</vt:lpstr>
      <vt:lpstr>Výživová doporučení</vt:lpstr>
      <vt:lpstr>Grafická výživová doporučení</vt:lpstr>
      <vt:lpstr>Grafická výživová doporučení</vt:lpstr>
      <vt:lpstr>Grafická výživová doporučení - pyramida</vt:lpstr>
      <vt:lpstr>USA (USDA: THE FOOD GUIDE PYRAMID, 1994)</vt:lpstr>
      <vt:lpstr>USA (USDA: MY PYRAMID, 2005)</vt:lpstr>
      <vt:lpstr>Irsko</vt:lpstr>
      <vt:lpstr>Švýcarsko</vt:lpstr>
      <vt:lpstr>Belgie</vt:lpstr>
      <vt:lpstr>Španělsko</vt:lpstr>
      <vt:lpstr>Španělsko 2015</vt:lpstr>
      <vt:lpstr>Řecko</vt:lpstr>
      <vt:lpstr>Německo</vt:lpstr>
      <vt:lpstr>Rakousko</vt:lpstr>
      <vt:lpstr>Lotyšsko</vt:lpstr>
      <vt:lpstr>Středomořská pyramida (2010)</vt:lpstr>
      <vt:lpstr>CINDY (WHO,2000)</vt:lpstr>
      <vt:lpstr> VÝVOJ PYRAMID </vt:lpstr>
      <vt:lpstr>Vegetariánská pyramida</vt:lpstr>
      <vt:lpstr>Grafická výživová doporučení</vt:lpstr>
      <vt:lpstr>USA (HARVARD SCHOOL HEALTHY EATING PLATE)</vt:lpstr>
      <vt:lpstr>Velká Británie 2016</vt:lpstr>
      <vt:lpstr>ČR</vt:lpstr>
      <vt:lpstr>Grafická výživová doporučení</vt:lpstr>
      <vt:lpstr>Grafická výživová doporučení</vt:lpstr>
      <vt:lpstr>Grafická výživová doporučení</vt:lpstr>
      <vt:lpstr>Další grafická výživová doporučení</vt:lpstr>
      <vt:lpstr>A aktuální výživová doporučení pro ČR?</vt:lpstr>
      <vt:lpstr>Studie srozumitelnosti FBDG</vt:lpstr>
      <vt:lpstr>Pyramida MZ ČR z roku 2005 - oficiální doporučení MZ ČR </vt:lpstr>
      <vt:lpstr>Prezentace aplikace PowerPoint</vt:lpstr>
      <vt:lpstr>Neoficiální pyramidy</vt:lpstr>
      <vt:lpstr>Neoficiální pyramidy</vt:lpstr>
      <vt:lpstr>Prezentace aplikace PowerPoint</vt:lpstr>
      <vt:lpstr>Prezentace aplikace PowerPoint</vt:lpstr>
      <vt:lpstr>Pyramida výživy pro děti a porce </vt:lpstr>
      <vt:lpstr>Pyramida výživy pro děti  1. patro</vt:lpstr>
      <vt:lpstr>Pyramida výživy pro děti  2. patro</vt:lpstr>
      <vt:lpstr>Pyramida výživy pro děti  3. patro</vt:lpstr>
      <vt:lpstr>Pyramida výživy pro děti  4. patro</vt:lpstr>
      <vt:lpstr>Pyramida výživy pro děti  vrchol</vt:lpstr>
      <vt:lpstr>Pyramida výživy pro děti  a zákeřná kostka</vt:lpstr>
      <vt:lpstr>Pyramida výživy pro děti  a zákeřná kostka</vt:lpstr>
      <vt:lpstr>Prezentace aplikace PowerPoint</vt:lpstr>
      <vt:lpstr>Pyramida výživy pro děti  - pomůcka k edukaci i k hodnocení</vt:lpstr>
      <vt:lpstr>Prezentace aplikace PowerPoint</vt:lpstr>
      <vt:lpstr>Pestrost – ukazatel kvality výživy</vt:lpstr>
      <vt:lpstr>VÁPNÍK, HOŘČÍK, DRASLÍK, ŽELEZO</vt:lpstr>
      <vt:lpstr>Využití Pyramidy výživy </vt:lpstr>
      <vt:lpstr>Využití Pyramidy výživy  - hodnocení kostka = porce, porce = sevřená pěst/rozevřená dlaň</vt:lpstr>
      <vt:lpstr>Výživové doporučení na talíři/tácu</vt:lpstr>
      <vt:lpstr>Hodnocení pomocí pyramidy</vt:lpstr>
      <vt:lpstr>Prezentace aplikace PowerPoint</vt:lpstr>
      <vt:lpstr>Prezentace aplikace PowerPoint</vt:lpstr>
      <vt:lpstr>Je Pyramida výživy pro děti vhodnou pomůckou k aplikaci výživových doporučení (pro děti i dospělé)?</vt:lpstr>
      <vt:lpstr>Využití Pyramidy výživy pro děti  v edukaci SZÚ</vt:lpstr>
      <vt:lpstr>Prezentace aplikace PowerPoint</vt:lpstr>
      <vt:lpstr>Video společnosti Vím co jím</vt:lpstr>
      <vt:lpstr> Zdravá 13 Nejsou nezdravé potraviny, ale nezdravá jsou jejich množství.</vt:lpstr>
      <vt:lpstr>Výživová doporučení pro obyvatelstvo České republiky</vt:lpstr>
    </vt:vector>
  </TitlesOfParts>
  <Company>PedF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VÝŽIVA</dc:title>
  <dc:creator>Leona Mužíková</dc:creator>
  <cp:lastModifiedBy>Leona Mužíková</cp:lastModifiedBy>
  <cp:revision>63</cp:revision>
  <dcterms:created xsi:type="dcterms:W3CDTF">2008-03-12T14:50:24Z</dcterms:created>
  <dcterms:modified xsi:type="dcterms:W3CDTF">2021-03-15T11:49:02Z</dcterms:modified>
</cp:coreProperties>
</file>