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76" r:id="rId4"/>
    <p:sldId id="277" r:id="rId5"/>
    <p:sldId id="278" r:id="rId6"/>
    <p:sldId id="270" r:id="rId7"/>
    <p:sldId id="271" r:id="rId8"/>
    <p:sldId id="259" r:id="rId9"/>
    <p:sldId id="260" r:id="rId10"/>
    <p:sldId id="268" r:id="rId11"/>
    <p:sldId id="261" r:id="rId12"/>
    <p:sldId id="262" r:id="rId13"/>
    <p:sldId id="269" r:id="rId14"/>
    <p:sldId id="263" r:id="rId15"/>
    <p:sldId id="264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Forejt" initials="MF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9" autoAdjust="0"/>
    <p:restoredTop sz="96270" autoAdjust="0"/>
  </p:normalViewPr>
  <p:slideViewPr>
    <p:cSldViewPr snapToGrid="0">
      <p:cViewPr varScale="1">
        <p:scale>
          <a:sx n="72" d="100"/>
          <a:sy n="72" d="100"/>
        </p:scale>
        <p:origin x="762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2-10T23:47:55.598" idx="1">
    <p:pos x="10" y="10"/>
    <p:text>Tento slide popisuje, co je možné si představit pod výživovou spotřebou (její možné ekvivalenty), u koho ji zjišťujeme a jak ji můžeme měřit, hodnotit.</p:text>
  </p:cm>
  <p:cm authorId="1" dt="2021-02-10T23:49:56.895" idx="2">
    <p:pos x="37" y="221"/>
    <p:text>Spotřeba se týká jednotlivých nutrientů, jejichž přehled je zde uvedený. Jejich detailnější popis můžete najít v publikaci: Zdravá výživa a prevence civilizačních nemocí ve schématech (Dana Müllerová, 2003)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10T09:56:15.318" idx="15">
    <p:pos x="10" y="10"/>
    <p:text>Následující slidy popisují metody používané při hodnocení globální spotřeby</p:text>
    <p:extLst>
      <p:ext uri="{C676402C-5697-4E1C-873F-D02D1690AC5C}">
        <p15:threadingInfo xmlns:p15="http://schemas.microsoft.com/office/powerpoint/2012/main" timeZoneBias="-60"/>
      </p:ext>
    </p:extLst>
  </p:cm>
  <p:cm authorId="1" dt="2021-03-10T09:56:23.677" idx="16">
    <p:pos x="12" y="246"/>
    <p:text>Metody je možné vzájemně kombinovat.Přináší to více informací a komplexnější pohled na globální spotřebu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2-11T00:16:48.244" idx="5">
    <p:pos x="10" y="10"/>
    <p:text>Prospektivní metody přináší přesnější data o výživové spotřebě, protože nejsou závislé na paměti jedince. Informace o výživové spotřebě jsou zaznamenávány před, během či těsně po konzumaci jídla.I proto jsou přesnější.Můžeme dokonce zaznamenat i přesnou váhu potraviny (metoda záznamu s pomocí vážení), což u retrospektivních metod není možné.</p:text>
  </p:cm>
  <p:cm authorId="1" dt="2021-02-11T00:18:14.175" idx="6">
    <p:pos x="-4" y="238"/>
    <p:text>Retrospektivní metody hodnotí výživovou spotřebu zpětně. Mohou tedy být díky tomu méně přesnější, protože jsou závislé na vybavovací schopnosti jedince. Velmi často jsou proto kombinovány s prospektivními metodami.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2-11T00:24:16.464" idx="7">
    <p:pos x="15" y="237"/>
    <p:text>Nejvíce využívané jsou metody záznamu. Je-li to možné, tak kvůli přesnosti, dáváme přednost metodě záznamu s pomocí vážení</p:text>
  </p:cm>
  <p:cm authorId="1" dt="2021-02-11T00:25:14.437" idx="8">
    <p:pos x="10" y="10"/>
    <p:text>Metoda dvojitých porcí se používá spíše okrajově.Nejčastěji v nemocnicích a ponejvíce v souvislosti s výzkumnými projekty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2-11T00:27:22.298" idx="9">
    <p:pos x="10" y="10"/>
    <p:text>Pro retrospektivní metody je velmi důležité správné využití techniky interview (rozhovoru) Pokud se umíte ptát a má to dobrou návaznost, jste schopni i v relativně krátkém čase získat spoustu důležitých informaci o výživové spotřebě jedince, což pro vás může být důležitým vodítkem k určení správné diagnózy a může vést i k rychlému zahájení terapie</p:text>
  </p:cm>
  <p:cm authorId="1" dt="2021-02-11T00:32:31.425" idx="10">
    <p:pos x="10" y="146"/>
    <p:text>Obecně, nejdříve začínáme s výživovou anamnézou, k níž pak můžeme doplnit ještě další metody retro či prospektivní.Otázkou je vždy jaký na to vše máme časový prostor, a zda se ještě v dohledné době s pacientem uvidíme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2-11T00:39:29.868" idx="11">
    <p:pos x="5" y="296"/>
    <p:text>Potravinová pyramida je dlouhodobě používaná metodika, která dokáže hodnotit stravu kvantitativně i kvalitativně</p:text>
  </p:cm>
  <p:cm authorId="1" dt="2021-02-11T00:41:03.711" idx="12">
    <p:pos x="10" y="10"/>
    <p:text>V praxi může pacientům velmi dobře pomáhat hodnotit průběžně vlastní stravování. Při její dobré znalosti pak není třeba anitužky či papíru a stačí se cca 3-4x/den zamyslet, co jsem jedl a podle toho směřovat další výběr a konzumaci potravin, aby byla strava zkonzumovaná za celý den nakonec v pořádku či dle doporučení, které pacient od doktora dostal</p:tex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2-11T00:44:07.457" idx="13">
    <p:pos x="10" y="10"/>
    <p:text>Hodnocení nutričního skóre je velmi rychlá metodika.Předpokládá ale znalost potravinové pyramidy a velikosti jednotlivých porcí.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1541" y="413999"/>
            <a:ext cx="1555861" cy="10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74DDF7C9-2EC9-479B-ABD7-99841A0828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5F562C7-770A-4DC7-96BB-3CD0DDDE67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B891A06-2362-48CB-B8C7-150561D278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1541" y="413999"/>
            <a:ext cx="1555861" cy="10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A6D3041C-E8DB-394D-8CBD-A19CAB995B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1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CF0A721D-0B43-7043-8933-AD2A68D4E2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1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D218105D-7192-3A40-B34B-CBC5FC8396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5057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800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8303803E-85B6-4F0F-82F5-E307C79DBF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25D6031E-ADF9-4848-9898-66224BC415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BF859A01-CA85-4196-A73B-391EAD035D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27B71FF1-6349-4B74-AD1A-A4728AEB15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AD29719-5A68-4154-86D7-62577D74A5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35CD4C23-1EA7-4EF1-877D-56B71C80C5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F991E4F8-0689-45C0-8765-EEBAED7BFB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D7860261-4803-41A4-842D-282F78D888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7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Relationship Id="rId4" Type="http://schemas.openxmlformats.org/officeDocument/2006/relationships/comments" Target="../comments/commen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67671E3-FFB4-49E6-B880-1596EB2E923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74124" y="0"/>
            <a:ext cx="7772400" cy="3252788"/>
          </a:xfrm>
          <a:noFill/>
        </p:spPr>
        <p:txBody>
          <a:bodyPr anchor="ctr"/>
          <a:lstStyle/>
          <a:p>
            <a:r>
              <a:rPr lang="cs-CZ" altLang="cs-CZ" sz="4000" dirty="0">
                <a:solidFill>
                  <a:srgbClr val="FF6600"/>
                </a:solidFill>
                <a:latin typeface="Arial Black" panose="020B0A04020102020204" pitchFamily="34" charset="0"/>
              </a:rPr>
              <a:t>ZPŮSOBY  HODNOCENÍ </a:t>
            </a:r>
            <a:br>
              <a:rPr lang="cs-CZ" altLang="cs-CZ" sz="4000" dirty="0">
                <a:solidFill>
                  <a:srgbClr val="FF6600"/>
                </a:solidFill>
                <a:latin typeface="Arial Black" panose="020B0A04020102020204" pitchFamily="34" charset="0"/>
              </a:rPr>
            </a:br>
            <a:br>
              <a:rPr lang="cs-CZ" altLang="cs-CZ" sz="4000" dirty="0">
                <a:solidFill>
                  <a:srgbClr val="FF6600"/>
                </a:solidFill>
                <a:latin typeface="Arial Black" panose="020B0A04020102020204" pitchFamily="34" charset="0"/>
              </a:rPr>
            </a:br>
            <a:r>
              <a:rPr lang="cs-CZ" altLang="cs-CZ" sz="4000" dirty="0">
                <a:solidFill>
                  <a:srgbClr val="FF6600"/>
                </a:solidFill>
                <a:latin typeface="Arial Black" panose="020B0A04020102020204" pitchFamily="34" charset="0"/>
              </a:rPr>
              <a:t>VÝŽIVOVÉ  SPOTŘEBY</a:t>
            </a:r>
            <a:endParaRPr lang="cs-CZ" altLang="cs-CZ" sz="40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365D591-E353-409E-AE53-9247A325639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88027" y="3078678"/>
            <a:ext cx="6400800" cy="1414463"/>
          </a:xfrm>
        </p:spPr>
        <p:txBody>
          <a:bodyPr/>
          <a:lstStyle/>
          <a:p>
            <a:endParaRPr lang="cs-CZ" altLang="cs-CZ" sz="2000" dirty="0">
              <a:solidFill>
                <a:schemeClr val="bg2"/>
              </a:solidFill>
            </a:endParaRPr>
          </a:p>
          <a:p>
            <a:pPr algn="ctr"/>
            <a:r>
              <a:rPr lang="cs-CZ" altLang="cs-CZ" sz="3200" b="1" dirty="0">
                <a:latin typeface="Arial" panose="020B0604020202020204" pitchFamily="34" charset="0"/>
              </a:rPr>
              <a:t>Mgr. Martin Forejt Ph.D.</a:t>
            </a:r>
          </a:p>
          <a:p>
            <a:pPr algn="ctr"/>
            <a:endParaRPr lang="cs-CZ" altLang="cs-CZ" sz="1000" b="1" dirty="0">
              <a:latin typeface="Arial" panose="020B0604020202020204" pitchFamily="34" charset="0"/>
            </a:endParaRPr>
          </a:p>
          <a:p>
            <a:pPr algn="ctr"/>
            <a:r>
              <a:rPr lang="cs-CZ" altLang="cs-CZ" sz="2400" dirty="0">
                <a:latin typeface="Arial" panose="020B0604020202020204" pitchFamily="34" charset="0"/>
              </a:rPr>
              <a:t>Ústav ochrany a podpory zdraví</a:t>
            </a:r>
          </a:p>
          <a:p>
            <a:endParaRPr lang="cs-CZ" altLang="cs-CZ" sz="2800" dirty="0">
              <a:solidFill>
                <a:schemeClr val="bg2"/>
              </a:solidFill>
            </a:endParaRPr>
          </a:p>
        </p:txBody>
      </p:sp>
      <p:graphicFrame>
        <p:nvGraphicFramePr>
          <p:cNvPr id="2052" name="Object 4">
            <a:extLst>
              <a:ext uri="{FF2B5EF4-FFF2-40B4-BE49-F238E27FC236}">
                <a16:creationId xmlns:a16="http://schemas.microsoft.com/office/drawing/2014/main" id="{B1BAF5C8-670B-40FF-99AA-590BC5499C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657998"/>
              </p:ext>
            </p:extLst>
          </p:nvPr>
        </p:nvGraphicFramePr>
        <p:xfrm>
          <a:off x="261257" y="2251986"/>
          <a:ext cx="2517569" cy="2706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Klip" r:id="rId3" imgW="3025775" imgH="3252788" progId="MS_ClipArt_Gallery.2">
                  <p:embed/>
                </p:oleObj>
              </mc:Choice>
              <mc:Fallback>
                <p:oleObj name="Klip" r:id="rId3" imgW="3025775" imgH="3252788" progId="MS_ClipArt_Gallery.2">
                  <p:embed/>
                  <p:pic>
                    <p:nvPicPr>
                      <p:cNvPr id="2052" name="Object 4">
                        <a:extLst>
                          <a:ext uri="{FF2B5EF4-FFF2-40B4-BE49-F238E27FC236}">
                            <a16:creationId xmlns:a16="http://schemas.microsoft.com/office/drawing/2014/main" id="{B1BAF5C8-670B-40FF-99AA-590BC5499C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257" y="2251986"/>
                        <a:ext cx="2517569" cy="27064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bdélník 1">
            <a:extLst>
              <a:ext uri="{FF2B5EF4-FFF2-40B4-BE49-F238E27FC236}">
                <a16:creationId xmlns:a16="http://schemas.microsoft.com/office/drawing/2014/main" id="{3F276603-FFED-410D-A21B-5DC948188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506" y="167120"/>
            <a:ext cx="8645237" cy="7048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cs-CZ" altLang="cs-CZ" sz="1000" b="1" dirty="0"/>
          </a:p>
          <a:p>
            <a:pPr marL="457200" indent="-457200">
              <a:spcBef>
                <a:spcPct val="0"/>
              </a:spcBef>
              <a:buClr>
                <a:schemeClr val="tx2"/>
              </a:buClr>
              <a:defRPr/>
            </a:pPr>
            <a:r>
              <a:rPr lang="cs-CZ" altLang="cs-CZ" sz="2600" b="1" dirty="0">
                <a:latin typeface="+mj-lt"/>
              </a:rPr>
              <a:t>Výživová anamnéza (výživové zvyklosti)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cs-CZ" altLang="cs-CZ" sz="800" b="1" dirty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b="1" dirty="0">
                <a:solidFill>
                  <a:schemeClr val="tx2"/>
                </a:solidFill>
              </a:rPr>
              <a:t>- </a:t>
            </a:r>
            <a:r>
              <a:rPr lang="cs-CZ" altLang="cs-CZ" sz="2400" dirty="0">
                <a:latin typeface="+mn-lt"/>
              </a:rPr>
              <a:t>metoda využívající interview - řízený rozhovor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solidFill>
                  <a:schemeClr val="tx2"/>
                </a:solidFill>
                <a:latin typeface="+mn-lt"/>
              </a:rPr>
              <a:t>-</a:t>
            </a:r>
            <a:r>
              <a:rPr lang="cs-CZ" altLang="cs-CZ" sz="2400" dirty="0">
                <a:latin typeface="+mn-lt"/>
              </a:rPr>
              <a:t> její součástí je 24hodinový </a:t>
            </a:r>
            <a:r>
              <a:rPr lang="cs-CZ" altLang="cs-CZ" sz="2400" dirty="0" err="1">
                <a:latin typeface="+mn-lt"/>
              </a:rPr>
              <a:t>recall</a:t>
            </a:r>
            <a:r>
              <a:rPr lang="cs-CZ" altLang="cs-CZ" sz="2400" dirty="0">
                <a:latin typeface="+mn-lt"/>
              </a:rPr>
              <a:t> a dotazy na stravovací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latin typeface="+mn-lt"/>
              </a:rPr>
              <a:t>  zvyklosti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solidFill>
                  <a:schemeClr val="tx2"/>
                </a:solidFill>
                <a:latin typeface="+mn-lt"/>
              </a:rPr>
              <a:t>-</a:t>
            </a:r>
            <a:r>
              <a:rPr lang="cs-CZ" altLang="cs-CZ" sz="2400" dirty="0">
                <a:latin typeface="+mn-lt"/>
              </a:rPr>
              <a:t> informuje o všech minulých  životních údobích (6 -12 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latin typeface="+mn-lt"/>
              </a:rPr>
              <a:t>  měsíců  zpět) - výživová spotřeba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latin typeface="+mn-lt"/>
              </a:rPr>
              <a:t>                         - charakter stravování a zvyklosti, úprava jídel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latin typeface="+mn-lt"/>
              </a:rPr>
              <a:t>                         - frekvence příjmu určitých potravin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latin typeface="+mn-lt"/>
              </a:rPr>
              <a:t>                         - kombinace pokrmů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latin typeface="+mn-lt"/>
              </a:rPr>
              <a:t>                         - množství obvyklých porcí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solidFill>
                  <a:schemeClr val="tx2"/>
                </a:solidFill>
                <a:latin typeface="+mn-lt"/>
              </a:rPr>
              <a:t>-</a:t>
            </a:r>
            <a:r>
              <a:rPr lang="cs-CZ" altLang="cs-CZ" sz="2400" dirty="0">
                <a:latin typeface="+mn-lt"/>
              </a:rPr>
              <a:t> neprovádí se u dětí mladších 14 let a u starých lidí nad 80 let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solidFill>
                  <a:schemeClr val="tx2"/>
                </a:solidFill>
                <a:latin typeface="+mn-lt"/>
              </a:rPr>
              <a:t>-</a:t>
            </a:r>
            <a:r>
              <a:rPr lang="cs-CZ" altLang="cs-CZ" sz="2400" b="1" dirty="0">
                <a:latin typeface="+mn-lt"/>
              </a:rPr>
              <a:t> </a:t>
            </a:r>
            <a:r>
              <a:rPr lang="cs-CZ" altLang="cs-CZ" sz="2400" dirty="0">
                <a:latin typeface="+mn-lt"/>
              </a:rPr>
              <a:t>výhoda metody - rychle a snadno proveditelná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solidFill>
                  <a:schemeClr val="tx2"/>
                </a:solidFill>
                <a:latin typeface="+mn-lt"/>
              </a:rPr>
              <a:t>- </a:t>
            </a:r>
            <a:r>
              <a:rPr lang="cs-CZ" altLang="cs-CZ" sz="2400" dirty="0">
                <a:latin typeface="+mn-lt"/>
              </a:rPr>
              <a:t>nevýhoda metody - nebere v úvahu odchylky ve stravovacích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latin typeface="+mn-lt"/>
              </a:rPr>
              <a:t>                               </a:t>
            </a:r>
            <a:r>
              <a:rPr lang="cs-CZ" altLang="cs-CZ" sz="2400" dirty="0" err="1">
                <a:latin typeface="+mn-lt"/>
              </a:rPr>
              <a:t>zvyklostech,nepřesná</a:t>
            </a:r>
            <a:r>
              <a:rPr lang="cs-CZ" altLang="cs-CZ" sz="2400" dirty="0">
                <a:latin typeface="+mn-lt"/>
              </a:rPr>
              <a:t> (potraviny neváženy)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latin typeface="+mn-lt"/>
              </a:rPr>
              <a:t>                              - zkreslování běžných výživových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latin typeface="+mn-lt"/>
              </a:rPr>
              <a:t>                                zvyklostí a frekvence příjmu dle                        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latin typeface="+mn-lt"/>
              </a:rPr>
              <a:t>                                stávajícího ročního období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cs-CZ" altLang="cs-CZ" sz="24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FEB2A1B-062D-42D6-B60E-0F64067B6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549275"/>
            <a:ext cx="8593137" cy="5663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buClr>
                <a:srgbClr val="0000DC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2600" b="1" dirty="0">
                <a:latin typeface="+mj-lt"/>
              </a:rPr>
              <a:t>Výživová frekvence</a:t>
            </a:r>
          </a:p>
          <a:p>
            <a:pPr>
              <a:defRPr/>
            </a:pPr>
            <a:r>
              <a:rPr lang="cs-CZ" altLang="cs-CZ" dirty="0">
                <a:solidFill>
                  <a:srgbClr val="0000DC"/>
                </a:solidFill>
                <a:latin typeface="+mn-lt"/>
              </a:rPr>
              <a:t>-</a:t>
            </a:r>
            <a:r>
              <a:rPr lang="cs-CZ" altLang="cs-CZ" dirty="0">
                <a:latin typeface="+mn-lt"/>
              </a:rPr>
              <a:t> metoda využívá interview nebo se provádí zasílání formulářů     </a:t>
            </a:r>
          </a:p>
          <a:p>
            <a:pPr>
              <a:defRPr/>
            </a:pPr>
            <a:r>
              <a:rPr lang="cs-CZ" altLang="cs-CZ" dirty="0">
                <a:latin typeface="+mn-lt"/>
              </a:rPr>
              <a:t>  (špatná návratnost), záznam se provádí do předtištěného  </a:t>
            </a:r>
          </a:p>
          <a:p>
            <a:pPr>
              <a:defRPr/>
            </a:pPr>
            <a:r>
              <a:rPr lang="cs-CZ" altLang="cs-CZ" dirty="0">
                <a:latin typeface="+mn-lt"/>
              </a:rPr>
              <a:t>   formuláře</a:t>
            </a:r>
          </a:p>
          <a:p>
            <a:pPr>
              <a:defRPr/>
            </a:pPr>
            <a:r>
              <a:rPr lang="cs-CZ" altLang="cs-CZ" dirty="0">
                <a:solidFill>
                  <a:srgbClr val="0000DC"/>
                </a:solidFill>
                <a:latin typeface="+mn-lt"/>
              </a:rPr>
              <a:t>-</a:t>
            </a:r>
            <a:r>
              <a:rPr lang="cs-CZ" altLang="cs-CZ" dirty="0">
                <a:latin typeface="+mn-lt"/>
              </a:rPr>
              <a:t> dotazovaný uvádí, jak často jí (během dne, týdne, měsíce) </a:t>
            </a:r>
          </a:p>
          <a:p>
            <a:pPr>
              <a:defRPr/>
            </a:pPr>
            <a:r>
              <a:rPr lang="cs-CZ" altLang="cs-CZ" dirty="0">
                <a:latin typeface="+mn-lt"/>
              </a:rPr>
              <a:t>  vybrané poživatiny</a:t>
            </a:r>
          </a:p>
          <a:p>
            <a:pPr>
              <a:defRPr/>
            </a:pPr>
            <a:r>
              <a:rPr lang="cs-CZ" altLang="cs-CZ" dirty="0">
                <a:solidFill>
                  <a:srgbClr val="0000DC"/>
                </a:solidFill>
                <a:latin typeface="+mn-lt"/>
              </a:rPr>
              <a:t>-</a:t>
            </a:r>
            <a:r>
              <a:rPr lang="cs-CZ" altLang="cs-CZ" dirty="0">
                <a:latin typeface="+mn-lt"/>
              </a:rPr>
              <a:t> výhody metody - lze se zaměřit na významné složky ve     </a:t>
            </a:r>
          </a:p>
          <a:p>
            <a:pPr>
              <a:defRPr/>
            </a:pPr>
            <a:r>
              <a:rPr lang="cs-CZ" altLang="cs-CZ" dirty="0">
                <a:latin typeface="+mn-lt"/>
              </a:rPr>
              <a:t>  stravě</a:t>
            </a:r>
          </a:p>
          <a:p>
            <a:pPr>
              <a:defRPr/>
            </a:pPr>
            <a:r>
              <a:rPr lang="cs-CZ" altLang="cs-CZ" dirty="0">
                <a:solidFill>
                  <a:srgbClr val="0000DC"/>
                </a:solidFill>
                <a:latin typeface="+mn-lt"/>
              </a:rPr>
              <a:t>-</a:t>
            </a:r>
            <a:r>
              <a:rPr lang="cs-CZ" altLang="cs-CZ" dirty="0">
                <a:latin typeface="+mn-lt"/>
              </a:rPr>
              <a:t> umožňuje zařadit sledovanou osobu do skupiny malých, </a:t>
            </a:r>
          </a:p>
          <a:p>
            <a:pPr>
              <a:defRPr/>
            </a:pPr>
            <a:r>
              <a:rPr lang="cs-CZ" altLang="cs-CZ" dirty="0">
                <a:latin typeface="+mn-lt"/>
              </a:rPr>
              <a:t>  středních a velkých konzumentů určité potraviny či  skupiny  </a:t>
            </a:r>
          </a:p>
          <a:p>
            <a:pPr>
              <a:defRPr/>
            </a:pPr>
            <a:r>
              <a:rPr lang="cs-CZ" altLang="cs-CZ" dirty="0">
                <a:latin typeface="+mn-lt"/>
              </a:rPr>
              <a:t>  potravin</a:t>
            </a:r>
          </a:p>
          <a:p>
            <a:pPr>
              <a:defRPr/>
            </a:pPr>
            <a:r>
              <a:rPr lang="cs-CZ" altLang="cs-CZ" dirty="0">
                <a:solidFill>
                  <a:srgbClr val="0000DC"/>
                </a:solidFill>
                <a:latin typeface="+mn-lt"/>
              </a:rPr>
              <a:t>-</a:t>
            </a:r>
            <a:r>
              <a:rPr lang="cs-CZ" altLang="cs-CZ" dirty="0">
                <a:latin typeface="+mn-lt"/>
              </a:rPr>
              <a:t> nevýhody metody - pracná a časově náročná</a:t>
            </a:r>
          </a:p>
          <a:p>
            <a:pPr marL="342900" indent="-342900">
              <a:buFontTx/>
              <a:buChar char="-"/>
              <a:defRPr/>
            </a:pPr>
            <a:endParaRPr lang="cs-CZ" altLang="cs-CZ" dirty="0">
              <a:solidFill>
                <a:schemeClr val="bg2"/>
              </a:solidFill>
            </a:endParaRPr>
          </a:p>
          <a:p>
            <a:pPr>
              <a:defRPr/>
            </a:pPr>
            <a:r>
              <a:rPr lang="cs-CZ" altLang="cs-CZ" dirty="0">
                <a:solidFill>
                  <a:schemeClr val="bg2"/>
                </a:solidFill>
              </a:rPr>
              <a:t>                              </a:t>
            </a:r>
          </a:p>
          <a:p>
            <a:pPr>
              <a:defRPr/>
            </a:pPr>
            <a:endParaRPr lang="cs-CZ" altLang="cs-CZ" dirty="0">
              <a:solidFill>
                <a:schemeClr val="bg2"/>
              </a:solidFill>
            </a:endParaRP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id="{B51F8285-2CB5-4950-ACAD-DE87AD5F4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667000"/>
            <a:ext cx="1841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200" b="1"/>
          </a:p>
          <a:p>
            <a:pPr>
              <a:spcBef>
                <a:spcPct val="0"/>
              </a:spcBef>
              <a:buFontTx/>
              <a:buNone/>
            </a:pPr>
            <a:endParaRPr lang="cs-CZ" altLang="cs-CZ" sz="22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4897464-FF62-4CA6-9EDB-C4B762B58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57400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cs-CZ" altLang="cs-CZ" sz="2400"/>
          </a:p>
        </p:txBody>
      </p:sp>
      <p:sp>
        <p:nvSpPr>
          <p:cNvPr id="9219" name="Text Box 5">
            <a:extLst>
              <a:ext uri="{FF2B5EF4-FFF2-40B4-BE49-F238E27FC236}">
                <a16:creationId xmlns:a16="http://schemas.microsoft.com/office/drawing/2014/main" id="{F03A4D7A-36DE-44F9-A4D8-DFEBB4A8E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814" y="785008"/>
            <a:ext cx="8353425" cy="510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spcBef>
                <a:spcPct val="0"/>
              </a:spcBef>
              <a:buClr>
                <a:srgbClr val="0000DC"/>
              </a:buClr>
              <a:defRPr/>
            </a:pPr>
            <a:r>
              <a:rPr lang="cs-CZ" altLang="cs-CZ" sz="2600" b="1" dirty="0">
                <a:latin typeface="+mj-lt"/>
              </a:rPr>
              <a:t>24 hodinový </a:t>
            </a:r>
            <a:r>
              <a:rPr lang="cs-CZ" altLang="cs-CZ" sz="2600" b="1" dirty="0" err="1">
                <a:latin typeface="+mj-lt"/>
              </a:rPr>
              <a:t>recall</a:t>
            </a:r>
            <a:r>
              <a:rPr lang="cs-CZ" altLang="cs-CZ" sz="2600" b="1" dirty="0">
                <a:latin typeface="+mj-lt"/>
              </a:rPr>
              <a:t>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-</a:t>
            </a:r>
            <a:r>
              <a:rPr lang="cs-CZ" altLang="cs-CZ" sz="2400" dirty="0">
                <a:latin typeface="+mn-lt"/>
              </a:rPr>
              <a:t> nejčastěji užívaná metoda, vhodná u dostatečně velkých 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cs-CZ" altLang="cs-CZ" sz="2400" dirty="0">
                <a:latin typeface="+mn-lt"/>
              </a:rPr>
              <a:t>  souborů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-</a:t>
            </a:r>
            <a:r>
              <a:rPr lang="cs-CZ" altLang="cs-CZ" sz="2400" dirty="0">
                <a:latin typeface="+mn-lt"/>
              </a:rPr>
              <a:t> provádí se formou interview (osobně, telefon), za 1-7 dní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-</a:t>
            </a:r>
            <a:r>
              <a:rPr lang="cs-CZ" altLang="cs-CZ" sz="2400" dirty="0">
                <a:latin typeface="+mn-lt"/>
              </a:rPr>
              <a:t> záznam volně na papír, do formuláře, počítače, nahrávání 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cs-CZ" altLang="cs-CZ" sz="2400" dirty="0">
                <a:latin typeface="+mn-lt"/>
              </a:rPr>
              <a:t>  hovoru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-</a:t>
            </a:r>
            <a:r>
              <a:rPr lang="cs-CZ" altLang="cs-CZ" sz="2400" dirty="0">
                <a:latin typeface="+mn-lt"/>
              </a:rPr>
              <a:t> neprovádí se - děti mladší 7 let, lidé nad 75 let výjimečně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latin typeface="+mn-lt"/>
              </a:rPr>
              <a:t>                        - informování, že budou dotazováni, je pak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latin typeface="+mn-lt"/>
              </a:rPr>
              <a:t>                          tendence měnit své běžné stravovací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latin typeface="+mn-lt"/>
              </a:rPr>
              <a:t>                          návyky = zkreslení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-</a:t>
            </a:r>
            <a:r>
              <a:rPr lang="cs-CZ" altLang="cs-CZ" sz="2400" dirty="0">
                <a:latin typeface="+mn-lt"/>
              </a:rPr>
              <a:t> otázky - neutrální: Kdy jste jedla? Co jste jedla?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latin typeface="+mn-lt"/>
              </a:rPr>
              <a:t>              - vyhýbat se sugestivním formulacím vedoucím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latin typeface="+mn-lt"/>
              </a:rPr>
              <a:t>                k určité odpovědi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cs-CZ" altLang="cs-CZ" sz="1200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>
            <a:extLst>
              <a:ext uri="{FF2B5EF4-FFF2-40B4-BE49-F238E27FC236}">
                <a16:creationId xmlns:a16="http://schemas.microsoft.com/office/drawing/2014/main" id="{E708C5B1-76EA-4515-A3A9-04AECEEA6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836613"/>
            <a:ext cx="82804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 dirty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b="1" u="sng" dirty="0">
                <a:latin typeface="+mj-lt"/>
              </a:rPr>
              <a:t>4. SPECIFICKÉ FÁZE (OTÁZKY) PŘI RECALLU</a:t>
            </a:r>
            <a:endParaRPr lang="cs-CZ" altLang="cs-CZ" sz="2400" dirty="0">
              <a:latin typeface="+mj-lt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1. Fáze </a:t>
            </a:r>
            <a:r>
              <a:rPr lang="cs-CZ" altLang="cs-CZ" sz="2400" dirty="0">
                <a:latin typeface="+mn-lt"/>
              </a:rPr>
              <a:t>- nespecifikuje se  blíže jednotlivá potravina, nápoj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cs-CZ" altLang="cs-CZ" sz="2400" dirty="0">
                <a:latin typeface="+mn-lt"/>
              </a:rPr>
              <a:t>                (chleba s máslem, čaj)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2. Fáze </a:t>
            </a:r>
            <a:r>
              <a:rPr lang="cs-CZ" altLang="cs-CZ" sz="2400" dirty="0">
                <a:latin typeface="+mn-lt"/>
              </a:rPr>
              <a:t>- kvalitativní upřesnění potraviny či tekutiny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latin typeface="+mn-lt"/>
              </a:rPr>
              <a:t>               (bavorský chléb, čerstvé máslo, ovocný čaj)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3. Fáze </a:t>
            </a:r>
            <a:r>
              <a:rPr lang="cs-CZ" altLang="cs-CZ" sz="2400" dirty="0">
                <a:latin typeface="+mn-lt"/>
              </a:rPr>
              <a:t>- množství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latin typeface="+mn-lt"/>
              </a:rPr>
              <a:t>               (velikost porcí, g, ml - dle foto knih, brožur…)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4. Fáze </a:t>
            </a:r>
            <a:r>
              <a:rPr lang="cs-CZ" altLang="cs-CZ" sz="2400" dirty="0">
                <a:latin typeface="+mn-lt"/>
              </a:rPr>
              <a:t>- popis všeho, co jsme zapsali a případné doladění</a:t>
            </a:r>
            <a:endParaRPr lang="cs-CZ" altLang="cs-CZ" sz="2800" dirty="0">
              <a:latin typeface="+mn-lt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dirty="0">
              <a:latin typeface="+mn-lt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-</a:t>
            </a:r>
            <a:r>
              <a:rPr lang="cs-CZ" altLang="cs-CZ" sz="2400" dirty="0">
                <a:latin typeface="+mn-lt"/>
              </a:rPr>
              <a:t> výhody metody - rychle a snadno proveditelná, levná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-</a:t>
            </a:r>
            <a:r>
              <a:rPr lang="cs-CZ" altLang="cs-CZ" sz="2400" dirty="0">
                <a:latin typeface="+mn-lt"/>
              </a:rPr>
              <a:t> nevýhody metody - nepřesná (potraviny neváženy)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+mn-lt"/>
              </a:rPr>
              <a:t>                                - předchozí den mohl být atypický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+mn-lt"/>
              </a:rPr>
              <a:t>                                  (</a:t>
            </a:r>
            <a:r>
              <a:rPr lang="cs-CZ" altLang="cs-CZ" sz="2400" dirty="0" err="1">
                <a:latin typeface="+mn-lt"/>
              </a:rPr>
              <a:t>recall</a:t>
            </a:r>
            <a:r>
              <a:rPr lang="cs-CZ" altLang="cs-CZ" sz="2400" dirty="0">
                <a:latin typeface="+mn-lt"/>
              </a:rPr>
              <a:t> jen za 1den)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+mn-lt"/>
              </a:rPr>
              <a:t>                                - závislost na paměti osob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5FFD2BE-4436-4BE7-909A-6CBF547C7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05" y="549275"/>
            <a:ext cx="8678979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800" b="1" dirty="0">
                <a:latin typeface="+mj-lt"/>
              </a:rPr>
              <a:t>Metoda rychlého hodnocení výživy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800" b="1" dirty="0">
                <a:latin typeface="+mj-lt"/>
              </a:rPr>
              <a:t>pomocí potravinových skupin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600" b="1" dirty="0">
              <a:latin typeface="+mn-lt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-</a:t>
            </a:r>
            <a:r>
              <a:rPr lang="cs-CZ" altLang="cs-CZ" sz="2400" dirty="0">
                <a:latin typeface="+mn-lt"/>
              </a:rPr>
              <a:t> pracuje na principu 24hodin. </a:t>
            </a:r>
            <a:r>
              <a:rPr lang="cs-CZ" altLang="cs-CZ" sz="2400" dirty="0" err="1">
                <a:latin typeface="+mn-lt"/>
              </a:rPr>
              <a:t>recallu</a:t>
            </a:r>
            <a:r>
              <a:rPr lang="cs-CZ" altLang="cs-CZ" sz="2400" dirty="0">
                <a:latin typeface="+mn-lt"/>
              </a:rPr>
              <a:t> s důrazem na sledování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+mn-lt"/>
              </a:rPr>
              <a:t>  zastoupení jednotlivých potravinových skupin ve stravě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-</a:t>
            </a:r>
            <a:r>
              <a:rPr lang="cs-CZ" altLang="cs-CZ" sz="2400" dirty="0">
                <a:latin typeface="+mn-lt"/>
              </a:rPr>
              <a:t> využívá norem tzv.  </a:t>
            </a:r>
            <a:r>
              <a:rPr lang="cs-CZ" altLang="cs-CZ" sz="2000" b="1" dirty="0">
                <a:latin typeface="+mn-lt"/>
              </a:rPr>
              <a:t>POTRAVINOVÉ PYRAMIDY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 b="1" dirty="0">
                <a:latin typeface="+mn-lt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+mn-lt"/>
              </a:rPr>
              <a:t> </a:t>
            </a: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Popis potravinové pyramidy viz. interaktivní osnova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 (</a:t>
            </a:r>
            <a:r>
              <a:rPr lang="cs-CZ" altLang="cs-CZ" sz="2400" i="1" dirty="0">
                <a:solidFill>
                  <a:srgbClr val="0000DC"/>
                </a:solidFill>
                <a:latin typeface="+mn-lt"/>
              </a:rPr>
              <a:t>další studijní materiály</a:t>
            </a: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2000" b="1" dirty="0">
              <a:solidFill>
                <a:schemeClr val="bg2"/>
              </a:solidFill>
              <a:latin typeface="+mn-lt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2000" b="1" dirty="0">
              <a:solidFill>
                <a:schemeClr val="bg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chemeClr val="bg2"/>
                </a:solidFill>
              </a:rPr>
              <a:t>                              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dirty="0"/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C0FA27C-0D0F-4E45-AA9B-BA55FA192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49" y="620713"/>
            <a:ext cx="8414245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cs-CZ" altLang="cs-CZ" sz="2600" b="1" dirty="0">
                <a:latin typeface="+mj-lt"/>
              </a:rPr>
              <a:t>Hodnocení výživy pomocí nutričního skóre dle WHO</a:t>
            </a:r>
          </a:p>
          <a:p>
            <a:pPr algn="ctr">
              <a:defRPr/>
            </a:pPr>
            <a:endParaRPr lang="cs-CZ" altLang="cs-CZ" b="1" dirty="0"/>
          </a:p>
          <a:p>
            <a:pPr marL="342900" indent="-342900">
              <a:buClr>
                <a:srgbClr val="0000DC"/>
              </a:buClr>
              <a:buFontTx/>
              <a:buChar char="-"/>
              <a:defRPr/>
            </a:pPr>
            <a:r>
              <a:rPr lang="cs-CZ" altLang="cs-CZ" dirty="0">
                <a:latin typeface="+mn-lt"/>
              </a:rPr>
              <a:t>metoda 24hodinového </a:t>
            </a:r>
            <a:r>
              <a:rPr lang="cs-CZ" altLang="cs-CZ" dirty="0" err="1">
                <a:latin typeface="+mn-lt"/>
              </a:rPr>
              <a:t>recallu</a:t>
            </a:r>
            <a:r>
              <a:rPr lang="cs-CZ" altLang="cs-CZ" dirty="0">
                <a:latin typeface="+mn-lt"/>
              </a:rPr>
              <a:t> je doplněna o rychlý výpočet nutričního skóre dle odpovědí na 10 otázek </a:t>
            </a:r>
          </a:p>
          <a:p>
            <a:pPr>
              <a:defRPr/>
            </a:pPr>
            <a:endParaRPr lang="cs-CZ" altLang="cs-CZ" sz="1000" dirty="0">
              <a:latin typeface="+mn-lt"/>
            </a:endParaRPr>
          </a:p>
          <a:p>
            <a:pPr marL="342900" indent="-342900">
              <a:buClr>
                <a:srgbClr val="0000DC"/>
              </a:buClr>
              <a:buFontTx/>
              <a:buChar char="-"/>
              <a:defRPr/>
            </a:pPr>
            <a:r>
              <a:rPr lang="cs-CZ" altLang="cs-CZ" dirty="0">
                <a:latin typeface="+mn-lt"/>
              </a:rPr>
              <a:t>otázky vychází z potravinové pyramidy</a:t>
            </a:r>
          </a:p>
          <a:p>
            <a:pPr>
              <a:defRPr/>
            </a:pPr>
            <a:endParaRPr lang="cs-CZ" altLang="cs-CZ" sz="1000" dirty="0">
              <a:latin typeface="+mn-lt"/>
            </a:endParaRPr>
          </a:p>
          <a:p>
            <a:pPr marL="342900" indent="-342900">
              <a:buClr>
                <a:srgbClr val="0000DC"/>
              </a:buClr>
              <a:buFontTx/>
              <a:buChar char="-"/>
              <a:defRPr/>
            </a:pPr>
            <a:r>
              <a:rPr lang="cs-CZ" altLang="cs-CZ" dirty="0">
                <a:latin typeface="+mn-lt"/>
              </a:rPr>
              <a:t>každá kladná odpověď = 1 bod</a:t>
            </a:r>
          </a:p>
          <a:p>
            <a:pPr>
              <a:defRPr/>
            </a:pPr>
            <a:r>
              <a:rPr lang="cs-CZ" altLang="cs-CZ" dirty="0">
                <a:solidFill>
                  <a:schemeClr val="bg2"/>
                </a:solidFill>
                <a:latin typeface="+mn-lt"/>
              </a:rPr>
              <a:t>    </a:t>
            </a:r>
          </a:p>
          <a:p>
            <a:pPr>
              <a:defRPr/>
            </a:pPr>
            <a:r>
              <a:rPr lang="cs-CZ" altLang="cs-CZ" dirty="0">
                <a:solidFill>
                  <a:srgbClr val="0000DC"/>
                </a:solidFill>
                <a:latin typeface="+mn-lt"/>
              </a:rPr>
              <a:t>Hodnocení nutričního skóre a otázky viz. interaktivní osnova   </a:t>
            </a:r>
          </a:p>
          <a:p>
            <a:pPr algn="ctr">
              <a:defRPr/>
            </a:pPr>
            <a:r>
              <a:rPr lang="cs-CZ" altLang="cs-CZ" dirty="0">
                <a:solidFill>
                  <a:srgbClr val="0000DC"/>
                </a:solidFill>
                <a:latin typeface="+mn-lt"/>
              </a:rPr>
              <a:t>     (</a:t>
            </a:r>
            <a:r>
              <a:rPr lang="cs-CZ" altLang="cs-CZ" i="1" dirty="0">
                <a:solidFill>
                  <a:srgbClr val="0000DC"/>
                </a:solidFill>
                <a:latin typeface="+mn-lt"/>
              </a:rPr>
              <a:t>další studijní materiály</a:t>
            </a:r>
            <a:r>
              <a:rPr lang="cs-CZ" altLang="cs-CZ" dirty="0">
                <a:solidFill>
                  <a:srgbClr val="0000DC"/>
                </a:solidFill>
                <a:latin typeface="+mn-lt"/>
              </a:rPr>
              <a:t>)</a:t>
            </a:r>
          </a:p>
          <a:p>
            <a:pPr marL="342900" indent="-342900">
              <a:buFontTx/>
              <a:buChar char="-"/>
              <a:defRPr/>
            </a:pPr>
            <a:endParaRPr lang="cs-CZ" altLang="cs-CZ" dirty="0">
              <a:solidFill>
                <a:schemeClr val="bg2"/>
              </a:solidFill>
            </a:endParaRPr>
          </a:p>
          <a:p>
            <a:pPr marL="342900" indent="-342900">
              <a:buFontTx/>
              <a:buChar char="-"/>
              <a:defRPr/>
            </a:pPr>
            <a:endParaRPr lang="cs-CZ" altLang="cs-CZ" dirty="0">
              <a:solidFill>
                <a:schemeClr val="bg2"/>
              </a:solidFill>
            </a:endParaRPr>
          </a:p>
          <a:p>
            <a:pPr marL="342900" indent="-342900">
              <a:buFontTx/>
              <a:buChar char="-"/>
              <a:defRPr/>
            </a:pPr>
            <a:endParaRPr lang="cs-CZ" altLang="cs-CZ" dirty="0">
              <a:solidFill>
                <a:schemeClr val="bg2"/>
              </a:solidFill>
            </a:endParaRPr>
          </a:p>
          <a:p>
            <a:pPr marL="342900" indent="-342900">
              <a:buFontTx/>
              <a:buChar char="-"/>
              <a:defRPr/>
            </a:pPr>
            <a:endParaRPr lang="cs-CZ" altLang="cs-CZ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61FF333-2DD3-4A12-9C86-DA00630B51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17315" y="325624"/>
            <a:ext cx="7772400" cy="1143000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FF6600"/>
                </a:solidFill>
              </a:rPr>
              <a:t>VÝŽIVOVÁ SPOTŘEBA</a:t>
            </a:r>
            <a:endParaRPr lang="cs-CZ" altLang="cs-CZ" dirty="0">
              <a:solidFill>
                <a:srgbClr val="FF6600"/>
              </a:solidFill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CD017BA-78CB-4F7C-BD9B-C4CBC023BA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8275" y="1125538"/>
            <a:ext cx="8761969" cy="4114800"/>
          </a:xfrm>
        </p:spPr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400" dirty="0"/>
              <a:t> vyjadřuje množství zkonzumovaných potravin, nápojů 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400" dirty="0"/>
              <a:t>   a jejich druh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400" dirty="0"/>
              <a:t> ekvivalenty: nutriční spotřeba, výživový příjem, nutriční příjem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400" dirty="0"/>
              <a:t> můžeme ji zjišťovat u jednotlivců i specifických skupin (rodina) 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400" dirty="0"/>
              <a:t> měřena kvantitativně a kvalitativně</a:t>
            </a:r>
          </a:p>
          <a:p>
            <a:pPr>
              <a:buFontTx/>
              <a:buNone/>
            </a:pPr>
            <a:r>
              <a:rPr lang="cs-CZ" altLang="cs-CZ" sz="2400" b="1" dirty="0">
                <a:solidFill>
                  <a:schemeClr val="bg2"/>
                </a:solidFill>
              </a:rPr>
              <a:t>   </a:t>
            </a:r>
          </a:p>
          <a:p>
            <a:pPr marL="54000" indent="0">
              <a:buNone/>
            </a:pPr>
            <a:r>
              <a:rPr lang="cs-CZ" altLang="cs-CZ" sz="2400" b="1" dirty="0">
                <a:solidFill>
                  <a:srgbClr val="0000DC"/>
                </a:solidFill>
              </a:rPr>
              <a:t> NUTRIENT = ŽIVINA</a:t>
            </a:r>
          </a:p>
          <a:p>
            <a:pPr marL="54000" indent="0">
              <a:buNone/>
            </a:pPr>
            <a:endParaRPr lang="cs-CZ" altLang="cs-CZ" sz="2400" b="1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400" b="1" dirty="0"/>
              <a:t> </a:t>
            </a:r>
            <a:r>
              <a:rPr lang="cs-CZ" altLang="cs-CZ" sz="2400" b="1" dirty="0" err="1"/>
              <a:t>Makroživiny</a:t>
            </a:r>
            <a:r>
              <a:rPr lang="cs-CZ" altLang="cs-CZ" sz="2400" b="1" dirty="0"/>
              <a:t> </a:t>
            </a:r>
            <a:r>
              <a:rPr lang="cs-CZ" altLang="cs-CZ" sz="2400" dirty="0"/>
              <a:t>-</a:t>
            </a:r>
            <a:r>
              <a:rPr lang="cs-CZ" altLang="cs-CZ" sz="2400" b="1" dirty="0"/>
              <a:t> </a:t>
            </a:r>
            <a:r>
              <a:rPr lang="cs-CZ" altLang="cs-CZ" sz="2400" dirty="0"/>
              <a:t>bílkoviny, tuky, sacharidy, (alkohol)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400" b="1" dirty="0"/>
              <a:t> Mikroživiny </a:t>
            </a:r>
            <a:r>
              <a:rPr lang="cs-CZ" altLang="cs-CZ" sz="2400" dirty="0"/>
              <a:t>-</a:t>
            </a:r>
            <a:r>
              <a:rPr lang="cs-CZ" altLang="cs-CZ" sz="2400" b="1" dirty="0"/>
              <a:t> </a:t>
            </a:r>
            <a:r>
              <a:rPr lang="cs-CZ" altLang="cs-CZ" sz="2400" dirty="0"/>
              <a:t>vitaminy, minerální látky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400" b="1" dirty="0"/>
              <a:t> </a:t>
            </a:r>
            <a:r>
              <a:rPr lang="cs-CZ" altLang="cs-CZ" sz="2400" b="1" dirty="0" err="1"/>
              <a:t>Semiživiny</a:t>
            </a:r>
            <a:r>
              <a:rPr lang="cs-CZ" altLang="cs-CZ" sz="2400" b="1" dirty="0"/>
              <a:t> </a:t>
            </a:r>
            <a:r>
              <a:rPr lang="cs-CZ" altLang="cs-CZ" sz="2400" dirty="0"/>
              <a:t>-</a:t>
            </a:r>
            <a:r>
              <a:rPr lang="cs-CZ" altLang="cs-CZ" sz="2400" b="1" dirty="0"/>
              <a:t> </a:t>
            </a:r>
            <a:r>
              <a:rPr lang="cs-CZ" altLang="cs-CZ" sz="2400" dirty="0"/>
              <a:t>vláknina a fytochemické látky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400" b="1" dirty="0"/>
              <a:t> Nenutriční komponenty stravy </a:t>
            </a:r>
            <a:r>
              <a:rPr lang="cs-CZ" altLang="cs-CZ" sz="2400" dirty="0"/>
              <a:t>-</a:t>
            </a:r>
            <a:r>
              <a:rPr lang="cs-CZ" altLang="cs-CZ" sz="2400" b="1" dirty="0"/>
              <a:t> </a:t>
            </a:r>
            <a:r>
              <a:rPr lang="cs-CZ" altLang="cs-CZ" sz="2400" dirty="0" err="1"/>
              <a:t>probiotika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symbiotika</a:t>
            </a:r>
            <a:endParaRPr lang="cs-CZ" altLang="cs-CZ" sz="2400" dirty="0"/>
          </a:p>
          <a:p>
            <a:pPr>
              <a:buFontTx/>
              <a:buNone/>
            </a:pPr>
            <a:endParaRPr lang="cs-CZ" altLang="cs-CZ" sz="2400" b="1" dirty="0"/>
          </a:p>
          <a:p>
            <a:pPr>
              <a:buFontTx/>
              <a:buNone/>
            </a:pPr>
            <a:endParaRPr lang="cs-CZ" altLang="cs-CZ" sz="2400" b="1" dirty="0"/>
          </a:p>
          <a:p>
            <a:pPr>
              <a:buFontTx/>
              <a:buNone/>
            </a:pPr>
            <a:endParaRPr lang="cs-CZ" altLang="cs-CZ" sz="900" dirty="0"/>
          </a:p>
        </p:txBody>
      </p:sp>
      <p:sp>
        <p:nvSpPr>
          <p:cNvPr id="3076" name="AutoShape 5" descr="Výsledek obrázku pro potraviny">
            <a:extLst>
              <a:ext uri="{FF2B5EF4-FFF2-40B4-BE49-F238E27FC236}">
                <a16:creationId xmlns:a16="http://schemas.microsoft.com/office/drawing/2014/main" id="{8EF22421-EC6F-43B4-A51C-6B64ED89DA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3077" name="AutoShape 7" descr="Výsledek obrázku pro potraviny">
            <a:extLst>
              <a:ext uri="{FF2B5EF4-FFF2-40B4-BE49-F238E27FC236}">
                <a16:creationId xmlns:a16="http://schemas.microsoft.com/office/drawing/2014/main" id="{9FD86E12-DAE3-430D-97D6-23997DABCB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675" y="-301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pic>
        <p:nvPicPr>
          <p:cNvPr id="3078" name="Obrázek 4">
            <a:extLst>
              <a:ext uri="{FF2B5EF4-FFF2-40B4-BE49-F238E27FC236}">
                <a16:creationId xmlns:a16="http://schemas.microsoft.com/office/drawing/2014/main" id="{746B1D7B-4943-4FCA-B6E0-19008FB42A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924175"/>
            <a:ext cx="2665413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5" descr="Výsledek obrázku pro potraviny">
            <a:extLst>
              <a:ext uri="{FF2B5EF4-FFF2-40B4-BE49-F238E27FC236}">
                <a16:creationId xmlns:a16="http://schemas.microsoft.com/office/drawing/2014/main" id="{8EF22421-EC6F-43B4-A51C-6B64ED89DA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3077" name="AutoShape 7" descr="Výsledek obrázku pro potraviny">
            <a:extLst>
              <a:ext uri="{FF2B5EF4-FFF2-40B4-BE49-F238E27FC236}">
                <a16:creationId xmlns:a16="http://schemas.microsoft.com/office/drawing/2014/main" id="{9FD86E12-DAE3-430D-97D6-23997DABCB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675" y="-301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011ECC75-4282-4E41-9D31-FA55E4A9A3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720725"/>
            <a:ext cx="8064500" cy="450850"/>
          </a:xfrm>
        </p:spPr>
        <p:txBody>
          <a:bodyPr anchor="ctr"/>
          <a:lstStyle/>
          <a:p>
            <a:pPr algn="ctr"/>
            <a:r>
              <a:rPr lang="cs-CZ" altLang="cs-CZ" b="1" dirty="0">
                <a:solidFill>
                  <a:srgbClr val="FF6600"/>
                </a:solidFill>
              </a:rPr>
              <a:t>METODY POUŽÍVANÉ PRO ZJIŠŤOVÁNÍ</a:t>
            </a:r>
            <a:br>
              <a:rPr lang="cs-CZ" altLang="cs-CZ" b="1" dirty="0">
                <a:solidFill>
                  <a:srgbClr val="FF6600"/>
                </a:solidFill>
              </a:rPr>
            </a:br>
            <a:r>
              <a:rPr lang="cs-CZ" altLang="cs-CZ" b="1" dirty="0">
                <a:solidFill>
                  <a:srgbClr val="FF6600"/>
                </a:solidFill>
              </a:rPr>
              <a:t> VÝŽIVOVÉ SPOTŘEBY</a:t>
            </a:r>
            <a:endParaRPr lang="cs-CZ" altLang="cs-CZ" dirty="0">
              <a:solidFill>
                <a:srgbClr val="FF6600"/>
              </a:solidFill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D8389DC1-E393-4741-B2F1-984B4709053C}"/>
              </a:ext>
            </a:extLst>
          </p:cNvPr>
          <p:cNvSpPr txBox="1">
            <a:spLocks noChangeArrowheads="1"/>
          </p:cNvSpPr>
          <p:nvPr/>
        </p:nvSpPr>
        <p:spPr>
          <a:xfrm>
            <a:off x="466725" y="1960563"/>
            <a:ext cx="8424863" cy="4038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9000" marR="0" indent="-135000" algn="l" defTabSz="914400" rtl="0" eaLnBrk="1" fontAlgn="base" latinLnBrk="0" hangingPunct="1">
              <a:lnSpc>
                <a:spcPts val="27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54000" indent="0">
              <a:buNone/>
              <a:defRPr/>
            </a:pPr>
            <a:r>
              <a:rPr lang="cs-CZ" altLang="cs-CZ" sz="2400" b="1" kern="0" dirty="0">
                <a:solidFill>
                  <a:srgbClr val="0066FF"/>
                </a:solidFill>
              </a:rPr>
              <a:t>1) METODY ZJIŠŤOVÁNÍ GLOBÁLNÍ SPOTŘEBY</a:t>
            </a:r>
          </a:p>
          <a:p>
            <a:pPr>
              <a:defRPr/>
            </a:pPr>
            <a:endParaRPr lang="cs-CZ" altLang="cs-CZ" b="1" kern="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altLang="cs-CZ" sz="2400" b="1" kern="0" dirty="0"/>
              <a:t> Celostátní bilance potravin</a:t>
            </a:r>
            <a:r>
              <a:rPr lang="cs-CZ" altLang="cs-CZ" sz="2400" kern="0" dirty="0"/>
              <a:t> </a:t>
            </a:r>
          </a:p>
          <a:p>
            <a:pPr algn="just">
              <a:defRPr/>
            </a:pPr>
            <a:endParaRPr lang="cs-CZ" altLang="cs-CZ" b="1" kern="0" dirty="0"/>
          </a:p>
          <a:p>
            <a:pPr algn="just">
              <a:defRPr/>
            </a:pPr>
            <a:r>
              <a:rPr lang="cs-CZ" altLang="cs-CZ" b="1" kern="0" dirty="0"/>
              <a:t> z</a:t>
            </a:r>
            <a:r>
              <a:rPr lang="cs-CZ" altLang="cs-CZ" kern="0" dirty="0"/>
              <a:t>aložena na datech, kde jsou zohledněny:</a:t>
            </a:r>
          </a:p>
          <a:p>
            <a:pPr marL="54000" indent="0" algn="just">
              <a:buNone/>
              <a:defRPr/>
            </a:pPr>
            <a:r>
              <a:rPr lang="cs-CZ" altLang="cs-CZ" kern="0" dirty="0"/>
              <a:t>a) </a:t>
            </a:r>
            <a:r>
              <a:rPr lang="cs-CZ" altLang="cs-CZ" b="1" kern="0" dirty="0"/>
              <a:t>Zdroje</a:t>
            </a:r>
            <a:r>
              <a:rPr lang="cs-CZ" altLang="cs-CZ" kern="0" dirty="0"/>
              <a:t> (zemědělská a průmyslová výroba, údaje o sklizni, dovoz potravin, obchodní zásoby, potravinová pomoc)</a:t>
            </a:r>
          </a:p>
          <a:p>
            <a:pPr marL="54000" indent="0" algn="just">
              <a:buNone/>
              <a:defRPr/>
            </a:pPr>
            <a:r>
              <a:rPr lang="cs-CZ" altLang="cs-CZ" kern="0" dirty="0"/>
              <a:t>b) </a:t>
            </a:r>
            <a:r>
              <a:rPr lang="cs-CZ" altLang="cs-CZ" b="1" kern="0" dirty="0"/>
              <a:t>Spotřeba těchto zdrojů </a:t>
            </a:r>
            <a:r>
              <a:rPr lang="cs-CZ" altLang="cs-CZ" kern="0" dirty="0"/>
              <a:t>(prodej, vývoz, ztráty, počáteční a konečné zásoby v obchodech, samozásobení)</a:t>
            </a:r>
          </a:p>
          <a:p>
            <a:pPr algn="just">
              <a:defRPr/>
            </a:pPr>
            <a:endParaRPr lang="cs-CZ" altLang="cs-CZ" b="1" kern="0" dirty="0">
              <a:solidFill>
                <a:srgbClr val="0066FF"/>
              </a:solidFill>
            </a:endParaRPr>
          </a:p>
          <a:p>
            <a:pPr marL="342900" indent="-342900">
              <a:buFontTx/>
              <a:buChar char="-"/>
              <a:defRPr/>
            </a:pPr>
            <a:endParaRPr lang="cs-CZ" altLang="cs-CZ" sz="900" kern="0" dirty="0">
              <a:solidFill>
                <a:schemeClr val="bg2"/>
              </a:solidFill>
            </a:endParaRPr>
          </a:p>
          <a:p>
            <a:pPr>
              <a:defRPr/>
            </a:pPr>
            <a:endParaRPr lang="cs-CZ" altLang="cs-CZ" kern="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9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5" descr="Výsledek obrázku pro potraviny">
            <a:extLst>
              <a:ext uri="{FF2B5EF4-FFF2-40B4-BE49-F238E27FC236}">
                <a16:creationId xmlns:a16="http://schemas.microsoft.com/office/drawing/2014/main" id="{8EF22421-EC6F-43B4-A51C-6B64ED89DA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3077" name="AutoShape 7" descr="Výsledek obrázku pro potraviny">
            <a:extLst>
              <a:ext uri="{FF2B5EF4-FFF2-40B4-BE49-F238E27FC236}">
                <a16:creationId xmlns:a16="http://schemas.microsoft.com/office/drawing/2014/main" id="{9FD86E12-DAE3-430D-97D6-23997DABCB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675" y="-301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21DA123-158B-4792-90D2-93491C2FF148}"/>
              </a:ext>
            </a:extLst>
          </p:cNvPr>
          <p:cNvSpPr txBox="1">
            <a:spLocks noChangeArrowheads="1"/>
          </p:cNvSpPr>
          <p:nvPr/>
        </p:nvSpPr>
        <p:spPr>
          <a:xfrm>
            <a:off x="473075" y="879908"/>
            <a:ext cx="8424863" cy="4038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9000" marR="0" indent="-135000" algn="l" defTabSz="914400" rtl="0" eaLnBrk="1" fontAlgn="base" latinLnBrk="0" hangingPunct="1">
              <a:lnSpc>
                <a:spcPts val="27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54000" indent="0">
              <a:buNone/>
              <a:defRPr/>
            </a:pPr>
            <a:endParaRPr lang="cs-CZ" altLang="cs-CZ" b="1" kern="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altLang="cs-CZ" sz="2800" b="1" kern="0" dirty="0"/>
              <a:t> Inventurní metoda</a:t>
            </a:r>
            <a:r>
              <a:rPr lang="cs-CZ" altLang="cs-CZ" sz="2800" kern="0" dirty="0"/>
              <a:t> </a:t>
            </a:r>
          </a:p>
          <a:p>
            <a:pPr>
              <a:defRPr/>
            </a:pPr>
            <a:r>
              <a:rPr lang="cs-CZ" altLang="cs-CZ" kern="0" dirty="0"/>
              <a:t> sledování týden až měsíc</a:t>
            </a:r>
          </a:p>
          <a:p>
            <a:pPr>
              <a:defRPr/>
            </a:pPr>
            <a:r>
              <a:rPr lang="cs-CZ" altLang="cs-CZ" kern="0" dirty="0"/>
              <a:t> zaznamenání výchozího a konečného stavu všech potravin za dané období</a:t>
            </a:r>
          </a:p>
          <a:p>
            <a:pPr>
              <a:defRPr/>
            </a:pPr>
            <a:r>
              <a:rPr lang="cs-CZ" altLang="cs-CZ" kern="0" dirty="0"/>
              <a:t> jídlo ve spížce, komoře, lednici, ve sklepě….</a:t>
            </a:r>
          </a:p>
          <a:p>
            <a:pPr>
              <a:defRPr/>
            </a:pPr>
            <a:r>
              <a:rPr lang="cs-CZ" altLang="cs-CZ" kern="0" dirty="0"/>
              <a:t>přesná metoda, možnost kombinovat nutriční a ekonomická data</a:t>
            </a:r>
          </a:p>
          <a:p>
            <a:pPr marL="54000" indent="0">
              <a:buNone/>
              <a:defRPr/>
            </a:pPr>
            <a:r>
              <a:rPr lang="cs-CZ" altLang="cs-CZ" kern="0" dirty="0"/>
              <a:t>  nezohledňuje individuální příjem</a:t>
            </a:r>
          </a:p>
          <a:p>
            <a:pPr marL="342900" indent="-342900">
              <a:buFontTx/>
              <a:buChar char="-"/>
              <a:defRPr/>
            </a:pPr>
            <a:endParaRPr lang="cs-CZ" altLang="cs-CZ" sz="900" kern="0" dirty="0">
              <a:solidFill>
                <a:schemeClr val="bg2"/>
              </a:solidFill>
            </a:endParaRPr>
          </a:p>
          <a:p>
            <a:pPr>
              <a:defRPr/>
            </a:pPr>
            <a:endParaRPr lang="cs-CZ" altLang="cs-CZ" kern="0" dirty="0">
              <a:solidFill>
                <a:schemeClr val="bg2"/>
              </a:solidFill>
            </a:endParaRPr>
          </a:p>
        </p:txBody>
      </p:sp>
      <p:pic>
        <p:nvPicPr>
          <p:cNvPr id="6" name="Obrázek 2">
            <a:extLst>
              <a:ext uri="{FF2B5EF4-FFF2-40B4-BE49-F238E27FC236}">
                <a16:creationId xmlns:a16="http://schemas.microsoft.com/office/drawing/2014/main" id="{6E3FBB76-3575-4BE9-BB37-1E763F8739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830" y="3898659"/>
            <a:ext cx="3182835" cy="238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580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5" descr="Výsledek obrázku pro potraviny">
            <a:extLst>
              <a:ext uri="{FF2B5EF4-FFF2-40B4-BE49-F238E27FC236}">
                <a16:creationId xmlns:a16="http://schemas.microsoft.com/office/drawing/2014/main" id="{8EF22421-EC6F-43B4-A51C-6B64ED89DA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3077" name="AutoShape 7" descr="Výsledek obrázku pro potraviny">
            <a:extLst>
              <a:ext uri="{FF2B5EF4-FFF2-40B4-BE49-F238E27FC236}">
                <a16:creationId xmlns:a16="http://schemas.microsoft.com/office/drawing/2014/main" id="{9FD86E12-DAE3-430D-97D6-23997DABCB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0675" y="-301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0A2ED10-F905-43E8-B3E7-9EFFFC115981}"/>
              </a:ext>
            </a:extLst>
          </p:cNvPr>
          <p:cNvSpPr txBox="1">
            <a:spLocks noChangeArrowheads="1"/>
          </p:cNvSpPr>
          <p:nvPr/>
        </p:nvSpPr>
        <p:spPr>
          <a:xfrm>
            <a:off x="320675" y="427038"/>
            <a:ext cx="8424863" cy="4038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9000" marR="0" indent="-135000" algn="l" defTabSz="914400" rtl="0" eaLnBrk="1" fontAlgn="base" latinLnBrk="0" hangingPunct="1">
              <a:lnSpc>
                <a:spcPts val="27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altLang="cs-CZ" sz="2800" b="1" kern="0" dirty="0"/>
              <a:t>Metoda analýzy rodinných účtů</a:t>
            </a:r>
          </a:p>
          <a:p>
            <a:pPr>
              <a:defRPr/>
            </a:pPr>
            <a:r>
              <a:rPr lang="cs-CZ" altLang="cs-CZ" kern="0" dirty="0"/>
              <a:t> sledování</a:t>
            </a:r>
            <a:r>
              <a:rPr lang="cs-CZ" altLang="cs-CZ" b="1" kern="0" dirty="0"/>
              <a:t> </a:t>
            </a:r>
            <a:r>
              <a:rPr lang="cs-CZ" altLang="cs-CZ" kern="0" dirty="0"/>
              <a:t>týden až měsíc(spotřeba na úrovni domácností)</a:t>
            </a:r>
            <a:endParaRPr lang="cs-CZ" altLang="cs-CZ" b="1" kern="0" dirty="0"/>
          </a:p>
          <a:p>
            <a:pPr>
              <a:defRPr/>
            </a:pPr>
            <a:r>
              <a:rPr lang="cs-CZ" altLang="cs-CZ" b="1" kern="0" dirty="0"/>
              <a:t> </a:t>
            </a:r>
            <a:r>
              <a:rPr lang="cs-CZ" altLang="cs-CZ" kern="0" dirty="0"/>
              <a:t>sledování finančních výdajů za potraviny a tekutiny</a:t>
            </a:r>
          </a:p>
          <a:p>
            <a:pPr>
              <a:defRPr/>
            </a:pPr>
            <a:r>
              <a:rPr lang="cs-CZ" altLang="cs-CZ" kern="0" dirty="0"/>
              <a:t> zapisuje se množství a cena pořízených potravin. V úvahu se berou   </a:t>
            </a:r>
          </a:p>
          <a:p>
            <a:pPr marL="54000" indent="0">
              <a:buNone/>
              <a:defRPr/>
            </a:pPr>
            <a:r>
              <a:rPr lang="cs-CZ" altLang="cs-CZ" kern="0" dirty="0"/>
              <a:t>   nejen nakoupené potraviny, ale i dary, naturální spotřeba.</a:t>
            </a:r>
          </a:p>
          <a:p>
            <a:pPr>
              <a:defRPr/>
            </a:pPr>
            <a:r>
              <a:rPr lang="cs-CZ" altLang="cs-CZ" kern="0" dirty="0"/>
              <a:t> data se uvádějí na „průměrnou osobu“. Nelze zjistit distribuci potravin  </a:t>
            </a:r>
          </a:p>
          <a:p>
            <a:pPr marL="54000" indent="0">
              <a:buNone/>
              <a:defRPr/>
            </a:pPr>
            <a:r>
              <a:rPr lang="cs-CZ" altLang="cs-CZ" kern="0" dirty="0"/>
              <a:t>   mezi členy domácnosti.</a:t>
            </a:r>
          </a:p>
          <a:p>
            <a:pPr>
              <a:defRPr/>
            </a:pPr>
            <a:r>
              <a:rPr lang="cs-CZ" altLang="cs-CZ" kern="0" dirty="0"/>
              <a:t> problémem jsou obvykle pokrmy konzumované mimo domácnost, </a:t>
            </a:r>
          </a:p>
          <a:p>
            <a:pPr marL="54000" indent="0">
              <a:buNone/>
              <a:defRPr/>
            </a:pPr>
            <a:r>
              <a:rPr lang="cs-CZ" altLang="cs-CZ" kern="0" dirty="0"/>
              <a:t>   nákupy do zásoby</a:t>
            </a:r>
          </a:p>
          <a:p>
            <a:pPr>
              <a:defRPr/>
            </a:pPr>
            <a:r>
              <a:rPr lang="cs-CZ" altLang="cs-CZ" kern="0" dirty="0"/>
              <a:t> zjišťují se </a:t>
            </a:r>
            <a:r>
              <a:rPr lang="cs-CZ" altLang="cs-CZ" kern="0" dirty="0" err="1"/>
              <a:t>socio</a:t>
            </a:r>
            <a:r>
              <a:rPr lang="cs-CZ" altLang="cs-CZ" kern="0" dirty="0"/>
              <a:t>-ekonomické údaje o domácnosti, sociální skupina, </a:t>
            </a:r>
          </a:p>
          <a:p>
            <a:pPr marL="54000" indent="0">
              <a:buNone/>
              <a:defRPr/>
            </a:pPr>
            <a:r>
              <a:rPr lang="cs-CZ" altLang="cs-CZ" kern="0" dirty="0"/>
              <a:t>   počet členů, vzdělání, zaměstnání</a:t>
            </a:r>
          </a:p>
          <a:p>
            <a:pPr>
              <a:defRPr/>
            </a:pPr>
            <a:r>
              <a:rPr lang="cs-CZ" altLang="cs-CZ" kern="0" dirty="0"/>
              <a:t> aktuální data z analýzy rodinných účtů lze nalézt na internetových </a:t>
            </a:r>
          </a:p>
          <a:p>
            <a:pPr marL="54000" indent="0">
              <a:buNone/>
              <a:defRPr/>
            </a:pPr>
            <a:r>
              <a:rPr lang="cs-CZ" altLang="cs-CZ" kern="0" dirty="0"/>
              <a:t>   stránkách ČSÚ</a:t>
            </a:r>
          </a:p>
          <a:p>
            <a:pPr>
              <a:defRPr/>
            </a:pPr>
            <a:r>
              <a:rPr lang="cs-CZ" altLang="cs-CZ" kern="0" dirty="0"/>
              <a:t> přesná metoda, ale jen ekonomická data, nezohledňuje </a:t>
            </a:r>
          </a:p>
          <a:p>
            <a:pPr>
              <a:defRPr/>
            </a:pPr>
            <a:r>
              <a:rPr lang="cs-CZ" altLang="cs-CZ" kern="0" dirty="0"/>
              <a:t> individuální příjem</a:t>
            </a:r>
          </a:p>
          <a:p>
            <a:pPr>
              <a:defRPr/>
            </a:pPr>
            <a:endParaRPr lang="cs-CZ" altLang="cs-CZ" kern="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953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740F74-1F2D-4110-957B-091FC8CFB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500" y="188913"/>
            <a:ext cx="8502650" cy="4114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cs-CZ" altLang="cs-CZ" b="1" dirty="0">
              <a:solidFill>
                <a:srgbClr val="0066FF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cs-CZ" altLang="cs-CZ" sz="2800" b="1" dirty="0"/>
              <a:t>  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/>
              <a:t> Metoda rodinných záznamů </a:t>
            </a:r>
          </a:p>
          <a:p>
            <a:pPr marL="342900" indent="-342900">
              <a:defRPr/>
            </a:pPr>
            <a:r>
              <a:rPr lang="cs-CZ" altLang="cs-CZ" sz="2400" dirty="0"/>
              <a:t>obvykle za dobu jednoho týdne</a:t>
            </a:r>
          </a:p>
          <a:p>
            <a:pPr marL="342900" indent="-342900">
              <a:defRPr/>
            </a:pPr>
            <a:r>
              <a:rPr lang="cs-CZ" altLang="cs-CZ" sz="2400" dirty="0"/>
              <a:t>sleduje potraviny a jejich množství zkonzumované členy rodiny během daného období</a:t>
            </a:r>
          </a:p>
          <a:p>
            <a:pPr marL="342900" indent="-342900">
              <a:defRPr/>
            </a:pPr>
            <a:r>
              <a:rPr lang="cs-CZ" altLang="cs-CZ" sz="2400" dirty="0"/>
              <a:t>můžeme zaznamenat stravu všech lidí ze skupiny za danou dobu</a:t>
            </a:r>
          </a:p>
          <a:p>
            <a:pPr marL="342900" indent="-342900">
              <a:defRPr/>
            </a:pPr>
            <a:r>
              <a:rPr lang="cs-CZ" altLang="cs-CZ" sz="2400" dirty="0"/>
              <a:t>jen výživová data, menší přesnost</a:t>
            </a:r>
          </a:p>
          <a:p>
            <a:pPr>
              <a:spcBef>
                <a:spcPts val="0"/>
              </a:spcBef>
              <a:defRPr/>
            </a:pPr>
            <a:endParaRPr lang="cs-CZ" dirty="0"/>
          </a:p>
        </p:txBody>
      </p:sp>
      <p:pic>
        <p:nvPicPr>
          <p:cNvPr id="7171" name="Obrázek 3">
            <a:extLst>
              <a:ext uri="{FF2B5EF4-FFF2-40B4-BE49-F238E27FC236}">
                <a16:creationId xmlns:a16="http://schemas.microsoft.com/office/drawing/2014/main" id="{EBE298D3-50DE-4A88-8863-E1312A37AB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182" y="3696689"/>
            <a:ext cx="3984625" cy="223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430D6555-FB2A-4115-A1BB-B62051B405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7772400" cy="1143000"/>
          </a:xfrm>
        </p:spPr>
        <p:txBody>
          <a:bodyPr/>
          <a:lstStyle/>
          <a:p>
            <a:pPr algn="ctr"/>
            <a:r>
              <a:rPr lang="cs-CZ" altLang="cs-CZ" sz="2800" b="1" dirty="0">
                <a:solidFill>
                  <a:srgbClr val="0066FF"/>
                </a:solidFill>
              </a:rPr>
              <a:t>2) METODY  ZJIŠŤOVÁNÍ  INDIVIDUÁLNÍ SPOTŘEBY</a:t>
            </a:r>
            <a:br>
              <a:rPr lang="cs-CZ" altLang="cs-CZ" b="1" dirty="0">
                <a:solidFill>
                  <a:schemeClr val="bg2"/>
                </a:solidFill>
              </a:rPr>
            </a:br>
            <a:endParaRPr lang="cs-CZ" altLang="cs-CZ" dirty="0"/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EA5A3399-ABF7-4579-B4D5-1711B134CF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8839" y="2025852"/>
            <a:ext cx="8559529" cy="4139998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cs-CZ" altLang="cs-CZ" sz="3600" b="1" dirty="0">
                <a:solidFill>
                  <a:schemeClr val="bg1"/>
                </a:solidFill>
              </a:rPr>
              <a:t>                         </a:t>
            </a:r>
            <a:endParaRPr lang="cs-CZ" altLang="cs-CZ" sz="2400" b="1" dirty="0">
              <a:solidFill>
                <a:srgbClr val="0066FF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rgbClr val="FF6600"/>
                </a:solidFill>
              </a:rPr>
              <a:t>PROSPEKTIVNÍ METODY</a:t>
            </a:r>
            <a:r>
              <a:rPr lang="cs-CZ" altLang="cs-CZ" sz="2400" b="1" dirty="0">
                <a:solidFill>
                  <a:srgbClr val="0066FF"/>
                </a:solidFill>
              </a:rPr>
              <a:t>                   </a:t>
            </a:r>
            <a:r>
              <a:rPr lang="cs-CZ" altLang="cs-CZ" sz="2400" b="1" dirty="0">
                <a:solidFill>
                  <a:srgbClr val="FF6600"/>
                </a:solidFill>
              </a:rPr>
              <a:t>RETROSPEKTIVNÍ M.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200" b="1" dirty="0"/>
              <a:t>Metoda záznamu s pomocí vážení          24h</a:t>
            </a:r>
            <a:r>
              <a:rPr lang="cs-CZ" altLang="cs-CZ" sz="2200" dirty="0"/>
              <a:t> </a:t>
            </a:r>
            <a:r>
              <a:rPr lang="en-US" altLang="cs-CZ" sz="2200" b="1" dirty="0"/>
              <a:t>Recall</a:t>
            </a:r>
            <a:r>
              <a:rPr lang="en-US" altLang="cs-CZ" sz="2200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cs-CZ" sz="22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200" b="1" dirty="0"/>
              <a:t>Metoda záznamu s pomocí odhadu        Výživová frekvence</a:t>
            </a:r>
            <a:endParaRPr lang="en-US" altLang="cs-CZ" sz="2200" dirty="0"/>
          </a:p>
          <a:p>
            <a:pPr algn="just">
              <a:spcBef>
                <a:spcPct val="0"/>
              </a:spcBef>
              <a:buFontTx/>
              <a:buNone/>
            </a:pPr>
            <a:endParaRPr lang="en-US" altLang="cs-CZ" sz="2200" dirty="0"/>
          </a:p>
          <a:p>
            <a:pPr algn="just">
              <a:spcBef>
                <a:spcPct val="0"/>
              </a:spcBef>
              <a:buFontTx/>
              <a:buNone/>
            </a:pPr>
            <a:r>
              <a:rPr lang="cs-CZ" altLang="cs-CZ" sz="2200" b="1" dirty="0"/>
              <a:t>Metoda dvojitých porcí                             Výživová anamnéza</a:t>
            </a:r>
            <a:endParaRPr lang="cs-CZ" altLang="cs-CZ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DDFAECA-4F50-485F-A3B1-3FBD469FD3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3075" y="374393"/>
            <a:ext cx="8134350" cy="457200"/>
          </a:xfrm>
        </p:spPr>
        <p:txBody>
          <a:bodyPr/>
          <a:lstStyle/>
          <a:p>
            <a:pPr algn="ctr"/>
            <a:r>
              <a:rPr lang="cs-CZ" altLang="cs-CZ" sz="2400" b="1" dirty="0">
                <a:solidFill>
                  <a:srgbClr val="FF6600"/>
                </a:solidFill>
              </a:rPr>
              <a:t>PROSPEKTIVNÍ METODY</a:t>
            </a:r>
            <a:br>
              <a:rPr lang="cs-CZ" altLang="cs-CZ" sz="2400" b="1" dirty="0">
                <a:solidFill>
                  <a:schemeClr val="tx1"/>
                </a:solidFill>
              </a:rPr>
            </a:br>
            <a:br>
              <a:rPr lang="cs-CZ" altLang="cs-CZ" sz="2400" b="1" dirty="0">
                <a:solidFill>
                  <a:schemeClr val="tx1"/>
                </a:solidFill>
              </a:rPr>
            </a:br>
            <a:endParaRPr lang="cs-CZ" altLang="cs-CZ" dirty="0"/>
          </a:p>
        </p:txBody>
      </p:sp>
      <p:sp>
        <p:nvSpPr>
          <p:cNvPr id="5123" name="Text Box 5">
            <a:extLst>
              <a:ext uri="{FF2B5EF4-FFF2-40B4-BE49-F238E27FC236}">
                <a16:creationId xmlns:a16="http://schemas.microsoft.com/office/drawing/2014/main" id="{98DA6358-05AB-4557-B895-B3668315B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" y="917575"/>
            <a:ext cx="8820150" cy="594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>
              <a:spcBef>
                <a:spcPct val="0"/>
              </a:spcBef>
              <a:buClr>
                <a:schemeClr val="accent1"/>
              </a:buClr>
              <a:defRPr/>
            </a:pPr>
            <a:r>
              <a:rPr lang="cs-CZ" altLang="cs-CZ" sz="2400" b="1" dirty="0"/>
              <a:t>Metoda záznamu s pomocí vážení (záznam za 3-7 dnů)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cs-CZ" altLang="cs-CZ" sz="2400" b="1" dirty="0"/>
              <a:t>     </a:t>
            </a:r>
            <a:r>
              <a:rPr lang="cs-CZ" altLang="cs-CZ" sz="2400" b="1" dirty="0">
                <a:solidFill>
                  <a:schemeClr val="tx2"/>
                </a:solidFill>
              </a:rPr>
              <a:t>-</a:t>
            </a:r>
            <a:r>
              <a:rPr lang="cs-CZ" altLang="cs-CZ" sz="2400" b="1" dirty="0"/>
              <a:t> </a:t>
            </a:r>
            <a:r>
              <a:rPr lang="cs-CZ" altLang="cs-CZ" sz="2400" dirty="0"/>
              <a:t>údaje se získávají vážením potravin před jejich konzumací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cs-CZ" altLang="cs-CZ" sz="2400" dirty="0"/>
              <a:t>     </a:t>
            </a:r>
            <a:r>
              <a:rPr lang="cs-CZ" altLang="cs-CZ" sz="2400" dirty="0">
                <a:solidFill>
                  <a:schemeClr val="tx2"/>
                </a:solidFill>
              </a:rPr>
              <a:t>-</a:t>
            </a:r>
            <a:r>
              <a:rPr lang="cs-CZ" altLang="cs-CZ" sz="2400" dirty="0"/>
              <a:t> velmi přesná metoda, nepotřebuji používat paměť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cs-CZ" altLang="cs-CZ" sz="2400" dirty="0"/>
              <a:t>     </a:t>
            </a:r>
            <a:r>
              <a:rPr lang="cs-CZ" altLang="cs-CZ" sz="2400" dirty="0">
                <a:solidFill>
                  <a:schemeClr val="tx2"/>
                </a:solidFill>
              </a:rPr>
              <a:t>-</a:t>
            </a:r>
            <a:r>
              <a:rPr lang="cs-CZ" altLang="cs-CZ" sz="2400" dirty="0"/>
              <a:t> náročná na spolupráci lidí, jejich zodpovědnost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1000" dirty="0"/>
              <a:t>                                                               </a:t>
            </a:r>
          </a:p>
          <a:p>
            <a:pPr marL="342900" indent="-342900">
              <a:spcBef>
                <a:spcPct val="0"/>
              </a:spcBef>
              <a:buClr>
                <a:schemeClr val="tx2"/>
              </a:buClr>
              <a:defRPr/>
            </a:pPr>
            <a:r>
              <a:rPr lang="cs-CZ" altLang="cs-CZ" sz="2400" b="1" dirty="0"/>
              <a:t>Metoda záznamu s pomocí odhadu (3-7 dnů)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b="1" dirty="0"/>
              <a:t>     - </a:t>
            </a:r>
            <a:r>
              <a:rPr lang="cs-CZ" altLang="cs-CZ" sz="2400" dirty="0"/>
              <a:t>množství zkonzumovaného jídla se odhaduje podle velikosti porcí 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/>
              <a:t>     </a:t>
            </a:r>
            <a:r>
              <a:rPr lang="cs-CZ" altLang="cs-CZ" sz="2400" dirty="0">
                <a:solidFill>
                  <a:schemeClr val="tx2"/>
                </a:solidFill>
              </a:rPr>
              <a:t>-</a:t>
            </a:r>
            <a:r>
              <a:rPr lang="cs-CZ" altLang="cs-CZ" sz="2400" dirty="0"/>
              <a:t> možné využít brožurky foto knihy, 3D modely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/>
              <a:t>     </a:t>
            </a:r>
            <a:r>
              <a:rPr lang="cs-CZ" altLang="cs-CZ" sz="2400" dirty="0">
                <a:solidFill>
                  <a:schemeClr val="tx2"/>
                </a:solidFill>
              </a:rPr>
              <a:t>-</a:t>
            </a:r>
            <a:r>
              <a:rPr lang="cs-CZ" altLang="cs-CZ" sz="2400" dirty="0"/>
              <a:t> velikost porcí je možné udávat i v běžných mírách pro domácnost  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/>
              <a:t>       (lžíce, naběračka, hrnek, atd.)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cs-CZ" altLang="cs-CZ" sz="1000" b="1" dirty="0"/>
          </a:p>
          <a:p>
            <a:pPr marL="342900" indent="-342900">
              <a:spcBef>
                <a:spcPct val="0"/>
              </a:spcBef>
              <a:buClr>
                <a:schemeClr val="tx2"/>
              </a:buClr>
              <a:defRPr/>
            </a:pPr>
            <a:r>
              <a:rPr lang="cs-CZ" altLang="cs-CZ" sz="2400" b="1" dirty="0"/>
              <a:t>Metoda dvojitých porcí</a:t>
            </a:r>
            <a:endParaRPr lang="cs-CZ" altLang="cs-CZ" sz="2400" dirty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/>
              <a:t>     </a:t>
            </a:r>
            <a:r>
              <a:rPr lang="cs-CZ" altLang="cs-CZ" sz="2400" dirty="0">
                <a:solidFill>
                  <a:schemeClr val="tx2"/>
                </a:solidFill>
              </a:rPr>
              <a:t>-</a:t>
            </a:r>
            <a:r>
              <a:rPr lang="cs-CZ" altLang="cs-CZ" sz="2400" dirty="0"/>
              <a:t> vytvoří se dvě stejné porce jídel (nemocnice)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/>
              <a:t>     </a:t>
            </a:r>
            <a:r>
              <a:rPr lang="cs-CZ" altLang="cs-CZ" sz="2400" dirty="0">
                <a:solidFill>
                  <a:schemeClr val="tx2"/>
                </a:solidFill>
              </a:rPr>
              <a:t>-</a:t>
            </a:r>
            <a:r>
              <a:rPr lang="cs-CZ" altLang="cs-CZ" sz="2400" dirty="0"/>
              <a:t> časově, organizačně a finančně náročné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solidFill>
                  <a:schemeClr val="tx2"/>
                </a:solidFill>
              </a:rPr>
              <a:t>     -</a:t>
            </a:r>
            <a:r>
              <a:rPr lang="cs-CZ" altLang="cs-CZ" sz="2400" dirty="0"/>
              <a:t> možné kombinovat s přímou chemickou analýzou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/>
              <a:t>      (při sledování některých důležitých živin - vláknina, selen)</a:t>
            </a:r>
          </a:p>
          <a:p>
            <a:pPr marL="342900" indent="-342900">
              <a:spcBef>
                <a:spcPct val="0"/>
              </a:spcBef>
              <a:buFontTx/>
              <a:buChar char="-"/>
              <a:defRPr/>
            </a:pPr>
            <a:endParaRPr lang="cs-CZ" altLang="cs-CZ" sz="2400" dirty="0">
              <a:solidFill>
                <a:schemeClr val="bg2"/>
              </a:solidFill>
            </a:endParaRPr>
          </a:p>
        </p:txBody>
      </p:sp>
      <p:sp>
        <p:nvSpPr>
          <p:cNvPr id="9220" name="AutoShape 5" descr="Výsledek obrázku pro vážení potravin">
            <a:extLst>
              <a:ext uri="{FF2B5EF4-FFF2-40B4-BE49-F238E27FC236}">
                <a16:creationId xmlns:a16="http://schemas.microsoft.com/office/drawing/2014/main" id="{45FED792-6A44-432A-BE39-2FBFEBD07F0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8275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pic>
        <p:nvPicPr>
          <p:cNvPr id="9221" name="Obrázek 2">
            <a:extLst>
              <a:ext uri="{FF2B5EF4-FFF2-40B4-BE49-F238E27FC236}">
                <a16:creationId xmlns:a16="http://schemas.microsoft.com/office/drawing/2014/main" id="{C0438D35-0C47-483F-84D2-D41F00328E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1830388"/>
            <a:ext cx="17621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Obrázek 3">
            <a:extLst>
              <a:ext uri="{FF2B5EF4-FFF2-40B4-BE49-F238E27FC236}">
                <a16:creationId xmlns:a16="http://schemas.microsoft.com/office/drawing/2014/main" id="{12031168-FDEA-4AC7-A580-35FC5915B9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263" y="4758531"/>
            <a:ext cx="1211262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Obrázek 6">
            <a:extLst>
              <a:ext uri="{FF2B5EF4-FFF2-40B4-BE49-F238E27FC236}">
                <a16:creationId xmlns:a16="http://schemas.microsoft.com/office/drawing/2014/main" id="{0E52A01D-0B8A-4068-B35D-B67A6F7B2B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2" y="4758531"/>
            <a:ext cx="1211263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bdélník 1">
            <a:extLst>
              <a:ext uri="{FF2B5EF4-FFF2-40B4-BE49-F238E27FC236}">
                <a16:creationId xmlns:a16="http://schemas.microsoft.com/office/drawing/2014/main" id="{0A23085D-B0DE-4568-ADCF-B5402A1EC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9" y="765175"/>
            <a:ext cx="8833984" cy="4308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rgbClr val="FF6600"/>
                </a:solidFill>
              </a:rPr>
              <a:t> </a:t>
            </a:r>
            <a:r>
              <a:rPr lang="cs-CZ" altLang="cs-CZ" sz="2400" b="1" dirty="0">
                <a:solidFill>
                  <a:srgbClr val="FF6600"/>
                </a:solidFill>
                <a:latin typeface="+mj-lt"/>
              </a:rPr>
              <a:t>RETROSPEKTIVNÍ METODY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2400" b="1" dirty="0">
              <a:solidFill>
                <a:srgbClr val="FF66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chemeClr val="bg2"/>
                </a:solidFill>
                <a:latin typeface="+mn-lt"/>
              </a:rPr>
              <a:t> </a:t>
            </a: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- </a:t>
            </a:r>
            <a:r>
              <a:rPr lang="cs-CZ" altLang="cs-CZ" sz="2400" dirty="0">
                <a:latin typeface="+mn-lt"/>
              </a:rPr>
              <a:t>vzpomínáme na konzumaci stravy a tekutin zpětně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+mn-lt"/>
              </a:rPr>
              <a:t> </a:t>
            </a: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- </a:t>
            </a:r>
            <a:r>
              <a:rPr lang="cs-CZ" altLang="cs-CZ" sz="2400" dirty="0">
                <a:latin typeface="+mn-lt"/>
              </a:rPr>
              <a:t>zatěžují sledovanou osobu méně než prospektivní metody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+mn-lt"/>
              </a:rPr>
              <a:t> - jsou však závislé na paměti a vybavovací schopnosti člověka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latin typeface="+mn-lt"/>
              </a:rPr>
              <a:t>   a nejsou tak přesné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 -</a:t>
            </a:r>
            <a:r>
              <a:rPr lang="cs-CZ" altLang="cs-CZ" sz="2400" dirty="0">
                <a:latin typeface="+mn-lt"/>
              </a:rPr>
              <a:t> </a:t>
            </a:r>
            <a:r>
              <a:rPr lang="cs-CZ" altLang="cs-CZ" sz="2400" b="1" dirty="0">
                <a:latin typeface="+mn-lt"/>
              </a:rPr>
              <a:t>důležitá je technika interview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rgbClr val="0000DC"/>
                </a:solidFill>
                <a:latin typeface="+mn-lt"/>
              </a:rPr>
              <a:t> -</a:t>
            </a:r>
            <a:r>
              <a:rPr lang="cs-CZ" altLang="cs-CZ" sz="2400" dirty="0">
                <a:latin typeface="+mn-lt"/>
              </a:rPr>
              <a:t> patří sem tyto metody: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+mn-lt"/>
              </a:rPr>
              <a:t>                                         Výživová anamnéza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+mn-lt"/>
              </a:rPr>
              <a:t>                                         Výživová frekvence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+mn-lt"/>
              </a:rPr>
              <a:t>                                         24 hodinový </a:t>
            </a:r>
            <a:r>
              <a:rPr lang="cs-CZ" altLang="cs-CZ" sz="2400" b="1" dirty="0" err="1">
                <a:latin typeface="+mn-lt"/>
              </a:rPr>
              <a:t>recall</a:t>
            </a:r>
            <a:endParaRPr lang="cs-CZ" altLang="cs-CZ" sz="2400" b="1" dirty="0">
              <a:latin typeface="+mn-lt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0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4-3-cz.potx" id="{C72545DF-B7E5-4E52-83DA-C125E0A0B8FD}" vid="{FF117BE7-DD54-4E19-84D2-24AC03D96F6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muni-med-prezentace-4-3-cz-2</Template>
  <TotalTime>88</TotalTime>
  <Words>1115</Words>
  <Application>Microsoft Office PowerPoint</Application>
  <PresentationFormat>Předvádění na obrazovce (4:3)</PresentationFormat>
  <Paragraphs>179</Paragraphs>
  <Slides>15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Tahoma</vt:lpstr>
      <vt:lpstr>Times New Roman</vt:lpstr>
      <vt:lpstr>Wingdings</vt:lpstr>
      <vt:lpstr>Prezentace_MU_CZ</vt:lpstr>
      <vt:lpstr>Klip</vt:lpstr>
      <vt:lpstr>ZPŮSOBY  HODNOCENÍ   VÝŽIVOVÉ  SPOTŘEBY</vt:lpstr>
      <vt:lpstr>VÝŽIVOVÁ SPOTŘEBA</vt:lpstr>
      <vt:lpstr>METODY POUŽÍVANÉ PRO ZJIŠŤOVÁNÍ  VÝŽIVOVÉ SPOTŘEBY</vt:lpstr>
      <vt:lpstr>Prezentace aplikace PowerPoint</vt:lpstr>
      <vt:lpstr>Prezentace aplikace PowerPoint</vt:lpstr>
      <vt:lpstr>Prezentace aplikace PowerPoint</vt:lpstr>
      <vt:lpstr>2) METODY  ZJIŠŤOVÁNÍ  INDIVIDUÁLNÍ SPOTŘEBY </vt:lpstr>
      <vt:lpstr>PROSPEKTIVNÍ METODY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ZPŮSOBY  HODNOCENÍ   VÝŽIVOVÉ  SPOTŘEBY</dc:title>
  <dc:creator>Martin Forejt</dc:creator>
  <cp:lastModifiedBy>Martin Forejt</cp:lastModifiedBy>
  <cp:revision>14</cp:revision>
  <dcterms:created xsi:type="dcterms:W3CDTF">2021-02-24T19:55:27Z</dcterms:created>
  <dcterms:modified xsi:type="dcterms:W3CDTF">2021-03-10T08:59:13Z</dcterms:modified>
</cp:coreProperties>
</file>