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73" r:id="rId3"/>
    <p:sldId id="259" r:id="rId4"/>
    <p:sldId id="274" r:id="rId5"/>
    <p:sldId id="288" r:id="rId6"/>
    <p:sldId id="290" r:id="rId7"/>
    <p:sldId id="272" r:id="rId8"/>
    <p:sldId id="289" r:id="rId9"/>
    <p:sldId id="267" r:id="rId10"/>
    <p:sldId id="261" r:id="rId11"/>
    <p:sldId id="270" r:id="rId12"/>
    <p:sldId id="263" r:id="rId13"/>
    <p:sldId id="287" r:id="rId14"/>
    <p:sldId id="264" r:id="rId15"/>
    <p:sldId id="284" r:id="rId16"/>
    <p:sldId id="286" r:id="rId17"/>
    <p:sldId id="268" r:id="rId18"/>
    <p:sldId id="283" r:id="rId19"/>
    <p:sldId id="291" r:id="rId20"/>
    <p:sldId id="260" r:id="rId21"/>
    <p:sldId id="258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лободан Максимовић" initials="СМ" lastIdx="1" clrIdx="0">
    <p:extLst>
      <p:ext uri="{19B8F6BF-5375-455C-9EA6-DF929625EA0E}">
        <p15:presenceInfo xmlns:p15="http://schemas.microsoft.com/office/powerpoint/2012/main" userId="e234e30a9bdefa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29" autoAdjust="0"/>
  </p:normalViewPr>
  <p:slideViewPr>
    <p:cSldViewPr>
      <p:cViewPr varScale="1">
        <p:scale>
          <a:sx n="58" d="100"/>
          <a:sy n="58" d="100"/>
        </p:scale>
        <p:origin x="16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8D372-C3BF-4A9C-8540-9FF97CCB152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E378BAF-D97B-4789-A4DC-A9F57ACE0324}">
      <dgm:prSet phldrT="[Text]" custT="1"/>
      <dgm:spPr/>
      <dgm:t>
        <a:bodyPr/>
        <a:lstStyle/>
        <a:p>
          <a:r>
            <a:rPr lang="cs-CZ" sz="2400" dirty="0"/>
            <a:t>farmak. léčba</a:t>
          </a:r>
        </a:p>
      </dgm:t>
    </dgm:pt>
    <dgm:pt modelId="{64D23167-3F97-4CB6-B440-2416C4B301F6}" type="parTrans" cxnId="{DC60C70E-52FA-42E8-B5A4-BDFA40B011D6}">
      <dgm:prSet/>
      <dgm:spPr/>
      <dgm:t>
        <a:bodyPr/>
        <a:lstStyle/>
        <a:p>
          <a:endParaRPr lang="cs-CZ"/>
        </a:p>
      </dgm:t>
    </dgm:pt>
    <dgm:pt modelId="{3E4C21F7-8E67-43B4-AF26-DE0B7F9386AE}" type="sibTrans" cxnId="{DC60C70E-52FA-42E8-B5A4-BDFA40B011D6}">
      <dgm:prSet/>
      <dgm:spPr/>
      <dgm:t>
        <a:bodyPr/>
        <a:lstStyle/>
        <a:p>
          <a:endParaRPr lang="cs-CZ"/>
        </a:p>
      </dgm:t>
    </dgm:pt>
    <dgm:pt modelId="{A90DFE2D-DB94-48D0-94DE-298B669A18D7}">
      <dgm:prSet phldrT="[Text]" custT="1"/>
      <dgm:spPr/>
      <dgm:t>
        <a:bodyPr/>
        <a:lstStyle/>
        <a:p>
          <a:r>
            <a:rPr lang="cs-CZ" sz="2000" dirty="0"/>
            <a:t>dle příčiny AKI</a:t>
          </a:r>
        </a:p>
      </dgm:t>
    </dgm:pt>
    <dgm:pt modelId="{2148B6B2-5C9F-4A3F-88ED-B5C67F2E1699}" type="parTrans" cxnId="{7D3FBB12-CC48-4413-ABCB-B84377ADF188}">
      <dgm:prSet/>
      <dgm:spPr/>
      <dgm:t>
        <a:bodyPr/>
        <a:lstStyle/>
        <a:p>
          <a:endParaRPr lang="cs-CZ"/>
        </a:p>
      </dgm:t>
    </dgm:pt>
    <dgm:pt modelId="{3A5A1F87-A55E-436A-A723-8F948EE0E405}" type="sibTrans" cxnId="{7D3FBB12-CC48-4413-ABCB-B84377ADF188}">
      <dgm:prSet/>
      <dgm:spPr/>
      <dgm:t>
        <a:bodyPr/>
        <a:lstStyle/>
        <a:p>
          <a:endParaRPr lang="cs-CZ"/>
        </a:p>
      </dgm:t>
    </dgm:pt>
    <dgm:pt modelId="{9BF094F8-C1B0-4EAE-AE79-0A300E45C238}">
      <dgm:prSet phldrT="[Text]" custT="1"/>
      <dgm:spPr/>
      <dgm:t>
        <a:bodyPr/>
        <a:lstStyle/>
        <a:p>
          <a:r>
            <a:rPr lang="cs-CZ" sz="2400" dirty="0"/>
            <a:t>CRRT</a:t>
          </a:r>
        </a:p>
      </dgm:t>
    </dgm:pt>
    <dgm:pt modelId="{33BB9323-646C-49EE-BC11-700CEA60A33A}" type="parTrans" cxnId="{EB9119F8-03C7-4D09-880C-EAD654D2B632}">
      <dgm:prSet/>
      <dgm:spPr/>
      <dgm:t>
        <a:bodyPr/>
        <a:lstStyle/>
        <a:p>
          <a:endParaRPr lang="cs-CZ"/>
        </a:p>
      </dgm:t>
    </dgm:pt>
    <dgm:pt modelId="{7228FAA2-3CD2-4DE0-B665-FF0EF2455437}" type="sibTrans" cxnId="{EB9119F8-03C7-4D09-880C-EAD654D2B632}">
      <dgm:prSet/>
      <dgm:spPr/>
      <dgm:t>
        <a:bodyPr/>
        <a:lstStyle/>
        <a:p>
          <a:endParaRPr lang="cs-CZ"/>
        </a:p>
      </dgm:t>
    </dgm:pt>
    <dgm:pt modelId="{EA0E6660-4294-4659-ACF6-56AA1BD3A72F}">
      <dgm:prSet phldrT="[Text]" custT="1"/>
      <dgm:spPr/>
      <dgm:t>
        <a:bodyPr/>
        <a:lstStyle/>
        <a:p>
          <a:r>
            <a:rPr lang="cs-CZ" sz="2000" dirty="0"/>
            <a:t>CVVH</a:t>
          </a:r>
        </a:p>
      </dgm:t>
    </dgm:pt>
    <dgm:pt modelId="{6E97C211-97C4-4AAE-90BC-01B4BD9A572B}" type="parTrans" cxnId="{4264657C-A395-46F3-9378-80E0823B2286}">
      <dgm:prSet/>
      <dgm:spPr/>
      <dgm:t>
        <a:bodyPr/>
        <a:lstStyle/>
        <a:p>
          <a:endParaRPr lang="cs-CZ"/>
        </a:p>
      </dgm:t>
    </dgm:pt>
    <dgm:pt modelId="{7BDD3FC7-33CE-4A2F-981B-FC06B081B0F7}" type="sibTrans" cxnId="{4264657C-A395-46F3-9378-80E0823B2286}">
      <dgm:prSet/>
      <dgm:spPr/>
      <dgm:t>
        <a:bodyPr/>
        <a:lstStyle/>
        <a:p>
          <a:endParaRPr lang="cs-CZ"/>
        </a:p>
      </dgm:t>
    </dgm:pt>
    <dgm:pt modelId="{DB3344E0-3324-46AD-81BD-C2F2822BE95D}">
      <dgm:prSet phldrT="[Text]" custT="1"/>
      <dgm:spPr/>
      <dgm:t>
        <a:bodyPr/>
        <a:lstStyle/>
        <a:p>
          <a:r>
            <a:rPr lang="cs-CZ" sz="2000" dirty="0"/>
            <a:t>CVVHD</a:t>
          </a:r>
        </a:p>
      </dgm:t>
    </dgm:pt>
    <dgm:pt modelId="{FCAD05C8-DCFB-42F2-9302-FAAF3BE2C468}" type="parTrans" cxnId="{6836AC5C-43FD-4A94-B4E7-CA356BC92167}">
      <dgm:prSet/>
      <dgm:spPr/>
      <dgm:t>
        <a:bodyPr/>
        <a:lstStyle/>
        <a:p>
          <a:endParaRPr lang="cs-CZ"/>
        </a:p>
      </dgm:t>
    </dgm:pt>
    <dgm:pt modelId="{EBD1FF9D-FD7F-4FBC-8FF9-591E84DA1DCF}" type="sibTrans" cxnId="{6836AC5C-43FD-4A94-B4E7-CA356BC92167}">
      <dgm:prSet/>
      <dgm:spPr/>
      <dgm:t>
        <a:bodyPr/>
        <a:lstStyle/>
        <a:p>
          <a:endParaRPr lang="cs-CZ"/>
        </a:p>
      </dgm:t>
    </dgm:pt>
    <dgm:pt modelId="{BB32E7A5-08EE-4039-AE3D-40D4985563E3}">
      <dgm:prSet custT="1"/>
      <dgm:spPr/>
      <dgm:t>
        <a:bodyPr/>
        <a:lstStyle/>
        <a:p>
          <a:r>
            <a:rPr lang="cs-CZ" sz="2000" dirty="0"/>
            <a:t>HD</a:t>
          </a:r>
        </a:p>
      </dgm:t>
    </dgm:pt>
    <dgm:pt modelId="{D0A66B50-B736-44D0-8B95-8E8BE0859E0E}" type="parTrans" cxnId="{AE2EDD7A-0C54-480F-A4FE-F81B04CA85C9}">
      <dgm:prSet/>
      <dgm:spPr/>
      <dgm:t>
        <a:bodyPr/>
        <a:lstStyle/>
        <a:p>
          <a:endParaRPr lang="cs-CZ"/>
        </a:p>
      </dgm:t>
    </dgm:pt>
    <dgm:pt modelId="{D8AD51A9-5DBB-45F1-BB35-6AFF8B33B2EA}" type="sibTrans" cxnId="{AE2EDD7A-0C54-480F-A4FE-F81B04CA85C9}">
      <dgm:prSet/>
      <dgm:spPr/>
      <dgm:t>
        <a:bodyPr/>
        <a:lstStyle/>
        <a:p>
          <a:endParaRPr lang="cs-CZ"/>
        </a:p>
      </dgm:t>
    </dgm:pt>
    <dgm:pt modelId="{ADEBDCCF-66EB-4410-BFAB-2EC0670C7451}">
      <dgm:prSet custT="1"/>
      <dgm:spPr/>
      <dgm:t>
        <a:bodyPr/>
        <a:lstStyle/>
        <a:p>
          <a:r>
            <a:rPr lang="cs-CZ" sz="2400" dirty="0"/>
            <a:t>RRT</a:t>
          </a:r>
        </a:p>
      </dgm:t>
    </dgm:pt>
    <dgm:pt modelId="{E01E30BF-DC4D-4A62-9453-C9082CE22F0B}" type="sibTrans" cxnId="{5300C79E-DE48-43DD-A16F-0A55DF893BAD}">
      <dgm:prSet/>
      <dgm:spPr/>
      <dgm:t>
        <a:bodyPr/>
        <a:lstStyle/>
        <a:p>
          <a:endParaRPr lang="cs-CZ"/>
        </a:p>
      </dgm:t>
    </dgm:pt>
    <dgm:pt modelId="{CBD7EFA6-E01B-486E-9305-439F391232C1}" type="parTrans" cxnId="{5300C79E-DE48-43DD-A16F-0A55DF893BAD}">
      <dgm:prSet/>
      <dgm:spPr/>
      <dgm:t>
        <a:bodyPr/>
        <a:lstStyle/>
        <a:p>
          <a:endParaRPr lang="cs-CZ"/>
        </a:p>
      </dgm:t>
    </dgm:pt>
    <dgm:pt modelId="{BF444D73-EA88-483D-9C81-CD1A0B3FC854}">
      <dgm:prSet custT="1"/>
      <dgm:spPr/>
      <dgm:t>
        <a:bodyPr/>
        <a:lstStyle/>
        <a:p>
          <a:r>
            <a:rPr lang="cs-CZ" sz="2000" dirty="0"/>
            <a:t>PD</a:t>
          </a:r>
        </a:p>
      </dgm:t>
    </dgm:pt>
    <dgm:pt modelId="{82DE3597-CE76-4E0D-85EF-1DD939151759}" type="parTrans" cxnId="{FEE0899E-2654-492D-8CFB-27D175AA1FBE}">
      <dgm:prSet/>
      <dgm:spPr/>
      <dgm:t>
        <a:bodyPr/>
        <a:lstStyle/>
        <a:p>
          <a:endParaRPr lang="cs-CZ"/>
        </a:p>
      </dgm:t>
    </dgm:pt>
    <dgm:pt modelId="{B774E076-A72C-4FFE-ACEF-0E376BE58C7F}" type="sibTrans" cxnId="{FEE0899E-2654-492D-8CFB-27D175AA1FBE}">
      <dgm:prSet/>
      <dgm:spPr/>
      <dgm:t>
        <a:bodyPr/>
        <a:lstStyle/>
        <a:p>
          <a:endParaRPr lang="cs-CZ"/>
        </a:p>
      </dgm:t>
    </dgm:pt>
    <dgm:pt modelId="{35FC868F-1280-47D0-BD1D-48B9D9258284}">
      <dgm:prSet phldrT="[Text]" custT="1"/>
      <dgm:spPr/>
      <dgm:t>
        <a:bodyPr/>
        <a:lstStyle/>
        <a:p>
          <a:r>
            <a:rPr lang="cs-CZ" sz="2000" dirty="0"/>
            <a:t>SCUF</a:t>
          </a:r>
        </a:p>
      </dgm:t>
    </dgm:pt>
    <dgm:pt modelId="{01963BC5-A861-46B7-B866-EB521D85A614}" type="parTrans" cxnId="{90CC08B3-5CA9-4074-B9F7-87D0BE1E8812}">
      <dgm:prSet/>
      <dgm:spPr/>
      <dgm:t>
        <a:bodyPr/>
        <a:lstStyle/>
        <a:p>
          <a:endParaRPr lang="cs-CZ"/>
        </a:p>
      </dgm:t>
    </dgm:pt>
    <dgm:pt modelId="{E5393C83-0367-424D-8E1B-CD01C1F178AA}" type="sibTrans" cxnId="{90CC08B3-5CA9-4074-B9F7-87D0BE1E8812}">
      <dgm:prSet/>
      <dgm:spPr/>
      <dgm:t>
        <a:bodyPr/>
        <a:lstStyle/>
        <a:p>
          <a:endParaRPr lang="cs-CZ"/>
        </a:p>
      </dgm:t>
    </dgm:pt>
    <dgm:pt modelId="{C33A29EE-85FF-42F3-868B-3AFE4AD42C98}" type="pres">
      <dgm:prSet presAssocID="{23D8D372-C3BF-4A9C-8540-9FF97CCB152F}" presName="list" presStyleCnt="0">
        <dgm:presLayoutVars>
          <dgm:dir/>
          <dgm:animLvl val="lvl"/>
        </dgm:presLayoutVars>
      </dgm:prSet>
      <dgm:spPr/>
    </dgm:pt>
    <dgm:pt modelId="{41FF83DA-2ACC-4CC3-BA79-C1BA467F6C9C}" type="pres">
      <dgm:prSet presAssocID="{EE378BAF-D97B-4789-A4DC-A9F57ACE0324}" presName="posSpace" presStyleCnt="0"/>
      <dgm:spPr/>
    </dgm:pt>
    <dgm:pt modelId="{D224FBE3-5413-4778-BB40-E31D71BB0D03}" type="pres">
      <dgm:prSet presAssocID="{EE378BAF-D97B-4789-A4DC-A9F57ACE0324}" presName="vertFlow" presStyleCnt="0"/>
      <dgm:spPr/>
    </dgm:pt>
    <dgm:pt modelId="{0FD4FB7A-BFDB-4FB8-8A38-70CE7FB54111}" type="pres">
      <dgm:prSet presAssocID="{EE378BAF-D97B-4789-A4DC-A9F57ACE0324}" presName="topSpace" presStyleCnt="0"/>
      <dgm:spPr/>
    </dgm:pt>
    <dgm:pt modelId="{0F5F5E86-F443-4058-A0E3-109DF0413723}" type="pres">
      <dgm:prSet presAssocID="{EE378BAF-D97B-4789-A4DC-A9F57ACE0324}" presName="firstComp" presStyleCnt="0"/>
      <dgm:spPr/>
    </dgm:pt>
    <dgm:pt modelId="{743B518A-287C-416F-81AE-0633BC48CF34}" type="pres">
      <dgm:prSet presAssocID="{EE378BAF-D97B-4789-A4DC-A9F57ACE0324}" presName="firstChild" presStyleLbl="bgAccFollowNode1" presStyleIdx="0" presStyleCnt="6" custScaleX="124214" custScaleY="289778" custLinFactY="26695" custLinFactNeighborX="60460" custLinFactNeighborY="100000"/>
      <dgm:spPr/>
    </dgm:pt>
    <dgm:pt modelId="{4538E313-A72C-4E45-9E4A-71432B866EB1}" type="pres">
      <dgm:prSet presAssocID="{EE378BAF-D97B-4789-A4DC-A9F57ACE0324}" presName="firstChildTx" presStyleLbl="bgAccFollowNode1" presStyleIdx="0" presStyleCnt="6">
        <dgm:presLayoutVars>
          <dgm:bulletEnabled val="1"/>
        </dgm:presLayoutVars>
      </dgm:prSet>
      <dgm:spPr/>
    </dgm:pt>
    <dgm:pt modelId="{07F1AFC4-6096-4EAB-9CD7-1382B6DD1A4A}" type="pres">
      <dgm:prSet presAssocID="{EE378BAF-D97B-4789-A4DC-A9F57ACE0324}" presName="negSpace" presStyleCnt="0"/>
      <dgm:spPr/>
    </dgm:pt>
    <dgm:pt modelId="{9389E8B5-2075-4175-B52C-8C803FE294F7}" type="pres">
      <dgm:prSet presAssocID="{EE378BAF-D97B-4789-A4DC-A9F57ACE0324}" presName="circle" presStyleLbl="node1" presStyleIdx="0" presStyleCnt="3" custScaleX="285759" custScaleY="210497" custLinFactNeighborX="-78940" custLinFactNeighborY="-26192"/>
      <dgm:spPr/>
    </dgm:pt>
    <dgm:pt modelId="{E8B1CD15-CE84-4C26-905E-2F853D38E93E}" type="pres">
      <dgm:prSet presAssocID="{3E4C21F7-8E67-43B4-AF26-DE0B7F9386AE}" presName="transSpace" presStyleCnt="0"/>
      <dgm:spPr/>
    </dgm:pt>
    <dgm:pt modelId="{6D2A66F3-83F6-4619-AE72-E2B1BBDFB486}" type="pres">
      <dgm:prSet presAssocID="{ADEBDCCF-66EB-4410-BFAB-2EC0670C7451}" presName="posSpace" presStyleCnt="0"/>
      <dgm:spPr/>
    </dgm:pt>
    <dgm:pt modelId="{976804D5-E0D1-47E0-906B-9E118D640D0B}" type="pres">
      <dgm:prSet presAssocID="{ADEBDCCF-66EB-4410-BFAB-2EC0670C7451}" presName="vertFlow" presStyleCnt="0"/>
      <dgm:spPr/>
    </dgm:pt>
    <dgm:pt modelId="{78C768BC-5237-4A54-BA5E-B60AE99F49CA}" type="pres">
      <dgm:prSet presAssocID="{ADEBDCCF-66EB-4410-BFAB-2EC0670C7451}" presName="topSpace" presStyleCnt="0"/>
      <dgm:spPr/>
    </dgm:pt>
    <dgm:pt modelId="{4391216E-D773-41C2-9D33-22B06A030426}" type="pres">
      <dgm:prSet presAssocID="{ADEBDCCF-66EB-4410-BFAB-2EC0670C7451}" presName="firstComp" presStyleCnt="0"/>
      <dgm:spPr/>
    </dgm:pt>
    <dgm:pt modelId="{5ED02E1A-E2E7-43CA-9684-4917626534DC}" type="pres">
      <dgm:prSet presAssocID="{ADEBDCCF-66EB-4410-BFAB-2EC0670C7451}" presName="firstChild" presStyleLbl="bgAccFollowNode1" presStyleIdx="1" presStyleCnt="6" custScaleX="102653" custScaleY="160409" custLinFactY="19241" custLinFactNeighborX="5521" custLinFactNeighborY="100000"/>
      <dgm:spPr/>
    </dgm:pt>
    <dgm:pt modelId="{F912B6D0-6762-492E-8E0F-02A9DC02EBC9}" type="pres">
      <dgm:prSet presAssocID="{ADEBDCCF-66EB-4410-BFAB-2EC0670C7451}" presName="firstChildTx" presStyleLbl="bgAccFollowNode1" presStyleIdx="1" presStyleCnt="6">
        <dgm:presLayoutVars>
          <dgm:bulletEnabled val="1"/>
        </dgm:presLayoutVars>
      </dgm:prSet>
      <dgm:spPr/>
    </dgm:pt>
    <dgm:pt modelId="{E501EA27-7987-4E94-9FDC-EDFD2EC642B9}" type="pres">
      <dgm:prSet presAssocID="{BF444D73-EA88-483D-9C81-CD1A0B3FC854}" presName="comp" presStyleCnt="0"/>
      <dgm:spPr/>
    </dgm:pt>
    <dgm:pt modelId="{ADD4563D-5A09-46CB-A185-F4DF356E3E9A}" type="pres">
      <dgm:prSet presAssocID="{BF444D73-EA88-483D-9C81-CD1A0B3FC854}" presName="child" presStyleLbl="bgAccFollowNode1" presStyleIdx="2" presStyleCnt="6" custScaleX="102653" custScaleY="160409" custLinFactY="19241" custLinFactNeighborX="5521" custLinFactNeighborY="100000"/>
      <dgm:spPr/>
    </dgm:pt>
    <dgm:pt modelId="{C7532CFB-BD4F-4B83-B39F-464A814BBA8D}" type="pres">
      <dgm:prSet presAssocID="{BF444D73-EA88-483D-9C81-CD1A0B3FC854}" presName="childTx" presStyleLbl="bgAccFollowNode1" presStyleIdx="2" presStyleCnt="6">
        <dgm:presLayoutVars>
          <dgm:bulletEnabled val="1"/>
        </dgm:presLayoutVars>
      </dgm:prSet>
      <dgm:spPr/>
    </dgm:pt>
    <dgm:pt modelId="{1AF9D123-F350-4E9C-9C63-5B27CDBCFD68}" type="pres">
      <dgm:prSet presAssocID="{ADEBDCCF-66EB-4410-BFAB-2EC0670C7451}" presName="negSpace" presStyleCnt="0"/>
      <dgm:spPr/>
    </dgm:pt>
    <dgm:pt modelId="{92154B69-53EE-4E1A-A2EE-EEA813C4ADD2}" type="pres">
      <dgm:prSet presAssocID="{ADEBDCCF-66EB-4410-BFAB-2EC0670C7451}" presName="circle" presStyleLbl="node1" presStyleIdx="1" presStyleCnt="3" custScaleX="264320" custScaleY="218805" custLinFactNeighborX="-44441" custLinFactNeighborY="-32811"/>
      <dgm:spPr/>
    </dgm:pt>
    <dgm:pt modelId="{9C0B67DD-FFCF-4225-8FF2-D0C87809F7F6}" type="pres">
      <dgm:prSet presAssocID="{E01E30BF-DC4D-4A62-9453-C9082CE22F0B}" presName="transSpace" presStyleCnt="0"/>
      <dgm:spPr/>
    </dgm:pt>
    <dgm:pt modelId="{F6F51494-3DD6-47DB-801F-2A7309F3436B}" type="pres">
      <dgm:prSet presAssocID="{9BF094F8-C1B0-4EAE-AE79-0A300E45C238}" presName="posSpace" presStyleCnt="0"/>
      <dgm:spPr/>
    </dgm:pt>
    <dgm:pt modelId="{16C229FC-E72E-47DD-ACF5-10A26B233D0E}" type="pres">
      <dgm:prSet presAssocID="{9BF094F8-C1B0-4EAE-AE79-0A300E45C238}" presName="vertFlow" presStyleCnt="0"/>
      <dgm:spPr/>
    </dgm:pt>
    <dgm:pt modelId="{3735F7B5-C23A-4896-8917-01327888AE3D}" type="pres">
      <dgm:prSet presAssocID="{9BF094F8-C1B0-4EAE-AE79-0A300E45C238}" presName="topSpace" presStyleCnt="0"/>
      <dgm:spPr/>
    </dgm:pt>
    <dgm:pt modelId="{E6279A11-D484-4BC4-8EA2-6333D123D202}" type="pres">
      <dgm:prSet presAssocID="{9BF094F8-C1B0-4EAE-AE79-0A300E45C238}" presName="firstComp" presStyleCnt="0"/>
      <dgm:spPr/>
    </dgm:pt>
    <dgm:pt modelId="{BD064EFA-C48A-4028-AFD3-7B41E2D8E4E5}" type="pres">
      <dgm:prSet presAssocID="{9BF094F8-C1B0-4EAE-AE79-0A300E45C238}" presName="firstChild" presStyleLbl="bgAccFollowNode1" presStyleIdx="3" presStyleCnt="6" custScaleX="135819" custScaleY="133665" custLinFactY="14449" custLinFactNeighborX="-60204" custLinFactNeighborY="100000"/>
      <dgm:spPr/>
    </dgm:pt>
    <dgm:pt modelId="{757607A2-5D41-4BEC-BDDD-770F0ADE6FB5}" type="pres">
      <dgm:prSet presAssocID="{9BF094F8-C1B0-4EAE-AE79-0A300E45C238}" presName="firstChildTx" presStyleLbl="bgAccFollowNode1" presStyleIdx="3" presStyleCnt="6">
        <dgm:presLayoutVars>
          <dgm:bulletEnabled val="1"/>
        </dgm:presLayoutVars>
      </dgm:prSet>
      <dgm:spPr/>
    </dgm:pt>
    <dgm:pt modelId="{2F31582F-867B-4D9A-82E9-34A6CE56FBE1}" type="pres">
      <dgm:prSet presAssocID="{DB3344E0-3324-46AD-81BD-C2F2822BE95D}" presName="comp" presStyleCnt="0"/>
      <dgm:spPr/>
    </dgm:pt>
    <dgm:pt modelId="{53C2B45E-B5FE-4ECE-8EDA-39754807B1FD}" type="pres">
      <dgm:prSet presAssocID="{DB3344E0-3324-46AD-81BD-C2F2822BE95D}" presName="child" presStyleLbl="bgAccFollowNode1" presStyleIdx="4" presStyleCnt="6" custScaleX="135819" custScaleY="133665" custLinFactY="14449" custLinFactNeighborX="-60204" custLinFactNeighborY="100000"/>
      <dgm:spPr/>
    </dgm:pt>
    <dgm:pt modelId="{E1F8E764-8C8A-40A2-B89C-F3462281A56E}" type="pres">
      <dgm:prSet presAssocID="{DB3344E0-3324-46AD-81BD-C2F2822BE95D}" presName="childTx" presStyleLbl="bgAccFollowNode1" presStyleIdx="4" presStyleCnt="6">
        <dgm:presLayoutVars>
          <dgm:bulletEnabled val="1"/>
        </dgm:presLayoutVars>
      </dgm:prSet>
      <dgm:spPr/>
    </dgm:pt>
    <dgm:pt modelId="{E077BDD9-D695-461D-8C2E-79390287E1BB}" type="pres">
      <dgm:prSet presAssocID="{35FC868F-1280-47D0-BD1D-48B9D9258284}" presName="comp" presStyleCnt="0"/>
      <dgm:spPr/>
    </dgm:pt>
    <dgm:pt modelId="{3EAC9FAB-FEBA-4586-B88E-1717AE314304}" type="pres">
      <dgm:prSet presAssocID="{35FC868F-1280-47D0-BD1D-48B9D9258284}" presName="child" presStyleLbl="bgAccFollowNode1" presStyleIdx="5" presStyleCnt="6" custScaleX="135819" custScaleY="133665" custLinFactY="14449" custLinFactNeighborX="-60204" custLinFactNeighborY="100000"/>
      <dgm:spPr/>
    </dgm:pt>
    <dgm:pt modelId="{0572294C-B1B5-45B4-A70A-E485555635BC}" type="pres">
      <dgm:prSet presAssocID="{35FC868F-1280-47D0-BD1D-48B9D9258284}" presName="childTx" presStyleLbl="bgAccFollowNode1" presStyleIdx="5" presStyleCnt="6">
        <dgm:presLayoutVars>
          <dgm:bulletEnabled val="1"/>
        </dgm:presLayoutVars>
      </dgm:prSet>
      <dgm:spPr/>
    </dgm:pt>
    <dgm:pt modelId="{445F4343-B78D-4CAF-91E1-377AEFD6DC8E}" type="pres">
      <dgm:prSet presAssocID="{9BF094F8-C1B0-4EAE-AE79-0A300E45C238}" presName="negSpace" presStyleCnt="0"/>
      <dgm:spPr/>
    </dgm:pt>
    <dgm:pt modelId="{C5D55EA4-ACC4-4AD9-B7D9-B59C13B11AD9}" type="pres">
      <dgm:prSet presAssocID="{9BF094F8-C1B0-4EAE-AE79-0A300E45C238}" presName="circle" presStyleLbl="node1" presStyleIdx="2" presStyleCnt="3" custScaleX="240564" custScaleY="208070" custLinFactX="-48937" custLinFactNeighborX="-100000" custLinFactNeighborY="-32811"/>
      <dgm:spPr/>
    </dgm:pt>
  </dgm:ptLst>
  <dgm:cxnLst>
    <dgm:cxn modelId="{7DD93105-5005-4622-B453-4073622C5CC9}" type="presOf" srcId="{ADEBDCCF-66EB-4410-BFAB-2EC0670C7451}" destId="{92154B69-53EE-4E1A-A2EE-EEA813C4ADD2}" srcOrd="0" destOrd="0" presId="urn:microsoft.com/office/officeart/2005/8/layout/hList9"/>
    <dgm:cxn modelId="{DC60C70E-52FA-42E8-B5A4-BDFA40B011D6}" srcId="{23D8D372-C3BF-4A9C-8540-9FF97CCB152F}" destId="{EE378BAF-D97B-4789-A4DC-A9F57ACE0324}" srcOrd="0" destOrd="0" parTransId="{64D23167-3F97-4CB6-B440-2416C4B301F6}" sibTransId="{3E4C21F7-8E67-43B4-AF26-DE0B7F9386AE}"/>
    <dgm:cxn modelId="{7D3FBB12-CC48-4413-ABCB-B84377ADF188}" srcId="{EE378BAF-D97B-4789-A4DC-A9F57ACE0324}" destId="{A90DFE2D-DB94-48D0-94DE-298B669A18D7}" srcOrd="0" destOrd="0" parTransId="{2148B6B2-5C9F-4A3F-88ED-B5C67F2E1699}" sibTransId="{3A5A1F87-A55E-436A-A723-8F948EE0E405}"/>
    <dgm:cxn modelId="{EDDF0E13-D4D0-4F4C-BCF1-AC526813EFC5}" type="presOf" srcId="{BB32E7A5-08EE-4039-AE3D-40D4985563E3}" destId="{5ED02E1A-E2E7-43CA-9684-4917626534DC}" srcOrd="0" destOrd="0" presId="urn:microsoft.com/office/officeart/2005/8/layout/hList9"/>
    <dgm:cxn modelId="{03645218-AE4C-45D4-85D0-42DA7009638A}" type="presOf" srcId="{EA0E6660-4294-4659-ACF6-56AA1BD3A72F}" destId="{BD064EFA-C48A-4028-AFD3-7B41E2D8E4E5}" srcOrd="0" destOrd="0" presId="urn:microsoft.com/office/officeart/2005/8/layout/hList9"/>
    <dgm:cxn modelId="{977AE11A-1E08-4CEF-B74A-15A89E51A798}" type="presOf" srcId="{BF444D73-EA88-483D-9C81-CD1A0B3FC854}" destId="{C7532CFB-BD4F-4B83-B39F-464A814BBA8D}" srcOrd="1" destOrd="0" presId="urn:microsoft.com/office/officeart/2005/8/layout/hList9"/>
    <dgm:cxn modelId="{584B8B1B-48AB-441F-AE0D-1C99ED76AE7F}" type="presOf" srcId="{BB32E7A5-08EE-4039-AE3D-40D4985563E3}" destId="{F912B6D0-6762-492E-8E0F-02A9DC02EBC9}" srcOrd="1" destOrd="0" presId="urn:microsoft.com/office/officeart/2005/8/layout/hList9"/>
    <dgm:cxn modelId="{02080122-74A8-4961-85CC-E8E0A52C8A8E}" type="presOf" srcId="{EA0E6660-4294-4659-ACF6-56AA1BD3A72F}" destId="{757607A2-5D41-4BEC-BDDD-770F0ADE6FB5}" srcOrd="1" destOrd="0" presId="urn:microsoft.com/office/officeart/2005/8/layout/hList9"/>
    <dgm:cxn modelId="{6836AC5C-43FD-4A94-B4E7-CA356BC92167}" srcId="{9BF094F8-C1B0-4EAE-AE79-0A300E45C238}" destId="{DB3344E0-3324-46AD-81BD-C2F2822BE95D}" srcOrd="1" destOrd="0" parTransId="{FCAD05C8-DCFB-42F2-9302-FAAF3BE2C468}" sibTransId="{EBD1FF9D-FD7F-4FBC-8FF9-591E84DA1DCF}"/>
    <dgm:cxn modelId="{776EF342-DF07-46DB-A2C5-5C48FB131B8B}" type="presOf" srcId="{BF444D73-EA88-483D-9C81-CD1A0B3FC854}" destId="{ADD4563D-5A09-46CB-A185-F4DF356E3E9A}" srcOrd="0" destOrd="0" presId="urn:microsoft.com/office/officeart/2005/8/layout/hList9"/>
    <dgm:cxn modelId="{D5BD584C-E718-4900-A28D-618C6496EA5A}" type="presOf" srcId="{DB3344E0-3324-46AD-81BD-C2F2822BE95D}" destId="{E1F8E764-8C8A-40A2-B89C-F3462281A56E}" srcOrd="1" destOrd="0" presId="urn:microsoft.com/office/officeart/2005/8/layout/hList9"/>
    <dgm:cxn modelId="{AE2EDD7A-0C54-480F-A4FE-F81B04CA85C9}" srcId="{ADEBDCCF-66EB-4410-BFAB-2EC0670C7451}" destId="{BB32E7A5-08EE-4039-AE3D-40D4985563E3}" srcOrd="0" destOrd="0" parTransId="{D0A66B50-B736-44D0-8B95-8E8BE0859E0E}" sibTransId="{D8AD51A9-5DBB-45F1-BB35-6AFF8B33B2EA}"/>
    <dgm:cxn modelId="{4264657C-A395-46F3-9378-80E0823B2286}" srcId="{9BF094F8-C1B0-4EAE-AE79-0A300E45C238}" destId="{EA0E6660-4294-4659-ACF6-56AA1BD3A72F}" srcOrd="0" destOrd="0" parTransId="{6E97C211-97C4-4AAE-90BC-01B4BD9A572B}" sibTransId="{7BDD3FC7-33CE-4A2F-981B-FC06B081B0F7}"/>
    <dgm:cxn modelId="{7AB0B899-EF48-4A43-B34B-DCDD6A8938D7}" type="presOf" srcId="{DB3344E0-3324-46AD-81BD-C2F2822BE95D}" destId="{53C2B45E-B5FE-4ECE-8EDA-39754807B1FD}" srcOrd="0" destOrd="0" presId="urn:microsoft.com/office/officeart/2005/8/layout/hList9"/>
    <dgm:cxn modelId="{A26CC79C-593D-4B26-9067-B74ADCE5E4AC}" type="presOf" srcId="{A90DFE2D-DB94-48D0-94DE-298B669A18D7}" destId="{743B518A-287C-416F-81AE-0633BC48CF34}" srcOrd="0" destOrd="0" presId="urn:microsoft.com/office/officeart/2005/8/layout/hList9"/>
    <dgm:cxn modelId="{FEE0899E-2654-492D-8CFB-27D175AA1FBE}" srcId="{ADEBDCCF-66EB-4410-BFAB-2EC0670C7451}" destId="{BF444D73-EA88-483D-9C81-CD1A0B3FC854}" srcOrd="1" destOrd="0" parTransId="{82DE3597-CE76-4E0D-85EF-1DD939151759}" sibTransId="{B774E076-A72C-4FFE-ACEF-0E376BE58C7F}"/>
    <dgm:cxn modelId="{5300C79E-DE48-43DD-A16F-0A55DF893BAD}" srcId="{23D8D372-C3BF-4A9C-8540-9FF97CCB152F}" destId="{ADEBDCCF-66EB-4410-BFAB-2EC0670C7451}" srcOrd="1" destOrd="0" parTransId="{CBD7EFA6-E01B-486E-9305-439F391232C1}" sibTransId="{E01E30BF-DC4D-4A62-9453-C9082CE22F0B}"/>
    <dgm:cxn modelId="{842F74A8-5FA3-4E50-B5E3-9C620C01DFC1}" type="presOf" srcId="{9BF094F8-C1B0-4EAE-AE79-0A300E45C238}" destId="{C5D55EA4-ACC4-4AD9-B7D9-B59C13B11AD9}" srcOrd="0" destOrd="0" presId="urn:microsoft.com/office/officeart/2005/8/layout/hList9"/>
    <dgm:cxn modelId="{F9DE54AD-BD82-40E5-9AB8-21DD6FACA297}" type="presOf" srcId="{35FC868F-1280-47D0-BD1D-48B9D9258284}" destId="{3EAC9FAB-FEBA-4586-B88E-1717AE314304}" srcOrd="0" destOrd="0" presId="urn:microsoft.com/office/officeart/2005/8/layout/hList9"/>
    <dgm:cxn modelId="{90CC08B3-5CA9-4074-B9F7-87D0BE1E8812}" srcId="{9BF094F8-C1B0-4EAE-AE79-0A300E45C238}" destId="{35FC868F-1280-47D0-BD1D-48B9D9258284}" srcOrd="2" destOrd="0" parTransId="{01963BC5-A861-46B7-B866-EB521D85A614}" sibTransId="{E5393C83-0367-424D-8E1B-CD01C1F178AA}"/>
    <dgm:cxn modelId="{2715A8BE-0EB2-4AD8-AAA0-D2AE2346678F}" type="presOf" srcId="{35FC868F-1280-47D0-BD1D-48B9D9258284}" destId="{0572294C-B1B5-45B4-A70A-E485555635BC}" srcOrd="1" destOrd="0" presId="urn:microsoft.com/office/officeart/2005/8/layout/hList9"/>
    <dgm:cxn modelId="{2975FCD4-4A14-4F21-B858-D919BEA3676B}" type="presOf" srcId="{23D8D372-C3BF-4A9C-8540-9FF97CCB152F}" destId="{C33A29EE-85FF-42F3-868B-3AFE4AD42C98}" srcOrd="0" destOrd="0" presId="urn:microsoft.com/office/officeart/2005/8/layout/hList9"/>
    <dgm:cxn modelId="{A1089BE6-27B1-44F7-8329-CB5552636F0D}" type="presOf" srcId="{EE378BAF-D97B-4789-A4DC-A9F57ACE0324}" destId="{9389E8B5-2075-4175-B52C-8C803FE294F7}" srcOrd="0" destOrd="0" presId="urn:microsoft.com/office/officeart/2005/8/layout/hList9"/>
    <dgm:cxn modelId="{ADACE1EA-F23A-4801-AD7E-959239F1EDC4}" type="presOf" srcId="{A90DFE2D-DB94-48D0-94DE-298B669A18D7}" destId="{4538E313-A72C-4E45-9E4A-71432B866EB1}" srcOrd="1" destOrd="0" presId="urn:microsoft.com/office/officeart/2005/8/layout/hList9"/>
    <dgm:cxn modelId="{EB9119F8-03C7-4D09-880C-EAD654D2B632}" srcId="{23D8D372-C3BF-4A9C-8540-9FF97CCB152F}" destId="{9BF094F8-C1B0-4EAE-AE79-0A300E45C238}" srcOrd="2" destOrd="0" parTransId="{33BB9323-646C-49EE-BC11-700CEA60A33A}" sibTransId="{7228FAA2-3CD2-4DE0-B665-FF0EF2455437}"/>
    <dgm:cxn modelId="{1D759997-12F1-4333-B022-4A50DA3DEACA}" type="presParOf" srcId="{C33A29EE-85FF-42F3-868B-3AFE4AD42C98}" destId="{41FF83DA-2ACC-4CC3-BA79-C1BA467F6C9C}" srcOrd="0" destOrd="0" presId="urn:microsoft.com/office/officeart/2005/8/layout/hList9"/>
    <dgm:cxn modelId="{9507AA51-648F-4641-A0EB-5F400E0A33D3}" type="presParOf" srcId="{C33A29EE-85FF-42F3-868B-3AFE4AD42C98}" destId="{D224FBE3-5413-4778-BB40-E31D71BB0D03}" srcOrd="1" destOrd="0" presId="urn:microsoft.com/office/officeart/2005/8/layout/hList9"/>
    <dgm:cxn modelId="{17304792-A374-430B-A07D-4E0EA3FBF29C}" type="presParOf" srcId="{D224FBE3-5413-4778-BB40-E31D71BB0D03}" destId="{0FD4FB7A-BFDB-4FB8-8A38-70CE7FB54111}" srcOrd="0" destOrd="0" presId="urn:microsoft.com/office/officeart/2005/8/layout/hList9"/>
    <dgm:cxn modelId="{609461C2-DAF1-4C87-8FA8-BD963C8E1485}" type="presParOf" srcId="{D224FBE3-5413-4778-BB40-E31D71BB0D03}" destId="{0F5F5E86-F443-4058-A0E3-109DF0413723}" srcOrd="1" destOrd="0" presId="urn:microsoft.com/office/officeart/2005/8/layout/hList9"/>
    <dgm:cxn modelId="{6B8A21CA-4E0E-4FF1-9308-44557075F2F6}" type="presParOf" srcId="{0F5F5E86-F443-4058-A0E3-109DF0413723}" destId="{743B518A-287C-416F-81AE-0633BC48CF34}" srcOrd="0" destOrd="0" presId="urn:microsoft.com/office/officeart/2005/8/layout/hList9"/>
    <dgm:cxn modelId="{C29B67B2-A0EC-4157-A3B1-5E0E19E76CC5}" type="presParOf" srcId="{0F5F5E86-F443-4058-A0E3-109DF0413723}" destId="{4538E313-A72C-4E45-9E4A-71432B866EB1}" srcOrd="1" destOrd="0" presId="urn:microsoft.com/office/officeart/2005/8/layout/hList9"/>
    <dgm:cxn modelId="{F730AE3F-BA79-4C7C-9ABB-4855EB560DD6}" type="presParOf" srcId="{C33A29EE-85FF-42F3-868B-3AFE4AD42C98}" destId="{07F1AFC4-6096-4EAB-9CD7-1382B6DD1A4A}" srcOrd="2" destOrd="0" presId="urn:microsoft.com/office/officeart/2005/8/layout/hList9"/>
    <dgm:cxn modelId="{7C671597-46F6-4C4B-9672-F95CF266950A}" type="presParOf" srcId="{C33A29EE-85FF-42F3-868B-3AFE4AD42C98}" destId="{9389E8B5-2075-4175-B52C-8C803FE294F7}" srcOrd="3" destOrd="0" presId="urn:microsoft.com/office/officeart/2005/8/layout/hList9"/>
    <dgm:cxn modelId="{0BFDC881-1B1E-4926-B77B-5A873F148526}" type="presParOf" srcId="{C33A29EE-85FF-42F3-868B-3AFE4AD42C98}" destId="{E8B1CD15-CE84-4C26-905E-2F853D38E93E}" srcOrd="4" destOrd="0" presId="urn:microsoft.com/office/officeart/2005/8/layout/hList9"/>
    <dgm:cxn modelId="{C0EF5899-DDFE-48B2-8E28-8EACE171118E}" type="presParOf" srcId="{C33A29EE-85FF-42F3-868B-3AFE4AD42C98}" destId="{6D2A66F3-83F6-4619-AE72-E2B1BBDFB486}" srcOrd="5" destOrd="0" presId="urn:microsoft.com/office/officeart/2005/8/layout/hList9"/>
    <dgm:cxn modelId="{25394314-8D92-4AB6-B05C-9A0A9B57CCDE}" type="presParOf" srcId="{C33A29EE-85FF-42F3-868B-3AFE4AD42C98}" destId="{976804D5-E0D1-47E0-906B-9E118D640D0B}" srcOrd="6" destOrd="0" presId="urn:microsoft.com/office/officeart/2005/8/layout/hList9"/>
    <dgm:cxn modelId="{EFED78B4-C539-48A8-A15E-29B603A912CA}" type="presParOf" srcId="{976804D5-E0D1-47E0-906B-9E118D640D0B}" destId="{78C768BC-5237-4A54-BA5E-B60AE99F49CA}" srcOrd="0" destOrd="0" presId="urn:microsoft.com/office/officeart/2005/8/layout/hList9"/>
    <dgm:cxn modelId="{C382C50D-74EA-4F39-9F56-9A412A428462}" type="presParOf" srcId="{976804D5-E0D1-47E0-906B-9E118D640D0B}" destId="{4391216E-D773-41C2-9D33-22B06A030426}" srcOrd="1" destOrd="0" presId="urn:microsoft.com/office/officeart/2005/8/layout/hList9"/>
    <dgm:cxn modelId="{745C34D4-1589-45CA-9DE0-28E02AA614B2}" type="presParOf" srcId="{4391216E-D773-41C2-9D33-22B06A030426}" destId="{5ED02E1A-E2E7-43CA-9684-4917626534DC}" srcOrd="0" destOrd="0" presId="urn:microsoft.com/office/officeart/2005/8/layout/hList9"/>
    <dgm:cxn modelId="{5AEBBD77-2576-4F40-83EF-393691D98707}" type="presParOf" srcId="{4391216E-D773-41C2-9D33-22B06A030426}" destId="{F912B6D0-6762-492E-8E0F-02A9DC02EBC9}" srcOrd="1" destOrd="0" presId="urn:microsoft.com/office/officeart/2005/8/layout/hList9"/>
    <dgm:cxn modelId="{B0A0976A-CC2A-4825-9D44-220FC898B348}" type="presParOf" srcId="{976804D5-E0D1-47E0-906B-9E118D640D0B}" destId="{E501EA27-7987-4E94-9FDC-EDFD2EC642B9}" srcOrd="2" destOrd="0" presId="urn:microsoft.com/office/officeart/2005/8/layout/hList9"/>
    <dgm:cxn modelId="{39A3AA78-8E6F-41B6-921F-86B5CEA81927}" type="presParOf" srcId="{E501EA27-7987-4E94-9FDC-EDFD2EC642B9}" destId="{ADD4563D-5A09-46CB-A185-F4DF356E3E9A}" srcOrd="0" destOrd="0" presId="urn:microsoft.com/office/officeart/2005/8/layout/hList9"/>
    <dgm:cxn modelId="{B4F89927-CE60-4132-A740-C25FABD4EE88}" type="presParOf" srcId="{E501EA27-7987-4E94-9FDC-EDFD2EC642B9}" destId="{C7532CFB-BD4F-4B83-B39F-464A814BBA8D}" srcOrd="1" destOrd="0" presId="urn:microsoft.com/office/officeart/2005/8/layout/hList9"/>
    <dgm:cxn modelId="{7DD54C41-6210-4D1F-9D75-B7F6E7B43DE1}" type="presParOf" srcId="{C33A29EE-85FF-42F3-868B-3AFE4AD42C98}" destId="{1AF9D123-F350-4E9C-9C63-5B27CDBCFD68}" srcOrd="7" destOrd="0" presId="urn:microsoft.com/office/officeart/2005/8/layout/hList9"/>
    <dgm:cxn modelId="{8FAE8DCB-97DB-49C8-8B87-1BF92FB93085}" type="presParOf" srcId="{C33A29EE-85FF-42F3-868B-3AFE4AD42C98}" destId="{92154B69-53EE-4E1A-A2EE-EEA813C4ADD2}" srcOrd="8" destOrd="0" presId="urn:microsoft.com/office/officeart/2005/8/layout/hList9"/>
    <dgm:cxn modelId="{EE96C810-44BF-447A-836A-09910100F922}" type="presParOf" srcId="{C33A29EE-85FF-42F3-868B-3AFE4AD42C98}" destId="{9C0B67DD-FFCF-4225-8FF2-D0C87809F7F6}" srcOrd="9" destOrd="0" presId="urn:microsoft.com/office/officeart/2005/8/layout/hList9"/>
    <dgm:cxn modelId="{932FD37F-457E-4A10-A95D-4E7847D46069}" type="presParOf" srcId="{C33A29EE-85FF-42F3-868B-3AFE4AD42C98}" destId="{F6F51494-3DD6-47DB-801F-2A7309F3436B}" srcOrd="10" destOrd="0" presId="urn:microsoft.com/office/officeart/2005/8/layout/hList9"/>
    <dgm:cxn modelId="{A55417CD-150E-4911-84AC-EEDD1C8BED3E}" type="presParOf" srcId="{C33A29EE-85FF-42F3-868B-3AFE4AD42C98}" destId="{16C229FC-E72E-47DD-ACF5-10A26B233D0E}" srcOrd="11" destOrd="0" presId="urn:microsoft.com/office/officeart/2005/8/layout/hList9"/>
    <dgm:cxn modelId="{E4913220-F94E-4BA2-8C11-384101EF760A}" type="presParOf" srcId="{16C229FC-E72E-47DD-ACF5-10A26B233D0E}" destId="{3735F7B5-C23A-4896-8917-01327888AE3D}" srcOrd="0" destOrd="0" presId="urn:microsoft.com/office/officeart/2005/8/layout/hList9"/>
    <dgm:cxn modelId="{CFB4F097-2E67-4B6B-A17F-3E3236C621FE}" type="presParOf" srcId="{16C229FC-E72E-47DD-ACF5-10A26B233D0E}" destId="{E6279A11-D484-4BC4-8EA2-6333D123D202}" srcOrd="1" destOrd="0" presId="urn:microsoft.com/office/officeart/2005/8/layout/hList9"/>
    <dgm:cxn modelId="{F5389923-66D8-4FD1-8974-E5DBA8944F0C}" type="presParOf" srcId="{E6279A11-D484-4BC4-8EA2-6333D123D202}" destId="{BD064EFA-C48A-4028-AFD3-7B41E2D8E4E5}" srcOrd="0" destOrd="0" presId="urn:microsoft.com/office/officeart/2005/8/layout/hList9"/>
    <dgm:cxn modelId="{D9C9E610-CA65-4A8D-B3B2-6AC0BCF606F4}" type="presParOf" srcId="{E6279A11-D484-4BC4-8EA2-6333D123D202}" destId="{757607A2-5D41-4BEC-BDDD-770F0ADE6FB5}" srcOrd="1" destOrd="0" presId="urn:microsoft.com/office/officeart/2005/8/layout/hList9"/>
    <dgm:cxn modelId="{40A98582-630F-413E-A733-ED710DB42CDA}" type="presParOf" srcId="{16C229FC-E72E-47DD-ACF5-10A26B233D0E}" destId="{2F31582F-867B-4D9A-82E9-34A6CE56FBE1}" srcOrd="2" destOrd="0" presId="urn:microsoft.com/office/officeart/2005/8/layout/hList9"/>
    <dgm:cxn modelId="{55EF6B7B-0F9E-4FD4-A803-DFBABA5AD7A1}" type="presParOf" srcId="{2F31582F-867B-4D9A-82E9-34A6CE56FBE1}" destId="{53C2B45E-B5FE-4ECE-8EDA-39754807B1FD}" srcOrd="0" destOrd="0" presId="urn:microsoft.com/office/officeart/2005/8/layout/hList9"/>
    <dgm:cxn modelId="{FC220337-22D9-497D-832E-F2E7EDB910A8}" type="presParOf" srcId="{2F31582F-867B-4D9A-82E9-34A6CE56FBE1}" destId="{E1F8E764-8C8A-40A2-B89C-F3462281A56E}" srcOrd="1" destOrd="0" presId="urn:microsoft.com/office/officeart/2005/8/layout/hList9"/>
    <dgm:cxn modelId="{C06F99BC-81EB-440D-8D03-0FF9A971975F}" type="presParOf" srcId="{16C229FC-E72E-47DD-ACF5-10A26B233D0E}" destId="{E077BDD9-D695-461D-8C2E-79390287E1BB}" srcOrd="3" destOrd="0" presId="urn:microsoft.com/office/officeart/2005/8/layout/hList9"/>
    <dgm:cxn modelId="{F42AEE47-2C3E-4A40-9E50-A7FD94A8280C}" type="presParOf" srcId="{E077BDD9-D695-461D-8C2E-79390287E1BB}" destId="{3EAC9FAB-FEBA-4586-B88E-1717AE314304}" srcOrd="0" destOrd="0" presId="urn:microsoft.com/office/officeart/2005/8/layout/hList9"/>
    <dgm:cxn modelId="{3E342EA3-7F74-432E-9A5C-490CBB04F017}" type="presParOf" srcId="{E077BDD9-D695-461D-8C2E-79390287E1BB}" destId="{0572294C-B1B5-45B4-A70A-E485555635BC}" srcOrd="1" destOrd="0" presId="urn:microsoft.com/office/officeart/2005/8/layout/hList9"/>
    <dgm:cxn modelId="{54E2BC1D-6712-4C41-A4F1-8BD37F982533}" type="presParOf" srcId="{C33A29EE-85FF-42F3-868B-3AFE4AD42C98}" destId="{445F4343-B78D-4CAF-91E1-377AEFD6DC8E}" srcOrd="12" destOrd="0" presId="urn:microsoft.com/office/officeart/2005/8/layout/hList9"/>
    <dgm:cxn modelId="{17B85F5B-3B13-4671-8937-F70E335FF727}" type="presParOf" srcId="{C33A29EE-85FF-42F3-868B-3AFE4AD42C98}" destId="{C5D55EA4-ACC4-4AD9-B7D9-B59C13B11AD9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B518A-287C-416F-81AE-0633BC48CF34}">
      <dsp:nvSpPr>
        <dsp:cNvPr id="0" name=""/>
        <dsp:cNvSpPr/>
      </dsp:nvSpPr>
      <dsp:spPr>
        <a:xfrm>
          <a:off x="721449" y="1565386"/>
          <a:ext cx="1265014" cy="15846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dle příčiny AKI</a:t>
          </a:r>
        </a:p>
      </dsp:txBody>
      <dsp:txXfrm>
        <a:off x="923852" y="1565386"/>
        <a:ext cx="1062612" cy="1584694"/>
      </dsp:txXfrm>
    </dsp:sp>
    <dsp:sp modelId="{9389E8B5-2075-4175-B52C-8C803FE294F7}">
      <dsp:nvSpPr>
        <dsp:cNvPr id="0" name=""/>
        <dsp:cNvSpPr/>
      </dsp:nvSpPr>
      <dsp:spPr>
        <a:xfrm>
          <a:off x="0" y="510735"/>
          <a:ext cx="1561935" cy="11505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farmak. léčba</a:t>
          </a:r>
        </a:p>
      </dsp:txBody>
      <dsp:txXfrm>
        <a:off x="228740" y="679230"/>
        <a:ext cx="1104455" cy="813569"/>
      </dsp:txXfrm>
    </dsp:sp>
    <dsp:sp modelId="{5ED02E1A-E2E7-43CA-9684-4917626534DC}">
      <dsp:nvSpPr>
        <dsp:cNvPr id="0" name=""/>
        <dsp:cNvSpPr/>
      </dsp:nvSpPr>
      <dsp:spPr>
        <a:xfrm>
          <a:off x="2979132" y="1524622"/>
          <a:ext cx="863968" cy="877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HD</a:t>
          </a:r>
        </a:p>
      </dsp:txBody>
      <dsp:txXfrm>
        <a:off x="3117367" y="1524622"/>
        <a:ext cx="725733" cy="877220"/>
      </dsp:txXfrm>
    </dsp:sp>
    <dsp:sp modelId="{ADD4563D-5A09-46CB-A185-F4DF356E3E9A}">
      <dsp:nvSpPr>
        <dsp:cNvPr id="0" name=""/>
        <dsp:cNvSpPr/>
      </dsp:nvSpPr>
      <dsp:spPr>
        <a:xfrm>
          <a:off x="2979132" y="2401843"/>
          <a:ext cx="863968" cy="877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PD</a:t>
          </a:r>
        </a:p>
      </dsp:txBody>
      <dsp:txXfrm>
        <a:off x="3117367" y="2401843"/>
        <a:ext cx="725733" cy="877220"/>
      </dsp:txXfrm>
    </dsp:sp>
    <dsp:sp modelId="{92154B69-53EE-4E1A-A2EE-EEA813C4ADD2}">
      <dsp:nvSpPr>
        <dsp:cNvPr id="0" name=""/>
        <dsp:cNvSpPr/>
      </dsp:nvSpPr>
      <dsp:spPr>
        <a:xfrm>
          <a:off x="2175106" y="474556"/>
          <a:ext cx="1444751" cy="11959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RRT</a:t>
          </a:r>
        </a:p>
      </dsp:txBody>
      <dsp:txXfrm>
        <a:off x="2386685" y="649702"/>
        <a:ext cx="1021593" cy="845678"/>
      </dsp:txXfrm>
    </dsp:sp>
    <dsp:sp modelId="{BD064EFA-C48A-4028-AFD3-7B41E2D8E4E5}">
      <dsp:nvSpPr>
        <dsp:cNvPr id="0" name=""/>
        <dsp:cNvSpPr/>
      </dsp:nvSpPr>
      <dsp:spPr>
        <a:xfrm>
          <a:off x="4570975" y="1498417"/>
          <a:ext cx="1512430" cy="7309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CVVH</a:t>
          </a:r>
        </a:p>
      </dsp:txBody>
      <dsp:txXfrm>
        <a:off x="4812964" y="1498417"/>
        <a:ext cx="1270441" cy="730967"/>
      </dsp:txXfrm>
    </dsp:sp>
    <dsp:sp modelId="{53C2B45E-B5FE-4ECE-8EDA-39754807B1FD}">
      <dsp:nvSpPr>
        <dsp:cNvPr id="0" name=""/>
        <dsp:cNvSpPr/>
      </dsp:nvSpPr>
      <dsp:spPr>
        <a:xfrm>
          <a:off x="4570975" y="2229384"/>
          <a:ext cx="1512430" cy="7309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CVVHD</a:t>
          </a:r>
        </a:p>
      </dsp:txBody>
      <dsp:txXfrm>
        <a:off x="4812964" y="2229384"/>
        <a:ext cx="1270441" cy="730967"/>
      </dsp:txXfrm>
    </dsp:sp>
    <dsp:sp modelId="{3EAC9FAB-FEBA-4586-B88E-1717AE314304}">
      <dsp:nvSpPr>
        <dsp:cNvPr id="0" name=""/>
        <dsp:cNvSpPr/>
      </dsp:nvSpPr>
      <dsp:spPr>
        <a:xfrm>
          <a:off x="4570975" y="2960351"/>
          <a:ext cx="1512430" cy="7309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SCUF</a:t>
          </a:r>
        </a:p>
      </dsp:txBody>
      <dsp:txXfrm>
        <a:off x="4812964" y="2960351"/>
        <a:ext cx="1270441" cy="730967"/>
      </dsp:txXfrm>
    </dsp:sp>
    <dsp:sp modelId="{C5D55EA4-ACC4-4AD9-B7D9-B59C13B11AD9}">
      <dsp:nvSpPr>
        <dsp:cNvPr id="0" name=""/>
        <dsp:cNvSpPr/>
      </dsp:nvSpPr>
      <dsp:spPr>
        <a:xfrm>
          <a:off x="3972007" y="474556"/>
          <a:ext cx="1314903" cy="11372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CRRT</a:t>
          </a:r>
        </a:p>
      </dsp:txBody>
      <dsp:txXfrm>
        <a:off x="4164570" y="641109"/>
        <a:ext cx="929777" cy="804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C6EC-B774-44CB-857D-5BA9397EA74F}" type="datetimeFigureOut">
              <a:rPr lang="cs-CZ" smtClean="0"/>
              <a:pPr/>
              <a:t>13.03.2021</a:t>
            </a:fld>
            <a:endParaRPr lang="cs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B22F0-D9A6-4B23-A6FE-2604439E719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kkidneys.nhs.uk/aki/wp-content/uploads/sites/2/2021/03/Nutrition-Guide-2021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digo.org/wp-content/uploads/2016/10/KDIGO-2012-AKI-Guideline-English.pdf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166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RRT- Renal Replacement </a:t>
            </a:r>
            <a:r>
              <a:rPr lang="cs-CZ" dirty="0" err="1"/>
              <a:t>Therapy</a:t>
            </a:r>
            <a:r>
              <a:rPr lang="cs-CZ" dirty="0"/>
              <a:t> </a:t>
            </a:r>
          </a:p>
          <a:p>
            <a:r>
              <a:rPr lang="cs-CZ" dirty="0"/>
              <a:t>HD- </a:t>
            </a:r>
            <a:r>
              <a:rPr lang="cs-CZ" dirty="0" err="1"/>
              <a:t>hemodialysis</a:t>
            </a:r>
            <a:endParaRPr lang="cs-CZ" dirty="0"/>
          </a:p>
          <a:p>
            <a:r>
              <a:rPr lang="cs-CZ" dirty="0"/>
              <a:t>PD- </a:t>
            </a:r>
            <a:r>
              <a:rPr lang="cs-CZ" dirty="0" err="1"/>
              <a:t>peritoneal</a:t>
            </a:r>
            <a:r>
              <a:rPr lang="cs-CZ" dirty="0"/>
              <a:t> </a:t>
            </a:r>
            <a:r>
              <a:rPr lang="cs-CZ" dirty="0" err="1"/>
              <a:t>dialysis</a:t>
            </a:r>
            <a:endParaRPr lang="cs-CZ" dirty="0"/>
          </a:p>
          <a:p>
            <a:r>
              <a:rPr lang="cs-CZ" dirty="0"/>
              <a:t>CRRT-Continuous Renal Replacemnet </a:t>
            </a:r>
            <a:r>
              <a:rPr lang="cs-CZ" dirty="0" err="1"/>
              <a:t>Therapy</a:t>
            </a:r>
            <a:r>
              <a:rPr lang="cs-CZ" dirty="0"/>
              <a:t> </a:t>
            </a:r>
          </a:p>
          <a:p>
            <a:r>
              <a:rPr lang="cs-CZ" dirty="0"/>
              <a:t>CVVH- Continuous Venovenus Hemodialysis</a:t>
            </a:r>
          </a:p>
          <a:p>
            <a:r>
              <a:rPr lang="cs-CZ" dirty="0"/>
              <a:t>CVVHD- Continuous Venovenus</a:t>
            </a:r>
            <a:r>
              <a:rPr lang="cs-CZ" baseline="0" dirty="0"/>
              <a:t> Hemodiafiltration</a:t>
            </a:r>
            <a:endParaRPr lang="cs-CZ" dirty="0"/>
          </a:p>
          <a:p>
            <a:r>
              <a:rPr lang="cs-CZ" dirty="0"/>
              <a:t>SCUF- Slow Continuous Ultrafiltration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10</a:t>
            </a:fld>
            <a:endParaRPr lang="cs-CZ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709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hlinkClick r:id="rId3"/>
              </a:rPr>
              <a:t>https://www.thinkkidneys.nhs.uk/aki/wp-content/uploads/sites/2/2021/03/Nutrition-Guide-2021.pdf</a:t>
            </a:r>
            <a:r>
              <a:rPr lang="cs-CZ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hlinkClick r:id="rId4"/>
              </a:rPr>
              <a:t>https://renal.org/sites/renal.org/files/FINAL-AKI-Guideline.pdf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12</a:t>
            </a:fld>
            <a:endParaRPr lang="cs-CZ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2439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4299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7799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7936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5761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PEW- protein </a:t>
            </a:r>
            <a:r>
              <a:rPr lang="en-US" noProof="0" dirty="0"/>
              <a:t>energy</a:t>
            </a:r>
            <a:r>
              <a:rPr lang="cs-CZ" dirty="0"/>
              <a:t> </a:t>
            </a:r>
            <a:r>
              <a:rPr lang="en-GB" noProof="0" dirty="0"/>
              <a:t>wasting</a:t>
            </a:r>
          </a:p>
          <a:p>
            <a:r>
              <a:rPr lang="cs-CZ" dirty="0"/>
              <a:t>NICE- </a:t>
            </a:r>
            <a:r>
              <a:rPr lang="en-TT" noProof="0" dirty="0"/>
              <a:t>National</a:t>
            </a:r>
            <a:r>
              <a:rPr lang="cs-CZ" dirty="0"/>
              <a:t> Institute </a:t>
            </a:r>
            <a:r>
              <a:rPr lang="en-US" noProof="0" dirty="0"/>
              <a:t>of</a:t>
            </a:r>
            <a:r>
              <a:rPr lang="cs-CZ" dirty="0"/>
              <a:t> </a:t>
            </a:r>
            <a:r>
              <a:rPr lang="en-GB" noProof="0" dirty="0"/>
              <a:t>Clinical</a:t>
            </a:r>
            <a:r>
              <a:rPr lang="cs-CZ" dirty="0"/>
              <a:t> Excellence</a:t>
            </a:r>
            <a:endParaRPr lang="sr-Cyrl-R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1607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01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3476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7616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343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3</a:t>
            </a:fld>
            <a:endParaRPr 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7897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dirty="0">
                <a:solidFill>
                  <a:schemeClr val="tx1"/>
                </a:solidFill>
              </a:rPr>
              <a:t>RRT- </a:t>
            </a:r>
            <a:r>
              <a:rPr lang="cs-CZ" sz="2400" dirty="0" err="1">
                <a:solidFill>
                  <a:schemeClr val="tx1"/>
                </a:solidFill>
              </a:rPr>
              <a:t>renal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replacement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therapy</a:t>
            </a:r>
            <a:r>
              <a:rPr lang="cs-CZ" sz="2400" dirty="0">
                <a:solidFill>
                  <a:schemeClr val="tx1"/>
                </a:solidFill>
              </a:rPr>
              <a:t>- náhrada funkce ledvin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68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64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668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110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B22F0-D9A6-4B23-A6FE-2604439E719B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66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42358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1575035" y="4211003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Shape 12"/>
          <p:cNvGrpSpPr/>
          <p:nvPr/>
        </p:nvGrpSpPr>
        <p:grpSpPr>
          <a:xfrm>
            <a:off x="1004144" y="1362700"/>
            <a:ext cx="7136668" cy="2032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" name="Shape 15"/>
          <p:cNvGrpSpPr/>
          <p:nvPr/>
        </p:nvGrpSpPr>
        <p:grpSpPr>
          <a:xfrm>
            <a:off x="1004151" y="5292133"/>
            <a:ext cx="7136668" cy="2032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2335685"/>
            <a:ext cx="7136700" cy="1363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400"/>
              <a:buNone/>
              <a:defRPr sz="5400"/>
            </a:lvl1pPr>
            <a:lvl2pPr lvl="1" algn="ctr">
              <a:spcBef>
                <a:spcPts val="0"/>
              </a:spcBef>
              <a:buSzPts val="5400"/>
              <a:buNone/>
              <a:defRPr sz="5400"/>
            </a:lvl2pPr>
            <a:lvl3pPr lvl="2" algn="ctr">
              <a:spcBef>
                <a:spcPts val="0"/>
              </a:spcBef>
              <a:buSzPts val="5400"/>
              <a:buNone/>
              <a:defRPr sz="5400"/>
            </a:lvl3pPr>
            <a:lvl4pPr lvl="3" algn="ctr">
              <a:spcBef>
                <a:spcPts val="0"/>
              </a:spcBef>
              <a:buSzPts val="5400"/>
              <a:buNone/>
              <a:defRPr sz="5400"/>
            </a:lvl4pPr>
            <a:lvl5pPr lvl="4" algn="ctr">
              <a:spcBef>
                <a:spcPts val="0"/>
              </a:spcBef>
              <a:buSzPts val="5400"/>
              <a:buNone/>
              <a:defRPr sz="5400"/>
            </a:lvl5pPr>
            <a:lvl6pPr lvl="5" algn="ctr">
              <a:spcBef>
                <a:spcPts val="0"/>
              </a:spcBef>
              <a:buSzPts val="5400"/>
              <a:buNone/>
              <a:defRPr sz="5400"/>
            </a:lvl6pPr>
            <a:lvl7pPr lvl="6" algn="ctr">
              <a:spcBef>
                <a:spcPts val="0"/>
              </a:spcBef>
              <a:buSzPts val="5400"/>
              <a:buNone/>
              <a:defRPr sz="5400"/>
            </a:lvl7pPr>
            <a:lvl8pPr lvl="7" algn="ctr">
              <a:spcBef>
                <a:spcPts val="0"/>
              </a:spcBef>
              <a:buSzPts val="5400"/>
              <a:buNone/>
              <a:defRPr sz="5400"/>
            </a:lvl8pPr>
            <a:lvl9pPr lvl="8" algn="ctr">
              <a:spcBef>
                <a:spcPts val="0"/>
              </a:spcBef>
              <a:buSzPts val="5400"/>
              <a:buNone/>
              <a:defRPr sz="5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3800052"/>
            <a:ext cx="4870500" cy="1056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/>
            </a:lvl1pPr>
            <a:lvl2pPr lvl="1" algn="ctr">
              <a:spcBef>
                <a:spcPts val="0"/>
              </a:spcBef>
              <a:buSzPts val="3600"/>
              <a:buNone/>
              <a:defRPr/>
            </a:lvl2pPr>
            <a:lvl3pPr lvl="2" algn="ctr">
              <a:spcBef>
                <a:spcPts val="0"/>
              </a:spcBef>
              <a:buSzPts val="3600"/>
              <a:buNone/>
              <a:defRPr/>
            </a:lvl3pPr>
            <a:lvl4pPr lvl="3" algn="ctr">
              <a:spcBef>
                <a:spcPts val="0"/>
              </a:spcBef>
              <a:buSzPts val="3600"/>
              <a:buNone/>
              <a:defRPr/>
            </a:lvl4pPr>
            <a:lvl5pPr lvl="4" algn="ctr">
              <a:spcBef>
                <a:spcPts val="0"/>
              </a:spcBef>
              <a:buSzPts val="3600"/>
              <a:buNone/>
              <a:defRPr/>
            </a:lvl5pPr>
            <a:lvl6pPr lvl="5" algn="ctr">
              <a:spcBef>
                <a:spcPts val="0"/>
              </a:spcBef>
              <a:buSzPts val="3600"/>
              <a:buNone/>
              <a:defRPr/>
            </a:lvl6pPr>
            <a:lvl7pPr lvl="6" algn="ctr">
              <a:spcBef>
                <a:spcPts val="0"/>
              </a:spcBef>
              <a:buSzPts val="3600"/>
              <a:buNone/>
              <a:defRPr/>
            </a:lvl7pPr>
            <a:lvl8pPr lvl="7" algn="ctr">
              <a:spcBef>
                <a:spcPts val="0"/>
              </a:spcBef>
              <a:buSzPts val="3600"/>
              <a:buNone/>
              <a:defRPr/>
            </a:lvl8pPr>
            <a:lvl9pPr lvl="8" algn="ctr">
              <a:spcBef>
                <a:spcPts val="0"/>
              </a:spcBef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47" name="Shape 47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386233"/>
            <a:ext cx="4045200" cy="2234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3635833"/>
            <a:ext cx="4045200" cy="1646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fld id="{E4A08F52-EE0A-4187-BCD3-5A55FBA65D9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hinkkidneys.nhs.uk/aki/wp-content/uploads/sites/2/2021/03/Nutrition-Guide-2021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inicalnutritionjournal.com/action/showPdf?pii=S0261-5614%2821%2900052-2" TargetMode="External"/><Relationship Id="rId3" Type="http://schemas.openxmlformats.org/officeDocument/2006/relationships/hyperlink" Target="https://kdigo.org/guidelines/" TargetMode="External"/><Relationship Id="rId7" Type="http://schemas.openxmlformats.org/officeDocument/2006/relationships/hyperlink" Target="https://www.thinkkidneys.nhs.uk/aki/wp-content/uploads/sites/2/2021/03/Nutrition-Guide-2021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kdigo.org/wp-content/uploads/2016/10/KDIGO-2012-AKI-Guideline-English.pdf" TargetMode="External"/><Relationship Id="rId5" Type="http://schemas.openxmlformats.org/officeDocument/2006/relationships/hyperlink" Target="https://renal.org/sites/renal.org/files/FINAL-AKI-Guideline.pdf" TargetMode="External"/><Relationship Id="rId4" Type="http://schemas.openxmlformats.org/officeDocument/2006/relationships/hyperlink" Target="https://www.thinkkidneys.nhs.uk/aki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hinkkidneys.nhs.uk/aki/wp-content/uploads/sites/2/2021/03/Nutrition-Guide-2021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enal.org/sites/renal.org/files/FINAL-AKI-Guideline.pdf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Akutní poškození ledvin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3108" y="3714752"/>
            <a:ext cx="4935105" cy="1557774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Mgr. Aleksandra Nikolić</a:t>
            </a:r>
          </a:p>
          <a:p>
            <a:r>
              <a:rPr lang="cs-CZ" dirty="0">
                <a:solidFill>
                  <a:schemeClr val="tx1"/>
                </a:solidFill>
              </a:rPr>
              <a:t>MNOL101 Výživa při onemocnění ledvin a močových cest</a:t>
            </a:r>
          </a:p>
          <a:p>
            <a:r>
              <a:rPr lang="cs-CZ" dirty="0">
                <a:solidFill>
                  <a:schemeClr val="tx1"/>
                </a:solidFill>
              </a:rPr>
              <a:t>17.</a:t>
            </a:r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cs-CZ" dirty="0">
                <a:solidFill>
                  <a:schemeClr val="tx1"/>
                </a:solidFill>
              </a:rPr>
              <a:t>.20</a:t>
            </a:r>
            <a:r>
              <a:rPr lang="sr-Cyrl-RS" dirty="0">
                <a:solidFill>
                  <a:schemeClr val="tx1"/>
                </a:solidFill>
              </a:rPr>
              <a:t>2</a:t>
            </a:r>
            <a:r>
              <a:rPr lang="cs-CZ" dirty="0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16632"/>
            <a:ext cx="8520600" cy="943200"/>
          </a:xfrm>
        </p:spPr>
        <p:txBody>
          <a:bodyPr/>
          <a:lstStyle/>
          <a:p>
            <a:r>
              <a:rPr lang="cs-CZ" dirty="0"/>
              <a:t>Léčba AKI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836712"/>
            <a:ext cx="8520600" cy="5255321"/>
          </a:xfrm>
        </p:spPr>
        <p:txBody>
          <a:bodyPr/>
          <a:lstStyle/>
          <a:p>
            <a:r>
              <a:rPr lang="cs-CZ" sz="2200" dirty="0">
                <a:solidFill>
                  <a:schemeClr val="tx1"/>
                </a:solidFill>
              </a:rPr>
              <a:t> V raném stadiu AKI častý problém s nechutenství- důležitost včasné nutriční podpory a rané dialýzy pro zvýšení přežití.</a:t>
            </a:r>
          </a:p>
          <a:p>
            <a:r>
              <a:rPr lang="cs-CZ" sz="2200" dirty="0">
                <a:solidFill>
                  <a:schemeClr val="tx1"/>
                </a:solidFill>
              </a:rPr>
              <a:t> V případě použití metod k náhrady funkce ledvin, důležité nahradit připadnou ztrátu živin</a:t>
            </a:r>
          </a:p>
          <a:p>
            <a:pPr>
              <a:buNone/>
            </a:pPr>
            <a:endParaRPr lang="cs-CZ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16217652"/>
              </p:ext>
            </p:extLst>
          </p:nvPr>
        </p:nvGraphicFramePr>
        <p:xfrm>
          <a:off x="1428728" y="2852936"/>
          <a:ext cx="6480000" cy="371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 descr="Focus 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11" y="0"/>
            <a:ext cx="49477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857528" y="3182779"/>
            <a:ext cx="685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Ze zdroje: </a:t>
            </a:r>
            <a:r>
              <a:rPr lang="en-US" sz="1200" dirty="0"/>
              <a:t>MAHAN, L. Kathleen</a:t>
            </a:r>
            <a:r>
              <a:rPr lang="cs-CZ" sz="1200" dirty="0"/>
              <a:t> a</a:t>
            </a:r>
            <a:r>
              <a:rPr lang="en-US" sz="1200" dirty="0"/>
              <a:t> Janice L. RAYMOND</a:t>
            </a:r>
            <a:r>
              <a:rPr lang="cs-CZ" sz="1200" dirty="0"/>
              <a:t>, </a:t>
            </a:r>
            <a:r>
              <a:rPr lang="en-US" sz="1200" i="1" dirty="0"/>
              <a:t>Krause’s food &amp; the nutrition care process</a:t>
            </a:r>
            <a:r>
              <a:rPr lang="en-US" sz="1200" dirty="0"/>
              <a:t>. </a:t>
            </a:r>
            <a:r>
              <a:rPr lang="en-US" sz="1200" i="1" dirty="0"/>
              <a:t>1</a:t>
            </a:r>
            <a:r>
              <a:rPr lang="cs-CZ" sz="1200" i="1" dirty="0"/>
              <a:t>4t</a:t>
            </a:r>
            <a:r>
              <a:rPr lang="en-US" sz="1200" i="1" dirty="0"/>
              <a:t>h ed</a:t>
            </a:r>
            <a:r>
              <a:rPr lang="en-US" sz="1400" i="1" dirty="0"/>
              <a:t>.</a:t>
            </a:r>
            <a:endParaRPr lang="cs-CZ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53298"/>
            <a:ext cx="8520600" cy="943200"/>
          </a:xfrm>
        </p:spPr>
        <p:txBody>
          <a:bodyPr/>
          <a:lstStyle/>
          <a:p>
            <a:r>
              <a:rPr lang="cs-CZ" dirty="0"/>
              <a:t>Nutriční opatření při AKI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759" y="1298154"/>
            <a:ext cx="8520600" cy="47842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Individuální, dle příčiny AKI a přítomnosti dalších komorbidit</a:t>
            </a:r>
          </a:p>
          <a:p>
            <a:pPr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Jestli je pacient v katabolizmu nebo ne</a:t>
            </a:r>
          </a:p>
          <a:p>
            <a:pPr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Preferovat p.o. příjem, EV a pak PV</a:t>
            </a:r>
          </a:p>
          <a:p>
            <a:pPr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Bílkoviny: </a:t>
            </a:r>
          </a:p>
          <a:p>
            <a:pPr marL="361950" lvl="1"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pro nedialyzované pacienti 0,8-1,2 g/kg těl. hmotnosti</a:t>
            </a:r>
          </a:p>
          <a:p>
            <a:pPr marL="361950" lvl="1"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pro dialyzované pacienti 1-1,5 g/kg těl. hmotnosti </a:t>
            </a:r>
          </a:p>
          <a:p>
            <a:pPr marL="361950" lvl="1"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pro pacienti na kontinuálních metodách náhrady funkce ledvin (CRRT) 1,5-1,7 g/kg t.h.</a:t>
            </a:r>
          </a:p>
          <a:p>
            <a:pPr marL="361950" lvl="1"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po stabilizaci a zlepšení stavu pacienta 0,8-1 g/kg t. h.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0EF6EA3-3897-491F-AB90-8E0EC66ED603}"/>
              </a:ext>
            </a:extLst>
          </p:cNvPr>
          <p:cNvSpPr txBox="1"/>
          <p:nvPr/>
        </p:nvSpPr>
        <p:spPr>
          <a:xfrm>
            <a:off x="7809419" y="3695940"/>
            <a:ext cx="12672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AKI 1-2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23DF41-C748-4E5A-8C38-C90C33E88B97}"/>
              </a:ext>
            </a:extLst>
          </p:cNvPr>
          <p:cNvSpPr txBox="1"/>
          <p:nvPr/>
        </p:nvSpPr>
        <p:spPr>
          <a:xfrm>
            <a:off x="7598155" y="4778428"/>
            <a:ext cx="14785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AKI 3</a:t>
            </a:r>
            <a:endParaRPr lang="sr-Cyrl-RS" dirty="0"/>
          </a:p>
        </p:txBody>
      </p:sp>
      <p:pic>
        <p:nvPicPr>
          <p:cNvPr id="9" name="Grafický objekt 8" descr="Tenká šipka s nepatrným zakřivením">
            <a:extLst>
              <a:ext uri="{FF2B5EF4-FFF2-40B4-BE49-F238E27FC236}">
                <a16:creationId xmlns:a16="http://schemas.microsoft.com/office/drawing/2014/main" id="{C7A2D58F-68DF-4DB0-A347-1D16280B2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91735">
            <a:off x="6310892" y="4594861"/>
            <a:ext cx="951246" cy="703269"/>
          </a:xfrm>
          <a:prstGeom prst="rect">
            <a:avLst/>
          </a:prstGeom>
        </p:spPr>
      </p:pic>
      <p:pic>
        <p:nvPicPr>
          <p:cNvPr id="10" name="Grafický objekt 9" descr="Tenká šipka s nepatrným zakřivením">
            <a:extLst>
              <a:ext uri="{FF2B5EF4-FFF2-40B4-BE49-F238E27FC236}">
                <a16:creationId xmlns:a16="http://schemas.microsoft.com/office/drawing/2014/main" id="{FEFA3F36-2A43-4160-8A39-5474A13C2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299482">
            <a:off x="7610629" y="3913977"/>
            <a:ext cx="405732" cy="617569"/>
          </a:xfrm>
          <a:prstGeom prst="rect">
            <a:avLst/>
          </a:prstGeom>
        </p:spPr>
      </p:pic>
      <p:pic>
        <p:nvPicPr>
          <p:cNvPr id="11" name="Grafický objekt 10" descr="Tenká šipka s nepatrným zakřivením">
            <a:extLst>
              <a:ext uri="{FF2B5EF4-FFF2-40B4-BE49-F238E27FC236}">
                <a16:creationId xmlns:a16="http://schemas.microsoft.com/office/drawing/2014/main" id="{1A28C5F9-68B1-4851-9FEA-D6F744641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2928">
            <a:off x="7453406" y="3492379"/>
            <a:ext cx="289498" cy="5098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64BBBA3-3615-43DD-B7F4-604C32CCD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386095"/>
            <a:ext cx="390178" cy="3475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55E51-40B6-4BB7-8656-4E712B8D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Nutriční opatření při AKI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DE8A8F-8BFF-4C6D-89D9-632DD37D9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Energie:</a:t>
            </a:r>
          </a:p>
          <a:p>
            <a:pPr marL="361950" lvl="1"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nepřímou kalorimetrii</a:t>
            </a:r>
          </a:p>
          <a:p>
            <a:pPr marL="361950" lvl="1"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uvažovat na základný příčinou AKI a stavu pac.</a:t>
            </a:r>
          </a:p>
          <a:p>
            <a:pPr marL="361950" lvl="1"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20-30 kcal/ kg TH (KDIGO 2012 u všech stavu)</a:t>
            </a:r>
          </a:p>
          <a:p>
            <a:pPr marL="361950" lvl="1"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25-35  kcal/kg TH při katabolickém stavu (dle </a:t>
            </a:r>
            <a:r>
              <a:rPr lang="da-DK" sz="2400" dirty="0">
                <a:solidFill>
                  <a:schemeClr val="tx1"/>
                </a:solidFill>
              </a:rPr>
              <a:t>Gervasio et al 2011; McClave et al 2016</a:t>
            </a:r>
            <a:r>
              <a:rPr lang="cs-CZ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BAAAA55-57F5-4629-B0C3-A21E09C0A3B9}"/>
              </a:ext>
            </a:extLst>
          </p:cNvPr>
          <p:cNvSpPr/>
          <p:nvPr/>
        </p:nvSpPr>
        <p:spPr>
          <a:xfrm>
            <a:off x="539552" y="3602269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884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676965"/>
            <a:ext cx="8520600" cy="4403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2200" dirty="0">
                <a:solidFill>
                  <a:schemeClr val="tx1"/>
                </a:solidFill>
              </a:rPr>
              <a:t>Sodík </a:t>
            </a:r>
            <a:endParaRPr lang="cs-CZ" sz="2000" dirty="0">
              <a:solidFill>
                <a:schemeClr val="tx1"/>
              </a:solidFill>
            </a:endParaRPr>
          </a:p>
          <a:p>
            <a:pPr marL="361950" lvl="1"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příjem sodíku u pacientů se sníženou diurézou (oligurie) je nutně snížit, někdy i na 20-40 mEq/ den (460-920 mg/den) – těžké zvládnutelné kvůli nutnosti IV roztoků (léky, PV)</a:t>
            </a:r>
          </a:p>
          <a:p>
            <a:pPr marL="361950" lvl="1"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v případě podání IV roztoku bez elektrolytů u pac. s oligurii- riziko intoxikace vodou (hyponatremie) </a:t>
            </a:r>
          </a:p>
          <a:p>
            <a:pPr>
              <a:spcAft>
                <a:spcPts val="600"/>
              </a:spcAft>
            </a:pPr>
            <a:r>
              <a:rPr lang="cs-CZ" sz="2200" dirty="0">
                <a:solidFill>
                  <a:schemeClr val="tx1"/>
                </a:solidFill>
              </a:rPr>
              <a:t>Draslík</a:t>
            </a:r>
          </a:p>
          <a:p>
            <a:pPr marL="361950" lvl="1"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riziko hyperkalemie- primární způsob léčby u AKI je dialýza</a:t>
            </a:r>
          </a:p>
          <a:p>
            <a:pPr marL="361950" lvl="1"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30-50 mEq/ den (1170- 1950 mg/den)</a:t>
            </a:r>
          </a:p>
          <a:p>
            <a:pPr>
              <a:spcAft>
                <a:spcPts val="600"/>
              </a:spcAft>
            </a:pPr>
            <a:r>
              <a:rPr lang="cs-CZ" sz="2200" dirty="0">
                <a:solidFill>
                  <a:schemeClr val="tx1"/>
                </a:solidFill>
              </a:rPr>
              <a:t>Fosfor</a:t>
            </a:r>
          </a:p>
          <a:p>
            <a:pPr marL="361950" lvl="1"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limitace dle laboratorních hodnot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1BA274-ADD9-484A-99F8-755CCC3A83A7}"/>
              </a:ext>
            </a:extLst>
          </p:cNvPr>
          <p:cNvSpPr txBox="1"/>
          <p:nvPr/>
        </p:nvSpPr>
        <p:spPr>
          <a:xfrm>
            <a:off x="4932040" y="5618900"/>
            <a:ext cx="409064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U hyperkalemie a hyperfosfatemie je důležité zjistit příčinu, kvůli případnému omezení v stravě. </a:t>
            </a:r>
            <a:endParaRPr lang="sr-Cyrl-RS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6998F0-1EA1-42EC-AEF0-2DD69175F519}"/>
              </a:ext>
            </a:extLst>
          </p:cNvPr>
          <p:cNvSpPr txBox="1">
            <a:spLocks/>
          </p:cNvSpPr>
          <p:nvPr/>
        </p:nvSpPr>
        <p:spPr>
          <a:xfrm>
            <a:off x="341026" y="476672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cs-CZ" kern="0" dirty="0"/>
              <a:t>Nutriční opatření při AKI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9F8481-2BCA-4689-B328-D38ECDD58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64704"/>
            <a:ext cx="8520600" cy="5024270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Příjem tekutin</a:t>
            </a:r>
          </a:p>
          <a:p>
            <a:pPr marL="352425" lvl="1"/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200" dirty="0">
                <a:solidFill>
                  <a:schemeClr val="tx1"/>
                </a:solidFill>
              </a:rPr>
              <a:t>dle klin. stavu, stadia AKI a současné podávané terapie</a:t>
            </a:r>
          </a:p>
          <a:p>
            <a:pPr marL="363538" lvl="1"/>
            <a:r>
              <a:rPr lang="cs-CZ" sz="2200" dirty="0">
                <a:solidFill>
                  <a:schemeClr val="tx1"/>
                </a:solidFill>
              </a:rPr>
              <a:t> pro nastavení optimálního příjmu tekutin je zapotřebí multidisciplinární tým. přístup </a:t>
            </a:r>
          </a:p>
          <a:p>
            <a:pPr marL="722313" lvl="2"/>
            <a:r>
              <a:rPr lang="cs-CZ" sz="2200" dirty="0">
                <a:solidFill>
                  <a:schemeClr val="tx1"/>
                </a:solidFill>
              </a:rPr>
              <a:t>denní vážené TH, přísná měřená bilance tekutin a farmakologická terapie</a:t>
            </a:r>
          </a:p>
          <a:p>
            <a:pPr marL="363538" lvl="1"/>
            <a:r>
              <a:rPr lang="cs-CZ" sz="2200" dirty="0">
                <a:solidFill>
                  <a:schemeClr val="tx1"/>
                </a:solidFill>
              </a:rPr>
              <a:t> u oligurických a tekutin přetížených pacientů může být příjem tekutin omezen.</a:t>
            </a:r>
          </a:p>
          <a:p>
            <a:pPr marL="711200" lvl="2"/>
            <a:r>
              <a:rPr lang="cs-CZ" sz="2000" dirty="0">
                <a:solidFill>
                  <a:schemeClr val="tx1"/>
                </a:solidFill>
              </a:rPr>
              <a:t> omezení příjmu sodíku pomůže kontrolovat žízeň a napomáhá dodržování tekutin. </a:t>
            </a:r>
          </a:p>
          <a:p>
            <a:pPr marL="363538" lvl="1"/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200" dirty="0">
                <a:solidFill>
                  <a:schemeClr val="tx1"/>
                </a:solidFill>
              </a:rPr>
              <a:t>AKI pac. mohou být i polyuričtí -  zvýšit příjem tekutin k pokrytí velké diurézy a dalších ztrát 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39651C0-B8DB-4E24-B10E-8D255615F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3" y="107951"/>
            <a:ext cx="8520600" cy="943200"/>
          </a:xfrm>
        </p:spPr>
        <p:txBody>
          <a:bodyPr/>
          <a:lstStyle/>
          <a:p>
            <a:r>
              <a:rPr lang="cs-CZ" dirty="0"/>
              <a:t>Nutriční opatření při AKI</a:t>
            </a:r>
          </a:p>
        </p:txBody>
      </p:sp>
    </p:spTree>
    <p:extLst>
      <p:ext uri="{BB962C8B-B14F-4D97-AF65-F5344CB8AC3E}">
        <p14:creationId xmlns:p14="http://schemas.microsoft.com/office/powerpoint/2010/main" val="1445865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FD8F86-4211-428E-A1AA-2F5D06900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688433"/>
            <a:ext cx="8520600" cy="4260848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 Vitaminy a stopové prvky – nedefinované doporučení</a:t>
            </a:r>
          </a:p>
          <a:p>
            <a:pPr marL="363538" lvl="1"/>
            <a:r>
              <a:rPr lang="cs-CZ" sz="2400" dirty="0">
                <a:solidFill>
                  <a:schemeClr val="tx1"/>
                </a:solidFill>
              </a:rPr>
              <a:t> plazmatické hladiny vitamínů A, D, E, C jsou u pacientů s AKI nižší</a:t>
            </a:r>
          </a:p>
          <a:p>
            <a:pPr marL="363538" lvl="1"/>
            <a:r>
              <a:rPr lang="cs-CZ" sz="2400" dirty="0">
                <a:solidFill>
                  <a:schemeClr val="tx1"/>
                </a:solidFill>
              </a:rPr>
              <a:t> plaz. hlad. Se a Zn jsou u pacientů s AKI nižší</a:t>
            </a:r>
          </a:p>
          <a:p>
            <a:pPr marL="363538" lvl="1"/>
            <a:r>
              <a:rPr lang="cs-CZ" sz="2400" dirty="0">
                <a:solidFill>
                  <a:schemeClr val="tx1"/>
                </a:solidFill>
              </a:rPr>
              <a:t> deficit je pravděpodobnější u pacientů, kteří dostávají CRRT </a:t>
            </a:r>
          </a:p>
          <a:p>
            <a:pPr marL="363538" lvl="1"/>
            <a:r>
              <a:rPr lang="cs-CZ" sz="2400" dirty="0">
                <a:solidFill>
                  <a:schemeClr val="tx1"/>
                </a:solidFill>
              </a:rPr>
              <a:t> dopad suplementace mikroživinami - výsledky však zůstává neznámý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8B3DAE0-D1D3-42DD-A0F6-18CC442B18AF}"/>
              </a:ext>
            </a:extLst>
          </p:cNvPr>
          <p:cNvSpPr txBox="1">
            <a:spLocks/>
          </p:cNvSpPr>
          <p:nvPr/>
        </p:nvSpPr>
        <p:spPr>
          <a:xfrm>
            <a:off x="289996" y="476672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cs-CZ" kern="0" dirty="0"/>
              <a:t>Nutriční opatření při AKI</a:t>
            </a:r>
          </a:p>
        </p:txBody>
      </p:sp>
    </p:spTree>
    <p:extLst>
      <p:ext uri="{BB962C8B-B14F-4D97-AF65-F5344CB8AC3E}">
        <p14:creationId xmlns:p14="http://schemas.microsoft.com/office/powerpoint/2010/main" val="356331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943200"/>
          </a:xfrm>
        </p:spPr>
        <p:txBody>
          <a:bodyPr/>
          <a:lstStyle/>
          <a:p>
            <a:pPr algn="ctr"/>
            <a:r>
              <a:rPr lang="cs-CZ" sz="3200" dirty="0"/>
              <a:t>Shrnutí nutričních opatření při AKI</a:t>
            </a:r>
          </a:p>
        </p:txBody>
      </p:sp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99DCCC55-2426-492A-8FA3-702D9A20D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6322910" cy="611855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72F369-ED96-4F54-BD51-584559C27558}"/>
              </a:ext>
            </a:extLst>
          </p:cNvPr>
          <p:cNvSpPr txBox="1"/>
          <p:nvPr/>
        </p:nvSpPr>
        <p:spPr>
          <a:xfrm rot="16200000">
            <a:off x="-3620246" y="2821310"/>
            <a:ext cx="7558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Z: </a:t>
            </a:r>
            <a:r>
              <a:rPr lang="cs-CZ" sz="1100" dirty="0">
                <a:hlinkClick r:id="rId4"/>
              </a:rPr>
              <a:t>https://www.</a:t>
            </a:r>
            <a:r>
              <a:rPr lang="cs-CZ" sz="1200" dirty="0">
                <a:hlinkClick r:id="rId4"/>
              </a:rPr>
              <a:t>thinkkidneys</a:t>
            </a:r>
            <a:r>
              <a:rPr lang="cs-CZ" sz="1100" dirty="0">
                <a:hlinkClick r:id="rId4"/>
              </a:rPr>
              <a:t>.nhs.uk/aki/wp-content/uploads/sites/2/2021/03/Nutrition-Guide-2021.pdf</a:t>
            </a:r>
            <a:r>
              <a:rPr lang="cs-CZ" sz="1100" dirty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74583-9887-44F7-9119-167F5383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6633"/>
            <a:ext cx="8520600" cy="792088"/>
          </a:xfrm>
        </p:spPr>
        <p:txBody>
          <a:bodyPr/>
          <a:lstStyle/>
          <a:p>
            <a:r>
              <a:rPr lang="cs-CZ" dirty="0"/>
              <a:t>AKI a riziko malnutrice </a:t>
            </a:r>
            <a:endParaRPr lang="sr-Cyrl-R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5C1E6A-653B-4D11-A450-5ACBCEDF2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08721"/>
            <a:ext cx="8520600" cy="4722079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 Protein-</a:t>
            </a:r>
            <a:r>
              <a:rPr lang="cs-CZ" dirty="0" err="1">
                <a:solidFill>
                  <a:schemeClr val="tx1"/>
                </a:solidFill>
              </a:rPr>
              <a:t>energy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wasting</a:t>
            </a:r>
            <a:r>
              <a:rPr lang="cs-CZ" dirty="0">
                <a:solidFill>
                  <a:schemeClr val="tx1"/>
                </a:solidFill>
              </a:rPr>
              <a:t> (PEW) - velmi běžná u AKI pac. a byla identifikována jako prediktor úmrtnosti v nemocnici nezávisle na komplikacích a komorbiditách </a:t>
            </a:r>
          </a:p>
          <a:p>
            <a:r>
              <a:rPr lang="cs-CZ" dirty="0">
                <a:solidFill>
                  <a:schemeClr val="tx1"/>
                </a:solidFill>
              </a:rPr>
              <a:t> Až 42% pacientů s AKI při vstupu má PEW</a:t>
            </a:r>
          </a:p>
          <a:p>
            <a:r>
              <a:rPr lang="cs-CZ" dirty="0">
                <a:solidFill>
                  <a:schemeClr val="tx1"/>
                </a:solidFill>
              </a:rPr>
              <a:t> U kriticky nemocných více než 70% </a:t>
            </a:r>
          </a:p>
          <a:p>
            <a:r>
              <a:rPr lang="cs-CZ" dirty="0">
                <a:solidFill>
                  <a:schemeClr val="tx1"/>
                </a:solidFill>
              </a:rPr>
              <a:t> AKI je spojena s významnými metabolickými a imunologickými poruchami a vyvoláním prozánětlivého stavu, který se zhoršuje podvýživou. </a:t>
            </a:r>
          </a:p>
          <a:p>
            <a:r>
              <a:rPr lang="cs-CZ" dirty="0">
                <a:solidFill>
                  <a:schemeClr val="tx1"/>
                </a:solidFill>
              </a:rPr>
              <a:t> Vhodná výživa může tyto poruchy potenciálně zmírnit a zlepšit výsledky. </a:t>
            </a:r>
          </a:p>
          <a:p>
            <a:r>
              <a:rPr lang="cs-CZ" dirty="0">
                <a:solidFill>
                  <a:schemeClr val="tx1"/>
                </a:solidFill>
              </a:rPr>
              <a:t> Jakákoliv nutriční podpora pro pacienty s AKI má brát v úvahu kromě klinického metabolického stavu pacienta také i vstupné základní onemocnění, které to AKI způsobilo.</a:t>
            </a:r>
          </a:p>
          <a:p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MUST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Malnutrition</a:t>
            </a:r>
            <a:r>
              <a:rPr lang="cs-CZ" dirty="0">
                <a:solidFill>
                  <a:schemeClr val="tx1"/>
                </a:solidFill>
              </a:rPr>
              <a:t> Universal Screening </a:t>
            </a:r>
            <a:r>
              <a:rPr lang="en-US" dirty="0">
                <a:solidFill>
                  <a:schemeClr val="tx1"/>
                </a:solidFill>
              </a:rPr>
              <a:t>Tool</a:t>
            </a:r>
            <a:r>
              <a:rPr lang="cs-CZ" dirty="0">
                <a:solidFill>
                  <a:schemeClr val="tx1"/>
                </a:solidFill>
              </a:rPr>
              <a:t> , NICE)- nedá se použít u AKI pac.</a:t>
            </a:r>
          </a:p>
          <a:p>
            <a:r>
              <a:rPr lang="en-US" b="1" dirty="0">
                <a:solidFill>
                  <a:schemeClr val="tx1"/>
                </a:solidFill>
              </a:rPr>
              <a:t>Renal Nutrition Screening Tool </a:t>
            </a:r>
            <a:r>
              <a:rPr lang="cs-CZ" dirty="0">
                <a:solidFill>
                  <a:schemeClr val="tx1"/>
                </a:solidFill>
              </a:rPr>
              <a:t>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inpatient Nutrition screening Tool</a:t>
            </a:r>
            <a:r>
              <a:rPr lang="cs-CZ" dirty="0">
                <a:solidFill>
                  <a:schemeClr val="tx1"/>
                </a:solidFill>
              </a:rPr>
              <a:t>- pilotní, ale zatím nebyly použití u pac. na JIP-ce</a:t>
            </a:r>
            <a:endParaRPr lang="sr-Cyrl-R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63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22543-3FE8-4D69-A0C1-4A50ACDC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2" y="34330"/>
            <a:ext cx="8520600" cy="943200"/>
          </a:xfrm>
        </p:spPr>
        <p:txBody>
          <a:bodyPr/>
          <a:lstStyle/>
          <a:p>
            <a:r>
              <a:rPr lang="cs-CZ" sz="2800" dirty="0"/>
              <a:t>AKI a COVID-19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A15693-06A4-4B89-9827-CE6DB4202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789" y="508815"/>
            <a:ext cx="8520600" cy="613097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900" dirty="0">
                <a:solidFill>
                  <a:schemeClr val="tx1"/>
                </a:solidFill>
              </a:rPr>
              <a:t> Na základě současných zkušeností s COVID-19 je pravděpodobné, že se u velké části COVID pacientů vyvine AKI (</a:t>
            </a:r>
            <a:r>
              <a:rPr lang="cs-CZ" sz="1900" dirty="0" err="1">
                <a:solidFill>
                  <a:schemeClr val="tx1"/>
                </a:solidFill>
              </a:rPr>
              <a:t>Bear</a:t>
            </a:r>
            <a:r>
              <a:rPr lang="cs-CZ" sz="1900" dirty="0">
                <a:solidFill>
                  <a:schemeClr val="tx1"/>
                </a:solidFill>
              </a:rPr>
              <a:t> and </a:t>
            </a:r>
            <a:r>
              <a:rPr lang="cs-CZ" sz="1900" dirty="0" err="1">
                <a:solidFill>
                  <a:schemeClr val="tx1"/>
                </a:solidFill>
              </a:rPr>
              <a:t>Terblanche</a:t>
            </a:r>
            <a:r>
              <a:rPr lang="cs-CZ" sz="1900" dirty="0">
                <a:solidFill>
                  <a:schemeClr val="tx1"/>
                </a:solidFill>
              </a:rPr>
              <a:t> 2020)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900" dirty="0">
                <a:solidFill>
                  <a:schemeClr val="tx1"/>
                </a:solidFill>
              </a:rPr>
              <a:t> AKI je spojen s vysokou úmrtností a je nezávislým rizikovým faktorem pro úmrtnosti v nemocnici u COVID pacientů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1900" dirty="0">
                <a:solidFill>
                  <a:schemeClr val="tx1"/>
                </a:solidFill>
              </a:rPr>
              <a:t>V americké studii z </a:t>
            </a:r>
            <a:r>
              <a:rPr lang="cs-CZ" sz="1900" b="1" dirty="0">
                <a:solidFill>
                  <a:schemeClr val="tx1"/>
                </a:solidFill>
              </a:rPr>
              <a:t>3993</a:t>
            </a:r>
            <a:r>
              <a:rPr lang="cs-CZ" sz="1900" dirty="0">
                <a:solidFill>
                  <a:schemeClr val="tx1"/>
                </a:solidFill>
              </a:rPr>
              <a:t> hospitalizovaných pacientů s COVID-19 - AKI u </a:t>
            </a:r>
            <a:r>
              <a:rPr lang="cs-CZ" sz="1900" b="1" dirty="0">
                <a:solidFill>
                  <a:schemeClr val="tx1"/>
                </a:solidFill>
              </a:rPr>
              <a:t>1835</a:t>
            </a:r>
            <a:r>
              <a:rPr lang="cs-CZ" sz="1900" dirty="0">
                <a:solidFill>
                  <a:schemeClr val="tx1"/>
                </a:solidFill>
              </a:rPr>
              <a:t> (</a:t>
            </a:r>
            <a:r>
              <a:rPr lang="cs-CZ" sz="1900" b="1" dirty="0">
                <a:solidFill>
                  <a:schemeClr val="tx1"/>
                </a:solidFill>
              </a:rPr>
              <a:t>46 %</a:t>
            </a:r>
            <a:r>
              <a:rPr lang="cs-CZ" sz="1900" dirty="0">
                <a:solidFill>
                  <a:schemeClr val="tx1"/>
                </a:solidFill>
              </a:rPr>
              <a:t>) pacientů, z nichž </a:t>
            </a:r>
            <a:r>
              <a:rPr lang="cs-CZ" sz="1900" b="1" dirty="0">
                <a:solidFill>
                  <a:schemeClr val="tx1"/>
                </a:solidFill>
              </a:rPr>
              <a:t>19 %</a:t>
            </a:r>
            <a:r>
              <a:rPr lang="cs-CZ" sz="1900" dirty="0">
                <a:solidFill>
                  <a:schemeClr val="tx1"/>
                </a:solidFill>
              </a:rPr>
              <a:t> vyžadovalo dialýzu</a:t>
            </a:r>
          </a:p>
          <a:p>
            <a:pPr marL="176213" lvl="1">
              <a:spcBef>
                <a:spcPts val="600"/>
              </a:spcBef>
              <a:spcAft>
                <a:spcPts val="600"/>
              </a:spcAft>
            </a:pP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700" dirty="0">
                <a:solidFill>
                  <a:schemeClr val="tx1"/>
                </a:solidFill>
              </a:rPr>
              <a:t>Ze všech pacientů s AKI pouze </a:t>
            </a:r>
            <a:r>
              <a:rPr lang="cs-CZ" sz="1700" b="1" dirty="0">
                <a:solidFill>
                  <a:schemeClr val="tx1"/>
                </a:solidFill>
              </a:rPr>
              <a:t>30%</a:t>
            </a:r>
            <a:r>
              <a:rPr lang="cs-CZ" sz="1700" dirty="0">
                <a:solidFill>
                  <a:schemeClr val="tx1"/>
                </a:solidFill>
              </a:rPr>
              <a:t> přežilo s obnovením funkce ledvin v době propuštění (</a:t>
            </a:r>
            <a:r>
              <a:rPr lang="cs-CZ" sz="1700" dirty="0" err="1">
                <a:solidFill>
                  <a:schemeClr val="tx1"/>
                </a:solidFill>
              </a:rPr>
              <a:t>Chan</a:t>
            </a:r>
            <a:r>
              <a:rPr lang="cs-CZ" sz="1700" dirty="0">
                <a:solidFill>
                  <a:schemeClr val="tx1"/>
                </a:solidFill>
              </a:rPr>
              <a:t> et al, 2021)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900" dirty="0">
                <a:solidFill>
                  <a:schemeClr val="tx1"/>
                </a:solidFill>
              </a:rPr>
              <a:t>Pacienti s COVID-19 jsou vystaveni riziku malnutrice kvůli různým faktorům</a:t>
            </a:r>
          </a:p>
          <a:p>
            <a:pPr marL="176213" lvl="1"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700" dirty="0">
                <a:solidFill>
                  <a:schemeClr val="tx1"/>
                </a:solidFill>
              </a:rPr>
              <a:t>Inzulínová rezistence a </a:t>
            </a:r>
            <a:r>
              <a:rPr lang="cs-CZ" sz="1700" dirty="0" err="1">
                <a:solidFill>
                  <a:schemeClr val="tx1"/>
                </a:solidFill>
              </a:rPr>
              <a:t>hyperkatabolický</a:t>
            </a:r>
            <a:r>
              <a:rPr lang="cs-CZ" sz="1700" dirty="0">
                <a:solidFill>
                  <a:schemeClr val="tx1"/>
                </a:solidFill>
              </a:rPr>
              <a:t> stav jsou v COVID-19 běžné a přispívají k hyperglykémii (Nadin et al, 2020).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900" dirty="0">
                <a:solidFill>
                  <a:schemeClr val="tx1"/>
                </a:solidFill>
              </a:rPr>
              <a:t>Neexistují však žádné speciální studie o nutričních doporučení pro pacienty s COVID-19 a AKI</a:t>
            </a:r>
          </a:p>
          <a:p>
            <a:pPr marL="176213" lvl="1"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700" dirty="0">
                <a:solidFill>
                  <a:schemeClr val="tx1"/>
                </a:solidFill>
              </a:rPr>
              <a:t>U pacientů s COVID-19 by proto měla být dodržována stávající doporučení pro výživovou péči u kriticky nemocných pacientů s AKI, přičemž je důležité mít individuální přístup</a:t>
            </a:r>
            <a:r>
              <a:rPr lang="cs-CZ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80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1700" y="332656"/>
            <a:ext cx="8520600" cy="943200"/>
          </a:xfrm>
        </p:spPr>
        <p:txBody>
          <a:bodyPr/>
          <a:lstStyle/>
          <a:p>
            <a:r>
              <a:rPr lang="cs-CZ" dirty="0"/>
              <a:t>Úvod...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85641" y="1436839"/>
            <a:ext cx="8520600" cy="4403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 Akutní poškození ledvin (AKI)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 ASL X AKI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 Incidence a prevalence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 Příčiny AKI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Stadia AKI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 Léčba AKI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 Nutriční opatření při AKI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 AKI a riziko malnutrice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chemeClr val="tx1"/>
                </a:solidFill>
              </a:rPr>
              <a:t>AKI a COVID-19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F709BD-005A-447D-9607-58E171D2A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413172"/>
            <a:ext cx="3568507" cy="24035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61586"/>
            <a:ext cx="8520600" cy="943200"/>
          </a:xfrm>
        </p:spPr>
        <p:txBody>
          <a:bodyPr anchor="ctr"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2" y="983656"/>
            <a:ext cx="8520600" cy="5544616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MAHAN, L. Kathleen</a:t>
            </a:r>
            <a:r>
              <a:rPr lang="cs-CZ" sz="1600" dirty="0">
                <a:solidFill>
                  <a:schemeClr val="tx1"/>
                </a:solidFill>
              </a:rPr>
              <a:t> a</a:t>
            </a:r>
            <a:r>
              <a:rPr lang="en-US" sz="1600" dirty="0">
                <a:solidFill>
                  <a:schemeClr val="tx1"/>
                </a:solidFill>
              </a:rPr>
              <a:t> Janice L. RAYMOND</a:t>
            </a:r>
            <a:r>
              <a:rPr lang="cs-CZ" sz="1600" dirty="0">
                <a:solidFill>
                  <a:schemeClr val="tx1"/>
                </a:solidFill>
              </a:rPr>
              <a:t>, </a:t>
            </a:r>
            <a:r>
              <a:rPr lang="en-US" sz="1600" i="1" dirty="0">
                <a:solidFill>
                  <a:schemeClr val="tx1"/>
                </a:solidFill>
              </a:rPr>
              <a:t>Krause’s food &amp; the nutrition care process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i="1" dirty="0">
                <a:solidFill>
                  <a:schemeClr val="tx1"/>
                </a:solidFill>
              </a:rPr>
              <a:t>1</a:t>
            </a:r>
            <a:r>
              <a:rPr lang="cs-CZ" sz="1600" i="1" dirty="0">
                <a:solidFill>
                  <a:schemeClr val="tx1"/>
                </a:solidFill>
              </a:rPr>
              <a:t>4</a:t>
            </a:r>
            <a:r>
              <a:rPr lang="en-US" sz="1600" i="1" dirty="0">
                <a:solidFill>
                  <a:schemeClr val="tx1"/>
                </a:solidFill>
              </a:rPr>
              <a:t>th ed. St. Louis, Mo: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</a:rPr>
              <a:t>Elsevier/Saunders, 2017. ISBN 978-0-323-34075-5.</a:t>
            </a:r>
          </a:p>
          <a:p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ESCOTT-STUMP, Sylvia. </a:t>
            </a:r>
            <a:r>
              <a:rPr lang="en-US" sz="1600" i="1" dirty="0">
                <a:solidFill>
                  <a:schemeClr val="tx1"/>
                </a:solidFill>
              </a:rPr>
              <a:t>Nutrition and diagnosis-related care. Eighth edition.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Philadelphia: Wolters Kluwer, 2015. ISBN 978-1-4511-9532-3.</a:t>
            </a:r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 TESAŘ, Vladimír a Ondřej VIKLICKÝ. </a:t>
            </a:r>
            <a:r>
              <a:rPr lang="cs-CZ" sz="1600" i="1" dirty="0">
                <a:solidFill>
                  <a:schemeClr val="tx1"/>
                </a:solidFill>
              </a:rPr>
              <a:t>Klinická nefrologie</a:t>
            </a:r>
            <a:r>
              <a:rPr lang="cs-CZ" sz="1600" dirty="0">
                <a:solidFill>
                  <a:schemeClr val="tx1"/>
                </a:solidFill>
              </a:rPr>
              <a:t>. 2015. ISBN 978-80-247-4367-7.</a:t>
            </a:r>
          </a:p>
          <a:p>
            <a:r>
              <a:rPr lang="cs-CZ" sz="1600" dirty="0">
                <a:solidFill>
                  <a:schemeClr val="tx1"/>
                </a:solidFill>
                <a:hlinkClick r:id="rId3"/>
              </a:rPr>
              <a:t>https://kdigo.org/guidelines/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</a:p>
          <a:p>
            <a:r>
              <a:rPr lang="cs-CZ" sz="1600" dirty="0">
                <a:solidFill>
                  <a:schemeClr val="tx1"/>
                </a:solidFill>
                <a:hlinkClick r:id="rId4"/>
              </a:rPr>
              <a:t>https://www.thinkkidneys.nhs.uk/aki/</a:t>
            </a:r>
            <a:r>
              <a:rPr lang="cs-CZ" sz="1600" dirty="0">
                <a:solidFill>
                  <a:schemeClr val="tx1"/>
                </a:solidFill>
              </a:rPr>
              <a:t>  </a:t>
            </a:r>
          </a:p>
          <a:p>
            <a:r>
              <a:rPr lang="cs-CZ" sz="1600" dirty="0">
                <a:solidFill>
                  <a:schemeClr val="tx1"/>
                </a:solidFill>
                <a:hlinkClick r:id="rId5"/>
              </a:rPr>
              <a:t>https://renal.org/sites/renal.org/files/FINAL-AKI-Guideline.pdf</a:t>
            </a:r>
            <a:r>
              <a:rPr lang="cs-CZ" sz="1600" dirty="0">
                <a:solidFill>
                  <a:schemeClr val="tx1"/>
                </a:solidFill>
              </a:rPr>
              <a:t>  </a:t>
            </a:r>
          </a:p>
          <a:p>
            <a:r>
              <a:rPr lang="cs-CZ" sz="1600" dirty="0">
                <a:solidFill>
                  <a:schemeClr val="tx1"/>
                </a:solidFill>
                <a:hlinkClick r:id="rId6"/>
              </a:rPr>
              <a:t>https://kdigo.org/wp-content/uploads/2016/10/KDIGO-2012-AKI-Guideline-English.pdf</a:t>
            </a:r>
            <a:r>
              <a:rPr lang="cs-CZ" sz="1600" dirty="0">
                <a:solidFill>
                  <a:schemeClr val="tx1"/>
                </a:solidFill>
              </a:rPr>
              <a:t>  </a:t>
            </a:r>
          </a:p>
          <a:p>
            <a:r>
              <a:rPr lang="cs-CZ" sz="1600" dirty="0">
                <a:solidFill>
                  <a:schemeClr val="tx1"/>
                </a:solidFill>
                <a:hlinkClick r:id="rId7"/>
              </a:rPr>
              <a:t>https://www.thinkkidneys.nhs.uk/aki/wp-content/uploads/sites/2/2021/03/Nutrition-Guide-2021.pdf</a:t>
            </a:r>
            <a:r>
              <a:rPr lang="cs-CZ" sz="1600" dirty="0">
                <a:solidFill>
                  <a:schemeClr val="tx1"/>
                </a:solidFill>
              </a:rPr>
              <a:t>  </a:t>
            </a:r>
          </a:p>
          <a:p>
            <a:r>
              <a:rPr lang="en-US" sz="1600" dirty="0">
                <a:solidFill>
                  <a:schemeClr val="tx1"/>
                </a:solidFill>
              </a:rPr>
              <a:t>ESPEN guideline on clinical nutrition in hospitalized patients with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acute or chronic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kidney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disease</a:t>
            </a:r>
            <a:r>
              <a:rPr lang="cs-CZ" sz="1600" dirty="0">
                <a:solidFill>
                  <a:schemeClr val="tx1"/>
                </a:solidFill>
              </a:rPr>
              <a:t> 2021 </a:t>
            </a:r>
            <a:r>
              <a:rPr lang="cs-CZ" sz="1600" dirty="0">
                <a:solidFill>
                  <a:schemeClr val="tx1"/>
                </a:solidFill>
                <a:hlinkClick r:id="rId8"/>
              </a:rPr>
              <a:t>https://www.clinicalnutritionjournal.com/action/showPdf?pii=S0261-5614%2821%2900052-2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03650" y="2747400"/>
            <a:ext cx="7136700" cy="1363200"/>
          </a:xfrm>
        </p:spPr>
        <p:txBody>
          <a:bodyPr anchor="ctr"/>
          <a:lstStyle/>
          <a:p>
            <a:pPr algn="ctr"/>
            <a:r>
              <a:rPr lang="cs-CZ" sz="4400" dirty="0"/>
              <a:t>Děkuji za pozornost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20600" cy="943200"/>
          </a:xfrm>
        </p:spPr>
        <p:txBody>
          <a:bodyPr/>
          <a:lstStyle/>
          <a:p>
            <a:r>
              <a:rPr lang="cs-CZ" dirty="0"/>
              <a:t>Akutní poškození ledvin (AKI)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20" y="1357298"/>
            <a:ext cx="8520600" cy="5143536"/>
          </a:xfrm>
        </p:spPr>
        <p:txBody>
          <a:bodyPr anchor="ctr"/>
          <a:lstStyle/>
          <a:p>
            <a:r>
              <a:rPr lang="cs-CZ" sz="2800" dirty="0">
                <a:solidFill>
                  <a:schemeClr val="tx1"/>
                </a:solidFill>
              </a:rPr>
              <a:t> AKI představuje klinický syndrom, charakterizovaný je náhlým poklesem renálních exkrečních funkcí s akumulaci produktů dusíkatého metabolismu.</a:t>
            </a:r>
          </a:p>
          <a:p>
            <a:pPr marL="361950" lvl="1"/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další klin. projevy - pokles diurézy (ne vždy), met. acidóza, hyperkalemie a hyperfosfatemie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Dříve akutní selhání ledvin</a:t>
            </a:r>
          </a:p>
          <a:p>
            <a:pPr marL="361950">
              <a:buNone/>
            </a:pPr>
            <a:endParaRPr lang="cs-CZ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342" y="67798"/>
            <a:ext cx="8520600" cy="943200"/>
          </a:xfrm>
        </p:spPr>
        <p:txBody>
          <a:bodyPr/>
          <a:lstStyle/>
          <a:p>
            <a:r>
              <a:rPr lang="cs-CZ" dirty="0"/>
              <a:t>ASL x AKI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16342" y="935124"/>
            <a:ext cx="8520600" cy="57606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chemeClr val="tx1"/>
                </a:solidFill>
              </a:rPr>
              <a:t> ASL na konsenzu byl nahrazen terminem akutní poškození ledvin (</a:t>
            </a:r>
            <a:r>
              <a:rPr lang="en-GB" sz="2400" dirty="0">
                <a:solidFill>
                  <a:schemeClr val="tx1"/>
                </a:solidFill>
              </a:rPr>
              <a:t>Acute kidney injury- AKI</a:t>
            </a:r>
            <a:r>
              <a:rPr lang="cs-CZ" sz="2400" dirty="0">
                <a:solidFill>
                  <a:schemeClr val="tx1"/>
                </a:solidFill>
              </a:rPr>
              <a:t>) 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chemeClr val="tx1"/>
                </a:solidFill>
              </a:rPr>
              <a:t> Proč? </a:t>
            </a:r>
          </a:p>
          <a:p>
            <a:pPr marL="361950" lvl="1">
              <a:lnSpc>
                <a:spcPct val="100000"/>
              </a:lnSpc>
            </a:pPr>
            <a:r>
              <a:rPr lang="cs-CZ" sz="2000" dirty="0">
                <a:solidFill>
                  <a:schemeClr val="tx1"/>
                </a:solidFill>
              </a:rPr>
              <a:t> ASL zdůrazňuje nejzávažnější stupeň akutního poškození ledvin</a:t>
            </a:r>
          </a:p>
          <a:p>
            <a:pPr marL="361950" lvl="1">
              <a:lnSpc>
                <a:spcPct val="100000"/>
              </a:lnSpc>
            </a:pPr>
            <a:r>
              <a:rPr lang="cs-CZ" sz="2000" dirty="0">
                <a:solidFill>
                  <a:schemeClr val="tx1"/>
                </a:solidFill>
              </a:rPr>
              <a:t> v studiích bylo zjištěno, že i relativně mírně akutní poškození ledvin či porucha jejich funkce jsou spojeny s vážnými klin. důsledky a přispívají nezávislé na zák. on. k nemocniční mortalitě a morbiditě</a:t>
            </a:r>
          </a:p>
          <a:p>
            <a:pPr marL="361950" lvl="1">
              <a:lnSpc>
                <a:spcPct val="100000"/>
              </a:lnSpc>
            </a:pPr>
            <a:r>
              <a:rPr lang="cs-CZ" sz="2000" dirty="0">
                <a:solidFill>
                  <a:schemeClr val="tx1"/>
                </a:solidFill>
              </a:rPr>
              <a:t> s cílem zdůraznit dynamickou povahu on., které začíná dlouho předtím, než se projevy v lab. hodnotách 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chemeClr val="tx1"/>
                </a:solidFill>
              </a:rPr>
              <a:t> Konsenzy zaměření na AKI:</a:t>
            </a:r>
          </a:p>
          <a:p>
            <a:pPr lvl="1">
              <a:lnSpc>
                <a:spcPct val="100000"/>
              </a:lnSpc>
            </a:pPr>
            <a:r>
              <a:rPr lang="cs-CZ" sz="2000" dirty="0">
                <a:solidFill>
                  <a:schemeClr val="tx1"/>
                </a:solidFill>
              </a:rPr>
              <a:t>2004 a 2007- konsenzy ADQI (</a:t>
            </a:r>
            <a:r>
              <a:rPr lang="en-GB" sz="2000" i="1" dirty="0">
                <a:solidFill>
                  <a:schemeClr val="tx1"/>
                </a:solidFill>
              </a:rPr>
              <a:t>Acute</a:t>
            </a:r>
            <a:r>
              <a:rPr lang="cs-CZ" sz="2000" i="1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Dialysis</a:t>
            </a:r>
            <a:r>
              <a:rPr lang="cs-CZ" sz="2000" i="1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Quality</a:t>
            </a:r>
            <a:r>
              <a:rPr lang="cs-CZ" sz="2000" i="1" dirty="0">
                <a:solidFill>
                  <a:schemeClr val="tx1"/>
                </a:solidFill>
              </a:rPr>
              <a:t> </a:t>
            </a:r>
            <a:r>
              <a:rPr lang="en-GB" sz="2000" i="1" dirty="0">
                <a:solidFill>
                  <a:schemeClr val="tx1"/>
                </a:solidFill>
              </a:rPr>
              <a:t>Initiative</a:t>
            </a:r>
            <a:r>
              <a:rPr lang="cs-CZ" sz="2000" i="1" dirty="0">
                <a:solidFill>
                  <a:schemeClr val="tx1"/>
                </a:solidFill>
              </a:rPr>
              <a:t> Group</a:t>
            </a:r>
            <a:r>
              <a:rPr lang="cs-CZ" sz="2000" dirty="0">
                <a:solidFill>
                  <a:schemeClr val="tx1"/>
                </a:solidFill>
              </a:rPr>
              <a:t>) zaměřené na AKI</a:t>
            </a:r>
          </a:p>
          <a:p>
            <a:pPr lvl="1">
              <a:lnSpc>
                <a:spcPct val="100000"/>
              </a:lnSpc>
            </a:pPr>
            <a:r>
              <a:rPr lang="cs-CZ" sz="2000" dirty="0">
                <a:solidFill>
                  <a:schemeClr val="tx1"/>
                </a:solidFill>
              </a:rPr>
              <a:t> KDIGO 2012, NICE 2019,….</a:t>
            </a:r>
          </a:p>
        </p:txBody>
      </p:sp>
    </p:spTree>
    <p:extLst>
      <p:ext uri="{BB962C8B-B14F-4D97-AF65-F5344CB8AC3E}">
        <p14:creationId xmlns:p14="http://schemas.microsoft.com/office/powerpoint/2010/main" val="385688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5958E-FA0F-4C45-91F5-ED6BC6EA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Incidence a prevalence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9CD6E4-52D1-49F2-A677-646E649FB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dirty="0">
                <a:solidFill>
                  <a:schemeClr val="tx1"/>
                </a:solidFill>
              </a:rPr>
              <a:t> Incidence </a:t>
            </a:r>
          </a:p>
          <a:p>
            <a:pPr lvl="1"/>
            <a:r>
              <a:rPr lang="cs-CZ" sz="2000" dirty="0">
                <a:solidFill>
                  <a:schemeClr val="tx1"/>
                </a:solidFill>
              </a:rPr>
              <a:t> nevyžadující RRT 5000 případů na 1 milion obyvatel na rok</a:t>
            </a:r>
          </a:p>
          <a:p>
            <a:pPr lvl="1"/>
            <a:r>
              <a:rPr lang="cs-CZ" sz="2000" dirty="0">
                <a:solidFill>
                  <a:schemeClr val="tx1"/>
                </a:solidFill>
              </a:rPr>
              <a:t> vyžadující RRT 295 případů na 1 milion obyvatel na rok </a:t>
            </a:r>
          </a:p>
          <a:p>
            <a:r>
              <a:rPr lang="cs-CZ" sz="2400" dirty="0">
                <a:solidFill>
                  <a:schemeClr val="tx1"/>
                </a:solidFill>
              </a:rPr>
              <a:t> Prevalence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marL="361950" lvl="1"/>
            <a:r>
              <a:rPr lang="cs-CZ" sz="2000" dirty="0">
                <a:solidFill>
                  <a:schemeClr val="tx1"/>
                </a:solidFill>
              </a:rPr>
              <a:t> přibližně u 2-</a:t>
            </a:r>
            <a:r>
              <a:rPr lang="en-US" sz="2000" dirty="0">
                <a:solidFill>
                  <a:schemeClr val="tx1"/>
                </a:solidFill>
              </a:rPr>
              <a:t>5 % </a:t>
            </a:r>
            <a:r>
              <a:rPr lang="cs-CZ" sz="2000" dirty="0">
                <a:solidFill>
                  <a:schemeClr val="tx1"/>
                </a:solidFill>
              </a:rPr>
              <a:t>všech hospitalizovaných pacientů</a:t>
            </a:r>
          </a:p>
          <a:p>
            <a:pPr marL="361950" lvl="1"/>
            <a:r>
              <a:rPr lang="cs-CZ" sz="2000" dirty="0">
                <a:solidFill>
                  <a:schemeClr val="tx1"/>
                </a:solidFill>
              </a:rPr>
              <a:t> u pacientů na JIP přibližně 33 %, přičemž přibližně 5 % vyžaduje RRT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676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AKI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688432"/>
            <a:ext cx="8520600" cy="4908919"/>
          </a:xfrm>
        </p:spPr>
        <p:txBody>
          <a:bodyPr anchor="t"/>
          <a:lstStyle/>
          <a:p>
            <a:r>
              <a:rPr lang="cs-CZ" sz="2200" dirty="0">
                <a:solidFill>
                  <a:schemeClr val="tx1"/>
                </a:solidFill>
              </a:rPr>
              <a:t> Nejčastěji způsobeno DM, HT, glomerulonefritida, popáleniny, závažné úrazy,  multiorgánové selhání, nefrotoxicitou (léky a kontrastní látky), nádor prostaty nebo moč. měchýře, aj.</a:t>
            </a:r>
          </a:p>
          <a:p>
            <a:r>
              <a:rPr lang="cs-CZ" sz="2200" dirty="0">
                <a:solidFill>
                  <a:schemeClr val="tx1"/>
                </a:solidFill>
              </a:rPr>
              <a:t> Často reverzibilní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pl-PL" sz="2200" dirty="0">
                <a:solidFill>
                  <a:schemeClr val="tx1"/>
                </a:solidFill>
              </a:rPr>
              <a:t> Z hlediska základní příčiny dělíme:</a:t>
            </a:r>
          </a:p>
          <a:p>
            <a:pPr marL="361950" lvl="1"/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Prerenální (tzv. funkční) 40-80 %</a:t>
            </a:r>
          </a:p>
          <a:p>
            <a:pPr marL="361950" lvl="1"/>
            <a:r>
              <a:rPr lang="cs-CZ" sz="1800" b="1" dirty="0">
                <a:solidFill>
                  <a:schemeClr val="tx1"/>
                </a:solidFill>
              </a:rPr>
              <a:t> Renální / Intrarenální (primární poškození ledvinného parenchymu) 10-30 %</a:t>
            </a:r>
          </a:p>
          <a:p>
            <a:pPr marL="361950" lvl="1"/>
            <a:r>
              <a:rPr lang="cs-CZ" sz="1800" b="1" dirty="0">
                <a:solidFill>
                  <a:schemeClr val="tx1"/>
                </a:solidFill>
              </a:rPr>
              <a:t> Postrenální (urologické, při obstrukci močových cest) 5-15 %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68617"/>
            <a:ext cx="8520600" cy="943200"/>
          </a:xfrm>
        </p:spPr>
        <p:txBody>
          <a:bodyPr/>
          <a:lstStyle/>
          <a:p>
            <a:r>
              <a:rPr lang="cs-CZ" dirty="0"/>
              <a:t>Příčiny AKI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084324"/>
            <a:ext cx="8520600" cy="46893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200" b="1" dirty="0">
                <a:solidFill>
                  <a:schemeClr val="tx1"/>
                </a:solidFill>
              </a:rPr>
              <a:t>Prerenální </a:t>
            </a:r>
          </a:p>
          <a:p>
            <a:pPr marL="352425" lvl="1">
              <a:lnSpc>
                <a:spcPct val="100000"/>
              </a:lnSpc>
              <a:spcAft>
                <a:spcPts val="600"/>
              </a:spcAft>
              <a:tabLst>
                <a:tab pos="352425" algn="l"/>
              </a:tabLst>
            </a:pP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těžká dehydratace</a:t>
            </a:r>
          </a:p>
          <a:p>
            <a:pPr marL="361950" lvl="1"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pokles cirkulujícího objemu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200" b="1" dirty="0">
                <a:solidFill>
                  <a:schemeClr val="tx1"/>
                </a:solidFill>
              </a:rPr>
              <a:t>Renální / Intrarenální </a:t>
            </a:r>
          </a:p>
          <a:p>
            <a:pPr marL="361950" lvl="1"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tubulotoxické poškození ledvin (ischemické etiologie, postmedikamentózní , kontrastová nefropatie, atd.)</a:t>
            </a:r>
          </a:p>
          <a:p>
            <a:pPr marL="361950" lvl="1"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makrovaskulární poškození  při vaskulitidě, ateroembolické nemocí ledvin, atd.</a:t>
            </a:r>
          </a:p>
          <a:p>
            <a:pPr marL="361950" lvl="1"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mikrovaskulární poškození  (při akutní glomerulonefritidě)</a:t>
            </a:r>
          </a:p>
          <a:p>
            <a:pPr marL="361950" lvl="1"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akutní tubulointersticiální nefritida (imunitní (alergická) reakce na léky nebo jiné inzulty)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200" b="1" dirty="0">
                <a:solidFill>
                  <a:schemeClr val="tx1"/>
                </a:solidFill>
              </a:rPr>
              <a:t>Postrenální </a:t>
            </a:r>
          </a:p>
          <a:p>
            <a:pPr marL="361950" lvl="1">
              <a:lnSpc>
                <a:spcPct val="100000"/>
              </a:lnSpc>
              <a:spcAft>
                <a:spcPts val="600"/>
              </a:spcAft>
            </a:pPr>
            <a:r>
              <a:rPr lang="cs-CZ" sz="2000" dirty="0">
                <a:solidFill>
                  <a:schemeClr val="tx1"/>
                </a:solidFill>
              </a:rPr>
              <a:t> vrozené vady v oblasti uropoetického traktu, obstrukce, maligní nad. on., gynekologická on.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6F9A2-A170-4F89-9B8C-27039AE2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CB3473-8719-435F-B317-1AC7D4DED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7CC9EE45-7258-43C8-96BD-C217FA355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" b="-1"/>
          <a:stretch/>
        </p:blipFill>
        <p:spPr>
          <a:xfrm>
            <a:off x="413938" y="476671"/>
            <a:ext cx="8418362" cy="56153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46AA3A2-C45B-4345-BB3D-627DC1B37D62}"/>
              </a:ext>
            </a:extLst>
          </p:cNvPr>
          <p:cNvSpPr txBox="1"/>
          <p:nvPr/>
        </p:nvSpPr>
        <p:spPr>
          <a:xfrm>
            <a:off x="413938" y="6381328"/>
            <a:ext cx="8190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Z: </a:t>
            </a:r>
            <a:r>
              <a:rPr lang="cs-CZ" sz="1200" dirty="0">
                <a:hlinkClick r:id="rId4"/>
              </a:rPr>
              <a:t>https://www.thinkkidneys.nhs.uk/aki/wp-content/uploads/sites/2/2021/03/Nutrition-Guide-2021.pdf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4028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85489"/>
            <a:ext cx="8520600" cy="943200"/>
          </a:xfrm>
        </p:spPr>
        <p:txBody>
          <a:bodyPr/>
          <a:lstStyle/>
          <a:p>
            <a:pPr algn="ctr"/>
            <a:r>
              <a:rPr lang="cs-CZ" sz="2800" dirty="0"/>
              <a:t>Stadia</a:t>
            </a:r>
            <a:r>
              <a:rPr lang="cs-CZ" sz="2400" dirty="0"/>
              <a:t> AKI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73080953-E019-4295-B8BF-73393E34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5" y="730798"/>
            <a:ext cx="8036670" cy="55751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9E3BEA7-2B76-4594-B15B-4F5816E42DED}"/>
              </a:ext>
            </a:extLst>
          </p:cNvPr>
          <p:cNvSpPr txBox="1"/>
          <p:nvPr/>
        </p:nvSpPr>
        <p:spPr>
          <a:xfrm>
            <a:off x="994420" y="6366312"/>
            <a:ext cx="7834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Z: </a:t>
            </a:r>
            <a:r>
              <a:rPr lang="cs-CZ" sz="1200" dirty="0">
                <a:hlinkClick r:id="rId5"/>
              </a:rPr>
              <a:t>https://renal.org/sites/renal.org/files/FINAL-AKI-Guideline.pdf</a:t>
            </a:r>
            <a:r>
              <a:rPr lang="cs-CZ" sz="1200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0">
  <a:themeElements>
    <a:clrScheme name="Custom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0000"/>
      </a:accent1>
      <a:accent2>
        <a:srgbClr val="C00000"/>
      </a:accent2>
      <a:accent3>
        <a:srgbClr val="E34429"/>
      </a:accent3>
      <a:accent4>
        <a:srgbClr val="D34817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Theme10</Template>
  <TotalTime>3542</TotalTime>
  <Words>1605</Words>
  <Application>Microsoft Office PowerPoint</Application>
  <PresentationFormat>Předvádění na obrazovce (4:3)</PresentationFormat>
  <Paragraphs>174</Paragraphs>
  <Slides>21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Open Sans</vt:lpstr>
      <vt:lpstr>PT Sans Narrow</vt:lpstr>
      <vt:lpstr>Theme10</vt:lpstr>
      <vt:lpstr>Akutní poškození ledvin</vt:lpstr>
      <vt:lpstr>Úvod...</vt:lpstr>
      <vt:lpstr>Akutní poškození ledvin (AKI)</vt:lpstr>
      <vt:lpstr>ASL x AKI</vt:lpstr>
      <vt:lpstr>Incidence a prevalence</vt:lpstr>
      <vt:lpstr>Příčiny AKI</vt:lpstr>
      <vt:lpstr>Příčiny AKI</vt:lpstr>
      <vt:lpstr>Prezentace aplikace PowerPoint</vt:lpstr>
      <vt:lpstr>Stadia AKI</vt:lpstr>
      <vt:lpstr>Léčba AKI</vt:lpstr>
      <vt:lpstr>Prezentace aplikace PowerPoint</vt:lpstr>
      <vt:lpstr>Nutriční opatření při AKI</vt:lpstr>
      <vt:lpstr>Nutriční opatření při AKI</vt:lpstr>
      <vt:lpstr>Prezentace aplikace PowerPoint</vt:lpstr>
      <vt:lpstr>Nutriční opatření při AKI</vt:lpstr>
      <vt:lpstr>Prezentace aplikace PowerPoint</vt:lpstr>
      <vt:lpstr>Shrnutí nutričních opatření při AKI</vt:lpstr>
      <vt:lpstr>AKI a riziko malnutrice </vt:lpstr>
      <vt:lpstr>AKI a COVID-19</vt:lpstr>
      <vt:lpstr>Použitá literatura</vt:lpstr>
      <vt:lpstr>Děkuji za pozornost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Akutní selhání ledvin</dc:title>
  <dc:creator>Alex</dc:creator>
  <cp:lastModifiedBy>Слободан Максимовић</cp:lastModifiedBy>
  <cp:revision>109</cp:revision>
  <dcterms:created xsi:type="dcterms:W3CDTF">2018-03-02T17:27:34Z</dcterms:created>
  <dcterms:modified xsi:type="dcterms:W3CDTF">2021-03-13T16:07:13Z</dcterms:modified>
</cp:coreProperties>
</file>