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61" r:id="rId3"/>
    <p:sldId id="268" r:id="rId4"/>
    <p:sldId id="266" r:id="rId5"/>
    <p:sldId id="267" r:id="rId6"/>
    <p:sldId id="269" r:id="rId7"/>
    <p:sldId id="279" r:id="rId8"/>
    <p:sldId id="286" r:id="rId9"/>
    <p:sldId id="260" r:id="rId10"/>
    <p:sldId id="264" r:id="rId11"/>
    <p:sldId id="265" r:id="rId12"/>
    <p:sldId id="272" r:id="rId13"/>
    <p:sldId id="280" r:id="rId14"/>
    <p:sldId id="283" r:id="rId15"/>
    <p:sldId id="293" r:id="rId16"/>
    <p:sldId id="287" r:id="rId17"/>
    <p:sldId id="282" r:id="rId18"/>
    <p:sldId id="274" r:id="rId19"/>
    <p:sldId id="275" r:id="rId20"/>
    <p:sldId id="270" r:id="rId21"/>
    <p:sldId id="277" r:id="rId22"/>
    <p:sldId id="273" r:id="rId23"/>
    <p:sldId id="292" r:id="rId24"/>
    <p:sldId id="278" r:id="rId25"/>
    <p:sldId id="284" r:id="rId26"/>
    <p:sldId id="289" r:id="rId27"/>
    <p:sldId id="291" r:id="rId28"/>
    <p:sldId id="271" r:id="rId29"/>
    <p:sldId id="285" r:id="rId30"/>
    <p:sldId id="288" r:id="rId31"/>
    <p:sldId id="258" r:id="rId32"/>
    <p:sldId id="259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72837" autoAdjust="0"/>
  </p:normalViewPr>
  <p:slideViewPr>
    <p:cSldViewPr>
      <p:cViewPr varScale="1">
        <p:scale>
          <a:sx n="52" d="100"/>
          <a:sy n="52" d="100"/>
        </p:scale>
        <p:origin x="18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F2DC0-AF02-408A-BE58-C10309A69C7B}" type="datetimeFigureOut">
              <a:rPr lang="cs-CZ" smtClean="0"/>
              <a:pPr/>
              <a:t>21.03.2021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8C5E8-EBA1-486B-9978-AC05715F24E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323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088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992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668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02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6007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solidFill>
                  <a:schemeClr val="bg2"/>
                </a:solidFill>
              </a:rPr>
              <a:t>Porucha kalciofosfátového metabolismu patří k velmi častým nálezům v CKD. Může vést k závažným projevům renální osteopatie. Při </a:t>
            </a:r>
            <a:r>
              <a:rPr lang="cs-CZ" sz="1800" dirty="0" err="1">
                <a:solidFill>
                  <a:schemeClr val="bg2"/>
                </a:solidFill>
              </a:rPr>
              <a:t>hypokalcemii</a:t>
            </a:r>
            <a:r>
              <a:rPr lang="cs-CZ" sz="1800" dirty="0">
                <a:solidFill>
                  <a:schemeClr val="bg2"/>
                </a:solidFill>
              </a:rPr>
              <a:t> podáváme vedle dietního navýšení přísunu kalcia i preparáty obsahující kalciové soli. Kalcium je též obsaženo v přípravcích ketoanalog esenciálních aminokyselin. V těžších případech podáváme preparáty aktivního vitaminu D, který zvyšují absorpci vápníku. Při léčbě těmito preparáty je nutná pravidelná kontrola kalcemie. Zvýšenou hladinu fosfátů se snažíme ovlivnit snížením jeho příjmu v dietě. Při hyperfosfatemii podáváme </a:t>
            </a:r>
            <a:r>
              <a:rPr lang="cs-CZ" sz="1800" b="1" dirty="0">
                <a:solidFill>
                  <a:schemeClr val="bg2"/>
                </a:solidFill>
              </a:rPr>
              <a:t>fosfátové vazače</a:t>
            </a:r>
            <a:r>
              <a:rPr lang="en-US" sz="1800" b="1" dirty="0">
                <a:solidFill>
                  <a:schemeClr val="bg2"/>
                </a:solidFill>
              </a:rPr>
              <a:t> </a:t>
            </a:r>
            <a:r>
              <a:rPr lang="cs-CZ" sz="1800" dirty="0">
                <a:solidFill>
                  <a:schemeClr val="bg2"/>
                </a:solidFill>
              </a:rPr>
              <a:t>, také hyperfosfatemii mohou významně snížit i ketoanaloga esenciálních aminokyselin, která jsou ve formě kalciových soli</a:t>
            </a:r>
            <a:r>
              <a:rPr lang="cs-CZ" sz="1600" dirty="0">
                <a:solidFill>
                  <a:schemeClr val="bg2"/>
                </a:solidFill>
              </a:rPr>
              <a:t>.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0129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266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682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5719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7601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2253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7937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7217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24</a:t>
            </a:fld>
            <a:endParaRPr 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5957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8803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3695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/>
          </a:p>
          <a:p>
            <a:endParaRPr lang="cs-CZ" sz="12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28</a:t>
            </a:fld>
            <a:endParaRPr lang="cs-CZ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091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4641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1776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2142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797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14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09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845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324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565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8C5E8-EBA1-486B-9978-AC05715F24E1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80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" name="Shape 11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12" name="Shape 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729450" y="1763267"/>
            <a:ext cx="7688100" cy="2219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729627" y="4230533"/>
            <a:ext cx="7688100" cy="7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" name="Shape 25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26" name="Shape 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" name="Shape 33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34" name="Shape 3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35" name="Shape 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400" cy="71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729325" y="2771833"/>
            <a:ext cx="3774300" cy="3014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643604" y="2771833"/>
            <a:ext cx="3774300" cy="3014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" name="Shape 42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43" name="Shape 4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44" name="Shape 4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400" cy="71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" name="Shape 49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50" name="Shape 5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51" name="Shape 5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730000" y="1758200"/>
            <a:ext cx="3300900" cy="1842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721225" y="3708967"/>
            <a:ext cx="3300900" cy="2130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56"/>
          <p:cNvGrpSpPr/>
          <p:nvPr/>
        </p:nvGrpSpPr>
        <p:grpSpPr>
          <a:xfrm>
            <a:off x="830393" y="5558840"/>
            <a:ext cx="745763" cy="61101"/>
            <a:chOff x="4580561" y="2589004"/>
            <a:chExt cx="1064464" cy="25200"/>
          </a:xfrm>
        </p:grpSpPr>
        <p:sp>
          <p:nvSpPr>
            <p:cNvPr id="57" name="Shape 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58" name="Shape 5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729450" y="1152400"/>
            <a:ext cx="7021200" cy="39800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2" name="Shape 63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64" name="Shape 6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65" name="Shape 6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730000" y="1758200"/>
            <a:ext cx="3300900" cy="2249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724950" y="4215367"/>
            <a:ext cx="3300900" cy="1012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5174225" y="1803500"/>
            <a:ext cx="3374400" cy="4034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24950" y="5830068"/>
            <a:ext cx="7697400" cy="6140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74"/>
          <p:cNvGrpSpPr/>
          <p:nvPr/>
        </p:nvGrpSpPr>
        <p:grpSpPr>
          <a:xfrm>
            <a:off x="830393" y="5558840"/>
            <a:ext cx="745763" cy="61101"/>
            <a:chOff x="4580561" y="2589004"/>
            <a:chExt cx="1064464" cy="25200"/>
          </a:xfrm>
        </p:grpSpPr>
        <p:sp>
          <p:nvSpPr>
            <p:cNvPr id="75" name="Shape 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76" name="Shape 7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729450" y="978600"/>
            <a:ext cx="7688400" cy="1659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729450" y="3030517"/>
            <a:ext cx="7688400" cy="2107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fld id="{111D9B27-40C4-41F7-9D31-A7B59F445AF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supplements.org/article/S2157-1716(17)30001-1/pdf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estlllnutrition.com/mod_lll/TOPIC15/m152.pdf" TargetMode="External"/><Relationship Id="rId4" Type="http://schemas.openxmlformats.org/officeDocument/2006/relationships/hyperlink" Target="https://kdigo.org/wp-content/uploads/2017/02/KDIGO_2012_CKD_GL.pdf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isupplements.org/article/S2157-1716(17)30001-1/pdf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stlllnutrition.com/mod_lll/TOPIC15/m152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450" y="1763267"/>
            <a:ext cx="8057392" cy="2219600"/>
          </a:xfrm>
        </p:spPr>
        <p:txBody>
          <a:bodyPr anchor="ctr"/>
          <a:lstStyle/>
          <a:p>
            <a:pPr algn="ctr"/>
            <a:r>
              <a:rPr lang="cs-CZ" dirty="0"/>
              <a:t>Chronické onemocnění ledvin</a:t>
            </a:r>
            <a:br>
              <a:rPr lang="cs-CZ" dirty="0"/>
            </a:br>
            <a:r>
              <a:rPr lang="cs-CZ" dirty="0"/>
              <a:t>CKD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714884"/>
            <a:ext cx="8001056" cy="1571635"/>
          </a:xfrm>
        </p:spPr>
        <p:txBody>
          <a:bodyPr anchor="ctr"/>
          <a:lstStyle/>
          <a:p>
            <a:pPr algn="ctr"/>
            <a:r>
              <a:rPr lang="cs-CZ" sz="2200" b="1" dirty="0"/>
              <a:t>Mgr. Aleksandra Nikolić</a:t>
            </a:r>
          </a:p>
          <a:p>
            <a:pPr algn="ctr"/>
            <a:r>
              <a:rPr lang="cs-CZ" sz="2200" b="1" dirty="0"/>
              <a:t>MNOL101 Výživa při onemocnění ledvin a močových cest</a:t>
            </a:r>
          </a:p>
          <a:p>
            <a:pPr algn="ctr"/>
            <a:endParaRPr lang="cs-CZ" sz="2200" b="1" dirty="0"/>
          </a:p>
          <a:p>
            <a:pPr algn="ctr"/>
            <a:r>
              <a:rPr lang="cs-CZ" sz="2200" b="1" dirty="0"/>
              <a:t>24.</a:t>
            </a:r>
            <a:r>
              <a:rPr lang="en-US" sz="2200" b="1" dirty="0"/>
              <a:t>3</a:t>
            </a:r>
            <a:r>
              <a:rPr lang="cs-CZ" sz="2200" b="1" dirty="0"/>
              <a:t>.20</a:t>
            </a:r>
            <a:r>
              <a:rPr lang="sr-Cyrl-RS" sz="2200" b="1" dirty="0"/>
              <a:t>2</a:t>
            </a:r>
            <a:r>
              <a:rPr lang="cs-CZ" sz="2200" b="1" dirty="0"/>
              <a:t>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CKD 3-4 dle ČR autorů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 descr="ckd 3-4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067" y="1928802"/>
            <a:ext cx="7643866" cy="46009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7688700" cy="713600"/>
          </a:xfrm>
        </p:spPr>
        <p:txBody>
          <a:bodyPr/>
          <a:lstStyle/>
          <a:p>
            <a:r>
              <a:rPr lang="cs-CZ" sz="3200" dirty="0"/>
              <a:t>CKD 4-5</a:t>
            </a:r>
            <a:r>
              <a:rPr lang="sr-Cyrl-RS" sz="3200" dirty="0"/>
              <a:t> </a:t>
            </a:r>
            <a:r>
              <a:rPr lang="cs-CZ" sz="3200" dirty="0"/>
              <a:t>dle ČR autorů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3" descr="ckd 4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000240"/>
            <a:ext cx="8143932" cy="45229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Konzervativní terapie u CKD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1928802"/>
            <a:ext cx="7688700" cy="3857831"/>
          </a:xfrm>
        </p:spPr>
        <p:txBody>
          <a:bodyPr/>
          <a:lstStyle/>
          <a:p>
            <a:r>
              <a:rPr lang="cs-CZ" sz="2000" dirty="0">
                <a:solidFill>
                  <a:schemeClr val="bg2"/>
                </a:solidFill>
              </a:rPr>
              <a:t> Konzervativní terapii rozumíme postupy spočívající v úpravě či příznivém ovlivňování metabolických odchylek při CKD cestou dietní a medikamentózní. </a:t>
            </a:r>
          </a:p>
          <a:p>
            <a:r>
              <a:rPr lang="cs-CZ" sz="2000" dirty="0">
                <a:solidFill>
                  <a:schemeClr val="bg2"/>
                </a:solidFill>
              </a:rPr>
              <a:t> Tento terapeutický postup může být postačující u nemocných, u nichž </a:t>
            </a:r>
            <a:r>
              <a:rPr lang="cs-CZ" sz="2000" b="1" dirty="0">
                <a:solidFill>
                  <a:schemeClr val="bg2"/>
                </a:solidFill>
              </a:rPr>
              <a:t>clearence endogenního kreatininu neklesla pod 0,1–0,2 ml/s</a:t>
            </a:r>
            <a:r>
              <a:rPr lang="cs-CZ" sz="2000" dirty="0">
                <a:solidFill>
                  <a:schemeClr val="bg2"/>
                </a:solidFill>
              </a:rPr>
              <a:t>, resp</a:t>
            </a:r>
            <a:r>
              <a:rPr lang="cs-CZ" sz="2000" b="1" dirty="0">
                <a:solidFill>
                  <a:schemeClr val="bg2"/>
                </a:solidFill>
              </a:rPr>
              <a:t>. sérový kreatinin nepřestoupil hodnotu 500–600 µmol/l. </a:t>
            </a:r>
          </a:p>
          <a:p>
            <a:r>
              <a:rPr lang="cs-CZ" sz="2000" b="1" dirty="0">
                <a:solidFill>
                  <a:schemeClr val="bg2"/>
                </a:solidFill>
              </a:rPr>
              <a:t> </a:t>
            </a:r>
            <a:r>
              <a:rPr lang="cs-CZ" sz="2000" dirty="0">
                <a:solidFill>
                  <a:schemeClr val="bg2"/>
                </a:solidFill>
              </a:rPr>
              <a:t>O osudu nemocných však rozhoduje dlouhodobá konzervativní léčba započatá již v časných stadiích CKD při hodnotách sérového kreatininu </a:t>
            </a:r>
            <a:r>
              <a:rPr lang="cs-CZ" sz="2000" b="1" dirty="0">
                <a:solidFill>
                  <a:schemeClr val="bg2"/>
                </a:solidFill>
              </a:rPr>
              <a:t>140–150 µmol/l </a:t>
            </a:r>
            <a:r>
              <a:rPr lang="cs-CZ" sz="2000" dirty="0">
                <a:solidFill>
                  <a:schemeClr val="bg2"/>
                </a:solidFill>
              </a:rPr>
              <a:t>a pouze </a:t>
            </a:r>
            <a:r>
              <a:rPr lang="cs-CZ" sz="2000" b="1" dirty="0">
                <a:solidFill>
                  <a:schemeClr val="bg2"/>
                </a:solidFill>
              </a:rPr>
              <a:t>lehce snížené </a:t>
            </a:r>
            <a:r>
              <a:rPr lang="cs-CZ" sz="2000" dirty="0">
                <a:solidFill>
                  <a:schemeClr val="bg2"/>
                </a:solidFill>
              </a:rPr>
              <a:t>hodnotě glomerulární filtrace. </a:t>
            </a:r>
          </a:p>
          <a:p>
            <a:endParaRPr lang="cs-CZ" sz="2000" b="1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Konzervativní terapie- příjem B a 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1785926"/>
            <a:ext cx="7688700" cy="4143583"/>
          </a:xfrm>
        </p:spPr>
        <p:txBody>
          <a:bodyPr/>
          <a:lstStyle/>
          <a:p>
            <a:r>
              <a:rPr lang="cs-CZ" sz="2000" dirty="0">
                <a:solidFill>
                  <a:schemeClr val="bg2"/>
                </a:solidFill>
              </a:rPr>
              <a:t> Při individuálním rozhodování o typu diety je vždy nezbytné zohlednit klinický stav  a laboratorní hodnoty a pochopitelně i věk</a:t>
            </a:r>
          </a:p>
          <a:p>
            <a:r>
              <a:rPr lang="cs-CZ" sz="2000" dirty="0">
                <a:solidFill>
                  <a:schemeClr val="bg2"/>
                </a:solidFill>
              </a:rPr>
              <a:t>Úprava příjmu B a E je určována </a:t>
            </a:r>
            <a:r>
              <a:rPr lang="cs-CZ" sz="2000" b="1" dirty="0">
                <a:solidFill>
                  <a:schemeClr val="bg2"/>
                </a:solidFill>
              </a:rPr>
              <a:t>individuálně</a:t>
            </a:r>
            <a:r>
              <a:rPr lang="cs-CZ" sz="2000" dirty="0">
                <a:solidFill>
                  <a:schemeClr val="bg2"/>
                </a:solidFill>
              </a:rPr>
              <a:t> dle stupně snížení renálních funkcí a metabolického stavu pacienta</a:t>
            </a:r>
          </a:p>
          <a:p>
            <a:r>
              <a:rPr lang="cs-CZ" sz="1600" dirty="0">
                <a:solidFill>
                  <a:schemeClr val="bg2"/>
                </a:solidFill>
              </a:rPr>
              <a:t> </a:t>
            </a:r>
            <a:r>
              <a:rPr lang="cs-CZ" sz="2000" dirty="0">
                <a:solidFill>
                  <a:schemeClr val="bg2"/>
                </a:solidFill>
              </a:rPr>
              <a:t>Bílkovinné metabolické minimum – </a:t>
            </a:r>
            <a:r>
              <a:rPr lang="cs-CZ" sz="2000" b="1" dirty="0">
                <a:solidFill>
                  <a:schemeClr val="bg2"/>
                </a:solidFill>
              </a:rPr>
              <a:t>0,5–0,8 g/kg/den</a:t>
            </a:r>
            <a:endParaRPr lang="cs-CZ" sz="1600" b="1" dirty="0">
              <a:solidFill>
                <a:schemeClr val="bg2"/>
              </a:solidFill>
            </a:endParaRPr>
          </a:p>
          <a:p>
            <a:pPr marL="361950" lvl="1"/>
            <a:r>
              <a:rPr lang="cs-CZ" sz="1600" dirty="0">
                <a:solidFill>
                  <a:schemeClr val="bg2"/>
                </a:solidFill>
              </a:rPr>
              <a:t> zachován poměr mezi rostlinnými a živočišnými proteiny</a:t>
            </a:r>
          </a:p>
          <a:p>
            <a:pPr marL="361950" lvl="1"/>
            <a:r>
              <a:rPr lang="cs-CZ" sz="1600" dirty="0">
                <a:solidFill>
                  <a:schemeClr val="bg2"/>
                </a:solidFill>
              </a:rPr>
              <a:t>respektováno složení diety z hlediska dalších metabolických poruch - obsah fosfátů, omezení saturovaných tuků a disacharidů, přídavky vlákniny</a:t>
            </a:r>
          </a:p>
          <a:p>
            <a:r>
              <a:rPr lang="cs-CZ" sz="1600" dirty="0">
                <a:solidFill>
                  <a:schemeClr val="bg2"/>
                </a:solidFill>
              </a:rPr>
              <a:t> </a:t>
            </a:r>
            <a:r>
              <a:rPr lang="cs-CZ" sz="2000" dirty="0">
                <a:solidFill>
                  <a:schemeClr val="bg2"/>
                </a:solidFill>
              </a:rPr>
              <a:t>Energetické optimum – kolem </a:t>
            </a:r>
            <a:r>
              <a:rPr lang="cs-CZ" sz="2000" b="1" dirty="0">
                <a:solidFill>
                  <a:schemeClr val="bg2"/>
                </a:solidFill>
              </a:rPr>
              <a:t>145 kJ/kg/den</a:t>
            </a:r>
            <a:endParaRPr lang="cs-CZ" sz="1600" b="1" dirty="0">
              <a:solidFill>
                <a:schemeClr val="bg2"/>
              </a:solidFill>
            </a:endParaRPr>
          </a:p>
          <a:p>
            <a:pPr marL="361950" lvl="1"/>
            <a:r>
              <a:rPr lang="cs-CZ" sz="1600" dirty="0">
                <a:solidFill>
                  <a:schemeClr val="bg2"/>
                </a:solidFill>
              </a:rPr>
              <a:t> u mladších jedinců– </a:t>
            </a:r>
            <a:r>
              <a:rPr lang="cs-CZ" sz="1600" b="1" dirty="0">
                <a:solidFill>
                  <a:schemeClr val="bg2"/>
                </a:solidFill>
              </a:rPr>
              <a:t>minimálně o 30–50 % vyšší příjem bílkovin a energie. </a:t>
            </a:r>
          </a:p>
          <a:p>
            <a:pPr marL="361950" lvl="1"/>
            <a:r>
              <a:rPr lang="cs-CZ" sz="1600" dirty="0">
                <a:solidFill>
                  <a:schemeClr val="bg2"/>
                </a:solidFill>
              </a:rPr>
              <a:t> u velmi malých děti jsou tyto hodnoty ještě vyšší. </a:t>
            </a:r>
            <a:endParaRPr lang="cs-CZ" sz="1600" b="1" dirty="0">
              <a:solidFill>
                <a:schemeClr val="bg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688700" cy="713600"/>
          </a:xfrm>
        </p:spPr>
        <p:txBody>
          <a:bodyPr/>
          <a:lstStyle/>
          <a:p>
            <a:r>
              <a:rPr lang="cs-CZ" sz="2800" dirty="0"/>
              <a:t>Konzervativní terapie- příjem min. látek a tekutin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1857364"/>
            <a:ext cx="7715304" cy="4739988"/>
          </a:xfrm>
        </p:spPr>
        <p:txBody>
          <a:bodyPr anchor="ctr"/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dirty="0">
                <a:solidFill>
                  <a:schemeClr val="bg2"/>
                </a:solidFill>
              </a:rPr>
              <a:t> </a:t>
            </a:r>
            <a:r>
              <a:rPr lang="cs-CZ" sz="2200" b="1" dirty="0">
                <a:solidFill>
                  <a:schemeClr val="bg2"/>
                </a:solidFill>
              </a:rPr>
              <a:t>Sodík a tekutiny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solidFill>
                  <a:schemeClr val="bg2"/>
                </a:solidFill>
              </a:rPr>
              <a:t>  riziko </a:t>
            </a:r>
            <a:r>
              <a:rPr lang="cs-CZ" sz="2000" b="1" dirty="0">
                <a:solidFill>
                  <a:schemeClr val="bg2"/>
                </a:solidFill>
              </a:rPr>
              <a:t>retencí tekutin</a:t>
            </a:r>
            <a:r>
              <a:rPr lang="cs-CZ" sz="2000" dirty="0">
                <a:solidFill>
                  <a:schemeClr val="bg2"/>
                </a:solidFill>
              </a:rPr>
              <a:t>, ale i </a:t>
            </a:r>
            <a:r>
              <a:rPr lang="cs-CZ" sz="2000" b="1" dirty="0">
                <a:solidFill>
                  <a:schemeClr val="bg2"/>
                </a:solidFill>
              </a:rPr>
              <a:t>dehydratací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solidFill>
                  <a:schemeClr val="bg2"/>
                </a:solidFill>
              </a:rPr>
              <a:t> Hypervolemie se může projevovat </a:t>
            </a:r>
            <a:r>
              <a:rPr lang="cs-CZ" sz="2000" b="1" dirty="0">
                <a:solidFill>
                  <a:schemeClr val="bg2"/>
                </a:solidFill>
              </a:rPr>
              <a:t>hypertenzí </a:t>
            </a:r>
            <a:r>
              <a:rPr lang="cs-CZ" sz="2000" dirty="0">
                <a:solidFill>
                  <a:schemeClr val="bg2"/>
                </a:solidFill>
              </a:rPr>
              <a:t>až známkami </a:t>
            </a:r>
            <a:r>
              <a:rPr lang="cs-CZ" sz="2000" b="1" dirty="0">
                <a:solidFill>
                  <a:schemeClr val="bg2"/>
                </a:solidFill>
              </a:rPr>
              <a:t>srdeční insuficience</a:t>
            </a:r>
            <a:endParaRPr lang="cs-CZ" sz="2000" dirty="0">
              <a:solidFill>
                <a:schemeClr val="bg2"/>
              </a:solidFill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solidFill>
                  <a:schemeClr val="bg2"/>
                </a:solidFill>
              </a:rPr>
              <a:t> Dehydratace vede k dalšímu </a:t>
            </a:r>
            <a:r>
              <a:rPr lang="cs-CZ" sz="2000" b="1" dirty="0">
                <a:solidFill>
                  <a:schemeClr val="bg2"/>
                </a:solidFill>
              </a:rPr>
              <a:t>snížení reziduální glomerulární filtrace s následným zvýšením sérového kreatininu a urey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solidFill>
                  <a:schemeClr val="bg2"/>
                </a:solidFill>
              </a:rPr>
              <a:t> Příjem Na v dietě činí v průměru kolem </a:t>
            </a:r>
            <a:r>
              <a:rPr lang="cs-CZ" sz="2000" b="1" dirty="0">
                <a:solidFill>
                  <a:schemeClr val="bg2"/>
                </a:solidFill>
              </a:rPr>
              <a:t>100–150 mmol/den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EA05F-FBF3-4288-80C3-29FC1D23C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650" y="714567"/>
            <a:ext cx="7688700" cy="713600"/>
          </a:xfrm>
        </p:spPr>
        <p:txBody>
          <a:bodyPr/>
          <a:lstStyle/>
          <a:p>
            <a:r>
              <a:rPr lang="cs-CZ" dirty="0"/>
              <a:t>Konzervativní terapie- příjem min. látek a tekutin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BCF3A0-69E2-481A-B964-05F09D6BF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697" y="1772816"/>
            <a:ext cx="7688700" cy="4608512"/>
          </a:xfrm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A5300F"/>
              </a:buClr>
              <a:buSzPts val="1300"/>
              <a:buFont typeface="Lato"/>
              <a:buChar char="●"/>
              <a:tabLst/>
              <a:defRPr/>
            </a:pP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Lato"/>
                <a:sym typeface="Lato"/>
              </a:rPr>
              <a:t> Draslík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A5300F"/>
              </a:buClr>
              <a:buSzPts val="1100"/>
              <a:buFont typeface="Lato"/>
              <a:buChar char="○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Lato"/>
                <a:sym typeface="Lato"/>
              </a:rPr>
              <a:t> V terminálních stadiích CKD (CKD 4-5 ) je nemocný ohrožen rozvojem </a:t>
            </a: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Lato"/>
                <a:sym typeface="Lato"/>
              </a:rPr>
              <a:t>hyperkalemie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A5300F"/>
              </a:buClr>
              <a:buSzPts val="1100"/>
              <a:buFont typeface="Lato"/>
              <a:buChar char="○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Lato"/>
                <a:sym typeface="Lato"/>
              </a:rPr>
              <a:t> Při polyurické fázi nebo větších extrarenálních ztrátách se může rozvinout </a:t>
            </a:r>
            <a:r>
              <a:rPr kumimoji="0" lang="cs-CZ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Lato"/>
                <a:sym typeface="Lato"/>
              </a:rPr>
              <a:t>hypokalemie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Lato"/>
              <a:sym typeface="Lato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A5300F"/>
              </a:buClr>
              <a:buSzPts val="1100"/>
              <a:buFont typeface="Lato"/>
              <a:buChar char="○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Lato"/>
                <a:sym typeface="Lato"/>
              </a:rPr>
              <a:t> I minimální reziduální funkce ledvin může zaručit normální sérovou koncentraci kalia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A5300F"/>
              </a:buClr>
              <a:buSzPts val="1100"/>
              <a:buFont typeface="Lato"/>
              <a:buChar char="○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Lato"/>
                <a:sym typeface="Lato"/>
              </a:rPr>
              <a:t> Při nízkobílkovinné dietě se příjem draslíku pohybuje kolem </a:t>
            </a: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Lato"/>
                <a:sym typeface="Lato"/>
              </a:rPr>
              <a:t>40–60 mmol/den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A5300F"/>
              </a:solidFill>
              <a:effectLst/>
              <a:uLnTx/>
              <a:uFillTx/>
              <a:latin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85277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688700" cy="713600"/>
          </a:xfrm>
        </p:spPr>
        <p:txBody>
          <a:bodyPr/>
          <a:lstStyle/>
          <a:p>
            <a:r>
              <a:rPr lang="cs-CZ" sz="2800" dirty="0"/>
              <a:t>Konzervativní terapie- příjem min. látek a tekutin </a:t>
            </a:r>
            <a:endParaRPr lang="cs-CZ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14348" y="1643050"/>
            <a:ext cx="7929618" cy="4500594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cs-CZ" sz="2000" b="1" dirty="0">
                <a:solidFill>
                  <a:schemeClr val="bg2"/>
                </a:solidFill>
              </a:rPr>
              <a:t> Fosfor a vápník</a:t>
            </a:r>
          </a:p>
          <a:p>
            <a:pPr marL="177800" lvl="1">
              <a:spcAft>
                <a:spcPts val="300"/>
              </a:spcAft>
            </a:pPr>
            <a:r>
              <a:rPr lang="cs-CZ" sz="1800" dirty="0">
                <a:solidFill>
                  <a:schemeClr val="bg2"/>
                </a:solidFill>
              </a:rPr>
              <a:t>Porucha kalciofosfátového metabolismu patří k velmi častým nálezům v CKD</a:t>
            </a:r>
          </a:p>
          <a:p>
            <a:pPr marL="531813" lvl="2">
              <a:spcAft>
                <a:spcPts val="300"/>
              </a:spcAft>
            </a:pPr>
            <a:r>
              <a:rPr lang="cs-CZ" sz="1800" dirty="0">
                <a:solidFill>
                  <a:schemeClr val="bg2"/>
                </a:solidFill>
              </a:rPr>
              <a:t> Může vést k závažným projevům </a:t>
            </a:r>
            <a:r>
              <a:rPr lang="cs-CZ" sz="1800" b="1" dirty="0">
                <a:solidFill>
                  <a:schemeClr val="bg2"/>
                </a:solidFill>
              </a:rPr>
              <a:t>renální osteopatie</a:t>
            </a:r>
          </a:p>
          <a:p>
            <a:pPr marL="177800" lvl="1">
              <a:spcAft>
                <a:spcPts val="300"/>
              </a:spcAft>
            </a:pPr>
            <a:r>
              <a:rPr lang="cs-CZ" sz="1800" dirty="0">
                <a:solidFill>
                  <a:schemeClr val="bg2"/>
                </a:solidFill>
              </a:rPr>
              <a:t>Při hypokalcemii podáváme vedle dietního navýšení přísunu kalcia i preparáty obsahující kalciové soli</a:t>
            </a:r>
          </a:p>
          <a:p>
            <a:pPr marL="177800" lvl="1">
              <a:spcAft>
                <a:spcPts val="300"/>
              </a:spcAft>
            </a:pPr>
            <a:r>
              <a:rPr lang="cs-CZ" sz="1800" dirty="0">
                <a:solidFill>
                  <a:schemeClr val="bg2"/>
                </a:solidFill>
              </a:rPr>
              <a:t> Kalcium je též obsaženo v přípravcích ketoanalog esenciálních aminokyselin</a:t>
            </a:r>
          </a:p>
          <a:p>
            <a:pPr marL="177800" lvl="1">
              <a:spcAft>
                <a:spcPts val="300"/>
              </a:spcAft>
            </a:pPr>
            <a:r>
              <a:rPr lang="cs-CZ" sz="1800" dirty="0">
                <a:solidFill>
                  <a:schemeClr val="bg2"/>
                </a:solidFill>
              </a:rPr>
              <a:t> V těžších případech podáváme preparáty </a:t>
            </a:r>
            <a:r>
              <a:rPr lang="cs-CZ" sz="1800" b="1" dirty="0">
                <a:solidFill>
                  <a:schemeClr val="bg2"/>
                </a:solidFill>
              </a:rPr>
              <a:t>aktivního vitaminu D</a:t>
            </a:r>
          </a:p>
          <a:p>
            <a:pPr marL="531813" lvl="2">
              <a:spcAft>
                <a:spcPts val="300"/>
              </a:spcAft>
            </a:pPr>
            <a:r>
              <a:rPr lang="cs-CZ" sz="1800" dirty="0">
                <a:solidFill>
                  <a:schemeClr val="bg2"/>
                </a:solidFill>
              </a:rPr>
              <a:t> Při léčbě těmito preparáty je nutná pravidelná kontrola kalcemie</a:t>
            </a:r>
          </a:p>
          <a:p>
            <a:pPr marL="177800" lvl="1">
              <a:spcAft>
                <a:spcPts val="300"/>
              </a:spcAft>
            </a:pPr>
            <a:r>
              <a:rPr lang="cs-CZ" sz="1800" b="1" dirty="0">
                <a:solidFill>
                  <a:schemeClr val="bg2"/>
                </a:solidFill>
              </a:rPr>
              <a:t> Zvýšenou hladinu fosfátů </a:t>
            </a:r>
            <a:r>
              <a:rPr lang="cs-CZ" sz="1800" dirty="0">
                <a:solidFill>
                  <a:schemeClr val="bg2"/>
                </a:solidFill>
              </a:rPr>
              <a:t>se snažíme ovlivnit </a:t>
            </a:r>
            <a:r>
              <a:rPr lang="cs-CZ" sz="1800" b="1" dirty="0">
                <a:solidFill>
                  <a:schemeClr val="bg2"/>
                </a:solidFill>
              </a:rPr>
              <a:t>snížením jeho příjmu v dietě. </a:t>
            </a:r>
          </a:p>
          <a:p>
            <a:pPr marL="177800" lvl="1">
              <a:spcAft>
                <a:spcPts val="300"/>
              </a:spcAft>
            </a:pPr>
            <a:r>
              <a:rPr lang="cs-CZ" sz="1800" dirty="0">
                <a:solidFill>
                  <a:schemeClr val="bg2"/>
                </a:solidFill>
              </a:rPr>
              <a:t> Při hyperfosfatemii podáváme </a:t>
            </a:r>
            <a:r>
              <a:rPr lang="cs-CZ" sz="1800" b="1" dirty="0">
                <a:solidFill>
                  <a:schemeClr val="bg2"/>
                </a:solidFill>
              </a:rPr>
              <a:t>fosfátové vazače</a:t>
            </a:r>
            <a:r>
              <a:rPr lang="en-US" sz="1800" b="1" dirty="0">
                <a:solidFill>
                  <a:schemeClr val="bg2"/>
                </a:solidFill>
              </a:rPr>
              <a:t> </a:t>
            </a:r>
            <a:r>
              <a:rPr lang="en-US" sz="1800" dirty="0">
                <a:solidFill>
                  <a:schemeClr val="bg2"/>
                </a:solidFill>
              </a:rPr>
              <a:t>a </a:t>
            </a:r>
            <a:r>
              <a:rPr lang="cs-CZ" sz="1800" dirty="0">
                <a:solidFill>
                  <a:schemeClr val="bg2"/>
                </a:solidFill>
              </a:rPr>
              <a:t>ketoanaloga esenciálních aminokyselin (ve formě kalciové soli</a:t>
            </a:r>
            <a:r>
              <a:rPr lang="cs-CZ" sz="1600" dirty="0">
                <a:solidFill>
                  <a:schemeClr val="bg2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Nízkobílkovinná dieta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1785926"/>
            <a:ext cx="7688700" cy="5072074"/>
          </a:xfrm>
        </p:spPr>
        <p:txBody>
          <a:bodyPr/>
          <a:lstStyle/>
          <a:p>
            <a:r>
              <a:rPr lang="cs-CZ" sz="2000" dirty="0">
                <a:solidFill>
                  <a:schemeClr val="bg2"/>
                </a:solidFill>
              </a:rPr>
              <a:t> Pro </a:t>
            </a:r>
            <a:r>
              <a:rPr lang="cs-CZ" sz="2000" b="1" dirty="0">
                <a:solidFill>
                  <a:schemeClr val="bg2"/>
                </a:solidFill>
              </a:rPr>
              <a:t>efektivní podávání nízkobílkovinných diet </a:t>
            </a:r>
            <a:r>
              <a:rPr lang="cs-CZ" sz="2000" dirty="0">
                <a:solidFill>
                  <a:schemeClr val="bg2"/>
                </a:solidFill>
              </a:rPr>
              <a:t>je nezbytné zajistit adekvátní energetický příjem, který činí kolem </a:t>
            </a:r>
            <a:r>
              <a:rPr lang="cs-CZ" sz="2000" b="1" dirty="0">
                <a:solidFill>
                  <a:schemeClr val="bg2"/>
                </a:solidFill>
              </a:rPr>
              <a:t>145 kJ/kg/den </a:t>
            </a:r>
            <a:r>
              <a:rPr lang="cs-CZ" sz="2000" dirty="0">
                <a:solidFill>
                  <a:schemeClr val="bg2"/>
                </a:solidFill>
              </a:rPr>
              <a:t>(35 kcal/kg/den). </a:t>
            </a:r>
          </a:p>
          <a:p>
            <a:pPr marL="361950" lvl="1" hangingPunct="0"/>
            <a:r>
              <a:rPr lang="cs-CZ" sz="1800" dirty="0">
                <a:solidFill>
                  <a:schemeClr val="bg2"/>
                </a:solidFill>
              </a:rPr>
              <a:t> Nízký energetický příjem je častější příčinou PEW než samotná redukce příjmu bílkovin. </a:t>
            </a:r>
          </a:p>
          <a:p>
            <a:pPr hangingPunct="0"/>
            <a:r>
              <a:rPr lang="cs-CZ" sz="2000" dirty="0">
                <a:solidFill>
                  <a:schemeClr val="bg2"/>
                </a:solidFill>
              </a:rPr>
              <a:t> Při </a:t>
            </a:r>
            <a:r>
              <a:rPr lang="cs-CZ" sz="2000" b="1" dirty="0">
                <a:solidFill>
                  <a:schemeClr val="bg2"/>
                </a:solidFill>
              </a:rPr>
              <a:t>větší fyzické zátěži a katabolizujícím onemocněním </a:t>
            </a:r>
            <a:r>
              <a:rPr lang="cs-CZ" sz="2000" dirty="0">
                <a:solidFill>
                  <a:schemeClr val="bg2"/>
                </a:solidFill>
              </a:rPr>
              <a:t>stoupá potřeba energie a dosahuje </a:t>
            </a:r>
            <a:r>
              <a:rPr lang="cs-CZ" sz="2000" b="1" dirty="0">
                <a:solidFill>
                  <a:schemeClr val="bg2"/>
                </a:solidFill>
              </a:rPr>
              <a:t>až 180 kJ/kg/den</a:t>
            </a:r>
            <a:r>
              <a:rPr lang="cs-CZ" sz="2000" dirty="0">
                <a:solidFill>
                  <a:schemeClr val="bg2"/>
                </a:solidFill>
              </a:rPr>
              <a:t>. </a:t>
            </a:r>
          </a:p>
          <a:p>
            <a:pPr hangingPunct="0"/>
            <a:r>
              <a:rPr lang="cs-CZ" sz="2000" dirty="0">
                <a:solidFill>
                  <a:schemeClr val="bg2"/>
                </a:solidFill>
              </a:rPr>
              <a:t> Též hladina plazmatických aminokyselin, především esenciálních, je úzce závislá na adekvátním příjmu energie. </a:t>
            </a:r>
          </a:p>
          <a:p>
            <a:pPr marL="361950" lvl="1" hangingPunct="0"/>
            <a:r>
              <a:rPr lang="cs-CZ" sz="1800" dirty="0">
                <a:solidFill>
                  <a:schemeClr val="bg2"/>
                </a:solidFill>
              </a:rPr>
              <a:t> Pokles plazmatické hladiny aminokyselin při zvýšeném příjmu energie je přechodného charakteru a souvisí se zvýšeným anabolismem. 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Nízkobílkovinná dieta-pozitiva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785926"/>
            <a:ext cx="7688700" cy="3214889"/>
          </a:xfrm>
        </p:spPr>
        <p:txBody>
          <a:bodyPr/>
          <a:lstStyle/>
          <a:p>
            <a:r>
              <a:rPr lang="cs-CZ" sz="2400" dirty="0">
                <a:solidFill>
                  <a:schemeClr val="bg2"/>
                </a:solidFill>
              </a:rPr>
              <a:t> Úprava metabolických poruch: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retence dusíkatých látek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metabolická acidóza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Ca-P abnormality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periferní inzulinové rezistence, dyslipidémie</a:t>
            </a:r>
          </a:p>
          <a:p>
            <a:r>
              <a:rPr lang="cs-CZ" sz="2400" dirty="0">
                <a:solidFill>
                  <a:schemeClr val="bg2"/>
                </a:solidFill>
              </a:rPr>
              <a:t>  Zpomalení progrese CKD: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snížení proteinurie, zlepšení hypertenze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reziduální funkce při dialýze</a:t>
            </a:r>
          </a:p>
          <a:p>
            <a:r>
              <a:rPr lang="cs-CZ" sz="2400" dirty="0">
                <a:solidFill>
                  <a:schemeClr val="bg2"/>
                </a:solidFill>
              </a:rPr>
              <a:t> Ekonomická rozvaha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7688700" cy="713600"/>
          </a:xfrm>
        </p:spPr>
        <p:txBody>
          <a:bodyPr/>
          <a:lstStyle/>
          <a:p>
            <a:r>
              <a:rPr lang="cs-CZ" sz="3200" dirty="0"/>
              <a:t>Nízkobilkovinná dieta - rizika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7650" y="2143116"/>
            <a:ext cx="7688700" cy="3714955"/>
          </a:xfrm>
        </p:spPr>
        <p:txBody>
          <a:bodyPr anchor="ctr"/>
          <a:lstStyle/>
          <a:p>
            <a:r>
              <a:rPr lang="cs-CZ" sz="2400" dirty="0"/>
              <a:t> </a:t>
            </a:r>
            <a:r>
              <a:rPr lang="cs-CZ" sz="2400" dirty="0">
                <a:solidFill>
                  <a:schemeClr val="bg2"/>
                </a:solidFill>
              </a:rPr>
              <a:t>Riziko malnutrice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morbidita, úbytek svalové hmoty 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negativní vliv v následné dialyzační léčbě</a:t>
            </a:r>
          </a:p>
          <a:p>
            <a:r>
              <a:rPr lang="cs-CZ" sz="2400" dirty="0">
                <a:solidFill>
                  <a:schemeClr val="bg2"/>
                </a:solidFill>
              </a:rPr>
              <a:t> Obtíže při realizaci NBD: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špatná compliance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pravidelný nutriční monitoring</a:t>
            </a:r>
          </a:p>
          <a:p>
            <a:pPr marL="361950" lvl="1"/>
            <a:r>
              <a:rPr lang="cs-CZ" sz="2000" dirty="0">
                <a:solidFill>
                  <a:schemeClr val="bg2"/>
                </a:solidFill>
              </a:rPr>
              <a:t> vyšší cena potravin, nutričních doplňků  a ketoanalog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Úvod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29450" y="1857364"/>
            <a:ext cx="7688700" cy="4214842"/>
          </a:xfrm>
        </p:spPr>
        <p:txBody>
          <a:bodyPr anchor="ctr"/>
          <a:lstStyle/>
          <a:p>
            <a:r>
              <a:rPr lang="cs-CZ" sz="2400" dirty="0">
                <a:solidFill>
                  <a:schemeClr val="bg2"/>
                </a:solidFill>
              </a:rPr>
              <a:t> CKD- definice, rozdělení</a:t>
            </a:r>
          </a:p>
          <a:p>
            <a:r>
              <a:rPr lang="cs-CZ" sz="2400" dirty="0">
                <a:solidFill>
                  <a:schemeClr val="bg2"/>
                </a:solidFill>
              </a:rPr>
              <a:t> Nutriční doporučení při CKD – zahraniční a ČR autorů</a:t>
            </a:r>
          </a:p>
          <a:p>
            <a:r>
              <a:rPr lang="cs-CZ" sz="2400" dirty="0">
                <a:solidFill>
                  <a:schemeClr val="bg2"/>
                </a:solidFill>
              </a:rPr>
              <a:t> Konzervativní terapie CKD</a:t>
            </a:r>
          </a:p>
          <a:p>
            <a:r>
              <a:rPr lang="cs-CZ" sz="2400" dirty="0">
                <a:solidFill>
                  <a:schemeClr val="bg2"/>
                </a:solidFill>
              </a:rPr>
              <a:t> Nízkobílkovinná dieta	</a:t>
            </a:r>
          </a:p>
          <a:p>
            <a:r>
              <a:rPr lang="cs-CZ" sz="2400" dirty="0">
                <a:solidFill>
                  <a:schemeClr val="bg2"/>
                </a:solidFill>
              </a:rPr>
              <a:t> Ketoanaloga</a:t>
            </a:r>
          </a:p>
          <a:p>
            <a:r>
              <a:rPr lang="cs-CZ" sz="2400" dirty="0">
                <a:solidFill>
                  <a:schemeClr val="bg2"/>
                </a:solidFill>
              </a:rPr>
              <a:t> DM a CKD- diabetická nefropatie</a:t>
            </a:r>
          </a:p>
          <a:p>
            <a:r>
              <a:rPr lang="cs-CZ" sz="2400" dirty="0">
                <a:solidFill>
                  <a:schemeClr val="bg2"/>
                </a:solidFill>
              </a:rPr>
              <a:t> Nefrotický syndrom a nutriční opatření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143932" cy="927914"/>
          </a:xfrm>
        </p:spPr>
        <p:txBody>
          <a:bodyPr/>
          <a:lstStyle/>
          <a:p>
            <a:r>
              <a:rPr lang="cs-CZ" sz="3200" dirty="0"/>
              <a:t>Kontraindikace pro dlouhodobé podávání nízkobílkovinné diety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2428868"/>
            <a:ext cx="7688700" cy="3643517"/>
          </a:xfrm>
        </p:spPr>
        <p:txBody>
          <a:bodyPr anchor="ctr"/>
          <a:lstStyle/>
          <a:p>
            <a:r>
              <a:rPr lang="cs-CZ" sz="2000" dirty="0">
                <a:solidFill>
                  <a:schemeClr val="bg2"/>
                </a:solidFill>
              </a:rPr>
              <a:t> Nemocní v terminálním stadiu (nutná dialyzační léčba)</a:t>
            </a:r>
          </a:p>
          <a:p>
            <a:r>
              <a:rPr lang="cs-CZ" sz="2000" dirty="0">
                <a:solidFill>
                  <a:schemeClr val="bg2"/>
                </a:solidFill>
              </a:rPr>
              <a:t> Nemocní s uremickými komplikacemi:</a:t>
            </a:r>
          </a:p>
          <a:p>
            <a:pPr marL="366713" lvl="1"/>
            <a:r>
              <a:rPr lang="cs-CZ" sz="1800" dirty="0">
                <a:solidFill>
                  <a:schemeClr val="bg2"/>
                </a:solidFill>
              </a:rPr>
              <a:t> polyneuropatie, perikarditida, medikamentózně nekorigovatelná hypertenze, těžká metabolická acidóza</a:t>
            </a:r>
          </a:p>
          <a:p>
            <a:r>
              <a:rPr lang="cs-CZ" sz="2000" dirty="0">
                <a:solidFill>
                  <a:schemeClr val="bg2"/>
                </a:solidFill>
              </a:rPr>
              <a:t> Nemocní s těžkými známkami retence vody a elektrolytů</a:t>
            </a:r>
          </a:p>
          <a:p>
            <a:r>
              <a:rPr lang="cs-CZ" sz="2000" dirty="0">
                <a:solidFill>
                  <a:schemeClr val="bg2"/>
                </a:solidFill>
              </a:rPr>
              <a:t> Nemocní se špatnou compliance k nízkobílkovinné dietě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642918"/>
            <a:ext cx="7688700" cy="713600"/>
          </a:xfrm>
        </p:spPr>
        <p:txBody>
          <a:bodyPr/>
          <a:lstStyle/>
          <a:p>
            <a:r>
              <a:rPr lang="cs-CZ" sz="3200" dirty="0"/>
              <a:t>Ketoanaloga</a:t>
            </a:r>
          </a:p>
        </p:txBody>
      </p:sp>
      <p:pic>
        <p:nvPicPr>
          <p:cNvPr id="28674" name="Picture 2" descr="Image result for ketosteril"/>
          <p:cNvPicPr>
            <a:picLocks noChangeAspect="1" noChangeArrowheads="1"/>
          </p:cNvPicPr>
          <p:nvPr/>
        </p:nvPicPr>
        <p:blipFill>
          <a:blip r:embed="rId3"/>
          <a:srcRect t="19500" b="20500"/>
          <a:stretch>
            <a:fillRect/>
          </a:stretch>
        </p:blipFill>
        <p:spPr bwMode="auto">
          <a:xfrm>
            <a:off x="6429388" y="642918"/>
            <a:ext cx="2500273" cy="1500174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3107" y="1357298"/>
          <a:ext cx="4214841" cy="514839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19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07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Ketosteril Fresenius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(1 tbl. 600 mg)</a:t>
                      </a:r>
                      <a:endParaRPr lang="cs-CZ" sz="18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1" dirty="0">
                          <a:solidFill>
                            <a:schemeClr val="bg1"/>
                          </a:solidFill>
                        </a:rPr>
                        <a:t>mg/1 tbl.</a:t>
                      </a:r>
                      <a:endParaRPr lang="cs-CZ" sz="1400" b="1" i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9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ym typeface="Symbol"/>
                        </a:rPr>
                        <a:t></a:t>
                      </a:r>
                      <a:r>
                        <a:rPr lang="cs-CZ" sz="1500" dirty="0"/>
                        <a:t>-keto-isoleucin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ym typeface="Symbol"/>
                        </a:rPr>
                        <a:t></a:t>
                      </a:r>
                      <a:r>
                        <a:rPr lang="cs-CZ" sz="1500" dirty="0"/>
                        <a:t>-keto-leucin 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ym typeface="Symbol"/>
                        </a:rPr>
                        <a:t></a:t>
                      </a:r>
                      <a:r>
                        <a:rPr lang="cs-CZ" sz="1500" dirty="0"/>
                        <a:t>-keto-valin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ym typeface="Symbol"/>
                        </a:rPr>
                        <a:t></a:t>
                      </a:r>
                      <a:r>
                        <a:rPr lang="cs-CZ" sz="1500" dirty="0"/>
                        <a:t>-keto-fenylalanin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ym typeface="Symbol"/>
                        </a:rPr>
                        <a:t></a:t>
                      </a:r>
                      <a:r>
                        <a:rPr lang="cs-CZ" sz="1500" dirty="0"/>
                        <a:t>-hydroxy-methionin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L-lysin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L-treonin 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L-tryptofan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L-histidin 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L-tyrosin                        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67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101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86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68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59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75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53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23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38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/>
                        <a:t>30</a:t>
                      </a:r>
                      <a:endParaRPr lang="cs-CZ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/>
                        <a:t>AMK celkem (mg)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/>
                        <a:t>dusík (mg)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/>
                        <a:t>Ca (mg)        </a:t>
                      </a:r>
                      <a:endParaRPr lang="cs-CZ" sz="15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/>
                        <a:t>600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/>
                        <a:t>36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/>
                        <a:t>50</a:t>
                      </a:r>
                      <a:endParaRPr lang="cs-CZ" sz="15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Ketoanaloga- kontraindikace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50" y="2000240"/>
            <a:ext cx="7688700" cy="3786393"/>
          </a:xfrm>
        </p:spPr>
        <p:txBody>
          <a:bodyPr anchor="ctr"/>
          <a:lstStyle/>
          <a:p>
            <a:r>
              <a:rPr lang="cs-CZ" sz="2000" b="1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Kontraindikace k podávání ketoanalog jsou:</a:t>
            </a:r>
            <a:endParaRPr lang="cs-CZ" sz="2000" dirty="0">
              <a:solidFill>
                <a:schemeClr val="bg2"/>
              </a:solidFill>
            </a:endParaRPr>
          </a:p>
          <a:p>
            <a:pPr marL="355600" lvl="1"/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b="1" dirty="0">
                <a:solidFill>
                  <a:schemeClr val="bg2"/>
                </a:solidFill>
              </a:rPr>
              <a:t>hyperkalcemie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</a:p>
          <a:p>
            <a:pPr marL="355600" lvl="1"/>
            <a:r>
              <a:rPr lang="cs-CZ" sz="2000" b="1" dirty="0">
                <a:solidFill>
                  <a:schemeClr val="bg2"/>
                </a:solidFill>
              </a:rPr>
              <a:t> uremická gastrointestinální symptomatologie </a:t>
            </a:r>
          </a:p>
          <a:p>
            <a:pPr marL="355600" lvl="1"/>
            <a:r>
              <a:rPr lang="cs-CZ" sz="2000" b="1" dirty="0">
                <a:solidFill>
                  <a:schemeClr val="bg2"/>
                </a:solidFill>
              </a:rPr>
              <a:t> těžká jaterní léze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 descr="Image result for ketosteril"/>
          <p:cNvPicPr>
            <a:picLocks noChangeAspect="1" noChangeArrowheads="1"/>
          </p:cNvPicPr>
          <p:nvPr/>
        </p:nvPicPr>
        <p:blipFill>
          <a:blip r:embed="rId3"/>
          <a:srcRect t="19500" b="20500"/>
          <a:stretch>
            <a:fillRect/>
          </a:stretch>
        </p:blipFill>
        <p:spPr bwMode="auto">
          <a:xfrm>
            <a:off x="5143504" y="4586275"/>
            <a:ext cx="3786182" cy="2271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C9B508B-BEDB-4711-9ABD-BFF63C4B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CKD a DIABETES MELLITUS </a:t>
            </a:r>
          </a:p>
        </p:txBody>
      </p:sp>
    </p:spTree>
    <p:extLst>
      <p:ext uri="{BB962C8B-B14F-4D97-AF65-F5344CB8AC3E}">
        <p14:creationId xmlns:p14="http://schemas.microsoft.com/office/powerpoint/2010/main" val="2174850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7688700" cy="713600"/>
          </a:xfrm>
        </p:spPr>
        <p:txBody>
          <a:bodyPr/>
          <a:lstStyle/>
          <a:p>
            <a:r>
              <a:rPr lang="cs-CZ" sz="3200" dirty="0"/>
              <a:t>DM a CKD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1785926"/>
            <a:ext cx="7715304" cy="471490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>
                <a:solidFill>
                  <a:schemeClr val="bg2"/>
                </a:solidFill>
              </a:rPr>
              <a:t>Příjem bílkovin v počátečních stadiích nemá překročit </a:t>
            </a:r>
            <a:r>
              <a:rPr lang="cs-CZ" sz="2000" b="1" dirty="0">
                <a:solidFill>
                  <a:schemeClr val="bg2"/>
                </a:solidFill>
              </a:rPr>
              <a:t>0,8 g/kg/den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chemeClr val="bg2"/>
                </a:solidFill>
              </a:rPr>
              <a:t> V pozdějších stadiích při vzestupu sérového kreatininu </a:t>
            </a:r>
            <a:r>
              <a:rPr lang="cs-CZ" sz="2000" b="1" dirty="0">
                <a:solidFill>
                  <a:schemeClr val="bg2"/>
                </a:solidFill>
              </a:rPr>
              <a:t>nad 250 µmol/l </a:t>
            </a:r>
            <a:r>
              <a:rPr lang="cs-CZ" sz="2000" dirty="0">
                <a:solidFill>
                  <a:schemeClr val="bg2"/>
                </a:solidFill>
              </a:rPr>
              <a:t>snižujeme příjem bílkovin na </a:t>
            </a:r>
            <a:r>
              <a:rPr lang="cs-CZ" sz="2000" b="1" dirty="0">
                <a:solidFill>
                  <a:schemeClr val="bg2"/>
                </a:solidFill>
              </a:rPr>
              <a:t>0,6–0,7 g/kg/den + ztrácené bílkoviny proteinurie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chemeClr val="bg2"/>
                </a:solidFill>
              </a:rPr>
              <a:t> Při renálním selhání je nutné včas zahájit dialyzační léčbu </a:t>
            </a:r>
          </a:p>
          <a:p>
            <a:pPr marL="355600" lvl="1">
              <a:spcAft>
                <a:spcPts val="600"/>
              </a:spcAft>
            </a:pPr>
            <a:r>
              <a:rPr lang="cs-CZ" sz="2000" dirty="0">
                <a:solidFill>
                  <a:schemeClr val="bg2"/>
                </a:solidFill>
              </a:rPr>
              <a:t>  </a:t>
            </a:r>
            <a:r>
              <a:rPr lang="cs-CZ" sz="1800" dirty="0">
                <a:solidFill>
                  <a:schemeClr val="bg2"/>
                </a:solidFill>
              </a:rPr>
              <a:t>U nemocných s diabetickou nefropatií je potřeba začít s dialyzačním programem při hodnotách kreatininu  </a:t>
            </a:r>
            <a:r>
              <a:rPr lang="cs-CZ" sz="1800" b="1" dirty="0">
                <a:solidFill>
                  <a:schemeClr val="bg2"/>
                </a:solidFill>
              </a:rPr>
              <a:t>400–500 µmol/l</a:t>
            </a:r>
            <a:endParaRPr lang="cs-CZ" sz="2000" dirty="0">
              <a:solidFill>
                <a:schemeClr val="bg2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chemeClr val="bg2"/>
                </a:solidFill>
              </a:rPr>
              <a:t> Indikovaní nemocní by měli být co nejdříve transplantováni- transplantace segmentu pankreatu a ledviny a/nebo samotné ledviny</a:t>
            </a:r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688700" cy="713600"/>
          </a:xfrm>
        </p:spPr>
        <p:txBody>
          <a:bodyPr/>
          <a:lstStyle/>
          <a:p>
            <a:r>
              <a:rPr lang="cs-CZ" sz="3200" dirty="0"/>
              <a:t>DM a CKD- diabetická nefropatie</a:t>
            </a:r>
            <a:endParaRPr lang="cs-CZ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1714488"/>
            <a:ext cx="7929618" cy="4714908"/>
          </a:xfrm>
        </p:spPr>
        <p:txBody>
          <a:bodyPr anchor="ctr"/>
          <a:lstStyle/>
          <a:p>
            <a:pPr>
              <a:spcAft>
                <a:spcPts val="600"/>
              </a:spcAft>
            </a:pPr>
            <a:r>
              <a:rPr lang="cs-CZ" sz="1600" dirty="0"/>
              <a:t> </a:t>
            </a:r>
            <a:r>
              <a:rPr lang="cs-CZ" sz="2000" dirty="0">
                <a:solidFill>
                  <a:schemeClr val="bg2"/>
                </a:solidFill>
              </a:rPr>
              <a:t>U nemocných s diabetickou nefropatií je z hlediska dietologického třeba postupovat přísně </a:t>
            </a:r>
            <a:r>
              <a:rPr lang="cs-CZ" sz="2000" b="1" dirty="0">
                <a:solidFill>
                  <a:schemeClr val="bg2"/>
                </a:solidFill>
              </a:rPr>
              <a:t>individuálně</a:t>
            </a:r>
            <a:r>
              <a:rPr lang="cs-CZ" sz="2000" dirty="0">
                <a:solidFill>
                  <a:schemeClr val="bg2"/>
                </a:solidFill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chemeClr val="bg2"/>
                </a:solidFill>
              </a:rPr>
              <a:t> V časném stadiu diabetické nefropatie při objevení se </a:t>
            </a:r>
            <a:r>
              <a:rPr lang="cs-CZ" sz="2000" b="1" dirty="0">
                <a:solidFill>
                  <a:schemeClr val="bg2"/>
                </a:solidFill>
              </a:rPr>
              <a:t>mikroalbuminurie</a:t>
            </a:r>
            <a:r>
              <a:rPr lang="cs-CZ" sz="2000" dirty="0">
                <a:solidFill>
                  <a:schemeClr val="bg2"/>
                </a:solidFill>
              </a:rPr>
              <a:t> redukujeme přísun proteinů na </a:t>
            </a:r>
            <a:r>
              <a:rPr lang="cs-CZ" sz="2000" b="1" dirty="0">
                <a:solidFill>
                  <a:schemeClr val="bg2"/>
                </a:solidFill>
              </a:rPr>
              <a:t>0,8–1,0 g/kg/den</a:t>
            </a:r>
            <a:r>
              <a:rPr lang="cs-CZ" sz="2000" dirty="0">
                <a:solidFill>
                  <a:schemeClr val="bg2"/>
                </a:solidFill>
              </a:rPr>
              <a:t>, přičemž zastoupení </a:t>
            </a:r>
            <a:r>
              <a:rPr lang="cs-CZ" sz="2000" b="1" dirty="0">
                <a:solidFill>
                  <a:schemeClr val="bg2"/>
                </a:solidFill>
              </a:rPr>
              <a:t>živočišných a rostlinných proteinů</a:t>
            </a:r>
            <a:r>
              <a:rPr lang="cs-CZ" sz="2000" dirty="0">
                <a:solidFill>
                  <a:schemeClr val="bg2"/>
                </a:solidFill>
              </a:rPr>
              <a:t> má být zhruba </a:t>
            </a:r>
            <a:r>
              <a:rPr lang="cs-CZ" sz="2000" b="1" dirty="0">
                <a:solidFill>
                  <a:schemeClr val="bg2"/>
                </a:solidFill>
              </a:rPr>
              <a:t>1: 1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chemeClr val="bg2"/>
                </a:solidFill>
              </a:rPr>
              <a:t> Při dalším poklesu renálních funkcí opatrně dále snížíme přísun proteinů na </a:t>
            </a:r>
            <a:r>
              <a:rPr lang="cs-CZ" sz="2000" b="1" dirty="0">
                <a:solidFill>
                  <a:schemeClr val="bg2"/>
                </a:solidFill>
              </a:rPr>
              <a:t>0,6–0,7 g proteinů/kg/den</a:t>
            </a:r>
            <a:r>
              <a:rPr lang="cs-CZ" sz="2000" dirty="0">
                <a:solidFill>
                  <a:schemeClr val="bg2"/>
                </a:solidFill>
              </a:rPr>
              <a:t>, přičemž zastoupení živočišných bílkovin má být kolem </a:t>
            </a:r>
            <a:r>
              <a:rPr lang="cs-CZ" sz="2000" b="1" dirty="0">
                <a:solidFill>
                  <a:schemeClr val="bg2"/>
                </a:solidFill>
              </a:rPr>
              <a:t>70 %</a:t>
            </a:r>
            <a:endParaRPr lang="cs-CZ" sz="2000" dirty="0">
              <a:solidFill>
                <a:schemeClr val="bg2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chemeClr val="bg2"/>
                </a:solidFill>
              </a:rPr>
              <a:t> U diabetu I. typu považujeme za bezpečnou hranici použití nízkobílkovinné diety obsahující </a:t>
            </a:r>
            <a:r>
              <a:rPr lang="cs-CZ" sz="2000" b="1" dirty="0">
                <a:solidFill>
                  <a:schemeClr val="bg2"/>
                </a:solidFill>
              </a:rPr>
              <a:t>0,6 g bílkovin/kg/den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7688700" cy="713600"/>
          </a:xfrm>
        </p:spPr>
        <p:txBody>
          <a:bodyPr/>
          <a:lstStyle/>
          <a:p>
            <a:r>
              <a:rPr lang="cs-CZ" sz="2800" dirty="0"/>
              <a:t>DM a CKD- diabetická nefropatie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50" y="1928802"/>
            <a:ext cx="8057392" cy="4572032"/>
          </a:xfrm>
        </p:spPr>
        <p:txBody>
          <a:bodyPr anchor="ctr"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2000" dirty="0">
                <a:solidFill>
                  <a:schemeClr val="bg2"/>
                </a:solidFill>
              </a:rPr>
              <a:t>Přísně nízkobílkovinnou dietu obsahující </a:t>
            </a:r>
            <a:r>
              <a:rPr lang="cs-CZ" sz="2000" b="1" dirty="0">
                <a:solidFill>
                  <a:schemeClr val="bg2"/>
                </a:solidFill>
              </a:rPr>
              <a:t>0,3–0,4 g </a:t>
            </a:r>
            <a:r>
              <a:rPr lang="cs-CZ" sz="2000" dirty="0">
                <a:solidFill>
                  <a:schemeClr val="bg2"/>
                </a:solidFill>
              </a:rPr>
              <a:t>bílkovin/kg/den lze </a:t>
            </a:r>
            <a:r>
              <a:rPr lang="cs-CZ" sz="2000" b="1" dirty="0">
                <a:solidFill>
                  <a:schemeClr val="bg2"/>
                </a:solidFill>
              </a:rPr>
              <a:t>zcela výjimečně a krátkodobě </a:t>
            </a:r>
            <a:r>
              <a:rPr lang="cs-CZ" sz="2000" dirty="0">
                <a:solidFill>
                  <a:schemeClr val="bg2"/>
                </a:solidFill>
              </a:rPr>
              <a:t>individuálně použít u kompenzovaného diabetu II. typu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2000" dirty="0">
                <a:solidFill>
                  <a:schemeClr val="bg2"/>
                </a:solidFill>
              </a:rPr>
              <a:t> V dietě omezujeme přísun fosfátů (do 0,8 g/den) a důsledně dodržujeme energetickou hodnotu diety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2000" dirty="0">
                <a:solidFill>
                  <a:schemeClr val="bg2"/>
                </a:solidFill>
              </a:rPr>
              <a:t> U obézních diabetiků II. typu lze při kontrole metabolických parametrů krátkodobě podat nízkobílkovinnou dietu s nižší energetickou hodnotou - </a:t>
            </a:r>
            <a:r>
              <a:rPr lang="cs-CZ" sz="2000" b="1" dirty="0">
                <a:solidFill>
                  <a:schemeClr val="bg2"/>
                </a:solidFill>
              </a:rPr>
              <a:t>100 kJ/kg/den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766DEA4-8F30-47AA-BAD3-100D1792A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NEFROTICKÝ SYNDROM </a:t>
            </a:r>
          </a:p>
        </p:txBody>
      </p:sp>
    </p:spTree>
    <p:extLst>
      <p:ext uri="{BB962C8B-B14F-4D97-AF65-F5344CB8AC3E}">
        <p14:creationId xmlns:p14="http://schemas.microsoft.com/office/powerpoint/2010/main" val="3860368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Nefrotický syndrom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1928802"/>
            <a:ext cx="7688700" cy="3500641"/>
          </a:xfrm>
        </p:spPr>
        <p:txBody>
          <a:bodyPr anchor="ctr"/>
          <a:lstStyle/>
          <a:p>
            <a:pPr>
              <a:buNone/>
            </a:pPr>
            <a:r>
              <a:rPr lang="cs-CZ" sz="2200" dirty="0">
                <a:solidFill>
                  <a:schemeClr val="bg2"/>
                </a:solidFill>
              </a:rPr>
              <a:t>Nefrotický syndrom je charakterizován:</a:t>
            </a:r>
          </a:p>
          <a:p>
            <a:pPr marL="355600" lvl="1"/>
            <a:r>
              <a:rPr lang="cs-CZ" sz="2000" dirty="0">
                <a:solidFill>
                  <a:schemeClr val="bg2"/>
                </a:solidFill>
              </a:rPr>
              <a:t> proteinurií</a:t>
            </a:r>
          </a:p>
          <a:p>
            <a:pPr marL="355600" lvl="1"/>
            <a:r>
              <a:rPr lang="cs-CZ" sz="2000" dirty="0">
                <a:solidFill>
                  <a:schemeClr val="bg2"/>
                </a:solidFill>
              </a:rPr>
              <a:t> hypoproteinemií (</a:t>
            </a:r>
            <a:r>
              <a:rPr lang="cs-CZ" sz="2000" dirty="0" err="1">
                <a:solidFill>
                  <a:schemeClr val="bg2"/>
                </a:solidFill>
              </a:rPr>
              <a:t>hypoalbuminemií</a:t>
            </a:r>
            <a:r>
              <a:rPr lang="cs-CZ" sz="2000" dirty="0">
                <a:solidFill>
                  <a:schemeClr val="bg2"/>
                </a:solidFill>
              </a:rPr>
              <a:t>)</a:t>
            </a:r>
          </a:p>
          <a:p>
            <a:pPr marL="355600" lvl="1"/>
            <a:r>
              <a:rPr lang="cs-CZ" sz="2000" dirty="0">
                <a:solidFill>
                  <a:schemeClr val="bg2"/>
                </a:solidFill>
              </a:rPr>
              <a:t> hyperlipoproteinemií </a:t>
            </a:r>
          </a:p>
          <a:p>
            <a:pPr marL="355600" lvl="1"/>
            <a:r>
              <a:rPr lang="cs-CZ" sz="2000" dirty="0">
                <a:solidFill>
                  <a:schemeClr val="bg2"/>
                </a:solidFill>
              </a:rPr>
              <a:t> tvorbou otoků</a:t>
            </a:r>
            <a:endParaRPr lang="cs-CZ" sz="2200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43570" y="2857497"/>
            <a:ext cx="300039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/>
              <a:t>alespoň 3 g/ 24 h/ 1 m</a:t>
            </a:r>
            <a:r>
              <a:rPr lang="cs-CZ" sz="1600" baseline="30000" dirty="0"/>
              <a:t> 2</a:t>
            </a:r>
            <a:r>
              <a:rPr lang="cs-CZ" sz="1600" dirty="0"/>
              <a:t> </a:t>
            </a:r>
          </a:p>
          <a:p>
            <a:r>
              <a:rPr lang="cs-CZ" sz="1600" dirty="0"/>
              <a:t>většinou bývá nad 5 g/den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4942" y="4071942"/>
            <a:ext cx="3643338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cs-CZ" sz="1600" dirty="0"/>
              <a:t>V souvislosti s hypoproteinemií a hypalbuminemií se mění průtok krve ledvinami a mění se i permeabilní vlastnosti glomerulární membrány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2976" y="5357826"/>
            <a:ext cx="4000528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marL="0" lvl="1" algn="just"/>
            <a:r>
              <a:rPr lang="cs-CZ" sz="1600" dirty="0"/>
              <a:t>Tvorba otoků je přímo závislá na stupni hypalbuminemie     u konc. albuminu </a:t>
            </a:r>
            <a:r>
              <a:rPr lang="cs-CZ" sz="1600" b="1" dirty="0"/>
              <a:t>nižší než 25 g/l</a:t>
            </a:r>
            <a:endParaRPr lang="cs-CZ" sz="1600" dirty="0"/>
          </a:p>
          <a:p>
            <a:endParaRPr lang="cs-CZ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14612" y="578645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58148" y="3071810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14612" y="3143248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00562" y="3929066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3071802" y="4143380"/>
            <a:ext cx="142876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2821769" y="4964917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Nefrotický syndrom- nutriční opatření</a:t>
            </a:r>
            <a:endParaRPr lang="cs-CZ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1785926"/>
            <a:ext cx="8143932" cy="4714908"/>
          </a:xfrm>
        </p:spPr>
        <p:txBody>
          <a:bodyPr anchor="ctr"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solidFill>
                  <a:schemeClr val="bg2"/>
                </a:solidFill>
              </a:rPr>
              <a:t> </a:t>
            </a:r>
            <a:r>
              <a:rPr lang="cs-CZ" sz="2000" dirty="0">
                <a:solidFill>
                  <a:schemeClr val="bg2"/>
                </a:solidFill>
              </a:rPr>
              <a:t>Dietní opatření u nemocných s CKD s rozvinutým nefrotickým syndromem musí zohledňovat stupeň snížení renálních funkcí, ztráty bílkovin močí a další přítomné metabolické poruchy </a:t>
            </a:r>
            <a:endParaRPr lang="cs-CZ" sz="1800" dirty="0">
              <a:solidFill>
                <a:schemeClr val="bg2"/>
              </a:solidFill>
            </a:endParaRPr>
          </a:p>
          <a:p>
            <a:pPr marL="355600" lvl="1"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solidFill>
                  <a:schemeClr val="bg2"/>
                </a:solidFill>
              </a:rPr>
              <a:t> Redukovaný příjem bílkovin může ovlivnit progresi CKD– snížit proteinurii  a ovlivnit imunologickou aktivitu onemocnění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1800" dirty="0">
                <a:solidFill>
                  <a:schemeClr val="bg2"/>
                </a:solidFill>
              </a:rPr>
              <a:t> </a:t>
            </a:r>
            <a:r>
              <a:rPr lang="cs-CZ" sz="2000" dirty="0">
                <a:solidFill>
                  <a:schemeClr val="bg2"/>
                </a:solidFill>
              </a:rPr>
              <a:t>K zajištění optimálního příjmu proteinů je nutně sledovat několik dní příjem a výdej bílkovin s cílem zajistit vyrovnanou dusíkovou bilanci</a:t>
            </a:r>
            <a:endParaRPr lang="cs-CZ" sz="1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Definice CKD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786" y="1785926"/>
            <a:ext cx="7688700" cy="3014800"/>
          </a:xfrm>
        </p:spPr>
        <p:txBody>
          <a:bodyPr/>
          <a:lstStyle/>
          <a:p>
            <a:r>
              <a:rPr lang="cs-CZ" sz="2000" dirty="0"/>
              <a:t> Definice dle KDIGO z roku 2012:</a:t>
            </a:r>
          </a:p>
          <a:p>
            <a:pPr algn="ctr">
              <a:buNone/>
            </a:pPr>
            <a:r>
              <a:rPr lang="cs-CZ" sz="2000" b="1" dirty="0"/>
              <a:t>CKD je definováno jako abnormality led. struktury nebo funkce přítomné po více než 3 měsíce a ovlivňující zdraví.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Picture 3" descr="bgrRXWQx_400x4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142852"/>
            <a:ext cx="1500198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662294"/>
              </p:ext>
            </p:extLst>
          </p:nvPr>
        </p:nvGraphicFramePr>
        <p:xfrm>
          <a:off x="750067" y="3392793"/>
          <a:ext cx="7643866" cy="336212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2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8283"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 </a:t>
                      </a:r>
                      <a:r>
                        <a:rPr lang="cs-CZ" sz="1600" dirty="0">
                          <a:latin typeface="+mj-lt"/>
                        </a:rPr>
                        <a:t>Kritéria</a:t>
                      </a:r>
                      <a:r>
                        <a:rPr lang="cs-CZ" sz="1600" baseline="0" dirty="0">
                          <a:latin typeface="+mj-lt"/>
                        </a:rPr>
                        <a:t> pro definici CKD – přítomnost alespoň jednoho z faktorů &gt; 3 měsíce</a:t>
                      </a:r>
                    </a:p>
                    <a:p>
                      <a:pPr algn="ctr"/>
                      <a:r>
                        <a:rPr lang="cs-CZ" sz="1600" baseline="0" dirty="0">
                          <a:latin typeface="+mj-lt"/>
                        </a:rPr>
                        <a:t>KDIGO 2012 </a:t>
                      </a:r>
                      <a:endParaRPr lang="cs-CZ" sz="160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711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Markery poškození</a:t>
                      </a:r>
                      <a:r>
                        <a:rPr lang="cs-CZ" sz="1400" baseline="0" dirty="0"/>
                        <a:t> ledvin (jeden nebo více)</a:t>
                      </a:r>
                      <a:endParaRPr lang="cs-CZ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cs-CZ" sz="1400" dirty="0"/>
                        <a:t> albuminurie (AER &gt; 30 mg/24 h), ACR &gt; 30 mg/g (&gt; 3 mg/mmol)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cs-CZ" sz="1400" dirty="0"/>
                        <a:t> abnormality moč. sedimentu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cs-CZ" sz="1400" dirty="0"/>
                        <a:t> elektrolytové</a:t>
                      </a:r>
                      <a:r>
                        <a:rPr lang="cs-CZ" sz="1400" baseline="0" dirty="0"/>
                        <a:t> a další abnormality kvůli tubulárním poškození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cs-CZ" sz="1400" baseline="0" dirty="0"/>
                        <a:t> histologické abnormality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cs-CZ" sz="1400" baseline="0" dirty="0"/>
                        <a:t> strukturální abnormality dle zob. metod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cs-CZ" sz="1400" baseline="0" dirty="0"/>
                        <a:t> transplantace ledviny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523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Snížená GF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GF &lt; 60 ml/min/1,73 m</a:t>
                      </a:r>
                      <a:r>
                        <a:rPr lang="cs-CZ" sz="1400" b="0" i="0" u="none" strike="noStrike" cap="none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</a:t>
                      </a:r>
                      <a:r>
                        <a:rPr lang="cs-CZ" sz="1400" dirty="0"/>
                        <a:t> (kat. 3a-5)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2910" y="2285992"/>
            <a:ext cx="7858180" cy="9233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7688700" cy="713600"/>
          </a:xfrm>
        </p:spPr>
        <p:txBody>
          <a:bodyPr/>
          <a:lstStyle/>
          <a:p>
            <a:r>
              <a:rPr lang="cs-CZ" sz="2800" dirty="0"/>
              <a:t>Nefrotický syndrom- nutriční opatření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50" y="1857364"/>
            <a:ext cx="7688700" cy="442915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cs-CZ" sz="2000" dirty="0">
                <a:solidFill>
                  <a:schemeClr val="bg2"/>
                </a:solidFill>
              </a:rPr>
              <a:t>Dusíková bilance (NB) je měřená pomocí odpadů močoviny do moči</a:t>
            </a:r>
            <a:endParaRPr lang="cs-CZ" sz="1800" dirty="0">
              <a:solidFill>
                <a:schemeClr val="bg2"/>
              </a:solidFill>
            </a:endParaRPr>
          </a:p>
          <a:p>
            <a:pPr marL="355600" lvl="1">
              <a:spcAft>
                <a:spcPts val="600"/>
              </a:spcAft>
            </a:pPr>
            <a:r>
              <a:rPr lang="cs-CZ" sz="1800" dirty="0">
                <a:solidFill>
                  <a:schemeClr val="bg2"/>
                </a:solidFill>
              </a:rPr>
              <a:t> Množství </a:t>
            </a:r>
            <a:r>
              <a:rPr lang="cs-CZ" sz="1800" b="1" dirty="0">
                <a:solidFill>
                  <a:schemeClr val="bg2"/>
                </a:solidFill>
              </a:rPr>
              <a:t>metabolizovaných bílkovin </a:t>
            </a:r>
            <a:r>
              <a:rPr lang="cs-CZ" sz="1800" dirty="0">
                <a:solidFill>
                  <a:schemeClr val="bg2"/>
                </a:solidFill>
              </a:rPr>
              <a:t>zjistíme z odpadu močoviny tak, že hodnotu odpadu močoviny v mmol/den násobíme faktorem </a:t>
            </a:r>
            <a:r>
              <a:rPr lang="cs-CZ" sz="1800" b="1" dirty="0">
                <a:solidFill>
                  <a:schemeClr val="bg2"/>
                </a:solidFill>
              </a:rPr>
              <a:t>0,25</a:t>
            </a:r>
          </a:p>
          <a:p>
            <a:pPr marL="355600" lvl="1">
              <a:spcAft>
                <a:spcPts val="600"/>
              </a:spcAft>
            </a:pPr>
            <a:r>
              <a:rPr lang="cs-CZ" sz="1800" dirty="0">
                <a:solidFill>
                  <a:schemeClr val="bg2"/>
                </a:solidFill>
              </a:rPr>
              <a:t> K výpočtu </a:t>
            </a:r>
            <a:r>
              <a:rPr lang="cs-CZ" sz="1800" b="1" dirty="0">
                <a:solidFill>
                  <a:schemeClr val="bg2"/>
                </a:solidFill>
              </a:rPr>
              <a:t>hodnot dusíku </a:t>
            </a:r>
            <a:r>
              <a:rPr lang="cs-CZ" sz="1800" dirty="0">
                <a:solidFill>
                  <a:schemeClr val="bg2"/>
                </a:solidFill>
              </a:rPr>
              <a:t>dělíme zjištěné hodnoty bílkovin faktorem </a:t>
            </a:r>
            <a:r>
              <a:rPr lang="cs-CZ" sz="1800" b="1" dirty="0">
                <a:solidFill>
                  <a:schemeClr val="bg2"/>
                </a:solidFill>
              </a:rPr>
              <a:t>6,25</a:t>
            </a:r>
          </a:p>
          <a:p>
            <a:pPr>
              <a:spcAft>
                <a:spcPts val="600"/>
              </a:spcAft>
            </a:pPr>
            <a:r>
              <a:rPr lang="cs-CZ" sz="1800" dirty="0">
                <a:solidFill>
                  <a:schemeClr val="bg2"/>
                </a:solidFill>
              </a:rPr>
              <a:t> </a:t>
            </a:r>
            <a:r>
              <a:rPr lang="cs-CZ" sz="2000" dirty="0">
                <a:solidFill>
                  <a:schemeClr val="bg2"/>
                </a:solidFill>
              </a:rPr>
              <a:t>Příjem proteinů - </a:t>
            </a:r>
            <a:r>
              <a:rPr lang="cs-CZ" sz="2000" b="1" dirty="0">
                <a:solidFill>
                  <a:schemeClr val="bg2"/>
                </a:solidFill>
              </a:rPr>
              <a:t>0,8 g proteinu/kg tělesné hmotnosti/den</a:t>
            </a:r>
            <a:r>
              <a:rPr lang="cs-CZ" sz="2000" dirty="0">
                <a:solidFill>
                  <a:schemeClr val="bg2"/>
                </a:solidFill>
              </a:rPr>
              <a:t> + ztrácené proteiny proteinurii</a:t>
            </a:r>
            <a:endParaRPr lang="cs-CZ" sz="1800" dirty="0">
              <a:solidFill>
                <a:schemeClr val="bg2"/>
              </a:solidFill>
            </a:endParaRPr>
          </a:p>
          <a:p>
            <a:pPr marL="355600" lvl="1">
              <a:spcAft>
                <a:spcPts val="600"/>
              </a:spcAft>
            </a:pPr>
            <a:r>
              <a:rPr lang="cs-CZ" sz="1800" dirty="0">
                <a:solidFill>
                  <a:schemeClr val="bg2"/>
                </a:solidFill>
              </a:rPr>
              <a:t> při sérovém kreatininu 250–400 µmol/l  </a:t>
            </a:r>
            <a:r>
              <a:rPr lang="cs-CZ" sz="1800" b="1" dirty="0">
                <a:solidFill>
                  <a:schemeClr val="bg2"/>
                </a:solidFill>
              </a:rPr>
              <a:t>0,6 g bílkovin/kg/den + ztrácené proteiny proteinurii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chemeClr val="bg2"/>
                </a:solidFill>
              </a:rPr>
              <a:t> Příjem energie – min. </a:t>
            </a:r>
            <a:r>
              <a:rPr lang="cs-CZ" sz="2000" b="1" dirty="0">
                <a:solidFill>
                  <a:schemeClr val="bg2"/>
                </a:solidFill>
              </a:rPr>
              <a:t>150 kJ/kg/den</a:t>
            </a:r>
            <a:endParaRPr lang="cs-CZ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Použitá literatura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14348" y="1785926"/>
            <a:ext cx="7688700" cy="481142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dirty="0">
                <a:solidFill>
                  <a:schemeClr val="bg2"/>
                </a:solidFill>
              </a:rPr>
              <a:t> </a:t>
            </a:r>
            <a:r>
              <a:rPr lang="en-US" sz="1200" dirty="0">
                <a:solidFill>
                  <a:schemeClr val="bg2"/>
                </a:solidFill>
              </a:rPr>
              <a:t>KDIGO 2017 CLINICAL PRACTICE GUIDELINE UPDATE FOR THE DIAGNOSIS, EVALUATION, PREVENTION, AND TREATMENT OF CHRONIC KIDNEY DISEASE–MINERAL AND BONE DISORDER (CKD-MBD) </a:t>
            </a:r>
            <a:r>
              <a:rPr lang="cs-CZ" sz="1200" dirty="0">
                <a:solidFill>
                  <a:schemeClr val="bg2"/>
                </a:solidFill>
              </a:rPr>
              <a:t>, on line: </a:t>
            </a:r>
            <a:r>
              <a:rPr lang="cs-CZ" sz="1200" dirty="0">
                <a:solidFill>
                  <a:schemeClr val="bg2"/>
                </a:solidFill>
                <a:hlinkClick r:id="rId3"/>
              </a:rPr>
              <a:t>http://www.kisupplements.org/article/S2157-1716(17)30001-1/pdf</a:t>
            </a:r>
            <a:r>
              <a:rPr lang="cs-CZ" sz="1200" dirty="0">
                <a:solidFill>
                  <a:schemeClr val="bg2"/>
                </a:solidFill>
              </a:rPr>
              <a:t> , viz. 2.3.2021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dirty="0">
                <a:solidFill>
                  <a:schemeClr val="bg2"/>
                </a:solidFill>
              </a:rPr>
              <a:t> </a:t>
            </a:r>
            <a:r>
              <a:rPr lang="en-US" sz="1200" dirty="0">
                <a:solidFill>
                  <a:schemeClr val="bg2"/>
                </a:solidFill>
              </a:rPr>
              <a:t>KDIGO 2012 Clinical Practice Guideline for the Evaluation and Management of Chronic Kidney Disease</a:t>
            </a:r>
            <a:r>
              <a:rPr lang="cs-CZ" sz="1200" dirty="0">
                <a:solidFill>
                  <a:schemeClr val="bg2"/>
                </a:solidFill>
              </a:rPr>
              <a:t>, on line: </a:t>
            </a:r>
            <a:r>
              <a:rPr lang="cs-CZ" sz="1200" dirty="0">
                <a:solidFill>
                  <a:schemeClr val="bg2"/>
                </a:solidFill>
                <a:hlinkClick r:id="rId4"/>
              </a:rPr>
              <a:t>https://kdigo.org/wp-content/uploads/2017/02/KDIGO_2012_CKD_GL.pdf</a:t>
            </a:r>
            <a:r>
              <a:rPr lang="cs-CZ" sz="1200" dirty="0">
                <a:solidFill>
                  <a:schemeClr val="bg2"/>
                </a:solidFill>
              </a:rPr>
              <a:t> , viz. 2.3.2021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dirty="0">
                <a:solidFill>
                  <a:schemeClr val="bg2"/>
                </a:solidFill>
              </a:rPr>
              <a:t> Fouque D et all. Topic 15 Nutritional support in renal failure, module 15.2. Nutrition support in CKD, ESPEN LLL programme 2013,  online: </a:t>
            </a:r>
            <a:r>
              <a:rPr lang="cs-CZ" sz="1200" dirty="0">
                <a:solidFill>
                  <a:schemeClr val="bg2"/>
                </a:solidFill>
                <a:hlinkClick r:id="rId5"/>
              </a:rPr>
              <a:t>https://www.testlllnutrition.com/mod_lll/TOPIC15/m152.pdf</a:t>
            </a:r>
            <a:r>
              <a:rPr lang="cs-CZ" sz="1200" dirty="0">
                <a:solidFill>
                  <a:schemeClr val="bg2"/>
                </a:solidFill>
              </a:rPr>
              <a:t> , viz. 2.3.2021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dirty="0" err="1">
                <a:solidFill>
                  <a:schemeClr val="bg2"/>
                </a:solidFill>
              </a:rPr>
              <a:t>Kamyar</a:t>
            </a:r>
            <a:r>
              <a:rPr lang="cs-CZ" sz="1200" dirty="0">
                <a:solidFill>
                  <a:schemeClr val="bg2"/>
                </a:solidFill>
              </a:rPr>
              <a:t> </a:t>
            </a:r>
            <a:r>
              <a:rPr lang="cs-CZ" sz="1200" dirty="0" err="1">
                <a:solidFill>
                  <a:schemeClr val="bg2"/>
                </a:solidFill>
              </a:rPr>
              <a:t>Kalantar-Zadeh</a:t>
            </a:r>
            <a:r>
              <a:rPr lang="cs-CZ" sz="1200" dirty="0">
                <a:solidFill>
                  <a:schemeClr val="bg2"/>
                </a:solidFill>
              </a:rPr>
              <a:t>, M.D., M.P.H., Ph.D., and Denis </a:t>
            </a:r>
            <a:r>
              <a:rPr lang="cs-CZ" sz="1200" dirty="0" err="1">
                <a:solidFill>
                  <a:schemeClr val="bg2"/>
                </a:solidFill>
              </a:rPr>
              <a:t>Fouque</a:t>
            </a:r>
            <a:r>
              <a:rPr lang="cs-CZ" sz="1200" dirty="0">
                <a:solidFill>
                  <a:schemeClr val="bg2"/>
                </a:solidFill>
              </a:rPr>
              <a:t>, M.D., Ph.D., </a:t>
            </a:r>
            <a:r>
              <a:rPr lang="cs-CZ" sz="1200" dirty="0" err="1">
                <a:solidFill>
                  <a:schemeClr val="bg2"/>
                </a:solidFill>
              </a:rPr>
              <a:t>Nutritional</a:t>
            </a:r>
            <a:r>
              <a:rPr lang="cs-CZ" sz="1200" dirty="0">
                <a:solidFill>
                  <a:schemeClr val="bg2"/>
                </a:solidFill>
              </a:rPr>
              <a:t> Management </a:t>
            </a:r>
            <a:r>
              <a:rPr lang="cs-CZ" sz="1200" dirty="0" err="1">
                <a:solidFill>
                  <a:schemeClr val="bg2"/>
                </a:solidFill>
              </a:rPr>
              <a:t>of</a:t>
            </a:r>
            <a:r>
              <a:rPr lang="cs-CZ" sz="1200" dirty="0">
                <a:solidFill>
                  <a:schemeClr val="bg2"/>
                </a:solidFill>
              </a:rPr>
              <a:t> </a:t>
            </a:r>
            <a:r>
              <a:rPr lang="cs-CZ" sz="1200" dirty="0" err="1">
                <a:solidFill>
                  <a:schemeClr val="bg2"/>
                </a:solidFill>
              </a:rPr>
              <a:t>Chronic</a:t>
            </a:r>
            <a:r>
              <a:rPr lang="cs-CZ" sz="1200" dirty="0">
                <a:solidFill>
                  <a:schemeClr val="bg2"/>
                </a:solidFill>
              </a:rPr>
              <a:t> </a:t>
            </a:r>
            <a:r>
              <a:rPr lang="cs-CZ" sz="1200" dirty="0" err="1">
                <a:solidFill>
                  <a:schemeClr val="bg2"/>
                </a:solidFill>
              </a:rPr>
              <a:t>Kidney</a:t>
            </a:r>
            <a:r>
              <a:rPr lang="cs-CZ" sz="1200" dirty="0">
                <a:solidFill>
                  <a:schemeClr val="bg2"/>
                </a:solidFill>
              </a:rPr>
              <a:t> </a:t>
            </a:r>
            <a:r>
              <a:rPr lang="cs-CZ" sz="1200" dirty="0" err="1">
                <a:solidFill>
                  <a:schemeClr val="bg2"/>
                </a:solidFill>
              </a:rPr>
              <a:t>Disease</a:t>
            </a:r>
            <a:r>
              <a:rPr lang="cs-CZ" sz="1200" dirty="0">
                <a:solidFill>
                  <a:schemeClr val="bg2"/>
                </a:solidFill>
              </a:rPr>
              <a:t>, N </a:t>
            </a:r>
            <a:r>
              <a:rPr lang="cs-CZ" sz="1200" dirty="0" err="1">
                <a:solidFill>
                  <a:schemeClr val="bg2"/>
                </a:solidFill>
              </a:rPr>
              <a:t>Engl</a:t>
            </a:r>
            <a:r>
              <a:rPr lang="cs-CZ" sz="1200" dirty="0">
                <a:solidFill>
                  <a:schemeClr val="bg2"/>
                </a:solidFill>
              </a:rPr>
              <a:t> J Med 2017; 377:1765-1776, DOI: 10.1056/NEJMra1700312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dirty="0"/>
              <a:t> </a:t>
            </a:r>
            <a:r>
              <a:rPr lang="cs-CZ" sz="1200" dirty="0">
                <a:solidFill>
                  <a:srgbClr val="000000"/>
                </a:solidFill>
              </a:rPr>
              <a:t>TEPLAN, Vladimír a Olga MENGEROVÁ. Dieta a nutriční opatření u chorob ledvin a močových cest. Praha: Mladá fronta, 2010. ISBN 978-80-204-2208-8.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dirty="0">
                <a:solidFill>
                  <a:srgbClr val="000000"/>
                </a:solidFill>
              </a:rPr>
              <a:t>TESAŘ, Vladimír a Ondřej VIKLICKÝ. Klinická nefrologie. 2015. ISBN 978-80-247-4367-7.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chemeClr val="bg2"/>
                </a:solidFill>
              </a:rPr>
              <a:t>MAHAN, L. Kathleen</a:t>
            </a:r>
            <a:r>
              <a:rPr lang="cs-CZ" sz="1200" dirty="0">
                <a:solidFill>
                  <a:schemeClr val="bg2"/>
                </a:solidFill>
              </a:rPr>
              <a:t> a</a:t>
            </a:r>
            <a:r>
              <a:rPr lang="en-US" sz="1200" dirty="0">
                <a:solidFill>
                  <a:schemeClr val="bg2"/>
                </a:solidFill>
              </a:rPr>
              <a:t> Janice L. RAYMOND</a:t>
            </a:r>
            <a:r>
              <a:rPr lang="cs-CZ" sz="1200" dirty="0">
                <a:solidFill>
                  <a:schemeClr val="bg2"/>
                </a:solidFill>
              </a:rPr>
              <a:t>, </a:t>
            </a:r>
            <a:r>
              <a:rPr lang="en-US" sz="1200" i="1" dirty="0">
                <a:solidFill>
                  <a:schemeClr val="bg2"/>
                </a:solidFill>
              </a:rPr>
              <a:t>Krause’s food &amp; the nutrition care process</a:t>
            </a:r>
            <a:r>
              <a:rPr lang="en-US" sz="1200" dirty="0">
                <a:solidFill>
                  <a:schemeClr val="bg2"/>
                </a:solidFill>
              </a:rPr>
              <a:t>. </a:t>
            </a:r>
            <a:r>
              <a:rPr lang="en-US" sz="1200" i="1" dirty="0">
                <a:solidFill>
                  <a:schemeClr val="bg2"/>
                </a:solidFill>
              </a:rPr>
              <a:t>1</a:t>
            </a:r>
            <a:r>
              <a:rPr lang="cs-CZ" sz="1200" i="1" dirty="0">
                <a:solidFill>
                  <a:schemeClr val="bg2"/>
                </a:solidFill>
              </a:rPr>
              <a:t>4</a:t>
            </a:r>
            <a:r>
              <a:rPr lang="en-US" sz="1200" i="1" dirty="0">
                <a:solidFill>
                  <a:schemeClr val="bg2"/>
                </a:solidFill>
              </a:rPr>
              <a:t>th ed. St. Louis, Mo:</a:t>
            </a:r>
            <a:r>
              <a:rPr lang="cs-CZ" sz="1200" i="1" dirty="0">
                <a:solidFill>
                  <a:schemeClr val="bg2"/>
                </a:solidFill>
              </a:rPr>
              <a:t> </a:t>
            </a:r>
            <a:r>
              <a:rPr lang="cs-CZ" sz="1200" dirty="0">
                <a:solidFill>
                  <a:schemeClr val="bg2"/>
                </a:solidFill>
              </a:rPr>
              <a:t>Elsevier/Saunders, 2017. ISBN 978-0-323-34075-5.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200" dirty="0">
                <a:solidFill>
                  <a:schemeClr val="bg2"/>
                </a:solidFill>
              </a:rPr>
              <a:t> </a:t>
            </a:r>
            <a:r>
              <a:rPr lang="en-US" sz="1200" dirty="0">
                <a:solidFill>
                  <a:schemeClr val="bg2"/>
                </a:solidFill>
              </a:rPr>
              <a:t>ESCOTT-STUMP, Sylvia. </a:t>
            </a:r>
            <a:r>
              <a:rPr lang="en-US" sz="1200" i="1" dirty="0">
                <a:solidFill>
                  <a:schemeClr val="bg2"/>
                </a:solidFill>
              </a:rPr>
              <a:t>Nutrition and diagnosis-related care. Eighth edition.</a:t>
            </a:r>
            <a:r>
              <a:rPr lang="cs-CZ" sz="1200" i="1" dirty="0">
                <a:solidFill>
                  <a:schemeClr val="bg2"/>
                </a:solidFill>
              </a:rPr>
              <a:t> </a:t>
            </a:r>
            <a:r>
              <a:rPr lang="en-US" sz="1200" dirty="0">
                <a:solidFill>
                  <a:schemeClr val="bg2"/>
                </a:solidFill>
              </a:rPr>
              <a:t>Philadelphia: Wolters Kluwer, 2015. ISBN 978-1-4511-9532-3</a:t>
            </a:r>
            <a:r>
              <a:rPr lang="en-US" sz="1200" dirty="0"/>
              <a:t>.</a:t>
            </a:r>
            <a:endParaRPr lang="cs-CZ" sz="1200" dirty="0"/>
          </a:p>
          <a:p>
            <a:endParaRPr lang="cs-CZ" sz="14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9454" y="2536037"/>
            <a:ext cx="6545092" cy="1785926"/>
          </a:xfrm>
        </p:spPr>
        <p:txBody>
          <a:bodyPr anchor="ctr"/>
          <a:lstStyle/>
          <a:p>
            <a:pPr algn="ctr"/>
            <a:r>
              <a:rPr lang="cs-CZ" sz="4800" dirty="0"/>
              <a:t>Děkuji za pozornost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688700" cy="713600"/>
          </a:xfrm>
        </p:spPr>
        <p:txBody>
          <a:bodyPr/>
          <a:lstStyle/>
          <a:p>
            <a:r>
              <a:rPr lang="cs-CZ" sz="3200" dirty="0"/>
              <a:t>Rozdělení CKD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546827"/>
              </p:ext>
            </p:extLst>
          </p:nvPr>
        </p:nvGraphicFramePr>
        <p:xfrm>
          <a:off x="428596" y="1714485"/>
          <a:ext cx="8277482" cy="4857786"/>
        </p:xfrm>
        <a:graphic>
          <a:graphicData uri="http://schemas.openxmlformats.org/drawingml/2006/table">
            <a:tbl>
              <a:tblPr bandCol="1">
                <a:tableStyleId>{2A488322-F2BA-4B5B-9748-0D474271808F}</a:tableStyleId>
              </a:tblPr>
              <a:tblGrid>
                <a:gridCol w="2758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9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9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j-lt"/>
                        </a:rPr>
                        <a:t>Stadium</a:t>
                      </a:r>
                      <a:endParaRPr lang="cs-CZ" sz="1800" b="1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j-lt"/>
                        </a:rPr>
                        <a:t>Charakteristika </a:t>
                      </a:r>
                      <a:endParaRPr lang="cs-CZ" sz="1800" b="1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j-lt"/>
                        </a:rPr>
                        <a:t>GF (ml/min/1,73m</a:t>
                      </a:r>
                      <a:r>
                        <a:rPr lang="cs-CZ" sz="1800" b="1" baseline="30000" dirty="0">
                          <a:effectLst/>
                          <a:latin typeface="+mj-lt"/>
                        </a:rPr>
                        <a:t>2</a:t>
                      </a:r>
                      <a:r>
                        <a:rPr lang="cs-CZ" sz="1800" b="1" dirty="0">
                          <a:effectLst/>
                          <a:latin typeface="+mj-lt"/>
                        </a:rPr>
                        <a:t>)</a:t>
                      </a:r>
                      <a:endParaRPr lang="cs-CZ" sz="1800" b="1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Poškození ledvin s normální GFR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cs-CZ" sz="1800" baseline="0" dirty="0"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&gt; 90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2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Poškození ledvin s lehkým poklesem GFR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60 – 89</a:t>
                      </a:r>
                    </a:p>
                  </a:txBody>
                  <a:tcPr marL="77153" marR="7715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3a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+mn-lt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Poškození ledvin s lehkým až středním poklesem GFR</a:t>
                      </a: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45 – 59</a:t>
                      </a:r>
                    </a:p>
                  </a:txBody>
                  <a:tcPr marL="77153" marR="7715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42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3b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dirty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Poškození ledvin se středním až těžším stupněm snížení GFR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30 – 44</a:t>
                      </a:r>
                    </a:p>
                  </a:txBody>
                  <a:tcPr marL="77153" marR="7715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4</a:t>
                      </a:r>
                      <a:endParaRPr lang="cs-CZ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Těžké poškození ledvin s výrazným poklesem GFR</a:t>
                      </a:r>
                      <a:endParaRPr lang="cs-CZ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 – 29</a:t>
                      </a:r>
                    </a:p>
                  </a:txBody>
                  <a:tcPr marL="77153" marR="7715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5</a:t>
                      </a:r>
                      <a:endParaRPr lang="cs-CZ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Chronické selhání ledvin (predialýza, dialýza)</a:t>
                      </a:r>
                      <a:endParaRPr lang="cs-CZ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&lt; 15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7153" marR="7715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266" name="AutoShape 2" descr="Image result for KDI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268" name="AutoShape 4" descr="Image result for KDI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270" name="AutoShape 6" descr="Image result for KDI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272" name="AutoShape 8" descr="Image result for KDI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10" name="Picture 9" descr="bgrRXWQx_400x4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142852"/>
            <a:ext cx="1500198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688700" cy="713600"/>
          </a:xfrm>
        </p:spPr>
        <p:txBody>
          <a:bodyPr/>
          <a:lstStyle/>
          <a:p>
            <a:r>
              <a:rPr lang="cs-CZ" sz="3200" dirty="0"/>
              <a:t>Kategorie albuminurie u CKD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4" y="1928803"/>
          <a:ext cx="8215370" cy="43577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00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0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7897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KATEGORIE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Exkrece albuminu (AER)</a:t>
                      </a:r>
                      <a:r>
                        <a:rPr lang="cs-CZ" baseline="0" dirty="0"/>
                        <a:t>  MG/24 H</a:t>
                      </a:r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Poměr exkrece</a:t>
                      </a:r>
                      <a:r>
                        <a:rPr lang="cs-CZ" baseline="0" dirty="0"/>
                        <a:t> albuminu/kreatininu (</a:t>
                      </a:r>
                      <a:r>
                        <a:rPr lang="cs-CZ" dirty="0"/>
                        <a:t>ACR)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POPIS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3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MG/MMOL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MG/G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70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&lt; 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&lt;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&lt; 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NORMÁLNÍ AŽ LEHCE ZVÝŠENÁ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89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30-300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3-30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30-300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aseline="0" dirty="0"/>
                        <a:t>STŘEDNĚ ZVÝŠENÁ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89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&gt; 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&gt; 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&gt; 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TĚŽCE</a:t>
                      </a:r>
                      <a:r>
                        <a:rPr lang="cs-CZ" baseline="0" dirty="0"/>
                        <a:t> ZVÝŠENÁ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0" name="AutoShape 2" descr="Image result for KDI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6" name="Picture 5" descr="bgrRXWQx_400x4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142852"/>
            <a:ext cx="1500198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3" descr="bgrRXWQx_400x4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357166"/>
            <a:ext cx="1500198" cy="150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fx1_lr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785794"/>
            <a:ext cx="6752846" cy="54292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14282" y="6429396"/>
            <a:ext cx="8715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Z: </a:t>
            </a:r>
            <a:r>
              <a:rPr lang="cs-CZ" sz="1200" dirty="0">
                <a:hlinkClick r:id="rId5"/>
              </a:rPr>
              <a:t>http://www.kisupplements.org/article/S2157-1716(17)30001-1/pdf</a:t>
            </a:r>
            <a:r>
              <a:rPr lang="cs-CZ" sz="1200" dirty="0"/>
              <a:t> , viz. 2.3.2018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2910" y="571480"/>
            <a:ext cx="8215370" cy="713600"/>
          </a:xfrm>
        </p:spPr>
        <p:txBody>
          <a:bodyPr/>
          <a:lstStyle/>
          <a:p>
            <a:r>
              <a:rPr lang="cs-CZ" sz="3200" dirty="0"/>
              <a:t>Guidelines ESPEN / KDIGO 2012 pro nutriční léčbu CKD</a:t>
            </a:r>
            <a:br>
              <a:rPr lang="cs-CZ" dirty="0"/>
            </a:b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0034" y="1785926"/>
            <a:ext cx="3774300" cy="4143583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cs-CZ" sz="1800" b="1" dirty="0">
                <a:solidFill>
                  <a:schemeClr val="bg2"/>
                </a:solidFill>
              </a:rPr>
              <a:t> CKD stádium 1 </a:t>
            </a:r>
          </a:p>
          <a:p>
            <a:pPr lvl="1">
              <a:spcAft>
                <a:spcPts val="1200"/>
              </a:spcAft>
            </a:pPr>
            <a:r>
              <a:rPr lang="cs-CZ" sz="1600" dirty="0">
                <a:solidFill>
                  <a:schemeClr val="bg2"/>
                </a:solidFill>
              </a:rPr>
              <a:t> příjem B  1-1.2g /kg iTH/den, </a:t>
            </a:r>
          </a:p>
          <a:p>
            <a:pPr lvl="1">
              <a:spcAft>
                <a:spcPts val="1200"/>
              </a:spcAft>
            </a:pPr>
            <a:r>
              <a:rPr lang="cs-CZ" sz="1600" dirty="0">
                <a:solidFill>
                  <a:schemeClr val="bg2"/>
                </a:solidFill>
              </a:rPr>
              <a:t> příjem E do 140kJ/kg iTH/den</a:t>
            </a:r>
          </a:p>
          <a:p>
            <a:pPr lvl="1">
              <a:spcAft>
                <a:spcPts val="1200"/>
              </a:spcAft>
            </a:pPr>
            <a:r>
              <a:rPr lang="cs-CZ" sz="1600" dirty="0">
                <a:solidFill>
                  <a:schemeClr val="bg2"/>
                </a:solidFill>
              </a:rPr>
              <a:t> při BMI &gt;30kg/m</a:t>
            </a:r>
            <a:r>
              <a:rPr lang="cs-CZ" sz="1600" baseline="30000" dirty="0"/>
              <a:t> 2</a:t>
            </a:r>
            <a:r>
              <a:rPr lang="cs-CZ" sz="1600" dirty="0">
                <a:solidFill>
                  <a:schemeClr val="bg2"/>
                </a:solidFill>
              </a:rPr>
              <a:t> ~ 120 kJ/kg iTH/den</a:t>
            </a:r>
          </a:p>
          <a:p>
            <a:pPr>
              <a:spcAft>
                <a:spcPts val="1200"/>
              </a:spcAft>
            </a:pPr>
            <a:r>
              <a:rPr lang="cs-CZ" sz="1600" dirty="0">
                <a:solidFill>
                  <a:schemeClr val="bg2"/>
                </a:solidFill>
              </a:rPr>
              <a:t> </a:t>
            </a:r>
            <a:r>
              <a:rPr lang="cs-CZ" sz="1800" b="1" dirty="0">
                <a:solidFill>
                  <a:schemeClr val="bg2"/>
                </a:solidFill>
              </a:rPr>
              <a:t>CKD stadium 2</a:t>
            </a:r>
            <a:endParaRPr lang="cs-CZ" sz="1600" b="1" dirty="0">
              <a:solidFill>
                <a:schemeClr val="bg2"/>
              </a:solidFill>
            </a:endParaRPr>
          </a:p>
          <a:p>
            <a:pPr lvl="1">
              <a:spcAft>
                <a:spcPts val="1200"/>
              </a:spcAft>
            </a:pPr>
            <a:r>
              <a:rPr lang="cs-CZ" sz="1600" dirty="0">
                <a:solidFill>
                  <a:schemeClr val="bg2"/>
                </a:solidFill>
              </a:rPr>
              <a:t> příjem B  0,8-1.0g /kg iTH/den </a:t>
            </a:r>
          </a:p>
          <a:p>
            <a:pPr lvl="1">
              <a:spcAft>
                <a:spcPts val="1200"/>
              </a:spcAft>
            </a:pPr>
            <a:r>
              <a:rPr lang="cs-CZ" sz="1600" dirty="0">
                <a:solidFill>
                  <a:schemeClr val="bg2"/>
                </a:solidFill>
              </a:rPr>
              <a:t> rostlinné B + vláknina</a:t>
            </a:r>
          </a:p>
          <a:p>
            <a:pPr lvl="1">
              <a:spcAft>
                <a:spcPts val="1200"/>
              </a:spcAft>
            </a:pPr>
            <a:r>
              <a:rPr lang="cs-CZ" sz="1600" dirty="0">
                <a:solidFill>
                  <a:schemeClr val="bg2"/>
                </a:solidFill>
              </a:rPr>
              <a:t> příjem E do 140kJ/kg iTH/den</a:t>
            </a:r>
          </a:p>
          <a:p>
            <a:pPr lvl="1">
              <a:spcAft>
                <a:spcPts val="1200"/>
              </a:spcAft>
            </a:pPr>
            <a:r>
              <a:rPr lang="cs-CZ" sz="1600" dirty="0">
                <a:solidFill>
                  <a:schemeClr val="bg2"/>
                </a:solidFill>
              </a:rPr>
              <a:t> při BMI &gt;30kg/m</a:t>
            </a:r>
            <a:r>
              <a:rPr lang="cs-CZ" sz="1600" baseline="30000" dirty="0"/>
              <a:t> 2</a:t>
            </a:r>
            <a:r>
              <a:rPr lang="cs-CZ" sz="1600" dirty="0">
                <a:solidFill>
                  <a:schemeClr val="bg2"/>
                </a:solidFill>
              </a:rPr>
              <a:t> ~ 120 kJ/kg iTH/den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4643604" y="1714488"/>
            <a:ext cx="4071800" cy="4072145"/>
          </a:xfrm>
        </p:spPr>
        <p:txBody>
          <a:bodyPr/>
          <a:lstStyle/>
          <a:p>
            <a:pPr eaLnBrk="0" hangingPunct="0">
              <a:spcAft>
                <a:spcPts val="600"/>
              </a:spcAft>
            </a:pPr>
            <a:r>
              <a:rPr lang="en-US" sz="1800" dirty="0">
                <a:solidFill>
                  <a:schemeClr val="bg2"/>
                </a:solidFill>
              </a:rPr>
              <a:t> </a:t>
            </a:r>
            <a:r>
              <a:rPr lang="en-US" sz="1800" b="1" dirty="0">
                <a:solidFill>
                  <a:schemeClr val="bg2"/>
                </a:solidFill>
              </a:rPr>
              <a:t>CKD stadium 3a a 3b </a:t>
            </a:r>
          </a:p>
          <a:p>
            <a:pPr lvl="1" eaLnBrk="0" hangingPunct="0"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příjem</a:t>
            </a:r>
            <a:r>
              <a:rPr lang="en-US" sz="1600" dirty="0">
                <a:solidFill>
                  <a:schemeClr val="bg2"/>
                </a:solidFill>
              </a:rPr>
              <a:t> B  0,8 g /kg iTH/den, </a:t>
            </a:r>
          </a:p>
          <a:p>
            <a:pPr lvl="1" eaLnBrk="0" hangingPunct="0"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rostlinné</a:t>
            </a:r>
            <a:r>
              <a:rPr lang="en-US" sz="1600" dirty="0">
                <a:solidFill>
                  <a:schemeClr val="bg2"/>
                </a:solidFill>
              </a:rPr>
              <a:t> B + </a:t>
            </a:r>
            <a:r>
              <a:rPr lang="cs-CZ" sz="1600" dirty="0">
                <a:solidFill>
                  <a:schemeClr val="bg2"/>
                </a:solidFill>
              </a:rPr>
              <a:t>vláknina</a:t>
            </a:r>
          </a:p>
          <a:p>
            <a:pPr lvl="1" eaLnBrk="0" hangingPunct="0"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doplnit</a:t>
            </a: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příjem</a:t>
            </a:r>
            <a:r>
              <a:rPr lang="en-US" sz="1600" dirty="0">
                <a:solidFill>
                  <a:schemeClr val="bg2"/>
                </a:solidFill>
              </a:rPr>
              <a:t> B </a:t>
            </a:r>
            <a:r>
              <a:rPr lang="cs-CZ" sz="1600" dirty="0">
                <a:solidFill>
                  <a:schemeClr val="bg2"/>
                </a:solidFill>
              </a:rPr>
              <a:t>dle</a:t>
            </a: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proteinurie</a:t>
            </a:r>
          </a:p>
          <a:p>
            <a:pPr lvl="1" eaLnBrk="0" hangingPunct="0"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příjem</a:t>
            </a:r>
            <a:r>
              <a:rPr lang="en-US" sz="1600" dirty="0">
                <a:solidFill>
                  <a:schemeClr val="bg2"/>
                </a:solidFill>
              </a:rPr>
              <a:t> E do 140kJ/kg iTH/den, </a:t>
            </a:r>
          </a:p>
          <a:p>
            <a:pPr lvl="1" eaLnBrk="0" hangingPunct="0"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  </a:t>
            </a:r>
            <a:r>
              <a:rPr lang="cs-CZ" sz="1600" dirty="0">
                <a:solidFill>
                  <a:schemeClr val="bg2"/>
                </a:solidFill>
              </a:rPr>
              <a:t>při</a:t>
            </a:r>
            <a:r>
              <a:rPr lang="en-US" sz="1600" dirty="0">
                <a:solidFill>
                  <a:schemeClr val="bg2"/>
                </a:solidFill>
              </a:rPr>
              <a:t> BMI &gt;30kg/m</a:t>
            </a:r>
            <a:r>
              <a:rPr lang="cs-CZ" sz="1600" baseline="30000" dirty="0"/>
              <a:t> 2</a:t>
            </a:r>
            <a:r>
              <a:rPr lang="en-US" sz="1600" dirty="0">
                <a:solidFill>
                  <a:schemeClr val="bg2"/>
                </a:solidFill>
              </a:rPr>
              <a:t> ~ 130 kJ/kg iTH/den  </a:t>
            </a:r>
          </a:p>
          <a:p>
            <a:pPr eaLnBrk="0" hangingPunct="0"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en-US" sz="1800" b="1" dirty="0">
                <a:solidFill>
                  <a:schemeClr val="bg2"/>
                </a:solidFill>
              </a:rPr>
              <a:t>CKD </a:t>
            </a:r>
            <a:r>
              <a:rPr lang="cs-CZ" sz="1800" b="1" dirty="0">
                <a:solidFill>
                  <a:schemeClr val="bg2"/>
                </a:solidFill>
              </a:rPr>
              <a:t>stadium</a:t>
            </a:r>
            <a:r>
              <a:rPr lang="en-US" sz="1800" b="1" dirty="0">
                <a:solidFill>
                  <a:schemeClr val="bg2"/>
                </a:solidFill>
              </a:rPr>
              <a:t> 4 a 5</a:t>
            </a:r>
            <a:endParaRPr lang="en-US" sz="1600" b="1" dirty="0">
              <a:solidFill>
                <a:schemeClr val="bg2"/>
              </a:solidFill>
            </a:endParaRPr>
          </a:p>
          <a:p>
            <a:pPr lvl="1" eaLnBrk="0" hangingPunct="0"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příjem</a:t>
            </a:r>
            <a:r>
              <a:rPr lang="en-US" sz="1600" dirty="0">
                <a:solidFill>
                  <a:schemeClr val="bg2"/>
                </a:solidFill>
              </a:rPr>
              <a:t> B  0,6 g /kg iTH/den +</a:t>
            </a:r>
            <a:r>
              <a:rPr lang="cs-CZ" sz="1600" dirty="0">
                <a:solidFill>
                  <a:schemeClr val="bg2"/>
                </a:solidFill>
              </a:rPr>
              <a:t>ketoanaloga</a:t>
            </a:r>
            <a:r>
              <a:rPr lang="en-US" sz="1600" dirty="0">
                <a:solidFill>
                  <a:schemeClr val="bg2"/>
                </a:solidFill>
              </a:rPr>
              <a:t> 0,1g/kg iTH/den,  </a:t>
            </a:r>
            <a:r>
              <a:rPr lang="cs-CZ" sz="1600" dirty="0">
                <a:solidFill>
                  <a:schemeClr val="bg2"/>
                </a:solidFill>
              </a:rPr>
              <a:t>doplnit</a:t>
            </a: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příjem</a:t>
            </a:r>
            <a:r>
              <a:rPr lang="en-US" sz="1600" dirty="0">
                <a:solidFill>
                  <a:schemeClr val="bg2"/>
                </a:solidFill>
              </a:rPr>
              <a:t> B </a:t>
            </a:r>
            <a:r>
              <a:rPr lang="cs-CZ" sz="1600" dirty="0">
                <a:solidFill>
                  <a:schemeClr val="bg2"/>
                </a:solidFill>
              </a:rPr>
              <a:t>dle</a:t>
            </a: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proteinurie</a:t>
            </a:r>
          </a:p>
          <a:p>
            <a:pPr lvl="1" eaLnBrk="0" hangingPunct="0"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příjem</a:t>
            </a:r>
            <a:r>
              <a:rPr lang="en-US" sz="1600" dirty="0">
                <a:solidFill>
                  <a:schemeClr val="bg2"/>
                </a:solidFill>
              </a:rPr>
              <a:t> E do 140kJ/kg iTH/den,</a:t>
            </a:r>
          </a:p>
          <a:p>
            <a:pPr lvl="1" eaLnBrk="0" hangingPunct="0">
              <a:spcAft>
                <a:spcPts val="600"/>
              </a:spcAft>
            </a:pPr>
            <a:r>
              <a:rPr lang="en-US" sz="1600" dirty="0">
                <a:solidFill>
                  <a:schemeClr val="bg2"/>
                </a:solidFill>
              </a:rPr>
              <a:t> </a:t>
            </a:r>
            <a:r>
              <a:rPr lang="cs-CZ" sz="1600" dirty="0">
                <a:solidFill>
                  <a:schemeClr val="bg2"/>
                </a:solidFill>
              </a:rPr>
              <a:t>při</a:t>
            </a:r>
            <a:r>
              <a:rPr lang="en-US" sz="1600" dirty="0">
                <a:solidFill>
                  <a:schemeClr val="bg2"/>
                </a:solidFill>
              </a:rPr>
              <a:t> BMI &gt;30kg/m</a:t>
            </a:r>
            <a:r>
              <a:rPr lang="cs-CZ" sz="1600" baseline="30000" dirty="0"/>
              <a:t> 2</a:t>
            </a:r>
            <a:r>
              <a:rPr lang="en-US" sz="1600" dirty="0">
                <a:solidFill>
                  <a:schemeClr val="bg2"/>
                </a:solidFill>
              </a:rPr>
              <a:t> ~ 130 kJ/kg iTH/den</a:t>
            </a:r>
          </a:p>
          <a:p>
            <a:pPr eaLnBrk="0" hangingPunct="0">
              <a:spcAft>
                <a:spcPts val="600"/>
              </a:spcAft>
              <a:buNone/>
            </a:pPr>
            <a:endParaRPr lang="cs-CZ" sz="1600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07220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Metabolicky využitelný příjem B nesmí dlouhodobě </a:t>
            </a:r>
          </a:p>
          <a:p>
            <a:pPr algn="ctr"/>
            <a:r>
              <a:rPr lang="cs-CZ" sz="2000" b="1" dirty="0"/>
              <a:t>klesnout pod 0,7g B/kg iTH/den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6286520"/>
            <a:ext cx="7974152" cy="356410"/>
          </a:xfrm>
        </p:spPr>
        <p:txBody>
          <a:bodyPr/>
          <a:lstStyle/>
          <a:p>
            <a:r>
              <a:rPr lang="cs-CZ" sz="1100" b="0" dirty="0"/>
              <a:t>Z: </a:t>
            </a:r>
            <a:r>
              <a:rPr lang="cs-CZ" sz="1100" b="0" dirty="0">
                <a:hlinkClick r:id="rId3"/>
              </a:rPr>
              <a:t>https://www.testlllnutrition.com/mod_lll/TOPIC15/m152.pdf</a:t>
            </a:r>
            <a:r>
              <a:rPr lang="cs-CZ" sz="1100" b="0" dirty="0"/>
              <a:t> , primární zdroj: Aparicio et al. Journal of Renal Nutrition, vol. 22 , No 2S (March), 2013: pp S22-S24 </a:t>
            </a:r>
          </a:p>
        </p:txBody>
      </p:sp>
      <p:pic>
        <p:nvPicPr>
          <p:cNvPr id="5" name="Picture 4" descr="keto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85852" y="1928802"/>
            <a:ext cx="6452537" cy="4314826"/>
          </a:xfrm>
          <a:prstGeom prst="rect">
            <a:avLst/>
          </a:prstGeom>
        </p:spPr>
      </p:pic>
      <p:pic>
        <p:nvPicPr>
          <p:cNvPr id="8" name="Picture 7" descr="modul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3174" y="0"/>
            <a:ext cx="6500826" cy="19431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785794"/>
            <a:ext cx="7688700" cy="713600"/>
          </a:xfrm>
        </p:spPr>
        <p:txBody>
          <a:bodyPr/>
          <a:lstStyle/>
          <a:p>
            <a:r>
              <a:rPr lang="cs-CZ" sz="3200" dirty="0"/>
              <a:t>CKD 2-3 dle ČR autorů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 descr="ckd 2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143116"/>
            <a:ext cx="7895968" cy="40719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Theme9</Template>
  <TotalTime>3553</TotalTime>
  <Words>2308</Words>
  <Application>Microsoft Office PowerPoint</Application>
  <PresentationFormat>Předvádění na obrazovce (4:3)</PresentationFormat>
  <Paragraphs>285</Paragraphs>
  <Slides>32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Lato</vt:lpstr>
      <vt:lpstr>Raleway</vt:lpstr>
      <vt:lpstr>Symbol</vt:lpstr>
      <vt:lpstr>Times New Roman</vt:lpstr>
      <vt:lpstr>Wingdings</vt:lpstr>
      <vt:lpstr>Theme9</vt:lpstr>
      <vt:lpstr>Chronické onemocnění ledvin CKD</vt:lpstr>
      <vt:lpstr>Úvod</vt:lpstr>
      <vt:lpstr>Definice CKD</vt:lpstr>
      <vt:lpstr>Rozdělení CKD</vt:lpstr>
      <vt:lpstr>Kategorie albuminurie u CKD</vt:lpstr>
      <vt:lpstr>Prezentace aplikace PowerPoint</vt:lpstr>
      <vt:lpstr>Guidelines ESPEN / KDIGO 2012 pro nutriční léčbu CKD </vt:lpstr>
      <vt:lpstr>Z: https://www.testlllnutrition.com/mod_lll/TOPIC15/m152.pdf , primární zdroj: Aparicio et al. Journal of Renal Nutrition, vol. 22 , No 2S (March), 2013: pp S22-S24 </vt:lpstr>
      <vt:lpstr>CKD 2-3 dle ČR autorů</vt:lpstr>
      <vt:lpstr>CKD 3-4 dle ČR autorů</vt:lpstr>
      <vt:lpstr>CKD 4-5 dle ČR autorů</vt:lpstr>
      <vt:lpstr>Konzervativní terapie u CKD </vt:lpstr>
      <vt:lpstr>Konzervativní terapie- příjem B a E</vt:lpstr>
      <vt:lpstr>Konzervativní terapie- příjem min. látek a tekutin </vt:lpstr>
      <vt:lpstr>Konzervativní terapie- příjem min. látek a tekutin </vt:lpstr>
      <vt:lpstr>Konzervativní terapie- příjem min. látek a tekutin </vt:lpstr>
      <vt:lpstr>Nízkobílkovinná dieta</vt:lpstr>
      <vt:lpstr>Nízkobílkovinná dieta-pozitiva</vt:lpstr>
      <vt:lpstr>Nízkobilkovinná dieta - rizika</vt:lpstr>
      <vt:lpstr>Kontraindikace pro dlouhodobé podávání nízkobílkovinné diety</vt:lpstr>
      <vt:lpstr>Ketoanaloga</vt:lpstr>
      <vt:lpstr>Ketoanaloga- kontraindikace</vt:lpstr>
      <vt:lpstr>CKD a DIABETES MELLITUS </vt:lpstr>
      <vt:lpstr>DM a CKD</vt:lpstr>
      <vt:lpstr>DM a CKD- diabetická nefropatie</vt:lpstr>
      <vt:lpstr>DM a CKD- diabetická nefropatie</vt:lpstr>
      <vt:lpstr>NEFROTICKÝ SYNDROM </vt:lpstr>
      <vt:lpstr>Nefrotický syndrom</vt:lpstr>
      <vt:lpstr>Nefrotický syndrom- nutriční opatření</vt:lpstr>
      <vt:lpstr>Nefrotický syndrom- nutriční opatření</vt:lpstr>
      <vt:lpstr>Použitá literatura</vt:lpstr>
      <vt:lpstr>Děkuji za pozornost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Chronické onemocnění ledvin</dc:title>
  <dc:creator>Alex</dc:creator>
  <cp:lastModifiedBy>Слободан Максимовић</cp:lastModifiedBy>
  <cp:revision>79</cp:revision>
  <dcterms:created xsi:type="dcterms:W3CDTF">2018-03-12T17:26:11Z</dcterms:created>
  <dcterms:modified xsi:type="dcterms:W3CDTF">2021-03-21T10:33:19Z</dcterms:modified>
</cp:coreProperties>
</file>