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87" r:id="rId1"/>
  </p:sldMasterIdLst>
  <p:notesMasterIdLst>
    <p:notesMasterId r:id="rId27"/>
  </p:notesMasterIdLst>
  <p:sldIdLst>
    <p:sldId id="256" r:id="rId2"/>
    <p:sldId id="270" r:id="rId3"/>
    <p:sldId id="278" r:id="rId4"/>
    <p:sldId id="268" r:id="rId5"/>
    <p:sldId id="282" r:id="rId6"/>
    <p:sldId id="257" r:id="rId7"/>
    <p:sldId id="280" r:id="rId8"/>
    <p:sldId id="281" r:id="rId9"/>
    <p:sldId id="269" r:id="rId10"/>
    <p:sldId id="279" r:id="rId11"/>
    <p:sldId id="259" r:id="rId12"/>
    <p:sldId id="260" r:id="rId13"/>
    <p:sldId id="261" r:id="rId14"/>
    <p:sldId id="272" r:id="rId15"/>
    <p:sldId id="273" r:id="rId16"/>
    <p:sldId id="262" r:id="rId17"/>
    <p:sldId id="263" r:id="rId18"/>
    <p:sldId id="264" r:id="rId19"/>
    <p:sldId id="265" r:id="rId20"/>
    <p:sldId id="266" r:id="rId21"/>
    <p:sldId id="267" r:id="rId22"/>
    <p:sldId id="274" r:id="rId23"/>
    <p:sldId id="275" r:id="rId24"/>
    <p:sldId id="277" r:id="rId25"/>
    <p:sldId id="271" r:id="rId26"/>
  </p:sldIdLst>
  <p:sldSz cx="10080625" cy="7559675"/>
  <p:notesSz cx="7556500" cy="10691813"/>
  <p:defaultTextStyle>
    <a:defPPr>
      <a:defRPr lang="en-GB"/>
    </a:defPPr>
    <a:lvl1pPr algn="l" defTabSz="719138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31800" indent="-215900" algn="l" defTabSz="719138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647700" indent="-215900" algn="l" defTabSz="719138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863600" indent="-215900" algn="l" defTabSz="719138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079500" indent="-215900" algn="l" defTabSz="719138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432" y="7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312863" y="1027113"/>
            <a:ext cx="4932362" cy="369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1169988" y="5086350"/>
            <a:ext cx="5224462" cy="41052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 smtClean="0"/>
          </a:p>
        </p:txBody>
      </p:sp>
    </p:spTree>
    <p:extLst>
      <p:ext uri="{BB962C8B-B14F-4D97-AF65-F5344CB8AC3E}">
        <p14:creationId xmlns:p14="http://schemas.microsoft.com/office/powerpoint/2010/main" val="9645493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719138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719138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719138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719138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719138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71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71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71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71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6050" cy="41084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17779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71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71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71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71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6050" cy="41084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52603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944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30284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71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71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71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71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6050" cy="41084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506731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69988" y="5086350"/>
            <a:ext cx="5226050" cy="41084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67229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69988" y="5086350"/>
            <a:ext cx="5226050" cy="41084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465451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69988" y="5086350"/>
            <a:ext cx="5226050" cy="41084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229563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69988" y="5086350"/>
            <a:ext cx="5226050" cy="41084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009471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69988" y="5086350"/>
            <a:ext cx="5226050" cy="41084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103057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4355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447830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098567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202924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36186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801688"/>
            <a:ext cx="5346700" cy="4010025"/>
          </a:xfrm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5200" cy="48117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55780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18318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71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71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71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71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6050" cy="41084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70650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71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71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71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71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6050" cy="41084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6552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78842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69988" y="5086350"/>
            <a:ext cx="5226050" cy="41084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478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71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71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71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71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6050" cy="41084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22256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6581775"/>
            <a:ext cx="10080625" cy="9779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-9525" y="6672263"/>
            <a:ext cx="2479675" cy="7874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2600325" y="6662738"/>
            <a:ext cx="7480300" cy="78581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604161" y="4451809"/>
            <a:ext cx="7140443" cy="2015913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604162" y="6669045"/>
            <a:ext cx="7392458" cy="755968"/>
          </a:xfrm>
        </p:spPr>
        <p:txBody>
          <a:bodyPr anchor="ctr">
            <a:normAutofit/>
          </a:bodyPr>
          <a:lstStyle>
            <a:lvl1pPr marL="0" indent="0" algn="l">
              <a:buNone/>
              <a:defRPr sz="2900">
                <a:solidFill>
                  <a:srgbClr val="FFFFFF"/>
                </a:solidFill>
              </a:defRPr>
            </a:lvl1pPr>
            <a:lvl2pPr marL="503972" indent="0" algn="ctr">
              <a:buNone/>
            </a:lvl2pPr>
            <a:lvl3pPr marL="1007943" indent="0" algn="ctr">
              <a:buNone/>
            </a:lvl3pPr>
            <a:lvl4pPr marL="1511915" indent="0" algn="ctr">
              <a:buNone/>
            </a:lvl4pPr>
            <a:lvl5pPr marL="2015886" indent="0" algn="ctr">
              <a:buNone/>
            </a:lvl5pPr>
            <a:lvl6pPr marL="2519858" indent="0" algn="ctr">
              <a:buNone/>
            </a:lvl6pPr>
            <a:lvl7pPr marL="3023829" indent="0" algn="ctr">
              <a:buNone/>
            </a:lvl7pPr>
            <a:lvl8pPr marL="3527801" indent="0" algn="ctr">
              <a:buNone/>
            </a:lvl8pPr>
            <a:lvl9pPr marL="4031772" indent="0" algn="ctr">
              <a:buNone/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7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84138" y="6689725"/>
            <a:ext cx="2268537" cy="755650"/>
          </a:xfrm>
        </p:spPr>
        <p:txBody>
          <a:bodyPr>
            <a:noAutofit/>
          </a:bodyPr>
          <a:lstStyle>
            <a:lvl1pPr algn="ctr">
              <a:defRPr sz="2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298700" y="260350"/>
            <a:ext cx="6469063" cy="4032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820150" y="252413"/>
            <a:ext cx="923925" cy="4191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4782436-BA2C-47AD-90CF-6C39A654CDC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962073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25F94F-AC3B-4048-8B19-F01D9F77D14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8755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6721475" y="0"/>
            <a:ext cx="352425" cy="7559675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6770688" y="671513"/>
            <a:ext cx="252412" cy="6888162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6770688" y="0"/>
            <a:ext cx="252412" cy="587375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224448" y="671972"/>
            <a:ext cx="2268141" cy="6080989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4031" y="671971"/>
            <a:ext cx="6132380" cy="608099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7224713" y="6888163"/>
            <a:ext cx="2435225" cy="401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504825" y="6888163"/>
            <a:ext cx="6143625" cy="401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6604000" y="158750"/>
            <a:ext cx="587375" cy="269875"/>
          </a:xfrm>
        </p:spPr>
        <p:txBody>
          <a:bodyPr/>
          <a:lstStyle>
            <a:lvl1pPr>
              <a:defRPr/>
            </a:lvl1pPr>
          </a:lstStyle>
          <a:p>
            <a:fld id="{8CF86EF2-01F7-45BF-982E-C3279500879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261612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5402" y="251989"/>
            <a:ext cx="8988557" cy="109195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75402" y="1763924"/>
            <a:ext cx="8988557" cy="49557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3A7341-126D-487A-8E75-00A16243032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63983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1679575"/>
            <a:ext cx="10080625" cy="126047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0" y="1763713"/>
            <a:ext cx="1428750" cy="10922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1512888" y="1763713"/>
            <a:ext cx="8567737" cy="10922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12095" y="3023870"/>
            <a:ext cx="7852737" cy="1844421"/>
          </a:xfrm>
        </p:spPr>
        <p:txBody>
          <a:bodyPr/>
          <a:lstStyle>
            <a:lvl1pPr marL="0" indent="0">
              <a:buNone/>
              <a:defRPr sz="3100">
                <a:solidFill>
                  <a:schemeClr val="tx2"/>
                </a:solidFill>
              </a:defRPr>
            </a:lvl1pPr>
            <a:lvl2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12094" y="1763924"/>
            <a:ext cx="8400521" cy="1091953"/>
          </a:xfrm>
        </p:spPr>
        <p:txBody>
          <a:bodyPr/>
          <a:lstStyle>
            <a:lvl1pPr algn="l">
              <a:buNone/>
              <a:defRPr sz="4900" b="0" cap="none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7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931988"/>
            <a:ext cx="1428750" cy="773112"/>
          </a:xfrm>
        </p:spPr>
        <p:txBody>
          <a:bodyPr>
            <a:noAutofit/>
          </a:bodyPr>
          <a:lstStyle>
            <a:lvl1pPr>
              <a:defRPr sz="2600"/>
            </a:lvl1pPr>
          </a:lstStyle>
          <a:p>
            <a:fld id="{3640DAF0-4D21-4989-B6DA-4C239D3A9054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26199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72041" y="1752203"/>
            <a:ext cx="4284266" cy="503978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5341167" y="1752203"/>
            <a:ext cx="4284266" cy="503978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6D22047-56F3-460A-8B5C-39B501D565F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7" name="Zástupný symbol pro zápatí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5050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037" y="300987"/>
            <a:ext cx="8988557" cy="958959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72041" y="2687885"/>
            <a:ext cx="4284266" cy="394783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5292328" y="2687885"/>
            <a:ext cx="4284266" cy="394783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72041" y="1931917"/>
            <a:ext cx="4284266" cy="70557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5292328" y="1931917"/>
            <a:ext cx="4284266" cy="70557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F4D37A0-2607-4285-BB89-95A84A8C8FD1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5160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283308-1C2A-4C9A-B940-A3F205EAB0C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28010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888163"/>
            <a:ext cx="587375" cy="4191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16E18FC-9AED-479F-BC90-96EE878D36A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46322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2042" y="300987"/>
            <a:ext cx="8904552" cy="958959"/>
          </a:xfrm>
        </p:spPr>
        <p:txBody>
          <a:bodyPr/>
          <a:lstStyle>
            <a:lvl1pPr algn="l">
              <a:buNone/>
              <a:defRPr sz="49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72042" y="1931917"/>
            <a:ext cx="1764109" cy="4787794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51191" tIns="201589" rIns="151191" bIns="100794"/>
          <a:lstStyle>
            <a:lvl1pPr marL="0" indent="0">
              <a:spcAft>
                <a:spcPts val="1102"/>
              </a:spcAft>
              <a:buNone/>
              <a:defRPr sz="2000"/>
            </a:lvl1pPr>
            <a:lvl2pPr>
              <a:buNone/>
              <a:defRPr sz="1300"/>
            </a:lvl2pPr>
            <a:lvl3pPr>
              <a:buNone/>
              <a:defRPr sz="1100"/>
            </a:lvl3pPr>
            <a:lvl4pPr>
              <a:buNone/>
              <a:defRPr sz="1000"/>
            </a:lvl4pPr>
            <a:lvl5pPr>
              <a:buNone/>
              <a:defRPr sz="10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604161" y="1931917"/>
            <a:ext cx="7056438" cy="487179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8E3175-ACFC-4E85-8B10-C673A6674FF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7437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 bwMode="white">
          <a:xfrm>
            <a:off x="-9525" y="5040313"/>
            <a:ext cx="10080625" cy="9779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-9525" y="5140325"/>
            <a:ext cx="1612900" cy="785813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bdélník 6"/>
          <p:cNvSpPr/>
          <p:nvPr/>
        </p:nvSpPr>
        <p:spPr>
          <a:xfrm>
            <a:off x="1703388" y="5130800"/>
            <a:ext cx="8377237" cy="785813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 bwMode="white">
          <a:xfrm>
            <a:off x="1595438" y="0"/>
            <a:ext cx="111125" cy="75692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64109" y="6047740"/>
            <a:ext cx="8064500" cy="755968"/>
          </a:xfrm>
        </p:spPr>
        <p:txBody>
          <a:bodyPr/>
          <a:lstStyle>
            <a:lvl1pPr marL="0" indent="0">
              <a:buFontTx/>
              <a:buNone/>
              <a:defRPr sz="1900"/>
            </a:lvl1pPr>
            <a:lvl2pPr>
              <a:buFontTx/>
              <a:buNone/>
              <a:defRPr sz="1300"/>
            </a:lvl2pPr>
            <a:lvl3pPr>
              <a:buFontTx/>
              <a:buNone/>
              <a:defRPr sz="1100"/>
            </a:lvl3pPr>
            <a:lvl4pPr>
              <a:buFontTx/>
              <a:buNone/>
              <a:defRPr sz="1000"/>
            </a:lvl4pPr>
            <a:lvl5pPr>
              <a:buFontTx/>
              <a:buNone/>
              <a:defRPr sz="10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64109" y="5123779"/>
            <a:ext cx="8064500" cy="755968"/>
          </a:xfrm>
        </p:spPr>
        <p:txBody>
          <a:bodyPr/>
          <a:lstStyle>
            <a:lvl1pPr algn="l">
              <a:buNone/>
              <a:defRPr sz="31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20427" y="0"/>
            <a:ext cx="8360198" cy="5036423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500"/>
            </a:lvl1pPr>
          </a:lstStyle>
          <a:p>
            <a:pPr lvl="0"/>
            <a:r>
              <a:rPr lang="cs-CZ" noProof="0" smtClean="0"/>
              <a:t>Kliknutím na ikonu přidáte obrázek.</a:t>
            </a:r>
            <a:endParaRPr lang="en-US" noProof="0" dirty="0"/>
          </a:p>
        </p:txBody>
      </p:sp>
      <p:sp>
        <p:nvSpPr>
          <p:cNvPr id="9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888163" y="6888163"/>
            <a:ext cx="2940050" cy="401637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5145088"/>
            <a:ext cx="1595438" cy="731837"/>
          </a:xfrm>
        </p:spPr>
        <p:txBody>
          <a:bodyPr/>
          <a:lstStyle>
            <a:lvl1pPr>
              <a:defRPr sz="3100"/>
            </a:lvl1pPr>
          </a:lstStyle>
          <a:p>
            <a:fld id="{D62D34FB-890C-4398-9F46-3BA974677488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1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763713" y="6888163"/>
            <a:ext cx="5040312" cy="401637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47083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671513" y="252413"/>
            <a:ext cx="8988425" cy="109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794" tIns="50397" rIns="100794" bIns="5039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Kliknutím lze upravit styl.</a:t>
            </a:r>
            <a:endParaRPr lang="en-US" altLang="cs-CZ" smtClean="0"/>
          </a:p>
        </p:txBody>
      </p:sp>
      <p:sp>
        <p:nvSpPr>
          <p:cNvPr id="1027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674688" y="1763713"/>
            <a:ext cx="8990012" cy="4989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794" tIns="50397" rIns="100794" bIns="503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Kliknutím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  <a:endParaRPr lang="en-US" altLang="cs-CZ" smtClean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719888" y="6888163"/>
            <a:ext cx="2940050" cy="401637"/>
          </a:xfrm>
          <a:prstGeom prst="rect">
            <a:avLst/>
          </a:prstGeom>
        </p:spPr>
        <p:txBody>
          <a:bodyPr vert="horz" lIns="100794" tIns="50397" rIns="100794" bIns="50397" anchor="ctr" anchorCtr="0"/>
          <a:lstStyle>
            <a:lvl1pPr algn="l" eaLnBrk="1" latinLnBrk="0" hangingPunct="1">
              <a:defRPr kumimoji="0" sz="15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71513" y="6888163"/>
            <a:ext cx="5976937" cy="401637"/>
          </a:xfrm>
          <a:prstGeom prst="rect">
            <a:avLst/>
          </a:prstGeom>
        </p:spPr>
        <p:txBody>
          <a:bodyPr vert="horz" lIns="100794" tIns="50397" rIns="100794" bIns="50397" anchor="ctr"/>
          <a:lstStyle>
            <a:lvl1pPr algn="r" eaLnBrk="1" latinLnBrk="0" hangingPunct="1">
              <a:defRPr kumimoji="0" sz="15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360488"/>
            <a:ext cx="10080625" cy="3524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>
          <a:xfrm>
            <a:off x="0" y="1411288"/>
            <a:ext cx="587375" cy="2524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Obdélník 8"/>
          <p:cNvSpPr/>
          <p:nvPr/>
        </p:nvSpPr>
        <p:spPr>
          <a:xfrm>
            <a:off x="650875" y="1411288"/>
            <a:ext cx="9429750" cy="25241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401763"/>
            <a:ext cx="587375" cy="269875"/>
          </a:xfrm>
          <a:prstGeom prst="rect">
            <a:avLst/>
          </a:prstGeom>
        </p:spPr>
        <p:txBody>
          <a:bodyPr vert="horz" wrap="square" lIns="100794" tIns="50397" rIns="100794" bIns="50397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500" b="1">
                <a:solidFill>
                  <a:srgbClr val="FFFFFF"/>
                </a:solidFill>
              </a:defRPr>
            </a:lvl1pPr>
          </a:lstStyle>
          <a:p>
            <a:fld id="{E05884E7-5AFC-47D4-9B74-00AC266DCAB6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4" r:id="rId2"/>
    <p:sldLayoutId id="2147483729" r:id="rId3"/>
    <p:sldLayoutId id="2147483730" r:id="rId4"/>
    <p:sldLayoutId id="2147483731" r:id="rId5"/>
    <p:sldLayoutId id="2147483725" r:id="rId6"/>
    <p:sldLayoutId id="2147483732" r:id="rId7"/>
    <p:sldLayoutId id="2147483726" r:id="rId8"/>
    <p:sldLayoutId id="2147483733" r:id="rId9"/>
    <p:sldLayoutId id="2147483727" r:id="rId10"/>
    <p:sldLayoutId id="214748373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9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5pPr>
      <a:lvl6pPr marL="4572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6pPr>
      <a:lvl7pPr marL="9144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7pPr>
      <a:lvl8pPr marL="13716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8pPr>
      <a:lvl9pPr marL="18288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9pPr>
    </p:titleStyle>
    <p:bodyStyle>
      <a:lvl1pPr marL="352425" indent="-352425" algn="l" rtl="0" eaLnBrk="0" fontAlgn="base" hangingPunct="0">
        <a:spcBef>
          <a:spcPts val="775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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04850" indent="-30162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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006475" indent="-250825" algn="l" rtl="0" eaLnBrk="0" fontAlgn="base" hangingPunct="0">
        <a:spcBef>
          <a:spcPts val="55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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511300" indent="-250825" algn="l" rtl="0" eaLnBrk="0" fontAlgn="base" hangingPunct="0">
        <a:spcBef>
          <a:spcPts val="438"/>
        </a:spcBef>
        <a:spcAft>
          <a:spcPct val="0"/>
        </a:spcAft>
        <a:buClr>
          <a:srgbClr val="A5AB81"/>
        </a:buClr>
        <a:buSzPct val="75000"/>
        <a:buFont typeface="Wingdings" panose="05000000000000000000" pitchFamily="2" charset="2"/>
        <a:buChar char="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014538" indent="-250825" algn="l" rtl="0" eaLnBrk="0" fontAlgn="base" hangingPunct="0">
        <a:spcBef>
          <a:spcPts val="438"/>
        </a:spcBef>
        <a:spcAft>
          <a:spcPct val="0"/>
        </a:spcAft>
        <a:buClr>
          <a:srgbClr val="D8B25C"/>
        </a:buClr>
        <a:buSzPct val="65000"/>
        <a:buFont typeface="Wingdings" panose="05000000000000000000" pitchFamily="2" charset="2"/>
        <a:buChar char="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318269" indent="-251986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620652" indent="-251986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923035" indent="-251986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225418" indent="-251986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support.google.com/docs/answer/6281888?hl=en&amp;visit_id=636788180121227367-235529591&amp;rd=1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ctrTitle"/>
          </p:nvPr>
        </p:nvSpPr>
        <p:spPr>
          <a:xfrm>
            <a:off x="2603500" y="4705360"/>
            <a:ext cx="7140575" cy="1508105"/>
          </a:xfrm>
        </p:spPr>
        <p:txBody>
          <a:bodyPr lIns="0" tIns="0" rIns="0" bIns="0" anchor="ctr">
            <a:spAutoFit/>
          </a:bodyPr>
          <a:lstStyle/>
          <a:p>
            <a:pPr marL="358775" indent="-358775" eaLnBrk="1" fontAlgn="auto" hangingPunct="1"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cs-CZ" dirty="0"/>
              <a:t>Pedagogická </a:t>
            </a:r>
            <a:r>
              <a:rPr lang="cs-CZ" dirty="0" smtClean="0"/>
              <a:t>Psychologie</a:t>
            </a:r>
            <a:endParaRPr lang="en-GB" dirty="0" smtClean="0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603500" y="6669088"/>
            <a:ext cx="7392988" cy="755650"/>
          </a:xfrm>
        </p:spPr>
        <p:txBody>
          <a:bodyPr lIns="0" tIns="0" rIns="0" bIns="0">
            <a:normAutofit fontScale="77500" lnSpcReduction="20000"/>
          </a:bodyPr>
          <a:lstStyle/>
          <a:p>
            <a:pPr marL="503238" lvl="1" algn="l" eaLnBrk="1" fontAlgn="auto" hangingPunct="1">
              <a:lnSpc>
                <a:spcPct val="116000"/>
              </a:lnSpc>
              <a:spcBef>
                <a:spcPct val="0"/>
              </a:spcBef>
              <a:spcAft>
                <a:spcPts val="0"/>
              </a:spcAft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GB" sz="2500" b="1" dirty="0" err="1" smtClean="0"/>
              <a:t>Hodnocení</a:t>
            </a:r>
            <a:r>
              <a:rPr lang="en-GB" sz="2500" b="1" dirty="0" smtClean="0"/>
              <a:t> </a:t>
            </a:r>
            <a:r>
              <a:rPr lang="en-GB" sz="2500" b="1" dirty="0" err="1" smtClean="0"/>
              <a:t>ve</a:t>
            </a:r>
            <a:r>
              <a:rPr lang="en-GB" sz="2500" b="1" dirty="0" smtClean="0"/>
              <a:t> </a:t>
            </a:r>
            <a:r>
              <a:rPr lang="en-GB" sz="2500" b="1" dirty="0" err="1" smtClean="0"/>
              <a:t>školním</a:t>
            </a:r>
            <a:r>
              <a:rPr lang="en-GB" sz="2500" b="1" dirty="0" smtClean="0"/>
              <a:t> </a:t>
            </a:r>
            <a:r>
              <a:rPr lang="en-GB" sz="2500" b="1" dirty="0" err="1" smtClean="0"/>
              <a:t>kontextu</a:t>
            </a:r>
            <a:r>
              <a:rPr lang="cs-CZ" sz="2500" b="1" dirty="0" smtClean="0"/>
              <a:t> – příklady; </a:t>
            </a:r>
            <a:r>
              <a:rPr lang="en-GB" sz="2100" dirty="0" smtClean="0"/>
              <a:t>- </a:t>
            </a:r>
            <a:r>
              <a:rPr lang="en-GB" sz="2100" dirty="0" err="1" smtClean="0"/>
              <a:t>hodnocení</a:t>
            </a:r>
            <a:r>
              <a:rPr lang="en-GB" sz="2100" dirty="0" smtClean="0"/>
              <a:t> </a:t>
            </a:r>
            <a:r>
              <a:rPr lang="cs-CZ" sz="2100" dirty="0" smtClean="0"/>
              <a:t>ve školním kontextu </a:t>
            </a:r>
            <a:r>
              <a:rPr lang="cs-CZ" sz="2100" i="1" dirty="0" smtClean="0"/>
              <a:t>(úvod); </a:t>
            </a:r>
            <a:r>
              <a:rPr lang="en-GB" sz="2100" dirty="0" smtClean="0"/>
              <a:t>- </a:t>
            </a:r>
            <a:r>
              <a:rPr lang="en-GB" sz="2100" dirty="0" err="1" smtClean="0"/>
              <a:t>hodnocení</a:t>
            </a:r>
            <a:r>
              <a:rPr lang="cs-CZ" sz="2100" dirty="0" smtClean="0"/>
              <a:t> </a:t>
            </a:r>
            <a:r>
              <a:rPr lang="en-GB" sz="2100" dirty="0" err="1" smtClean="0"/>
              <a:t>žákova</a:t>
            </a:r>
            <a:r>
              <a:rPr lang="en-GB" sz="2100" dirty="0" smtClean="0"/>
              <a:t> </a:t>
            </a:r>
            <a:r>
              <a:rPr lang="en-GB" sz="2100" dirty="0" err="1" smtClean="0"/>
              <a:t>výkonu</a:t>
            </a:r>
            <a:r>
              <a:rPr lang="cs-CZ" sz="2100" dirty="0" smtClean="0"/>
              <a:t> </a:t>
            </a:r>
            <a:r>
              <a:rPr lang="cs-CZ" sz="2100" i="1" dirty="0" smtClean="0"/>
              <a:t>(velmi stručný úvod); </a:t>
            </a:r>
            <a:r>
              <a:rPr lang="en-GB" sz="2100" dirty="0" smtClean="0"/>
              <a:t>- </a:t>
            </a:r>
            <a:r>
              <a:rPr lang="en-GB" sz="2100" dirty="0" err="1" smtClean="0"/>
              <a:t>studentské</a:t>
            </a:r>
            <a:r>
              <a:rPr lang="en-GB" sz="2100" dirty="0" smtClean="0"/>
              <a:t> </a:t>
            </a:r>
            <a:r>
              <a:rPr lang="cs-CZ" sz="2100" dirty="0" smtClean="0"/>
              <a:t>(žákovské) </a:t>
            </a:r>
            <a:r>
              <a:rPr lang="en-GB" sz="2100" dirty="0" err="1" smtClean="0"/>
              <a:t>hodnocení</a:t>
            </a:r>
            <a:r>
              <a:rPr lang="en-GB" sz="2100" dirty="0" smtClean="0"/>
              <a:t> </a:t>
            </a:r>
            <a:r>
              <a:rPr lang="en-GB" sz="2100" dirty="0" err="1" smtClean="0"/>
              <a:t>výuky</a:t>
            </a:r>
            <a:endParaRPr lang="en-GB" sz="210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Jak rychle získat zpětnou vazbu o průběhu žákovského učení v hodině?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Dílčí otázky na žáky (omezeno časem a počtem žáků :)</a:t>
            </a:r>
          </a:p>
          <a:p>
            <a:r>
              <a:rPr lang="cs-CZ" dirty="0" smtClean="0"/>
              <a:t>Otázky s využitím technologie </a:t>
            </a:r>
          </a:p>
          <a:p>
            <a:pPr lvl="1"/>
            <a:r>
              <a:rPr lang="cs-CZ" dirty="0" err="1" smtClean="0"/>
              <a:t>Clickers</a:t>
            </a:r>
            <a:r>
              <a:rPr lang="cs-CZ" dirty="0" smtClean="0"/>
              <a:t> („hlasovací zařízení“)</a:t>
            </a:r>
          </a:p>
          <a:p>
            <a:pPr lvl="1"/>
            <a:endParaRPr lang="cs-CZ" dirty="0"/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Google </a:t>
            </a:r>
            <a:r>
              <a:rPr lang="cs-CZ" dirty="0" err="1" smtClean="0"/>
              <a:t>forms</a:t>
            </a:r>
            <a:r>
              <a:rPr lang="cs-CZ" dirty="0" smtClean="0"/>
              <a:t> (s využitím technologie v majetku žáků)</a:t>
            </a:r>
          </a:p>
          <a:p>
            <a:pPr lvl="2"/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support.google.com/docs/answer/6281888?hl=en&amp;visit_id=636788180121227367-235529591&amp;rd=1</a:t>
            </a:r>
            <a:r>
              <a:rPr lang="cs-CZ" dirty="0" smtClean="0"/>
              <a:t> </a:t>
            </a:r>
            <a:endParaRPr lang="cs-CZ" dirty="0"/>
          </a:p>
        </p:txBody>
      </p:sp>
      <p:pic>
        <p:nvPicPr>
          <p:cNvPr id="1028" name="Picture 4" descr="VÃ½sledek obrÃ¡zku pro clickers assessment online alternative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4408" y="3491805"/>
            <a:ext cx="3384376" cy="1557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96281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/>
          <p:cNvSpPr>
            <a:spLocks noGrp="1" noChangeArrowheads="1"/>
          </p:cNvSpPr>
          <p:nvPr>
            <p:ph type="title"/>
          </p:nvPr>
        </p:nvSpPr>
        <p:spPr>
          <a:xfrm>
            <a:off x="741363" y="541338"/>
            <a:ext cx="9194800" cy="746125"/>
          </a:xfrm>
        </p:spPr>
        <p:txBody>
          <a:bodyPr lIns="0" tIns="0" rIns="0" bIns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GB" dirty="0" err="1" smtClean="0"/>
              <a:t>Hodnocení</a:t>
            </a:r>
            <a:r>
              <a:rPr lang="en-GB" dirty="0" smtClean="0"/>
              <a:t> </a:t>
            </a:r>
            <a:r>
              <a:rPr lang="cs-CZ" dirty="0" smtClean="0"/>
              <a:t>učitele </a:t>
            </a:r>
            <a:r>
              <a:rPr lang="en-GB" dirty="0" smtClean="0"/>
              <a:t>(</a:t>
            </a:r>
            <a:r>
              <a:rPr lang="cs-CZ" dirty="0" smtClean="0"/>
              <a:t>a </a:t>
            </a:r>
            <a:r>
              <a:rPr lang="en-GB" dirty="0" err="1" smtClean="0"/>
              <a:t>efektivity</a:t>
            </a:r>
            <a:r>
              <a:rPr lang="en-GB" dirty="0" smtClean="0"/>
              <a:t> </a:t>
            </a:r>
            <a:r>
              <a:rPr lang="en-GB" dirty="0" err="1" smtClean="0"/>
              <a:t>výuky</a:t>
            </a:r>
            <a:r>
              <a:rPr lang="cs-CZ" dirty="0" smtClean="0"/>
              <a:t>)</a:t>
            </a:r>
            <a:r>
              <a:rPr lang="en-GB" dirty="0" smtClean="0"/>
              <a:t> </a:t>
            </a:r>
          </a:p>
        </p:txBody>
      </p:sp>
      <p:sp>
        <p:nvSpPr>
          <p:cNvPr id="16387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647700" y="1763713"/>
            <a:ext cx="8570913" cy="5022850"/>
          </a:xfrm>
        </p:spPr>
        <p:txBody>
          <a:bodyPr lIns="0" tIns="0" rIns="0" bIns="0">
            <a:spAutoFit/>
          </a:bodyPr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sz="2700" smtClean="0"/>
              <a:t>Efektivita výuky (učitele) bývá posuzována: </a:t>
            </a:r>
          </a:p>
          <a:p>
            <a:pPr lvl="1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sz="2200" smtClean="0"/>
              <a:t>studenty </a:t>
            </a:r>
            <a:r>
              <a:rPr lang="cs-CZ" altLang="cs-CZ" sz="2200" smtClean="0"/>
              <a:t>(př. na VŠ - </a:t>
            </a:r>
            <a:r>
              <a:rPr lang="en-GB" altLang="cs-CZ" sz="2200" smtClean="0"/>
              <a:t>bc., mgr. i pgs</a:t>
            </a:r>
            <a:r>
              <a:rPr lang="cs-CZ" altLang="cs-CZ" sz="2200" smtClean="0"/>
              <a:t>; </a:t>
            </a:r>
            <a:r>
              <a:rPr lang="en-GB" altLang="cs-CZ" sz="2200" smtClean="0"/>
              <a:t>kombinovanými</a:t>
            </a:r>
            <a:r>
              <a:rPr lang="cs-CZ" altLang="cs-CZ" sz="2200" smtClean="0"/>
              <a:t>)</a:t>
            </a:r>
            <a:r>
              <a:rPr lang="en-GB" altLang="cs-CZ" sz="2200" smtClean="0"/>
              <a:t>   </a:t>
            </a:r>
          </a:p>
          <a:p>
            <a:pPr lvl="1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sz="2200" smtClean="0"/>
              <a:t>absolventy, </a:t>
            </a:r>
          </a:p>
          <a:p>
            <a:pPr lvl="1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sz="2200" smtClean="0"/>
              <a:t>kolegy, </a:t>
            </a:r>
          </a:p>
          <a:p>
            <a:pPr lvl="1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sz="2200" smtClean="0"/>
              <a:t>nadřízenými, </a:t>
            </a:r>
          </a:p>
          <a:p>
            <a:pPr lvl="1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sz="2200" smtClean="0"/>
              <a:t>nezávislými pozorovateli </a:t>
            </a:r>
          </a:p>
          <a:p>
            <a:pPr lvl="1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sz="2200" smtClean="0"/>
              <a:t>samotným v</a:t>
            </a:r>
            <a:r>
              <a:rPr lang="cs-CZ" altLang="cs-CZ" sz="2200" smtClean="0"/>
              <a:t>y</a:t>
            </a:r>
            <a:r>
              <a:rPr lang="en-GB" altLang="cs-CZ" sz="2200" smtClean="0"/>
              <a:t>učujícím </a:t>
            </a:r>
          </a:p>
          <a:p>
            <a:pPr lvl="1" algn="r" eaLnBrk="1" hangingPunct="1">
              <a:buFont typeface="Wingdings" panose="05000000000000000000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sz="2200" i="1" smtClean="0"/>
              <a:t>(Feldman, 1989)</a:t>
            </a:r>
            <a:endParaRPr lang="cs-CZ" altLang="cs-CZ" sz="2200" i="1" smtClean="0"/>
          </a:p>
          <a:p>
            <a:pPr lvl="1" algn="r" eaLnBrk="1" hangingPunct="1">
              <a:buFont typeface="Wingdings" panose="05000000000000000000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cs-CZ" altLang="cs-CZ" sz="2200" i="1" smtClean="0"/>
          </a:p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2700" smtClean="0"/>
              <a:t>Součást (auto)evaluačních procesů ve škole</a:t>
            </a:r>
          </a:p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2700" smtClean="0"/>
              <a:t>Součást kultury školy a jeden z faktorů klimatu školy</a:t>
            </a:r>
            <a:endParaRPr lang="en-GB" altLang="cs-CZ" sz="270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/>
          <p:cNvSpPr>
            <a:spLocks noGrp="1" noChangeArrowheads="1"/>
          </p:cNvSpPr>
          <p:nvPr>
            <p:ph type="title"/>
          </p:nvPr>
        </p:nvSpPr>
        <p:spPr>
          <a:xfrm>
            <a:off x="504825" y="563563"/>
            <a:ext cx="9575800" cy="746125"/>
          </a:xfrm>
        </p:spPr>
        <p:txBody>
          <a:bodyPr lIns="0" tIns="0" rIns="0" bIns="0">
            <a:spAutoFit/>
          </a:bodyPr>
          <a:lstStyle/>
          <a:p>
            <a:pPr marL="358775" indent="-358775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altLang="cs-CZ" smtClean="0"/>
              <a:t>Žákovské, studentské hodnocení výuky</a:t>
            </a:r>
          </a:p>
        </p:txBody>
      </p:sp>
      <p:sp>
        <p:nvSpPr>
          <p:cNvPr id="17411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719138" y="1692275"/>
            <a:ext cx="8772525" cy="5000625"/>
          </a:xfrm>
        </p:spPr>
        <p:txBody>
          <a:bodyPr lIns="0" tIns="0" rIns="0" bIns="0">
            <a:spAutoFit/>
          </a:bodyPr>
          <a:lstStyle/>
          <a:p>
            <a:pPr lvl="1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dirty="0" err="1" smtClean="0"/>
              <a:t>Uživatelský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pohled</a:t>
            </a:r>
            <a:endParaRPr lang="en-GB" altLang="cs-CZ" dirty="0" smtClean="0"/>
          </a:p>
          <a:p>
            <a:pPr lvl="1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dirty="0" err="1" smtClean="0"/>
              <a:t>Realizace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posledních</a:t>
            </a:r>
            <a:r>
              <a:rPr lang="en-GB" altLang="cs-CZ" dirty="0" smtClean="0"/>
              <a:t> </a:t>
            </a:r>
            <a:r>
              <a:rPr lang="cs-CZ" altLang="cs-CZ" dirty="0"/>
              <a:t>5</a:t>
            </a:r>
            <a:r>
              <a:rPr lang="en-GB" altLang="cs-CZ" dirty="0" smtClean="0"/>
              <a:t>0. let; v ČR od </a:t>
            </a:r>
            <a:r>
              <a:rPr lang="en-GB" altLang="cs-CZ" dirty="0" err="1" smtClean="0"/>
              <a:t>konce</a:t>
            </a:r>
            <a:r>
              <a:rPr lang="en-GB" altLang="cs-CZ" dirty="0" smtClean="0"/>
              <a:t> 70. let (</a:t>
            </a:r>
            <a:r>
              <a:rPr lang="cs-CZ" altLang="cs-CZ" dirty="0" smtClean="0"/>
              <a:t>např. Jiří </a:t>
            </a:r>
            <a:r>
              <a:rPr lang="en-GB" altLang="cs-CZ" dirty="0" smtClean="0"/>
              <a:t>Mareš, 1985)</a:t>
            </a:r>
          </a:p>
          <a:p>
            <a:pPr lvl="1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dirty="0" err="1" smtClean="0"/>
              <a:t>Rozvoj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hlavně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ve</a:t>
            </a:r>
            <a:r>
              <a:rPr lang="en-GB" altLang="cs-CZ" dirty="0" smtClean="0"/>
              <a:t> VŠ </a:t>
            </a:r>
            <a:r>
              <a:rPr lang="en-GB" altLang="cs-CZ" dirty="0" err="1" smtClean="0"/>
              <a:t>prostředí</a:t>
            </a:r>
            <a:endParaRPr lang="en-GB" altLang="cs-CZ" dirty="0" smtClean="0"/>
          </a:p>
          <a:p>
            <a:pPr lvl="1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dirty="0" err="1" smtClean="0"/>
              <a:t>Sumativní</a:t>
            </a:r>
            <a:r>
              <a:rPr lang="en-GB" altLang="cs-CZ" dirty="0" smtClean="0"/>
              <a:t>, </a:t>
            </a:r>
            <a:r>
              <a:rPr lang="en-GB" altLang="cs-CZ" dirty="0" err="1" smtClean="0"/>
              <a:t>formativní</a:t>
            </a:r>
            <a:endParaRPr lang="en-GB" altLang="cs-CZ" dirty="0" smtClean="0"/>
          </a:p>
          <a:p>
            <a:pPr lvl="1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dirty="0" err="1" smtClean="0"/>
              <a:t>Problematika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rolí</a:t>
            </a:r>
            <a:r>
              <a:rPr lang="en-GB" altLang="cs-CZ" dirty="0" smtClean="0"/>
              <a:t> (</a:t>
            </a:r>
            <a:r>
              <a:rPr lang="en-GB" altLang="cs-CZ" dirty="0" err="1" smtClean="0"/>
              <a:t>zadavetel</a:t>
            </a:r>
            <a:r>
              <a:rPr lang="en-GB" altLang="cs-CZ" dirty="0" smtClean="0"/>
              <a:t>, </a:t>
            </a:r>
            <a:r>
              <a:rPr lang="en-GB" altLang="cs-CZ" dirty="0" err="1" smtClean="0"/>
              <a:t>učitel</a:t>
            </a:r>
            <a:r>
              <a:rPr lang="en-GB" altLang="cs-CZ" dirty="0" smtClean="0"/>
              <a:t>, </a:t>
            </a:r>
            <a:r>
              <a:rPr lang="en-GB" altLang="cs-CZ" dirty="0" err="1" smtClean="0"/>
              <a:t>hodnotitel</a:t>
            </a:r>
            <a:r>
              <a:rPr lang="en-GB" altLang="cs-CZ" dirty="0" smtClean="0"/>
              <a:t> – </a:t>
            </a:r>
            <a:r>
              <a:rPr lang="en-GB" altLang="cs-CZ" dirty="0" err="1" smtClean="0"/>
              <a:t>žák</a:t>
            </a:r>
            <a:r>
              <a:rPr lang="en-GB" altLang="cs-CZ" dirty="0" smtClean="0"/>
              <a:t>)</a:t>
            </a:r>
          </a:p>
          <a:p>
            <a:pPr lvl="1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dirty="0" err="1" smtClean="0"/>
              <a:t>Pouze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součást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obrazu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výuky</a:t>
            </a:r>
            <a:r>
              <a:rPr lang="en-GB" altLang="cs-CZ" dirty="0" smtClean="0"/>
              <a:t>; </a:t>
            </a:r>
            <a:r>
              <a:rPr lang="en-GB" altLang="cs-CZ" dirty="0" err="1" smtClean="0"/>
              <a:t>výuka</a:t>
            </a:r>
            <a:r>
              <a:rPr lang="en-GB" altLang="cs-CZ" dirty="0" smtClean="0"/>
              <a:t> je </a:t>
            </a:r>
            <a:r>
              <a:rPr lang="en-GB" altLang="cs-CZ" dirty="0" err="1" smtClean="0"/>
              <a:t>multidimenzionální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záležitost</a:t>
            </a:r>
            <a:r>
              <a:rPr lang="en-GB" altLang="cs-CZ" dirty="0" smtClean="0"/>
              <a:t> (</a:t>
            </a:r>
            <a:r>
              <a:rPr lang="en-GB" altLang="cs-CZ" dirty="0" err="1" smtClean="0"/>
              <a:t>Marsch</a:t>
            </a:r>
            <a:r>
              <a:rPr lang="en-GB" altLang="cs-CZ" dirty="0" smtClean="0"/>
              <a:t>, Roche, 1997)</a:t>
            </a:r>
          </a:p>
          <a:p>
            <a:pPr lvl="1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dirty="0" err="1" smtClean="0"/>
              <a:t>Měřítko</a:t>
            </a:r>
            <a:r>
              <a:rPr lang="en-GB" altLang="cs-CZ" dirty="0" smtClean="0"/>
              <a:t> </a:t>
            </a:r>
            <a:r>
              <a:rPr lang="en-GB" altLang="cs-CZ" i="1" dirty="0" err="1" smtClean="0"/>
              <a:t>efektivity</a:t>
            </a:r>
            <a:r>
              <a:rPr lang="en-GB" altLang="cs-CZ" i="1" dirty="0" smtClean="0"/>
              <a:t> </a:t>
            </a:r>
            <a:r>
              <a:rPr lang="en-GB" altLang="cs-CZ" i="1" dirty="0" err="1" smtClean="0"/>
              <a:t>procesu</a:t>
            </a:r>
            <a:r>
              <a:rPr lang="en-GB" altLang="cs-CZ" dirty="0" smtClean="0"/>
              <a:t> (Stinger, </a:t>
            </a:r>
            <a:r>
              <a:rPr lang="en-GB" altLang="cs-CZ" dirty="0" err="1" smtClean="0"/>
              <a:t>Irwing</a:t>
            </a:r>
            <a:r>
              <a:rPr lang="en-GB" altLang="cs-CZ" dirty="0" smtClean="0"/>
              <a:t>, 1998)</a:t>
            </a:r>
          </a:p>
          <a:p>
            <a:pPr lvl="1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dirty="0" err="1" smtClean="0"/>
              <a:t>Problematika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zkreslení</a:t>
            </a:r>
            <a:endParaRPr lang="en-GB" altLang="cs-CZ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/>
          <p:cNvSpPr>
            <a:spLocks noGrp="1" noChangeArrowheads="1"/>
          </p:cNvSpPr>
          <p:nvPr>
            <p:ph type="title"/>
          </p:nvPr>
        </p:nvSpPr>
        <p:spPr>
          <a:xfrm>
            <a:off x="504825" y="563563"/>
            <a:ext cx="9074150" cy="746125"/>
          </a:xfrm>
        </p:spPr>
        <p:txBody>
          <a:bodyPr lIns="0" tIns="0" rIns="0" bIns="0">
            <a:spAutoFit/>
          </a:bodyPr>
          <a:lstStyle/>
          <a:p>
            <a:pPr marL="358775" indent="-358775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altLang="cs-CZ" smtClean="0"/>
              <a:t>Dimenze</a:t>
            </a:r>
            <a:r>
              <a:rPr lang="cs-CZ" altLang="cs-CZ" smtClean="0"/>
              <a:t> žákovského hodnocení</a:t>
            </a:r>
            <a:endParaRPr lang="en-GB" altLang="cs-CZ" smtClean="0"/>
          </a:p>
        </p:txBody>
      </p:sp>
      <p:sp>
        <p:nvSpPr>
          <p:cNvPr id="18435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719138" y="1763713"/>
            <a:ext cx="8772525" cy="6165790"/>
          </a:xfrm>
        </p:spPr>
        <p:txBody>
          <a:bodyPr lIns="0" tIns="0" rIns="0" bIns="0">
            <a:spAutoFit/>
          </a:bodyPr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dirty="0" err="1" smtClean="0"/>
              <a:t>Složitost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sleovaných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jevů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vylučuje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univerzální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nástroj</a:t>
            </a:r>
            <a:r>
              <a:rPr lang="en-GB" altLang="cs-CZ" dirty="0" smtClean="0"/>
              <a:t> </a:t>
            </a:r>
            <a:endParaRPr lang="cs-CZ" altLang="cs-CZ" dirty="0" smtClean="0"/>
          </a:p>
          <a:p>
            <a:pPr lvl="1" eaLnBrk="1" hangingPunct="1">
              <a:buFont typeface="Wingdings" panose="05000000000000000000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dirty="0" smtClean="0"/>
              <a:t>						</a:t>
            </a:r>
            <a:r>
              <a:rPr lang="en-GB" altLang="cs-CZ" dirty="0" smtClean="0"/>
              <a:t>(</a:t>
            </a:r>
            <a:r>
              <a:rPr lang="en-GB" altLang="cs-CZ" dirty="0" err="1" smtClean="0"/>
              <a:t>d´Apolomi</a:t>
            </a:r>
            <a:r>
              <a:rPr lang="en-GB" altLang="cs-CZ" dirty="0" smtClean="0"/>
              <a:t>, </a:t>
            </a:r>
            <a:r>
              <a:rPr lang="en-GB" altLang="cs-CZ" dirty="0" err="1" smtClean="0"/>
              <a:t>Abrami</a:t>
            </a:r>
            <a:r>
              <a:rPr lang="en-GB" altLang="cs-CZ" dirty="0" smtClean="0"/>
              <a:t>, 1997)</a:t>
            </a:r>
          </a:p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b="1" dirty="0" err="1" smtClean="0"/>
              <a:t>Dva</a:t>
            </a:r>
            <a:r>
              <a:rPr lang="en-GB" altLang="cs-CZ" b="1" dirty="0" smtClean="0"/>
              <a:t> </a:t>
            </a:r>
            <a:r>
              <a:rPr lang="en-GB" altLang="cs-CZ" b="1" dirty="0" err="1" smtClean="0"/>
              <a:t>základní</a:t>
            </a:r>
            <a:r>
              <a:rPr lang="en-GB" altLang="cs-CZ" b="1" dirty="0" smtClean="0"/>
              <a:t> </a:t>
            </a:r>
            <a:r>
              <a:rPr lang="en-GB" altLang="cs-CZ" b="1" dirty="0" err="1" smtClean="0"/>
              <a:t>přístupy</a:t>
            </a:r>
            <a:r>
              <a:rPr lang="en-GB" altLang="cs-CZ" b="1" dirty="0" smtClean="0"/>
              <a:t>:</a:t>
            </a:r>
          </a:p>
          <a:p>
            <a:pPr lvl="1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u="sng" dirty="0" err="1" smtClean="0"/>
              <a:t>Jedna</a:t>
            </a:r>
            <a:r>
              <a:rPr lang="en-GB" altLang="cs-CZ" u="sng" dirty="0" smtClean="0"/>
              <a:t> </a:t>
            </a:r>
            <a:r>
              <a:rPr lang="en-GB" altLang="cs-CZ" u="sng" dirty="0" err="1" smtClean="0"/>
              <a:t>obecná</a:t>
            </a:r>
            <a:r>
              <a:rPr lang="en-GB" altLang="cs-CZ" u="sng" dirty="0" smtClean="0"/>
              <a:t> </a:t>
            </a:r>
            <a:r>
              <a:rPr lang="en-GB" altLang="cs-CZ" u="sng" dirty="0" err="1" smtClean="0"/>
              <a:t>charakteristika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efektivní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výuky</a:t>
            </a:r>
            <a:endParaRPr lang="cs-CZ" altLang="cs-CZ" dirty="0" smtClean="0"/>
          </a:p>
          <a:p>
            <a:pPr lvl="2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dirty="0" smtClean="0"/>
              <a:t>Velmi vhodná pro předškoláky a mladší školní věk – „</a:t>
            </a:r>
            <a:r>
              <a:rPr lang="cs-CZ" altLang="cs-CZ" dirty="0" err="1" smtClean="0"/>
              <a:t>smajlíky</a:t>
            </a:r>
            <a:r>
              <a:rPr lang="cs-CZ" altLang="cs-CZ" dirty="0" smtClean="0"/>
              <a:t>“, „nejlepší aktivita v hodině“ atp. </a:t>
            </a:r>
            <a:endParaRPr lang="en-GB" altLang="cs-CZ" dirty="0" smtClean="0"/>
          </a:p>
          <a:p>
            <a:pPr lvl="1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u="sng" dirty="0" err="1" smtClean="0"/>
              <a:t>Multidimenzionální</a:t>
            </a:r>
            <a:r>
              <a:rPr lang="en-GB" altLang="cs-CZ" u="sng" dirty="0" smtClean="0"/>
              <a:t> </a:t>
            </a:r>
            <a:r>
              <a:rPr lang="en-GB" altLang="cs-CZ" u="sng" dirty="0" err="1" smtClean="0"/>
              <a:t>pojetí</a:t>
            </a:r>
            <a:endParaRPr lang="en-GB" altLang="cs-CZ" u="sng" dirty="0" smtClean="0"/>
          </a:p>
          <a:p>
            <a:pPr lvl="2" eaLnBrk="1" hangingPunct="1">
              <a:buFont typeface="Wingdings" panose="05000000000000000000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dirty="0" smtClean="0"/>
              <a:t>(</a:t>
            </a:r>
            <a:r>
              <a:rPr lang="en-GB" altLang="cs-CZ" i="1" dirty="0" err="1" smtClean="0"/>
              <a:t>hodnota</a:t>
            </a:r>
            <a:r>
              <a:rPr lang="en-GB" altLang="cs-CZ" i="1" dirty="0" smtClean="0"/>
              <a:t> </a:t>
            </a:r>
            <a:r>
              <a:rPr lang="en-GB" altLang="cs-CZ" i="1" dirty="0" err="1" smtClean="0"/>
              <a:t>učení</a:t>
            </a:r>
            <a:r>
              <a:rPr lang="en-GB" altLang="cs-CZ" i="1" dirty="0" smtClean="0"/>
              <a:t>, </a:t>
            </a:r>
            <a:r>
              <a:rPr lang="en-GB" altLang="cs-CZ" i="1" dirty="0" err="1" smtClean="0"/>
              <a:t>učitelovo</a:t>
            </a:r>
            <a:r>
              <a:rPr lang="en-GB" altLang="cs-CZ" i="1" dirty="0" smtClean="0"/>
              <a:t> </a:t>
            </a:r>
            <a:r>
              <a:rPr lang="en-GB" altLang="cs-CZ" i="1" dirty="0" err="1" smtClean="0"/>
              <a:t>nadšení</a:t>
            </a:r>
            <a:r>
              <a:rPr lang="en-GB" altLang="cs-CZ" i="1" dirty="0" smtClean="0"/>
              <a:t>, </a:t>
            </a:r>
            <a:r>
              <a:rPr lang="en-GB" altLang="cs-CZ" i="1" dirty="0" err="1" smtClean="0"/>
              <a:t>organizace</a:t>
            </a:r>
            <a:r>
              <a:rPr lang="en-GB" altLang="cs-CZ" i="1" dirty="0" smtClean="0"/>
              <a:t> </a:t>
            </a:r>
            <a:r>
              <a:rPr lang="en-GB" altLang="cs-CZ" i="1" dirty="0" err="1" smtClean="0"/>
              <a:t>výuky</a:t>
            </a:r>
            <a:r>
              <a:rPr lang="en-GB" altLang="cs-CZ" i="1" dirty="0" smtClean="0"/>
              <a:t>, </a:t>
            </a:r>
            <a:r>
              <a:rPr lang="en-GB" altLang="cs-CZ" i="1" dirty="0" err="1" smtClean="0"/>
              <a:t>skupinová</a:t>
            </a:r>
            <a:r>
              <a:rPr lang="en-GB" altLang="cs-CZ" i="1" dirty="0" smtClean="0"/>
              <a:t> </a:t>
            </a:r>
            <a:r>
              <a:rPr lang="en-GB" altLang="cs-CZ" i="1" dirty="0" err="1" smtClean="0"/>
              <a:t>interakce</a:t>
            </a:r>
            <a:r>
              <a:rPr lang="en-GB" altLang="cs-CZ" i="1" dirty="0" smtClean="0"/>
              <a:t>, </a:t>
            </a:r>
            <a:r>
              <a:rPr lang="en-GB" altLang="cs-CZ" i="1" dirty="0" err="1" smtClean="0"/>
              <a:t>vztah</a:t>
            </a:r>
            <a:r>
              <a:rPr lang="en-GB" altLang="cs-CZ" i="1" dirty="0" smtClean="0"/>
              <a:t> u-ž, </a:t>
            </a:r>
            <a:r>
              <a:rPr lang="en-GB" altLang="cs-CZ" i="1" dirty="0" err="1" smtClean="0"/>
              <a:t>rozsah</a:t>
            </a:r>
            <a:r>
              <a:rPr lang="en-GB" altLang="cs-CZ" i="1" dirty="0" smtClean="0"/>
              <a:t> a </a:t>
            </a:r>
            <a:r>
              <a:rPr lang="en-GB" altLang="cs-CZ" i="1" dirty="0" err="1" smtClean="0"/>
              <a:t>pokrytí</a:t>
            </a:r>
            <a:r>
              <a:rPr lang="en-GB" altLang="cs-CZ" i="1" dirty="0" smtClean="0"/>
              <a:t> </a:t>
            </a:r>
            <a:r>
              <a:rPr lang="en-GB" altLang="cs-CZ" i="1" dirty="0" err="1" smtClean="0"/>
              <a:t>učiva</a:t>
            </a:r>
            <a:r>
              <a:rPr lang="en-GB" altLang="cs-CZ" i="1" dirty="0" smtClean="0"/>
              <a:t>, </a:t>
            </a:r>
            <a:r>
              <a:rPr lang="en-GB" altLang="cs-CZ" i="1" dirty="0" err="1" smtClean="0"/>
              <a:t>zkoušení</a:t>
            </a:r>
            <a:r>
              <a:rPr lang="en-GB" altLang="cs-CZ" i="1" dirty="0" smtClean="0"/>
              <a:t> a </a:t>
            </a:r>
            <a:r>
              <a:rPr lang="en-GB" altLang="cs-CZ" i="1" dirty="0" err="1" smtClean="0"/>
              <a:t>klasifikace</a:t>
            </a:r>
            <a:r>
              <a:rPr lang="en-GB" altLang="cs-CZ" i="1" dirty="0" smtClean="0"/>
              <a:t>, </a:t>
            </a:r>
            <a:r>
              <a:rPr lang="en-GB" altLang="cs-CZ" i="1" dirty="0" err="1" smtClean="0"/>
              <a:t>zadávaní</a:t>
            </a:r>
            <a:r>
              <a:rPr lang="en-GB" altLang="cs-CZ" i="1" dirty="0" smtClean="0"/>
              <a:t> </a:t>
            </a:r>
            <a:r>
              <a:rPr lang="en-GB" altLang="cs-CZ" i="1" dirty="0" err="1" smtClean="0"/>
              <a:t>úkoly</a:t>
            </a:r>
            <a:r>
              <a:rPr lang="en-GB" altLang="cs-CZ" i="1" dirty="0" smtClean="0"/>
              <a:t>, </a:t>
            </a:r>
            <a:r>
              <a:rPr lang="en-GB" altLang="cs-CZ" i="1" dirty="0" err="1" smtClean="0"/>
              <a:t>náročnost</a:t>
            </a:r>
            <a:r>
              <a:rPr lang="en-GB" altLang="cs-CZ" i="1" dirty="0" smtClean="0"/>
              <a:t> a </a:t>
            </a:r>
            <a:r>
              <a:rPr lang="en-GB" altLang="cs-CZ" i="1" dirty="0" err="1" smtClean="0"/>
              <a:t>obtížnost</a:t>
            </a:r>
            <a:r>
              <a:rPr lang="en-GB" altLang="cs-CZ" i="1" dirty="0" smtClean="0"/>
              <a:t> </a:t>
            </a:r>
            <a:r>
              <a:rPr lang="en-GB" altLang="cs-CZ" i="1" dirty="0" err="1" smtClean="0"/>
              <a:t>výuky</a:t>
            </a:r>
            <a:r>
              <a:rPr lang="en-GB" altLang="cs-CZ" i="1" dirty="0" smtClean="0"/>
              <a:t>)</a:t>
            </a:r>
            <a:r>
              <a:rPr lang="en-GB" altLang="cs-CZ" dirty="0" smtClean="0"/>
              <a:t>(</a:t>
            </a:r>
            <a:r>
              <a:rPr lang="en-GB" altLang="cs-CZ" dirty="0" err="1" smtClean="0"/>
              <a:t>Marhe</a:t>
            </a:r>
            <a:r>
              <a:rPr lang="en-GB" altLang="cs-CZ" dirty="0" smtClean="0"/>
              <a:t>, Roche, 1997)</a:t>
            </a:r>
          </a:p>
          <a:p>
            <a:pPr lvl="1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dirty="0" err="1" smtClean="0"/>
              <a:t>Problémy</a:t>
            </a:r>
            <a:r>
              <a:rPr lang="cs-CZ" altLang="cs-CZ" dirty="0" smtClean="0"/>
              <a:t>:</a:t>
            </a:r>
            <a:r>
              <a:rPr lang="en-GB" altLang="cs-CZ" dirty="0" smtClean="0"/>
              <a:t> </a:t>
            </a:r>
            <a:r>
              <a:rPr lang="en-GB" altLang="cs-CZ" i="1" dirty="0" err="1" smtClean="0"/>
              <a:t>různost</a:t>
            </a:r>
            <a:r>
              <a:rPr lang="en-GB" altLang="cs-CZ" i="1" dirty="0" smtClean="0"/>
              <a:t> </a:t>
            </a:r>
            <a:r>
              <a:rPr lang="en-GB" altLang="cs-CZ" i="1" dirty="0" err="1" smtClean="0"/>
              <a:t>výuky</a:t>
            </a:r>
            <a:r>
              <a:rPr lang="en-GB" altLang="cs-CZ" i="1" dirty="0" smtClean="0"/>
              <a:t>, </a:t>
            </a:r>
            <a:r>
              <a:rPr lang="en-GB" altLang="cs-CZ" i="1" dirty="0" err="1" smtClean="0"/>
              <a:t>účel</a:t>
            </a:r>
            <a:r>
              <a:rPr lang="en-GB" altLang="cs-CZ" i="1" dirty="0" smtClean="0"/>
              <a:t> </a:t>
            </a:r>
            <a:r>
              <a:rPr lang="en-GB" altLang="cs-CZ" i="1" dirty="0" err="1" smtClean="0"/>
              <a:t>posuzování</a:t>
            </a:r>
            <a:r>
              <a:rPr lang="en-GB" altLang="cs-CZ" i="1" dirty="0" smtClean="0"/>
              <a:t>...</a:t>
            </a:r>
          </a:p>
          <a:p>
            <a:pPr lvl="1" eaLnBrk="1" hangingPunct="1">
              <a:buFont typeface="Wingdings" panose="05000000000000000000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GB" altLang="cs-CZ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500" smtClean="0"/>
              <a:t>Příklad metody </a:t>
            </a:r>
            <a:br>
              <a:rPr lang="cs-CZ" sz="4500" smtClean="0"/>
            </a:br>
            <a:r>
              <a:rPr lang="cs-CZ" sz="3200" smtClean="0"/>
              <a:t>The Student Evaluation of Educational Quality (SEEQ)</a:t>
            </a:r>
            <a:r>
              <a:rPr lang="cs-CZ" sz="4500" smtClean="0"/>
              <a:t>   </a:t>
            </a:r>
          </a:p>
        </p:txBody>
      </p:sp>
      <p:pic>
        <p:nvPicPr>
          <p:cNvPr id="19459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908175"/>
            <a:ext cx="7561263" cy="537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pPr eaLnBrk="1" hangingPunct="1"/>
            <a:r>
              <a:rPr lang="cs-CZ" altLang="cs-CZ" smtClean="0"/>
              <a:t>SEEQ – části metody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 eaLnBrk="1" hangingPunct="1"/>
            <a:r>
              <a:rPr lang="cs-CZ" altLang="cs-CZ" smtClean="0"/>
              <a:t>sebeposuzovací dotazník pro učitele</a:t>
            </a:r>
          </a:p>
          <a:p>
            <a:pPr eaLnBrk="1" hangingPunct="1"/>
            <a:r>
              <a:rPr lang="cs-CZ" altLang="cs-CZ" smtClean="0"/>
              <a:t>dotazník pro žáky</a:t>
            </a:r>
          </a:p>
          <a:p>
            <a:pPr lvl="1" eaLnBrk="1" hangingPunct="1"/>
            <a:r>
              <a:rPr lang="cs-CZ" altLang="cs-CZ" smtClean="0"/>
              <a:t>uzavřené otázky</a:t>
            </a:r>
          </a:p>
          <a:p>
            <a:pPr lvl="1" eaLnBrk="1" hangingPunct="1"/>
            <a:r>
              <a:rPr lang="cs-CZ" altLang="cs-CZ" smtClean="0"/>
              <a:t>otevřené otázky</a:t>
            </a:r>
          </a:p>
          <a:p>
            <a:pPr lvl="1" eaLnBrk="1" hangingPunct="1"/>
            <a:r>
              <a:rPr lang="cs-CZ" altLang="cs-CZ" smtClean="0"/>
              <a:t>doplňující a alternativní otázky</a:t>
            </a:r>
          </a:p>
          <a:p>
            <a:pPr lvl="1" eaLnBrk="1" hangingPunct="1"/>
            <a:r>
              <a:rPr lang="cs-CZ" altLang="cs-CZ" smtClean="0"/>
              <a:t>on-line vyhodnocení, manuál a pokyny k interpretaci</a:t>
            </a:r>
          </a:p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/>
          <p:cNvSpPr>
            <a:spLocks noGrp="1" noChangeArrowheads="1"/>
          </p:cNvSpPr>
          <p:nvPr>
            <p:ph type="title"/>
          </p:nvPr>
        </p:nvSpPr>
        <p:spPr>
          <a:xfrm>
            <a:off x="504825" y="563563"/>
            <a:ext cx="9074150" cy="746125"/>
          </a:xfrm>
        </p:spPr>
        <p:txBody>
          <a:bodyPr lIns="0" tIns="0" rIns="0" bIns="0">
            <a:spAutoFit/>
          </a:bodyPr>
          <a:lstStyle/>
          <a:p>
            <a:pPr marL="358775" indent="-358775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altLang="cs-CZ" smtClean="0"/>
              <a:t>V</a:t>
            </a:r>
            <a:r>
              <a:rPr lang="cs-CZ" altLang="cs-CZ" smtClean="0"/>
              <a:t>ýsledky žákovského hodnocení</a:t>
            </a:r>
            <a:endParaRPr lang="en-GB" altLang="cs-CZ" smtClean="0"/>
          </a:p>
        </p:txBody>
      </p:sp>
      <p:sp>
        <p:nvSpPr>
          <p:cNvPr id="21507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719138" y="1763713"/>
            <a:ext cx="9361487" cy="5567362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9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smtClean="0"/>
              <a:t>Reliabilita </a:t>
            </a:r>
            <a:endParaRPr lang="cs-CZ" altLang="cs-CZ" smtClean="0"/>
          </a:p>
          <a:p>
            <a:pPr lvl="1" eaLnBrk="1" hangingPunct="1">
              <a:lnSpc>
                <a:spcPct val="9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i="1" smtClean="0"/>
              <a:t>stabilita v čase – vysoká např. SEEQ r=0,61 v rozpětí 13 let</a:t>
            </a:r>
          </a:p>
          <a:p>
            <a:pPr eaLnBrk="1" hangingPunct="1">
              <a:lnSpc>
                <a:spcPct val="9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smtClean="0"/>
              <a:t>Specifičnost učitelova obrazu v očích studentů </a:t>
            </a:r>
            <a:endParaRPr lang="cs-CZ" altLang="cs-CZ" smtClean="0"/>
          </a:p>
          <a:p>
            <a:pPr lvl="1" eaLnBrk="1" hangingPunct="1">
              <a:lnSpc>
                <a:spcPct val="9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i="1" smtClean="0"/>
              <a:t>sympatie, studijní styl...</a:t>
            </a:r>
          </a:p>
          <a:p>
            <a:pPr eaLnBrk="1" hangingPunct="1">
              <a:lnSpc>
                <a:spcPct val="9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smtClean="0"/>
              <a:t>Zkreslení – </a:t>
            </a:r>
            <a:r>
              <a:rPr lang="cs-CZ" altLang="cs-CZ" smtClean="0"/>
              <a:t>možné </a:t>
            </a:r>
            <a:r>
              <a:rPr lang="en-GB" altLang="cs-CZ" smtClean="0"/>
              <a:t>zdroje (Marsch, 1987)</a:t>
            </a:r>
          </a:p>
          <a:p>
            <a:pPr lvl="1" eaLnBrk="1" hangingPunct="1">
              <a:lnSpc>
                <a:spcPct val="9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sz="2200" smtClean="0"/>
              <a:t>Korelační vztahy jsou interpretovány jako kauzální</a:t>
            </a:r>
          </a:p>
          <a:p>
            <a:pPr lvl="1" eaLnBrk="1" hangingPunct="1">
              <a:lnSpc>
                <a:spcPct val="9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sz="2200" smtClean="0"/>
              <a:t>Není volena vhodná jednotka zkoumání (student vs. </a:t>
            </a:r>
            <a:r>
              <a:rPr lang="cs-CZ" altLang="cs-CZ" sz="2200" smtClean="0"/>
              <a:t>s</a:t>
            </a:r>
            <a:r>
              <a:rPr lang="en-GB" altLang="cs-CZ" sz="2200" smtClean="0"/>
              <a:t>kupina)</a:t>
            </a:r>
          </a:p>
          <a:p>
            <a:pPr lvl="1" eaLnBrk="1" hangingPunct="1">
              <a:lnSpc>
                <a:spcPct val="9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sz="2200" smtClean="0"/>
              <a:t>Ignoruje se multivariační podstata pohledu hodnotitelů</a:t>
            </a:r>
          </a:p>
          <a:p>
            <a:pPr lvl="1" eaLnBrk="1" hangingPunct="1">
              <a:lnSpc>
                <a:spcPct val="9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sz="2200" smtClean="0"/>
              <a:t>Nevhodná operacionalizace pojmů, zkreslující označení proměnných</a:t>
            </a:r>
          </a:p>
          <a:p>
            <a:pPr lvl="1" eaLnBrk="1" hangingPunct="1">
              <a:lnSpc>
                <a:spcPct val="9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sz="2200" smtClean="0"/>
              <a:t>Špatná koncepce projektu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"/>
          <p:cNvSpPr>
            <a:spLocks noGrp="1" noChangeArrowheads="1"/>
          </p:cNvSpPr>
          <p:nvPr>
            <p:ph type="title"/>
          </p:nvPr>
        </p:nvSpPr>
        <p:spPr>
          <a:xfrm>
            <a:off x="1008063" y="384215"/>
            <a:ext cx="8570912" cy="1107996"/>
          </a:xfrm>
        </p:spPr>
        <p:txBody>
          <a:bodyPr lIns="0" tIns="0" rIns="0" bIns="0">
            <a:spAutoFit/>
          </a:bodyPr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altLang="cs-CZ" sz="3600" dirty="0" err="1" smtClean="0"/>
              <a:t>Faktory</a:t>
            </a:r>
            <a:r>
              <a:rPr lang="en-GB" altLang="cs-CZ" sz="3600" dirty="0" smtClean="0"/>
              <a:t> </a:t>
            </a:r>
            <a:r>
              <a:rPr lang="en-GB" altLang="cs-CZ" sz="3200" dirty="0" smtClean="0"/>
              <a:t>pros</a:t>
            </a:r>
            <a:r>
              <a:rPr lang="cs-CZ" altLang="cs-CZ" sz="3200" dirty="0" smtClean="0"/>
              <a:t>t</a:t>
            </a:r>
            <a:r>
              <a:rPr lang="en-GB" altLang="cs-CZ" sz="3200" dirty="0" err="1" smtClean="0"/>
              <a:t>ředí</a:t>
            </a:r>
            <a:r>
              <a:rPr lang="en-GB" altLang="cs-CZ" sz="3600" dirty="0" smtClean="0"/>
              <a:t> </a:t>
            </a:r>
            <a:r>
              <a:rPr lang="en-GB" altLang="cs-CZ" sz="3600" dirty="0" err="1" smtClean="0"/>
              <a:t>ovlivňující</a:t>
            </a:r>
            <a:r>
              <a:rPr lang="en-GB" altLang="cs-CZ" sz="3600" dirty="0" smtClean="0"/>
              <a:t> </a:t>
            </a:r>
            <a:r>
              <a:rPr lang="en-GB" altLang="cs-CZ" sz="3600" dirty="0" err="1" smtClean="0"/>
              <a:t>studentské</a:t>
            </a:r>
            <a:r>
              <a:rPr lang="en-GB" altLang="cs-CZ" sz="3600" dirty="0" smtClean="0"/>
              <a:t> </a:t>
            </a:r>
            <a:r>
              <a:rPr lang="en-GB" altLang="cs-CZ" sz="3600" dirty="0" err="1" smtClean="0"/>
              <a:t>posuzování</a:t>
            </a:r>
            <a:r>
              <a:rPr lang="cs-CZ" altLang="cs-CZ" sz="3600" dirty="0" smtClean="0"/>
              <a:t> (odpovědi)</a:t>
            </a:r>
            <a:endParaRPr lang="en-GB" altLang="cs-CZ" sz="3600" dirty="0" smtClean="0"/>
          </a:p>
        </p:txBody>
      </p:sp>
      <p:sp>
        <p:nvSpPr>
          <p:cNvPr id="22531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719138" y="1979613"/>
            <a:ext cx="4537075" cy="4524375"/>
          </a:xfrm>
        </p:spPr>
        <p:txBody>
          <a:bodyPr lIns="0" tIns="0" rIns="0" bIns="0">
            <a:spAutoFit/>
          </a:bodyPr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GB" altLang="cs-CZ" sz="2700" dirty="0" err="1" smtClean="0"/>
              <a:t>Předchozí</a:t>
            </a:r>
            <a:r>
              <a:rPr lang="en-GB" altLang="cs-CZ" sz="2700" dirty="0" smtClean="0"/>
              <a:t> </a:t>
            </a:r>
            <a:r>
              <a:rPr lang="en-GB" altLang="cs-CZ" sz="2700" dirty="0" err="1" smtClean="0"/>
              <a:t>zájem</a:t>
            </a:r>
            <a:r>
              <a:rPr lang="en-GB" altLang="cs-CZ" sz="2700" dirty="0" smtClean="0"/>
              <a:t> o </a:t>
            </a:r>
            <a:r>
              <a:rPr lang="en-GB" altLang="cs-CZ" sz="2700" dirty="0" err="1" smtClean="0"/>
              <a:t>učivo</a:t>
            </a:r>
            <a:r>
              <a:rPr lang="en-GB" altLang="cs-CZ" sz="2700" dirty="0" smtClean="0"/>
              <a:t> a </a:t>
            </a:r>
            <a:r>
              <a:rPr lang="en-GB" altLang="cs-CZ" sz="2700" dirty="0" err="1" smtClean="0"/>
              <a:t>předmět</a:t>
            </a:r>
            <a:endParaRPr lang="en-GB" altLang="cs-CZ" sz="2700" dirty="0" smtClean="0"/>
          </a:p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GB" altLang="cs-CZ" sz="2700" dirty="0" err="1" smtClean="0"/>
              <a:t>Očekávaná</a:t>
            </a:r>
            <a:r>
              <a:rPr lang="en-GB" altLang="cs-CZ" sz="2700" dirty="0" smtClean="0"/>
              <a:t> a </a:t>
            </a:r>
            <a:r>
              <a:rPr lang="en-GB" altLang="cs-CZ" sz="2700" dirty="0" err="1" smtClean="0"/>
              <a:t>získaná</a:t>
            </a:r>
            <a:r>
              <a:rPr lang="en-GB" altLang="cs-CZ" sz="2700" dirty="0" smtClean="0"/>
              <a:t> </a:t>
            </a:r>
            <a:r>
              <a:rPr lang="en-GB" altLang="cs-CZ" sz="2700" dirty="0" err="1" smtClean="0"/>
              <a:t>známka</a:t>
            </a:r>
            <a:endParaRPr lang="en-GB" altLang="cs-CZ" sz="2700" dirty="0" smtClean="0"/>
          </a:p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GB" altLang="cs-CZ" sz="2700" dirty="0" err="1" smtClean="0"/>
              <a:t>Volitelnost</a:t>
            </a:r>
            <a:r>
              <a:rPr lang="en-GB" altLang="cs-CZ" sz="2700" dirty="0" smtClean="0"/>
              <a:t> </a:t>
            </a:r>
            <a:r>
              <a:rPr lang="en-GB" altLang="cs-CZ" sz="2700" dirty="0" err="1" smtClean="0"/>
              <a:t>předmětu</a:t>
            </a:r>
            <a:endParaRPr lang="en-GB" altLang="cs-CZ" sz="2700" dirty="0" smtClean="0"/>
          </a:p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GB" altLang="cs-CZ" sz="2700" dirty="0" err="1" smtClean="0"/>
              <a:t>Obtížnost</a:t>
            </a:r>
            <a:r>
              <a:rPr lang="en-GB" altLang="cs-CZ" sz="2700" dirty="0" smtClean="0"/>
              <a:t> a </a:t>
            </a:r>
            <a:r>
              <a:rPr lang="en-GB" altLang="cs-CZ" sz="2700" dirty="0" err="1" smtClean="0"/>
              <a:t>náročnost</a:t>
            </a:r>
            <a:r>
              <a:rPr lang="en-GB" altLang="cs-CZ" sz="2700" dirty="0" smtClean="0"/>
              <a:t> </a:t>
            </a:r>
            <a:r>
              <a:rPr lang="en-GB" altLang="cs-CZ" sz="2700" dirty="0" err="1" smtClean="0"/>
              <a:t>předmětu</a:t>
            </a:r>
            <a:endParaRPr lang="en-GB" altLang="cs-CZ" sz="2700" dirty="0" smtClean="0"/>
          </a:p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GB" altLang="cs-CZ" sz="2700" dirty="0" err="1" smtClean="0"/>
              <a:t>Velikost</a:t>
            </a:r>
            <a:r>
              <a:rPr lang="en-GB" altLang="cs-CZ" sz="2700" dirty="0" smtClean="0"/>
              <a:t> </a:t>
            </a:r>
            <a:r>
              <a:rPr lang="en-GB" altLang="cs-CZ" sz="2700" dirty="0" err="1" smtClean="0"/>
              <a:t>studijní</a:t>
            </a:r>
            <a:r>
              <a:rPr lang="en-GB" altLang="cs-CZ" sz="2700" dirty="0" smtClean="0"/>
              <a:t> </a:t>
            </a:r>
            <a:r>
              <a:rPr lang="en-GB" altLang="cs-CZ" sz="2700" dirty="0" err="1" smtClean="0"/>
              <a:t>skupiny</a:t>
            </a:r>
            <a:endParaRPr lang="en-GB" altLang="cs-CZ" sz="2700" dirty="0" smtClean="0"/>
          </a:p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GB" altLang="cs-CZ" sz="2700" dirty="0" err="1" smtClean="0"/>
              <a:t>Ročník</a:t>
            </a:r>
            <a:r>
              <a:rPr lang="en-GB" altLang="cs-CZ" sz="2700" dirty="0" smtClean="0"/>
              <a:t> a </a:t>
            </a:r>
            <a:r>
              <a:rPr lang="en-GB" altLang="cs-CZ" sz="2700" dirty="0" err="1" smtClean="0"/>
              <a:t>typ</a:t>
            </a:r>
            <a:r>
              <a:rPr lang="en-GB" altLang="cs-CZ" sz="2700" dirty="0" smtClean="0"/>
              <a:t> </a:t>
            </a:r>
            <a:r>
              <a:rPr lang="en-GB" altLang="cs-CZ" sz="2700" dirty="0" err="1" smtClean="0"/>
              <a:t>studia</a:t>
            </a:r>
            <a:endParaRPr lang="en-GB" altLang="cs-CZ" sz="2700" dirty="0" smtClean="0"/>
          </a:p>
        </p:txBody>
      </p:sp>
      <p:sp>
        <p:nvSpPr>
          <p:cNvPr id="22532" name="Rectangle 3"/>
          <p:cNvSpPr>
            <a:spLocks noGrp="1" noChangeArrowheads="1"/>
          </p:cNvSpPr>
          <p:nvPr>
            <p:ph sz="quarter" idx="2"/>
          </p:nvPr>
        </p:nvSpPr>
        <p:spPr>
          <a:xfrm>
            <a:off x="5235575" y="1963738"/>
            <a:ext cx="4629150" cy="4699000"/>
          </a:xfrm>
        </p:spPr>
        <p:txBody>
          <a:bodyPr lIns="0" tIns="0" rIns="0" bIns="0">
            <a:spAutoFit/>
          </a:bodyPr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GB" altLang="cs-CZ" smtClean="0"/>
              <a:t>Učitelovo akademické postavení</a:t>
            </a:r>
          </a:p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GB" altLang="cs-CZ" smtClean="0"/>
              <a:t>Gender role učitele i studenta</a:t>
            </a:r>
          </a:p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GB" altLang="cs-CZ" smtClean="0"/>
              <a:t>Typ vyučovacího předmětu</a:t>
            </a:r>
          </a:p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GB" altLang="cs-CZ" smtClean="0"/>
              <a:t>Účel posuzování</a:t>
            </a:r>
          </a:p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GB" altLang="cs-CZ" smtClean="0"/>
              <a:t>Anonymita posuzování</a:t>
            </a:r>
          </a:p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GB" altLang="cs-CZ" smtClean="0"/>
              <a:t>Zvláštnosti studentovy osobnosti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"/>
          <p:cNvSpPr>
            <a:spLocks noGrp="1" noChangeArrowheads="1"/>
          </p:cNvSpPr>
          <p:nvPr>
            <p:ph type="title"/>
          </p:nvPr>
        </p:nvSpPr>
        <p:spPr>
          <a:xfrm>
            <a:off x="504825" y="563563"/>
            <a:ext cx="9074150" cy="746125"/>
          </a:xfrm>
        </p:spPr>
        <p:txBody>
          <a:bodyPr lIns="0" tIns="0" rIns="0" bIns="0">
            <a:spAutoFit/>
          </a:bodyPr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altLang="cs-CZ" smtClean="0"/>
              <a:t>Využití výsledků</a:t>
            </a:r>
            <a:r>
              <a:rPr lang="cs-CZ" altLang="cs-CZ" smtClean="0"/>
              <a:t> (+/-)</a:t>
            </a:r>
            <a:endParaRPr lang="en-GB" altLang="cs-CZ" smtClean="0"/>
          </a:p>
        </p:txBody>
      </p:sp>
      <p:sp>
        <p:nvSpPr>
          <p:cNvPr id="23555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719138" y="1763713"/>
            <a:ext cx="8772525" cy="5272087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9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b="1" smtClean="0"/>
              <a:t>Sumativní hodnocení</a:t>
            </a:r>
          </a:p>
          <a:p>
            <a:pPr lvl="1" eaLnBrk="1" hangingPunct="1">
              <a:lnSpc>
                <a:spcPct val="9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smtClean="0"/>
              <a:t>Nadřízení; často bez hlubší znalosti interpretují “čísla”; bagatelizují nebo naopak vyzdvihují jejich význam a kontext (McKeachie, 1997)</a:t>
            </a:r>
          </a:p>
          <a:p>
            <a:pPr lvl="1" eaLnBrk="1" hangingPunct="1">
              <a:lnSpc>
                <a:spcPct val="9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smtClean="0"/>
              <a:t>Mechanické srovnávání výsledků mezi předměty a učiteli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GB" altLang="cs-CZ" smtClean="0"/>
          </a:p>
          <a:p>
            <a:pPr eaLnBrk="1" hangingPunct="1">
              <a:lnSpc>
                <a:spcPct val="9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b="1" smtClean="0"/>
              <a:t>Formativní hodnocení</a:t>
            </a:r>
          </a:p>
          <a:p>
            <a:pPr lvl="1" eaLnBrk="1" hangingPunct="1">
              <a:lnSpc>
                <a:spcPct val="9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smtClean="0"/>
              <a:t>Vnitřní záležitost pracoviště či učitele a jeho studentů</a:t>
            </a:r>
          </a:p>
          <a:p>
            <a:pPr lvl="1" eaLnBrk="1" hangingPunct="1">
              <a:lnSpc>
                <a:spcPct val="9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smtClean="0"/>
              <a:t>Cílem posilovat odpovědnost učitelů za ped. činnost a pomáhat jejich profesnímu růstu (Duke, 1990)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/>
          <p:cNvSpPr>
            <a:spLocks noGrp="1" noChangeArrowheads="1"/>
          </p:cNvSpPr>
          <p:nvPr>
            <p:ph type="title"/>
          </p:nvPr>
        </p:nvSpPr>
        <p:spPr>
          <a:xfrm>
            <a:off x="1008063" y="192088"/>
            <a:ext cx="8570912" cy="1492250"/>
          </a:xfrm>
        </p:spPr>
        <p:txBody>
          <a:bodyPr lIns="0" tIns="0" rIns="0" bIns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GB" dirty="0" err="1" smtClean="0"/>
              <a:t>Výhody</a:t>
            </a:r>
            <a:r>
              <a:rPr lang="en-GB" dirty="0" smtClean="0"/>
              <a:t> (</a:t>
            </a:r>
            <a:r>
              <a:rPr lang="en-GB" dirty="0" err="1" smtClean="0"/>
              <a:t>možnosti</a:t>
            </a:r>
            <a:r>
              <a:rPr lang="en-GB" dirty="0" smtClean="0"/>
              <a:t>) </a:t>
            </a:r>
            <a:r>
              <a:rPr lang="en-GB" dirty="0" err="1" smtClean="0"/>
              <a:t>studentského</a:t>
            </a:r>
            <a:r>
              <a:rPr lang="en-GB" dirty="0" smtClean="0"/>
              <a:t> </a:t>
            </a:r>
            <a:r>
              <a:rPr lang="en-GB" dirty="0" err="1" smtClean="0"/>
              <a:t>posuzování</a:t>
            </a:r>
            <a:endParaRPr lang="en-GB" dirty="0" smtClean="0"/>
          </a:p>
        </p:txBody>
      </p:sp>
      <p:sp>
        <p:nvSpPr>
          <p:cNvPr id="24579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741363" y="1963738"/>
            <a:ext cx="4491037" cy="5294312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9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en-GB" altLang="cs-CZ" sz="2400" smtClean="0"/>
              <a:t>Podklady pro </a:t>
            </a:r>
            <a:r>
              <a:rPr lang="en-GB" altLang="cs-CZ" sz="2400" b="1" smtClean="0"/>
              <a:t>sumativní</a:t>
            </a:r>
            <a:r>
              <a:rPr lang="en-GB" altLang="cs-CZ" sz="2400" smtClean="0"/>
              <a:t> i hlavně </a:t>
            </a:r>
            <a:r>
              <a:rPr lang="en-GB" altLang="cs-CZ" sz="2400" b="1" smtClean="0"/>
              <a:t>formativní</a:t>
            </a:r>
            <a:r>
              <a:rPr lang="en-GB" altLang="cs-CZ" sz="2400" smtClean="0"/>
              <a:t> hodnocení</a:t>
            </a:r>
          </a:p>
          <a:p>
            <a:pPr eaLnBrk="1" hangingPunct="1">
              <a:lnSpc>
                <a:spcPct val="9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en-GB" altLang="cs-CZ" sz="2400" smtClean="0"/>
              <a:t>Získání “</a:t>
            </a:r>
            <a:r>
              <a:rPr lang="en-GB" altLang="cs-CZ" sz="2400" i="1" smtClean="0"/>
              <a:t>uživatelských</a:t>
            </a:r>
            <a:r>
              <a:rPr lang="en-GB" altLang="cs-CZ" sz="2400" smtClean="0"/>
              <a:t>” názorů</a:t>
            </a:r>
          </a:p>
          <a:p>
            <a:pPr eaLnBrk="1" hangingPunct="1">
              <a:lnSpc>
                <a:spcPct val="9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en-GB" altLang="cs-CZ" sz="2400" smtClean="0"/>
              <a:t>Získat </a:t>
            </a:r>
            <a:r>
              <a:rPr lang="en-GB" altLang="cs-CZ" sz="2400" b="1" smtClean="0"/>
              <a:t>množství výpovědí</a:t>
            </a:r>
            <a:r>
              <a:rPr lang="en-GB" altLang="cs-CZ" sz="2400" smtClean="0"/>
              <a:t> v krátké době</a:t>
            </a:r>
          </a:p>
          <a:p>
            <a:pPr eaLnBrk="1" hangingPunct="1">
              <a:lnSpc>
                <a:spcPct val="9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en-GB" altLang="cs-CZ" sz="2400" smtClean="0"/>
              <a:t>Získat množství výpovědí </a:t>
            </a:r>
            <a:r>
              <a:rPr lang="en-GB" altLang="cs-CZ" sz="2400" b="1" smtClean="0"/>
              <a:t>za delší časové období</a:t>
            </a:r>
          </a:p>
          <a:p>
            <a:pPr eaLnBrk="1" hangingPunct="1">
              <a:lnSpc>
                <a:spcPct val="9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en-GB" altLang="cs-CZ" sz="2400" smtClean="0"/>
              <a:t>Získat množství výpovědí k </a:t>
            </a:r>
            <a:r>
              <a:rPr lang="en-GB" altLang="cs-CZ" sz="2400" b="1" smtClean="0"/>
              <a:t>množství předmětů, učitelů</a:t>
            </a:r>
          </a:p>
          <a:p>
            <a:pPr eaLnBrk="1" hangingPunct="1">
              <a:lnSpc>
                <a:spcPct val="9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en-GB" altLang="cs-CZ" sz="2400" smtClean="0"/>
              <a:t>Získat množství výpovědí </a:t>
            </a:r>
            <a:r>
              <a:rPr lang="en-GB" altLang="cs-CZ" sz="2400" b="1" smtClean="0"/>
              <a:t>jednot</a:t>
            </a:r>
            <a:r>
              <a:rPr lang="cs-CZ" altLang="cs-CZ" sz="2400" b="1" smtClean="0"/>
              <a:t>n</a:t>
            </a:r>
            <a:r>
              <a:rPr lang="en-GB" altLang="cs-CZ" sz="2400" b="1" smtClean="0"/>
              <a:t>ým metodickým postupem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sz="quarter" idx="2"/>
          </p:nvPr>
        </p:nvSpPr>
        <p:spPr>
          <a:xfrm>
            <a:off x="5256213" y="2051050"/>
            <a:ext cx="4429125" cy="5035550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8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GB" altLang="cs-CZ" smtClean="0"/>
              <a:t>Možnost statistického zpracování (vč. </a:t>
            </a:r>
            <a:r>
              <a:rPr lang="cs-CZ" altLang="cs-CZ" smtClean="0"/>
              <a:t>v</a:t>
            </a:r>
            <a:r>
              <a:rPr lang="en-GB" altLang="cs-CZ" smtClean="0"/>
              <a:t>alidity a reliability)</a:t>
            </a:r>
          </a:p>
          <a:p>
            <a:pPr eaLnBrk="1" hangingPunct="1">
              <a:lnSpc>
                <a:spcPct val="8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GB" altLang="cs-CZ" b="1" smtClean="0"/>
              <a:t>Zpětná vazba</a:t>
            </a:r>
            <a:r>
              <a:rPr lang="en-GB" altLang="cs-CZ" smtClean="0"/>
              <a:t> vyučujícím o kvalitě výuky</a:t>
            </a:r>
          </a:p>
          <a:p>
            <a:pPr eaLnBrk="1" hangingPunct="1">
              <a:lnSpc>
                <a:spcPct val="8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GB" altLang="cs-CZ" b="1" smtClean="0"/>
              <a:t>Možnost cíleného zásahu</a:t>
            </a:r>
            <a:r>
              <a:rPr lang="en-GB" altLang="cs-CZ" smtClean="0"/>
              <a:t> do činnosti učitelů, kateder, fakult i studentů samotných</a:t>
            </a:r>
          </a:p>
          <a:p>
            <a:pPr eaLnBrk="1" hangingPunct="1">
              <a:lnSpc>
                <a:spcPct val="8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GB" altLang="cs-CZ" smtClean="0"/>
              <a:t>Průběžné </a:t>
            </a:r>
            <a:r>
              <a:rPr lang="en-GB" altLang="cs-CZ" b="1" smtClean="0"/>
              <a:t>ověření </a:t>
            </a:r>
            <a:r>
              <a:rPr lang="cs-CZ" altLang="cs-CZ" b="1" smtClean="0"/>
              <a:t>ú</a:t>
            </a:r>
            <a:r>
              <a:rPr lang="en-GB" altLang="cs-CZ" b="1" smtClean="0"/>
              <a:t>činnosti</a:t>
            </a:r>
            <a:r>
              <a:rPr lang="en-GB" altLang="cs-CZ" smtClean="0"/>
              <a:t> změn ve výuce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pPr eaLnBrk="1" hangingPunct="1"/>
            <a:r>
              <a:rPr lang="cs-CZ" altLang="cs-CZ" smtClean="0"/>
              <a:t>Úvod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 eaLnBrk="1" hangingPunct="1"/>
            <a:r>
              <a:rPr lang="cs-CZ" altLang="cs-CZ" smtClean="0"/>
              <a:t>téma evokuje představu známkování</a:t>
            </a:r>
          </a:p>
          <a:p>
            <a:pPr eaLnBrk="1" hangingPunct="1"/>
            <a:r>
              <a:rPr lang="cs-CZ" altLang="cs-CZ" smtClean="0"/>
              <a:t>synonymum - </a:t>
            </a:r>
            <a:r>
              <a:rPr lang="cs-CZ" altLang="cs-CZ" b="1" smtClean="0"/>
              <a:t>evaluace</a:t>
            </a:r>
            <a:r>
              <a:rPr lang="cs-CZ" altLang="cs-CZ" smtClean="0"/>
              <a:t> (např. Průcha)</a:t>
            </a:r>
          </a:p>
          <a:p>
            <a:pPr eaLnBrk="1" hangingPunct="1"/>
            <a:r>
              <a:rPr lang="cs-CZ" altLang="cs-CZ" smtClean="0"/>
              <a:t>vč. </a:t>
            </a:r>
            <a:r>
              <a:rPr lang="cs-CZ" altLang="cs-CZ" b="1" smtClean="0"/>
              <a:t>(sebe)hodnocení </a:t>
            </a:r>
            <a:r>
              <a:rPr lang="cs-CZ" altLang="cs-CZ" smtClean="0"/>
              <a:t>(autoevaluace)</a:t>
            </a:r>
          </a:p>
          <a:p>
            <a:pPr eaLnBrk="1" hangingPunct="1"/>
            <a:r>
              <a:rPr lang="cs-CZ" altLang="cs-CZ" smtClean="0"/>
              <a:t>jedná se ale obecně o </a:t>
            </a:r>
            <a:r>
              <a:rPr lang="cs-CZ" altLang="cs-CZ" b="1" smtClean="0"/>
              <a:t>poskytování zpětné vazby na různých úrovních řízení výchovně vzdělávacího procesu</a:t>
            </a:r>
            <a:r>
              <a:rPr lang="cs-CZ" altLang="cs-CZ" smtClean="0"/>
              <a:t> – např.:</a:t>
            </a:r>
          </a:p>
          <a:p>
            <a:pPr lvl="1" eaLnBrk="1" hangingPunct="1"/>
            <a:r>
              <a:rPr lang="cs-CZ" altLang="cs-CZ" smtClean="0"/>
              <a:t>učitel – žák</a:t>
            </a:r>
          </a:p>
          <a:p>
            <a:pPr lvl="1" eaLnBrk="1" hangingPunct="1"/>
            <a:r>
              <a:rPr lang="cs-CZ" altLang="cs-CZ" smtClean="0"/>
              <a:t>management – učitel</a:t>
            </a:r>
          </a:p>
          <a:p>
            <a:pPr lvl="1" eaLnBrk="1" hangingPunct="1"/>
            <a:r>
              <a:rPr lang="cs-CZ" altLang="cs-CZ" smtClean="0"/>
              <a:t>zřizovatel – management</a:t>
            </a:r>
          </a:p>
          <a:p>
            <a:pPr lvl="1" eaLnBrk="1" hangingPunct="1"/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"/>
          <p:cNvSpPr>
            <a:spLocks noGrp="1" noChangeArrowheads="1"/>
          </p:cNvSpPr>
          <p:nvPr>
            <p:ph type="title"/>
          </p:nvPr>
        </p:nvSpPr>
        <p:spPr>
          <a:xfrm>
            <a:off x="1008063" y="192088"/>
            <a:ext cx="8570912" cy="1492250"/>
          </a:xfrm>
        </p:spPr>
        <p:txBody>
          <a:bodyPr lIns="0" tIns="0" rIns="0" bIns="0">
            <a:spAutoFit/>
          </a:bodyPr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altLang="cs-CZ" smtClean="0"/>
              <a:t>Nevýhody (úskalí) studenského hodnocení výuky</a:t>
            </a:r>
          </a:p>
        </p:txBody>
      </p:sp>
      <p:sp>
        <p:nvSpPr>
          <p:cNvPr id="25603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719138" y="1763713"/>
            <a:ext cx="4281487" cy="5251450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8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cs-CZ" altLang="cs-CZ" sz="2000" smtClean="0"/>
              <a:t>Anketa je věrohodná při </a:t>
            </a:r>
            <a:r>
              <a:rPr lang="cs-CZ" altLang="cs-CZ" sz="2000" b="1" smtClean="0"/>
              <a:t>vyšší než 85% návratnosti</a:t>
            </a:r>
          </a:p>
          <a:p>
            <a:pPr eaLnBrk="1" hangingPunct="1">
              <a:lnSpc>
                <a:spcPct val="8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GB" altLang="cs-CZ" sz="2000" b="1" smtClean="0"/>
              <a:t>Nutnost důkladné přípravy</a:t>
            </a:r>
            <a:r>
              <a:rPr lang="en-GB" altLang="cs-CZ" sz="2000" smtClean="0"/>
              <a:t> organizátorů, posuzovatelů, i uživatelů výsledků</a:t>
            </a:r>
          </a:p>
          <a:p>
            <a:pPr eaLnBrk="1" hangingPunct="1">
              <a:lnSpc>
                <a:spcPct val="8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GB" altLang="cs-CZ" sz="2000" b="1" smtClean="0"/>
              <a:t>Tvorba</a:t>
            </a:r>
            <a:r>
              <a:rPr lang="en-GB" altLang="cs-CZ" sz="2000" smtClean="0"/>
              <a:t> dobře použitelné </a:t>
            </a:r>
            <a:r>
              <a:rPr lang="en-GB" altLang="cs-CZ" sz="2000" b="1" smtClean="0"/>
              <a:t>škály je pracná</a:t>
            </a:r>
            <a:r>
              <a:rPr lang="en-GB" altLang="cs-CZ" sz="2000" smtClean="0"/>
              <a:t> a dlouhodobá záležitost</a:t>
            </a:r>
          </a:p>
          <a:p>
            <a:pPr eaLnBrk="1" hangingPunct="1">
              <a:lnSpc>
                <a:spcPct val="8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GB" altLang="cs-CZ" sz="2000" smtClean="0"/>
              <a:t>Při rutinním používání některých škál vznikají potíže s validitou</a:t>
            </a:r>
          </a:p>
          <a:p>
            <a:pPr eaLnBrk="1" hangingPunct="1">
              <a:lnSpc>
                <a:spcPct val="8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GB" altLang="cs-CZ" sz="2000" b="1" smtClean="0"/>
              <a:t>Při velkém počtu</a:t>
            </a:r>
            <a:r>
              <a:rPr lang="en-GB" altLang="cs-CZ" sz="2000" smtClean="0"/>
              <a:t> jednorázově posuzovaných předmětů </a:t>
            </a:r>
            <a:r>
              <a:rPr lang="en-GB" altLang="cs-CZ" sz="2000" b="1" smtClean="0"/>
              <a:t>klesá reliabilita i validita výsledků</a:t>
            </a:r>
          </a:p>
          <a:p>
            <a:pPr eaLnBrk="1" hangingPunct="1">
              <a:lnSpc>
                <a:spcPct val="8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GB" altLang="cs-CZ" sz="2000" smtClean="0"/>
              <a:t>Kvalita výuky je </a:t>
            </a:r>
            <a:r>
              <a:rPr lang="en-GB" altLang="cs-CZ" sz="2000" b="1" smtClean="0"/>
              <a:t>hodnocena globálně</a:t>
            </a:r>
            <a:r>
              <a:rPr lang="en-GB" altLang="cs-CZ" sz="2000" smtClean="0"/>
              <a:t>, bez větších detailů</a:t>
            </a:r>
          </a:p>
          <a:p>
            <a:pPr eaLnBrk="1" hangingPunct="1">
              <a:lnSpc>
                <a:spcPct val="8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GB" altLang="cs-CZ" sz="2000" smtClean="0"/>
              <a:t>Jedná se spíše o </a:t>
            </a:r>
            <a:r>
              <a:rPr lang="en-GB" altLang="cs-CZ" sz="2000" b="1" smtClean="0"/>
              <a:t>popis stavu</a:t>
            </a:r>
            <a:r>
              <a:rPr lang="en-GB" altLang="cs-CZ" sz="2000" smtClean="0"/>
              <a:t> bez dynamických charakteristik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sz="quarter" idx="2"/>
          </p:nvPr>
        </p:nvSpPr>
        <p:spPr>
          <a:xfrm>
            <a:off x="5256213" y="1763713"/>
            <a:ext cx="4557712" cy="4337050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8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GB" altLang="cs-CZ" sz="2000" smtClean="0"/>
              <a:t>Hodnotitelé popisují jen výseč, svůj pohled </a:t>
            </a:r>
            <a:r>
              <a:rPr lang="en-GB" altLang="cs-CZ" sz="2000" i="1" smtClean="0"/>
              <a:t>(ne vždy objektivní)</a:t>
            </a:r>
          </a:p>
          <a:p>
            <a:pPr eaLnBrk="1" hangingPunct="1">
              <a:lnSpc>
                <a:spcPct val="8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GB" altLang="cs-CZ" sz="2000" b="1" smtClean="0"/>
              <a:t>Stanovení míry závažnosti</a:t>
            </a:r>
            <a:r>
              <a:rPr lang="en-GB" altLang="cs-CZ" sz="2000" smtClean="0"/>
              <a:t> zjištěných údajů </a:t>
            </a:r>
            <a:r>
              <a:rPr lang="en-GB" altLang="cs-CZ" sz="2000" b="1" smtClean="0"/>
              <a:t>je obtížné</a:t>
            </a:r>
            <a:r>
              <a:rPr lang="en-GB" altLang="cs-CZ" sz="2000" smtClean="0"/>
              <a:t>; řada kriterií, často se mísí (statistické, kriteriální, lokální atd. normy)</a:t>
            </a:r>
          </a:p>
          <a:p>
            <a:pPr eaLnBrk="1" hangingPunct="1">
              <a:lnSpc>
                <a:spcPct val="8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GB" altLang="cs-CZ" sz="2000" b="1" smtClean="0"/>
              <a:t>Samotné výsledky nemohou být přímými podklady pro hodnocení; musí se analyzovat a interpretovat</a:t>
            </a:r>
          </a:p>
          <a:p>
            <a:pPr eaLnBrk="1" hangingPunct="1">
              <a:lnSpc>
                <a:spcPct val="8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GB" altLang="cs-CZ" sz="2000" smtClean="0"/>
              <a:t>Účinnost výsledků závisí na osobnostních zvláštnostech těch, kteří učitelům sdělují výsledky a kvalitě dalších (poradenských a supervizních) služeb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"/>
          <p:cNvSpPr>
            <a:spLocks noGrp="1" noChangeArrowheads="1"/>
          </p:cNvSpPr>
          <p:nvPr>
            <p:ph type="title"/>
          </p:nvPr>
        </p:nvSpPr>
        <p:spPr>
          <a:xfrm>
            <a:off x="504825" y="295275"/>
            <a:ext cx="9074150" cy="1279525"/>
          </a:xfrm>
        </p:spPr>
        <p:txBody>
          <a:bodyPr lIns="0" tIns="0" rIns="0" bIns="0">
            <a:spAutoFit/>
          </a:bodyPr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altLang="cs-CZ" smtClean="0"/>
              <a:t>Charakter supervize </a:t>
            </a:r>
            <a:br>
              <a:rPr lang="en-GB" altLang="cs-CZ" smtClean="0"/>
            </a:br>
            <a:r>
              <a:rPr lang="en-GB" altLang="cs-CZ" sz="3500" smtClean="0"/>
              <a:t>- formativní hodnocení (Dunkin, 1990)</a:t>
            </a:r>
          </a:p>
        </p:txBody>
      </p:sp>
      <p:sp>
        <p:nvSpPr>
          <p:cNvPr id="26627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719138" y="1763713"/>
            <a:ext cx="8772525" cy="5397500"/>
          </a:xfrm>
        </p:spPr>
        <p:txBody>
          <a:bodyPr lIns="0" tIns="0" rIns="0" bIns="0">
            <a:spAutoFit/>
          </a:bodyPr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smtClean="0"/>
              <a:t>Zdroj údajů musí být důvěryhodný</a:t>
            </a:r>
          </a:p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smtClean="0"/>
              <a:t>Musí navodit dobrý vztah, který učitel vnímá jako snahu pomoci</a:t>
            </a:r>
          </a:p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smtClean="0"/>
              <a:t>Nesmí navodit pocit ohrožení</a:t>
            </a:r>
          </a:p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smtClean="0"/>
              <a:t>Musí být trpělivý, pohotový a pružný</a:t>
            </a:r>
          </a:p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smtClean="0"/>
              <a:t>Musí rozumět aspektům konkrétní výuky</a:t>
            </a:r>
          </a:p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smtClean="0"/>
              <a:t>Musí být schopen vyložit varianty vedoucí ke zlepšení ped. činnosti učitele</a:t>
            </a:r>
          </a:p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smtClean="0"/>
              <a:t>Musí mít vlastní ped. </a:t>
            </a:r>
            <a:r>
              <a:rPr lang="cs-CZ" altLang="cs-CZ" smtClean="0"/>
              <a:t>z</a:t>
            </a:r>
            <a:r>
              <a:rPr lang="en-GB" altLang="cs-CZ" smtClean="0"/>
              <a:t>kušenosti</a:t>
            </a:r>
          </a:p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smtClean="0"/>
              <a:t>Musí být přesvědčivý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4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pPr eaLnBrk="1" hangingPunct="1"/>
            <a:r>
              <a:rPr lang="cs-CZ" altLang="cs-CZ" smtClean="0"/>
              <a:t>A jak je to s anketou v ISu?</a:t>
            </a:r>
          </a:p>
        </p:txBody>
      </p:sp>
      <p:sp>
        <p:nvSpPr>
          <p:cNvPr id="27651" name="Rectangle 6"/>
          <p:cNvSpPr>
            <a:spLocks noGrp="1" noChangeArrowheads="1"/>
          </p:cNvSpPr>
          <p:nvPr>
            <p:ph sz="quarter" idx="1"/>
          </p:nvPr>
        </p:nvSpPr>
        <p:spPr>
          <a:xfrm>
            <a:off x="504825" y="3203575"/>
            <a:ext cx="9072563" cy="3554413"/>
          </a:xfrm>
        </p:spPr>
        <p:txBody>
          <a:bodyPr/>
          <a:lstStyle/>
          <a:p>
            <a:pPr algn="r" eaLnBrk="1" hangingPunct="1">
              <a:buFont typeface="Wingdings" panose="05000000000000000000" pitchFamily="2" charset="2"/>
              <a:buNone/>
            </a:pPr>
            <a:endParaRPr lang="cs-CZ" altLang="cs-CZ" smtClean="0"/>
          </a:p>
          <a:p>
            <a:pPr algn="r" eaLnBrk="1" hangingPunct="1">
              <a:buFont typeface="Wingdings" panose="05000000000000000000" pitchFamily="2" charset="2"/>
              <a:buNone/>
            </a:pPr>
            <a:endParaRPr lang="cs-CZ" altLang="cs-CZ" smtClean="0"/>
          </a:p>
          <a:p>
            <a:pPr algn="r" eaLnBrk="1" hangingPunct="1">
              <a:buFont typeface="Wingdings" panose="05000000000000000000" pitchFamily="2" charset="2"/>
              <a:buNone/>
            </a:pPr>
            <a:endParaRPr lang="cs-CZ" altLang="cs-CZ" smtClean="0"/>
          </a:p>
          <a:p>
            <a:pPr algn="r" eaLnBrk="1" hangingPunct="1">
              <a:buFont typeface="Wingdings" panose="05000000000000000000" pitchFamily="2" charset="2"/>
              <a:buNone/>
            </a:pPr>
            <a:endParaRPr lang="cs-CZ" altLang="cs-CZ" smtClean="0"/>
          </a:p>
          <a:p>
            <a:pPr algn="r" eaLnBrk="1" hangingPunct="1">
              <a:buFont typeface="Wingdings" panose="05000000000000000000" pitchFamily="2" charset="2"/>
              <a:buNone/>
            </a:pPr>
            <a:r>
              <a:rPr lang="cs-CZ" altLang="cs-CZ" smtClean="0"/>
              <a:t>;)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5"/>
          <p:cNvSpPr>
            <a:spLocks noGrp="1" noChangeArrowheads="1"/>
          </p:cNvSpPr>
          <p:nvPr>
            <p:ph type="title"/>
          </p:nvPr>
        </p:nvSpPr>
        <p:spPr>
          <a:xfrm>
            <a:off x="504825" y="306388"/>
            <a:ext cx="9072563" cy="5937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500" dirty="0" smtClean="0"/>
              <a:t>Jaro 2015 a tento vyučující ;)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115541"/>
            <a:ext cx="10048875" cy="664845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363" y="-9525"/>
            <a:ext cx="8712200" cy="756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699" name="Text Box 6"/>
          <p:cNvSpPr txBox="1">
            <a:spLocks noChangeArrowheads="1"/>
          </p:cNvSpPr>
          <p:nvPr/>
        </p:nvSpPr>
        <p:spPr bwMode="auto">
          <a:xfrm>
            <a:off x="5616575" y="3492500"/>
            <a:ext cx="4464050" cy="1066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defTabSz="914400" eaLnBrk="1" hangingPunct="1">
              <a:spcBef>
                <a:spcPct val="50000"/>
              </a:spcBef>
            </a:pPr>
            <a:r>
              <a:rPr lang="cs-CZ" altLang="cs-CZ" sz="3200" b="1">
                <a:solidFill>
                  <a:schemeClr val="tx2"/>
                </a:solidFill>
                <a:latin typeface="Garamond" panose="02020404030301010803" pitchFamily="18" charset="0"/>
              </a:rPr>
              <a:t>Podzim 2006, kombinované studium...</a:t>
            </a:r>
          </a:p>
        </p:txBody>
      </p:sp>
      <p:sp>
        <p:nvSpPr>
          <p:cNvPr id="2" name="Ovál 1"/>
          <p:cNvSpPr/>
          <p:nvPr/>
        </p:nvSpPr>
        <p:spPr>
          <a:xfrm>
            <a:off x="0" y="6300117"/>
            <a:ext cx="5688384" cy="79208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pPr eaLnBrk="1" hangingPunct="1"/>
            <a:r>
              <a:rPr lang="cs-CZ" altLang="cs-CZ" smtClean="0"/>
              <a:t>Další zdroje informací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800" b="1" dirty="0" smtClean="0"/>
              <a:t>Vybrané zdroje informací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 smtClean="0"/>
              <a:t>http://www.teacherevaluation.net/ </a:t>
            </a:r>
          </a:p>
          <a:p>
            <a:pPr eaLnBrk="1" hangingPunct="1">
              <a:lnSpc>
                <a:spcPct val="80000"/>
              </a:lnSpc>
            </a:pPr>
            <a:endParaRPr lang="cs-CZ" altLang="cs-CZ" sz="1800" dirty="0" smtClean="0"/>
          </a:p>
          <a:p>
            <a:pPr eaLnBrk="1" hangingPunct="1">
              <a:lnSpc>
                <a:spcPct val="80000"/>
              </a:lnSpc>
            </a:pPr>
            <a:endParaRPr lang="cs-CZ" altLang="cs-CZ" sz="1800" dirty="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800" b="1" dirty="0" smtClean="0"/>
              <a:t>Základní literatura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800" dirty="0" smtClean="0"/>
              <a:t>Mareš, Jiří: </a:t>
            </a:r>
            <a:r>
              <a:rPr lang="cs-CZ" altLang="cs-CZ" sz="1800" i="1" dirty="0" smtClean="0"/>
              <a:t>Manuál pro tvůrce a uživatele studentského posuzování výuky</a:t>
            </a:r>
            <a:r>
              <a:rPr lang="cs-CZ" altLang="cs-CZ" sz="1800" dirty="0" smtClean="0"/>
              <a:t>. Praha, Karolinum 2006. 75 s. ISBN 80-246-1234-8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800" dirty="0" smtClean="0"/>
          </a:p>
          <a:p>
            <a:pPr eaLnBrk="1" hangingPunct="1">
              <a:lnSpc>
                <a:spcPct val="80000"/>
              </a:lnSpc>
              <a:buNone/>
            </a:pPr>
            <a:r>
              <a:rPr lang="cs-CZ" altLang="cs-CZ" sz="1800" dirty="0" smtClean="0"/>
              <a:t>SLAVÍK</a:t>
            </a:r>
            <a:r>
              <a:rPr lang="cs-CZ" altLang="cs-CZ" sz="1800" dirty="0"/>
              <a:t>, J. Hodnocení v současné škole: východiska a nové metody pro praxi. Praha: Portál, 1999. Pedagogická praxe. ISBN 80-717-8262-9.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cs-CZ" altLang="cs-CZ" sz="1800" dirty="0" smtClean="0"/>
              <a:t>STARÝ</a:t>
            </a:r>
            <a:r>
              <a:rPr lang="cs-CZ" altLang="cs-CZ" sz="1800" dirty="0"/>
              <a:t>, K. Formativní hodnocení ve školní výuce. [Formative </a:t>
            </a:r>
            <a:r>
              <a:rPr lang="cs-CZ" altLang="cs-CZ" sz="1800" dirty="0" err="1"/>
              <a:t>assessment</a:t>
            </a:r>
            <a:r>
              <a:rPr lang="cs-CZ" altLang="cs-CZ" sz="1800" dirty="0"/>
              <a:t> in </a:t>
            </a:r>
            <a:r>
              <a:rPr lang="cs-CZ" altLang="cs-CZ" sz="1800" dirty="0" err="1"/>
              <a:t>the</a:t>
            </a:r>
            <a:r>
              <a:rPr lang="cs-CZ" altLang="cs-CZ" sz="1800" dirty="0"/>
              <a:t> </a:t>
            </a:r>
            <a:r>
              <a:rPr lang="cs-CZ" altLang="cs-CZ" sz="1800" dirty="0" err="1"/>
              <a:t>class­room</a:t>
            </a:r>
            <a:r>
              <a:rPr lang="cs-CZ" altLang="cs-CZ" sz="1800" dirty="0"/>
              <a:t> </a:t>
            </a:r>
            <a:r>
              <a:rPr lang="cs-CZ" altLang="cs-CZ" sz="1800" dirty="0" err="1"/>
              <a:t>instruction</a:t>
            </a:r>
            <a:r>
              <a:rPr lang="cs-CZ" altLang="cs-CZ" sz="1800" dirty="0"/>
              <a:t>]. In: </a:t>
            </a:r>
            <a:r>
              <a:rPr lang="cs-CZ" altLang="cs-CZ" sz="1800" dirty="0" err="1"/>
              <a:t>Greger</a:t>
            </a:r>
            <a:r>
              <a:rPr lang="cs-CZ" altLang="cs-CZ" sz="1800" dirty="0"/>
              <a:t>, D.; Ježková, V. (</a:t>
            </a:r>
            <a:r>
              <a:rPr lang="cs-CZ" altLang="cs-CZ" sz="1800" dirty="0" err="1"/>
              <a:t>eds</a:t>
            </a:r>
            <a:r>
              <a:rPr lang="cs-CZ" altLang="cs-CZ" sz="1800" dirty="0"/>
              <a:t>.). Školní vzdělávání: Zahraniční trendy a inspirace. Praha: Karolinum, 2006. s. 243–256. ISBN 80-246-1313-1.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cs-CZ" altLang="cs-CZ" sz="1800" dirty="0"/>
              <a:t>Starý, K., </a:t>
            </a:r>
            <a:r>
              <a:rPr lang="cs-CZ" altLang="cs-CZ" sz="1800" dirty="0" err="1"/>
              <a:t>Laufková</a:t>
            </a:r>
            <a:r>
              <a:rPr lang="cs-CZ" altLang="cs-CZ" sz="1800" dirty="0"/>
              <a:t>, V. a kol.: Formativní hodnocení ve </a:t>
            </a:r>
            <a:r>
              <a:rPr lang="cs-CZ" altLang="cs-CZ" sz="1800" dirty="0" smtClean="0"/>
              <a:t>výuce</a:t>
            </a:r>
            <a:endParaRPr lang="cs-CZ" altLang="cs-CZ" sz="1800" dirty="0"/>
          </a:p>
          <a:p>
            <a:pPr eaLnBrk="1" hangingPunct="1">
              <a:lnSpc>
                <a:spcPct val="80000"/>
              </a:lnSpc>
              <a:buNone/>
            </a:pPr>
            <a:r>
              <a:rPr lang="cs-CZ" altLang="cs-CZ" sz="1800" dirty="0"/>
              <a:t>Wiliam, D., </a:t>
            </a:r>
            <a:r>
              <a:rPr lang="cs-CZ" altLang="cs-CZ" sz="1800" dirty="0" err="1"/>
              <a:t>Leahyová</a:t>
            </a:r>
            <a:r>
              <a:rPr lang="cs-CZ" altLang="cs-CZ" sz="1800" dirty="0"/>
              <a:t>, S.: Zavádění formativního hodnocení </a:t>
            </a:r>
            <a:endParaRPr lang="cs-CZ" altLang="cs-CZ" sz="1800" dirty="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800" b="1" dirty="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800" b="1" dirty="0" smtClean="0"/>
              <a:t>Předmětová anketa FSS MU – výsledky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800" dirty="0" smtClean="0"/>
              <a:t>https://inet.fss.muni.cz/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800" dirty="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800" b="1" dirty="0" smtClean="0"/>
              <a:t>Informace o systému kontroly kvality MU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cs-CZ" altLang="cs-CZ" sz="1800" dirty="0" smtClean="0"/>
              <a:t>http://www.muni.cz/general/evaluation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cs-CZ" altLang="cs-CZ" sz="1800" dirty="0" smtClean="0"/>
              <a:t>http://kvalita.rect.muni.cz/</a:t>
            </a:r>
          </a:p>
          <a:p>
            <a:pPr eaLnBrk="1" hangingPunct="1">
              <a:lnSpc>
                <a:spcPct val="80000"/>
              </a:lnSpc>
            </a:pPr>
            <a:endParaRPr lang="cs-CZ" altLang="cs-CZ" sz="18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pPr eaLnBrk="1" hangingPunct="1"/>
            <a:r>
              <a:rPr lang="cs-CZ" altLang="cs-CZ" sz="4500" smtClean="0"/>
              <a:t>Zpětná vazba v ped. komunikaci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 eaLnBrk="1" hangingPunct="1"/>
            <a:r>
              <a:rPr lang="cs-CZ" altLang="cs-CZ" b="1" smtClean="0"/>
              <a:t>Korekční informace</a:t>
            </a:r>
            <a:r>
              <a:rPr lang="cs-CZ" altLang="cs-CZ" smtClean="0"/>
              <a:t> určená někomu, kdo se zajímá o svůj vlastní proces učení; </a:t>
            </a:r>
            <a:r>
              <a:rPr lang="cs-CZ" altLang="cs-CZ" b="1" smtClean="0"/>
              <a:t>složky</a:t>
            </a:r>
            <a:r>
              <a:rPr lang="cs-CZ" altLang="cs-CZ" smtClean="0"/>
              <a:t>:</a:t>
            </a:r>
          </a:p>
          <a:p>
            <a:pPr lvl="1" eaLnBrk="1" hangingPunct="1"/>
            <a:r>
              <a:rPr lang="cs-CZ" altLang="cs-CZ" b="1" smtClean="0"/>
              <a:t>Regulativní</a:t>
            </a:r>
            <a:r>
              <a:rPr lang="cs-CZ" altLang="cs-CZ" smtClean="0"/>
              <a:t> </a:t>
            </a:r>
            <a:r>
              <a:rPr lang="cs-CZ" altLang="cs-CZ" i="1" smtClean="0"/>
              <a:t>(řízení činnosti)</a:t>
            </a:r>
          </a:p>
          <a:p>
            <a:pPr lvl="1" eaLnBrk="1" hangingPunct="1"/>
            <a:r>
              <a:rPr lang="cs-CZ" altLang="cs-CZ" b="1" smtClean="0"/>
              <a:t>Sociální</a:t>
            </a:r>
            <a:r>
              <a:rPr lang="cs-CZ" altLang="cs-CZ" smtClean="0"/>
              <a:t> </a:t>
            </a:r>
            <a:r>
              <a:rPr lang="cs-CZ" altLang="cs-CZ" i="1" smtClean="0"/>
              <a:t>(vztahy, postoje, očekávání)</a:t>
            </a:r>
          </a:p>
          <a:p>
            <a:pPr lvl="1" eaLnBrk="1" hangingPunct="1"/>
            <a:r>
              <a:rPr lang="cs-CZ" altLang="cs-CZ" b="1" smtClean="0"/>
              <a:t>Poznávací</a:t>
            </a:r>
            <a:r>
              <a:rPr lang="cs-CZ" altLang="cs-CZ" smtClean="0"/>
              <a:t> </a:t>
            </a:r>
            <a:r>
              <a:rPr lang="cs-CZ" altLang="cs-CZ" i="1" smtClean="0"/>
              <a:t>(učiva, sebe, učitele…)</a:t>
            </a:r>
          </a:p>
          <a:p>
            <a:pPr lvl="1" eaLnBrk="1" hangingPunct="1"/>
            <a:r>
              <a:rPr lang="cs-CZ" altLang="cs-CZ" b="1" smtClean="0"/>
              <a:t>Rozvojovou</a:t>
            </a:r>
            <a:r>
              <a:rPr lang="cs-CZ" altLang="cs-CZ" smtClean="0"/>
              <a:t> </a:t>
            </a:r>
            <a:r>
              <a:rPr lang="cs-CZ" altLang="cs-CZ" i="1" smtClean="0"/>
              <a:t>(učí se ZV využívat, autoregulace)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41363" y="282575"/>
            <a:ext cx="8907462" cy="126047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mtClean="0"/>
              <a:t>Hodnocení (evaluace) </a:t>
            </a:r>
            <a:br>
              <a:rPr lang="cs-CZ" smtClean="0"/>
            </a:br>
            <a:r>
              <a:rPr lang="cs-CZ" smtClean="0"/>
              <a:t>ve školním prostředí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>
            <a:normAutofit lnSpcReduction="10000"/>
          </a:bodyPr>
          <a:lstStyle/>
          <a:p>
            <a:pPr marL="352780" indent="-352780" eaLnBrk="1" fontAlgn="auto" hangingPunct="1">
              <a:spcBef>
                <a:spcPts val="772"/>
              </a:spcBef>
              <a:spcAft>
                <a:spcPts val="0"/>
              </a:spcAft>
              <a:buFont typeface="Wingdings"/>
              <a:buChar char=""/>
              <a:defRPr/>
            </a:pPr>
            <a:r>
              <a:rPr lang="cs-CZ" sz="2700" smtClean="0"/>
              <a:t>zpětná vazba o průběhu a výsledcích výchovně vzdělávacího procesu</a:t>
            </a:r>
          </a:p>
          <a:p>
            <a:pPr marL="352780" indent="-352780" eaLnBrk="1" fontAlgn="auto" hangingPunct="1">
              <a:spcBef>
                <a:spcPts val="772"/>
              </a:spcBef>
              <a:spcAft>
                <a:spcPts val="0"/>
              </a:spcAft>
              <a:buFont typeface="Wingdings"/>
              <a:buChar char=""/>
              <a:defRPr/>
            </a:pPr>
            <a:r>
              <a:rPr lang="cs-CZ" sz="2700" smtClean="0"/>
              <a:t>různé roviny uvažování – např.:</a:t>
            </a:r>
          </a:p>
          <a:p>
            <a:pPr marL="705560" lvl="1" indent="-302383" eaLnBrk="1" fontAlgn="auto" hangingPunct="1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cs-CZ" sz="2200" b="1" smtClean="0"/>
              <a:t>hodnocení</a:t>
            </a:r>
            <a:r>
              <a:rPr lang="cs-CZ" sz="2200" smtClean="0"/>
              <a:t> </a:t>
            </a:r>
          </a:p>
          <a:p>
            <a:pPr marL="1007943" lvl="2" indent="-251986" eaLnBrk="1" fontAlgn="auto" hangingPunct="1">
              <a:spcBef>
                <a:spcPts val="551"/>
              </a:spcBef>
              <a:spcAft>
                <a:spcPts val="0"/>
              </a:spcAft>
              <a:buFont typeface="Wingdings"/>
              <a:buChar char=""/>
              <a:defRPr/>
            </a:pPr>
            <a:r>
              <a:rPr lang="cs-CZ" sz="2000" smtClean="0"/>
              <a:t>výkonových charakteristik </a:t>
            </a:r>
            <a:r>
              <a:rPr lang="cs-CZ" sz="2000" i="1" smtClean="0"/>
              <a:t>(např. známkování, % přijatých)</a:t>
            </a:r>
          </a:p>
          <a:p>
            <a:pPr marL="1007943" lvl="2" indent="-251986" eaLnBrk="1" fontAlgn="auto" hangingPunct="1">
              <a:spcBef>
                <a:spcPts val="551"/>
              </a:spcBef>
              <a:spcAft>
                <a:spcPts val="0"/>
              </a:spcAft>
              <a:buFont typeface="Wingdings"/>
              <a:buChar char=""/>
              <a:defRPr/>
            </a:pPr>
            <a:r>
              <a:rPr lang="cs-CZ" sz="2000" smtClean="0"/>
              <a:t>hodnocení procesu </a:t>
            </a:r>
            <a:r>
              <a:rPr lang="cs-CZ" sz="2000" i="1" smtClean="0"/>
              <a:t>(kvalita a efektivita; vnitřní / vnější evaluace)</a:t>
            </a:r>
          </a:p>
          <a:p>
            <a:pPr marL="705560" lvl="1" indent="-302383" eaLnBrk="1" fontAlgn="auto" hangingPunct="1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cs-CZ" sz="2200" b="1" smtClean="0"/>
              <a:t>hodnocení</a:t>
            </a:r>
          </a:p>
          <a:p>
            <a:pPr marL="1007943" lvl="2" indent="-251986" eaLnBrk="1" fontAlgn="auto" hangingPunct="1">
              <a:spcBef>
                <a:spcPts val="551"/>
              </a:spcBef>
              <a:spcAft>
                <a:spcPts val="0"/>
              </a:spcAft>
              <a:buFont typeface="Wingdings"/>
              <a:buChar char=""/>
              <a:defRPr/>
            </a:pPr>
            <a:r>
              <a:rPr lang="cs-CZ" sz="2000" smtClean="0"/>
              <a:t>individuální úroveň </a:t>
            </a:r>
            <a:r>
              <a:rPr lang="cs-CZ" sz="2000" i="1" smtClean="0"/>
              <a:t>(např. výkon žáka, výkon učitele)</a:t>
            </a:r>
          </a:p>
          <a:p>
            <a:pPr marL="1007943" lvl="2" indent="-251986" eaLnBrk="1" fontAlgn="auto" hangingPunct="1">
              <a:spcBef>
                <a:spcPts val="551"/>
              </a:spcBef>
              <a:spcAft>
                <a:spcPts val="0"/>
              </a:spcAft>
              <a:buFont typeface="Wingdings"/>
              <a:buChar char=""/>
              <a:defRPr/>
            </a:pPr>
            <a:r>
              <a:rPr lang="cs-CZ" sz="2000" smtClean="0"/>
              <a:t>skupinová úroveň </a:t>
            </a:r>
            <a:r>
              <a:rPr lang="cs-CZ" sz="2000" i="1" smtClean="0"/>
              <a:t>(např. srovnávání škol)</a:t>
            </a:r>
          </a:p>
          <a:p>
            <a:pPr marL="705560" lvl="1" indent="-302383" eaLnBrk="1" fontAlgn="auto" hangingPunct="1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cs-CZ" sz="2200" b="1" smtClean="0"/>
              <a:t>hodnocení (evaluace)</a:t>
            </a:r>
          </a:p>
          <a:p>
            <a:pPr marL="1007943" lvl="2" indent="-251986" eaLnBrk="1" fontAlgn="auto" hangingPunct="1">
              <a:spcBef>
                <a:spcPts val="551"/>
              </a:spcBef>
              <a:spcAft>
                <a:spcPts val="0"/>
              </a:spcAft>
              <a:buFont typeface="Wingdings"/>
              <a:buChar char=""/>
              <a:defRPr/>
            </a:pPr>
            <a:r>
              <a:rPr lang="cs-CZ" sz="2000" smtClean="0"/>
              <a:t>vnitřní </a:t>
            </a:r>
            <a:r>
              <a:rPr lang="cs-CZ" sz="2000" i="1" smtClean="0"/>
              <a:t>(výroční zpráva, plán rozvoje, SWAT analýza)</a:t>
            </a:r>
          </a:p>
          <a:p>
            <a:pPr marL="1007943" lvl="2" indent="-251986" eaLnBrk="1" fontAlgn="auto" hangingPunct="1">
              <a:spcBef>
                <a:spcPts val="551"/>
              </a:spcBef>
              <a:spcAft>
                <a:spcPts val="0"/>
              </a:spcAft>
              <a:buFont typeface="Wingdings"/>
              <a:buChar char=""/>
              <a:defRPr/>
            </a:pPr>
            <a:r>
              <a:rPr lang="cs-CZ" sz="2000" smtClean="0"/>
              <a:t>vnější </a:t>
            </a:r>
            <a:r>
              <a:rPr lang="cs-CZ" sz="2000" i="1" smtClean="0"/>
              <a:t>(inspekce, akreditační komise)</a:t>
            </a:r>
            <a:endParaRPr lang="cs-CZ" sz="200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Grp="1" noChangeArrowheads="1"/>
          </p:cNvSpPr>
          <p:nvPr>
            <p:ph type="title"/>
          </p:nvPr>
        </p:nvSpPr>
        <p:spPr>
          <a:xfrm>
            <a:off x="504825" y="563563"/>
            <a:ext cx="9074150" cy="746125"/>
          </a:xfrm>
        </p:spPr>
        <p:txBody>
          <a:bodyPr lIns="0" tIns="0" rIns="0" bIns="0">
            <a:spAutoFit/>
          </a:bodyPr>
          <a:lstStyle/>
          <a:p>
            <a:pPr marL="358775" indent="-358775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altLang="cs-CZ" smtClean="0"/>
              <a:t>Hodnocení výkonu žáka</a:t>
            </a:r>
          </a:p>
        </p:txBody>
      </p:sp>
      <p:sp>
        <p:nvSpPr>
          <p:cNvPr id="15363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719138" y="1692275"/>
            <a:ext cx="9074150" cy="5692775"/>
          </a:xfrm>
        </p:spPr>
        <p:txBody>
          <a:bodyPr lIns="0" tIns="0" rIns="0" bIns="0">
            <a:spAutoFit/>
          </a:bodyPr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smtClean="0"/>
              <a:t>Formativní i sumativní </a:t>
            </a:r>
          </a:p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smtClean="0"/>
              <a:t>Integrální součást učitelské role</a:t>
            </a:r>
          </a:p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smtClean="0"/>
              <a:t>Cílem regulace a (autoregulace) chování</a:t>
            </a:r>
          </a:p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smtClean="0"/>
              <a:t>Známky vs. slovní hodnocení (např. Helus, 1999)</a:t>
            </a:r>
          </a:p>
          <a:p>
            <a:pPr lvl="1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i="1" smtClean="0"/>
              <a:t>Vyžadováno rodiči</a:t>
            </a:r>
          </a:p>
          <a:p>
            <a:pPr lvl="1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i="1" smtClean="0"/>
              <a:t>Vliv tradice vzdělávací soustavy</a:t>
            </a:r>
          </a:p>
          <a:p>
            <a:pPr lvl="1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i="1" smtClean="0"/>
              <a:t>Jednoznačná “nálepka” (label</a:t>
            </a:r>
            <a:r>
              <a:rPr lang="cs-CZ" altLang="cs-CZ" i="1" smtClean="0"/>
              <a:t>, „škatulka“</a:t>
            </a:r>
            <a:r>
              <a:rPr lang="en-GB" altLang="cs-CZ" i="1" smtClean="0"/>
              <a:t>)</a:t>
            </a:r>
          </a:p>
          <a:p>
            <a:pPr lvl="1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i="1" smtClean="0"/>
              <a:t>Způsob vynucování autority (...)</a:t>
            </a:r>
          </a:p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smtClean="0"/>
              <a:t>Snadněji se hodnotí vědomosti; </a:t>
            </a:r>
            <a:endParaRPr lang="cs-CZ" altLang="cs-CZ" smtClean="0"/>
          </a:p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mtClean="0"/>
              <a:t>D</a:t>
            </a:r>
            <a:r>
              <a:rPr lang="en-GB" altLang="cs-CZ" smtClean="0"/>
              <a:t>ovednosti a návyky se hodnotí hůře</a:t>
            </a:r>
          </a:p>
        </p:txBody>
      </p:sp>
    </p:spTree>
    <p:extLst>
      <p:ext uri="{BB962C8B-B14F-4D97-AF65-F5344CB8AC3E}">
        <p14:creationId xmlns:p14="http://schemas.microsoft.com/office/powerpoint/2010/main" val="20085273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ChangeArrowheads="1"/>
          </p:cNvSpPr>
          <p:nvPr>
            <p:ph type="title"/>
          </p:nvPr>
        </p:nvSpPr>
        <p:spPr>
          <a:xfrm>
            <a:off x="504825" y="559599"/>
            <a:ext cx="9074150" cy="754053"/>
          </a:xfrm>
        </p:spPr>
        <p:txBody>
          <a:bodyPr lIns="0" tIns="0" rIns="0" bIns="0">
            <a:spAutoFit/>
          </a:bodyPr>
          <a:lstStyle/>
          <a:p>
            <a:pPr marL="358775" indent="-358775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altLang="cs-CZ" dirty="0" err="1" smtClean="0"/>
              <a:t>Hodnocení</a:t>
            </a:r>
            <a:r>
              <a:rPr lang="cs-CZ" altLang="cs-CZ" dirty="0" smtClean="0"/>
              <a:t> – základní typy</a:t>
            </a:r>
            <a:endParaRPr lang="en-GB" altLang="cs-CZ" dirty="0" smtClean="0"/>
          </a:p>
        </p:txBody>
      </p:sp>
      <p:sp>
        <p:nvSpPr>
          <p:cNvPr id="13315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504825" y="2654300"/>
            <a:ext cx="9074150" cy="1514475"/>
          </a:xfrm>
        </p:spPr>
        <p:txBody>
          <a:bodyPr lIns="0" tIns="0" rIns="0" bIns="0">
            <a:spAutoFit/>
          </a:bodyPr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smtClean="0"/>
              <a:t>Sumativní </a:t>
            </a:r>
            <a:r>
              <a:rPr lang="en-GB" altLang="cs-CZ" i="1" smtClean="0"/>
              <a:t>(celkové, za delší časový úsek)</a:t>
            </a:r>
          </a:p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smtClean="0"/>
              <a:t>Formativní </a:t>
            </a:r>
            <a:r>
              <a:rPr lang="en-GB" altLang="cs-CZ" i="1" smtClean="0"/>
              <a:t>(průběžné, za kratší časový úsek)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Hodnocení - typy </a:t>
            </a:r>
            <a:r>
              <a:rPr lang="cs-CZ" dirty="0"/>
              <a:t>hodnocení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Hodnocení vnitřní (autonomní) - sebehodnocení</a:t>
            </a:r>
          </a:p>
          <a:p>
            <a:r>
              <a:rPr lang="cs-CZ" dirty="0" smtClean="0"/>
              <a:t>Hodnocení </a:t>
            </a:r>
            <a:r>
              <a:rPr lang="cs-CZ" dirty="0"/>
              <a:t>sociálně normované</a:t>
            </a:r>
          </a:p>
          <a:p>
            <a:r>
              <a:rPr lang="cs-CZ" dirty="0" smtClean="0"/>
              <a:t>Hodnocení </a:t>
            </a:r>
            <a:r>
              <a:rPr lang="cs-CZ" dirty="0"/>
              <a:t>individuálně normované</a:t>
            </a:r>
          </a:p>
          <a:p>
            <a:r>
              <a:rPr lang="cs-CZ" dirty="0" smtClean="0"/>
              <a:t>Průběžné hodnocení (formativní)</a:t>
            </a:r>
            <a:endParaRPr lang="cs-CZ" dirty="0"/>
          </a:p>
          <a:p>
            <a:r>
              <a:rPr lang="cs-CZ" dirty="0" smtClean="0"/>
              <a:t>Závěrečné hodnocení (</a:t>
            </a:r>
            <a:r>
              <a:rPr lang="cs-CZ" dirty="0" err="1" smtClean="0"/>
              <a:t>sumativní</a:t>
            </a:r>
            <a:r>
              <a:rPr lang="cs-CZ" dirty="0" smtClean="0"/>
              <a:t>)</a:t>
            </a:r>
            <a:endParaRPr lang="cs-CZ" dirty="0"/>
          </a:p>
          <a:p>
            <a:r>
              <a:rPr lang="cs-CZ" dirty="0" smtClean="0"/>
              <a:t>Portfoliové hodnocení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9463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Formy </a:t>
            </a:r>
            <a:r>
              <a:rPr lang="cs-CZ" dirty="0" smtClean="0"/>
              <a:t>hodnocení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Kvantitativní hodnocení (klasifikace, alfanumerické znaky)</a:t>
            </a:r>
            <a:endParaRPr lang="cs-CZ" dirty="0"/>
          </a:p>
          <a:p>
            <a:r>
              <a:rPr lang="cs-CZ" dirty="0" smtClean="0"/>
              <a:t>Slovní </a:t>
            </a:r>
            <a:r>
              <a:rPr lang="cs-CZ" dirty="0"/>
              <a:t>hodnocení </a:t>
            </a:r>
          </a:p>
          <a:p>
            <a:r>
              <a:rPr lang="cs-CZ" dirty="0" smtClean="0"/>
              <a:t>Jednoduché neverbální </a:t>
            </a:r>
            <a:r>
              <a:rPr lang="cs-CZ" dirty="0"/>
              <a:t>hodnocení</a:t>
            </a:r>
          </a:p>
          <a:p>
            <a:r>
              <a:rPr lang="cs-CZ" dirty="0" smtClean="0"/>
              <a:t>Jednoduché </a:t>
            </a:r>
            <a:r>
              <a:rPr lang="cs-CZ" dirty="0"/>
              <a:t>verbální hodnocení</a:t>
            </a:r>
          </a:p>
          <a:p>
            <a:r>
              <a:rPr lang="cs-CZ" dirty="0" smtClean="0"/>
              <a:t>Oceňování </a:t>
            </a:r>
            <a:r>
              <a:rPr lang="cs-CZ" dirty="0"/>
              <a:t>výkonů</a:t>
            </a:r>
          </a:p>
          <a:p>
            <a:pPr lvl="1"/>
            <a:r>
              <a:rPr lang="cs-CZ" dirty="0"/>
              <a:t>Výstavky žákovských prací, nástěnky, tabule úspěchů, pověření žáka náročnějším úkolem, pověření žáka méně náročným úkolem, pověření vedením týmu. (Kolář, Šikulová 2005)</a:t>
            </a:r>
          </a:p>
          <a:p>
            <a:r>
              <a:rPr lang="cs-CZ" dirty="0" smtClean="0"/>
              <a:t>Písemná </a:t>
            </a:r>
            <a:r>
              <a:rPr lang="cs-CZ" dirty="0"/>
              <a:t>a grafická vyjádření</a:t>
            </a:r>
          </a:p>
          <a:p>
            <a:pPr lvl="1"/>
            <a:r>
              <a:rPr lang="cs-CZ" dirty="0"/>
              <a:t>Písemná charakteristika žáka, diagramy, zařazení na diagramu, posuzovací škály, hodnotící tabulky. (Kolář, Šikulová 2005)</a:t>
            </a:r>
          </a:p>
        </p:txBody>
      </p:sp>
    </p:spTree>
    <p:extLst>
      <p:ext uri="{BB962C8B-B14F-4D97-AF65-F5344CB8AC3E}">
        <p14:creationId xmlns:p14="http://schemas.microsoft.com/office/powerpoint/2010/main" val="32983570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000" dirty="0" smtClean="0"/>
              <a:t>Hodnocení verbální – zpětná vazba o výsledcích učení (práce s chybou</a:t>
            </a:r>
            <a:r>
              <a:rPr lang="cs-CZ" sz="4000" dirty="0" smtClean="0"/>
              <a:t>) ve výuce</a:t>
            </a:r>
            <a:endParaRPr lang="cs-CZ" sz="4000" dirty="0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719138" y="1763713"/>
            <a:ext cx="9123362" cy="4935537"/>
          </a:xfrm>
        </p:spPr>
        <p:txBody>
          <a:bodyPr/>
          <a:lstStyle/>
          <a:p>
            <a:pPr eaLnBrk="1" hangingPunct="1">
              <a:lnSpc>
                <a:spcPct val="96000"/>
              </a:lnSpc>
            </a:pPr>
            <a:r>
              <a:rPr lang="cs-CZ" altLang="cs-CZ" sz="2400" dirty="0" smtClean="0"/>
              <a:t>odměny a tresty (viz. Čáp)</a:t>
            </a:r>
          </a:p>
          <a:p>
            <a:pPr eaLnBrk="1" hangingPunct="1">
              <a:lnSpc>
                <a:spcPct val="96000"/>
              </a:lnSpc>
            </a:pPr>
            <a:r>
              <a:rPr lang="cs-CZ" altLang="cs-CZ" sz="2400" dirty="0" smtClean="0"/>
              <a:t>korekce a autokorekce učení (Kulič, 1971)</a:t>
            </a:r>
          </a:p>
          <a:p>
            <a:pPr lvl="1" eaLnBrk="1" hangingPunct="1">
              <a:lnSpc>
                <a:spcPct val="96000"/>
              </a:lnSpc>
            </a:pPr>
            <a:r>
              <a:rPr lang="cs-CZ" altLang="cs-CZ" sz="2000" dirty="0" smtClean="0"/>
              <a:t>návrat – </a:t>
            </a:r>
            <a:r>
              <a:rPr lang="cs-CZ" altLang="cs-CZ" sz="2000" i="1" dirty="0" smtClean="0"/>
              <a:t>opakování pokusu o </a:t>
            </a:r>
            <a:r>
              <a:rPr lang="cs-CZ" altLang="cs-CZ" sz="2000" i="1" dirty="0" smtClean="0"/>
              <a:t>řešení (zkus to ještě jednou…)</a:t>
            </a:r>
            <a:endParaRPr lang="cs-CZ" altLang="cs-CZ" sz="2000" i="1" dirty="0" smtClean="0"/>
          </a:p>
          <a:p>
            <a:pPr lvl="1" eaLnBrk="1" hangingPunct="1">
              <a:lnSpc>
                <a:spcPct val="96000"/>
              </a:lnSpc>
            </a:pPr>
            <a:r>
              <a:rPr lang="cs-CZ" altLang="cs-CZ" sz="2000" dirty="0" smtClean="0"/>
              <a:t>návrat – </a:t>
            </a:r>
            <a:r>
              <a:rPr lang="cs-CZ" altLang="cs-CZ" sz="2000" i="1" dirty="0" smtClean="0"/>
              <a:t>nová formulace úkolu / rozložení na dílčí </a:t>
            </a:r>
            <a:r>
              <a:rPr lang="cs-CZ" altLang="cs-CZ" sz="2000" i="1" dirty="0" smtClean="0"/>
              <a:t>úkoly (co je pro řešení úlohy důležité…)</a:t>
            </a:r>
            <a:endParaRPr lang="cs-CZ" altLang="cs-CZ" sz="2000" i="1" dirty="0" smtClean="0"/>
          </a:p>
          <a:p>
            <a:pPr lvl="1" eaLnBrk="1" hangingPunct="1">
              <a:lnSpc>
                <a:spcPct val="96000"/>
              </a:lnSpc>
            </a:pPr>
            <a:r>
              <a:rPr lang="cs-CZ" altLang="cs-CZ" sz="2000" dirty="0" smtClean="0"/>
              <a:t>návrat do „předhistorie“ aktuální situace – </a:t>
            </a:r>
            <a:r>
              <a:rPr lang="cs-CZ" altLang="cs-CZ" sz="2000" i="1" dirty="0" smtClean="0"/>
              <a:t>pokyn k opakování či doučení učiva nutného k </a:t>
            </a:r>
            <a:r>
              <a:rPr lang="cs-CZ" altLang="cs-CZ" sz="2000" i="1" dirty="0" smtClean="0"/>
              <a:t>řešení (podívej se do příště na kapitolu…)</a:t>
            </a:r>
            <a:endParaRPr lang="cs-CZ" altLang="cs-CZ" sz="2000" i="1" dirty="0" smtClean="0"/>
          </a:p>
          <a:p>
            <a:pPr lvl="1" eaLnBrk="1" hangingPunct="1">
              <a:lnSpc>
                <a:spcPct val="96000"/>
              </a:lnSpc>
            </a:pPr>
            <a:r>
              <a:rPr lang="cs-CZ" altLang="cs-CZ" sz="2000" dirty="0" smtClean="0"/>
              <a:t>poskytnutí pomocné informace – </a:t>
            </a:r>
            <a:r>
              <a:rPr lang="cs-CZ" altLang="cs-CZ" sz="2000" i="1" dirty="0" smtClean="0"/>
              <a:t>poznatku, vzoru, pravidla, dřívější </a:t>
            </a:r>
            <a:r>
              <a:rPr lang="cs-CZ" altLang="cs-CZ" sz="2000" i="1" dirty="0" smtClean="0"/>
              <a:t>řešení (je to stejný postup jako…, podívej se sem, to se ti povedlo)</a:t>
            </a:r>
            <a:endParaRPr lang="cs-CZ" altLang="cs-CZ" sz="2000" i="1" dirty="0" smtClean="0"/>
          </a:p>
          <a:p>
            <a:pPr lvl="1" eaLnBrk="1" hangingPunct="1">
              <a:lnSpc>
                <a:spcPct val="96000"/>
              </a:lnSpc>
            </a:pPr>
            <a:r>
              <a:rPr lang="cs-CZ" altLang="cs-CZ" sz="2000" dirty="0" smtClean="0"/>
              <a:t>zadání vedlejší pomocné otázky, která obsahuje princip řešení na jednodušší úrovni</a:t>
            </a:r>
          </a:p>
          <a:p>
            <a:pPr lvl="1" eaLnBrk="1" hangingPunct="1">
              <a:lnSpc>
                <a:spcPct val="96000"/>
              </a:lnSpc>
            </a:pPr>
            <a:r>
              <a:rPr lang="cs-CZ" altLang="cs-CZ" sz="2000" dirty="0" smtClean="0"/>
              <a:t>informace o příčině chybného </a:t>
            </a:r>
            <a:r>
              <a:rPr lang="cs-CZ" altLang="cs-CZ" sz="2000" dirty="0" smtClean="0"/>
              <a:t>řešení (myslím, že jsi si nepřečetl zadání…)</a:t>
            </a:r>
            <a:endParaRPr lang="cs-CZ" altLang="cs-CZ" sz="2000" dirty="0" smtClean="0"/>
          </a:p>
          <a:p>
            <a:pPr lvl="1" eaLnBrk="1" hangingPunct="1">
              <a:lnSpc>
                <a:spcPct val="96000"/>
              </a:lnSpc>
            </a:pPr>
            <a:r>
              <a:rPr lang="cs-CZ" altLang="cs-CZ" sz="2000" dirty="0" smtClean="0"/>
              <a:t>sdělení správného </a:t>
            </a:r>
            <a:r>
              <a:rPr lang="cs-CZ" altLang="cs-CZ" sz="2000" dirty="0" smtClean="0"/>
              <a:t>výsledku (42!)</a:t>
            </a:r>
            <a:endParaRPr lang="cs-CZ" altLang="cs-CZ" sz="2000" dirty="0" smtClean="0"/>
          </a:p>
          <a:p>
            <a:pPr lvl="1" eaLnBrk="1" hangingPunct="1">
              <a:lnSpc>
                <a:spcPct val="96000"/>
              </a:lnSpc>
            </a:pPr>
            <a:r>
              <a:rPr lang="cs-CZ" altLang="cs-CZ" sz="2000" dirty="0" smtClean="0"/>
              <a:t>odložení korekce </a:t>
            </a:r>
            <a:r>
              <a:rPr lang="cs-CZ" altLang="cs-CZ" sz="2000" i="1" dirty="0" smtClean="0"/>
              <a:t>(např. v situaci examinace)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diá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378</TotalTime>
  <Words>1439</Words>
  <Application>Microsoft Office PowerPoint</Application>
  <PresentationFormat>Vlastní</PresentationFormat>
  <Paragraphs>206</Paragraphs>
  <Slides>25</Slides>
  <Notes>22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2" baseType="lpstr">
      <vt:lpstr>Garamond</vt:lpstr>
      <vt:lpstr>Times New Roman</vt:lpstr>
      <vt:lpstr>Tw Cen MT</vt:lpstr>
      <vt:lpstr>Verdana</vt:lpstr>
      <vt:lpstr>Wingdings</vt:lpstr>
      <vt:lpstr>Wingdings 2</vt:lpstr>
      <vt:lpstr>Medián</vt:lpstr>
      <vt:lpstr>Pedagogická Psychologie</vt:lpstr>
      <vt:lpstr>Úvod</vt:lpstr>
      <vt:lpstr>Zpětná vazba v ped. komunikaci</vt:lpstr>
      <vt:lpstr>Hodnocení (evaluace)  ve školním prostředí</vt:lpstr>
      <vt:lpstr>Hodnocení výkonu žáka</vt:lpstr>
      <vt:lpstr>Hodnocení – základní typy</vt:lpstr>
      <vt:lpstr>Hodnocení - typy hodnocení</vt:lpstr>
      <vt:lpstr>Formy hodnocení</vt:lpstr>
      <vt:lpstr>Hodnocení verbální – zpětná vazba o výsledcích učení (práce s chybou) ve výuce</vt:lpstr>
      <vt:lpstr>Jak rychle získat zpětnou vazbu o průběhu žákovského učení v hodině?</vt:lpstr>
      <vt:lpstr>Hodnocení učitele (a efektivity výuky) </vt:lpstr>
      <vt:lpstr>Žákovské, studentské hodnocení výuky</vt:lpstr>
      <vt:lpstr>Dimenze žákovského hodnocení</vt:lpstr>
      <vt:lpstr>Příklad metody  The Student Evaluation of Educational Quality (SEEQ)   </vt:lpstr>
      <vt:lpstr>SEEQ – části metody</vt:lpstr>
      <vt:lpstr>Výsledky žákovského hodnocení</vt:lpstr>
      <vt:lpstr>Faktory prostředí ovlivňující studentské posuzování (odpovědi)</vt:lpstr>
      <vt:lpstr>Využití výsledků (+/-)</vt:lpstr>
      <vt:lpstr>Výhody (možnosti) studentského posuzování</vt:lpstr>
      <vt:lpstr>Nevýhody (úskalí) studenského hodnocení výuky</vt:lpstr>
      <vt:lpstr>Charakter supervize  - formativní hodnocení (Dunkin, 1990)</vt:lpstr>
      <vt:lpstr>A jak je to s anketou v ISu?</vt:lpstr>
      <vt:lpstr>Jaro 2015 a tento vyučující ;)</vt:lpstr>
      <vt:lpstr>Prezentace aplikace PowerPoint</vt:lpstr>
      <vt:lpstr>Další zdroje informací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Psychologie výchovy a vzdělávání</dc:title>
  <dc:creator>Mares</dc:creator>
  <cp:lastModifiedBy>Jan Mareš</cp:lastModifiedBy>
  <cp:revision>33</cp:revision>
  <dcterms:modified xsi:type="dcterms:W3CDTF">2020-03-16T08:22:41Z</dcterms:modified>
</cp:coreProperties>
</file>