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5"/>
  </p:notesMasterIdLst>
  <p:sldIdLst>
    <p:sldId id="256" r:id="rId2"/>
    <p:sldId id="280" r:id="rId3"/>
    <p:sldId id="360" r:id="rId4"/>
    <p:sldId id="351" r:id="rId5"/>
    <p:sldId id="358" r:id="rId6"/>
    <p:sldId id="359" r:id="rId7"/>
    <p:sldId id="361" r:id="rId8"/>
    <p:sldId id="295" r:id="rId9"/>
    <p:sldId id="349" r:id="rId10"/>
    <p:sldId id="346" r:id="rId11"/>
    <p:sldId id="362" r:id="rId12"/>
    <p:sldId id="265" r:id="rId13"/>
    <p:sldId id="298" r:id="rId14"/>
    <p:sldId id="355" r:id="rId15"/>
    <p:sldId id="296" r:id="rId16"/>
    <p:sldId id="356" r:id="rId17"/>
    <p:sldId id="297" r:id="rId18"/>
    <p:sldId id="299" r:id="rId19"/>
    <p:sldId id="294" r:id="rId20"/>
    <p:sldId id="353" r:id="rId21"/>
    <p:sldId id="282" r:id="rId22"/>
    <p:sldId id="357" r:id="rId23"/>
    <p:sldId id="363" r:id="rId24"/>
    <p:sldId id="300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63" d="100"/>
          <a:sy n="63" d="100"/>
        </p:scale>
        <p:origin x="141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2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38687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683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2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ebcentrum.muni.cz/komensky" TargetMode="External"/><Relationship Id="rId3" Type="http://schemas.openxmlformats.org/officeDocument/2006/relationships/hyperlink" Target="http://www.ped.muni.cz/wlib/neweb/index.php?sekce=3" TargetMode="External"/><Relationship Id="rId7" Type="http://schemas.openxmlformats.org/officeDocument/2006/relationships/hyperlink" Target="https://journals.muni.cz/pedor" TargetMode="External"/><Relationship Id="rId12" Type="http://schemas.openxmlformats.org/officeDocument/2006/relationships/hyperlink" Target="http://www.nad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arolinum.cz/casopis/orbis-scholae" TargetMode="External"/><Relationship Id="rId11" Type="http://schemas.openxmlformats.org/officeDocument/2006/relationships/hyperlink" Target="http://www.rvp.cz/" TargetMode="External"/><Relationship Id="rId5" Type="http://schemas.openxmlformats.org/officeDocument/2006/relationships/hyperlink" Target="https://www.phil.muni.cz/journals/studia-paedagogica" TargetMode="External"/><Relationship Id="rId10" Type="http://schemas.openxmlformats.org/officeDocument/2006/relationships/hyperlink" Target="https://ezdroje.muni.cz/" TargetMode="External"/><Relationship Id="rId4" Type="http://schemas.openxmlformats.org/officeDocument/2006/relationships/hyperlink" Target="https://pages.pedf.cuni.cz/pedagogika/?lang=cs" TargetMode="External"/><Relationship Id="rId9" Type="http://schemas.openxmlformats.org/officeDocument/2006/relationships/hyperlink" Target="http://pdfweb.truni.sk/jop/index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p5286T_kn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czs.cz/" TargetMode="External"/><Relationship Id="rId2" Type="http://schemas.openxmlformats.org/officeDocument/2006/relationships/hyperlink" Target="https://www.zshudcova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28328"/>
            <a:ext cx="7140443" cy="662874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sz="4400" dirty="0" err="1"/>
              <a:t>pedagogickÁ</a:t>
            </a:r>
            <a:r>
              <a:rPr lang="cs-CZ" sz="4400" dirty="0"/>
              <a:t> psychologie</a:t>
            </a:r>
            <a:endParaRPr lang="en-GB" sz="4400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Úvodní setkání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/>
              <a:t>Jak se pozná odborná informace(vědecky ověřená) ?</a:t>
            </a:r>
          </a:p>
          <a:p>
            <a:r>
              <a:rPr lang="cs-CZ" dirty="0"/>
              <a:t>Čím se liší od informace získané od autority?</a:t>
            </a:r>
          </a:p>
          <a:p>
            <a:r>
              <a:rPr lang="cs-CZ" dirty="0"/>
              <a:t>Čím se liší od praktické zkušenosti?</a:t>
            </a:r>
          </a:p>
          <a:p>
            <a:r>
              <a:rPr lang="cs-CZ" dirty="0"/>
              <a:t>Jakým způsobem je možné tyto zdroje informací v odborném životě učitelském využívat?</a:t>
            </a:r>
          </a:p>
          <a:p>
            <a:endParaRPr lang="cs-CZ" dirty="0"/>
          </a:p>
          <a:p>
            <a:r>
              <a:rPr lang="cs-CZ" dirty="0"/>
              <a:t>Co je cílem práce s odbornými informacemi? Nestačí talent a zkušenost?</a:t>
            </a:r>
          </a:p>
        </p:txBody>
      </p:sp>
    </p:spTree>
    <p:extLst>
      <p:ext uri="{BB962C8B-B14F-4D97-AF65-F5344CB8AC3E}">
        <p14:creationId xmlns:p14="http://schemas.microsoft.com/office/powerpoint/2010/main" val="375240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/>
              <a:t>Literatura</a:t>
            </a:r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Doporučená</a:t>
            </a:r>
            <a:r>
              <a:rPr lang="en-GB" sz="1800" dirty="0"/>
              <a:t> </a:t>
            </a:r>
            <a:r>
              <a:rPr lang="en-GB" sz="1800" dirty="0" err="1"/>
              <a:t>literatura</a:t>
            </a:r>
            <a:r>
              <a:rPr lang="cs-CZ" sz="1800" dirty="0"/>
              <a:t> (vč. přednášek a odkazů v </a:t>
            </a:r>
            <a:r>
              <a:rPr lang="cs-CZ" sz="1800" dirty="0" err="1"/>
              <a:t>ISu</a:t>
            </a:r>
            <a:r>
              <a:rPr lang="cs-CZ" sz="1800" dirty="0"/>
              <a:t>)</a:t>
            </a:r>
            <a:endParaRPr lang="en-GB" sz="1800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Odborná</a:t>
            </a:r>
            <a:r>
              <a:rPr lang="en-GB" sz="1800" dirty="0"/>
              <a:t> </a:t>
            </a:r>
            <a:r>
              <a:rPr lang="en-GB" sz="1800" dirty="0" err="1"/>
              <a:t>periodika</a:t>
            </a:r>
            <a:r>
              <a:rPr lang="cs-CZ" sz="1800" dirty="0"/>
              <a:t> (obvyklá s důrazem na)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>
                <a:hlinkClick r:id="rId3"/>
              </a:rPr>
              <a:t>http://www.</a:t>
            </a:r>
            <a:r>
              <a:rPr lang="cs-CZ" sz="1600" dirty="0" err="1">
                <a:hlinkClick r:id="rId3"/>
              </a:rPr>
              <a:t>ped.muni.cz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 err="1">
                <a:hlinkClick r:id="rId3"/>
              </a:rPr>
              <a:t>wlib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 err="1">
                <a:hlinkClick r:id="rId3"/>
              </a:rPr>
              <a:t>neweb</a:t>
            </a:r>
            <a:r>
              <a:rPr lang="cs-CZ" sz="1600" dirty="0">
                <a:hlinkClick r:id="rId3"/>
              </a:rPr>
              <a:t>/index.</a:t>
            </a:r>
            <a:r>
              <a:rPr lang="cs-CZ" sz="1600" dirty="0" err="1">
                <a:hlinkClick r:id="rId3"/>
              </a:rPr>
              <a:t>php</a:t>
            </a:r>
            <a:r>
              <a:rPr lang="cs-CZ" sz="1600" dirty="0">
                <a:hlinkClick r:id="rId3"/>
              </a:rPr>
              <a:t>?sekce=3</a:t>
            </a:r>
            <a:r>
              <a:rPr lang="cs-CZ" sz="1600" dirty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>
                <a:hlinkClick r:id="rId4"/>
              </a:rPr>
              <a:t>Pedagogika</a:t>
            </a:r>
            <a:r>
              <a:rPr lang="cs-CZ" sz="1600" dirty="0"/>
              <a:t>, </a:t>
            </a:r>
            <a:r>
              <a:rPr lang="cs-CZ" sz="1600" dirty="0">
                <a:hlinkClick r:id="rId5"/>
              </a:rPr>
              <a:t>Studia </a:t>
            </a:r>
            <a:r>
              <a:rPr lang="cs-CZ" sz="1600" dirty="0" err="1">
                <a:hlinkClick r:id="rId5"/>
              </a:rPr>
              <a:t>Paedagogica</a:t>
            </a:r>
            <a:r>
              <a:rPr lang="cs-CZ" sz="1600" dirty="0"/>
              <a:t>, </a:t>
            </a:r>
            <a:r>
              <a:rPr lang="cs-CZ" sz="1600" dirty="0">
                <a:hlinkClick r:id="rId6"/>
              </a:rPr>
              <a:t>Orbis </a:t>
            </a:r>
            <a:r>
              <a:rPr lang="cs-CZ" sz="1600" dirty="0" err="1">
                <a:hlinkClick r:id="rId6"/>
              </a:rPr>
              <a:t>Scholae</a:t>
            </a:r>
            <a:r>
              <a:rPr lang="cs-CZ" sz="1600" dirty="0"/>
              <a:t>, </a:t>
            </a:r>
            <a:r>
              <a:rPr lang="cs-CZ" sz="1600" dirty="0">
                <a:hlinkClick r:id="rId7"/>
              </a:rPr>
              <a:t>Pedagogická orientace</a:t>
            </a:r>
            <a:r>
              <a:rPr lang="cs-CZ" sz="1600" dirty="0"/>
              <a:t>, </a:t>
            </a:r>
            <a:r>
              <a:rPr lang="cs-CZ" sz="1600" dirty="0">
                <a:hlinkClick r:id="rId8"/>
              </a:rPr>
              <a:t>Komenský</a:t>
            </a:r>
            <a:r>
              <a:rPr lang="cs-CZ" sz="1600" dirty="0"/>
              <a:t>, </a:t>
            </a:r>
            <a:r>
              <a:rPr lang="en-US" sz="1600" dirty="0" err="1">
                <a:hlinkClick r:id="rId9"/>
              </a:rPr>
              <a:t>Pedagogický</a:t>
            </a:r>
            <a:r>
              <a:rPr lang="en-US" sz="1600" dirty="0">
                <a:hlinkClick r:id="rId9"/>
              </a:rPr>
              <a:t> </a:t>
            </a:r>
            <a:r>
              <a:rPr lang="en-US" sz="1600" dirty="0" err="1">
                <a:hlinkClick r:id="rId9"/>
              </a:rPr>
              <a:t>časopis</a:t>
            </a:r>
            <a:r>
              <a:rPr lang="en-US" sz="1600" dirty="0">
                <a:hlinkClick r:id="rId9"/>
              </a:rPr>
              <a:t> / Journal of Pedagogy</a:t>
            </a:r>
            <a:r>
              <a:rPr lang="cs-CZ" sz="1600" dirty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Psychológia</a:t>
            </a:r>
            <a:r>
              <a:rPr lang="en-GB" sz="1600" dirty="0"/>
              <a:t> a </a:t>
            </a:r>
            <a:r>
              <a:rPr lang="en-GB" sz="1600" dirty="0" err="1"/>
              <a:t>pato</a:t>
            </a:r>
            <a:r>
              <a:rPr lang="en-GB" sz="1600" dirty="0"/>
              <a:t> </a:t>
            </a:r>
            <a:r>
              <a:rPr lang="en-GB" sz="1600" dirty="0" err="1"/>
              <a:t>psychológia</a:t>
            </a:r>
            <a:r>
              <a:rPr lang="en-GB" sz="1600" dirty="0"/>
              <a:t> </a:t>
            </a:r>
            <a:r>
              <a:rPr lang="en-GB" sz="1600" dirty="0" err="1"/>
              <a:t>dieťaťa</a:t>
            </a:r>
            <a:r>
              <a:rPr lang="cs-CZ" sz="1600"/>
              <a:t>…</a:t>
            </a:r>
            <a:endParaRPr lang="cs-CZ" sz="1600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Populární</a:t>
            </a:r>
            <a:r>
              <a:rPr lang="en-GB" sz="1800" dirty="0"/>
              <a:t> </a:t>
            </a:r>
            <a:r>
              <a:rPr lang="en-GB" sz="1800" dirty="0" err="1"/>
              <a:t>periodika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Moderní</a:t>
            </a:r>
            <a:r>
              <a:rPr lang="en-GB" sz="1600" dirty="0"/>
              <a:t> </a:t>
            </a:r>
            <a:r>
              <a:rPr lang="en-GB" sz="1600" dirty="0" err="1"/>
              <a:t>vyučování</a:t>
            </a:r>
            <a:endParaRPr lang="en-GB" sz="16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Učitelské</a:t>
            </a:r>
            <a:r>
              <a:rPr lang="en-GB" sz="1600" dirty="0"/>
              <a:t> </a:t>
            </a:r>
            <a:r>
              <a:rPr lang="en-GB" sz="1600" dirty="0" err="1"/>
              <a:t>noviny</a:t>
            </a:r>
            <a:r>
              <a:rPr lang="en-GB" sz="1600" dirty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Internetové</a:t>
            </a:r>
            <a:r>
              <a:rPr lang="en-GB" sz="1800" dirty="0"/>
              <a:t> </a:t>
            </a:r>
            <a:r>
              <a:rPr lang="en-GB" sz="1800" dirty="0" err="1"/>
              <a:t>zdroje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/>
              <a:t>Online knihovny (viz web knihovny) - </a:t>
            </a:r>
            <a:r>
              <a:rPr lang="cs-CZ" sz="1600" dirty="0">
                <a:hlinkClick r:id="rId10"/>
              </a:rPr>
              <a:t>https://ezdroje.muni.cz/</a:t>
            </a:r>
            <a:r>
              <a:rPr lang="cs-CZ" sz="1600" dirty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Stránky</a:t>
            </a:r>
            <a:r>
              <a:rPr lang="en-GB" sz="1600" dirty="0"/>
              <a:t> </a:t>
            </a:r>
            <a:r>
              <a:rPr lang="en-GB" sz="1600" dirty="0" err="1"/>
              <a:t>např</a:t>
            </a:r>
            <a:r>
              <a:rPr lang="en-GB" sz="1600" dirty="0"/>
              <a:t>. </a:t>
            </a:r>
            <a:r>
              <a:rPr lang="cs-CZ" sz="1600" dirty="0">
                <a:hlinkClick r:id="rId11"/>
              </a:rPr>
              <a:t>www.rvp.cz</a:t>
            </a:r>
            <a:r>
              <a:rPr lang="cs-CZ" sz="1600" dirty="0"/>
              <a:t> </a:t>
            </a:r>
            <a:endParaRPr lang="en-GB" sz="16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Databáze</a:t>
            </a:r>
            <a:r>
              <a:rPr lang="en-GB" sz="1600" dirty="0"/>
              <a:t> (ERIC, JSTOR</a:t>
            </a:r>
            <a:r>
              <a:rPr lang="cs-CZ" sz="1600" dirty="0"/>
              <a:t>…</a:t>
            </a:r>
            <a:r>
              <a:rPr lang="en-GB" sz="1600" dirty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Svépomocné</a:t>
            </a:r>
            <a:r>
              <a:rPr lang="en-GB" sz="1600" dirty="0"/>
              <a:t> </a:t>
            </a:r>
            <a:r>
              <a:rPr lang="en-GB" sz="1600" dirty="0" err="1"/>
              <a:t>skupiny</a:t>
            </a:r>
            <a:r>
              <a:rPr lang="cs-CZ" sz="1600" dirty="0"/>
              <a:t> </a:t>
            </a:r>
            <a:r>
              <a:rPr lang="cs-CZ" sz="1600" dirty="0">
                <a:hlinkClick r:id="rId12"/>
              </a:rPr>
              <a:t>www.nadani.cz</a:t>
            </a:r>
            <a:r>
              <a:rPr lang="cs-CZ" sz="1600" dirty="0"/>
              <a:t> aj.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10840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– perspektivy výkladu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/>
              <a:t>v rámci výkladu i literatury se střídají perspektivy </a:t>
            </a:r>
          </a:p>
          <a:p>
            <a:pPr lvl="1" eaLnBrk="1" hangingPunct="1"/>
            <a:r>
              <a:rPr lang="cs-CZ" b="1"/>
              <a:t>jedinec</a:t>
            </a:r>
            <a:r>
              <a:rPr lang="cs-CZ"/>
              <a:t> (žák, učitel, rodič - zejména s důrazem na učení, výchovu a vývoj)</a:t>
            </a:r>
          </a:p>
          <a:p>
            <a:pPr lvl="1" eaLnBrk="1" hangingPunct="1"/>
            <a:r>
              <a:rPr lang="cs-CZ" b="1"/>
              <a:t>sociální skupiny</a:t>
            </a:r>
            <a:r>
              <a:rPr lang="cs-CZ"/>
              <a:t>, jejich dynamika a vliv (rodina, školní třída, škola)</a:t>
            </a:r>
          </a:p>
          <a:p>
            <a:pPr lvl="1" eaLnBrk="1" hangingPunct="1"/>
            <a:r>
              <a:rPr lang="cs-CZ" b="1"/>
              <a:t>teorie, metody</a:t>
            </a:r>
            <a:r>
              <a:rPr lang="cs-CZ"/>
              <a:t> ev. intervence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ve školství změnilo za 25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Rostoucí diverzita (jazyková, SPU, rodinné zázemí atd.)</a:t>
            </a:r>
          </a:p>
          <a:p>
            <a:pPr lvl="1"/>
            <a:r>
              <a:rPr lang="cs-CZ" dirty="0"/>
              <a:t>Diverzita vzdělávacích cest, formální a informální učení</a:t>
            </a:r>
          </a:p>
          <a:p>
            <a:r>
              <a:rPr lang="cs-CZ" dirty="0"/>
              <a:t>Nástup technologií</a:t>
            </a:r>
          </a:p>
          <a:p>
            <a:pPr lvl="1"/>
            <a:r>
              <a:rPr lang="cs-CZ" dirty="0"/>
              <a:t>Od náhrady tradičních médií a technologie přes </a:t>
            </a:r>
            <a:r>
              <a:rPr lang="cs-CZ" dirty="0" err="1"/>
              <a:t>embeded</a:t>
            </a:r>
            <a:r>
              <a:rPr lang="cs-CZ" dirty="0"/>
              <a:t> </a:t>
            </a:r>
            <a:r>
              <a:rPr lang="cs-CZ" dirty="0" err="1"/>
              <a:t>learnig</a:t>
            </a:r>
            <a:r>
              <a:rPr lang="cs-CZ" dirty="0"/>
              <a:t>, </a:t>
            </a:r>
            <a:r>
              <a:rPr lang="cs-CZ" dirty="0" err="1"/>
              <a:t>mlearning</a:t>
            </a:r>
            <a:r>
              <a:rPr lang="cs-CZ" dirty="0"/>
              <a:t> až po online </a:t>
            </a:r>
            <a:r>
              <a:rPr lang="cs-CZ" dirty="0" err="1"/>
              <a:t>vzdělávální</a:t>
            </a:r>
            <a:endParaRPr lang="cs-CZ" dirty="0"/>
          </a:p>
          <a:p>
            <a:r>
              <a:rPr lang="cs-CZ" dirty="0"/>
              <a:t>Změna výukových paradigmat (</a:t>
            </a:r>
            <a:r>
              <a:rPr lang="cs-CZ" dirty="0" err="1"/>
              <a:t>transmisivní</a:t>
            </a:r>
            <a:r>
              <a:rPr lang="cs-CZ" dirty="0"/>
              <a:t> vs. konstruktivistické, výuka průměrného žáka vs. individuální přístup aj.)</a:t>
            </a:r>
          </a:p>
          <a:p>
            <a:pPr lvl="1"/>
            <a:r>
              <a:rPr lang="cs-CZ" dirty="0"/>
              <a:t>Otázka motivace, emocí v kontextu vzdělávání</a:t>
            </a:r>
          </a:p>
          <a:p>
            <a:r>
              <a:rPr lang="cs-CZ" dirty="0"/>
              <a:t>Neoliberální diskurz (</a:t>
            </a:r>
            <a:r>
              <a:rPr lang="cs-CZ" dirty="0" err="1"/>
              <a:t>akontabilita</a:t>
            </a:r>
            <a:r>
              <a:rPr lang="cs-CZ" dirty="0"/>
              <a:t>, efektivita, </a:t>
            </a:r>
            <a:r>
              <a:rPr lang="cs-CZ" dirty="0" err="1"/>
              <a:t>benchmarking</a:t>
            </a:r>
            <a:r>
              <a:rPr lang="cs-CZ" dirty="0"/>
              <a:t>, srovnávání výkonových ukazatelů… ekonomická hlediska) a jeho mediální důsledky (jaká je česká škola a učitelé v ní?)</a:t>
            </a:r>
          </a:p>
          <a:p>
            <a:r>
              <a:rPr lang="cs-CZ" dirty="0"/>
              <a:t>Rostoucí požadavky na profesionalitu učitelů (kontinuální vzdělávání, další agendy (prevence…), kariérní řád), které přinášejí stres „jsem (ještě) dost dobrý?“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487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nÃ­ k dispozici Å¾Ã¡dnÃ½ popis fotk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0"/>
            <a:ext cx="6019800" cy="744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15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profese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Jaká jsou nejčastější témata zmiňovaná ve vztahu k učitelům a učitelské profesi?</a:t>
            </a:r>
          </a:p>
          <a:p>
            <a:pPr lvl="1"/>
            <a:r>
              <a:rPr lang="cs-CZ" dirty="0"/>
              <a:t>Novela zákona o pedagogických pracovnících</a:t>
            </a:r>
          </a:p>
          <a:p>
            <a:pPr lvl="1"/>
            <a:r>
              <a:rPr lang="cs-CZ" dirty="0"/>
              <a:t>Novela „inkluzivní“ vyhlášky</a:t>
            </a:r>
          </a:p>
          <a:p>
            <a:r>
              <a:rPr lang="cs-CZ" dirty="0"/>
              <a:t>Jaký osobní přínos může mít profese učitele (v porovnání s jinými profesemi vyžadujícími VŠ kvalifikaci)?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15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máte učitelský vzor?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://www.youtube.com/watch?v=4p5286T_kn0</a:t>
            </a:r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30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profese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Jaké výzvy přináší současná školní (výuková) praxe?</a:t>
            </a:r>
          </a:p>
          <a:p>
            <a:r>
              <a:rPr lang="cs-CZ" dirty="0"/>
              <a:t>Jaký je rozdíl mezi mediální prezentací problémů ve školství a reálnou výukovou praxí (v konkrétní škole)?</a:t>
            </a:r>
          </a:p>
          <a:p>
            <a:r>
              <a:rPr lang="cs-CZ" dirty="0"/>
              <a:t>Jak má vypadat (školní) výuka v 21. století?</a:t>
            </a:r>
          </a:p>
          <a:p>
            <a:r>
              <a:rPr lang="cs-CZ" dirty="0"/>
              <a:t>Jakou roli hraje tradice při výběru výukových a výchovných postupů? (volba témat, výukových postupů, způsobů hodnocení)?</a:t>
            </a:r>
          </a:p>
          <a:p>
            <a:r>
              <a:rPr lang="cs-CZ" dirty="0"/>
              <a:t>Proč roste počet rodičů, kteří preferují privátní či alternativní školy a školky?</a:t>
            </a:r>
          </a:p>
        </p:txBody>
      </p:sp>
    </p:spTree>
    <p:extLst>
      <p:ext uri="{BB962C8B-B14F-4D97-AF65-F5344CB8AC3E}">
        <p14:creationId xmlns:p14="http://schemas.microsoft.com/office/powerpoint/2010/main" val="3108364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Může s tím pomoci pedagogická psychologie?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Hm.</a:t>
            </a:r>
          </a:p>
        </p:txBody>
      </p:sp>
    </p:spTree>
    <p:extLst>
      <p:ext uri="{BB962C8B-B14F-4D97-AF65-F5344CB8AC3E}">
        <p14:creationId xmlns:p14="http://schemas.microsoft.com/office/powerpoint/2010/main" val="3702917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dirty="0"/>
              <a:t>Pedagogická psychologie může být chápána jako:</a:t>
            </a:r>
          </a:p>
          <a:p>
            <a:pPr lvl="1"/>
            <a:r>
              <a:rPr lang="cs-CZ" b="1" dirty="0"/>
              <a:t>Vědní obor</a:t>
            </a:r>
          </a:p>
          <a:p>
            <a:pPr lvl="1"/>
            <a:r>
              <a:rPr lang="cs-CZ" b="1" dirty="0"/>
              <a:t>Soubor profesí</a:t>
            </a:r>
            <a:r>
              <a:rPr lang="cs-CZ" dirty="0"/>
              <a:t>, které poznatky využívají v praxi i ve výzkumu</a:t>
            </a:r>
          </a:p>
          <a:p>
            <a:pPr lvl="1"/>
            <a:r>
              <a:rPr lang="cs-CZ" b="1" dirty="0"/>
              <a:t>Vyučovací předmět</a:t>
            </a:r>
            <a:r>
              <a:rPr lang="cs-CZ" dirty="0"/>
              <a:t>(y) pro různé skupiny (a osobní zkušenost s nimi)</a:t>
            </a:r>
          </a:p>
          <a:p>
            <a:pPr lvl="1"/>
            <a:r>
              <a:rPr lang="cs-CZ" b="1" dirty="0"/>
              <a:t>Kulturní a mediální fenomén </a:t>
            </a:r>
            <a:r>
              <a:rPr lang="cs-CZ" dirty="0"/>
              <a:t>(soubor „aktuálních“ témat a mediálních postav) </a:t>
            </a:r>
            <a:r>
              <a:rPr lang="mr-IN" dirty="0"/>
              <a:t>–</a:t>
            </a:r>
            <a:r>
              <a:rPr lang="cs-CZ" dirty="0"/>
              <a:t> která témata a kteří kolegové to jsou v současnosti?</a:t>
            </a:r>
          </a:p>
          <a:p>
            <a:pPr lvl="1"/>
            <a:endParaRPr lang="cs-CZ" dirty="0"/>
          </a:p>
          <a:p>
            <a:pPr lvl="1" algn="r">
              <a:buFont typeface="Wingdings 2" pitchFamily="18" charset="2"/>
              <a:buNone/>
            </a:pPr>
            <a:r>
              <a:rPr lang="cs-CZ" dirty="0"/>
              <a:t>…a je potřeba je umět rozlišovat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5191"/>
            <a:ext cx="9074150" cy="70128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dirty="0" err="1"/>
              <a:t>Kontakt</a:t>
            </a:r>
            <a:r>
              <a:rPr lang="cs-CZ" dirty="0"/>
              <a:t> (přednášky)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874266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/>
              <a:t>Mgr. </a:t>
            </a:r>
            <a:r>
              <a:rPr lang="cs-CZ" b="1" dirty="0" err="1"/>
              <a:t>et</a:t>
            </a:r>
            <a:r>
              <a:rPr lang="cs-CZ" b="1" dirty="0"/>
              <a:t> Mgr. </a:t>
            </a:r>
            <a:r>
              <a:rPr lang="en-GB" b="1" dirty="0"/>
              <a:t>Jan Mareš</a:t>
            </a:r>
            <a:r>
              <a:rPr lang="cs-CZ" b="1" dirty="0"/>
              <a:t>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  <a:endParaRPr lang="en-GB" b="1" dirty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mares@</a:t>
            </a:r>
            <a:r>
              <a:rPr lang="cs-CZ" dirty="0" err="1"/>
              <a:t>ped</a:t>
            </a:r>
            <a:r>
              <a:rPr lang="en-GB" dirty="0"/>
              <a:t>.</a:t>
            </a:r>
            <a:r>
              <a:rPr lang="en-GB" dirty="0" err="1"/>
              <a:t>muni.cz</a:t>
            </a:r>
            <a:r>
              <a:rPr lang="en-GB" dirty="0"/>
              <a:t> </a:t>
            </a:r>
            <a:endParaRPr lang="cs-CZ" dirty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>
                <a:solidFill>
                  <a:srgbClr val="FF0000"/>
                </a:solidFill>
              </a:rPr>
              <a:t>Prosím uvádět v předmětu kód předmětu!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/>
              <a:t>diskusní fórum předmětu</a:t>
            </a:r>
            <a:endParaRPr lang="en-GB" dirty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/>
              <a:t>konzultační</a:t>
            </a:r>
            <a:r>
              <a:rPr lang="en-GB" dirty="0"/>
              <a:t> </a:t>
            </a:r>
            <a:r>
              <a:rPr lang="en-GB" dirty="0" err="1"/>
              <a:t>hodiny</a:t>
            </a:r>
            <a:r>
              <a:rPr lang="en-GB" dirty="0" smtClean="0"/>
              <a:t>:</a:t>
            </a:r>
            <a:r>
              <a:rPr lang="cs-CZ" dirty="0" smtClean="0"/>
              <a:t> zatím online, po odvolání opatření:</a:t>
            </a:r>
            <a:r>
              <a:rPr lang="en-GB" dirty="0" smtClean="0"/>
              <a:t> </a:t>
            </a:r>
            <a:endParaRPr lang="cs-CZ" dirty="0" smtClean="0"/>
          </a:p>
          <a:p>
            <a:pPr marL="403225" lvl="1" indent="0" eaLnBrk="1" hangingPunct="1"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   pondělí </a:t>
            </a:r>
            <a:r>
              <a:rPr lang="cs-CZ" dirty="0"/>
              <a:t>10:00-11:00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/>
              <a:t>jindy</a:t>
            </a:r>
            <a:r>
              <a:rPr lang="en-GB" dirty="0"/>
              <a:t> </a:t>
            </a:r>
            <a:r>
              <a:rPr lang="cs-CZ" dirty="0"/>
              <a:t>jen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předchozí</a:t>
            </a:r>
            <a:r>
              <a:rPr lang="en-GB" dirty="0"/>
              <a:t> </a:t>
            </a:r>
            <a:r>
              <a:rPr lang="en-GB" dirty="0" err="1"/>
              <a:t>domluvě</a:t>
            </a:r>
            <a:endParaRPr lang="cs-CZ" dirty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(</a:t>
            </a:r>
            <a:r>
              <a:rPr lang="en-GB" dirty="0" err="1"/>
              <a:t>Katedra</a:t>
            </a:r>
            <a:r>
              <a:rPr lang="en-GB" dirty="0"/>
              <a:t> </a:t>
            </a:r>
            <a:r>
              <a:rPr lang="en-GB" dirty="0" err="1"/>
              <a:t>psychologie</a:t>
            </a:r>
            <a:r>
              <a:rPr lang="en-GB" dirty="0"/>
              <a:t>, </a:t>
            </a:r>
            <a:r>
              <a:rPr lang="cs-CZ" dirty="0"/>
              <a:t>Poříčí 31</a:t>
            </a:r>
            <a:r>
              <a:rPr lang="en-GB" dirty="0"/>
              <a:t>, Brno)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 a média</a:t>
            </a:r>
          </a:p>
        </p:txBody>
      </p:sp>
      <p:pic>
        <p:nvPicPr>
          <p:cNvPr id="1026" name="Picture 2" descr="Lego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694" y="2108200"/>
            <a:ext cx="8128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496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Pedagogická psychologie</a:t>
            </a:r>
          </a:p>
          <a:p>
            <a:pPr lvl="1">
              <a:defRPr/>
            </a:pPr>
            <a:r>
              <a:rPr lang="cs-CZ" dirty="0" err="1"/>
              <a:t>angl</a:t>
            </a:r>
            <a:r>
              <a:rPr lang="cs-CZ" dirty="0"/>
              <a:t>. </a:t>
            </a:r>
            <a:r>
              <a:rPr lang="cs-CZ" dirty="0" err="1"/>
              <a:t>educational</a:t>
            </a:r>
            <a:r>
              <a:rPr lang="cs-CZ" dirty="0"/>
              <a:t> psychology, </a:t>
            </a:r>
          </a:p>
          <a:p>
            <a:pPr lvl="1">
              <a:defRPr/>
            </a:pPr>
            <a:r>
              <a:rPr lang="cs-CZ" dirty="0" err="1"/>
              <a:t>franc</a:t>
            </a:r>
            <a:r>
              <a:rPr lang="cs-CZ" dirty="0"/>
              <a:t>. psychologie de l’</a:t>
            </a:r>
            <a:r>
              <a:rPr lang="cs-CZ" dirty="0" err="1"/>
              <a:t>education</a:t>
            </a:r>
            <a:r>
              <a:rPr lang="cs-CZ" dirty="0"/>
              <a:t>, </a:t>
            </a:r>
          </a:p>
          <a:p>
            <a:pPr lvl="1">
              <a:defRPr/>
            </a:pPr>
            <a:r>
              <a:rPr lang="cs-CZ" dirty="0"/>
              <a:t>něm. </a:t>
            </a:r>
            <a:r>
              <a:rPr lang="cs-CZ" dirty="0" err="1"/>
              <a:t>Pädagogische</a:t>
            </a:r>
            <a:r>
              <a:rPr lang="cs-CZ" dirty="0"/>
              <a:t> Psychologie, </a:t>
            </a:r>
          </a:p>
          <a:p>
            <a:pPr lvl="1">
              <a:defRPr/>
            </a:pPr>
            <a:r>
              <a:rPr lang="cs-CZ" dirty="0"/>
              <a:t>rusky </a:t>
            </a:r>
            <a:r>
              <a:rPr lang="cs-CZ" dirty="0" err="1"/>
              <a:t>pedagogičeskaja</a:t>
            </a:r>
            <a:r>
              <a:rPr lang="cs-CZ" dirty="0"/>
              <a:t> </a:t>
            </a:r>
            <a:r>
              <a:rPr lang="cs-CZ" dirty="0" err="1"/>
              <a:t>psichologija</a:t>
            </a:r>
            <a:r>
              <a:rPr lang="cs-CZ" dirty="0"/>
              <a:t> 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2498" y="281738"/>
            <a:ext cx="8607880" cy="1265195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defTabSz="495223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93472" algn="l"/>
                <a:tab pos="988695" algn="l"/>
                <a:tab pos="1483916" algn="l"/>
                <a:tab pos="1979139" algn="l"/>
                <a:tab pos="2474360" algn="l"/>
                <a:tab pos="2969583" algn="l"/>
                <a:tab pos="3464804" algn="l"/>
                <a:tab pos="3960027" algn="l"/>
                <a:tab pos="4455249" algn="l"/>
                <a:tab pos="4950471" algn="l"/>
                <a:tab pos="5445693" algn="l"/>
                <a:tab pos="5940915" algn="l"/>
                <a:tab pos="6436137" algn="l"/>
                <a:tab pos="6931359" algn="l"/>
                <a:tab pos="7426581" algn="l"/>
                <a:tab pos="7921804" algn="l"/>
                <a:tab pos="8417025" algn="l"/>
                <a:tab pos="8912248" algn="l"/>
                <a:tab pos="9407469" algn="l"/>
                <a:tab pos="9902692" algn="l"/>
              </a:tabLst>
              <a:defRPr/>
            </a:pPr>
            <a:r>
              <a:rPr lang="en-GB"/>
              <a:t>Změny v přístupech ke školnímu učení (dle Mayer, 1992)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1" y="1711426"/>
            <a:ext cx="9048860" cy="579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973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dirty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Z počátku šlo o ulici s jednosměrným provozem – podněty mířily od psychologie k pedagogice. </a:t>
            </a:r>
            <a:r>
              <a:rPr lang="cs-CZ" sz="2200" b="1" dirty="0"/>
              <a:t>Psychologie</a:t>
            </a:r>
            <a:r>
              <a:rPr lang="cs-CZ" sz="2200" dirty="0"/>
              <a:t> se snažila formulovat </a:t>
            </a:r>
            <a:r>
              <a:rPr lang="cs-CZ" sz="2200" b="1" dirty="0"/>
              <a:t>nové teorie učení a vyučování</a:t>
            </a:r>
            <a:r>
              <a:rPr lang="cs-CZ" sz="2200" dirty="0"/>
              <a:t>, zatímco </a:t>
            </a:r>
            <a:r>
              <a:rPr lang="cs-CZ" sz="2200" b="1" dirty="0"/>
              <a:t>pedagogika</a:t>
            </a:r>
            <a:r>
              <a:rPr lang="cs-CZ" sz="2200" dirty="0"/>
              <a:t> se je </a:t>
            </a:r>
            <a:r>
              <a:rPr lang="cs-CZ" sz="2200" b="1" dirty="0"/>
              <a:t>snažila aplikovat</a:t>
            </a:r>
            <a:r>
              <a:rPr lang="cs-CZ" sz="2200" dirty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V poslední době byl naštěstí nastolen „obousměrný provoz“ mezi psychologií a pedagogikou</a:t>
            </a:r>
          </a:p>
        </p:txBody>
      </p:sp>
    </p:spTree>
    <p:extLst>
      <p:ext uri="{BB962C8B-B14F-4D97-AF65-F5344CB8AC3E}">
        <p14:creationId xmlns:p14="http://schemas.microsoft.com/office/powerpoint/2010/main" val="2266600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změnila škola v uplynulých letech?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Video na úvod: K. Robinson a jeho přednáška pro TED </a:t>
            </a:r>
            <a:r>
              <a:rPr lang="cs-CZ" dirty="0">
                <a:hlinkClick r:id="rId2"/>
              </a:rPr>
              <a:t>http://www.ted.com/talks/ken_robinson_changing_education_paradigms.html</a:t>
            </a:r>
            <a:endParaRPr lang="cs-CZ" dirty="0"/>
          </a:p>
          <a:p>
            <a:r>
              <a:rPr lang="cs-CZ" dirty="0"/>
              <a:t>Podívejte se, zapněte si titulky a odpovězte si na následující otázky:</a:t>
            </a:r>
          </a:p>
          <a:p>
            <a:pPr lvl="1"/>
            <a:r>
              <a:rPr lang="cs-CZ" dirty="0"/>
              <a:t>Která část videa Vám přišla nejvíc zajímavá? (a v čem)</a:t>
            </a:r>
          </a:p>
          <a:p>
            <a:pPr lvl="1"/>
            <a:r>
              <a:rPr lang="cs-CZ" dirty="0"/>
              <a:t>Jakou metaforu používá K. Robinson pro tradiční školství?</a:t>
            </a:r>
          </a:p>
          <a:p>
            <a:pPr lvl="1"/>
            <a:r>
              <a:rPr lang="cs-CZ" dirty="0"/>
              <a:t>Jaké výzvy vidí pro školu v současnosti?</a:t>
            </a:r>
          </a:p>
          <a:p>
            <a:pPr lvl="1"/>
            <a:r>
              <a:rPr lang="cs-CZ" dirty="0"/>
              <a:t>Která část USA by měla být podle statistik spotřeby tlumících preparátů „zcela šílená“?</a:t>
            </a:r>
          </a:p>
        </p:txBody>
      </p:sp>
    </p:spTree>
    <p:extLst>
      <p:ext uri="{BB962C8B-B14F-4D97-AF65-F5344CB8AC3E}">
        <p14:creationId xmlns:p14="http://schemas.microsoft.com/office/powerpoint/2010/main" val="281156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/>
              <a:t>leží na </a:t>
            </a:r>
            <a:r>
              <a:rPr lang="cs-CZ" sz="2200" b="1" dirty="0"/>
              <a:t>průniku řady věd</a:t>
            </a:r>
            <a:r>
              <a:rPr lang="cs-CZ" sz="2200" dirty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/>
              <a:t>Z psychologie</a:t>
            </a:r>
            <a:r>
              <a:rPr lang="cs-CZ" sz="2000" dirty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/>
              <a:t>Z pedagogiky</a:t>
            </a:r>
            <a:r>
              <a:rPr lang="cs-CZ" sz="2000" dirty="0"/>
              <a:t> ji ovlivňují didaktika (o společných a rozdílných oblastech viz </a:t>
            </a:r>
            <a:r>
              <a:rPr lang="cs-CZ" sz="2000" dirty="0" err="1"/>
              <a:t>Kansanen</a:t>
            </a:r>
            <a:r>
              <a:rPr lang="cs-CZ" sz="2000" dirty="0"/>
              <a:t>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dirty="0"/>
              <a:t>Situování</a:t>
            </a:r>
            <a:r>
              <a:rPr lang="cs-CZ" sz="2200" dirty="0"/>
              <a:t> pedagogické psychologie </a:t>
            </a:r>
            <a:r>
              <a:rPr lang="cs-CZ" sz="2200" b="1" dirty="0"/>
              <a:t>v rámci humanitních věd je ovlivněno historickou tradicí</a:t>
            </a:r>
            <a:r>
              <a:rPr lang="cs-CZ" sz="2200" dirty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ve většině evropských států, v USA, Kanadě, Austrálii je řazena mezi </a:t>
            </a:r>
            <a:r>
              <a:rPr lang="cs-CZ" sz="2000" b="1" dirty="0"/>
              <a:t>psychologické vědy</a:t>
            </a:r>
            <a:r>
              <a:rPr lang="cs-CZ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 Německu a ve skandinávských zemích bývala počítána mezi </a:t>
            </a:r>
            <a:r>
              <a:rPr lang="cs-CZ" sz="2000" b="1" dirty="0"/>
              <a:t>vědy pedagogické</a:t>
            </a:r>
            <a:r>
              <a:rPr lang="cs-CZ" sz="2000" dirty="0"/>
              <a:t>. </a:t>
            </a:r>
          </a:p>
          <a:p>
            <a:pPr lvl="2">
              <a:lnSpc>
                <a:spcPct val="90000"/>
              </a:lnSpc>
            </a:pPr>
            <a:r>
              <a:rPr lang="cs-CZ" sz="1600" dirty="0"/>
              <a:t>V současnosti </a:t>
            </a:r>
            <a:r>
              <a:rPr lang="cs-CZ" sz="1600" dirty="0" err="1"/>
              <a:t>educational</a:t>
            </a:r>
            <a:r>
              <a:rPr lang="cs-CZ" sz="1600" dirty="0"/>
              <a:t> </a:t>
            </a:r>
            <a:r>
              <a:rPr lang="cs-CZ" sz="1600" dirty="0" err="1"/>
              <a:t>sciences</a:t>
            </a:r>
            <a:endParaRPr lang="cs-CZ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/>
              <a:t>Americká tradice:</a:t>
            </a:r>
            <a:r>
              <a:rPr lang="cs-CZ" sz="220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Neakcentuje aplikační charakter</a:t>
            </a:r>
            <a:r>
              <a:rPr lang="cs-CZ" sz="200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/>
              <a:t>V učitelské přípravě</a:t>
            </a:r>
            <a:r>
              <a:rPr lang="cs-CZ" dirty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samostatná učebnice (např. Příhoda, 1956; Jiránek, 1968, </a:t>
            </a:r>
            <a:r>
              <a:rPr lang="cs-CZ" dirty="0" err="1"/>
              <a:t>Ďurič</a:t>
            </a:r>
            <a:r>
              <a:rPr lang="cs-CZ" dirty="0"/>
              <a:t>, 1974, Mareš, 2013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tvoří podstatnou část témat v souhrnné učebnici psychologie pro učitele (např. Čáp, 1976, 1993; </a:t>
            </a:r>
            <a:r>
              <a:rPr lang="cs-CZ" dirty="0" err="1"/>
              <a:t>Ďurič</a:t>
            </a:r>
            <a:r>
              <a:rPr lang="cs-CZ" dirty="0"/>
              <a:t> a </a:t>
            </a:r>
            <a:r>
              <a:rPr lang="cs-CZ" dirty="0" err="1"/>
              <a:t>Štefanovič</a:t>
            </a:r>
            <a:r>
              <a:rPr lang="cs-CZ" dirty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/>
              <a:t>V přípravě odborných psychologů</a:t>
            </a:r>
            <a:r>
              <a:rPr lang="cs-CZ" dirty="0"/>
              <a:t> patří pedagogická psychologie k předmětům rozšiřujícím tradiční základ.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/>
              <a:t>Pedagogická psychologie jako obor vědecké přípravy a jako </a:t>
            </a:r>
            <a:r>
              <a:rPr lang="cs-CZ" sz="3300" b="1"/>
              <a:t>odborná psychologická specializace</a:t>
            </a:r>
            <a:r>
              <a:rPr lang="cs-CZ" sz="3300"/>
              <a:t>.</a:t>
            </a:r>
            <a:r>
              <a:rPr lang="cs-CZ" sz="450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/>
              <a:t>Jedním z oborů doktorského studia </a:t>
            </a:r>
            <a:r>
              <a:rPr lang="cs-CZ" sz="170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/>
              <a:t>Jedním ze čtyř profesních oborů</a:t>
            </a:r>
            <a:r>
              <a:rPr lang="cs-CZ" sz="1700"/>
              <a:t>, v nichž se absolvent může po promoci specializovat, </a:t>
            </a:r>
            <a:r>
              <a:rPr lang="cs-CZ" sz="1700" b="1"/>
              <a:t>je</a:t>
            </a:r>
            <a:r>
              <a:rPr lang="cs-CZ" sz="1700"/>
              <a:t> také </a:t>
            </a:r>
            <a:r>
              <a:rPr lang="cs-CZ" sz="1700" b="1"/>
              <a:t>pedagogická a školní psychologie</a:t>
            </a:r>
            <a:r>
              <a:rPr lang="cs-CZ" sz="1700"/>
              <a:t>, tedy oblast edukace – </a:t>
            </a:r>
            <a:r>
              <a:rPr lang="cs-CZ" sz="1700" i="1"/>
              <a:t>education</a:t>
            </a:r>
            <a:r>
              <a:rPr lang="cs-CZ" sz="1700"/>
              <a:t> (EuroPsy, 2005).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Dr. K. Bartošová – koordinátorka </a:t>
            </a:r>
            <a:r>
              <a:rPr lang="cs-CZ" dirty="0" smtClean="0"/>
              <a:t>seminářů Konzultační hodiny: do odvolání pouze online, jinak: </a:t>
            </a:r>
            <a:r>
              <a:rPr lang="cs-CZ" dirty="0"/>
              <a:t>v pondělí 13:30 – 15:00</a:t>
            </a:r>
          </a:p>
          <a:p>
            <a:pPr marL="0" indent="0">
              <a:buNone/>
            </a:pPr>
            <a:r>
              <a:rPr lang="cs-CZ" dirty="0" smtClean="0"/>
              <a:t>Učitelé - semináře</a:t>
            </a:r>
            <a:endParaRPr lang="cs-CZ" dirty="0" smtClean="0"/>
          </a:p>
          <a:p>
            <a:r>
              <a:rPr lang="cs-CZ" dirty="0" smtClean="0"/>
              <a:t>Mgr</a:t>
            </a:r>
            <a:r>
              <a:rPr lang="cs-CZ" dirty="0"/>
              <a:t>. M. </a:t>
            </a:r>
            <a:r>
              <a:rPr lang="cs-CZ" dirty="0" err="1"/>
              <a:t>Vejmělková</a:t>
            </a:r>
            <a:r>
              <a:rPr lang="cs-CZ" dirty="0"/>
              <a:t> </a:t>
            </a:r>
            <a:endParaRPr lang="cs-CZ" dirty="0"/>
          </a:p>
          <a:p>
            <a:r>
              <a:rPr lang="cs-CZ" dirty="0" smtClean="0"/>
              <a:t>Mgr. Veronika </a:t>
            </a:r>
            <a:r>
              <a:rPr lang="cs-CZ" dirty="0" err="1" smtClean="0"/>
              <a:t>Dacerová</a:t>
            </a:r>
            <a:endParaRPr lang="cs-CZ" dirty="0" smtClean="0"/>
          </a:p>
          <a:p>
            <a:r>
              <a:rPr lang="cs-CZ" dirty="0" smtClean="0"/>
              <a:t>Mgr. Daniele </a:t>
            </a:r>
            <a:r>
              <a:rPr lang="cs-CZ" dirty="0" err="1" smtClean="0"/>
              <a:t>Brňáková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11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od r. 1960 do současnosti.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Americký psycholog </a:t>
            </a:r>
            <a:r>
              <a:rPr lang="cs-CZ" sz="1800" b="1"/>
              <a:t>W. James</a:t>
            </a:r>
            <a:r>
              <a:rPr lang="cs-CZ" sz="180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Francouzský lékař a psycholog </a:t>
            </a:r>
            <a:r>
              <a:rPr lang="cs-CZ" sz="1800" b="1"/>
              <a:t>A. Binet </a:t>
            </a:r>
            <a:r>
              <a:rPr lang="cs-CZ" sz="180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/>
              <a:t>Střední  vývojové období (1920 – 1960) ovlivnilo pět osobností: L.S. Vygotskij, B.F. Skinner, J. Piaget, L.J. Cronbach, R.M. Gagné. </a:t>
            </a:r>
          </a:p>
          <a:p>
            <a:r>
              <a:rPr lang="cs-CZ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Přínos ped. psy. pro další obory </a:t>
            </a:r>
            <a:br>
              <a:rPr lang="cs-CZ" sz="4500"/>
            </a:br>
            <a:r>
              <a:rPr lang="cs-CZ" sz="450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/>
          </a:p>
          <a:p>
            <a:pPr>
              <a:lnSpc>
                <a:spcPct val="80000"/>
              </a:lnSpc>
            </a:pPr>
            <a:r>
              <a:rPr lang="cs-CZ" sz="2700"/>
              <a:t>jedná se ale i např. o action research, practice-based research...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zakončení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Poster</a:t>
            </a:r>
          </a:p>
          <a:p>
            <a:r>
              <a:rPr lang="cs-CZ" dirty="0" smtClean="0"/>
              <a:t>Test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7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 k posteru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Téma dle vlastního výběru v rámci okruhů vymezených sylabem (může být teoretické, výzkumné, kazuistické) </a:t>
            </a:r>
          </a:p>
          <a:p>
            <a:r>
              <a:rPr lang="cs-CZ" dirty="0"/>
              <a:t>Téma zajímavé pro autora, dostatečně úzce vymezeno (věk žáků, typ školy atp.), důraz na subjektivní praktickou využitelnost (např. návaznost na projekt DP, praxi atp.)</a:t>
            </a:r>
          </a:p>
          <a:p>
            <a:r>
              <a:rPr lang="cs-CZ" dirty="0"/>
              <a:t>Publikem není vyučující ale spolužáci (diskuse o tématech možná v předcházejících seminářích i v online diskusním fóru) </a:t>
            </a:r>
          </a:p>
          <a:p>
            <a:endParaRPr lang="cs-CZ" dirty="0"/>
          </a:p>
          <a:p>
            <a:r>
              <a:rPr lang="cs-CZ" dirty="0"/>
              <a:t>Formální požadavky na postery</a:t>
            </a:r>
          </a:p>
          <a:p>
            <a:pPr marL="654050" lvl="2" indent="0">
              <a:buNone/>
            </a:pPr>
            <a:r>
              <a:rPr lang="cs-CZ" dirty="0"/>
              <a:t>1. krok - anotace max. 250 slov, dva základní </a:t>
            </a:r>
            <a:r>
              <a:rPr lang="cs-CZ" dirty="0" smtClean="0"/>
              <a:t>prameny, </a:t>
            </a:r>
            <a:r>
              <a:rPr lang="cs-CZ" dirty="0"/>
              <a:t>vložit do </a:t>
            </a:r>
            <a:r>
              <a:rPr lang="cs-CZ" dirty="0" err="1"/>
              <a:t>odevzdávárny</a:t>
            </a:r>
            <a:r>
              <a:rPr lang="cs-CZ" dirty="0"/>
              <a:t> v </a:t>
            </a:r>
            <a:r>
              <a:rPr lang="cs-CZ" dirty="0" err="1"/>
              <a:t>ISu</a:t>
            </a:r>
            <a:endParaRPr lang="cs-CZ" dirty="0"/>
          </a:p>
          <a:p>
            <a:pPr marL="654050" lvl="2" indent="0">
              <a:buNone/>
            </a:pPr>
            <a:r>
              <a:rPr lang="cs-CZ" i="1" dirty="0"/>
              <a:t>- Pro vzor možno využít anotace z pedagogických </a:t>
            </a:r>
            <a:r>
              <a:rPr lang="cs-CZ" i="1" dirty="0" smtClean="0"/>
              <a:t>časopisů nebo anotace z interaktivní osnovy</a:t>
            </a:r>
            <a:endParaRPr lang="cs-CZ" i="1" dirty="0"/>
          </a:p>
          <a:p>
            <a:pPr marL="654050" lvl="2" indent="0">
              <a:buNone/>
            </a:pPr>
            <a:r>
              <a:rPr lang="cs-CZ" dirty="0"/>
              <a:t>2. příprava a prezentace posteru (poslední seminář)</a:t>
            </a:r>
          </a:p>
          <a:p>
            <a:pPr marL="654050" lvl="2" indent="0">
              <a:buNone/>
            </a:pPr>
            <a:r>
              <a:rPr lang="cs-CZ" dirty="0"/>
              <a:t>Formát A1, název, autor, prameny (možno handout)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29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Zasíťování</a:t>
            </a:r>
          </a:p>
          <a:p>
            <a:r>
              <a:rPr lang="cs-CZ" b="1" dirty="0"/>
              <a:t>2. </a:t>
            </a:r>
            <a:r>
              <a:rPr lang="cs-CZ" b="1" dirty="0" smtClean="0"/>
              <a:t>Emoce a stres</a:t>
            </a:r>
          </a:p>
          <a:p>
            <a:r>
              <a:rPr lang="cs-CZ" b="1" dirty="0" smtClean="0"/>
              <a:t>3. Motivace, práce s chybou</a:t>
            </a:r>
            <a:endParaRPr lang="cs-CZ" b="1" dirty="0"/>
          </a:p>
          <a:p>
            <a:r>
              <a:rPr lang="cs-CZ" b="1" dirty="0"/>
              <a:t>4. Management třídy</a:t>
            </a:r>
          </a:p>
          <a:p>
            <a:r>
              <a:rPr lang="cs-CZ" b="1" dirty="0"/>
              <a:t>5. Šikana</a:t>
            </a:r>
          </a:p>
          <a:p>
            <a:r>
              <a:rPr lang="cs-CZ" b="1" dirty="0"/>
              <a:t>6. Postery</a:t>
            </a:r>
          </a:p>
          <a:p>
            <a:endParaRPr lang="cs-CZ" b="1" dirty="0"/>
          </a:p>
          <a:p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39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Ředitelé- přednášky dne </a:t>
            </a:r>
            <a:r>
              <a:rPr lang="cs-CZ" dirty="0" smtClean="0"/>
              <a:t>12.10. </a:t>
            </a:r>
            <a:r>
              <a:rPr lang="cs-CZ" dirty="0"/>
              <a:t>a </a:t>
            </a:r>
            <a:r>
              <a:rPr lang="cs-CZ" dirty="0" smtClean="0"/>
              <a:t>6.1.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Panelová diskuse s ředitelem školy</a:t>
            </a:r>
          </a:p>
          <a:p>
            <a:pPr lvl="2"/>
            <a:r>
              <a:rPr lang="cs-CZ" dirty="0"/>
              <a:t>ZŠ Hudcova Mgr. J. Cimala </a:t>
            </a:r>
            <a:r>
              <a:rPr lang="cs-CZ" dirty="0">
                <a:hlinkClick r:id="rId2"/>
              </a:rPr>
              <a:t>https://www.zshudcova.cz/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Témata diskuse: </a:t>
            </a:r>
          </a:p>
          <a:p>
            <a:pPr lvl="3"/>
            <a:r>
              <a:rPr lang="cs-CZ" dirty="0"/>
              <a:t>ŠPP, výběr učitelů, výuková praxe školy, řízení třídy, kontakt s rodiči(…)</a:t>
            </a:r>
          </a:p>
          <a:p>
            <a:r>
              <a:rPr lang="cs-CZ" dirty="0"/>
              <a:t>Panelová diskuse s ředitelkou školy</a:t>
            </a:r>
          </a:p>
          <a:p>
            <a:pPr lvl="1"/>
            <a:r>
              <a:rPr lang="cs-CZ" dirty="0"/>
              <a:t>Mgr. P. Vojtěchová </a:t>
            </a:r>
            <a:r>
              <a:rPr lang="cs-CZ" dirty="0">
                <a:hlinkClick r:id="rId3"/>
              </a:rPr>
              <a:t>https://www.cmczs.cz/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59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studijní</a:t>
            </a:r>
            <a:r>
              <a:rPr lang="en-US" dirty="0"/>
              <a:t> text</a:t>
            </a:r>
          </a:p>
          <a:p>
            <a:r>
              <a:rPr lang="en-US" dirty="0"/>
              <a:t>MAREŠ, </a:t>
            </a:r>
            <a:r>
              <a:rPr lang="en-US" dirty="0" err="1"/>
              <a:t>Jiří</a:t>
            </a:r>
            <a:r>
              <a:rPr lang="en-US" dirty="0"/>
              <a:t>. </a:t>
            </a:r>
            <a:r>
              <a:rPr lang="en-US" i="1" dirty="0" err="1"/>
              <a:t>Pedagogická</a:t>
            </a:r>
            <a:r>
              <a:rPr lang="en-US" i="1" dirty="0"/>
              <a:t> </a:t>
            </a:r>
            <a:r>
              <a:rPr lang="en-US" i="1" dirty="0" err="1"/>
              <a:t>psychologie</a:t>
            </a:r>
            <a:r>
              <a:rPr lang="en-US" dirty="0"/>
              <a:t>. Praha: </a:t>
            </a:r>
            <a:r>
              <a:rPr lang="en-US" dirty="0" err="1"/>
              <a:t>Portál</a:t>
            </a:r>
            <a:r>
              <a:rPr lang="en-US" dirty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FISHER, Robert. </a:t>
            </a:r>
            <a:r>
              <a:rPr lang="cs-CZ" i="1" dirty="0"/>
              <a:t>Učíme děti myslet a učit se. Praktický průvodce strategiemi vyučování.</a:t>
            </a:r>
            <a:r>
              <a:rPr lang="cs-CZ" dirty="0"/>
              <a:t> 3. vyd. Praha: Portál, 2011.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30" y="3303411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67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697</TotalTime>
  <Words>2320</Words>
  <Application>Microsoft Office PowerPoint</Application>
  <PresentationFormat>Vlastní</PresentationFormat>
  <Paragraphs>188</Paragraphs>
  <Slides>33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Mangal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 (přednášky)</vt:lpstr>
      <vt:lpstr>Kontakt semináře</vt:lpstr>
      <vt:lpstr>Požadavky k zakončení kurzu</vt:lpstr>
      <vt:lpstr>Instrukce k posteru </vt:lpstr>
      <vt:lpstr>Semináře</vt:lpstr>
      <vt:lpstr>Ředitelé- přednášky dne 12.10. a 6.1.</vt:lpstr>
      <vt:lpstr>Literatura</vt:lpstr>
      <vt:lpstr>Doplňující literatura</vt:lpstr>
      <vt:lpstr>Literatura</vt:lpstr>
      <vt:lpstr>Literatura</vt:lpstr>
      <vt:lpstr>Pedagogická psychologie – perspektivy výkladu</vt:lpstr>
      <vt:lpstr>Co se ve školství změnilo za 25 let</vt:lpstr>
      <vt:lpstr>Prezentace aplikace PowerPoint</vt:lpstr>
      <vt:lpstr>Učitelská profese</vt:lpstr>
      <vt:lpstr>Jaký máte učitelský vzor?</vt:lpstr>
      <vt:lpstr>Učitelská profese 2</vt:lpstr>
      <vt:lpstr>Hm.</vt:lpstr>
      <vt:lpstr>Pozor na různé významy pojmu!</vt:lpstr>
      <vt:lpstr>Škola a média</vt:lpstr>
      <vt:lpstr>Pedagogická psychologie</vt:lpstr>
      <vt:lpstr>Změny v přístupech ke školnímu učení (dle Mayer, 1992)</vt:lpstr>
      <vt:lpstr>Změny v oboru v minulém století</vt:lpstr>
      <vt:lpstr>Jak se změnila škola v uplynulých letech?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Kateřina Bartošová</cp:lastModifiedBy>
  <cp:revision>73</cp:revision>
  <dcterms:modified xsi:type="dcterms:W3CDTF">2020-10-04T13:13:42Z</dcterms:modified>
</cp:coreProperties>
</file>