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272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04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85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69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30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23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37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75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27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3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34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25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70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36E021-9115-4E26-9C52-C8BB621E4F26}" type="datetimeFigureOut">
              <a:rPr lang="cs-CZ" smtClean="0"/>
              <a:pPr/>
              <a:t>02.05.2021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4A63D84-DC0F-4E80-B143-A25045A16E0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36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3/a-y5686e.pdf" TargetMode="External"/><Relationship Id="rId2" Type="http://schemas.openxmlformats.org/officeDocument/2006/relationships/hyperlink" Target="https://www.efsa.europa.eu/en/efsajournal/pub/30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4725144"/>
            <a:ext cx="6064696" cy="1463040"/>
          </a:xfrm>
        </p:spPr>
        <p:txBody>
          <a:bodyPr>
            <a:normAutofit/>
          </a:bodyPr>
          <a:lstStyle/>
          <a:p>
            <a:r>
              <a:rPr lang="cs-CZ" sz="3800" dirty="0"/>
              <a:t>Výživa ve sportu v dětském věku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1760" y="4502636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cs-CZ" dirty="0"/>
          </a:p>
          <a:p>
            <a:pPr algn="r"/>
            <a:endParaRPr lang="cs-CZ" dirty="0"/>
          </a:p>
          <a:p>
            <a:pPr algn="r"/>
            <a:endParaRPr lang="cs-CZ" dirty="0"/>
          </a:p>
          <a:p>
            <a:pPr algn="r"/>
            <a:endParaRPr lang="cs-CZ" dirty="0"/>
          </a:p>
          <a:p>
            <a:pPr algn="r"/>
            <a:endParaRPr lang="cs-CZ" dirty="0"/>
          </a:p>
          <a:p>
            <a:pPr algn="r"/>
            <a:r>
              <a:rPr lang="cs-CZ" sz="2000" dirty="0"/>
              <a:t>M</a:t>
            </a:r>
            <a:r>
              <a:rPr lang="cs-CZ" sz="2000" cap="none" dirty="0">
                <a:latin typeface="Times New Roman" pitchFamily="18" charset="0"/>
                <a:cs typeface="Times New Roman" pitchFamily="18" charset="0"/>
              </a:rPr>
              <a:t>gr</a:t>
            </a:r>
            <a:r>
              <a:rPr lang="cs-CZ" sz="2000" cap="none" dirty="0"/>
              <a:t>. </a:t>
            </a:r>
            <a:r>
              <a:rPr lang="cs-CZ" sz="2000" dirty="0"/>
              <a:t>Kateřina Hortová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D926D-2BE2-417C-93C4-FC18DCA73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mikronutrienty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F6944F-5ADF-47BB-A834-0C0D5111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1916832"/>
            <a:ext cx="7290055" cy="4752528"/>
          </a:xfrm>
        </p:spPr>
        <p:txBody>
          <a:bodyPr>
            <a:normAutofit/>
          </a:bodyPr>
          <a:lstStyle/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sz="2100" dirty="0"/>
              <a:t>riziko deficitu u určitých skupin sportovců (např. moderní gymnastky, žokejové, silniční cyklisti, sportovci s váhovými kategoriemi apod.)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1700" dirty="0"/>
              <a:t>cílené snižováním přívodu E, alternativní způsob stravování, nedostatek informací o nutričních doporučeních, špatný životní styl, ekonomické důvody 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1700" dirty="0"/>
              <a:t>nedostatečný přívod mikroživin je častěji pozorován u dívek než u chlapců a ve více případech se jedná o deficit minerálních látek (</a:t>
            </a:r>
            <a:r>
              <a:rPr lang="cs-CZ" sz="1700" dirty="0" err="1"/>
              <a:t>Fe</a:t>
            </a:r>
            <a:r>
              <a:rPr lang="cs-CZ" sz="1700" dirty="0"/>
              <a:t>, Ca – vyšší ztráty pozorovány při intenzivní sportovní aktivitě) než vitaminů 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1700" dirty="0"/>
              <a:t>deficit </a:t>
            </a:r>
            <a:r>
              <a:rPr lang="cs-CZ" sz="1700" dirty="0" err="1"/>
              <a:t>Fe</a:t>
            </a:r>
            <a:r>
              <a:rPr lang="cs-CZ" sz="1700" dirty="0"/>
              <a:t> u dětí a adolescentů - způsobený vyšší potřebou, může vést ke vzniku anémie; rizikem nedostatečného přívodu </a:t>
            </a:r>
            <a:r>
              <a:rPr lang="cs-CZ" sz="1700" dirty="0" err="1"/>
              <a:t>Fe</a:t>
            </a:r>
            <a:r>
              <a:rPr lang="cs-CZ" sz="1700" dirty="0"/>
              <a:t> ohroženi -  dospívající sportovci redukující svoji hmotnost, vegani či vegetariáni, dívky v období menstruace, sportovci s neadekvátně nastaveným jídelníčkem</a:t>
            </a:r>
          </a:p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sz="2100" dirty="0"/>
              <a:t>Odborné společnosti doporučují u zdravých dětí zajistit přívod mikronutrientů zejména „klasickou“ potravou než doplňky stravy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252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A5141-76D5-4FAE-B795-4E5EF9A1F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Pitný režim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2DC831-B5C7-491D-80F4-F43BB4661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060808"/>
            <a:ext cx="7290055" cy="4392528"/>
          </a:xfrm>
        </p:spPr>
        <p:txBody>
          <a:bodyPr>
            <a:normAutofit fontScale="92500" lnSpcReduction="20000"/>
          </a:bodyPr>
          <a:lstStyle/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sz="2200" dirty="0"/>
              <a:t>adekvátní přívod tekutin je individuální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2200" dirty="0"/>
              <a:t>ovlivněno věkem, druhem sportovní aktivity, intenzitou sportovního výkonu, jeho délkou, trénovaností, klimatickými podmínkami, složením těla, velikost povrchu těla sportovce atd. (ztráty až 1,5 l tekutin/hodinu)</a:t>
            </a:r>
          </a:p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sz="2200" dirty="0"/>
              <a:t>svalová aktivita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sz="2200" dirty="0"/>
              <a:t> produkce tepla a jeho eliminace probíhá odvodem potu</a:t>
            </a:r>
          </a:p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sz="2200" dirty="0"/>
              <a:t>schopnost regulace tělesné teploty u dětí není tak účinná jako u dospělých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→ d</a:t>
            </a:r>
            <a:r>
              <a:rPr lang="cs-CZ" sz="2200" dirty="0"/>
              <a:t>ěti jsou nedostatkem tekutin a elektrolytů při sportu více ohroženi</a:t>
            </a:r>
          </a:p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sz="2200" dirty="0"/>
              <a:t>je nezbytné v průběhu a po ukončení pohybové aktivity ztráty doplnit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→ </a:t>
            </a:r>
            <a:r>
              <a:rPr lang="cs-CZ" sz="2200" dirty="0"/>
              <a:t>přívod tekutin za den může tedy být v rozmezí až 1,5 – 3 l (není započítaná voda obsažená v potravinách) 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1800" dirty="0"/>
              <a:t>Americká pediatrická akademie doporučuje dětským a dospívajícím sportovcům ve věku 9-12 let doplnit 100-250 ml tekutin každých 20 min., ve věku 13-18 let doplnit 1-1,5 l tekutin během jedné hodiny pohybové aktivity, aby tím předešli riziku dehydratace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04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F992D-9D03-4DA6-875F-385A0ED74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Pitný režim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A9722-8538-4D12-907E-D2417F757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5" y="2204864"/>
            <a:ext cx="7290055" cy="4023360"/>
          </a:xfrm>
        </p:spPr>
        <p:txBody>
          <a:bodyPr>
            <a:normAutofit lnSpcReduction="10000"/>
          </a:bodyPr>
          <a:lstStyle/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dirty="0"/>
              <a:t>nutné hradit minerální látky a elektrolyty (v potu nejvyšší koncentrace: sodík, chloridy a draslík)</a:t>
            </a:r>
          </a:p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dirty="0"/>
              <a:t>děti mají koncentraci potu vyšší než dospělí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dirty="0"/>
              <a:t>zvýšení rizika nebezpečí rozvratu vnitřního prostředí</a:t>
            </a:r>
          </a:p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dirty="0"/>
              <a:t>na přísun tekutin myslet i před pohybovou aktivitou - vhodné před tréninkem tělu dodat vyšší množství tekutin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→ </a:t>
            </a:r>
            <a:r>
              <a:rPr lang="cs-CZ" dirty="0"/>
              <a:t>sníží riziko ztráty tekutin</a:t>
            </a:r>
          </a:p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dirty="0"/>
              <a:t>v průběhu vysoce intenzivních pohybových aktivit v rozumné míře využívat i iontové nápoje (tekutiny + minerální látky, elektrolyty a malé množství sacharidů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→ </a:t>
            </a:r>
            <a:r>
              <a:rPr lang="cs-CZ" dirty="0"/>
              <a:t>účinnější zavodnění v porovnání s čistou vodou)</a:t>
            </a:r>
          </a:p>
          <a:p>
            <a:pPr marL="180000" indent="-288000">
              <a:buFont typeface="Wingdings" panose="05000000000000000000" pitchFamily="2" charset="2"/>
              <a:buChar char="§"/>
            </a:pPr>
            <a:r>
              <a:rPr lang="cs-CZ" dirty="0"/>
              <a:t>pro běžné pití (bez pohybové aktivity) jsou iontové nápoje zcela nevhodné.</a:t>
            </a:r>
          </a:p>
          <a:p>
            <a:pPr marL="180000" indent="-288000"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965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Doplňky stravy 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9876" y="1988840"/>
            <a:ext cx="7980369" cy="47525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cs-CZ" sz="2600" b="1" dirty="0"/>
              <a:t>Doplňky stravy lze rozdělit na:</a:t>
            </a:r>
          </a:p>
          <a:p>
            <a:pPr lvl="1">
              <a:lnSpc>
                <a:spcPct val="150000"/>
              </a:lnSpc>
            </a:pPr>
            <a:r>
              <a:rPr lang="cs-CZ" sz="2200" dirty="0">
                <a:solidFill>
                  <a:srgbClr val="0070C0"/>
                </a:solidFill>
              </a:rPr>
              <a:t>doplňky stravy, které pomohou sportovci naplnit nutriční potřebu a hydrataci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dirty="0"/>
              <a:t>iontové nápoje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dirty="0"/>
              <a:t>regenerační nápoje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dirty="0"/>
              <a:t>sacharidové a proteinové nápoje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dirty="0"/>
              <a:t>energetické tyčinky a gely</a:t>
            </a:r>
          </a:p>
          <a:p>
            <a:pPr lvl="1">
              <a:lnSpc>
                <a:spcPct val="150000"/>
              </a:lnSpc>
            </a:pPr>
            <a:r>
              <a:rPr lang="cs-CZ" sz="2200" dirty="0">
                <a:solidFill>
                  <a:srgbClr val="0070C0"/>
                </a:solidFill>
              </a:rPr>
              <a:t>doplňky označované jako „</a:t>
            </a:r>
            <a:r>
              <a:rPr lang="cs-CZ" sz="2200" dirty="0" err="1">
                <a:solidFill>
                  <a:srgbClr val="0070C0"/>
                </a:solidFill>
              </a:rPr>
              <a:t>ergogenic</a:t>
            </a:r>
            <a:r>
              <a:rPr lang="cs-CZ" sz="2200" dirty="0">
                <a:solidFill>
                  <a:srgbClr val="0070C0"/>
                </a:solidFill>
              </a:rPr>
              <a:t> aids“, tedy výrobky s nadstandardně vysokou koncentrací určité fyziologicky účinné látky a/nebo látky deklarující okamžité zvýšení výkonu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kreatin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volné AK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„spalovače tuků“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stimulanty (kofein, </a:t>
            </a:r>
            <a:r>
              <a:rPr lang="cs-CZ" sz="1700" dirty="0" err="1"/>
              <a:t>guarana</a:t>
            </a:r>
            <a:r>
              <a:rPr lang="cs-CZ" sz="1700" dirty="0"/>
              <a:t>, </a:t>
            </a:r>
            <a:r>
              <a:rPr lang="cs-CZ" sz="1700" dirty="0" err="1"/>
              <a:t>taurin</a:t>
            </a:r>
            <a:r>
              <a:rPr lang="cs-CZ" sz="1700" dirty="0"/>
              <a:t>…)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pufry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1AE23C5-F636-4084-87FD-EA4001724CC9}"/>
              </a:ext>
            </a:extLst>
          </p:cNvPr>
          <p:cNvSpPr/>
          <p:nvPr/>
        </p:nvSpPr>
        <p:spPr>
          <a:xfrm>
            <a:off x="4571554" y="3244334"/>
            <a:ext cx="3338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NIKDY jako náhrada pestré stravy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F04FC6E-737D-4CE5-A175-9012D9813ACA}"/>
              </a:ext>
            </a:extLst>
          </p:cNvPr>
          <p:cNvSpPr/>
          <p:nvPr/>
        </p:nvSpPr>
        <p:spPr>
          <a:xfrm>
            <a:off x="4283968" y="5301208"/>
            <a:ext cx="4217542" cy="878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cs-CZ" dirty="0">
                <a:solidFill>
                  <a:srgbClr val="FF0000"/>
                </a:solidFill>
              </a:rPr>
              <a:t>Tyto látky nejsou dětem do 18 let doporučovány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476672"/>
            <a:ext cx="7290055" cy="1656184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algn="ctr">
              <a:buNone/>
            </a:pPr>
            <a:r>
              <a:rPr lang="cs-CZ" sz="4800" dirty="0"/>
              <a:t>Děkuji za pozornost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CD13120-DD41-4B31-AD55-3BE71A74D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246619"/>
            <a:ext cx="5696745" cy="34866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D3C1D-7562-479C-BF53-F81C1DA8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273BE-458D-4EFA-9783-BFCB7D5DA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88" y="2300816"/>
            <a:ext cx="7764344" cy="4224528"/>
          </a:xfrm>
        </p:spPr>
        <p:txBody>
          <a:bodyPr>
            <a:normAutofit/>
          </a:bodyPr>
          <a:lstStyle/>
          <a:p>
            <a:pPr indent="-288000">
              <a:buFont typeface="Wingdings" panose="05000000000000000000" pitchFamily="2" charset="2"/>
              <a:buChar char="§"/>
            </a:pPr>
            <a:r>
              <a:rPr lang="cs-CZ" sz="2800" dirty="0"/>
              <a:t>jeden ze základních pilířů pro dobrou fyzickou výkonnost, redukci únavy a dobrý zdravotní stav je výživa</a:t>
            </a:r>
          </a:p>
          <a:p>
            <a:pPr indent="-288000">
              <a:buFont typeface="Wingdings" panose="05000000000000000000" pitchFamily="2" charset="2"/>
              <a:buChar char="§"/>
            </a:pPr>
            <a:r>
              <a:rPr lang="cs-CZ" sz="2800" dirty="0"/>
              <a:t>u dětí a dospívajících sportovců výživu chápeme v širším kontextu – zdravý růst a vývoj organismu </a:t>
            </a:r>
          </a:p>
          <a:p>
            <a:pPr indent="-288000">
              <a:buFont typeface="Wingdings" panose="05000000000000000000" pitchFamily="2" charset="2"/>
              <a:buChar char="§"/>
            </a:pPr>
            <a:r>
              <a:rPr lang="cs-CZ" sz="2800" dirty="0"/>
              <a:t>v raném období života dochází k osvojování stravovacích návyků a utváření výživového chování - úzce spojeno s dopadem na zdraví v pozdějším věku</a:t>
            </a:r>
          </a:p>
        </p:txBody>
      </p:sp>
    </p:spTree>
    <p:extLst>
      <p:ext uri="{BB962C8B-B14F-4D97-AF65-F5344CB8AC3E}">
        <p14:creationId xmlns:p14="http://schemas.microsoft.com/office/powerpoint/2010/main" val="50216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9C31F-6125-4F24-9B6A-2CA45355E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Doporučený přívod 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3B10B-3422-4CE7-8863-54234D0D0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501984"/>
            <a:ext cx="7692336" cy="4023360"/>
          </a:xfrm>
        </p:spPr>
        <p:txBody>
          <a:bodyPr/>
          <a:lstStyle/>
          <a:p>
            <a:pPr indent="-288000">
              <a:buFont typeface="Wingdings" panose="05000000000000000000" pitchFamily="2" charset="2"/>
              <a:buChar char="§"/>
            </a:pPr>
            <a:r>
              <a:rPr lang="cs-CZ" sz="2800" dirty="0"/>
              <a:t>celkový přívod E nastavit dle potřeb daného jedince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2500" dirty="0"/>
              <a:t>zohlednit faktory: věk, pohlaví, pohybovou aktivitu 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2500" dirty="0"/>
              <a:t>rozdílné nároky u aktivně sportujícího dítěte a pasivního dítěte s minimální pohybovou aktivitou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191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0B021-F241-4805-A3CC-A8E08C85C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Přívod E u sportujících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A7B96-5BAB-4A45-B3E5-1D306F82E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204864"/>
            <a:ext cx="8208912" cy="4455368"/>
          </a:xfrm>
        </p:spPr>
        <p:txBody>
          <a:bodyPr>
            <a:normAutofit/>
          </a:bodyPr>
          <a:lstStyle/>
          <a:p>
            <a:pPr indent="-288000">
              <a:buFont typeface="Wingdings" panose="05000000000000000000" pitchFamily="2" charset="2"/>
              <a:buChar char="§"/>
            </a:pPr>
            <a:r>
              <a:rPr lang="cs-CZ" sz="2800" dirty="0"/>
              <a:t>u sportujících dětí (stejně jako u dospělých) důležité zajistit potřebnou E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2100" b="1" dirty="0"/>
              <a:t>prevence</a:t>
            </a:r>
            <a:r>
              <a:rPr lang="cs-CZ" sz="2100" dirty="0"/>
              <a:t> zpomaleného růstu, opožděné puberty, ztráty svalové hmoty, zvýšeného výskytu zranění, vyšší náchylnosti k onemocněním a únavě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2100" dirty="0"/>
              <a:t>zajištění dobré regenerace </a:t>
            </a:r>
            <a:r>
              <a:rPr 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sz="2100" dirty="0"/>
              <a:t> výkonnostní progres</a:t>
            </a:r>
          </a:p>
          <a:p>
            <a:pPr marL="90000" indent="-288000">
              <a:buFont typeface="Wingdings" panose="05000000000000000000" pitchFamily="2" charset="2"/>
              <a:buChar char="§"/>
            </a:pPr>
            <a:r>
              <a:rPr lang="cs-CZ" sz="2800" dirty="0"/>
              <a:t>různé druhy sportu - rozdílné nároky na přívod E 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2100" dirty="0"/>
              <a:t>vytrvalostní (silniční cyklistika, běh na lyžích, triatlon…) </a:t>
            </a:r>
            <a:r>
              <a:rPr lang="cs-CZ" sz="2100" b="1" dirty="0"/>
              <a:t>X</a:t>
            </a:r>
            <a:r>
              <a:rPr lang="cs-CZ" sz="2100" dirty="0"/>
              <a:t> silové sporty (sprint, dráhová cyklistika, rychlobruslení…) </a:t>
            </a:r>
            <a:r>
              <a:rPr lang="cs-CZ" sz="2100" dirty="0">
                <a:latin typeface="Calibri" panose="020F0502020204030204" pitchFamily="34" charset="0"/>
                <a:cs typeface="Calibri" panose="020F0502020204030204" pitchFamily="34" charset="0"/>
              </a:rPr>
              <a:t>→ dávka E</a:t>
            </a:r>
            <a:r>
              <a:rPr lang="cs-CZ" sz="2100" dirty="0"/>
              <a:t> závislá na frekvenci tréninků, jejich intenzitě nebo na fázi tréninkového cyklu</a:t>
            </a:r>
          </a:p>
        </p:txBody>
      </p:sp>
    </p:spTree>
    <p:extLst>
      <p:ext uri="{BB962C8B-B14F-4D97-AF65-F5344CB8AC3E}">
        <p14:creationId xmlns:p14="http://schemas.microsoft.com/office/powerpoint/2010/main" val="3951831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3EF443-43FB-49C5-9FCE-9140890E5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Nízký přívod E u sportujících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05A096-8236-424A-BEE1-4BEA00700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16" y="2168288"/>
            <a:ext cx="8238656" cy="4104496"/>
          </a:xfrm>
        </p:spPr>
        <p:txBody>
          <a:bodyPr/>
          <a:lstStyle/>
          <a:p>
            <a:pPr indent="-288000">
              <a:buFont typeface="Wingdings" panose="05000000000000000000" pitchFamily="2" charset="2"/>
              <a:buChar char="§"/>
            </a:pPr>
            <a:r>
              <a:rPr lang="cs-CZ" sz="2600" dirty="0"/>
              <a:t>dlouhodobá manipulace s přívodem E a tekutin (např. estetické sporty, sporty s hmotnostní kategorií…)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2600" dirty="0"/>
              <a:t>dosažení žádoucího vzhledu/hmotnosti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sz="2600" dirty="0"/>
              <a:t> ztráty energetických rezerv, dehydratace, deficit některých minerálních látek (Ca, </a:t>
            </a:r>
            <a:r>
              <a:rPr lang="cs-CZ" sz="2600" dirty="0" err="1"/>
              <a:t>Fe</a:t>
            </a:r>
            <a:r>
              <a:rPr lang="cs-CZ" sz="2600" dirty="0"/>
              <a:t>) či vitaminů (vit. D) a celkové oslabení organismu</a:t>
            </a:r>
          </a:p>
          <a:p>
            <a:pPr marL="0" indent="0">
              <a:buNone/>
            </a:pPr>
            <a:endParaRPr lang="cs-CZ" sz="1300" dirty="0"/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2300" dirty="0"/>
              <a:t>zabránit vzniku PPP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2300" dirty="0"/>
              <a:t>u sportujících dětí i adolescentů zajistit informace o výživě + jak teorii aplikovat do praxe</a:t>
            </a:r>
          </a:p>
        </p:txBody>
      </p:sp>
    </p:spTree>
    <p:extLst>
      <p:ext uri="{BB962C8B-B14F-4D97-AF65-F5344CB8AC3E}">
        <p14:creationId xmlns:p14="http://schemas.microsoft.com/office/powerpoint/2010/main" val="3968629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BABC3-7F2D-4724-BDF4-A4BAB19D2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548640"/>
            <a:ext cx="6713990" cy="1499616"/>
          </a:xfrm>
        </p:spPr>
        <p:txBody>
          <a:bodyPr/>
          <a:lstStyle/>
          <a:p>
            <a:pPr algn="ctr"/>
            <a:r>
              <a:rPr lang="cs-CZ" dirty="0"/>
              <a:t>FAO/WHO/UNU    </a:t>
            </a:r>
            <a:r>
              <a:rPr lang="cs-CZ" cap="none" dirty="0"/>
              <a:t>x</a:t>
            </a:r>
            <a:r>
              <a:rPr lang="cs-CZ" dirty="0"/>
              <a:t>    EFSA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56997-C3DF-48FB-81A1-E8871E7B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000" indent="-288000">
              <a:buFont typeface="Wingdings" panose="05000000000000000000" pitchFamily="2" charset="2"/>
              <a:buChar char="§"/>
            </a:pPr>
            <a:r>
              <a:rPr lang="cs-CZ" sz="2300" dirty="0"/>
              <a:t>přívod E u dětí a adolescentů se také odvíjí od růstového spurtu</a:t>
            </a:r>
          </a:p>
          <a:p>
            <a:pPr marL="90000" indent="-288000">
              <a:buFont typeface="Wingdings" panose="05000000000000000000" pitchFamily="2" charset="2"/>
              <a:buChar char="§"/>
            </a:pPr>
            <a:r>
              <a:rPr lang="cs-CZ" sz="2300" dirty="0"/>
              <a:t>nejvyšší růstová rychlost u dívek ve 12 letech a u chlapců ve 14 letech (výškové a hmotnostní přírůstky) </a:t>
            </a:r>
          </a:p>
          <a:p>
            <a:pPr marL="90000" indent="-288000">
              <a:buFont typeface="Wingdings" panose="05000000000000000000" pitchFamily="2" charset="2"/>
              <a:buChar char="§"/>
            </a:pPr>
            <a:r>
              <a:rPr lang="cs-CZ" sz="2300" dirty="0"/>
              <a:t>pro děti a adolescenty s vyšší fyzickou aktivitou byla vytvořena doporučení pro celkový přívod energie odbornými panely EFSA a FAO/WHO/UNU</a:t>
            </a:r>
            <a:endParaRPr lang="cs-CZ" sz="2300" dirty="0">
              <a:hlinkClick r:id="rId2"/>
            </a:endParaRPr>
          </a:p>
          <a:p>
            <a:r>
              <a:rPr lang="cs-CZ" dirty="0">
                <a:hlinkClick r:id="rId2"/>
              </a:rPr>
              <a:t>https://www.efsa.europa.eu/en/efsajournal/pub/3005</a:t>
            </a:r>
            <a:endParaRPr lang="cs-CZ" dirty="0"/>
          </a:p>
          <a:p>
            <a:r>
              <a:rPr lang="cs-CZ" dirty="0">
                <a:hlinkClick r:id="rId3"/>
              </a:rPr>
              <a:t>http://www.fao.org/3/a-y5686e.pdf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804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8549A-FA61-4DD9-A5BF-07E28A78C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Přívod sacharidů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0160D-1C7F-42FB-AA7A-F2544C355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7620328" cy="4023360"/>
          </a:xfrm>
        </p:spPr>
        <p:txBody>
          <a:bodyPr/>
          <a:lstStyle/>
          <a:p>
            <a:pPr marL="90000" indent="-288000">
              <a:buFont typeface="Wingdings" panose="05000000000000000000" pitchFamily="2" charset="2"/>
              <a:buChar char="§"/>
            </a:pPr>
            <a:r>
              <a:rPr lang="cs-CZ" sz="2800" dirty="0"/>
              <a:t>přívod sacharidů by neměl klesnout pod 50 % nebo by se měl pohybovat mezi 3 – 8 g/kg tělesné hmotnosti </a:t>
            </a:r>
          </a:p>
          <a:p>
            <a:pPr marL="90000" indent="-288000">
              <a:buFont typeface="Wingdings" panose="05000000000000000000" pitchFamily="2" charset="2"/>
              <a:buChar char="§"/>
            </a:pPr>
            <a:r>
              <a:rPr lang="cs-CZ" sz="2800" dirty="0"/>
              <a:t>přívod sacharidů by neměl být u sportujících dětí výrazně redukován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2100" dirty="0"/>
              <a:t>důležitý pro regeneraci svalového a jaterního glykogenu</a:t>
            </a:r>
          </a:p>
        </p:txBody>
      </p:sp>
    </p:spTree>
    <p:extLst>
      <p:ext uri="{BB962C8B-B14F-4D97-AF65-F5344CB8AC3E}">
        <p14:creationId xmlns:p14="http://schemas.microsoft.com/office/powerpoint/2010/main" val="2885524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3CE96-A836-4E63-885A-6371AD4C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Přívod bílkovin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2B9274-A232-4E9C-B5F2-C42368665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812" y="2275402"/>
            <a:ext cx="8130644" cy="4023360"/>
          </a:xfrm>
        </p:spPr>
        <p:txBody>
          <a:bodyPr>
            <a:normAutofit/>
          </a:bodyPr>
          <a:lstStyle/>
          <a:p>
            <a:pPr indent="-288000">
              <a:buFont typeface="Wingdings" panose="05000000000000000000" pitchFamily="2" charset="2"/>
              <a:buChar char="§"/>
            </a:pPr>
            <a:r>
              <a:rPr lang="cs-CZ" sz="2800" dirty="0"/>
              <a:t>obecné doporučení pro přívod B pro děti do 18 let dle EFSA 2012 se pohybuje v rozmezí 0,8 – 0,9 g/1 kg tělesné hmotnosti</a:t>
            </a:r>
          </a:p>
          <a:p>
            <a:pPr indent="-288000">
              <a:buFont typeface="Wingdings" panose="05000000000000000000" pitchFamily="2" charset="2"/>
              <a:buChar char="§"/>
            </a:pPr>
            <a:r>
              <a:rPr lang="cs-CZ" sz="2800" dirty="0"/>
              <a:t>pro intenzivně sportující děti a adolescenty je doporučení vyšší - 1,2 – 1,8 g/1 kg tělesné hmotnosti (může se mírně lišit napříč odbornými společnostmi)</a:t>
            </a:r>
          </a:p>
        </p:txBody>
      </p:sp>
    </p:spTree>
    <p:extLst>
      <p:ext uri="{BB962C8B-B14F-4D97-AF65-F5344CB8AC3E}">
        <p14:creationId xmlns:p14="http://schemas.microsoft.com/office/powerpoint/2010/main" val="190706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48C7E-66B1-4996-A9C8-61B429708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Přívod tuků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30AD7-2EEE-4FA3-B710-63CD0117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76872"/>
            <a:ext cx="8496944" cy="4392528"/>
          </a:xfrm>
        </p:spPr>
        <p:txBody>
          <a:bodyPr>
            <a:noAutofit/>
          </a:bodyPr>
          <a:lstStyle/>
          <a:p>
            <a:pPr marL="146340" indent="-342900">
              <a:buFont typeface="Wingdings" panose="05000000000000000000" pitchFamily="2" charset="2"/>
              <a:buChar char="§"/>
            </a:pPr>
            <a:r>
              <a:rPr lang="cs-CZ" sz="2800" dirty="0"/>
              <a:t>doporučený přívod E z tuků 20 – 35 % z celkové energie (EFSA 2010) </a:t>
            </a:r>
          </a:p>
          <a:p>
            <a:pPr marL="146340" indent="-342900">
              <a:buFont typeface="Wingdings" panose="05000000000000000000" pitchFamily="2" charset="2"/>
              <a:buChar char="§"/>
            </a:pPr>
            <a:r>
              <a:rPr lang="cs-CZ" sz="2800" dirty="0"/>
              <a:t>EFSA (EFSA 2010) současně upozorňuje:</a:t>
            </a:r>
          </a:p>
          <a:p>
            <a:pPr marL="540000" indent="-288000">
              <a:buFont typeface="Arial" panose="020B0604020202020204" pitchFamily="34" charset="0"/>
              <a:buChar char="•"/>
            </a:pPr>
            <a:r>
              <a:rPr lang="cs-CZ" sz="2300" b="1" dirty="0"/>
              <a:t>nižší</a:t>
            </a:r>
            <a:r>
              <a:rPr lang="cs-CZ" sz="2300" dirty="0"/>
              <a:t> přívod T u dětí (pod 20 %) může být spojen s nízkými hladinami lipofilních vitaminů v plazmě X </a:t>
            </a:r>
            <a:r>
              <a:rPr lang="cs-CZ" sz="2300" b="1" dirty="0"/>
              <a:t>vysoký</a:t>
            </a:r>
            <a:r>
              <a:rPr lang="cs-CZ" sz="2300" dirty="0"/>
              <a:t> přívod T </a:t>
            </a:r>
            <a:br>
              <a:rPr lang="cs-CZ" sz="2300" dirty="0"/>
            </a:br>
            <a:r>
              <a:rPr lang="cs-CZ" sz="2300" dirty="0"/>
              <a:t>(45 % a více z CEP) není vhodný - celkové navýšení energetického přívodu, 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↓ </a:t>
            </a:r>
            <a:r>
              <a:rPr lang="cs-CZ" sz="2300" dirty="0"/>
              <a:t>přívod sacharidů (jsou pro sportovce potřebnější), pomalejší stravitelnost pokrmů</a:t>
            </a:r>
          </a:p>
        </p:txBody>
      </p:sp>
    </p:spTree>
    <p:extLst>
      <p:ext uri="{BB962C8B-B14F-4D97-AF65-F5344CB8AC3E}">
        <p14:creationId xmlns:p14="http://schemas.microsoft.com/office/powerpoint/2010/main" val="2664969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9141</TotalTime>
  <Words>1020</Words>
  <Application>Microsoft Office PowerPoint</Application>
  <PresentationFormat>Předvádění na obrazovce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Výživa ve sportu v dětském věku</vt:lpstr>
      <vt:lpstr>úvod</vt:lpstr>
      <vt:lpstr>Doporučený přívod E</vt:lpstr>
      <vt:lpstr>Přívod E u sportujících dětí</vt:lpstr>
      <vt:lpstr>Nízký přívod E u sportujících dětí</vt:lpstr>
      <vt:lpstr>FAO/WHO/UNU    x    EFSA</vt:lpstr>
      <vt:lpstr>Přívod sacharidů</vt:lpstr>
      <vt:lpstr>Přívod bílkovin</vt:lpstr>
      <vt:lpstr>Přívod tuků</vt:lpstr>
      <vt:lpstr>mikronutrienty</vt:lpstr>
      <vt:lpstr>Pitný režim</vt:lpstr>
      <vt:lpstr>Pitný režim</vt:lpstr>
      <vt:lpstr>Doplňky stravy u dětí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Redukce hmotnosti u sportovců a doplňky stravy u dětí </dc:title>
  <dc:creator>Standard</dc:creator>
  <cp:lastModifiedBy>Hortová Kateřina Mgr. DiS.</cp:lastModifiedBy>
  <cp:revision>88</cp:revision>
  <dcterms:created xsi:type="dcterms:W3CDTF">2015-05-16T19:47:16Z</dcterms:created>
  <dcterms:modified xsi:type="dcterms:W3CDTF">2021-05-02T17:34:19Z</dcterms:modified>
</cp:coreProperties>
</file>