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15" r:id="rId3"/>
    <p:sldId id="311" r:id="rId4"/>
    <p:sldId id="312" r:id="rId5"/>
    <p:sldId id="414" r:id="rId6"/>
    <p:sldId id="398" r:id="rId7"/>
    <p:sldId id="259" r:id="rId8"/>
    <p:sldId id="402" r:id="rId9"/>
    <p:sldId id="405" r:id="rId10"/>
    <p:sldId id="288" r:id="rId11"/>
    <p:sldId id="387" r:id="rId12"/>
    <p:sldId id="257" r:id="rId13"/>
    <p:sldId id="388" r:id="rId14"/>
    <p:sldId id="389" r:id="rId15"/>
    <p:sldId id="275" r:id="rId16"/>
    <p:sldId id="260" r:id="rId17"/>
    <p:sldId id="391" r:id="rId18"/>
    <p:sldId id="407" r:id="rId19"/>
    <p:sldId id="408" r:id="rId20"/>
    <p:sldId id="292" r:id="rId21"/>
    <p:sldId id="392" r:id="rId22"/>
    <p:sldId id="399" r:id="rId23"/>
    <p:sldId id="400" r:id="rId24"/>
    <p:sldId id="433" r:id="rId25"/>
    <p:sldId id="424" r:id="rId26"/>
    <p:sldId id="425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 Horká" initials="H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367E8-A9A2-45DF-806C-54BFF15201DA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FD03D-FC28-4030-A766-A466ECCB46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64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6AE44-14BC-40BE-A084-500F73024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673693-ED2B-4E26-8AC1-8F9E562B7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9867D5-12FA-446B-83FC-620CEFBA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92493A-540B-4C23-BC4F-1ACFF9CF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2C9E4F-0C0F-4784-8E1A-37E815F9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0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2FAE5-71D0-4C58-ABD8-46E5D1CB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E7684F-F08B-4550-8ABE-C2F54A197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3D97E6-D8C3-4057-A900-F33F8BA7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BDFA46-FD80-4195-8C6A-8A44BD4D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D6DCF8-A4DE-419A-91A6-EC2F9358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08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38284CD-5DB6-43F5-99AC-9E5AE2018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F86C32-8446-47E1-9C3C-BE7E27AAA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E832F0-4610-429F-8364-0D19DF2E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4ED552-5A93-4C28-BCA2-D94B0853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AAD640-F625-4754-B4CB-9CD5DE57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1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57CF0-85EE-4A54-8353-4A95F85D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77AB5E-60E6-4134-B05A-E160E8592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AE031C-5570-4248-9E96-4A86A316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BF2934-1F04-4C66-B6F4-56A733BD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336A5D-34D2-45D7-949F-5BAD6588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56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A7EFB-E02D-4756-9D5F-6542054B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7CA6C9-FC39-46F2-8ED5-4836D4EF3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F47EE2-E1C6-40A0-B419-EE6BE819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298CBA-C376-4686-936D-B6B7F582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6A3D90-1D31-4818-A5C0-AB4D7E75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32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956B3-73E8-4AF9-A868-69B92DDC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694D46-AF62-4D73-B2F9-4AB893BD1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F75ECF-AF58-40D3-956F-A52ED8630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9C48FB-EE0E-4FE2-B4E3-E913FB62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CC0891-DE73-4826-8BF9-5ED40D52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BF6600-2961-4E92-98C5-981A5CF9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50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98828-CA25-4264-82D2-90ECCBC7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10EA32-7079-4179-A8B6-C0F76940A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48C845-28D8-4990-9B40-AA9027638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7B49F4-40C8-454A-B1E5-E39C8D985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E2DB21-09F1-47C4-ABF6-5B99A4BDA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A2AD749-0D8A-4792-9124-65250041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D033834-9213-4979-8D53-16CA9FE4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A39C8D5-6811-4F8B-BC7E-9B58B3D8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29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5DE72-E2A5-4B80-B19B-7E59F8A9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EF329D1-D3CF-4334-94CF-E226E128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54055B-6F04-4ADF-A39A-2733D750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45BFA2-EF5A-41E3-96A4-0B394194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66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DEF51-F8E8-4B60-82C2-2394ECE5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414E91-486F-4963-9C7D-CE0AA2D5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6CF853-2DBD-4D61-ADF3-D104401C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47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C4CE7-C8C7-4555-B1CB-1CE0FA59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08429-2BFC-48E6-B726-34E42ED1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7889ED-1600-4DD8-ADAC-7FC42EE5D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45CEB9-9DEF-4034-9679-851E94A8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144FDC-E58E-45E3-A06C-AE0B0481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73D306-D1B2-4F9D-938A-749F348E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69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B6CBE-9212-4D38-A7E9-270667F3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BC9FEE-1AAB-4EFD-931E-5D6675803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8AD799-17CB-4C5F-A655-CB290CFEB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752172-4CFE-44B2-95FC-7C04AF2A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7C8E84-2C9A-4DC1-BDC1-4F7E1AB4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64FEEB-E986-42B8-9EB9-319898C9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10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F5FBF4-0C82-4520-97D1-3F62AADA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F05A30-5FDA-4173-8E2B-AEDAC58A6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994C0D-9C39-4D2A-94C1-8C05C0533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A9DCE-B9FD-4B09-9DF2-7D263E676007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ED0A17-A017-4558-BFC4-630B4193E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16512E-0064-405C-8DA6-2E5E84C2B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6501-D648-4914-AD7E-EE3A72CAD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1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.google.com/scholar?cluster=1272892278033984181&amp;hl=en&amp;oi=scholar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66A232-DA3A-45DA-90CB-5D1C8F2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62">
            <a:extLst>
              <a:ext uri="{FF2B5EF4-FFF2-40B4-BE49-F238E27FC236}">
                <a16:creationId xmlns:a16="http://schemas.microsoft.com/office/drawing/2014/main" id="{84621B30-14E9-46CC-BC16-11C343C7C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54552" y="-3757380"/>
            <a:ext cx="4682893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4153B3-4E82-474F-833D-469E35B90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866" y="1122363"/>
            <a:ext cx="9842269" cy="2751368"/>
          </a:xfrm>
        </p:spPr>
        <p:txBody>
          <a:bodyPr>
            <a:normAutofit/>
          </a:bodyPr>
          <a:lstStyle/>
          <a:p>
            <a:r>
              <a:rPr lang="cs-CZ" sz="8000"/>
              <a:t>Výchovné oblasti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83538A-8862-4677-BE46-FA191DEB9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866" y="5045824"/>
            <a:ext cx="9842269" cy="1155471"/>
          </a:xfrm>
        </p:spPr>
        <p:txBody>
          <a:bodyPr>
            <a:normAutofit/>
          </a:bodyPr>
          <a:lstStyle/>
          <a:p>
            <a:endParaRPr lang="cs-CZ" sz="1800"/>
          </a:p>
          <a:p>
            <a:endParaRPr lang="cs-CZ" sz="1800"/>
          </a:p>
          <a:p>
            <a:r>
              <a:rPr lang="cs-CZ" sz="1800"/>
              <a:t>TMV LF 2021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D12E764-0992-43A1-B56A-B33BC391B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2392" y="64008"/>
            <a:ext cx="1178966" cy="232963"/>
            <a:chOff x="5422392" y="64008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049CC334-F54B-4383-9B09-BACE5AA68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C6843BFB-87B4-4AE2-BB9E-2CD0D1DC7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7C9A06E3-C813-4CC4-BAAC-374B6C874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01810C15-F1AD-438A-A987-1C3E2C5E6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74459CCB-6F53-4C8F-8C44-485971D1A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FE6BED97-B150-4B72-97A5-E8DF48025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946D18BB-8338-43D9-8567-1FFB25C63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7298284E-350F-4886-A447-FC33ED64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F2605B63-233B-4115-BF59-C60984206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794850D4-9DF3-41C3-9915-EA003EC85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A7914252-1864-4298-B230-799AA4C55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B07F2F15-BB3A-4A3F-B024-D01611E29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BA15824F-3845-4493-A8CD-0F8E1040A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5EF36111-5761-485C-B5C4-04558FD1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E3F91C66-D12F-4C9E-A83F-2D763F8EF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BE1BCA71-94E6-49DA-AC0E-F346F41D9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886068B-8D2E-47C3-A188-829E77DDE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3A82B866-4C61-412C-B3E6-118CBDC9E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470B9270-289C-4CAE-A237-A2F7AF5D1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35AB7C89-5505-4CC2-9376-845C3AFBA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6B1D0220-8502-4FC9-A709-1F268DFE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501384"/>
            <a:ext cx="12191999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6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64DBA948-35D8-4CCC-AB40-31BC8C8D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cs-CZ" altLang="cs-CZ" i="1"/>
            </a:br>
            <a:r>
              <a:rPr lang="cs-CZ" altLang="cs-CZ"/>
              <a:t>Jak se vyučuje o přírodě a kultuře</a:t>
            </a:r>
            <a:br>
              <a:rPr lang="cs-CZ" altLang="cs-CZ" sz="2000"/>
            </a:br>
            <a:r>
              <a:rPr lang="cs-CZ" altLang="cs-CZ" sz="2000"/>
              <a:t>(</a:t>
            </a:r>
            <a:r>
              <a:rPr lang="cs-CZ" altLang="cs-CZ" sz="2000" i="1"/>
              <a:t>z názorů studentů, 2018)</a:t>
            </a:r>
            <a:br>
              <a:rPr lang="cs-CZ" altLang="cs-CZ" sz="2000" i="1"/>
            </a:br>
            <a:br>
              <a:rPr lang="cs-CZ" altLang="cs-CZ" sz="2000" i="1"/>
            </a:br>
            <a:endParaRPr lang="cs-CZ" altLang="cs-CZ" sz="20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436E23-C45B-48D9-9CF4-ED1DE7E8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557338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>
              <a:buNone/>
              <a:defRPr/>
            </a:pPr>
            <a:r>
              <a:rPr lang="cs-CZ" i="1" dirty="0"/>
              <a:t>„…</a:t>
            </a:r>
            <a:r>
              <a:rPr lang="cs-CZ" i="1" u="sng" dirty="0"/>
              <a:t>memorování </a:t>
            </a:r>
            <a:r>
              <a:rPr lang="cs-CZ" i="1" dirty="0"/>
              <a:t>se nazpaměť, chyběla jakákoliv praktická výuka…“</a:t>
            </a:r>
            <a:endParaRPr lang="cs-CZ" dirty="0"/>
          </a:p>
          <a:p>
            <a:pPr>
              <a:buNone/>
              <a:defRPr/>
            </a:pPr>
            <a:r>
              <a:rPr lang="cs-CZ" i="1" dirty="0"/>
              <a:t>„Ve škole nám bylo vše podáváno </a:t>
            </a:r>
            <a:r>
              <a:rPr lang="cs-CZ" i="1" u="sng" dirty="0"/>
              <a:t>„fakticky“. </a:t>
            </a:r>
            <a:r>
              <a:rPr lang="cs-CZ" i="1" dirty="0"/>
              <a:t>Ovce vypadá tak a tak, je užitečné pro…“</a:t>
            </a:r>
            <a:endParaRPr lang="cs-CZ" dirty="0"/>
          </a:p>
          <a:p>
            <a:pPr>
              <a:buNone/>
              <a:defRPr/>
            </a:pPr>
            <a:r>
              <a:rPr lang="cs-CZ" i="1" dirty="0"/>
              <a:t>„Výčet pojmů, které se učím </a:t>
            </a:r>
            <a:r>
              <a:rPr lang="cs-CZ" i="1" u="sng" dirty="0"/>
              <a:t>bez souvislostí,</a:t>
            </a:r>
            <a:r>
              <a:rPr lang="cs-CZ" i="1" dirty="0"/>
              <a:t> občas film o přírodě, málo obrázků, </a:t>
            </a:r>
            <a:r>
              <a:rPr lang="cs-CZ" i="1" u="sng" dirty="0"/>
              <a:t>málo vycházek </a:t>
            </a:r>
            <a:r>
              <a:rPr lang="cs-CZ" i="1" dirty="0"/>
              <a:t>do přírody.“ </a:t>
            </a:r>
            <a:endParaRPr lang="cs-CZ" dirty="0"/>
          </a:p>
          <a:p>
            <a:pPr>
              <a:buNone/>
              <a:defRPr/>
            </a:pPr>
            <a:r>
              <a:rPr lang="cs-CZ" i="1" dirty="0"/>
              <a:t>„Pamatuji si, že většinou šlo o </a:t>
            </a:r>
            <a:r>
              <a:rPr lang="cs-CZ" i="1" u="sng" dirty="0"/>
              <a:t>předávání faktů </a:t>
            </a:r>
            <a:r>
              <a:rPr lang="cs-CZ" i="1" dirty="0"/>
              <a:t>- tedy rozdělení rostlin, zvířat a jejich popis, funkce atd. Všechny </a:t>
            </a:r>
            <a:r>
              <a:rPr lang="cs-CZ" i="1" u="sng" dirty="0"/>
              <a:t>poznatky</a:t>
            </a:r>
            <a:r>
              <a:rPr lang="cs-CZ" i="1" dirty="0"/>
              <a:t> byly </a:t>
            </a:r>
            <a:r>
              <a:rPr lang="cs-CZ" i="1" u="sng" dirty="0"/>
              <a:t>spíše jen z učebnic</a:t>
            </a:r>
            <a:r>
              <a:rPr lang="cs-CZ" i="1" dirty="0"/>
              <a:t>. Jen jeden profesor nás vzal do prostředí kolem školy a jedna učitelka ještě na ZŠ s námi dělala dlouhodobý projekt, kdy jsme zkoumali vodu, půdu, … kolem školy.“  </a:t>
            </a:r>
            <a:endParaRPr lang="cs-CZ" dirty="0"/>
          </a:p>
          <a:p>
            <a:pPr>
              <a:buFont typeface="Wingdings 2" pitchFamily="18" charset="2"/>
              <a:buChar char=""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6">
            <a:extLst>
              <a:ext uri="{FF2B5EF4-FFF2-40B4-BE49-F238E27FC236}">
                <a16:creationId xmlns:a16="http://schemas.microsoft.com/office/drawing/2014/main" id="{E33FEB93-F665-4AB1-8A11-E8AC0EB9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Čím se vyznačuje taková výuka?</a:t>
            </a:r>
          </a:p>
        </p:txBody>
      </p:sp>
      <p:sp>
        <p:nvSpPr>
          <p:cNvPr id="14339" name="Zástupný symbol pro obsah 7">
            <a:extLst>
              <a:ext uri="{FF2B5EF4-FFF2-40B4-BE49-F238E27FC236}">
                <a16:creationId xmlns:a16="http://schemas.microsoft.com/office/drawing/2014/main" id="{C54FEFF5-2BCF-4607-8933-857FEC32D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mechanické osvojování učiva, </a:t>
            </a:r>
          </a:p>
          <a:p>
            <a:pPr eaLnBrk="1" hangingPunct="1"/>
            <a:r>
              <a:rPr lang="cs-CZ" altLang="cs-CZ"/>
              <a:t>memorování bez porozumění </a:t>
            </a:r>
          </a:p>
          <a:p>
            <a:pPr eaLnBrk="1" hangingPunct="1"/>
            <a:r>
              <a:rPr lang="cs-CZ" altLang="cs-CZ"/>
              <a:t>bez zřetele na učení v souvislostech, </a:t>
            </a:r>
          </a:p>
          <a:p>
            <a:pPr eaLnBrk="1" hangingPunct="1"/>
            <a:r>
              <a:rPr lang="cs-CZ" altLang="cs-CZ"/>
              <a:t>bez názorné prezentace, </a:t>
            </a:r>
          </a:p>
          <a:p>
            <a:pPr eaLnBrk="1" hangingPunct="1"/>
            <a:r>
              <a:rPr lang="cs-CZ" altLang="cs-CZ"/>
              <a:t>bez kontaktu s přírodním prostředím;</a:t>
            </a:r>
          </a:p>
          <a:p>
            <a:pPr eaLnBrk="1" hangingPunct="1"/>
            <a:r>
              <a:rPr lang="cs-CZ" altLang="cs-CZ"/>
              <a:t>bez adekvátního </a:t>
            </a:r>
            <a:r>
              <a:rPr lang="cs-CZ" altLang="cs-CZ">
                <a:solidFill>
                  <a:srgbClr val="FF0000"/>
                </a:solidFill>
              </a:rPr>
              <a:t>objasňování </a:t>
            </a:r>
            <a:r>
              <a:rPr lang="cs-CZ" altLang="cs-CZ" u="sng">
                <a:solidFill>
                  <a:srgbClr val="FF0000"/>
                </a:solidFill>
              </a:rPr>
              <a:t>vztahu přírody, kultury a člověka.</a:t>
            </a:r>
            <a:r>
              <a:rPr lang="cs-CZ" altLang="cs-CZ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410" name="Nadpis 1">
            <a:extLst>
              <a:ext uri="{FF2B5EF4-FFF2-40B4-BE49-F238E27FC236}">
                <a16:creationId xmlns:a16="http://schemas.microsoft.com/office/drawing/2014/main" id="{23A14AC2-450A-4872-B71C-530781D4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Environmentální výchova </a:t>
            </a:r>
            <a:br>
              <a:rPr lang="cs-CZ" altLang="cs-CZ"/>
            </a:br>
            <a:r>
              <a:rPr lang="cs-CZ" altLang="cs-CZ"/>
              <a:t>jako průřezové téma v RVP ZV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5D138B-4989-4624-82F6-978E93C72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rtlCol="0" anchor="ctr">
            <a:normAutofit/>
          </a:bodyPr>
          <a:lstStyle/>
          <a:p>
            <a:pPr>
              <a:buNone/>
              <a:defRPr/>
            </a:pPr>
            <a:r>
              <a:rPr lang="cs-CZ" sz="2000" b="1" dirty="0"/>
              <a:t>Za stěžejní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000" dirty="0"/>
              <a:t>adekvátně vystihnout a pochopit </a:t>
            </a:r>
            <a:r>
              <a:rPr lang="cs-CZ" sz="2000" u="sng" dirty="0"/>
              <a:t>vztahy a souvislostí </a:t>
            </a:r>
            <a:r>
              <a:rPr lang="cs-CZ" sz="2000" dirty="0"/>
              <a:t>mezi složkami životního prostředí (přírodní, kulturní či umělou, sociální);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2000" dirty="0"/>
              <a:t>komplexně vyjádřit </a:t>
            </a:r>
            <a:r>
              <a:rPr lang="cs-CZ" sz="2000" u="sng" dirty="0"/>
              <a:t>vzájemnou podmíněnost </a:t>
            </a:r>
            <a:r>
              <a:rPr lang="cs-CZ" sz="2000" dirty="0"/>
              <a:t>živé a neživé </a:t>
            </a:r>
            <a:r>
              <a:rPr lang="cs-CZ" sz="2000" u="sng" dirty="0"/>
              <a:t>přírody</a:t>
            </a:r>
            <a:r>
              <a:rPr lang="cs-CZ" sz="2000" dirty="0"/>
              <a:t>, organismů navzájem, </a:t>
            </a:r>
            <a:r>
              <a:rPr lang="cs-CZ" sz="2000" i="1" dirty="0"/>
              <a:t>vztahů </a:t>
            </a:r>
            <a:r>
              <a:rPr lang="cs-CZ" sz="2000" i="1" u="sng" dirty="0"/>
              <a:t>lidské činnosti a jejích produktů </a:t>
            </a:r>
            <a:r>
              <a:rPr lang="cs-CZ" sz="2000" dirty="0"/>
              <a:t>a </a:t>
            </a:r>
            <a:r>
              <a:rPr lang="cs-CZ" sz="2000" i="1" dirty="0"/>
              <a:t>přírody</a:t>
            </a:r>
            <a:r>
              <a:rPr lang="cs-CZ" sz="2000" dirty="0"/>
              <a:t>, včetně poznávání nechtěných důsledků lidských přetvářecích aktivit, působících devastaci a ohrožení přirozených kvalit vody, vzduchu, půdy, flóry, fauny s následným ohrožením nejen lidského zdraví, ale i existence života na Zemi vůbec (Horká, 2005).</a:t>
            </a:r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F2C40C-AFFB-4EB6-BA81-60881796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rtlCol="0">
            <a:normAutofit/>
          </a:bodyPr>
          <a:lstStyle/>
          <a:p>
            <a:pPr>
              <a:defRPr/>
            </a:pPr>
            <a:br>
              <a:rPr lang="cs-CZ" sz="3800"/>
            </a:br>
            <a:br>
              <a:rPr lang="cs-CZ" sz="3800"/>
            </a:br>
            <a:r>
              <a:rPr lang="cs-CZ" sz="3800"/>
              <a:t>Obsahové zaměření environmentální výchovy</a:t>
            </a:r>
            <a:br>
              <a:rPr lang="cs-CZ" sz="3800"/>
            </a:br>
            <a:br>
              <a:rPr lang="cs-CZ" sz="3800"/>
            </a:br>
            <a:endParaRPr lang="cs-CZ" sz="38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055C6A-8F76-4832-BF7E-7EC260D33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rtlCol="0" anchor="ctr">
            <a:normAutofit/>
          </a:bodyPr>
          <a:lstStyle/>
          <a:p>
            <a:pPr>
              <a:buNone/>
              <a:defRPr/>
            </a:pPr>
            <a:r>
              <a:rPr lang="cs-CZ" sz="2200" b="1"/>
              <a:t>I. Kognitivní oblast</a:t>
            </a:r>
            <a:endParaRPr lang="cs-CZ" sz="2200"/>
          </a:p>
          <a:p>
            <a:pPr marL="0" indent="0">
              <a:buNone/>
              <a:defRPr/>
            </a:pPr>
            <a:r>
              <a:rPr lang="cs-CZ" sz="2200"/>
              <a:t>Porozumění </a:t>
            </a:r>
            <a:r>
              <a:rPr lang="cs-CZ" sz="2200" u="sng"/>
              <a:t>souvislostem, vzájemným vztahům </a:t>
            </a:r>
            <a:r>
              <a:rPr lang="cs-CZ" sz="2200"/>
              <a:t>a podmíněnosti v biosféře, ekologickým </a:t>
            </a:r>
            <a:r>
              <a:rPr lang="cs-CZ" sz="2200" u="sng"/>
              <a:t>zákonitostem</a:t>
            </a:r>
            <a:r>
              <a:rPr lang="cs-CZ" sz="2200"/>
              <a:t>, </a:t>
            </a:r>
            <a:r>
              <a:rPr lang="cs-CZ" sz="2200" u="sng"/>
              <a:t>závislosti člověka na přírodě</a:t>
            </a:r>
            <a:r>
              <a:rPr lang="cs-CZ" sz="2200"/>
              <a:t>, vztahům člověka a prostředí a </a:t>
            </a:r>
            <a:r>
              <a:rPr lang="cs-CZ" sz="2200" u="sng"/>
              <a:t>následkům lidských činností v životním prostředí</a:t>
            </a:r>
            <a:r>
              <a:rPr lang="cs-CZ" sz="2200"/>
              <a:t>, včetně možností tyto následky zmírňovat, omezovat až vyloučit.</a:t>
            </a:r>
          </a:p>
          <a:p>
            <a:pPr>
              <a:defRPr/>
            </a:pPr>
            <a:endParaRPr lang="cs-CZ"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Nadpis 1">
            <a:extLst>
              <a:ext uri="{FF2B5EF4-FFF2-40B4-BE49-F238E27FC236}">
                <a16:creationId xmlns:a16="http://schemas.microsoft.com/office/drawing/2014/main" id="{C05FE380-7E65-4CBD-B977-2DEB5CB4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5400" b="1"/>
              <a:t>II. Kognitivně – afektivní oblast</a:t>
            </a:r>
            <a:endParaRPr lang="cs-CZ" altLang="cs-CZ" sz="5400"/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F3CB6119-9463-4CA4-82C7-5CE19AD8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/>
              <a:t>Osvojování si </a:t>
            </a:r>
            <a:r>
              <a:rPr lang="cs-CZ" altLang="cs-CZ" u="sng" dirty="0"/>
              <a:t>etických principů</a:t>
            </a:r>
            <a:r>
              <a:rPr lang="cs-CZ" altLang="cs-CZ" dirty="0"/>
              <a:t> jednání a chování a překonávání primitivně egocentrických názorů a hodnot.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/>
              <a:t>Výchova aktivního </a:t>
            </a:r>
            <a:r>
              <a:rPr lang="cs-CZ" altLang="cs-CZ" u="sng" dirty="0"/>
              <a:t>občana </a:t>
            </a:r>
            <a:r>
              <a:rPr lang="cs-CZ" altLang="cs-CZ" dirty="0"/>
              <a:t>s důrazem na jeho zájem, odpovědnost vůči přírodě a kultuře i příštím generacím. </a:t>
            </a:r>
          </a:p>
          <a:p>
            <a:pPr marL="0" indent="0">
              <a:buNone/>
            </a:pPr>
            <a:r>
              <a:rPr lang="cs-CZ" altLang="cs-CZ" dirty="0"/>
              <a:t>Upevňování </a:t>
            </a:r>
            <a:r>
              <a:rPr lang="cs-CZ" altLang="cs-CZ" u="sng" dirty="0"/>
              <a:t>kulturního vztahu </a:t>
            </a:r>
            <a:r>
              <a:rPr lang="cs-CZ" altLang="cs-CZ" dirty="0"/>
              <a:t>ke složkám životního prostředí, projevující se úctou, šetrností, výběrovou náročností, dobrovolnou skromností, opatrností, preventivní obezřetností, pokorou, tolerancí, respektem k řádu přírody a lidským právům a povinnostem.</a:t>
            </a:r>
          </a:p>
          <a:p>
            <a:endParaRPr lang="cs-CZ" altLang="cs-CZ" dirty="0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b="1" dirty="0"/>
              <a:t> </a:t>
            </a:r>
            <a:endParaRPr lang="cs-CZ" altLang="cs-CZ" dirty="0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CF0E79A-299D-4C31-ABC1-8A2C2950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C797FD-D880-4993-ACBA-2CDDAB293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cs-CZ" dirty="0"/>
              <a:t>Posilování </a:t>
            </a:r>
            <a:r>
              <a:rPr lang="cs-CZ" u="sng" dirty="0"/>
              <a:t>pozitivních rysů osobnosti </a:t>
            </a:r>
            <a:r>
              <a:rPr lang="cs-CZ" dirty="0"/>
              <a:t>(svědomitost, ukázněnost, slušnost, ohleduplnost, sebedisciplína, sebeomezení ap.). </a:t>
            </a:r>
          </a:p>
          <a:p>
            <a:pPr>
              <a:buNone/>
              <a:defRPr/>
            </a:pPr>
            <a:r>
              <a:rPr lang="cs-CZ" dirty="0"/>
              <a:t>Rozvoj schopností </a:t>
            </a:r>
            <a:r>
              <a:rPr lang="cs-CZ" u="sng" dirty="0"/>
              <a:t>vnímat, prožívat a hodnotit </a:t>
            </a:r>
            <a:r>
              <a:rPr lang="cs-CZ" dirty="0"/>
              <a:t>krásu přírody jako celku, pěstování vkusu a citu pro soulad a emocionálního vztahu k prostředí, rozvoj duchovních potřeb a kultivace hmotných potřeb. </a:t>
            </a:r>
          </a:p>
          <a:p>
            <a:pPr>
              <a:buNone/>
              <a:defRPr/>
            </a:pPr>
            <a:r>
              <a:rPr lang="cs-CZ" dirty="0"/>
              <a:t>Vzdělávání v oblasti prevence, ochrany a </a:t>
            </a:r>
            <a:r>
              <a:rPr lang="cs-CZ" u="sng" dirty="0"/>
              <a:t>podpory zdraví</a:t>
            </a:r>
            <a:r>
              <a:rPr lang="cs-CZ" dirty="0"/>
              <a:t>, péče o tělesnou zdatnost, ochoty měnit životní styl a odpovědnosti za zdraví.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0FBEDDFE-48ED-4B37-9108-B318836C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III. Kognitivně – motorická oblast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10F9B6-E7A5-4B0D-97A4-B964171D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cs-CZ" dirty="0"/>
              <a:t>Soubor </a:t>
            </a:r>
            <a:r>
              <a:rPr lang="cs-CZ" u="sng" dirty="0"/>
              <a:t>dovedností a návyků </a:t>
            </a:r>
            <a:r>
              <a:rPr lang="cs-CZ" dirty="0"/>
              <a:t>/kompetencí</a:t>
            </a:r>
          </a:p>
          <a:p>
            <a:pPr>
              <a:buNone/>
              <a:defRPr/>
            </a:pPr>
            <a:r>
              <a:rPr lang="cs-CZ" dirty="0"/>
              <a:t>ekologicky šetrného spotřebitele a občana pro 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dirty="0"/>
              <a:t>každodenní žádoucí ekologické jednání (třídění odpadů, péče o zeleň, zlepšování okolního prostředí apod.),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dirty="0"/>
              <a:t>hospodárný vztah k životnímu prostředí (minimalizace čerpání neobnovitelných zdrojů, šetrné využívání přírodních zdrojů, odolávání svodům samoúčelné techniky, pohodlí a krátkodobého zisku, péče o pracovní prostředí). 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99386FFE-74DF-4654-9C31-087F22A7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sz="4100" b="1">
                <a:latin typeface="Times New Roman" panose="02020603050405020304" pitchFamily="18" charset="0"/>
              </a:rPr>
              <a:t>Biofilní orientace vzdělávání</a:t>
            </a:r>
            <a:endParaRPr lang="cs-CZ" altLang="cs-CZ" sz="4100"/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380B7227-B9C5-47AE-A744-FCB5E6C15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	</a:t>
            </a:r>
            <a:r>
              <a:rPr lang="cs-CZ" altLang="cs-CZ" sz="2000" dirty="0"/>
              <a:t>Vztah přírody a kultury ve své komplexnosti.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/>
              <a:t>	„Životu přející“ postoj člověka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k přírodě, určovaný kulturou.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cs typeface="Gautami" panose="020B0502040204020203" pitchFamily="34" charset="0"/>
              </a:rPr>
              <a:t>    Objasňovat </a:t>
            </a:r>
            <a:r>
              <a:rPr lang="cs-CZ" altLang="cs-CZ" sz="2000" u="sng" dirty="0">
                <a:cs typeface="Gautami" panose="020B0502040204020203" pitchFamily="34" charset="0"/>
              </a:rPr>
              <a:t>co je příroda a přirozené</a:t>
            </a:r>
            <a:r>
              <a:rPr lang="cs-CZ" altLang="cs-CZ" sz="2000" dirty="0">
                <a:cs typeface="Gautami" panose="020B0502040204020203" pitchFamily="34" charset="0"/>
              </a:rPr>
              <a:t>, co je </a:t>
            </a:r>
            <a:r>
              <a:rPr lang="cs-CZ" altLang="cs-CZ" sz="2000" u="sng" dirty="0">
                <a:cs typeface="Gautami" panose="020B0502040204020203" pitchFamily="34" charset="0"/>
              </a:rPr>
              <a:t>kultura a umělé</a:t>
            </a:r>
            <a:r>
              <a:rPr lang="cs-CZ" altLang="cs-CZ" sz="2000" dirty="0">
                <a:cs typeface="Gautami" panose="020B0502040204020203" pitchFamily="34" charset="0"/>
              </a:rPr>
              <a:t>; vštěpovat </a:t>
            </a:r>
            <a:r>
              <a:rPr lang="cs-CZ" altLang="cs-CZ" sz="2000" u="sng" dirty="0">
                <a:cs typeface="Gautami" panose="020B0502040204020203" pitchFamily="34" charset="0"/>
              </a:rPr>
              <a:t>evoluční způsob myšlení, kompatibilitu kultury s přírodou </a:t>
            </a:r>
            <a:r>
              <a:rPr lang="cs-CZ" altLang="cs-CZ" sz="2000" dirty="0">
                <a:cs typeface="Gautami" panose="020B0502040204020203" pitchFamily="34" charset="0"/>
              </a:rPr>
              <a:t>k nové duchovní integraci člověka v celku přírody a kultury (</a:t>
            </a:r>
            <a:r>
              <a:rPr lang="cs-CZ" altLang="cs-CZ" sz="2000" dirty="0" err="1">
                <a:cs typeface="Gautami" panose="020B0502040204020203" pitchFamily="34" charset="0"/>
              </a:rPr>
              <a:t>Šmajs</a:t>
            </a:r>
            <a:r>
              <a:rPr lang="cs-CZ" altLang="cs-CZ" sz="2000" dirty="0">
                <a:cs typeface="Gautami" panose="020B0502040204020203" pitchFamily="34" charset="0"/>
              </a:rPr>
              <a:t>, 2011).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  <a:endParaRPr lang="cs-CZ" altLang="cs-CZ" sz="2000" b="1" dirty="0">
              <a:latin typeface="Times New Roman" panose="02020603050405020304" pitchFamily="18" charset="0"/>
            </a:endParaRPr>
          </a:p>
          <a:p>
            <a:pPr eaLnBrk="1" hangingPunct="1"/>
            <a:endParaRPr lang="cs-CZ" altLang="cs-CZ" sz="2000" dirty="0"/>
          </a:p>
        </p:txBody>
      </p:sp>
      <p:pic>
        <p:nvPicPr>
          <p:cNvPr id="24582" name="Picture 24580" descr="Bílé kameny naskládané na sebe">
            <a:extLst>
              <a:ext uri="{FF2B5EF4-FFF2-40B4-BE49-F238E27FC236}">
                <a16:creationId xmlns:a16="http://schemas.microsoft.com/office/drawing/2014/main" id="{0E0861AC-9FE1-47B5-96CD-C60B2801A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19" r="16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B7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4" name="Rectangle 7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Nadpis 1">
            <a:extLst>
              <a:ext uri="{FF2B5EF4-FFF2-40B4-BE49-F238E27FC236}">
                <a16:creationId xmlns:a16="http://schemas.microsoft.com/office/drawing/2014/main" id="{E2FAF956-E88F-4A32-B58C-49DE49F7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altLang="cs-CZ" sz="5400"/>
              <a:t>Biofilní přístup ke vzdělávání.</a:t>
            </a:r>
          </a:p>
        </p:txBody>
      </p:sp>
      <p:sp>
        <p:nvSpPr>
          <p:cNvPr id="2560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71E477-1F3F-47EF-B18E-3499E68C7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 sz="2000">
                <a:ea typeface="Calibri" panose="020F0502020204030204" pitchFamily="34" charset="0"/>
                <a:cs typeface="Times New Roman" panose="02020603050405020304" pitchFamily="18" charset="0"/>
              </a:rPr>
              <a:t>Pojem „biofilní“ představuje v širším smyslu lásku k životu a přírodě. </a:t>
            </a:r>
          </a:p>
          <a:p>
            <a:pPr>
              <a:defRPr/>
            </a:pPr>
            <a:r>
              <a:rPr lang="cs-CZ" sz="2000">
                <a:ea typeface="Calibri" panose="020F0502020204030204" pitchFamily="34" charset="0"/>
                <a:cs typeface="Times New Roman" panose="02020603050405020304" pitchFamily="18" charset="0"/>
              </a:rPr>
              <a:t>Biofilní přístup ke vzdělávání je založen na úctě k přírodě a uznání její jedinečnosti a nenahraditelnosti. </a:t>
            </a:r>
          </a:p>
          <a:p>
            <a:pPr>
              <a:defRPr/>
            </a:pPr>
            <a:r>
              <a:rPr lang="cs-CZ" sz="2000">
                <a:ea typeface="Calibri" panose="020F0502020204030204" pitchFamily="34" charset="0"/>
                <a:cs typeface="Times New Roman" panose="02020603050405020304" pitchFamily="18" charset="0"/>
              </a:rPr>
              <a:t>Člověka chápe jako integrální součásti biotického společenství a kulturu jako umělý výtvor člověka, za který on nese odpovědnost. </a:t>
            </a:r>
          </a:p>
          <a:p>
            <a:pPr>
              <a:spcAft>
                <a:spcPts val="600"/>
              </a:spcAft>
              <a:defRPr/>
            </a:pPr>
            <a:r>
              <a:rPr lang="cs-CZ" sz="2000">
                <a:ea typeface="Calibri" panose="020F0502020204030204" pitchFamily="34" charset="0"/>
                <a:cs typeface="Times New Roman" panose="02020603050405020304" pitchFamily="18" charset="0"/>
              </a:rPr>
              <a:t>Odlišný způsob prezentace přírody a přirozeného a kultury a umělého a z hlediska jejich vzájemných vztahů a přirozené a kulturní evoluce,(viz Metafora dvou pekařů (Šmajs, 2011).</a:t>
            </a:r>
          </a:p>
          <a:p>
            <a:pPr>
              <a:spcAft>
                <a:spcPts val="600"/>
              </a:spcAft>
              <a:defRPr/>
            </a:pPr>
            <a:r>
              <a:rPr lang="cs-CZ" sz="2000">
                <a:ea typeface="Calibri" panose="020F0502020204030204" pitchFamily="34" charset="0"/>
                <a:cs typeface="Times New Roman" panose="02020603050405020304" pitchFamily="18" charset="0"/>
              </a:rPr>
              <a:t>Jednota člověka a Země a na ničím nepodmíněná a na člověku nezávislá hodnota přírody. </a:t>
            </a:r>
          </a:p>
          <a:p>
            <a:pPr>
              <a:spcAft>
                <a:spcPts val="600"/>
              </a:spcAft>
              <a:defRPr/>
            </a:pPr>
            <a:r>
              <a:rPr lang="cs-CZ" sz="2000">
                <a:ea typeface="Calibri" panose="020F0502020204030204" pitchFamily="34" charset="0"/>
                <a:cs typeface="Times New Roman" panose="02020603050405020304" pitchFamily="18" charset="0"/>
              </a:rPr>
              <a:t>Odmítá arogantní antropocentrické paradigma lidské nadřazenosti nad přírodou. </a:t>
            </a:r>
          </a:p>
          <a:p>
            <a:pPr marL="0" indent="0">
              <a:buNone/>
              <a:defRPr/>
            </a:pPr>
            <a:endParaRPr lang="cs-CZ" sz="2000"/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9" name="Rectangle 7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Nadpis 1">
            <a:extLst>
              <a:ext uri="{FF2B5EF4-FFF2-40B4-BE49-F238E27FC236}">
                <a16:creationId xmlns:a16="http://schemas.microsoft.com/office/drawing/2014/main" id="{1EBD1CFA-ACB9-43DF-A97D-93060400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sz="5400">
                <a:cs typeface="Calibri" panose="020F0502020204030204" pitchFamily="34" charset="0"/>
              </a:rPr>
              <a:t>Příroda tu totiž není jen pro to, aby člověku sloužila!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Zástupný obsah 2">
            <a:extLst>
              <a:ext uri="{FF2B5EF4-FFF2-40B4-BE49-F238E27FC236}">
                <a16:creationId xmlns:a16="http://schemas.microsoft.com/office/drawing/2014/main" id="{89E1F8B9-1732-4E3E-AF78-A4323805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sz="2200" b="1">
                <a:cs typeface="Calibri" panose="020F0502020204030204" pitchFamily="34" charset="0"/>
              </a:rPr>
              <a:t>Lidské vitální potřeby jsou svým </a:t>
            </a:r>
            <a:r>
              <a:rPr lang="cs-CZ" altLang="cs-CZ" sz="2200">
                <a:cs typeface="Calibri" panose="020F0502020204030204" pitchFamily="34" charset="0"/>
              </a:rPr>
              <a:t>původem přírodní, ale jejich uspokojování nemá mít charakter arogantního antropocentrismu a mechanistické interpretace skutečnosti</a:t>
            </a:r>
            <a:r>
              <a:rPr lang="cs-CZ" altLang="cs-CZ" sz="2200" b="1">
                <a:cs typeface="Calibri" panose="020F0502020204030204" pitchFamily="34" charset="0"/>
              </a:rPr>
              <a:t>. </a:t>
            </a:r>
            <a:endParaRPr lang="cs-CZ" altLang="cs-CZ" sz="2200"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altLang="cs-CZ" sz="2200">
                <a:cs typeface="Calibri" panose="020F0502020204030204" pitchFamily="34" charset="0"/>
              </a:rPr>
              <a:t>Z </a:t>
            </a:r>
            <a:r>
              <a:rPr lang="cs-CZ" altLang="cs-CZ" sz="2200" b="1">
                <a:cs typeface="Calibri" panose="020F0502020204030204" pitchFamily="34" charset="0"/>
              </a:rPr>
              <a:t>výjimečné pozice člověka </a:t>
            </a:r>
            <a:r>
              <a:rPr lang="cs-CZ" altLang="cs-CZ" sz="2200">
                <a:cs typeface="Calibri" panose="020F0502020204030204" pitchFamily="34" charset="0"/>
              </a:rPr>
              <a:t>plyne jeho zodpovědnost </a:t>
            </a:r>
            <a:r>
              <a:rPr lang="cs-CZ" altLang="cs-CZ" sz="2200" b="1">
                <a:cs typeface="Calibri" panose="020F0502020204030204" pitchFamily="34" charset="0"/>
              </a:rPr>
              <a:t>vůči přírodě</a:t>
            </a:r>
            <a:r>
              <a:rPr lang="cs-CZ" altLang="cs-CZ" sz="2200">
                <a:cs typeface="Calibri" panose="020F0502020204030204" pitchFamily="34" charset="0"/>
              </a:rPr>
              <a:t>. Mít na paměti, že </a:t>
            </a:r>
            <a:r>
              <a:rPr lang="cs-CZ" altLang="cs-CZ" sz="2200" i="1">
                <a:cs typeface="Calibri" panose="020F0502020204030204" pitchFamily="34" charset="0"/>
              </a:rPr>
              <a:t>„</a:t>
            </a:r>
            <a:r>
              <a:rPr lang="cs-CZ" altLang="cs-CZ" sz="2200">
                <a:cs typeface="Calibri" panose="020F0502020204030204" pitchFamily="34" charset="0"/>
              </a:rPr>
              <a:t>přírodu nevytváříme, za její fungování neneseme odpovědnost, evoluční procesy probíhají i bez nás“ (Šmajs 2011).</a:t>
            </a:r>
          </a:p>
          <a:p>
            <a:endParaRPr lang="cs-CZ" altLang="cs-CZ" sz="22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r="13836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-1" b="-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r="7406" b="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cs-CZ" sz="2800" dirty="0"/>
              <a:t>Vaše pojetí zobrazeného…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04A87AE-0BAE-4C23-AF9E-A150EDAAA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cs-CZ" dirty="0"/>
              <a:t>Vyjádřete názor na obrázky?</a:t>
            </a:r>
          </a:p>
          <a:p>
            <a:r>
              <a:rPr lang="cs-CZ" dirty="0"/>
              <a:t>Co se Vám vybaví?</a:t>
            </a:r>
          </a:p>
          <a:p>
            <a:r>
              <a:rPr lang="cs-CZ" dirty="0"/>
              <a:t>….</a:t>
            </a:r>
          </a:p>
          <a:p>
            <a:pPr marL="0" indent="0">
              <a:buNone/>
            </a:pPr>
            <a:r>
              <a:rPr lang="cs-CZ" dirty="0"/>
              <a:t>Zkušenosti,  prožitky versus vzdělání</a:t>
            </a:r>
          </a:p>
          <a:p>
            <a:endParaRPr lang="en-US" sz="1700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2" b="13222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2894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61F62346-38F2-46DC-A34B-1747887C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Proměna vzdělávacího kurikula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857781ED-94D2-4C3B-8FA9-6CA55F73E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od </a:t>
            </a:r>
            <a:r>
              <a:rPr lang="cs-CZ" altLang="cs-CZ" sz="2400" b="1"/>
              <a:t>orientace abiotické a protipřírodní </a:t>
            </a:r>
            <a:r>
              <a:rPr lang="cs-CZ" altLang="cs-CZ" sz="2400"/>
              <a:t>přejít k orientaci </a:t>
            </a:r>
            <a:r>
              <a:rPr lang="cs-CZ" altLang="cs-CZ" sz="2400" b="1"/>
              <a:t>biotické a propřírodní </a:t>
            </a:r>
            <a:r>
              <a:rPr lang="cs-CZ" altLang="cs-CZ" sz="2400"/>
              <a:t>(„</a:t>
            </a:r>
            <a:r>
              <a:rPr lang="cs-CZ" altLang="cs-CZ" sz="2400" i="1"/>
              <a:t>od vlády nad přírodou k životu ve shodě s přírodou“);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od převahy dílčích informací </a:t>
            </a:r>
            <a:r>
              <a:rPr lang="cs-CZ" altLang="cs-CZ" sz="2400"/>
              <a:t>a pasivního přijímání poznatků k rozvoji </a:t>
            </a:r>
            <a:r>
              <a:rPr lang="cs-CZ" altLang="cs-CZ" sz="2400" b="1"/>
              <a:t>evolučního a systémového myšlení </a:t>
            </a:r>
            <a:r>
              <a:rPr lang="cs-CZ" altLang="cs-CZ" sz="2400"/>
              <a:t>prostřednictvím znalostí a porozumění ekosystémům, včetně vlivů lidské činnosti na životní prostředí</a:t>
            </a:r>
            <a:r>
              <a:rPr lang="cs-CZ" altLang="cs-CZ" sz="2400" i="1"/>
              <a:t>;</a:t>
            </a: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od </a:t>
            </a:r>
            <a:r>
              <a:rPr lang="cs-CZ" altLang="cs-CZ" sz="2400" b="1"/>
              <a:t>axiologicky arogantního antropocentrismu a mechanistické interpretace </a:t>
            </a:r>
            <a:r>
              <a:rPr lang="cs-CZ" altLang="cs-CZ" sz="2400"/>
              <a:t>skutečnosti k výchově </a:t>
            </a:r>
            <a:r>
              <a:rPr lang="cs-CZ" altLang="cs-CZ" sz="2400" b="1"/>
              <a:t>ekologicky odpovědného občana</a:t>
            </a:r>
            <a:r>
              <a:rPr lang="cs-CZ" altLang="cs-CZ" sz="2400"/>
              <a:t>; odolávání hypertrofii civilizačních momentů v podobě diktátu módy, sugesce reklamy - </a:t>
            </a:r>
            <a:r>
              <a:rPr lang="cs-CZ" altLang="cs-CZ" sz="2400" i="1"/>
              <a:t>„od nadvlády techniky k akceptování sociální spravedlnosti a rovnoprávnosti“);</a:t>
            </a:r>
          </a:p>
          <a:p>
            <a:pPr eaLnBrk="1" hangingPunct="1"/>
            <a:endParaRPr lang="cs-CZ" altLang="cs-CZ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D3EB221A-BC4C-4F71-ABD2-94B1329C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DBA460-D0D1-430D-B0C1-F61009C2A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/>
              <a:t>od vzdalování se/odcizování přírodě </a:t>
            </a:r>
            <a:r>
              <a:rPr lang="cs-CZ" dirty="0"/>
              <a:t>k </a:t>
            </a:r>
            <a:r>
              <a:rPr lang="cs-CZ" b="1" dirty="0"/>
              <a:t>hodnotové</a:t>
            </a:r>
            <a:r>
              <a:rPr lang="cs-CZ" dirty="0"/>
              <a:t> </a:t>
            </a:r>
            <a:r>
              <a:rPr lang="cs-CZ" b="1" dirty="0"/>
              <a:t>rehabilitaci přírody vtištěním </a:t>
            </a:r>
            <a:r>
              <a:rPr lang="cs-CZ" dirty="0"/>
              <a:t>(imprintingem) života jako nejvyšší hodnoty </a:t>
            </a:r>
            <a:r>
              <a:rPr lang="cs-CZ" i="1" dirty="0"/>
              <a:t>(„od ocenění kvantity /více/ k ocenění kvality /lépe/“). </a:t>
            </a:r>
          </a:p>
          <a:p>
            <a:pPr>
              <a:buNone/>
              <a:defRPr/>
            </a:pPr>
            <a:r>
              <a:rPr lang="cs-CZ" i="1" dirty="0"/>
              <a:t>   </a:t>
            </a:r>
          </a:p>
          <a:p>
            <a:pPr>
              <a:buNone/>
              <a:defRPr/>
            </a:pPr>
            <a:r>
              <a:rPr lang="cs-CZ" i="1" dirty="0"/>
              <a:t>   </a:t>
            </a:r>
            <a:r>
              <a:rPr lang="cs-CZ" dirty="0"/>
              <a:t>Potřeba permanentní diskuse o vlastním obrazu světa a soustavné kritické přehodnocování návyků a činností; nelze žít na úkor ostatního světa a příštích generací</a:t>
            </a:r>
            <a:r>
              <a:rPr lang="cs-CZ" i="1" dirty="0"/>
              <a:t>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BA304-3B48-4286-9AC7-C8B9B54C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Obsahové principy </a:t>
            </a:r>
            <a:r>
              <a:rPr lang="cs-CZ" sz="3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biofilně</a:t>
            </a:r>
            <a:r>
              <a:rPr lang="cs-CZ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orientovaného vzdělávání </a:t>
            </a:r>
            <a:endParaRPr lang="cs-CZ" sz="36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8B27F-C29A-4A78-9886-E1549FA8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  <a:defRPr/>
            </a:pP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Aby: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zůstaly zachovány přírodní hodnoty a biologická rozmanitost pro současné a příští generace;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vlivem kultury nerostla zátěž prostředí;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se minimalizovaly dopady jednání na druhé, 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lidé odolávali svodům techniky, pohodlí a krátkodobého zisku,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lidé dokázali vnímat, prožívat a hodnotit krásu přírody.	</a:t>
            </a:r>
          </a:p>
          <a:p>
            <a:pPr marL="0" indent="0">
              <a:buNone/>
              <a:defRPr/>
            </a:pPr>
            <a:endParaRPr lang="cs-CZ" sz="2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5750F8F8-9F9C-4EC8-A332-9215D714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0723" name="Zástupný obsah 2">
            <a:extLst>
              <a:ext uri="{FF2B5EF4-FFF2-40B4-BE49-F238E27FC236}">
                <a16:creationId xmlns:a16="http://schemas.microsoft.com/office/drawing/2014/main" id="{C5654B44-B50D-4EAD-9FD8-CDC2CC068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altLang="cs-CZ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lidé předkládali pozitivní perspektivy světa a nekompromisně odmítali vulgarizované,</a:t>
            </a:r>
            <a:endParaRPr lang="cs-CZ" alt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altLang="cs-CZ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jednostranné pohledy na realitu,</a:t>
            </a:r>
            <a:r>
              <a:rPr lang="cs-CZ" altLang="cs-CZ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altLang="cs-CZ" dirty="0">
                <a:ea typeface="Calibri" panose="020F0502020204030204" pitchFamily="34" charset="0"/>
                <a:cs typeface="Times New Roman" panose="02020603050405020304" pitchFamily="18" charset="0"/>
              </a:rPr>
              <a:t>lidé pochopili, že nejsme vládci a bez přírody nelze žít,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altLang="cs-CZ" dirty="0">
                <a:ea typeface="Calibri" panose="020F0502020204030204" pitchFamily="34" charset="0"/>
                <a:cs typeface="Times New Roman" panose="02020603050405020304" pitchFamily="18" charset="0"/>
              </a:rPr>
              <a:t>lidé nežili na „cizí účet“, zvládali pokrok, byli ohleduplní, šetrní – nebrali víc, než je třeba …(J. Valenta, 2017).</a:t>
            </a:r>
          </a:p>
          <a:p>
            <a:endParaRPr lang="cs-CZ" alt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5">
            <a:extLst>
              <a:ext uri="{FF2B5EF4-FFF2-40B4-BE49-F238E27FC236}">
                <a16:creationId xmlns:a16="http://schemas.microsoft.com/office/drawing/2014/main" id="{B3661B57-6FBD-4BFA-AC98-49970D8A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 závěr</a:t>
            </a:r>
          </a:p>
        </p:txBody>
      </p:sp>
      <p:sp>
        <p:nvSpPr>
          <p:cNvPr id="31747" name="Zástupný symbol pro obsah 6">
            <a:extLst>
              <a:ext uri="{FF2B5EF4-FFF2-40B4-BE49-F238E27FC236}">
                <a16:creationId xmlns:a16="http://schemas.microsoft.com/office/drawing/2014/main" id="{360693BE-C79B-47D2-AE84-0A2BDFEAA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    …vztahy kolem nás nikdy jasné a jednoduché nebudou, jediným možným řešením je neustále vnímat, přemýšlet a hledat.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/>
              <a:t>   Je třeba </a:t>
            </a:r>
            <a:r>
              <a:rPr lang="cs-CZ" altLang="cs-CZ" u="sng"/>
              <a:t>dopřát klidu a prostoru </a:t>
            </a:r>
            <a:r>
              <a:rPr lang="cs-CZ" altLang="cs-CZ"/>
              <a:t>k pozorování krásy přírody, k </a:t>
            </a:r>
            <a:r>
              <a:rPr lang="cs-CZ" altLang="cs-CZ" u="sng"/>
              <a:t>prožívání radosti </a:t>
            </a:r>
            <a:r>
              <a:rPr lang="cs-CZ" altLang="cs-CZ"/>
              <a:t>z bezprostředního kontaktu s přírodou, k </a:t>
            </a:r>
            <a:r>
              <a:rPr lang="cs-CZ" altLang="cs-CZ" u="sng"/>
              <a:t>upevňování prožitku </a:t>
            </a:r>
            <a:r>
              <a:rPr lang="cs-CZ" altLang="cs-CZ"/>
              <a:t>harmonie s přírodou.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LITERATURY</a:t>
            </a:r>
            <a:b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L. (2001). </a:t>
            </a:r>
            <a:r>
              <a:rPr lang="cs-CZ" u="sng" strike="noStrike" dirty="0" err="1"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Príroda</a:t>
            </a:r>
            <a:r>
              <a:rPr lang="cs-CZ" u="sng" strike="noStrike" dirty="0"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cs-CZ" u="sng" strike="noStrike" dirty="0" err="1"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deti</a:t>
            </a:r>
            <a:r>
              <a:rPr lang="cs-CZ" u="sng" strike="noStrike" dirty="0"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cs-CZ" u="sng" strike="noStrike" dirty="0" err="1"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vedecké</a:t>
            </a:r>
            <a:r>
              <a:rPr lang="cs-CZ" u="sng" strike="noStrike" dirty="0"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u="sng" strike="noStrike" dirty="0" err="1"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vzdelávanie</a:t>
            </a: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In: </a:t>
            </a:r>
            <a:r>
              <a:rPr lang="cs-CZ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Kolláriková</a:t>
            </a:r>
            <a:r>
              <a:rPr lang="cs-CZ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Z., </a:t>
            </a:r>
            <a:r>
              <a:rPr lang="cs-CZ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Pupala</a:t>
            </a:r>
            <a:r>
              <a:rPr lang="cs-CZ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B., </a:t>
            </a:r>
            <a:r>
              <a:rPr lang="cs-CZ" i="1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Predškolská</a:t>
            </a:r>
            <a:r>
              <a:rPr lang="cs-CZ" i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i="1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elementárna</a:t>
            </a:r>
            <a:r>
              <a:rPr lang="cs-CZ" i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pedagogika. Praha: Portál. </a:t>
            </a:r>
            <a:endParaRPr lang="cs-CZ" altLang="cs-CZ" dirty="0">
              <a:cs typeface="Times New Roman" panose="02020603050405020304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Horká, H. (2005). </a:t>
            </a:r>
            <a:r>
              <a:rPr lang="cs-CZ" altLang="cs-CZ" i="1" dirty="0">
                <a:cs typeface="Times New Roman" panose="02020603050405020304" pitchFamily="18" charset="0"/>
              </a:rPr>
              <a:t>Ekologická dimenze výchovy a vzdělávání ve škole 21. století</a:t>
            </a:r>
            <a:r>
              <a:rPr lang="cs-CZ" altLang="cs-CZ" dirty="0">
                <a:cs typeface="Times New Roman" panose="02020603050405020304" pitchFamily="18" charset="0"/>
              </a:rPr>
              <a:t>. Brno: MSD.</a:t>
            </a:r>
          </a:p>
          <a:p>
            <a:pPr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Horká, H. (2017).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Vzděláváním k překonávání narušené reciprocity mezi člověkem a přírodou. http://user.mendelu.cz/schmied/Sbornik_ICOLLE_2013.pdf</a:t>
            </a:r>
            <a:endParaRPr lang="cs-CZ" altLang="cs-CZ" dirty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Chytil, O. </a:t>
            </a:r>
            <a:r>
              <a:rPr lang="cs-CZ" dirty="0"/>
              <a:t>(1999). Obsahová analýza základních textů formujících hodnotový vztah dětí k životnímu prostředí. </a:t>
            </a:r>
            <a:r>
              <a:rPr lang="cs-CZ" i="1" dirty="0"/>
              <a:t>In Lidské hodnoty a trvale udržitelný způsob života. </a:t>
            </a:r>
            <a:r>
              <a:rPr lang="cs-CZ" dirty="0"/>
              <a:t>Olomouc: Vydavatelství UP, 1999, s. 53 – 64. </a:t>
            </a:r>
            <a:endParaRPr lang="cs-CZ" altLang="cs-CZ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24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cs-CZ" altLang="cs-CZ" dirty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800100" y="1690688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dirty="0" err="1">
                <a:cs typeface="Times New Roman" panose="02020603050405020304" pitchFamily="18" charset="0"/>
              </a:rPr>
              <a:t>Krajhanzl</a:t>
            </a:r>
            <a:r>
              <a:rPr lang="cs-CZ" altLang="cs-CZ" dirty="0">
                <a:cs typeface="Times New Roman" panose="02020603050405020304" pitchFamily="18" charset="0"/>
              </a:rPr>
              <a:t>, J. Ekopsychologie a environmentální chování. In Dlouhá, J. (ed.) (2009). </a:t>
            </a:r>
            <a:r>
              <a:rPr lang="cs-CZ" altLang="cs-CZ" i="1" dirty="0">
                <a:cs typeface="Times New Roman" panose="02020603050405020304" pitchFamily="18" charset="0"/>
              </a:rPr>
              <a:t>Vědění a participace.</a:t>
            </a:r>
            <a:r>
              <a:rPr lang="cs-CZ" altLang="cs-CZ" dirty="0">
                <a:cs typeface="Times New Roman" panose="02020603050405020304" pitchFamily="18" charset="0"/>
              </a:rPr>
              <a:t> Praha: Karolinum, s. 132-142.</a:t>
            </a:r>
          </a:p>
          <a:p>
            <a:pPr>
              <a:buFontTx/>
              <a:buNone/>
            </a:pPr>
            <a:r>
              <a:rPr lang="cs-CZ" altLang="cs-CZ" dirty="0" err="1">
                <a:cs typeface="Times New Roman" panose="02020603050405020304" pitchFamily="18" charset="0"/>
              </a:rPr>
              <a:t>Šmajs</a:t>
            </a:r>
            <a:r>
              <a:rPr lang="cs-CZ" altLang="cs-CZ" dirty="0">
                <a:cs typeface="Times New Roman" panose="02020603050405020304" pitchFamily="18" charset="0"/>
              </a:rPr>
              <a:t>, j. (2011). </a:t>
            </a:r>
            <a:r>
              <a:rPr lang="cs-CZ" altLang="cs-CZ" i="1" dirty="0">
                <a:cs typeface="Times New Roman" panose="02020603050405020304" pitchFamily="18" charset="0"/>
              </a:rPr>
              <a:t>Potřebujeme filosofii přežití? Úvahy o filosofii, kultuře, poznání, vzděláním řeči a popularizaci vědy. </a:t>
            </a:r>
            <a:r>
              <a:rPr lang="cs-CZ" altLang="cs-CZ" dirty="0">
                <a:cs typeface="Times New Roman" panose="02020603050405020304" pitchFamily="18" charset="0"/>
              </a:rPr>
              <a:t>Brno: Doplněk.</a:t>
            </a:r>
          </a:p>
          <a:p>
            <a:pPr>
              <a:buFontTx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Valenta, J. (2017). Škola dobrého života. https://clanky.rvp.cz/clanek/o/z/118/SKOLA-DOBREHO-ZIVOTA.html/</a:t>
            </a:r>
          </a:p>
          <a:p>
            <a:pPr>
              <a:buFontTx/>
              <a:buNone/>
            </a:pPr>
            <a:r>
              <a:rPr lang="cs-CZ" altLang="cs-CZ" dirty="0" err="1">
                <a:ea typeface="Cambria" panose="02040503050406030204" pitchFamily="18" charset="0"/>
                <a:cs typeface="Calibri Light" panose="020F0302020204030204" pitchFamily="34" charset="0"/>
              </a:rPr>
              <a:t>Višňovský</a:t>
            </a:r>
            <a:r>
              <a:rPr lang="cs-CZ" altLang="cs-CZ" dirty="0">
                <a:ea typeface="Cambria" panose="02040503050406030204" pitchFamily="18" charset="0"/>
                <a:cs typeface="Calibri Light" panose="020F0302020204030204" pitchFamily="34" charset="0"/>
              </a:rPr>
              <a:t>, E. (2009). </a:t>
            </a:r>
            <a:r>
              <a:rPr lang="cs-CZ" i="1" dirty="0" err="1"/>
              <a:t>Človek</a:t>
            </a:r>
            <a:r>
              <a:rPr lang="cs-CZ" i="1" dirty="0"/>
              <a:t> </a:t>
            </a:r>
            <a:r>
              <a:rPr lang="cs-CZ" i="1" dirty="0" err="1"/>
              <a:t>ako</a:t>
            </a:r>
            <a:r>
              <a:rPr lang="cs-CZ" i="1" dirty="0"/>
              <a:t> homo agens</a:t>
            </a:r>
            <a:r>
              <a:rPr lang="cs-CZ" dirty="0"/>
              <a:t>. Bratislava: Iris.</a:t>
            </a:r>
            <a:endParaRPr lang="cs-CZ" altLang="cs-CZ" dirty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Winter, D. D. N., </a:t>
            </a:r>
            <a:r>
              <a:rPr lang="cs-CZ" altLang="cs-CZ" dirty="0" err="1">
                <a:cs typeface="Times New Roman" panose="02020603050405020304" pitchFamily="18" charset="0"/>
              </a:rPr>
              <a:t>Koger</a:t>
            </a:r>
            <a:r>
              <a:rPr lang="cs-CZ" altLang="cs-CZ" dirty="0">
                <a:cs typeface="Times New Roman" panose="02020603050405020304" pitchFamily="18" charset="0"/>
              </a:rPr>
              <a:t>, S. M. (2009). </a:t>
            </a:r>
            <a:r>
              <a:rPr lang="cs-CZ" altLang="cs-CZ" i="1" dirty="0">
                <a:cs typeface="Times New Roman" panose="02020603050405020304" pitchFamily="18" charset="0"/>
              </a:rPr>
              <a:t>Psychologie environmentálních problémů. </a:t>
            </a:r>
            <a:r>
              <a:rPr lang="cs-CZ" altLang="cs-CZ" dirty="0">
                <a:cs typeface="Times New Roman" panose="02020603050405020304" pitchFamily="18" charset="0"/>
              </a:rPr>
              <a:t>Praha: Portál.</a:t>
            </a:r>
          </a:p>
          <a:p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5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434" name="Nadpis 1">
            <a:extLst>
              <a:ext uri="{FF2B5EF4-FFF2-40B4-BE49-F238E27FC236}">
                <a16:creationId xmlns:a16="http://schemas.microsoft.com/office/drawing/2014/main" id="{C435C041-1B92-4231-B0DF-80A28F29E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/>
              <a:t>Jak jsou příroda/životní prostředí prezentovány v některých školách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E1C9EE-B333-4912-A3D7-8EF62D0AB1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/>
            <a:r>
              <a:rPr lang="cs-CZ" altLang="cs-CZ" sz="2400" dirty="0">
                <a:ea typeface="Cambria" panose="02040503050406030204" pitchFamily="18" charset="0"/>
                <a:cs typeface="Calibri Light" panose="020F0302020204030204" pitchFamily="34" charset="0"/>
              </a:rPr>
              <a:t>příroda a Země nejsou považovány za prioritu a hlavní hodnotu; </a:t>
            </a:r>
          </a:p>
          <a:p>
            <a:pPr eaLnBrk="1" hangingPunct="1"/>
            <a:r>
              <a:rPr lang="cs-CZ" altLang="cs-CZ" sz="2400" dirty="0">
                <a:ea typeface="Cambria" panose="02040503050406030204" pitchFamily="18" charset="0"/>
                <a:cs typeface="Calibri Light" panose="020F0302020204030204" pitchFamily="34" charset="0"/>
              </a:rPr>
              <a:t>příroda je pouze „</a:t>
            </a:r>
            <a:r>
              <a:rPr lang="cs-CZ" altLang="cs-CZ" sz="2400" i="1" dirty="0">
                <a:ea typeface="Cambria" panose="02040503050406030204" pitchFamily="18" charset="0"/>
                <a:cs typeface="Calibri Light" panose="020F0302020204030204" pitchFamily="34" charset="0"/>
              </a:rPr>
              <a:t>objektem, materiálem, zdrojem anebo prostředkem dosažení lidských cílů, plánů a záměrů“ </a:t>
            </a:r>
            <a:r>
              <a:rPr lang="cs-CZ" altLang="cs-CZ" sz="2400" dirty="0">
                <a:ea typeface="Cambria" panose="02040503050406030204" pitchFamily="18" charset="0"/>
                <a:cs typeface="Calibri Light" panose="020F0302020204030204" pitchFamily="34" charset="0"/>
              </a:rPr>
              <a:t>(</a:t>
            </a:r>
            <a:r>
              <a:rPr lang="cs-CZ" altLang="cs-CZ" sz="2400" dirty="0" err="1">
                <a:ea typeface="Cambria" panose="02040503050406030204" pitchFamily="18" charset="0"/>
                <a:cs typeface="Calibri Light" panose="020F0302020204030204" pitchFamily="34" charset="0"/>
              </a:rPr>
              <a:t>Višňovský</a:t>
            </a:r>
            <a:r>
              <a:rPr lang="cs-CZ" altLang="cs-CZ" sz="2400" dirty="0">
                <a:ea typeface="Cambria" panose="02040503050406030204" pitchFamily="18" charset="0"/>
                <a:cs typeface="Calibri Light" panose="020F0302020204030204" pitchFamily="34" charset="0"/>
              </a:rPr>
              <a:t>, 2009, s. 46), přednost a význam má člověk s jeho přáními, touhami a cíli; </a:t>
            </a:r>
          </a:p>
          <a:p>
            <a:pPr eaLnBrk="1" hangingPunct="1"/>
            <a:r>
              <a:rPr lang="cs-CZ" altLang="cs-CZ" sz="2400" dirty="0">
                <a:ea typeface="Cambria" panose="02040503050406030204" pitchFamily="18" charset="0"/>
                <a:cs typeface="Calibri Light" panose="020F0302020204030204" pitchFamily="34" charset="0"/>
              </a:rPr>
              <a:t>chybí procesuální uvažování i citlivost pro vazby a souvislosti v přírodě;</a:t>
            </a:r>
          </a:p>
          <a:p>
            <a:pPr eaLnBrk="1" hangingPunct="1"/>
            <a:r>
              <a:rPr lang="cs-CZ" altLang="cs-CZ" sz="2400" dirty="0">
                <a:ea typeface="Cambria" panose="02040503050406030204" pitchFamily="18" charset="0"/>
                <a:cs typeface="Calibri Light" panose="020F0302020204030204" pitchFamily="34" charset="0"/>
              </a:rPr>
              <a:t>převládá mechanický způsob uvažování, povrchní encyklopedičnost.</a:t>
            </a:r>
          </a:p>
          <a:p>
            <a:pPr eaLnBrk="1" hangingPunct="1"/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28EF9C-8F99-4204-B6EB-77404FC0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rtlCol="0">
            <a:normAutofit/>
          </a:bodyPr>
          <a:lstStyle/>
          <a:p>
            <a:pPr indent="0">
              <a:buNone/>
              <a:defRPr/>
            </a:pPr>
            <a:endParaRPr lang="cs-CZ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342900">
              <a:defRPr/>
            </a:pP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představují „problém hrozby“ v důsledku nezodpovědného jednání a chování člověka k přírodě;</a:t>
            </a:r>
          </a:p>
          <a:p>
            <a:pPr marL="571500" indent="-342900">
              <a:defRPr/>
            </a:pP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je oznámeno, že je životní prostředí ohroženo, že kvalita vody, vzduchu se zhoršuje…);</a:t>
            </a:r>
          </a:p>
          <a:p>
            <a:pPr marL="571500" indent="-342900">
              <a:defRPr/>
            </a:pP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převládá hodnocení přírody ve smyslu, že  hodnotu má jen to, co je pro člověka užitečné bez ohledu na to, že příroda má hodnotu sama o sobě; </a:t>
            </a:r>
          </a:p>
          <a:p>
            <a:pPr marL="571500" indent="-342900">
              <a:defRPr/>
            </a:pP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    chybí často pohled podle kategorií etiky, tzn. dobra, zla, správného, nesprávného chování či jednání (Chytil, 1999, s. 54-55).</a:t>
            </a:r>
          </a:p>
          <a:p>
            <a:pPr>
              <a:defRPr/>
            </a:pPr>
            <a:endParaRPr lang="cs-CZ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 b="1"/>
              <a:t>Environmentální výchova</a:t>
            </a:r>
            <a:endParaRPr lang="cs-CZ" alt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pPr indent="0">
              <a:buNone/>
              <a:defRPr/>
            </a:pP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směřuje jednoznačně k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překonání primitivně egocentrických, sebestředných  názorů a preferencí hodnot, </a:t>
            </a:r>
          </a:p>
          <a:p>
            <a:pPr indent="15875">
              <a:buFont typeface="Arial" pitchFamily="34" charset="0"/>
              <a:buChar char="•"/>
              <a:defRPr/>
            </a:pP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podílí se na nové duchovní integraci člověka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jehož vřazuje do celku přírody a kultury,</a:t>
            </a:r>
          </a:p>
          <a:p>
            <a:pPr indent="15875">
              <a:buFont typeface="Arial" pitchFamily="34" charset="0"/>
              <a:buChar char="•"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usiluje o zastavení a zvrácení dosavadního způsobu poškozování přírody.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Nové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kulturní obsahové  principy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hodnotová  priorita přírody pro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lidský život, závislost člověka na přírodě a požadavek ekologizace duchovní a  materiální kultury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Šmajs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2011).</a:t>
            </a:r>
          </a:p>
        </p:txBody>
      </p:sp>
      <p:pic>
        <p:nvPicPr>
          <p:cNvPr id="44036" name="Picture 44035">
            <a:extLst>
              <a:ext uri="{FF2B5EF4-FFF2-40B4-BE49-F238E27FC236}">
                <a16:creationId xmlns:a16="http://schemas.microsoft.com/office/drawing/2014/main" id="{A023F9E2-BAA7-444D-BC76-FB5CE0505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3" r="3675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B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4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146" name="Nadpis 1">
            <a:extLst>
              <a:ext uri="{FF2B5EF4-FFF2-40B4-BE49-F238E27FC236}">
                <a16:creationId xmlns:a16="http://schemas.microsoft.com/office/drawing/2014/main" id="{3BD1FFF1-927C-4E66-BCDD-61E8B2AE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cs-CZ" altLang="cs-CZ"/>
              <a:t>Základní pojmy/koncepty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225F8-1421-43E8-952C-DC4B016C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Autofit/>
          </a:bodyPr>
          <a:lstStyle/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Ekologie, environmentalistika (nauka o životním prostředí - zkoumá mechanismy jakými člověk působí na ekosystémy, b) zkoumá jak působí prostředí a jeho jednotlivé složky na člověka (zdraví, vitalita atd.</a:t>
            </a:r>
          </a:p>
          <a:p>
            <a:pPr>
              <a:defRPr/>
            </a:pPr>
            <a:r>
              <a:rPr lang="cs-CZ" dirty="0"/>
              <a:t>Životní prostředí – přírodní, kulturní, sociální.</a:t>
            </a:r>
          </a:p>
          <a:p>
            <a:pPr>
              <a:defRPr/>
            </a:pPr>
            <a:r>
              <a:rPr lang="cs-CZ" dirty="0"/>
              <a:t>Příroda - přirozené, kultura – umělé.</a:t>
            </a:r>
          </a:p>
          <a:p>
            <a:pPr>
              <a:defRPr/>
            </a:pPr>
            <a:r>
              <a:rPr lang="cs-CZ" dirty="0"/>
              <a:t>Environmentální výchova.</a:t>
            </a:r>
          </a:p>
          <a:p>
            <a:pPr>
              <a:defRPr/>
            </a:pPr>
            <a:r>
              <a:rPr lang="cs-CZ" dirty="0"/>
              <a:t>Biofilní přístup ke vzdělávání.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Freeform: Shape 72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70" name="Nadpis 1">
            <a:extLst>
              <a:ext uri="{FF2B5EF4-FFF2-40B4-BE49-F238E27FC236}">
                <a16:creationId xmlns:a16="http://schemas.microsoft.com/office/drawing/2014/main" id="{1DBA01C2-4760-4F3B-BFF8-AB572163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Příroda jako součást vzdělávacího obsahu i prostředek výchovy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E69F84-BFA8-490E-9598-326B3A4A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713313"/>
            <a:ext cx="4953000" cy="5431376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cs-CZ" sz="2400" dirty="0"/>
              <a:t>Příroda = významné prostředí pro život člověka - </a:t>
            </a:r>
            <a:r>
              <a:rPr lang="cs-CZ" sz="2400" i="1" dirty="0"/>
              <a:t>„zdroj původního, věčného,…“</a:t>
            </a:r>
            <a:r>
              <a:rPr lang="cs-CZ" sz="2400" dirty="0"/>
              <a:t>;</a:t>
            </a:r>
          </a:p>
          <a:p>
            <a:pPr>
              <a:defRPr/>
            </a:pPr>
            <a:r>
              <a:rPr lang="cs-CZ" sz="2400" dirty="0"/>
              <a:t>Přírodní jevy a poznatky = </a:t>
            </a:r>
            <a:r>
              <a:rPr lang="cs-CZ" sz="2400" i="1" dirty="0"/>
              <a:t>„substrátem“ </a:t>
            </a:r>
            <a:r>
              <a:rPr lang="cs-CZ" sz="2400" dirty="0"/>
              <a:t>pro rozvoj poznání; </a:t>
            </a:r>
            <a:r>
              <a:rPr lang="cs-CZ" sz="2400" i="1" dirty="0"/>
              <a:t>„nosným substrátem“</a:t>
            </a:r>
            <a:r>
              <a:rPr lang="cs-CZ" sz="2400" dirty="0"/>
              <a:t> pro realizaci úloh environmentální výchovy (</a:t>
            </a:r>
            <a:r>
              <a:rPr lang="cs-CZ" sz="2400" dirty="0" err="1"/>
              <a:t>Held</a:t>
            </a:r>
            <a:r>
              <a:rPr lang="cs-CZ" sz="2400" dirty="0"/>
              <a:t> 2001, s. 349);</a:t>
            </a:r>
          </a:p>
          <a:p>
            <a:pPr>
              <a:defRPr/>
            </a:pPr>
            <a:r>
              <a:rPr lang="cs-CZ" sz="2400" dirty="0"/>
              <a:t>Poznávání přispívá k nabývání pozitivního vztahu k přírodě a k poznávání vůbec.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94092A67-3074-433C-9B81-7EBFC5E3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cs-CZ" altLang="cs-CZ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Kultura</a:t>
            </a:r>
            <a:endParaRPr lang="cs-CZ" altLang="cs-CZ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5" name="Zástupný obsah 2">
            <a:extLst>
              <a:ext uri="{FF2B5EF4-FFF2-40B4-BE49-F238E27FC236}">
                <a16:creationId xmlns:a16="http://schemas.microsoft.com/office/drawing/2014/main" id="{1C2ED2FA-15F5-42B9-A024-A2BF023D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dirty="0">
                <a:ea typeface="Calibri" panose="020F0502020204030204" pitchFamily="34" charset="0"/>
                <a:cs typeface="Times New Roman" panose="02020603050405020304" pitchFamily="18" charset="0"/>
              </a:rPr>
              <a:t>Kultura dílem člověka. Zahrnuje materiální i duchovní rovinu, jež podléhají vlastním zákonům reprodukce a vývoje (evoluce). </a:t>
            </a:r>
          </a:p>
          <a:p>
            <a:pPr>
              <a:spcAft>
                <a:spcPts val="600"/>
              </a:spcAft>
            </a:pPr>
            <a:r>
              <a:rPr lang="cs-CZ" altLang="cs-CZ" dirty="0">
                <a:ea typeface="Calibri" panose="020F0502020204030204" pitchFamily="34" charset="0"/>
                <a:cs typeface="Times New Roman" panose="02020603050405020304" pitchFamily="18" charset="0"/>
              </a:rPr>
              <a:t>Kreativní evoluční proces  spravuje člověk, který nemůže tvořit stejným způsobem jako příroda. </a:t>
            </a:r>
          </a:p>
          <a:p>
            <a:endParaRPr lang="cs-CZ" alt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7">
            <a:extLst>
              <a:ext uri="{FF2B5EF4-FFF2-40B4-BE49-F238E27FC236}">
                <a16:creationId xmlns:a16="http://schemas.microsoft.com/office/drawing/2014/main" id="{42B98BE2-FF96-4B52-BB43-FC55F33F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1800" b="1"/>
              <a:t>Poznávání </a:t>
            </a:r>
            <a:r>
              <a:rPr lang="cs-CZ" altLang="cs-CZ" sz="1800"/>
              <a:t>životního prostředí (přírodního, kulturního a sociálního)</a:t>
            </a:r>
            <a:br>
              <a:rPr lang="cs-CZ" altLang="cs-CZ" sz="1800"/>
            </a:br>
            <a:r>
              <a:rPr lang="cs-CZ" altLang="cs-CZ" sz="1800"/>
              <a:t>2. Utváření a rozvíjení </a:t>
            </a:r>
            <a:r>
              <a:rPr lang="cs-CZ" altLang="cs-CZ" sz="1800" b="1"/>
              <a:t>hodnotících</a:t>
            </a:r>
            <a:r>
              <a:rPr lang="cs-CZ" altLang="cs-CZ" sz="1800"/>
              <a:t> vztahů (postojů), </a:t>
            </a:r>
            <a:br>
              <a:rPr lang="cs-CZ" altLang="cs-CZ" sz="1800"/>
            </a:br>
            <a:r>
              <a:rPr lang="cs-CZ" altLang="cs-CZ" sz="1800"/>
              <a:t>3. Rozvíjení šetrného a odpovědného </a:t>
            </a:r>
            <a:r>
              <a:rPr lang="cs-CZ" altLang="cs-CZ" sz="1800" b="1"/>
              <a:t>jednání. </a:t>
            </a:r>
            <a:endParaRPr lang="cs-CZ" altLang="cs-CZ" sz="1800"/>
          </a:p>
        </p:txBody>
      </p:sp>
      <p:pic>
        <p:nvPicPr>
          <p:cNvPr id="9219" name="Zástupný obsah 4" descr="Obchodní žena prst na tvář">
            <a:extLst>
              <a:ext uri="{FF2B5EF4-FFF2-40B4-BE49-F238E27FC236}">
                <a16:creationId xmlns:a16="http://schemas.microsoft.com/office/drawing/2014/main" id="{07EA2674-005D-4C59-AB3C-BA548A686BC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1" y="1557338"/>
            <a:ext cx="1370013" cy="4525962"/>
          </a:xfrm>
        </p:spPr>
      </p:pic>
      <p:pic>
        <p:nvPicPr>
          <p:cNvPr id="9220" name="Obrázek 6" descr="Hallstatt Rakousko-malý městský perched mezi jezera a horami">
            <a:extLst>
              <a:ext uri="{FF2B5EF4-FFF2-40B4-BE49-F238E27FC236}">
                <a16:creationId xmlns:a16="http://schemas.microsoft.com/office/drawing/2014/main" id="{785BB8F5-F77A-4736-9A38-C1B6AC42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762126"/>
            <a:ext cx="37798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9C734BF-60C5-459F-B662-635536B6A1EE}"/>
              </a:ext>
            </a:extLst>
          </p:cNvPr>
          <p:cNvSpPr/>
          <p:nvPr/>
        </p:nvSpPr>
        <p:spPr>
          <a:xfrm rot="5400000">
            <a:off x="4909344" y="1688307"/>
            <a:ext cx="44450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1AC8F57-6890-4FDC-9C74-8211BE9F6548}"/>
              </a:ext>
            </a:extLst>
          </p:cNvPr>
          <p:cNvSpPr/>
          <p:nvPr/>
        </p:nvSpPr>
        <p:spPr>
          <a:xfrm rot="5400000">
            <a:off x="4908550" y="3919538"/>
            <a:ext cx="46038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192961DB-0FFE-4D5C-A329-A033E00CF493}"/>
              </a:ext>
            </a:extLst>
          </p:cNvPr>
          <p:cNvSpPr/>
          <p:nvPr/>
        </p:nvSpPr>
        <p:spPr>
          <a:xfrm rot="5400000">
            <a:off x="4933950" y="2840038"/>
            <a:ext cx="46038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1830</Words>
  <Application>Microsoft Office PowerPoint</Application>
  <PresentationFormat>Širokoúhlá obrazovka</PresentationFormat>
  <Paragraphs>124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Wingdings 3</vt:lpstr>
      <vt:lpstr>Motiv Office</vt:lpstr>
      <vt:lpstr>Výchovné oblasti</vt:lpstr>
      <vt:lpstr>Vaše pojetí zobrazeného…</vt:lpstr>
      <vt:lpstr>Jak jsou příroda/životní prostředí prezentovány v některých školách</vt:lpstr>
      <vt:lpstr>Prezentace aplikace PowerPoint</vt:lpstr>
      <vt:lpstr>Environmentální výchova</vt:lpstr>
      <vt:lpstr>Základní pojmy/koncepty</vt:lpstr>
      <vt:lpstr>Příroda jako součást vzdělávacího obsahu i prostředek výchovy </vt:lpstr>
      <vt:lpstr>Kultura</vt:lpstr>
      <vt:lpstr>Poznávání životního prostředí (přírodního, kulturního a sociálního) 2. Utváření a rozvíjení hodnotících vztahů (postojů),  3. Rozvíjení šetrného a odpovědného jednání. </vt:lpstr>
      <vt:lpstr> Jak se vyučuje o přírodě a kultuře (z názorů studentů, 2018)  </vt:lpstr>
      <vt:lpstr>Čím se vyznačuje taková výuka?</vt:lpstr>
      <vt:lpstr>Environmentální výchova  jako průřezové téma v RVP ZV</vt:lpstr>
      <vt:lpstr>  Obsahové zaměření environmentální výchovy  </vt:lpstr>
      <vt:lpstr>II. Kognitivně – afektivní oblast</vt:lpstr>
      <vt:lpstr>Prezentace aplikace PowerPoint</vt:lpstr>
      <vt:lpstr>III. Kognitivně – motorická oblast</vt:lpstr>
      <vt:lpstr>Biofilní orientace vzdělávání</vt:lpstr>
      <vt:lpstr>Biofilní přístup ke vzdělávání.</vt:lpstr>
      <vt:lpstr>Příroda tu totiž není jen pro to, aby člověku sloužila!</vt:lpstr>
      <vt:lpstr>Proměna vzdělávacího kurikula</vt:lpstr>
      <vt:lpstr>Prezentace aplikace PowerPoint</vt:lpstr>
      <vt:lpstr>Obsahové principy biofilně orientovaného vzdělávání </vt:lpstr>
      <vt:lpstr>Prezentace aplikace PowerPoint</vt:lpstr>
      <vt:lpstr>Na závěr</vt:lpstr>
      <vt:lpstr>VÝBĚR LITERATURY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Výchovné oblasti</dc:title>
  <dc:creator>Hana Horká</dc:creator>
  <cp:lastModifiedBy>Hana Horká</cp:lastModifiedBy>
  <cp:revision>17</cp:revision>
  <dcterms:created xsi:type="dcterms:W3CDTF">2020-11-04T09:37:16Z</dcterms:created>
  <dcterms:modified xsi:type="dcterms:W3CDTF">2021-04-11T09:19:41Z</dcterms:modified>
</cp:coreProperties>
</file>