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19"/>
  </p:handoutMasterIdLst>
  <p:sldIdLst>
    <p:sldId id="256" r:id="rId2"/>
    <p:sldId id="339" r:id="rId3"/>
    <p:sldId id="301" r:id="rId4"/>
    <p:sldId id="302" r:id="rId5"/>
    <p:sldId id="257" r:id="rId6"/>
    <p:sldId id="261" r:id="rId7"/>
    <p:sldId id="262" r:id="rId8"/>
    <p:sldId id="296" r:id="rId9"/>
    <p:sldId id="297" r:id="rId10"/>
    <p:sldId id="298" r:id="rId11"/>
    <p:sldId id="299" r:id="rId12"/>
    <p:sldId id="300" r:id="rId13"/>
    <p:sldId id="333" r:id="rId14"/>
    <p:sldId id="294" r:id="rId15"/>
    <p:sldId id="330" r:id="rId16"/>
    <p:sldId id="304" r:id="rId17"/>
    <p:sldId id="340" r:id="rId18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9" d="100"/>
          <a:sy n="79" d="100"/>
        </p:scale>
        <p:origin x="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E3CD7-F749-48B0-99FC-AC743911CB5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BE40B3-8B1A-4391-869E-4235E84D8375}">
      <dgm:prSet phldrT="[Text]" custT="1"/>
      <dgm:spPr/>
      <dgm:t>
        <a:bodyPr/>
        <a:lstStyle/>
        <a:p>
          <a:r>
            <a:rPr lang="cs-CZ" sz="2000" dirty="0"/>
            <a:t>postoj k životu</a:t>
          </a:r>
        </a:p>
      </dgm:t>
    </dgm:pt>
    <dgm:pt modelId="{6438474E-E5E4-4F39-B100-6A555A65424C}" type="parTrans" cxnId="{B4ECE24F-636C-47B0-A01C-1C5B003B505B}">
      <dgm:prSet/>
      <dgm:spPr/>
      <dgm:t>
        <a:bodyPr/>
        <a:lstStyle/>
        <a:p>
          <a:endParaRPr lang="cs-CZ"/>
        </a:p>
      </dgm:t>
    </dgm:pt>
    <dgm:pt modelId="{19D3B870-8A94-4E3D-A7AD-CD7A3E1548F9}" type="sibTrans" cxnId="{B4ECE24F-636C-47B0-A01C-1C5B003B505B}">
      <dgm:prSet/>
      <dgm:spPr/>
      <dgm:t>
        <a:bodyPr/>
        <a:lstStyle/>
        <a:p>
          <a:endParaRPr lang="cs-CZ"/>
        </a:p>
      </dgm:t>
    </dgm:pt>
    <dgm:pt modelId="{170665AD-BFB3-4614-96EC-BDD393279BA6}">
      <dgm:prSet phldrT="[Text]" custT="1"/>
      <dgm:spPr/>
      <dgm:t>
        <a:bodyPr/>
        <a:lstStyle/>
        <a:p>
          <a:r>
            <a:rPr lang="cs-CZ" sz="2000" dirty="0"/>
            <a:t>světový názor </a:t>
          </a:r>
        </a:p>
      </dgm:t>
    </dgm:pt>
    <dgm:pt modelId="{70508D8B-D487-441F-AF30-165EAC06C17F}" type="parTrans" cxnId="{267D27BA-F26C-49A4-B228-59497791DC89}">
      <dgm:prSet/>
      <dgm:spPr/>
      <dgm:t>
        <a:bodyPr/>
        <a:lstStyle/>
        <a:p>
          <a:endParaRPr lang="cs-CZ"/>
        </a:p>
      </dgm:t>
    </dgm:pt>
    <dgm:pt modelId="{47A23D54-7632-4BC3-96C4-14699D678CA5}" type="sibTrans" cxnId="{267D27BA-F26C-49A4-B228-59497791DC89}">
      <dgm:prSet/>
      <dgm:spPr/>
      <dgm:t>
        <a:bodyPr/>
        <a:lstStyle/>
        <a:p>
          <a:endParaRPr lang="cs-CZ"/>
        </a:p>
      </dgm:t>
    </dgm:pt>
    <dgm:pt modelId="{F7C18DB1-B0C3-4889-B226-138C45764A9B}">
      <dgm:prSet phldrT="[Text]" custT="1"/>
      <dgm:spPr/>
      <dgm:t>
        <a:bodyPr/>
        <a:lstStyle/>
        <a:p>
          <a:r>
            <a:rPr lang="cs-CZ" sz="2000" dirty="0"/>
            <a:t>přístup ke </a:t>
          </a:r>
          <a:r>
            <a:rPr lang="cs-CZ" sz="2000" dirty="0" err="1"/>
            <a:t>společnostilidem</a:t>
          </a:r>
          <a:r>
            <a:rPr lang="cs-CZ" sz="2000" dirty="0"/>
            <a:t>  </a:t>
          </a:r>
        </a:p>
      </dgm:t>
    </dgm:pt>
    <dgm:pt modelId="{404CBF81-62A8-44D5-9791-69BD992CA351}" type="parTrans" cxnId="{FB893007-C453-47A7-91E8-2C801A30493E}">
      <dgm:prSet/>
      <dgm:spPr/>
      <dgm:t>
        <a:bodyPr/>
        <a:lstStyle/>
        <a:p>
          <a:endParaRPr lang="cs-CZ"/>
        </a:p>
      </dgm:t>
    </dgm:pt>
    <dgm:pt modelId="{F4F4CA62-9637-4851-972E-539B306284BE}" type="sibTrans" cxnId="{FB893007-C453-47A7-91E8-2C801A30493E}">
      <dgm:prSet/>
      <dgm:spPr/>
      <dgm:t>
        <a:bodyPr/>
        <a:lstStyle/>
        <a:p>
          <a:endParaRPr lang="cs-CZ"/>
        </a:p>
      </dgm:t>
    </dgm:pt>
    <dgm:pt modelId="{4C6742DB-A539-4CD8-8950-D63A51A78636}">
      <dgm:prSet phldrT="[Text]" custT="1"/>
      <dgm:spPr/>
      <dgm:t>
        <a:bodyPr/>
        <a:lstStyle/>
        <a:p>
          <a:r>
            <a:rPr lang="cs-CZ" sz="2000" dirty="0"/>
            <a:t>hodnotový systém, věk, apod.</a:t>
          </a:r>
        </a:p>
      </dgm:t>
    </dgm:pt>
    <dgm:pt modelId="{FFE06F63-EC6B-42DA-B880-CF258FDE4C4B}" type="parTrans" cxnId="{7D4ED38D-B9E7-44F2-B09A-9F89785E950D}">
      <dgm:prSet/>
      <dgm:spPr/>
      <dgm:t>
        <a:bodyPr/>
        <a:lstStyle/>
        <a:p>
          <a:endParaRPr lang="cs-CZ"/>
        </a:p>
      </dgm:t>
    </dgm:pt>
    <dgm:pt modelId="{782B825C-C7BA-4183-A44A-8D240330F26B}" type="sibTrans" cxnId="{7D4ED38D-B9E7-44F2-B09A-9F89785E950D}">
      <dgm:prSet/>
      <dgm:spPr/>
      <dgm:t>
        <a:bodyPr/>
        <a:lstStyle/>
        <a:p>
          <a:endParaRPr lang="cs-CZ"/>
        </a:p>
      </dgm:t>
    </dgm:pt>
    <dgm:pt modelId="{A3EB1CDA-9116-4141-8EB7-1E5095B282BE}">
      <dgm:prSet/>
      <dgm:spPr/>
      <dgm:t>
        <a:bodyPr/>
        <a:lstStyle/>
        <a:p>
          <a:r>
            <a:rPr lang="cs-CZ" dirty="0"/>
            <a:t>výklad svobody </a:t>
          </a:r>
        </a:p>
      </dgm:t>
    </dgm:pt>
    <dgm:pt modelId="{12C7620A-C34D-4705-B975-D9F0DF23375D}" type="parTrans" cxnId="{912C1F22-E49B-4361-B023-710FEEF2925E}">
      <dgm:prSet/>
      <dgm:spPr/>
      <dgm:t>
        <a:bodyPr/>
        <a:lstStyle/>
        <a:p>
          <a:endParaRPr lang="cs-CZ"/>
        </a:p>
      </dgm:t>
    </dgm:pt>
    <dgm:pt modelId="{37E0B66F-DE2D-42CA-B28A-84D14A173087}" type="sibTrans" cxnId="{912C1F22-E49B-4361-B023-710FEEF2925E}">
      <dgm:prSet/>
      <dgm:spPr/>
      <dgm:t>
        <a:bodyPr/>
        <a:lstStyle/>
        <a:p>
          <a:endParaRPr lang="cs-CZ"/>
        </a:p>
      </dgm:t>
    </dgm:pt>
    <dgm:pt modelId="{51EF0F4A-BB32-4893-BF80-863330F34012}">
      <dgm:prSet custT="1"/>
      <dgm:spPr/>
      <dgm:t>
        <a:bodyPr/>
        <a:lstStyle/>
        <a:p>
          <a:r>
            <a:rPr lang="cs-CZ" sz="2000" dirty="0"/>
            <a:t>vztah k povinnostem </a:t>
          </a:r>
        </a:p>
      </dgm:t>
    </dgm:pt>
    <dgm:pt modelId="{8D730F8B-5D09-4A21-9135-6C9F3A2C8F1A}" type="parTrans" cxnId="{57D315C8-CCED-48EE-9BEC-EEA0F5867DB3}">
      <dgm:prSet/>
      <dgm:spPr/>
      <dgm:t>
        <a:bodyPr/>
        <a:lstStyle/>
        <a:p>
          <a:endParaRPr lang="cs-CZ"/>
        </a:p>
      </dgm:t>
    </dgm:pt>
    <dgm:pt modelId="{8A62C26F-F30C-47CB-9432-30D62C8A04C0}" type="sibTrans" cxnId="{57D315C8-CCED-48EE-9BEC-EEA0F5867DB3}">
      <dgm:prSet/>
      <dgm:spPr/>
      <dgm:t>
        <a:bodyPr/>
        <a:lstStyle/>
        <a:p>
          <a:endParaRPr lang="cs-CZ"/>
        </a:p>
      </dgm:t>
    </dgm:pt>
    <dgm:pt modelId="{228E3361-5FEE-4104-B4FF-853EE65BA72B}" type="pres">
      <dgm:prSet presAssocID="{2D5E3CD7-F749-48B0-99FC-AC743911CB5C}" presName="Name0" presStyleCnt="0">
        <dgm:presLayoutVars>
          <dgm:dir/>
          <dgm:resizeHandles val="exact"/>
        </dgm:presLayoutVars>
      </dgm:prSet>
      <dgm:spPr/>
    </dgm:pt>
    <dgm:pt modelId="{A0741434-AB0E-4DC9-A91E-553617087748}" type="pres">
      <dgm:prSet presAssocID="{E3BE40B3-8B1A-4391-869E-4235E84D8375}" presName="Name5" presStyleLbl="vennNode1" presStyleIdx="0" presStyleCnt="6" custScaleY="141687">
        <dgm:presLayoutVars>
          <dgm:bulletEnabled val="1"/>
        </dgm:presLayoutVars>
      </dgm:prSet>
      <dgm:spPr/>
    </dgm:pt>
    <dgm:pt modelId="{04E3F1FF-2376-410B-AA3E-176DAF0A9C66}" type="pres">
      <dgm:prSet presAssocID="{19D3B870-8A94-4E3D-A7AD-CD7A3E1548F9}" presName="space" presStyleCnt="0"/>
      <dgm:spPr/>
    </dgm:pt>
    <dgm:pt modelId="{0266D55D-A106-48B2-9A27-ADAE0954E83A}" type="pres">
      <dgm:prSet presAssocID="{170665AD-BFB3-4614-96EC-BDD393279BA6}" presName="Name5" presStyleLbl="vennNode1" presStyleIdx="1" presStyleCnt="6">
        <dgm:presLayoutVars>
          <dgm:bulletEnabled val="1"/>
        </dgm:presLayoutVars>
      </dgm:prSet>
      <dgm:spPr/>
    </dgm:pt>
    <dgm:pt modelId="{881E555C-91AF-4D02-9BD4-8D61EBEF4EB1}" type="pres">
      <dgm:prSet presAssocID="{47A23D54-7632-4BC3-96C4-14699D678CA5}" presName="space" presStyleCnt="0"/>
      <dgm:spPr/>
    </dgm:pt>
    <dgm:pt modelId="{2495AE0B-F4DB-4AB0-A545-45801886E70D}" type="pres">
      <dgm:prSet presAssocID="{F7C18DB1-B0C3-4889-B226-138C45764A9B}" presName="Name5" presStyleLbl="vennNode1" presStyleIdx="2" presStyleCnt="6" custScaleY="146533" custLinFactNeighborX="7064" custLinFactNeighborY="0">
        <dgm:presLayoutVars>
          <dgm:bulletEnabled val="1"/>
        </dgm:presLayoutVars>
      </dgm:prSet>
      <dgm:spPr/>
    </dgm:pt>
    <dgm:pt modelId="{47FE72D3-C066-4734-9C71-E5F54A7D62D2}" type="pres">
      <dgm:prSet presAssocID="{F4F4CA62-9637-4851-972E-539B306284BE}" presName="space" presStyleCnt="0"/>
      <dgm:spPr/>
    </dgm:pt>
    <dgm:pt modelId="{F1028670-4543-47FA-886F-0DEF786B9C18}" type="pres">
      <dgm:prSet presAssocID="{4C6742DB-A539-4CD8-8950-D63A51A78636}" presName="Name5" presStyleLbl="vennNode1" presStyleIdx="3" presStyleCnt="6">
        <dgm:presLayoutVars>
          <dgm:bulletEnabled val="1"/>
        </dgm:presLayoutVars>
      </dgm:prSet>
      <dgm:spPr/>
    </dgm:pt>
    <dgm:pt modelId="{AC7AEF9E-629F-40AD-806E-C4F57830445D}" type="pres">
      <dgm:prSet presAssocID="{782B825C-C7BA-4183-A44A-8D240330F26B}" presName="space" presStyleCnt="0"/>
      <dgm:spPr/>
    </dgm:pt>
    <dgm:pt modelId="{9FDBC6DC-A78B-4582-AEDD-4072A894624C}" type="pres">
      <dgm:prSet presAssocID="{51EF0F4A-BB32-4893-BF80-863330F34012}" presName="Name5" presStyleLbl="vennNode1" presStyleIdx="4" presStyleCnt="6" custScaleY="175594" custLinFactNeighborX="-9424" custLinFactNeighborY="-2538">
        <dgm:presLayoutVars>
          <dgm:bulletEnabled val="1"/>
        </dgm:presLayoutVars>
      </dgm:prSet>
      <dgm:spPr/>
    </dgm:pt>
    <dgm:pt modelId="{F23BA066-E701-417B-A66B-33FB69776D1A}" type="pres">
      <dgm:prSet presAssocID="{8A62C26F-F30C-47CB-9432-30D62C8A04C0}" presName="space" presStyleCnt="0"/>
      <dgm:spPr/>
    </dgm:pt>
    <dgm:pt modelId="{301F18BB-445E-41C3-9C88-4A27402D5506}" type="pres">
      <dgm:prSet presAssocID="{A3EB1CDA-9116-4141-8EB7-1E5095B282BE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FB893007-C453-47A7-91E8-2C801A30493E}" srcId="{2D5E3CD7-F749-48B0-99FC-AC743911CB5C}" destId="{F7C18DB1-B0C3-4889-B226-138C45764A9B}" srcOrd="2" destOrd="0" parTransId="{404CBF81-62A8-44D5-9791-69BD992CA351}" sibTransId="{F4F4CA62-9637-4851-972E-539B306284BE}"/>
    <dgm:cxn modelId="{912C1F22-E49B-4361-B023-710FEEF2925E}" srcId="{2D5E3CD7-F749-48B0-99FC-AC743911CB5C}" destId="{A3EB1CDA-9116-4141-8EB7-1E5095B282BE}" srcOrd="5" destOrd="0" parTransId="{12C7620A-C34D-4705-B975-D9F0DF23375D}" sibTransId="{37E0B66F-DE2D-42CA-B28A-84D14A173087}"/>
    <dgm:cxn modelId="{C14CAF45-3762-45DF-9483-3B7DEAED973D}" type="presOf" srcId="{E3BE40B3-8B1A-4391-869E-4235E84D8375}" destId="{A0741434-AB0E-4DC9-A91E-553617087748}" srcOrd="0" destOrd="0" presId="urn:microsoft.com/office/officeart/2005/8/layout/venn3"/>
    <dgm:cxn modelId="{FEB6DA69-59D9-413D-A148-80879AA8BA3F}" type="presOf" srcId="{A3EB1CDA-9116-4141-8EB7-1E5095B282BE}" destId="{301F18BB-445E-41C3-9C88-4A27402D5506}" srcOrd="0" destOrd="0" presId="urn:microsoft.com/office/officeart/2005/8/layout/venn3"/>
    <dgm:cxn modelId="{B4ECE24F-636C-47B0-A01C-1C5B003B505B}" srcId="{2D5E3CD7-F749-48B0-99FC-AC743911CB5C}" destId="{E3BE40B3-8B1A-4391-869E-4235E84D8375}" srcOrd="0" destOrd="0" parTransId="{6438474E-E5E4-4F39-B100-6A555A65424C}" sibTransId="{19D3B870-8A94-4E3D-A7AD-CD7A3E1548F9}"/>
    <dgm:cxn modelId="{38BA4F70-831B-4559-ABDE-3EF39C1AE41F}" type="presOf" srcId="{4C6742DB-A539-4CD8-8950-D63A51A78636}" destId="{F1028670-4543-47FA-886F-0DEF786B9C18}" srcOrd="0" destOrd="0" presId="urn:microsoft.com/office/officeart/2005/8/layout/venn3"/>
    <dgm:cxn modelId="{14F10A88-C995-46F2-93D7-3FEF7E112589}" type="presOf" srcId="{F7C18DB1-B0C3-4889-B226-138C45764A9B}" destId="{2495AE0B-F4DB-4AB0-A545-45801886E70D}" srcOrd="0" destOrd="0" presId="urn:microsoft.com/office/officeart/2005/8/layout/venn3"/>
    <dgm:cxn modelId="{7D4ED38D-B9E7-44F2-B09A-9F89785E950D}" srcId="{2D5E3CD7-F749-48B0-99FC-AC743911CB5C}" destId="{4C6742DB-A539-4CD8-8950-D63A51A78636}" srcOrd="3" destOrd="0" parTransId="{FFE06F63-EC6B-42DA-B880-CF258FDE4C4B}" sibTransId="{782B825C-C7BA-4183-A44A-8D240330F26B}"/>
    <dgm:cxn modelId="{11298A8E-6CA9-45C1-B4C9-8880CDFBD95E}" type="presOf" srcId="{2D5E3CD7-F749-48B0-99FC-AC743911CB5C}" destId="{228E3361-5FEE-4104-B4FF-853EE65BA72B}" srcOrd="0" destOrd="0" presId="urn:microsoft.com/office/officeart/2005/8/layout/venn3"/>
    <dgm:cxn modelId="{267D27BA-F26C-49A4-B228-59497791DC89}" srcId="{2D5E3CD7-F749-48B0-99FC-AC743911CB5C}" destId="{170665AD-BFB3-4614-96EC-BDD393279BA6}" srcOrd="1" destOrd="0" parTransId="{70508D8B-D487-441F-AF30-165EAC06C17F}" sibTransId="{47A23D54-7632-4BC3-96C4-14699D678CA5}"/>
    <dgm:cxn modelId="{D51DA3C3-AF88-4445-B878-9528836C61F5}" type="presOf" srcId="{170665AD-BFB3-4614-96EC-BDD393279BA6}" destId="{0266D55D-A106-48B2-9A27-ADAE0954E83A}" srcOrd="0" destOrd="0" presId="urn:microsoft.com/office/officeart/2005/8/layout/venn3"/>
    <dgm:cxn modelId="{57D315C8-CCED-48EE-9BEC-EEA0F5867DB3}" srcId="{2D5E3CD7-F749-48B0-99FC-AC743911CB5C}" destId="{51EF0F4A-BB32-4893-BF80-863330F34012}" srcOrd="4" destOrd="0" parTransId="{8D730F8B-5D09-4A21-9135-6C9F3A2C8F1A}" sibTransId="{8A62C26F-F30C-47CB-9432-30D62C8A04C0}"/>
    <dgm:cxn modelId="{E0BABAE3-6436-4EAD-8432-900DA70A1F66}" type="presOf" srcId="{51EF0F4A-BB32-4893-BF80-863330F34012}" destId="{9FDBC6DC-A78B-4582-AEDD-4072A894624C}" srcOrd="0" destOrd="0" presId="urn:microsoft.com/office/officeart/2005/8/layout/venn3"/>
    <dgm:cxn modelId="{CD6F38C0-B775-480C-BF36-2C0B8B778060}" type="presParOf" srcId="{228E3361-5FEE-4104-B4FF-853EE65BA72B}" destId="{A0741434-AB0E-4DC9-A91E-553617087748}" srcOrd="0" destOrd="0" presId="urn:microsoft.com/office/officeart/2005/8/layout/venn3"/>
    <dgm:cxn modelId="{C1B7BA36-A354-4022-936E-6855E2FBE8D6}" type="presParOf" srcId="{228E3361-5FEE-4104-B4FF-853EE65BA72B}" destId="{04E3F1FF-2376-410B-AA3E-176DAF0A9C66}" srcOrd="1" destOrd="0" presId="urn:microsoft.com/office/officeart/2005/8/layout/venn3"/>
    <dgm:cxn modelId="{63712C10-3444-4085-94E0-1913C07C2F45}" type="presParOf" srcId="{228E3361-5FEE-4104-B4FF-853EE65BA72B}" destId="{0266D55D-A106-48B2-9A27-ADAE0954E83A}" srcOrd="2" destOrd="0" presId="urn:microsoft.com/office/officeart/2005/8/layout/venn3"/>
    <dgm:cxn modelId="{CAB501FD-546E-489C-B4CA-478D5E9E4DD9}" type="presParOf" srcId="{228E3361-5FEE-4104-B4FF-853EE65BA72B}" destId="{881E555C-91AF-4D02-9BD4-8D61EBEF4EB1}" srcOrd="3" destOrd="0" presId="urn:microsoft.com/office/officeart/2005/8/layout/venn3"/>
    <dgm:cxn modelId="{74F97125-81CF-4320-813C-805629B331B9}" type="presParOf" srcId="{228E3361-5FEE-4104-B4FF-853EE65BA72B}" destId="{2495AE0B-F4DB-4AB0-A545-45801886E70D}" srcOrd="4" destOrd="0" presId="urn:microsoft.com/office/officeart/2005/8/layout/venn3"/>
    <dgm:cxn modelId="{131C88FB-9A27-44D4-931F-599EE93DFDA6}" type="presParOf" srcId="{228E3361-5FEE-4104-B4FF-853EE65BA72B}" destId="{47FE72D3-C066-4734-9C71-E5F54A7D62D2}" srcOrd="5" destOrd="0" presId="urn:microsoft.com/office/officeart/2005/8/layout/venn3"/>
    <dgm:cxn modelId="{820C7DB4-32A0-4DAD-AAC6-745A5CAD14E4}" type="presParOf" srcId="{228E3361-5FEE-4104-B4FF-853EE65BA72B}" destId="{F1028670-4543-47FA-886F-0DEF786B9C18}" srcOrd="6" destOrd="0" presId="urn:microsoft.com/office/officeart/2005/8/layout/venn3"/>
    <dgm:cxn modelId="{A2F835C5-8042-4F77-AF87-3EEACE7B272C}" type="presParOf" srcId="{228E3361-5FEE-4104-B4FF-853EE65BA72B}" destId="{AC7AEF9E-629F-40AD-806E-C4F57830445D}" srcOrd="7" destOrd="0" presId="urn:microsoft.com/office/officeart/2005/8/layout/venn3"/>
    <dgm:cxn modelId="{62111371-C0E2-4C97-9460-EC1929D12256}" type="presParOf" srcId="{228E3361-5FEE-4104-B4FF-853EE65BA72B}" destId="{9FDBC6DC-A78B-4582-AEDD-4072A894624C}" srcOrd="8" destOrd="0" presId="urn:microsoft.com/office/officeart/2005/8/layout/venn3"/>
    <dgm:cxn modelId="{6E464D40-9F40-48E3-9FA2-672BD569E7E6}" type="presParOf" srcId="{228E3361-5FEE-4104-B4FF-853EE65BA72B}" destId="{F23BA066-E701-417B-A66B-33FB69776D1A}" srcOrd="9" destOrd="0" presId="urn:microsoft.com/office/officeart/2005/8/layout/venn3"/>
    <dgm:cxn modelId="{EFB3B979-6E82-4172-8B70-0106D10004AA}" type="presParOf" srcId="{228E3361-5FEE-4104-B4FF-853EE65BA72B}" destId="{301F18BB-445E-41C3-9C88-4A27402D5506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8F482-B93E-42E4-B84C-97995A499FB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BCB662-CD1E-469B-A1E7-0FD2BBB5D3DB}">
      <dgm:prSet phldrT="[Text]" custT="1"/>
      <dgm:spPr/>
      <dgm:t>
        <a:bodyPr/>
        <a:lstStyle/>
        <a:p>
          <a:r>
            <a:rPr lang="cs-CZ" sz="2400" dirty="0"/>
            <a:t>neuchylujeme se k represivním opatřením</a:t>
          </a:r>
          <a:r>
            <a:rPr lang="cs-CZ" sz="2300" dirty="0"/>
            <a:t>, </a:t>
          </a:r>
        </a:p>
      </dgm:t>
    </dgm:pt>
    <dgm:pt modelId="{34FDCB8E-EFFE-4030-8080-F37CF6EE8EBC}" type="parTrans" cxnId="{0CB72690-E16A-474F-8DCA-D6587A6401D4}">
      <dgm:prSet/>
      <dgm:spPr/>
      <dgm:t>
        <a:bodyPr/>
        <a:lstStyle/>
        <a:p>
          <a:endParaRPr lang="cs-CZ"/>
        </a:p>
      </dgm:t>
    </dgm:pt>
    <dgm:pt modelId="{2C6A6186-37C7-4A0C-A803-DFC0A6C78F90}" type="sibTrans" cxnId="{0CB72690-E16A-474F-8DCA-D6587A6401D4}">
      <dgm:prSet/>
      <dgm:spPr/>
      <dgm:t>
        <a:bodyPr/>
        <a:lstStyle/>
        <a:p>
          <a:endParaRPr lang="cs-CZ"/>
        </a:p>
      </dgm:t>
    </dgm:pt>
    <dgm:pt modelId="{33D8E553-87A9-4862-9CDB-59086990468F}">
      <dgm:prSet phldrT="[Text]"/>
      <dgm:spPr/>
      <dgm:t>
        <a:bodyPr/>
        <a:lstStyle/>
        <a:p>
          <a:r>
            <a:rPr lang="cs-CZ" dirty="0"/>
            <a:t>trpělivost</a:t>
          </a:r>
        </a:p>
      </dgm:t>
    </dgm:pt>
    <dgm:pt modelId="{3EB1AA68-8244-4AB8-B93C-4E9CD27FBA53}" type="parTrans" cxnId="{B50F0BDB-939F-47DE-9322-333C8ABDEA5B}">
      <dgm:prSet/>
      <dgm:spPr/>
      <dgm:t>
        <a:bodyPr/>
        <a:lstStyle/>
        <a:p>
          <a:endParaRPr lang="cs-CZ"/>
        </a:p>
      </dgm:t>
    </dgm:pt>
    <dgm:pt modelId="{7BDD9F71-EB22-4247-9EDF-24CFA51B428C}" type="sibTrans" cxnId="{B50F0BDB-939F-47DE-9322-333C8ABDEA5B}">
      <dgm:prSet/>
      <dgm:spPr/>
      <dgm:t>
        <a:bodyPr/>
        <a:lstStyle/>
        <a:p>
          <a:endParaRPr lang="cs-CZ"/>
        </a:p>
      </dgm:t>
    </dgm:pt>
    <dgm:pt modelId="{0322271F-BDB1-4585-A6BE-21BF059F3704}">
      <dgm:prSet phldrT="[Text]" custT="1"/>
      <dgm:spPr/>
      <dgm:t>
        <a:bodyPr/>
        <a:lstStyle/>
        <a:p>
          <a:r>
            <a:rPr lang="cs-CZ" sz="2400" dirty="0" err="1"/>
            <a:t>nehážeme</a:t>
          </a:r>
          <a:r>
            <a:rPr lang="cs-CZ" sz="2400" dirty="0"/>
            <a:t> nikoho přes palubu</a:t>
          </a:r>
        </a:p>
      </dgm:t>
    </dgm:pt>
    <dgm:pt modelId="{29DCCFCD-CC32-4078-87A9-883179138D0E}" type="parTrans" cxnId="{0C1ED972-D620-4C7C-87D3-02E5A171C57C}">
      <dgm:prSet/>
      <dgm:spPr/>
      <dgm:t>
        <a:bodyPr/>
        <a:lstStyle/>
        <a:p>
          <a:endParaRPr lang="cs-CZ"/>
        </a:p>
      </dgm:t>
    </dgm:pt>
    <dgm:pt modelId="{3E056296-5A19-4229-969D-1F80AF483A9D}" type="sibTrans" cxnId="{0C1ED972-D620-4C7C-87D3-02E5A171C57C}">
      <dgm:prSet/>
      <dgm:spPr/>
      <dgm:t>
        <a:bodyPr/>
        <a:lstStyle/>
        <a:p>
          <a:endParaRPr lang="cs-CZ"/>
        </a:p>
      </dgm:t>
    </dgm:pt>
    <dgm:pt modelId="{4104ECA5-BC1A-41F5-930A-8E0DC1B14E6B}">
      <dgm:prSet phldrT="[Text]"/>
      <dgm:spPr/>
      <dgm:t>
        <a:bodyPr/>
        <a:lstStyle/>
        <a:p>
          <a:r>
            <a:rPr lang="cs-CZ" dirty="0"/>
            <a:t>nezatrpkneme</a:t>
          </a:r>
        </a:p>
      </dgm:t>
    </dgm:pt>
    <dgm:pt modelId="{E2B66EBD-E812-46BE-A1D1-3439610429A5}" type="parTrans" cxnId="{CD9E28F8-0DD3-454A-B4C6-D84FEB403A61}">
      <dgm:prSet/>
      <dgm:spPr/>
      <dgm:t>
        <a:bodyPr/>
        <a:lstStyle/>
        <a:p>
          <a:endParaRPr lang="cs-CZ"/>
        </a:p>
      </dgm:t>
    </dgm:pt>
    <dgm:pt modelId="{6D98D04E-FF7F-4C77-8FED-D08430CF08AD}" type="sibTrans" cxnId="{CD9E28F8-0DD3-454A-B4C6-D84FEB403A61}">
      <dgm:prSet/>
      <dgm:spPr/>
      <dgm:t>
        <a:bodyPr/>
        <a:lstStyle/>
        <a:p>
          <a:endParaRPr lang="cs-CZ"/>
        </a:p>
      </dgm:t>
    </dgm:pt>
    <dgm:pt modelId="{4410A5DD-1B81-4581-A2E5-B5EFD6C35BE6}">
      <dgm:prSet/>
      <dgm:spPr/>
      <dgm:t>
        <a:bodyPr/>
        <a:lstStyle/>
        <a:p>
          <a:r>
            <a:rPr lang="cs-CZ" dirty="0"/>
            <a:t>nejdříve řešíme sami, pak s vedením školy </a:t>
          </a:r>
        </a:p>
      </dgm:t>
    </dgm:pt>
    <dgm:pt modelId="{95659374-6436-41B0-AFD2-60D6D18BBF5F}" type="parTrans" cxnId="{426610C5-EAEE-4599-B4CD-BE74D2744BF6}">
      <dgm:prSet/>
      <dgm:spPr/>
      <dgm:t>
        <a:bodyPr/>
        <a:lstStyle/>
        <a:p>
          <a:endParaRPr lang="cs-CZ"/>
        </a:p>
      </dgm:t>
    </dgm:pt>
    <dgm:pt modelId="{A219CDD9-BE82-4C50-AF64-D3B90290AF8F}" type="sibTrans" cxnId="{426610C5-EAEE-4599-B4CD-BE74D2744BF6}">
      <dgm:prSet/>
      <dgm:spPr/>
      <dgm:t>
        <a:bodyPr/>
        <a:lstStyle/>
        <a:p>
          <a:endParaRPr lang="cs-CZ"/>
        </a:p>
      </dgm:t>
    </dgm:pt>
    <dgm:pt modelId="{BDF433BE-2310-4C19-8329-153BFF4EC009}">
      <dgm:prSet/>
      <dgm:spPr/>
      <dgm:t>
        <a:bodyPr/>
        <a:lstStyle/>
        <a:p>
          <a:r>
            <a:rPr lang="cs-CZ" dirty="0">
              <a:solidFill>
                <a:srgbClr val="C00000"/>
              </a:solidFill>
            </a:rPr>
            <a:t>Jako detektivové pátráme po příčinách chování.</a:t>
          </a:r>
        </a:p>
      </dgm:t>
    </dgm:pt>
    <dgm:pt modelId="{329AC468-0416-4847-A94D-20F3D3044083}" type="parTrans" cxnId="{0C9A7D1C-0C2C-4B5C-A421-B19BCAA5CD08}">
      <dgm:prSet/>
      <dgm:spPr/>
      <dgm:t>
        <a:bodyPr/>
        <a:lstStyle/>
        <a:p>
          <a:endParaRPr lang="cs-CZ"/>
        </a:p>
      </dgm:t>
    </dgm:pt>
    <dgm:pt modelId="{07E67D56-61F5-4763-8B2D-A7C30CBBC04A}" type="sibTrans" cxnId="{0C9A7D1C-0C2C-4B5C-A421-B19BCAA5CD08}">
      <dgm:prSet/>
      <dgm:spPr/>
      <dgm:t>
        <a:bodyPr/>
        <a:lstStyle/>
        <a:p>
          <a:endParaRPr lang="cs-CZ"/>
        </a:p>
      </dgm:t>
    </dgm:pt>
    <dgm:pt modelId="{0034FC98-97F9-4B03-B6FB-F4AAD00CF283}" type="pres">
      <dgm:prSet presAssocID="{CC58F482-B93E-42E4-B84C-97995A499F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914E9B9-3E8C-472F-BDFD-7C46A6B885FE}" type="pres">
      <dgm:prSet presAssocID="{FCBCB662-CD1E-469B-A1E7-0FD2BBB5D3DB}" presName="singleCycle" presStyleCnt="0"/>
      <dgm:spPr/>
    </dgm:pt>
    <dgm:pt modelId="{E50E2DE9-1CC4-44BA-88B3-53B0E4D531B2}" type="pres">
      <dgm:prSet presAssocID="{FCBCB662-CD1E-469B-A1E7-0FD2BBB5D3DB}" presName="singleCenter" presStyleLbl="node1" presStyleIdx="0" presStyleCnt="6" custScaleX="228233" custLinFactNeighborX="-2013" custLinFactNeighborY="-11071">
        <dgm:presLayoutVars>
          <dgm:chMax val="7"/>
          <dgm:chPref val="7"/>
        </dgm:presLayoutVars>
      </dgm:prSet>
      <dgm:spPr/>
    </dgm:pt>
    <dgm:pt modelId="{C4FC4652-AA74-4BF9-A8EC-DEE6734F2F20}" type="pres">
      <dgm:prSet presAssocID="{3EB1AA68-8244-4AB8-B93C-4E9CD27FBA53}" presName="Name56" presStyleLbl="parChTrans1D2" presStyleIdx="0" presStyleCnt="5"/>
      <dgm:spPr/>
    </dgm:pt>
    <dgm:pt modelId="{357057AD-4953-4C89-96E8-AA3AB92D3F2B}" type="pres">
      <dgm:prSet presAssocID="{33D8E553-87A9-4862-9CDB-59086990468F}" presName="text0" presStyleLbl="node1" presStyleIdx="1" presStyleCnt="6" custScaleX="298724" custRadScaleRad="99624" custRadScaleInc="-4825">
        <dgm:presLayoutVars>
          <dgm:bulletEnabled val="1"/>
        </dgm:presLayoutVars>
      </dgm:prSet>
      <dgm:spPr/>
    </dgm:pt>
    <dgm:pt modelId="{49269895-2DC9-4568-BDB0-071C8E32063B}" type="pres">
      <dgm:prSet presAssocID="{29DCCFCD-CC32-4078-87A9-883179138D0E}" presName="Name56" presStyleLbl="parChTrans1D2" presStyleIdx="1" presStyleCnt="5"/>
      <dgm:spPr/>
    </dgm:pt>
    <dgm:pt modelId="{DC3309D8-3799-47C7-81F4-37218126E948}" type="pres">
      <dgm:prSet presAssocID="{0322271F-BDB1-4585-A6BE-21BF059F3704}" presName="text0" presStyleLbl="node1" presStyleIdx="2" presStyleCnt="6" custScaleX="225031" custScaleY="120946" custRadScaleRad="149539" custRadScaleInc="-20496">
        <dgm:presLayoutVars>
          <dgm:bulletEnabled val="1"/>
        </dgm:presLayoutVars>
      </dgm:prSet>
      <dgm:spPr/>
    </dgm:pt>
    <dgm:pt modelId="{A0133A57-21E6-438F-BA0E-D553955D1F69}" type="pres">
      <dgm:prSet presAssocID="{E2B66EBD-E812-46BE-A1D1-3439610429A5}" presName="Name56" presStyleLbl="parChTrans1D2" presStyleIdx="2" presStyleCnt="5"/>
      <dgm:spPr/>
    </dgm:pt>
    <dgm:pt modelId="{B94102B3-67CA-4F6C-911C-A30D854FE3C5}" type="pres">
      <dgm:prSet presAssocID="{4104ECA5-BC1A-41F5-930A-8E0DC1B14E6B}" presName="text0" presStyleLbl="node1" presStyleIdx="3" presStyleCnt="6" custScaleX="259562" custScaleY="116149" custRadScaleRad="126519" custRadScaleInc="-47478">
        <dgm:presLayoutVars>
          <dgm:bulletEnabled val="1"/>
        </dgm:presLayoutVars>
      </dgm:prSet>
      <dgm:spPr/>
    </dgm:pt>
    <dgm:pt modelId="{ABFC1A89-CBE7-4818-9D9C-7D1B192C293B}" type="pres">
      <dgm:prSet presAssocID="{329AC468-0416-4847-A94D-20F3D3044083}" presName="Name56" presStyleLbl="parChTrans1D2" presStyleIdx="3" presStyleCnt="5"/>
      <dgm:spPr/>
    </dgm:pt>
    <dgm:pt modelId="{2C8DC197-BA12-4023-AE6C-995941B276B7}" type="pres">
      <dgm:prSet presAssocID="{BDF433BE-2310-4C19-8329-153BFF4EC009}" presName="text0" presStyleLbl="node1" presStyleIdx="4" presStyleCnt="6" custFlipHor="1" custScaleX="593139" custScaleY="125869" custRadScaleRad="187373" custRadScaleInc="94283">
        <dgm:presLayoutVars>
          <dgm:bulletEnabled val="1"/>
        </dgm:presLayoutVars>
      </dgm:prSet>
      <dgm:spPr/>
    </dgm:pt>
    <dgm:pt modelId="{4831F8AA-EF01-46C8-8F52-44C37B8B409E}" type="pres">
      <dgm:prSet presAssocID="{95659374-6436-41B0-AFD2-60D6D18BBF5F}" presName="Name56" presStyleLbl="parChTrans1D2" presStyleIdx="4" presStyleCnt="5"/>
      <dgm:spPr/>
    </dgm:pt>
    <dgm:pt modelId="{4E6ACF8E-8CC3-4905-97E4-533BB7313930}" type="pres">
      <dgm:prSet presAssocID="{4410A5DD-1B81-4581-A2E5-B5EFD6C35BE6}" presName="text0" presStyleLbl="node1" presStyleIdx="5" presStyleCnt="6" custScaleX="327193" custScaleY="105659" custRadScaleRad="182846" custRadScaleInc="-20041">
        <dgm:presLayoutVars>
          <dgm:bulletEnabled val="1"/>
        </dgm:presLayoutVars>
      </dgm:prSet>
      <dgm:spPr/>
    </dgm:pt>
  </dgm:ptLst>
  <dgm:cxnLst>
    <dgm:cxn modelId="{5AB08407-0576-43B8-903D-F251D035F0E8}" type="presOf" srcId="{29DCCFCD-CC32-4078-87A9-883179138D0E}" destId="{49269895-2DC9-4568-BDB0-071C8E32063B}" srcOrd="0" destOrd="0" presId="urn:microsoft.com/office/officeart/2008/layout/RadialCluster"/>
    <dgm:cxn modelId="{BAC5CC10-E131-4234-9A7F-FD383D712347}" type="presOf" srcId="{4410A5DD-1B81-4581-A2E5-B5EFD6C35BE6}" destId="{4E6ACF8E-8CC3-4905-97E4-533BB7313930}" srcOrd="0" destOrd="0" presId="urn:microsoft.com/office/officeart/2008/layout/RadialCluster"/>
    <dgm:cxn modelId="{A7E90214-B340-4534-9050-BAA8D982C34E}" type="presOf" srcId="{0322271F-BDB1-4585-A6BE-21BF059F3704}" destId="{DC3309D8-3799-47C7-81F4-37218126E948}" srcOrd="0" destOrd="0" presId="urn:microsoft.com/office/officeart/2008/layout/RadialCluster"/>
    <dgm:cxn modelId="{0C9A7D1C-0C2C-4B5C-A421-B19BCAA5CD08}" srcId="{FCBCB662-CD1E-469B-A1E7-0FD2BBB5D3DB}" destId="{BDF433BE-2310-4C19-8329-153BFF4EC009}" srcOrd="3" destOrd="0" parTransId="{329AC468-0416-4847-A94D-20F3D3044083}" sibTransId="{07E67D56-61F5-4763-8B2D-A7C30CBBC04A}"/>
    <dgm:cxn modelId="{AE537621-DEA3-47FC-8C1B-2B4EDF556C12}" type="presOf" srcId="{FCBCB662-CD1E-469B-A1E7-0FD2BBB5D3DB}" destId="{E50E2DE9-1CC4-44BA-88B3-53B0E4D531B2}" srcOrd="0" destOrd="0" presId="urn:microsoft.com/office/officeart/2008/layout/RadialCluster"/>
    <dgm:cxn modelId="{D76EF038-B3E5-4655-903E-BA09C5EE0486}" type="presOf" srcId="{95659374-6436-41B0-AFD2-60D6D18BBF5F}" destId="{4831F8AA-EF01-46C8-8F52-44C37B8B409E}" srcOrd="0" destOrd="0" presId="urn:microsoft.com/office/officeart/2008/layout/RadialCluster"/>
    <dgm:cxn modelId="{822D3841-7151-48FD-A66F-206C3BB51ABE}" type="presOf" srcId="{3EB1AA68-8244-4AB8-B93C-4E9CD27FBA53}" destId="{C4FC4652-AA74-4BF9-A8EC-DEE6734F2F20}" srcOrd="0" destOrd="0" presId="urn:microsoft.com/office/officeart/2008/layout/RadialCluster"/>
    <dgm:cxn modelId="{ED9E036A-DE0F-4F25-8F38-E1A5E6775FC6}" type="presOf" srcId="{CC58F482-B93E-42E4-B84C-97995A499FBB}" destId="{0034FC98-97F9-4B03-B6FB-F4AAD00CF283}" srcOrd="0" destOrd="0" presId="urn:microsoft.com/office/officeart/2008/layout/RadialCluster"/>
    <dgm:cxn modelId="{CD733A51-D9A3-4E15-AF4E-13F0D2C381D5}" type="presOf" srcId="{33D8E553-87A9-4862-9CDB-59086990468F}" destId="{357057AD-4953-4C89-96E8-AA3AB92D3F2B}" srcOrd="0" destOrd="0" presId="urn:microsoft.com/office/officeart/2008/layout/RadialCluster"/>
    <dgm:cxn modelId="{0C1ED972-D620-4C7C-87D3-02E5A171C57C}" srcId="{FCBCB662-CD1E-469B-A1E7-0FD2BBB5D3DB}" destId="{0322271F-BDB1-4585-A6BE-21BF059F3704}" srcOrd="1" destOrd="0" parTransId="{29DCCFCD-CC32-4078-87A9-883179138D0E}" sibTransId="{3E056296-5A19-4229-969D-1F80AF483A9D}"/>
    <dgm:cxn modelId="{0CB72690-E16A-474F-8DCA-D6587A6401D4}" srcId="{CC58F482-B93E-42E4-B84C-97995A499FBB}" destId="{FCBCB662-CD1E-469B-A1E7-0FD2BBB5D3DB}" srcOrd="0" destOrd="0" parTransId="{34FDCB8E-EFFE-4030-8080-F37CF6EE8EBC}" sibTransId="{2C6A6186-37C7-4A0C-A803-DFC0A6C78F90}"/>
    <dgm:cxn modelId="{9F2B969D-401F-47DE-B512-25357A8D9BEB}" type="presOf" srcId="{4104ECA5-BC1A-41F5-930A-8E0DC1B14E6B}" destId="{B94102B3-67CA-4F6C-911C-A30D854FE3C5}" srcOrd="0" destOrd="0" presId="urn:microsoft.com/office/officeart/2008/layout/RadialCluster"/>
    <dgm:cxn modelId="{C1F2AFA8-0EE7-4C0A-8E0F-2F18CCB0DDB4}" type="presOf" srcId="{E2B66EBD-E812-46BE-A1D1-3439610429A5}" destId="{A0133A57-21E6-438F-BA0E-D553955D1F69}" srcOrd="0" destOrd="0" presId="urn:microsoft.com/office/officeart/2008/layout/RadialCluster"/>
    <dgm:cxn modelId="{426610C5-EAEE-4599-B4CD-BE74D2744BF6}" srcId="{FCBCB662-CD1E-469B-A1E7-0FD2BBB5D3DB}" destId="{4410A5DD-1B81-4581-A2E5-B5EFD6C35BE6}" srcOrd="4" destOrd="0" parTransId="{95659374-6436-41B0-AFD2-60D6D18BBF5F}" sibTransId="{A219CDD9-BE82-4C50-AF64-D3B90290AF8F}"/>
    <dgm:cxn modelId="{997F3CCD-E879-441B-AC9C-827546456F2C}" type="presOf" srcId="{329AC468-0416-4847-A94D-20F3D3044083}" destId="{ABFC1A89-CBE7-4818-9D9C-7D1B192C293B}" srcOrd="0" destOrd="0" presId="urn:microsoft.com/office/officeart/2008/layout/RadialCluster"/>
    <dgm:cxn modelId="{6469A5D6-83A6-4FAA-A803-BAA6876602A2}" type="presOf" srcId="{BDF433BE-2310-4C19-8329-153BFF4EC009}" destId="{2C8DC197-BA12-4023-AE6C-995941B276B7}" srcOrd="0" destOrd="0" presId="urn:microsoft.com/office/officeart/2008/layout/RadialCluster"/>
    <dgm:cxn modelId="{B50F0BDB-939F-47DE-9322-333C8ABDEA5B}" srcId="{FCBCB662-CD1E-469B-A1E7-0FD2BBB5D3DB}" destId="{33D8E553-87A9-4862-9CDB-59086990468F}" srcOrd="0" destOrd="0" parTransId="{3EB1AA68-8244-4AB8-B93C-4E9CD27FBA53}" sibTransId="{7BDD9F71-EB22-4247-9EDF-24CFA51B428C}"/>
    <dgm:cxn modelId="{CD9E28F8-0DD3-454A-B4C6-D84FEB403A61}" srcId="{FCBCB662-CD1E-469B-A1E7-0FD2BBB5D3DB}" destId="{4104ECA5-BC1A-41F5-930A-8E0DC1B14E6B}" srcOrd="2" destOrd="0" parTransId="{E2B66EBD-E812-46BE-A1D1-3439610429A5}" sibTransId="{6D98D04E-FF7F-4C77-8FED-D08430CF08AD}"/>
    <dgm:cxn modelId="{CA55921D-1ACE-46A8-B188-6C9E2E60644A}" type="presParOf" srcId="{0034FC98-97F9-4B03-B6FB-F4AAD00CF283}" destId="{4914E9B9-3E8C-472F-BDFD-7C46A6B885FE}" srcOrd="0" destOrd="0" presId="urn:microsoft.com/office/officeart/2008/layout/RadialCluster"/>
    <dgm:cxn modelId="{D4780FCE-D4DA-470E-837E-F10ABEF8332D}" type="presParOf" srcId="{4914E9B9-3E8C-472F-BDFD-7C46A6B885FE}" destId="{E50E2DE9-1CC4-44BA-88B3-53B0E4D531B2}" srcOrd="0" destOrd="0" presId="urn:microsoft.com/office/officeart/2008/layout/RadialCluster"/>
    <dgm:cxn modelId="{7F66C2EF-C548-40FC-94D8-FFA80F5D7907}" type="presParOf" srcId="{4914E9B9-3E8C-472F-BDFD-7C46A6B885FE}" destId="{C4FC4652-AA74-4BF9-A8EC-DEE6734F2F20}" srcOrd="1" destOrd="0" presId="urn:microsoft.com/office/officeart/2008/layout/RadialCluster"/>
    <dgm:cxn modelId="{30C34E31-4A77-40AD-9894-8CD59B81BF80}" type="presParOf" srcId="{4914E9B9-3E8C-472F-BDFD-7C46A6B885FE}" destId="{357057AD-4953-4C89-96E8-AA3AB92D3F2B}" srcOrd="2" destOrd="0" presId="urn:microsoft.com/office/officeart/2008/layout/RadialCluster"/>
    <dgm:cxn modelId="{2B9D2BF9-234B-4C84-8FC6-9680F187E23A}" type="presParOf" srcId="{4914E9B9-3E8C-472F-BDFD-7C46A6B885FE}" destId="{49269895-2DC9-4568-BDB0-071C8E32063B}" srcOrd="3" destOrd="0" presId="urn:microsoft.com/office/officeart/2008/layout/RadialCluster"/>
    <dgm:cxn modelId="{4CFD2A91-B4CF-45A8-AEA6-1BBB9005E5DC}" type="presParOf" srcId="{4914E9B9-3E8C-472F-BDFD-7C46A6B885FE}" destId="{DC3309D8-3799-47C7-81F4-37218126E948}" srcOrd="4" destOrd="0" presId="urn:microsoft.com/office/officeart/2008/layout/RadialCluster"/>
    <dgm:cxn modelId="{946907E2-A364-46B3-8ECE-278266A858AE}" type="presParOf" srcId="{4914E9B9-3E8C-472F-BDFD-7C46A6B885FE}" destId="{A0133A57-21E6-438F-BA0E-D553955D1F69}" srcOrd="5" destOrd="0" presId="urn:microsoft.com/office/officeart/2008/layout/RadialCluster"/>
    <dgm:cxn modelId="{1B71B589-EC1F-42C5-BFB1-83FF224E95DF}" type="presParOf" srcId="{4914E9B9-3E8C-472F-BDFD-7C46A6B885FE}" destId="{B94102B3-67CA-4F6C-911C-A30D854FE3C5}" srcOrd="6" destOrd="0" presId="urn:microsoft.com/office/officeart/2008/layout/RadialCluster"/>
    <dgm:cxn modelId="{9D34472B-0D7D-4C1D-956D-FE8F5D0FA655}" type="presParOf" srcId="{4914E9B9-3E8C-472F-BDFD-7C46A6B885FE}" destId="{ABFC1A89-CBE7-4818-9D9C-7D1B192C293B}" srcOrd="7" destOrd="0" presId="urn:microsoft.com/office/officeart/2008/layout/RadialCluster"/>
    <dgm:cxn modelId="{FFFBC488-1107-40A1-8E97-CDB831F31B57}" type="presParOf" srcId="{4914E9B9-3E8C-472F-BDFD-7C46A6B885FE}" destId="{2C8DC197-BA12-4023-AE6C-995941B276B7}" srcOrd="8" destOrd="0" presId="urn:microsoft.com/office/officeart/2008/layout/RadialCluster"/>
    <dgm:cxn modelId="{99D3E2FE-D10B-4F47-8D5A-7B0E13033EF5}" type="presParOf" srcId="{4914E9B9-3E8C-472F-BDFD-7C46A6B885FE}" destId="{4831F8AA-EF01-46C8-8F52-44C37B8B409E}" srcOrd="9" destOrd="0" presId="urn:microsoft.com/office/officeart/2008/layout/RadialCluster"/>
    <dgm:cxn modelId="{B76CE8D8-9913-4CB6-9749-0EF90ECF312E}" type="presParOf" srcId="{4914E9B9-3E8C-472F-BDFD-7C46A6B885FE}" destId="{4E6ACF8E-8CC3-4905-97E4-533BB7313930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41434-AB0E-4DC9-A91E-553617087748}">
      <dsp:nvSpPr>
        <dsp:cNvPr id="0" name=""/>
        <dsp:cNvSpPr/>
      </dsp:nvSpPr>
      <dsp:spPr>
        <a:xfrm>
          <a:off x="152410" y="327433"/>
          <a:ext cx="1920857" cy="2721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postoj k životu</a:t>
          </a:r>
        </a:p>
      </dsp:txBody>
      <dsp:txXfrm>
        <a:off x="433713" y="726003"/>
        <a:ext cx="1358251" cy="1924465"/>
      </dsp:txXfrm>
    </dsp:sp>
    <dsp:sp modelId="{0266D55D-A106-48B2-9A27-ADAE0954E83A}">
      <dsp:nvSpPr>
        <dsp:cNvPr id="0" name=""/>
        <dsp:cNvSpPr/>
      </dsp:nvSpPr>
      <dsp:spPr>
        <a:xfrm>
          <a:off x="1689096" y="727807"/>
          <a:ext cx="1920857" cy="1920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světový názor </a:t>
          </a:r>
        </a:p>
      </dsp:txBody>
      <dsp:txXfrm>
        <a:off x="1970399" y="1009110"/>
        <a:ext cx="1358251" cy="1358251"/>
      </dsp:txXfrm>
    </dsp:sp>
    <dsp:sp modelId="{2495AE0B-F4DB-4AB0-A545-45801886E70D}">
      <dsp:nvSpPr>
        <dsp:cNvPr id="0" name=""/>
        <dsp:cNvSpPr/>
      </dsp:nvSpPr>
      <dsp:spPr>
        <a:xfrm>
          <a:off x="3252920" y="280891"/>
          <a:ext cx="1920857" cy="281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přístup ke </a:t>
          </a:r>
          <a:r>
            <a:rPr lang="cs-CZ" sz="2000" kern="1200" dirty="0" err="1"/>
            <a:t>společnostilidem</a:t>
          </a:r>
          <a:r>
            <a:rPr lang="cs-CZ" sz="2000" kern="1200" dirty="0"/>
            <a:t>  </a:t>
          </a:r>
        </a:p>
      </dsp:txBody>
      <dsp:txXfrm>
        <a:off x="3534223" y="693093"/>
        <a:ext cx="1358251" cy="1990286"/>
      </dsp:txXfrm>
    </dsp:sp>
    <dsp:sp modelId="{F1028670-4543-47FA-886F-0DEF786B9C18}">
      <dsp:nvSpPr>
        <dsp:cNvPr id="0" name=""/>
        <dsp:cNvSpPr/>
      </dsp:nvSpPr>
      <dsp:spPr>
        <a:xfrm>
          <a:off x="4762469" y="727807"/>
          <a:ext cx="1920857" cy="1920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hodnotový systém, věk, apod.</a:t>
          </a:r>
        </a:p>
      </dsp:txBody>
      <dsp:txXfrm>
        <a:off x="5043772" y="1009110"/>
        <a:ext cx="1358251" cy="1358251"/>
      </dsp:txXfrm>
    </dsp:sp>
    <dsp:sp modelId="{9FDBC6DC-A78B-4582-AEDD-4072A894624C}">
      <dsp:nvSpPr>
        <dsp:cNvPr id="0" name=""/>
        <dsp:cNvSpPr/>
      </dsp:nvSpPr>
      <dsp:spPr>
        <a:xfrm>
          <a:off x="6262951" y="0"/>
          <a:ext cx="1920857" cy="33729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25400" rIns="10571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vztah k povinnostem </a:t>
          </a:r>
        </a:p>
      </dsp:txBody>
      <dsp:txXfrm>
        <a:off x="6544254" y="493951"/>
        <a:ext cx="1358251" cy="2385008"/>
      </dsp:txXfrm>
    </dsp:sp>
    <dsp:sp modelId="{301F18BB-445E-41C3-9C88-4A27402D5506}">
      <dsp:nvSpPr>
        <dsp:cNvPr id="0" name=""/>
        <dsp:cNvSpPr/>
      </dsp:nvSpPr>
      <dsp:spPr>
        <a:xfrm>
          <a:off x="7835841" y="727807"/>
          <a:ext cx="1920857" cy="1920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711" tIns="33020" rIns="105711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výklad svobody </a:t>
          </a:r>
        </a:p>
      </dsp:txBody>
      <dsp:txXfrm>
        <a:off x="8117144" y="1009110"/>
        <a:ext cx="1358251" cy="135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2DE9-1CC4-44BA-88B3-53B0E4D531B2}">
      <dsp:nvSpPr>
        <dsp:cNvPr id="0" name=""/>
        <dsp:cNvSpPr/>
      </dsp:nvSpPr>
      <dsp:spPr>
        <a:xfrm>
          <a:off x="4021289" y="1142939"/>
          <a:ext cx="2754355" cy="1206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neuchylujeme se k represivním opatřením</a:t>
          </a:r>
          <a:r>
            <a:rPr lang="cs-CZ" sz="2300" kern="1200" dirty="0"/>
            <a:t>, </a:t>
          </a:r>
        </a:p>
      </dsp:txBody>
      <dsp:txXfrm>
        <a:off x="4080201" y="1201851"/>
        <a:ext cx="2636531" cy="1088993"/>
      </dsp:txXfrm>
    </dsp:sp>
    <dsp:sp modelId="{C4FC4652-AA74-4BF9-A8EC-DEE6734F2F20}">
      <dsp:nvSpPr>
        <dsp:cNvPr id="0" name=""/>
        <dsp:cNvSpPr/>
      </dsp:nvSpPr>
      <dsp:spPr>
        <a:xfrm rot="16244668">
          <a:off x="5258055" y="992747"/>
          <a:ext cx="3004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0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057AD-4953-4C89-96E8-AA3AB92D3F2B}">
      <dsp:nvSpPr>
        <dsp:cNvPr id="0" name=""/>
        <dsp:cNvSpPr/>
      </dsp:nvSpPr>
      <dsp:spPr>
        <a:xfrm>
          <a:off x="4207772" y="33988"/>
          <a:ext cx="2415385" cy="808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trpělivost</a:t>
          </a:r>
        </a:p>
      </dsp:txBody>
      <dsp:txXfrm>
        <a:off x="4247243" y="73459"/>
        <a:ext cx="2336443" cy="729625"/>
      </dsp:txXfrm>
    </dsp:sp>
    <dsp:sp modelId="{49269895-2DC9-4568-BDB0-071C8E32063B}">
      <dsp:nvSpPr>
        <dsp:cNvPr id="0" name=""/>
        <dsp:cNvSpPr/>
      </dsp:nvSpPr>
      <dsp:spPr>
        <a:xfrm rot="20593291">
          <a:off x="6774237" y="1321567"/>
          <a:ext cx="66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6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309D8-3799-47C7-81F4-37218126E948}">
      <dsp:nvSpPr>
        <dsp:cNvPr id="0" name=""/>
        <dsp:cNvSpPr/>
      </dsp:nvSpPr>
      <dsp:spPr>
        <a:xfrm>
          <a:off x="6838994" y="548751"/>
          <a:ext cx="1819528" cy="97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nehážeme</a:t>
          </a:r>
          <a:r>
            <a:rPr lang="cs-CZ" sz="2400" kern="1200" dirty="0"/>
            <a:t> nikoho přes palubu</a:t>
          </a:r>
        </a:p>
      </dsp:txBody>
      <dsp:txXfrm>
        <a:off x="6886733" y="596490"/>
        <a:ext cx="1724050" cy="882452"/>
      </dsp:txXfrm>
    </dsp:sp>
    <dsp:sp modelId="{A0133A57-21E6-438F-BA0E-D553955D1F69}">
      <dsp:nvSpPr>
        <dsp:cNvPr id="0" name=""/>
        <dsp:cNvSpPr/>
      </dsp:nvSpPr>
      <dsp:spPr>
        <a:xfrm rot="2580499">
          <a:off x="5930211" y="2642007"/>
          <a:ext cx="856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90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102B3-67CA-4F6C-911C-A30D854FE3C5}">
      <dsp:nvSpPr>
        <dsp:cNvPr id="0" name=""/>
        <dsp:cNvSpPr/>
      </dsp:nvSpPr>
      <dsp:spPr>
        <a:xfrm>
          <a:off x="6126015" y="2934258"/>
          <a:ext cx="2098734" cy="939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nezatrpkneme</a:t>
          </a:r>
        </a:p>
      </dsp:txBody>
      <dsp:txXfrm>
        <a:off x="6171860" y="2980103"/>
        <a:ext cx="2007044" cy="847453"/>
      </dsp:txXfrm>
    </dsp:sp>
    <dsp:sp modelId="{ABFC1A89-CBE7-4818-9D9C-7D1B192C293B}">
      <dsp:nvSpPr>
        <dsp:cNvPr id="0" name=""/>
        <dsp:cNvSpPr/>
      </dsp:nvSpPr>
      <dsp:spPr>
        <a:xfrm rot="9199468">
          <a:off x="3464973" y="2523415"/>
          <a:ext cx="773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64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DC197-BA12-4023-AE6C-995941B276B7}">
      <dsp:nvSpPr>
        <dsp:cNvPr id="0" name=""/>
        <dsp:cNvSpPr/>
      </dsp:nvSpPr>
      <dsp:spPr>
        <a:xfrm flipH="1">
          <a:off x="95331" y="2697074"/>
          <a:ext cx="4795930" cy="1017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C00000"/>
              </a:solidFill>
            </a:rPr>
            <a:t>Jako detektivové pátráme po příčinách chování.</a:t>
          </a:r>
        </a:p>
      </dsp:txBody>
      <dsp:txXfrm>
        <a:off x="145013" y="2746756"/>
        <a:ext cx="4696566" cy="918372"/>
      </dsp:txXfrm>
    </dsp:sp>
    <dsp:sp modelId="{4831F8AA-EF01-46C8-8F52-44C37B8B409E}">
      <dsp:nvSpPr>
        <dsp:cNvPr id="0" name=""/>
        <dsp:cNvSpPr/>
      </dsp:nvSpPr>
      <dsp:spPr>
        <a:xfrm rot="11036010">
          <a:off x="3754820" y="1642502"/>
          <a:ext cx="2667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78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ACF8E-8CC3-4905-97E4-533BB7313930}">
      <dsp:nvSpPr>
        <dsp:cNvPr id="0" name=""/>
        <dsp:cNvSpPr/>
      </dsp:nvSpPr>
      <dsp:spPr>
        <a:xfrm>
          <a:off x="1109558" y="1115234"/>
          <a:ext cx="2645576" cy="854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nejdříve řešíme sami, pak s vedením školy </a:t>
          </a:r>
        </a:p>
      </dsp:txBody>
      <dsp:txXfrm>
        <a:off x="1151263" y="1156939"/>
        <a:ext cx="2562166" cy="77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05CAF-D4A4-48E1-88CF-0739F8DBBE3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24BA7-B795-4A2F-80F6-904B17B1BF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12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9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0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2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7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8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7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8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6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apojmevsechny.cz/clanek/detail/video-vyrusuji-zaci-pri-vyuce-poradime-jak-se-s-tim-vyporada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pedagogika/didakticke-pomucka-karty-bezrakosky/" TargetMode="External"/><Relationship Id="rId2" Type="http://schemas.openxmlformats.org/officeDocument/2006/relationships/hyperlink" Target="https://www.youtube.com/watch?v=-oS9zwlfsz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Kázeň, nekázeň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Horká</a:t>
            </a:r>
          </a:p>
        </p:txBody>
      </p:sp>
    </p:spTree>
    <p:extLst>
      <p:ext uri="{BB962C8B-B14F-4D97-AF65-F5344CB8AC3E}">
        <p14:creationId xmlns:p14="http://schemas.microsoft.com/office/powerpoint/2010/main" val="356929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Nedostatečná </a:t>
            </a:r>
            <a:r>
              <a:rPr lang="cs-CZ" altLang="cs-CZ" sz="2800" b="1" dirty="0"/>
              <a:t>výchova v rodině </a:t>
            </a:r>
            <a:r>
              <a:rPr lang="cs-CZ" altLang="cs-CZ" sz="2800" dirty="0"/>
              <a:t>- nefungující rodiny (rozvody, agresivita, neharmonické prostředí). </a:t>
            </a:r>
          </a:p>
          <a:p>
            <a:pPr marL="0" indent="0">
              <a:buNone/>
            </a:pPr>
            <a:r>
              <a:rPr lang="cs-CZ" altLang="cs-CZ" sz="2800" dirty="0"/>
              <a:t>Nespokojenost a </a:t>
            </a:r>
            <a:r>
              <a:rPr lang="cs-CZ" altLang="cs-CZ" sz="2800" b="1" dirty="0"/>
              <a:t>špatné vzory </a:t>
            </a:r>
            <a:r>
              <a:rPr lang="cs-CZ" altLang="cs-CZ" sz="2800" dirty="0"/>
              <a:t>z rodiny přenášejí do svého chování ve školním prostředím.</a:t>
            </a:r>
          </a:p>
          <a:p>
            <a:pPr marL="0" indent="0">
              <a:buNone/>
            </a:pPr>
            <a:r>
              <a:rPr lang="cs-CZ" altLang="cs-CZ" sz="2800" dirty="0"/>
              <a:t>Omezená </a:t>
            </a:r>
            <a:r>
              <a:rPr lang="cs-CZ" altLang="cs-CZ" sz="2800" b="1" dirty="0"/>
              <a:t>komunikace</a:t>
            </a:r>
            <a:r>
              <a:rPr lang="cs-CZ" altLang="cs-CZ" sz="2800" dirty="0"/>
              <a:t> ze strany rodičů, orientace převážně na práci a kariéru.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8831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3200" b="1" dirty="0"/>
              <a:t>Životní prostředí </a:t>
            </a:r>
            <a:r>
              <a:rPr lang="cs-CZ" altLang="cs-CZ" sz="3200" dirty="0"/>
              <a:t>- okolí dítěte, fyzikální podmínky ovlivňují agresi dětí. Vliv tepla a chladu a změn atmosférického tlaku. </a:t>
            </a:r>
            <a:r>
              <a:rPr lang="cs-CZ" sz="3200" dirty="0"/>
              <a:t> Nevábné školní prostředí</a:t>
            </a:r>
          </a:p>
          <a:p>
            <a:pPr marL="0" indent="0">
              <a:buNone/>
            </a:pPr>
            <a:r>
              <a:rPr lang="cs-CZ" altLang="cs-CZ" sz="3200" b="1" dirty="0"/>
              <a:t>Nekázeň ve společnosti </a:t>
            </a:r>
            <a:r>
              <a:rPr lang="cs-CZ" altLang="cs-CZ" sz="3200" dirty="0"/>
              <a:t>- hodnoty, návyky a postoje si žák přináší do školního prostředí.</a:t>
            </a:r>
          </a:p>
          <a:p>
            <a:pPr marL="0" indent="0">
              <a:buNone/>
            </a:pPr>
            <a:r>
              <a:rPr lang="cs-CZ" altLang="cs-CZ" sz="3200" dirty="0"/>
              <a:t>Negativní vliv </a:t>
            </a:r>
            <a:r>
              <a:rPr lang="cs-CZ" altLang="cs-CZ" sz="3200" b="1" dirty="0"/>
              <a:t>mediálního násilí </a:t>
            </a:r>
            <a:r>
              <a:rPr lang="cs-CZ" altLang="cs-CZ" sz="3200" dirty="0"/>
              <a:t>– vzbuzuje touhu napodobovat, chápat násilí jako řešení problematické situace nebo pěstuje přecitlivělost a úzkostlivost jedince. </a:t>
            </a:r>
          </a:p>
          <a:p>
            <a:endParaRPr lang="cs-CZ" altLang="cs-CZ" sz="3200" dirty="0"/>
          </a:p>
          <a:p>
            <a:pPr>
              <a:buFont typeface="Wingdings 2" panose="05020102010507070707" pitchFamily="18" charset="2"/>
              <a:buNone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17042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sz="3200" b="1" dirty="0"/>
              <a:t>Servírování agresivního chování </a:t>
            </a:r>
            <a:r>
              <a:rPr lang="cs-CZ" altLang="cs-CZ" sz="3200" dirty="0"/>
              <a:t>- otupuje citlivost, zeslabuje přirozený lidský soucit,  zvyšuje toleranci k agresivnímu chování druhých.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3200" b="1" dirty="0"/>
              <a:t>Přetíženost </a:t>
            </a:r>
            <a:r>
              <a:rPr lang="cs-CZ" altLang="cs-CZ" sz="3200" dirty="0"/>
              <a:t>dětí nejen ve školní oblasti, ale i v mimoškolní - tendence rodičů realizovat vlastní nenaplněné ambice. Děti i přes svůj talent pod tíhou často </a:t>
            </a:r>
            <a:r>
              <a:rPr lang="cs-CZ" altLang="cs-CZ" sz="3200" b="1" dirty="0"/>
              <a:t>rezignují,</a:t>
            </a:r>
            <a:r>
              <a:rPr lang="cs-CZ" altLang="cs-CZ" sz="3200" dirty="0"/>
              <a:t> nedostává se jim ani dostatek </a:t>
            </a:r>
            <a:r>
              <a:rPr lang="cs-CZ" altLang="cs-CZ" sz="3200" b="1" dirty="0"/>
              <a:t>uznání</a:t>
            </a:r>
            <a:r>
              <a:rPr lang="cs-CZ" altLang="cs-CZ" sz="3200" dirty="0"/>
              <a:t> ze strany rodičů. </a:t>
            </a:r>
          </a:p>
          <a:p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46406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ŽÁCI CHOVAJÍ NEVHODNĚ?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64985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sz="2400" b="1" dirty="0"/>
              <a:t>Nuda</a:t>
            </a:r>
          </a:p>
          <a:p>
            <a:pPr marL="0" indent="0">
              <a:buNone/>
            </a:pPr>
            <a:r>
              <a:rPr lang="cs-CZ" sz="2400" dirty="0"/>
              <a:t>  </a:t>
            </a:r>
            <a:r>
              <a:rPr lang="cs-CZ" sz="2400" b="1" dirty="0"/>
              <a:t>Předvádění</a:t>
            </a:r>
            <a:r>
              <a:rPr lang="cs-CZ" sz="2400" dirty="0"/>
              <a:t> se chlapců před děvčaty a naopak</a:t>
            </a:r>
          </a:p>
          <a:p>
            <a:pPr marL="0" indent="0">
              <a:buNone/>
            </a:pPr>
            <a:r>
              <a:rPr lang="cs-CZ" sz="2400" dirty="0">
                <a:sym typeface="Symbol" panose="05050102010706020507" pitchFamily="18" charset="2"/>
              </a:rPr>
              <a:t>  </a:t>
            </a:r>
            <a:r>
              <a:rPr lang="cs-CZ" sz="2400" b="1" dirty="0"/>
              <a:t>Boj </a:t>
            </a:r>
            <a:r>
              <a:rPr lang="cs-CZ" sz="2400" dirty="0"/>
              <a:t>žáků ( zejména chlapců ) </a:t>
            </a:r>
            <a:r>
              <a:rPr lang="cs-CZ" sz="2400" b="1" dirty="0"/>
              <a:t>o moc</a:t>
            </a:r>
            <a:r>
              <a:rPr lang="cs-CZ" sz="2400" dirty="0"/>
              <a:t> a postavení ve třídě ( v kolektivu ) </a:t>
            </a:r>
          </a:p>
          <a:p>
            <a:pPr marL="0" indent="0">
              <a:buNone/>
            </a:pPr>
            <a:r>
              <a:rPr lang="cs-CZ" sz="2400" dirty="0">
                <a:sym typeface="Symbol" panose="05050102010706020507" pitchFamily="18" charset="2"/>
              </a:rPr>
              <a:t>  V</a:t>
            </a:r>
            <a:r>
              <a:rPr lang="cs-CZ" sz="2400" dirty="0">
                <a:solidFill>
                  <a:schemeClr val="tx1"/>
                </a:solidFill>
              </a:rPr>
              <a:t>zájemné </a:t>
            </a:r>
            <a:r>
              <a:rPr lang="cs-CZ" sz="2400" b="1" dirty="0">
                <a:solidFill>
                  <a:schemeClr val="tx1"/>
                </a:solidFill>
              </a:rPr>
              <a:t>antipatie</a:t>
            </a:r>
            <a:r>
              <a:rPr lang="cs-CZ" sz="2400" dirty="0">
                <a:solidFill>
                  <a:schemeClr val="tx1"/>
                </a:solidFill>
              </a:rPr>
              <a:t> mezi žáky, popř. mezi učiteli a žáky</a:t>
            </a:r>
          </a:p>
          <a:p>
            <a:r>
              <a:rPr lang="cs-CZ" sz="2400" dirty="0"/>
              <a:t>Snaha některých žáků </a:t>
            </a:r>
            <a:r>
              <a:rPr lang="cs-CZ" sz="2400" b="1" dirty="0"/>
              <a:t>na sebe upozornit</a:t>
            </a:r>
          </a:p>
          <a:p>
            <a:r>
              <a:rPr lang="cs-CZ" sz="2400" dirty="0">
                <a:sym typeface="Symbol" panose="05050102010706020507" pitchFamily="18" charset="2"/>
              </a:rPr>
              <a:t>M</a:t>
            </a:r>
            <a:r>
              <a:rPr lang="cs-CZ" sz="2400" dirty="0"/>
              <a:t>álo učitelů – </a:t>
            </a:r>
            <a:r>
              <a:rPr lang="cs-CZ" sz="2400" b="1" dirty="0"/>
              <a:t>mužů </a:t>
            </a:r>
            <a:r>
              <a:rPr lang="cs-CZ" sz="2400" dirty="0"/>
              <a:t>na základních školách</a:t>
            </a:r>
          </a:p>
          <a:p>
            <a:r>
              <a:rPr lang="cs-CZ" sz="2400" dirty="0"/>
              <a:t>„</a:t>
            </a:r>
            <a:r>
              <a:rPr lang="cs-CZ" sz="2400" b="1" dirty="0"/>
              <a:t>Fyziologická neposlušnost“ </a:t>
            </a:r>
            <a:r>
              <a:rPr lang="cs-CZ" sz="2400" dirty="0"/>
              <a:t>( projevy chování hodnocené jako neposlušnost jsou v určitém období vývoje nevyhnutelné – negativismus, vzdorovitost, klackovitost v pubertě,…)</a:t>
            </a:r>
          </a:p>
          <a:p>
            <a:r>
              <a:rPr lang="cs-CZ" dirty="0"/>
              <a:t>Shrnující pojmová mapa viz níže podle publikace </a:t>
            </a:r>
            <a:r>
              <a:rPr lang="cs-CZ" dirty="0" err="1"/>
              <a:t>Petty</a:t>
            </a:r>
            <a:r>
              <a:rPr lang="cs-CZ" dirty="0"/>
              <a:t>. G. Moderní vyučování.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53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48131" name="Picture 2" descr="C:\Documents and Settings\Horka\Dokumenty\OBRÁZKY\MP Navigator\2014_11_26\IM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633" y="162660"/>
            <a:ext cx="8964613" cy="6408737"/>
          </a:xfrm>
          <a:noFill/>
        </p:spPr>
      </p:pic>
    </p:spTree>
    <p:extLst>
      <p:ext uri="{BB962C8B-B14F-4D97-AF65-F5344CB8AC3E}">
        <p14:creationId xmlns:p14="http://schemas.microsoft.com/office/powerpoint/2010/main" val="1742436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E6EE5-E95E-49CE-ADFB-404134EF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 shlédnutí </a:t>
            </a:r>
            <a:r>
              <a:rPr lang="cs-CZ" sz="3600" b="1" dirty="0"/>
              <a:t>videa</a:t>
            </a:r>
            <a:r>
              <a:rPr lang="cs-CZ" sz="3600" dirty="0"/>
              <a:t> budeme diskutovat podle odrážek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AD82B-AB1C-4A20-B313-1F016EAD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>
                <a:hlinkClick r:id="rId2"/>
              </a:rPr>
              <a:t>https://zapojmevsechny.cz/clanek/detail/video-vyrusuji-zaci-pri-vyuce-poradime-jak-se-s-tim-vyporadat</a:t>
            </a:r>
            <a:r>
              <a:rPr lang="cs-CZ" sz="2800" dirty="0"/>
              <a:t>xxxx</a:t>
            </a:r>
            <a:endParaRPr lang="cs-CZ" sz="2800" b="0" i="0" dirty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l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J</a:t>
            </a:r>
            <a:r>
              <a:rPr lang="cs-CZ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ak</a:t>
            </a:r>
            <a:r>
              <a:rPr lang="cs-CZ" sz="2800" b="0" i="0" dirty="0">
                <a:solidFill>
                  <a:srgbClr val="212529"/>
                </a:solidFill>
                <a:effectLst/>
              </a:rPr>
              <a:t> správně </a:t>
            </a:r>
            <a:r>
              <a:rPr lang="cs-CZ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konfrontovat žáka</a:t>
            </a:r>
            <a:r>
              <a:rPr lang="cs-CZ" sz="2800" b="0" i="0" dirty="0">
                <a:solidFill>
                  <a:srgbClr val="212529"/>
                </a:solidFill>
                <a:effectLst/>
              </a:rPr>
              <a:t>, který vyrušuje. 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cs-CZ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o je neefektivní</a:t>
            </a:r>
            <a:r>
              <a:rPr lang="cs-CZ" sz="28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</a:p>
          <a:p>
            <a:pPr algn="l"/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Když </a:t>
            </a:r>
            <a:r>
              <a:rPr lang="cs-CZ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konfrontace selže </a:t>
            </a:r>
            <a:r>
              <a:rPr lang="cs-CZ" sz="2800" b="0" i="0" dirty="0">
                <a:solidFill>
                  <a:srgbClr val="212529"/>
                </a:solidFill>
                <a:effectLst/>
              </a:rPr>
              <a:t>a žák dál vyrušuje, </a:t>
            </a:r>
            <a:r>
              <a:rPr lang="cs-CZ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co dělat dál?</a:t>
            </a:r>
          </a:p>
          <a:p>
            <a:pPr algn="l"/>
            <a:r>
              <a:rPr lang="cs-CZ" sz="2800" b="0" i="0" dirty="0">
                <a:solidFill>
                  <a:srgbClr val="212529"/>
                </a:solidFill>
                <a:effectLst/>
              </a:rPr>
              <a:t>Kdy pomůže </a:t>
            </a:r>
            <a:r>
              <a:rPr lang="cs-CZ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aktivní naslouchání </a:t>
            </a:r>
            <a:r>
              <a:rPr lang="cs-CZ" sz="2800" b="0" i="0" dirty="0">
                <a:solidFill>
                  <a:srgbClr val="212529"/>
                </a:solidFill>
                <a:effectLst/>
              </a:rPr>
              <a:t>dítěti, např. ve skupinové diskusi </a:t>
            </a:r>
            <a:r>
              <a:rPr lang="cs-CZ" sz="2800" dirty="0">
                <a:solidFill>
                  <a:srgbClr val="212529"/>
                </a:solidFill>
              </a:rPr>
              <a:t>k </a:t>
            </a:r>
            <a:r>
              <a:rPr lang="cs-CZ" sz="2800" b="0" i="0" dirty="0">
                <a:solidFill>
                  <a:srgbClr val="212529"/>
                </a:solidFill>
                <a:effectLst/>
              </a:rPr>
              <a:t>uklidnění situace.</a:t>
            </a:r>
          </a:p>
          <a:p>
            <a:pPr algn="l"/>
            <a:r>
              <a:rPr lang="cs-CZ" sz="2800" b="0" i="0" dirty="0">
                <a:solidFill>
                  <a:srgbClr val="212529"/>
                </a:solidFill>
                <a:effectLst/>
              </a:rPr>
              <a:t>Proč děti ruší nebo nedávají pozor a </a:t>
            </a:r>
            <a:r>
              <a:rPr lang="cs-CZ" sz="2800" b="1" i="0" dirty="0">
                <a:solidFill>
                  <a:schemeClr val="accent2">
                    <a:lumMod val="50000"/>
                  </a:schemeClr>
                </a:solidFill>
                <a:effectLst/>
              </a:rPr>
              <a:t>jak porozumět jejich potřebám?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2663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Výchova je „</a:t>
            </a:r>
            <a:r>
              <a:rPr lang="cs-CZ" i="1" dirty="0"/>
              <a:t>běh na dlouhou trať</a:t>
            </a:r>
            <a:r>
              <a:rPr lang="cs-CZ" dirty="0"/>
              <a:t>“ (Bendl)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30342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42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3727F-8E7A-4F5F-AF2A-A79C5666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průběh výuky/kázeň výuky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D560C-2299-4CAE-AF7C-2E45DC23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</a:p>
          <a:p>
            <a:r>
              <a:rPr lang="cs-CZ" sz="4000" dirty="0">
                <a:hlinkClick r:id="rId2"/>
              </a:rPr>
              <a:t>https://www.youtube.com/watch?v=-oS9zwlfszQ</a:t>
            </a:r>
            <a:r>
              <a:rPr lang="cs-CZ" sz="4000" dirty="0"/>
              <a:t>                          </a:t>
            </a:r>
            <a:r>
              <a:rPr lang="cs-CZ" sz="4000"/>
              <a:t>(pravidla)</a:t>
            </a:r>
          </a:p>
          <a:p>
            <a:endParaRPr lang="cs-CZ" sz="4000" dirty="0"/>
          </a:p>
          <a:p>
            <a:pPr marL="0" indent="0">
              <a:buNone/>
            </a:pPr>
            <a:r>
              <a:rPr lang="cs-CZ" sz="4000" b="0" i="0" dirty="0">
                <a:effectLst/>
                <a:latin typeface="verdana" panose="020B0604030504040204" pitchFamily="34" charset="0"/>
                <a:hlinkClick r:id="rId3"/>
              </a:rPr>
              <a:t>https://www.ped.muni.cz/pedagogika/didakticke-pomucka-karty-bezrakosky/</a:t>
            </a:r>
            <a:endParaRPr lang="cs-CZ" sz="4000" b="0" i="0" dirty="0">
              <a:solidFill>
                <a:srgbClr val="201F1E"/>
              </a:solidFill>
              <a:effectLst/>
              <a:latin typeface="verdana" panose="020B0604030504040204" pitchFamily="34" charset="0"/>
            </a:endParaRPr>
          </a:p>
          <a:p>
            <a:endParaRPr lang="cs-CZ" sz="4000" dirty="0">
              <a:solidFill>
                <a:srgbClr val="201F1E"/>
              </a:solidFill>
              <a:latin typeface="verdana" panose="020B0604030504040204" pitchFamily="34" charset="0"/>
            </a:endParaRP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1112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AC9C7-48A4-4758-9273-62AA0F20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4FC619-8BB1-44E5-AF4B-15034DCF9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1. Co se vám vybaví?</a:t>
            </a:r>
          </a:p>
          <a:p>
            <a:r>
              <a:rPr lang="cs-CZ" sz="4000" dirty="0"/>
              <a:t>2. Jaké máte zkušenosti ze školy?</a:t>
            </a:r>
          </a:p>
          <a:p>
            <a:r>
              <a:rPr lang="cs-CZ" sz="4000" dirty="0"/>
              <a:t>3. Proč docházelo k nekázni ve škole?</a:t>
            </a:r>
          </a:p>
          <a:p>
            <a:r>
              <a:rPr lang="cs-CZ" sz="4000" dirty="0"/>
              <a:t>4. Jak byste situaci řešili?</a:t>
            </a:r>
          </a:p>
        </p:txBody>
      </p:sp>
    </p:spTree>
    <p:extLst>
      <p:ext uri="{BB962C8B-B14F-4D97-AF65-F5344CB8AC3E}">
        <p14:creationId xmlns:p14="http://schemas.microsoft.com/office/powerpoint/2010/main" val="253949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BENDL, S. Jak předcházet nekázni aneb kázeňské prostředky. Praha: ISV</a:t>
            </a:r>
          </a:p>
          <a:p>
            <a:r>
              <a:rPr lang="cs-CZ" dirty="0"/>
              <a:t>nakladatelství, 2004. ISBN 80-86642-14-3</a:t>
            </a:r>
          </a:p>
          <a:p>
            <a:r>
              <a:rPr lang="cs-CZ" dirty="0"/>
              <a:t>BENDL, S. Kázeňské problémy ve škole. Praha: TRITON, 2004. ISBN 80-7254-</a:t>
            </a:r>
          </a:p>
          <a:p>
            <a:r>
              <a:rPr lang="cs-CZ" dirty="0"/>
              <a:t>453-5</a:t>
            </a:r>
          </a:p>
          <a:p>
            <a:r>
              <a:rPr lang="cs-CZ" dirty="0"/>
              <a:t>BENDL, S. Neukázněný žák – Cesta institucionální pomoci. Praha: ISV</a:t>
            </a:r>
          </a:p>
          <a:p>
            <a:r>
              <a:rPr lang="cs-CZ" dirty="0"/>
              <a:t>nakladatelství, 2004. ISBN 80-86642-36-4</a:t>
            </a:r>
          </a:p>
          <a:p>
            <a:r>
              <a:rPr lang="cs-CZ" dirty="0"/>
              <a:t>BENDL, S. Školní kázeň. Praha : ISV nakladatelství, 2001. ISBN 80-85866-80-3</a:t>
            </a:r>
          </a:p>
        </p:txBody>
      </p:sp>
    </p:spTree>
    <p:extLst>
      <p:ext uri="{BB962C8B-B14F-4D97-AF65-F5344CB8AC3E}">
        <p14:creationId xmlns:p14="http://schemas.microsoft.com/office/powerpoint/2010/main" val="348432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z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CANGELOSI, J., S. Strategie řízení třídy – Jak získat a udržet spolupráci žáků</a:t>
            </a:r>
          </a:p>
          <a:p>
            <a:r>
              <a:rPr lang="cs-CZ" dirty="0"/>
              <a:t>při výuce. Praha: Portál, 2006. ISBN 80-7367-118-2</a:t>
            </a:r>
          </a:p>
          <a:p>
            <a:r>
              <a:rPr lang="cs-CZ" dirty="0"/>
              <a:t>KOLÁŘ, M. Bolest šikanování. Praha: Portál, 2005. ISBN 80-7367-014-3</a:t>
            </a:r>
          </a:p>
          <a:p>
            <a:r>
              <a:rPr lang="cs-CZ" dirty="0"/>
              <a:t>KOLÁŘ, M. Skrytý svět šikanování ve školách. Praha: Portál, 1997. ISBN: 80-</a:t>
            </a:r>
          </a:p>
          <a:p>
            <a:r>
              <a:rPr lang="cs-CZ" dirty="0"/>
              <a:t>7178-123-1</a:t>
            </a:r>
          </a:p>
          <a:p>
            <a:r>
              <a:rPr lang="cs-CZ" dirty="0"/>
              <a:t>KYRIACOU, CH. Řešení výchovných problémů ve škole. Praha: Portál, 2005.</a:t>
            </a:r>
          </a:p>
          <a:p>
            <a:r>
              <a:rPr lang="cs-CZ" dirty="0"/>
              <a:t>ISBN 80-7178-945-3</a:t>
            </a:r>
          </a:p>
          <a:p>
            <a:r>
              <a:rPr lang="cs-CZ" dirty="0"/>
              <a:t>ONDRÁČEK, P. Františku přestaň konečně zlobit, nebo…. Praha: ISV</a:t>
            </a:r>
          </a:p>
          <a:p>
            <a:r>
              <a:rPr lang="cs-CZ" dirty="0"/>
              <a:t>nakladatelství, 2003. ISBN 80-86642-18-6</a:t>
            </a:r>
          </a:p>
        </p:txBody>
      </p:sp>
    </p:spTree>
    <p:extLst>
      <p:ext uri="{BB962C8B-B14F-4D97-AF65-F5344CB8AC3E}">
        <p14:creationId xmlns:p14="http://schemas.microsoft.com/office/powerpoint/2010/main" val="28684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ze školní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775" y="1845734"/>
            <a:ext cx="10288905" cy="4023360"/>
          </a:xfrm>
        </p:spPr>
        <p:txBody>
          <a:bodyPr>
            <a:noAutofit/>
          </a:bodyPr>
          <a:lstStyle/>
          <a:p>
            <a:pPr marL="7200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Příběh začínající učitelky, která dostala na třídu, v níž nikdo nechtěl učit – děti nerespektovaly učitele, mluvily vulgárně, před zraky učitele ničily třídu </a:t>
            </a:r>
            <a:r>
              <a:rPr lang="cs-CZ" altLang="cs-CZ" sz="24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versus </a:t>
            </a:r>
          </a:p>
          <a:p>
            <a:pPr marL="7200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i="1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učitelka nad nimi nezlomila hůl, jednala s nimi jako s partnery, chválila je za maličkosti, ve svých reakcích se snažila nebýt stereotypní, nikdy nešla za nadřízeným, aby jí pomohl třídu ukáznit,…</a:t>
            </a:r>
          </a:p>
          <a:p>
            <a:pPr marL="7200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cs-CZ" altLang="cs-CZ" sz="2400" i="1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2000" lvl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cs-CZ" altLang="cs-CZ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její jednání vyžadovalo hodně </a:t>
            </a:r>
            <a:r>
              <a:rPr lang="cs-CZ" altLang="cs-CZ" sz="2400" i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trpělivosti, důslednosti a pečlivou přípravu na hodiny</a:t>
            </a:r>
            <a:r>
              <a:rPr lang="cs-CZ" altLang="cs-CZ" sz="2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žáci se po nějaké době zklidnili a dalo se s nimi bez problémů pracovat…</a:t>
            </a:r>
          </a:p>
          <a:p>
            <a:pPr marL="72000" lvl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cs-CZ" altLang="cs-CZ" sz="24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72000" lvl="0" indent="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endParaRPr lang="cs-CZ" altLang="cs-CZ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925513"/>
            <a:ext cx="5818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978019" y="547300"/>
            <a:ext cx="235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8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>
                <a:solidFill>
                  <a:schemeClr val="accent2"/>
                </a:solidFill>
              </a:rPr>
              <a:t>Složitost, souvislosti a aspekty fenoménu kázně</a:t>
            </a: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Kázeň jako složitý jev zasahuje téměř do všech oblastí lidského života.</a:t>
            </a:r>
          </a:p>
          <a:p>
            <a:r>
              <a:rPr lang="cs-CZ" dirty="0"/>
              <a:t>Co ovlivňuje postoj ke kázni?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6642839"/>
              </p:ext>
            </p:extLst>
          </p:nvPr>
        </p:nvGraphicFramePr>
        <p:xfrm>
          <a:off x="793103" y="2668555"/>
          <a:ext cx="9909110" cy="337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71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>
                <a:solidFill>
                  <a:schemeClr val="accent2"/>
                </a:solidFill>
              </a:rPr>
              <a:t>Vymezení kázně a jejího účelu</a:t>
            </a:r>
            <a:br>
              <a:rPr lang="cs-CZ" sz="3600" dirty="0">
                <a:solidFill>
                  <a:schemeClr val="accent2"/>
                </a:solidFill>
              </a:rPr>
            </a:b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Kázeň = </a:t>
            </a:r>
            <a:r>
              <a:rPr lang="cs-CZ" b="1" dirty="0">
                <a:solidFill>
                  <a:srgbClr val="C00000"/>
                </a:solidFill>
              </a:rPr>
              <a:t>vědomé dodržování </a:t>
            </a:r>
            <a:r>
              <a:rPr lang="cs-CZ" dirty="0"/>
              <a:t>zadaných norem chování.  </a:t>
            </a:r>
          </a:p>
          <a:p>
            <a:r>
              <a:rPr lang="cs-CZ" dirty="0"/>
              <a:t>Člověk si je vědom daných norem, zná je a ví, jaké chování se od něj očekává.</a:t>
            </a:r>
          </a:p>
          <a:p>
            <a:r>
              <a:rPr lang="cs-CZ" dirty="0"/>
              <a:t>Kázeň a poslušnost, řád, pořádek, dril, právo a </a:t>
            </a:r>
            <a:r>
              <a:rPr lang="cs-CZ" b="1" dirty="0"/>
              <a:t>mravnost</a:t>
            </a:r>
            <a:r>
              <a:rPr lang="cs-CZ" dirty="0"/>
              <a:t> – otázka </a:t>
            </a:r>
            <a:r>
              <a:rPr lang="cs-CZ" b="1" dirty="0"/>
              <a:t>kázeň je otázkou mravní</a:t>
            </a:r>
            <a:r>
              <a:rPr lang="cs-CZ" dirty="0"/>
              <a:t>.</a:t>
            </a:r>
          </a:p>
          <a:p>
            <a:r>
              <a:rPr lang="cs-CZ" dirty="0"/>
              <a:t>Tři základní </a:t>
            </a:r>
            <a:r>
              <a:rPr lang="cs-CZ" dirty="0">
                <a:solidFill>
                  <a:srgbClr val="C00000"/>
                </a:solidFill>
              </a:rPr>
              <a:t>funkce </a:t>
            </a:r>
            <a:r>
              <a:rPr lang="cs-CZ" dirty="0"/>
              <a:t>( W. Ch. </a:t>
            </a:r>
            <a:r>
              <a:rPr lang="cs-CZ" dirty="0" err="1"/>
              <a:t>Bagley</a:t>
            </a:r>
            <a:r>
              <a:rPr lang="cs-CZ" dirty="0"/>
              <a:t> – 1915 ) </a:t>
            </a:r>
            <a:r>
              <a:rPr lang="cs-CZ" dirty="0">
                <a:solidFill>
                  <a:srgbClr val="C00000"/>
                </a:solidFill>
              </a:rPr>
              <a:t>školní kázně</a:t>
            </a:r>
            <a:r>
              <a:rPr lang="cs-CZ" dirty="0"/>
              <a:t>:</a:t>
            </a:r>
          </a:p>
          <a:p>
            <a:r>
              <a:rPr lang="cs-CZ" dirty="0"/>
              <a:t>	</a:t>
            </a:r>
            <a:r>
              <a:rPr lang="cs-CZ" dirty="0">
                <a:sym typeface="Symbol" panose="05050102010706020507" pitchFamily="18" charset="2"/>
              </a:rPr>
              <a:t></a:t>
            </a:r>
            <a:r>
              <a:rPr lang="cs-CZ" dirty="0"/>
              <a:t> vytváření nezbytných podmínek pro školní práci,</a:t>
            </a:r>
          </a:p>
          <a:p>
            <a:r>
              <a:rPr lang="cs-CZ" dirty="0"/>
              <a:t>	</a:t>
            </a:r>
            <a:r>
              <a:rPr lang="cs-CZ" dirty="0">
                <a:sym typeface="Symbol" panose="05050102010706020507" pitchFamily="18" charset="2"/>
              </a:rPr>
              <a:t></a:t>
            </a:r>
            <a:r>
              <a:rPr lang="cs-CZ" dirty="0"/>
              <a:t> příprava žáků pro život ve společnosti dospělých,</a:t>
            </a:r>
          </a:p>
          <a:p>
            <a:r>
              <a:rPr lang="cs-CZ" dirty="0"/>
              <a:t>	</a:t>
            </a:r>
            <a:r>
              <a:rPr lang="cs-CZ" dirty="0">
                <a:sym typeface="Symbol" panose="05050102010706020507" pitchFamily="18" charset="2"/>
              </a:rPr>
              <a:t></a:t>
            </a:r>
            <a:r>
              <a:rPr lang="cs-CZ" dirty="0"/>
              <a:t> pěstování základních návyků sebeovládání.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1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Pojetí kázně</a:t>
            </a:r>
            <a:endParaRPr lang="cs-CZ" alt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sz="2400" dirty="0"/>
              <a:t>Tradiční pojetí kázně nedbá na potřeby dětí, vyhovuje učiteli a jeho úkolu "naučit, co určují osnovy". Jejím základem je </a:t>
            </a:r>
            <a:r>
              <a:rPr lang="cs-CZ" altLang="cs-CZ" sz="2400" u="sng" dirty="0"/>
              <a:t>podřízení se dítěte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Současné pojetí vychází z potřeb dětí - základem je </a:t>
            </a:r>
            <a:r>
              <a:rPr lang="cs-CZ" altLang="cs-CZ" sz="2400" u="sng" dirty="0"/>
              <a:t>dodržování pravidel </a:t>
            </a:r>
            <a:r>
              <a:rPr lang="cs-CZ" altLang="cs-CZ" sz="2400" dirty="0"/>
              <a:t>nikoliv jen směrem </a:t>
            </a:r>
            <a:r>
              <a:rPr lang="cs-CZ" altLang="cs-CZ" sz="2400" u="sng" dirty="0"/>
              <a:t>k učiteli</a:t>
            </a:r>
            <a:r>
              <a:rPr lang="cs-CZ" altLang="cs-CZ" sz="2400" dirty="0"/>
              <a:t>, ale i </a:t>
            </a:r>
            <a:r>
              <a:rPr lang="cs-CZ" altLang="cs-CZ" sz="2400" u="sng" dirty="0"/>
              <a:t>mezi dětmi navzájem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Je založeno na </a:t>
            </a:r>
            <a:r>
              <a:rPr lang="cs-CZ" altLang="cs-CZ" sz="2400" u="sng" dirty="0"/>
              <a:t>zodpovědnosti dítěte</a:t>
            </a:r>
            <a:r>
              <a:rPr lang="cs-CZ" altLang="cs-CZ" sz="2400" dirty="0"/>
              <a:t>, která vzniká tím, že dítě má </a:t>
            </a:r>
            <a:r>
              <a:rPr lang="cs-CZ" altLang="cs-CZ" sz="2400" u="sng" dirty="0"/>
              <a:t>možnost výběru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Motivací k splnění  úkolu  je jeho </a:t>
            </a:r>
            <a:r>
              <a:rPr lang="cs-CZ" altLang="cs-CZ" sz="2400" u="sng" dirty="0"/>
              <a:t>vnitřní přijetí</a:t>
            </a:r>
            <a:r>
              <a:rPr lang="cs-CZ" altLang="cs-CZ" sz="2400" dirty="0"/>
              <a:t>, ne vnější nadirigování .</a:t>
            </a:r>
            <a:br>
              <a:rPr lang="cs-CZ" altLang="cs-CZ" sz="2400" dirty="0"/>
            </a:br>
            <a:endParaRPr lang="cs-CZ" altLang="cs-CZ" sz="2400" dirty="0"/>
          </a:p>
          <a:p>
            <a:r>
              <a:rPr lang="cs-CZ" altLang="cs-CZ" sz="2400" u="sng" dirty="0"/>
              <a:t>Základem</a:t>
            </a:r>
            <a:r>
              <a:rPr lang="cs-CZ" altLang="cs-CZ" sz="2400" dirty="0"/>
              <a:t> je pravidlo, že moje svoboda končí tam, kde začíná omezovat svobodu druhého (hlasové projevy takového rázu, aby nerušily ostatní).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sz="2400" dirty="0"/>
              <a:t>   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endParaRPr lang="cs-CZ" altLang="cs-CZ" sz="900" dirty="0"/>
          </a:p>
        </p:txBody>
      </p:sp>
    </p:spTree>
    <p:extLst>
      <p:ext uri="{BB962C8B-B14F-4D97-AF65-F5344CB8AC3E}">
        <p14:creationId xmlns:p14="http://schemas.microsoft.com/office/powerpoint/2010/main" val="257261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latin typeface="+mn-lt"/>
              </a:rPr>
              <a:t>Hlavními příčinami nekázně </a:t>
            </a:r>
            <a:r>
              <a:rPr lang="cs-CZ" sz="2800" b="1" dirty="0"/>
              <a:t>z hlediska dítěte</a:t>
            </a:r>
            <a:br>
              <a:rPr lang="cs-CZ" sz="2800" b="1" dirty="0">
                <a:latin typeface="+mn-lt"/>
              </a:rPr>
            </a:br>
            <a:r>
              <a:rPr lang="cs-CZ" sz="2800" b="1" dirty="0">
                <a:latin typeface="+mn-lt"/>
              </a:rPr>
              <a:t> 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/>
              <a:t>Onemocnění</a:t>
            </a:r>
            <a:r>
              <a:rPr lang="cs-CZ" altLang="cs-CZ" sz="2400" dirty="0"/>
              <a:t> (chřipka nebo angína -  únava, bolesti a ospalost snižují koncentraci jedince a následně vyvolávají podrážděnost či přecitliv</a:t>
            </a:r>
            <a:r>
              <a:rPr lang="cs-CZ" altLang="cs-CZ" dirty="0"/>
              <a:t>ě</a:t>
            </a:r>
            <a:r>
              <a:rPr lang="cs-CZ" altLang="cs-CZ" sz="2400" dirty="0"/>
              <a:t>lost na jinak běžné podněty). </a:t>
            </a:r>
          </a:p>
          <a:p>
            <a:pPr marL="0" indent="0">
              <a:buNone/>
            </a:pPr>
            <a:r>
              <a:rPr lang="cs-CZ" altLang="cs-CZ" sz="2400" b="1" dirty="0"/>
              <a:t>Poruchy chování, </a:t>
            </a:r>
            <a:r>
              <a:rPr lang="cs-CZ" altLang="cs-CZ" sz="2400" dirty="0"/>
              <a:t>např. ADHD. </a:t>
            </a:r>
          </a:p>
          <a:p>
            <a:pPr marL="0" indent="0">
              <a:buNone/>
            </a:pPr>
            <a:r>
              <a:rPr lang="cs-CZ" altLang="cs-CZ" sz="2400" b="1" dirty="0"/>
              <a:t>Temperamentn</a:t>
            </a:r>
            <a:r>
              <a:rPr lang="cs-CZ" altLang="cs-CZ" sz="2400" dirty="0"/>
              <a:t>í ladění dítěte.</a:t>
            </a:r>
          </a:p>
          <a:p>
            <a:pPr marL="0" indent="0">
              <a:buNone/>
            </a:pPr>
            <a:r>
              <a:rPr lang="cs-CZ" altLang="cs-CZ" sz="2400" b="1" dirty="0"/>
              <a:t>Nedostatky ve výživě</a:t>
            </a:r>
            <a:r>
              <a:rPr lang="cs-CZ" altLang="cs-CZ" sz="2400" dirty="0"/>
              <a:t> (do školy bez snídan</a:t>
            </a:r>
            <a:r>
              <a:rPr lang="cs-CZ" altLang="cs-CZ" dirty="0"/>
              <a:t>ě</a:t>
            </a:r>
            <a:r>
              <a:rPr lang="cs-CZ" altLang="cs-CZ" sz="2400" dirty="0"/>
              <a:t> nedostatek tekutiny) - oslabuje, unavuje a zvyšuje jeho dráždivost. </a:t>
            </a:r>
          </a:p>
          <a:p>
            <a:pPr marL="0" indent="0">
              <a:buNone/>
            </a:pPr>
            <a:r>
              <a:rPr lang="cs-CZ" altLang="cs-CZ" sz="2400" b="1" dirty="0"/>
              <a:t>Unavené a hladové dítě má obdobný handicap jako dítě nemocné.</a:t>
            </a:r>
            <a:r>
              <a:rPr lang="cs-CZ" altLang="cs-CZ" sz="2400" dirty="0"/>
              <a:t> </a:t>
            </a:r>
          </a:p>
          <a:p>
            <a:pPr marL="0" indent="0">
              <a:buNone/>
            </a:pPr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3721833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937</TotalTime>
  <Words>1037</Words>
  <Application>Microsoft Office PowerPoint</Application>
  <PresentationFormat>Širokoúhlá obrazovka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 2</vt:lpstr>
      <vt:lpstr>Retrospektiva</vt:lpstr>
      <vt:lpstr>Kázeň, nekázeň</vt:lpstr>
      <vt:lpstr>Prezentace aplikace PowerPoint</vt:lpstr>
      <vt:lpstr>Prezentace aplikace PowerPoint</vt:lpstr>
      <vt:lpstr>Výběr z literatury</vt:lpstr>
      <vt:lpstr>Příklad ze školní praxe</vt:lpstr>
      <vt:lpstr>Složitost, souvislosti a aspekty fenoménu kázně</vt:lpstr>
      <vt:lpstr>Vymezení kázně a jejího účelu </vt:lpstr>
      <vt:lpstr>Pojetí kázně</vt:lpstr>
      <vt:lpstr>Hlavními příčinami nekázně z hlediska dítěte  </vt:lpstr>
      <vt:lpstr>Prezentace aplikace PowerPoint</vt:lpstr>
      <vt:lpstr>Prezentace aplikace PowerPoint</vt:lpstr>
      <vt:lpstr>Prezentace aplikace PowerPoint</vt:lpstr>
      <vt:lpstr>PROČ SE ŽÁCI CHOVAJÍ NEVHODNĚ?</vt:lpstr>
      <vt:lpstr>Prezentace aplikace PowerPoint</vt:lpstr>
      <vt:lpstr>Po shlédnutí videa budeme diskutovat podle odrážek </vt:lpstr>
      <vt:lpstr>Výchova je „běh na dlouhou trať“ (Bendl)</vt:lpstr>
      <vt:lpstr>Co ovlivňuje průběh výuky/kázeň výuky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Horka</dc:creator>
  <cp:lastModifiedBy>Hana Horká</cp:lastModifiedBy>
  <cp:revision>56</cp:revision>
  <cp:lastPrinted>2016-11-01T11:08:33Z</cp:lastPrinted>
  <dcterms:created xsi:type="dcterms:W3CDTF">2015-10-25T16:59:46Z</dcterms:created>
  <dcterms:modified xsi:type="dcterms:W3CDTF">2021-04-21T08:47:40Z</dcterms:modified>
</cp:coreProperties>
</file>