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7" r:id="rId4"/>
    <p:sldId id="258" r:id="rId5"/>
    <p:sldId id="259" r:id="rId6"/>
    <p:sldId id="260" r:id="rId7"/>
    <p:sldId id="261" r:id="rId8"/>
    <p:sldId id="262" r:id="rId9"/>
    <p:sldId id="265" r:id="rId10"/>
    <p:sldId id="288" r:id="rId11"/>
    <p:sldId id="287" r:id="rId12"/>
    <p:sldId id="286" r:id="rId13"/>
    <p:sldId id="297" r:id="rId14"/>
    <p:sldId id="298" r:id="rId15"/>
    <p:sldId id="299" r:id="rId16"/>
    <p:sldId id="300" r:id="rId17"/>
    <p:sldId id="301" r:id="rId18"/>
    <p:sldId id="285" r:id="rId19"/>
    <p:sldId id="284" r:id="rId20"/>
    <p:sldId id="283" r:id="rId21"/>
    <p:sldId id="289" r:id="rId22"/>
    <p:sldId id="282" r:id="rId23"/>
    <p:sldId id="281" r:id="rId24"/>
    <p:sldId id="280" r:id="rId25"/>
    <p:sldId id="279" r:id="rId26"/>
    <p:sldId id="278" r:id="rId27"/>
    <p:sldId id="277" r:id="rId28"/>
    <p:sldId id="276" r:id="rId29"/>
    <p:sldId id="275" r:id="rId30"/>
    <p:sldId id="274" r:id="rId31"/>
    <p:sldId id="273" r:id="rId32"/>
    <p:sldId id="272" r:id="rId33"/>
    <p:sldId id="271" r:id="rId34"/>
    <p:sldId id="270" r:id="rId35"/>
    <p:sldId id="268" r:id="rId36"/>
    <p:sldId id="263" r:id="rId37"/>
    <p:sldId id="269" r:id="rId38"/>
    <p:sldId id="267" r:id="rId39"/>
    <p:sldId id="296" r:id="rId40"/>
    <p:sldId id="293" r:id="rId41"/>
    <p:sldId id="292" r:id="rId42"/>
    <p:sldId id="295" r:id="rId43"/>
    <p:sldId id="266" r:id="rId44"/>
    <p:sldId id="291" r:id="rId45"/>
    <p:sldId id="290" r:id="rId46"/>
    <p:sldId id="264" r:id="rId47"/>
    <p:sldId id="294" r:id="rId48"/>
  </p:sldIdLst>
  <p:sldSz cx="9144000" cy="6858000" type="screen4x3"/>
  <p:notesSz cx="6858000" cy="9144000"/>
  <p:custDataLst>
    <p:tags r:id="rId49"/>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1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E14DCFB6-1C04-4470-8613-267B5AA7EB67}" type="datetimeFigureOut">
              <a:rPr lang="cs-CZ" smtClean="0"/>
              <a:t>01.03.2021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0448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01.03.2021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75005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01.03.2021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2826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01.03.2021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87573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E14DCFB6-1C04-4470-8613-267B5AA7EB67}" type="datetimeFigureOut">
              <a:rPr lang="cs-CZ" smtClean="0"/>
              <a:t>01.03.2021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6383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E14DCFB6-1C04-4470-8613-267B5AA7EB67}" type="datetimeFigureOut">
              <a:rPr lang="cs-CZ" smtClean="0"/>
              <a:t>01.03.2021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7106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E14DCFB6-1C04-4470-8613-267B5AA7EB67}" type="datetimeFigureOut">
              <a:rPr lang="cs-CZ" smtClean="0"/>
              <a:t>01.03.2021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3939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E14DCFB6-1C04-4470-8613-267B5AA7EB67}" type="datetimeFigureOut">
              <a:rPr lang="cs-CZ" smtClean="0"/>
              <a:t>01.03.2021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12607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4DCFB6-1C04-4470-8613-267B5AA7EB67}" type="datetimeFigureOut">
              <a:rPr lang="cs-CZ" smtClean="0"/>
              <a:t>01.03.2021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48658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01.03.2021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66521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01.03.2021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48958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DCFB6-1C04-4470-8613-267B5AA7EB67}" type="datetimeFigureOut">
              <a:rPr lang="cs-CZ" smtClean="0"/>
              <a:t>01.03.2021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11120-6F94-4CB2-8090-A77A74C5BCB9}" type="slidenum">
              <a:rPr lang="cs-CZ" smtClean="0"/>
              <a:t>‹#›</a:t>
            </a:fld>
            <a:endParaRPr lang="cs-CZ"/>
          </a:p>
        </p:txBody>
      </p:sp>
    </p:spTree>
    <p:extLst>
      <p:ext uri="{BB962C8B-B14F-4D97-AF65-F5344CB8AC3E}">
        <p14:creationId xmlns:p14="http://schemas.microsoft.com/office/powerpoint/2010/main" val="223064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5.pn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ed.muni.cz/"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LÉKAŘSTVÍ A TECHNIKA</a:t>
            </a:r>
            <a:br>
              <a:rPr lang="cs-CZ" dirty="0"/>
            </a:br>
            <a:r>
              <a:rPr lang="cs-CZ" dirty="0"/>
              <a:t>LEGISLATIVNÍ RÁMEC MEDICÍNSKÉ TECHNIKY</a:t>
            </a:r>
            <a:br>
              <a:rPr lang="cs-CZ" dirty="0"/>
            </a:br>
            <a:endParaRPr lang="cs-CZ" dirty="0"/>
          </a:p>
        </p:txBody>
      </p:sp>
      <p:sp>
        <p:nvSpPr>
          <p:cNvPr id="3" name="Podnadpis 2"/>
          <p:cNvSpPr>
            <a:spLocks noGrp="1"/>
          </p:cNvSpPr>
          <p:nvPr>
            <p:ph type="subTitle" idx="1"/>
          </p:nvPr>
        </p:nvSpPr>
        <p:spPr/>
        <p:txBody>
          <a:bodyPr/>
          <a:lstStyle/>
          <a:p>
            <a:r>
              <a:rPr lang="cs-CZ" dirty="0">
                <a:solidFill>
                  <a:schemeClr val="tx1"/>
                </a:solidFill>
              </a:rPr>
              <a:t>Vladan Bernard</a:t>
            </a:r>
            <a:r>
              <a:rPr lang="cs-CZ" dirty="0"/>
              <a:t>, Vojtěch </a:t>
            </a:r>
            <a:r>
              <a:rPr lang="cs-CZ" dirty="0" err="1"/>
              <a:t>Mornstein</a:t>
            </a:r>
            <a:endParaRPr lang="cs-CZ" dirty="0"/>
          </a:p>
          <a:p>
            <a:r>
              <a:rPr lang="cs-CZ" dirty="0"/>
              <a:t>Biofyzikální ústav LF MU</a:t>
            </a:r>
          </a:p>
        </p:txBody>
      </p:sp>
      <p:pic>
        <p:nvPicPr>
          <p:cNvPr id="102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67744" cy="1237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097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Lékařské přístroje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044795" cy="202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95" y="1412776"/>
            <a:ext cx="3622983" cy="424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077072"/>
            <a:ext cx="3587581" cy="232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72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 „lékařský přístroj“</a:t>
            </a:r>
          </a:p>
        </p:txBody>
      </p:sp>
      <p:sp>
        <p:nvSpPr>
          <p:cNvPr id="3" name="Zástupný symbol pro obsah 2"/>
          <p:cNvSpPr>
            <a:spLocks noGrp="1"/>
          </p:cNvSpPr>
          <p:nvPr>
            <p:ph idx="1"/>
          </p:nvPr>
        </p:nvSpPr>
        <p:spPr/>
        <p:txBody>
          <a:bodyPr/>
          <a:lstStyle/>
          <a:p>
            <a:pPr marL="0" indent="174625">
              <a:lnSpc>
                <a:spcPct val="80000"/>
              </a:lnSpc>
              <a:buNone/>
            </a:pPr>
            <a:r>
              <a:rPr lang="en-GB" altLang="cs-CZ" sz="2200" dirty="0"/>
              <a:t>“</a:t>
            </a:r>
            <a:r>
              <a:rPr lang="cs-CZ" altLang="cs-CZ" sz="2200" dirty="0"/>
              <a:t>Jakýkoliv nástroj, přístroj, spotřebič, materiál nebo jiný předmět, používaný samostatně nebo v kombinaci s jiným</a:t>
            </a:r>
            <a:r>
              <a:rPr lang="en-GB" altLang="cs-CZ" sz="2200" dirty="0"/>
              <a:t>, </a:t>
            </a:r>
            <a:r>
              <a:rPr lang="cs-CZ" altLang="cs-CZ" sz="2200" dirty="0"/>
              <a:t>včetně softwaru potřebného pro vlastní aplikaci, zamýšlený výrobcem pro použití na lidských bytostech za účelem</a:t>
            </a:r>
            <a:r>
              <a:rPr lang="en-GB" altLang="cs-CZ" sz="2200" dirty="0"/>
              <a:t>:</a:t>
            </a:r>
          </a:p>
          <a:p>
            <a:pPr marL="608013" lvl="1" indent="-254000">
              <a:lnSpc>
                <a:spcPct val="80000"/>
              </a:lnSpc>
            </a:pPr>
            <a:r>
              <a:rPr lang="cs-CZ" altLang="cs-CZ" sz="2200" dirty="0"/>
              <a:t>Diagnózy, prevence, monitorování, léčby nebo ulehčení nemoci</a:t>
            </a:r>
            <a:r>
              <a:rPr lang="en-GB" altLang="cs-CZ" sz="2200" dirty="0"/>
              <a:t>,</a:t>
            </a:r>
          </a:p>
          <a:p>
            <a:pPr marL="608013" lvl="1" indent="-254000">
              <a:lnSpc>
                <a:spcPct val="80000"/>
              </a:lnSpc>
            </a:pPr>
            <a:r>
              <a:rPr lang="cs-CZ" altLang="cs-CZ" sz="2200" dirty="0"/>
              <a:t>Diagnózy, monitorování, léčby nebo ulehčení či kompenzaci při zraněních nebo tělesném postižení</a:t>
            </a:r>
            <a:r>
              <a:rPr lang="en-GB" altLang="cs-CZ" sz="2200" dirty="0"/>
              <a:t>,</a:t>
            </a:r>
          </a:p>
          <a:p>
            <a:pPr marL="608013" lvl="1" indent="-254000">
              <a:lnSpc>
                <a:spcPct val="80000"/>
              </a:lnSpc>
            </a:pPr>
            <a:r>
              <a:rPr lang="cs-CZ" altLang="cs-CZ" sz="2200" dirty="0"/>
              <a:t>Zkoumání, nahrazování nebo modifikování částí těla či fyziologických procesů</a:t>
            </a:r>
            <a:r>
              <a:rPr lang="en-GB" altLang="cs-CZ" sz="2200" dirty="0"/>
              <a:t>,</a:t>
            </a:r>
          </a:p>
          <a:p>
            <a:pPr marL="608013" lvl="1" indent="-254000">
              <a:lnSpc>
                <a:spcPct val="80000"/>
              </a:lnSpc>
            </a:pPr>
            <a:r>
              <a:rPr lang="cs-CZ" altLang="cs-CZ" sz="2200" dirty="0"/>
              <a:t>Kontroly početí</a:t>
            </a:r>
            <a:endParaRPr lang="en-GB" altLang="cs-CZ" sz="2200" dirty="0"/>
          </a:p>
          <a:p>
            <a:pPr marL="0" indent="174625">
              <a:lnSpc>
                <a:spcPct val="80000"/>
              </a:lnSpc>
              <a:buNone/>
            </a:pPr>
            <a:r>
              <a:rPr lang="en-GB" altLang="cs-CZ" sz="2200" dirty="0"/>
              <a:t> </a:t>
            </a:r>
            <a:r>
              <a:rPr lang="cs-CZ" altLang="cs-CZ" sz="2200" dirty="0"/>
              <a:t>a který nedosahuje svého základního zamýšleného účinku na lidský organismus farmakologicky, imunologicky nebo metabolicky, který však takto může být podpořen ve své funkci</a:t>
            </a:r>
            <a:r>
              <a:rPr lang="en-GB" altLang="cs-CZ" sz="2200" dirty="0"/>
              <a:t>.” </a:t>
            </a:r>
            <a:r>
              <a:rPr lang="cs-CZ" altLang="cs-CZ" sz="2200" b="1" dirty="0"/>
              <a:t>Směrnice EU o lékařských přístrojích, článek</a:t>
            </a:r>
            <a:r>
              <a:rPr lang="en-GB" altLang="cs-CZ" sz="2200" b="1" dirty="0"/>
              <a:t> 1(2a)</a:t>
            </a:r>
            <a:endParaRPr lang="en-US" altLang="cs-CZ" sz="2200"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94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Směrnice EU</a:t>
            </a:r>
          </a:p>
        </p:txBody>
      </p:sp>
      <p:sp>
        <p:nvSpPr>
          <p:cNvPr id="3" name="Zástupný symbol pro obsah 2"/>
          <p:cNvSpPr>
            <a:spLocks noGrp="1"/>
          </p:cNvSpPr>
          <p:nvPr>
            <p:ph idx="1"/>
          </p:nvPr>
        </p:nvSpPr>
        <p:spPr/>
        <p:txBody>
          <a:bodyPr>
            <a:normAutofit fontScale="70000" lnSpcReduction="20000"/>
          </a:bodyPr>
          <a:lstStyle/>
          <a:p>
            <a:r>
              <a:rPr lang="cs-CZ" b="1" dirty="0" err="1"/>
              <a:t>The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(MDD) </a:t>
            </a:r>
            <a:r>
              <a:rPr lang="cs-CZ" dirty="0"/>
              <a:t>(93/42/EEC,  OJ L169 p0001-0043): </a:t>
            </a:r>
            <a:r>
              <a:rPr lang="cs-CZ" dirty="0" err="1"/>
              <a:t>from</a:t>
            </a:r>
            <a:r>
              <a:rPr lang="cs-CZ" dirty="0"/>
              <a:t> </a:t>
            </a:r>
            <a:r>
              <a:rPr lang="cs-CZ" dirty="0" err="1"/>
              <a:t>bandages</a:t>
            </a:r>
            <a:r>
              <a:rPr lang="cs-CZ" dirty="0"/>
              <a:t>, </a:t>
            </a:r>
            <a:r>
              <a:rPr lang="cs-CZ" dirty="0" err="1"/>
              <a:t>tongue</a:t>
            </a:r>
            <a:r>
              <a:rPr lang="cs-CZ" dirty="0"/>
              <a:t> </a:t>
            </a:r>
            <a:r>
              <a:rPr lang="cs-CZ" dirty="0" err="1"/>
              <a:t>depressors</a:t>
            </a:r>
            <a:r>
              <a:rPr lang="cs-CZ" dirty="0"/>
              <a:t>, </a:t>
            </a:r>
            <a:r>
              <a:rPr lang="cs-CZ" dirty="0" err="1"/>
              <a:t>thermometers</a:t>
            </a:r>
            <a:r>
              <a:rPr lang="cs-CZ" dirty="0"/>
              <a:t>  to </a:t>
            </a:r>
            <a:r>
              <a:rPr lang="cs-CZ" dirty="0" err="1"/>
              <a:t>contact</a:t>
            </a:r>
            <a:r>
              <a:rPr lang="cs-CZ" dirty="0"/>
              <a:t> </a:t>
            </a:r>
            <a:r>
              <a:rPr lang="cs-CZ" dirty="0" err="1"/>
              <a:t>lenses</a:t>
            </a:r>
            <a:r>
              <a:rPr lang="cs-CZ" dirty="0"/>
              <a:t>, </a:t>
            </a:r>
            <a:r>
              <a:rPr lang="cs-CZ" dirty="0" err="1"/>
              <a:t>stethoscopes</a:t>
            </a:r>
            <a:r>
              <a:rPr lang="cs-CZ" dirty="0"/>
              <a:t>, </a:t>
            </a:r>
            <a:r>
              <a:rPr lang="cs-CZ" dirty="0" err="1"/>
              <a:t>splints</a:t>
            </a:r>
            <a:r>
              <a:rPr lang="cs-CZ" dirty="0"/>
              <a:t>, </a:t>
            </a:r>
            <a:r>
              <a:rPr lang="cs-CZ" dirty="0" err="1"/>
              <a:t>first-aid</a:t>
            </a:r>
            <a:r>
              <a:rPr lang="cs-CZ" dirty="0"/>
              <a:t> </a:t>
            </a:r>
            <a:r>
              <a:rPr lang="cs-CZ" dirty="0" err="1"/>
              <a:t>kits</a:t>
            </a:r>
            <a:r>
              <a:rPr lang="cs-CZ" dirty="0"/>
              <a:t>, </a:t>
            </a:r>
            <a:r>
              <a:rPr lang="cs-CZ" dirty="0" err="1"/>
              <a:t>breathalysers</a:t>
            </a:r>
            <a:r>
              <a:rPr lang="cs-CZ" dirty="0"/>
              <a:t>, </a:t>
            </a:r>
            <a:r>
              <a:rPr lang="cs-CZ" dirty="0" err="1"/>
              <a:t>heart</a:t>
            </a:r>
            <a:r>
              <a:rPr lang="cs-CZ" dirty="0"/>
              <a:t> </a:t>
            </a:r>
            <a:r>
              <a:rPr lang="cs-CZ" dirty="0" err="1"/>
              <a:t>valves</a:t>
            </a:r>
            <a:r>
              <a:rPr lang="cs-CZ" dirty="0"/>
              <a:t> and </a:t>
            </a:r>
            <a:r>
              <a:rPr lang="cs-CZ" dirty="0" err="1"/>
              <a:t>imaging</a:t>
            </a:r>
            <a:r>
              <a:rPr lang="cs-CZ" dirty="0"/>
              <a:t> </a:t>
            </a:r>
            <a:r>
              <a:rPr lang="cs-CZ" dirty="0" err="1"/>
              <a:t>equipment</a:t>
            </a:r>
            <a:endParaRPr lang="cs-CZ" dirty="0"/>
          </a:p>
          <a:p>
            <a:r>
              <a:rPr lang="cs-CZ" b="1" dirty="0" err="1"/>
              <a:t>The</a:t>
            </a:r>
            <a:r>
              <a:rPr lang="cs-CZ" b="1" dirty="0"/>
              <a:t> In-Vitro </a:t>
            </a:r>
            <a:r>
              <a:rPr lang="cs-CZ" b="1" dirty="0" err="1"/>
              <a:t>Diagnostic</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(IVDD) </a:t>
            </a:r>
            <a:r>
              <a:rPr lang="cs-CZ" dirty="0"/>
              <a:t>(98/79/EC OJ L331 p0001-0037): </a:t>
            </a:r>
            <a:r>
              <a:rPr lang="cs-CZ" dirty="0" err="1"/>
              <a:t>reagents</a:t>
            </a:r>
            <a:r>
              <a:rPr lang="cs-CZ" dirty="0"/>
              <a:t>, </a:t>
            </a:r>
            <a:r>
              <a:rPr lang="cs-CZ" dirty="0" err="1"/>
              <a:t>control</a:t>
            </a:r>
            <a:r>
              <a:rPr lang="cs-CZ" dirty="0"/>
              <a:t> </a:t>
            </a:r>
            <a:r>
              <a:rPr lang="cs-CZ" dirty="0" err="1"/>
              <a:t>standards</a:t>
            </a:r>
            <a:r>
              <a:rPr lang="cs-CZ" dirty="0"/>
              <a:t>, test-</a:t>
            </a:r>
            <a:r>
              <a:rPr lang="cs-CZ" dirty="0" err="1"/>
              <a:t>kits</a:t>
            </a:r>
            <a:r>
              <a:rPr lang="cs-CZ" dirty="0"/>
              <a:t>, </a:t>
            </a:r>
            <a:r>
              <a:rPr lang="cs-CZ" dirty="0" err="1"/>
              <a:t>equipment</a:t>
            </a:r>
            <a:r>
              <a:rPr lang="cs-CZ" dirty="0"/>
              <a:t> … </a:t>
            </a:r>
            <a:r>
              <a:rPr lang="cs-CZ" dirty="0" err="1"/>
              <a:t>intended</a:t>
            </a:r>
            <a:r>
              <a:rPr lang="cs-CZ" dirty="0"/>
              <a:t> </a:t>
            </a:r>
            <a:r>
              <a:rPr lang="cs-CZ" dirty="0" err="1"/>
              <a:t>for</a:t>
            </a:r>
            <a:r>
              <a:rPr lang="cs-CZ" dirty="0"/>
              <a:t> </a:t>
            </a:r>
            <a:r>
              <a:rPr lang="cs-CZ" dirty="0" err="1"/>
              <a:t>the</a:t>
            </a:r>
            <a:r>
              <a:rPr lang="cs-CZ" dirty="0"/>
              <a:t> in-vitro </a:t>
            </a:r>
            <a:r>
              <a:rPr lang="cs-CZ" dirty="0" err="1"/>
              <a:t>examination</a:t>
            </a:r>
            <a:r>
              <a:rPr lang="cs-CZ" dirty="0"/>
              <a:t> </a:t>
            </a:r>
            <a:r>
              <a:rPr lang="cs-CZ" dirty="0" err="1"/>
              <a:t>of</a:t>
            </a:r>
            <a:r>
              <a:rPr lang="cs-CZ" dirty="0"/>
              <a:t> </a:t>
            </a:r>
            <a:r>
              <a:rPr lang="cs-CZ" dirty="0" err="1"/>
              <a:t>human</a:t>
            </a:r>
            <a:r>
              <a:rPr lang="cs-CZ" dirty="0"/>
              <a:t> </a:t>
            </a:r>
            <a:r>
              <a:rPr lang="cs-CZ" dirty="0" err="1"/>
              <a:t>specimens</a:t>
            </a:r>
            <a:r>
              <a:rPr lang="cs-CZ" dirty="0"/>
              <a:t> </a:t>
            </a:r>
            <a:r>
              <a:rPr lang="cs-CZ" dirty="0" err="1"/>
              <a:t>e.g</a:t>
            </a:r>
            <a:r>
              <a:rPr lang="cs-CZ" dirty="0"/>
              <a:t>. </a:t>
            </a:r>
            <a:r>
              <a:rPr lang="cs-CZ" dirty="0" err="1"/>
              <a:t>blood</a:t>
            </a:r>
            <a:r>
              <a:rPr lang="cs-CZ" dirty="0"/>
              <a:t> </a:t>
            </a:r>
            <a:r>
              <a:rPr lang="cs-CZ" dirty="0" err="1"/>
              <a:t>grouping</a:t>
            </a:r>
            <a:r>
              <a:rPr lang="cs-CZ" dirty="0"/>
              <a:t> </a:t>
            </a:r>
            <a:r>
              <a:rPr lang="cs-CZ" dirty="0" err="1"/>
              <a:t>reagents</a:t>
            </a:r>
            <a:r>
              <a:rPr lang="cs-CZ" dirty="0"/>
              <a:t>, </a:t>
            </a:r>
            <a:r>
              <a:rPr lang="cs-CZ" dirty="0" err="1"/>
              <a:t>pregnancy</a:t>
            </a:r>
            <a:r>
              <a:rPr lang="cs-CZ" dirty="0"/>
              <a:t> test </a:t>
            </a:r>
            <a:r>
              <a:rPr lang="cs-CZ" dirty="0" err="1"/>
              <a:t>kits</a:t>
            </a:r>
            <a:r>
              <a:rPr lang="cs-CZ" dirty="0"/>
              <a:t>, Hepatitis B test </a:t>
            </a:r>
            <a:r>
              <a:rPr lang="cs-CZ" dirty="0" err="1"/>
              <a:t>kits</a:t>
            </a:r>
            <a:endParaRPr lang="cs-CZ" dirty="0"/>
          </a:p>
          <a:p>
            <a:r>
              <a:rPr lang="cs-CZ" b="1" dirty="0" err="1"/>
              <a:t>The</a:t>
            </a:r>
            <a:r>
              <a:rPr lang="cs-CZ" b="1" dirty="0"/>
              <a:t> </a:t>
            </a:r>
            <a:r>
              <a:rPr lang="cs-CZ" b="1" dirty="0" err="1"/>
              <a:t>Active</a:t>
            </a:r>
            <a:r>
              <a:rPr lang="cs-CZ" b="1" dirty="0"/>
              <a:t> </a:t>
            </a:r>
            <a:r>
              <a:rPr lang="cs-CZ" b="1" dirty="0" err="1"/>
              <a:t>Implantable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(AIMDD) </a:t>
            </a:r>
            <a:r>
              <a:rPr lang="cs-CZ" dirty="0"/>
              <a:t>(90/385/EEC OJ L189 p0017-0036): </a:t>
            </a:r>
            <a:r>
              <a:rPr lang="cs-CZ" dirty="0" err="1"/>
              <a:t>active</a:t>
            </a:r>
            <a:r>
              <a:rPr lang="cs-CZ" dirty="0"/>
              <a:t> (</a:t>
            </a:r>
            <a:r>
              <a:rPr lang="cs-CZ" dirty="0" err="1"/>
              <a:t>i.e</a:t>
            </a:r>
            <a:r>
              <a:rPr lang="cs-CZ" dirty="0"/>
              <a:t>. </a:t>
            </a:r>
            <a:r>
              <a:rPr lang="cs-CZ" dirty="0" err="1"/>
              <a:t>include</a:t>
            </a:r>
            <a:r>
              <a:rPr lang="cs-CZ" dirty="0"/>
              <a:t> </a:t>
            </a:r>
            <a:r>
              <a:rPr lang="cs-CZ" dirty="0" err="1"/>
              <a:t>an</a:t>
            </a:r>
            <a:r>
              <a:rPr lang="cs-CZ" dirty="0"/>
              <a:t> </a:t>
            </a:r>
            <a:r>
              <a:rPr lang="cs-CZ" dirty="0" err="1"/>
              <a:t>energy</a:t>
            </a:r>
            <a:r>
              <a:rPr lang="cs-CZ" dirty="0"/>
              <a:t> source) </a:t>
            </a:r>
            <a:r>
              <a:rPr lang="cs-CZ" dirty="0" err="1"/>
              <a:t>implants</a:t>
            </a:r>
            <a:r>
              <a:rPr lang="cs-CZ" dirty="0"/>
              <a:t> </a:t>
            </a:r>
            <a:r>
              <a:rPr lang="cs-CZ" dirty="0" err="1"/>
              <a:t>or</a:t>
            </a:r>
            <a:r>
              <a:rPr lang="cs-CZ" dirty="0"/>
              <a:t> </a:t>
            </a:r>
            <a:r>
              <a:rPr lang="cs-CZ" dirty="0" err="1"/>
              <a:t>partial</a:t>
            </a:r>
            <a:r>
              <a:rPr lang="cs-CZ" dirty="0"/>
              <a:t> </a:t>
            </a:r>
            <a:r>
              <a:rPr lang="cs-CZ" dirty="0" err="1"/>
              <a:t>implants</a:t>
            </a:r>
            <a:r>
              <a:rPr lang="cs-CZ" dirty="0"/>
              <a:t> </a:t>
            </a:r>
            <a:r>
              <a:rPr lang="cs-CZ" dirty="0" err="1"/>
              <a:t>e.g</a:t>
            </a:r>
            <a:r>
              <a:rPr lang="cs-CZ" dirty="0"/>
              <a:t>. </a:t>
            </a:r>
            <a:r>
              <a:rPr lang="cs-CZ" dirty="0" err="1"/>
              <a:t>heart</a:t>
            </a:r>
            <a:r>
              <a:rPr lang="cs-CZ" dirty="0"/>
              <a:t> </a:t>
            </a:r>
            <a:r>
              <a:rPr lang="cs-CZ" dirty="0" err="1"/>
              <a:t>pacemakers</a:t>
            </a:r>
            <a:endParaRPr lang="cs-CZ" dirty="0"/>
          </a:p>
          <a:p>
            <a:r>
              <a:rPr lang="cs-CZ" dirty="0"/>
              <a:t>Většina zemí inkorporovala tyto směrnice do své národní legislativy.</a:t>
            </a:r>
          </a:p>
          <a:p>
            <a:r>
              <a:rPr lang="cs-CZ" dirty="0"/>
              <a:t>- </a:t>
            </a:r>
            <a:r>
              <a:rPr lang="cs-CZ"/>
              <a:t>2021přechod CR na </a:t>
            </a:r>
            <a:r>
              <a:rPr lang="cs-CZ" dirty="0"/>
              <a:t>nařízení </a:t>
            </a:r>
            <a:r>
              <a:rPr lang="cs-CZ"/>
              <a:t>EU - MDR</a:t>
            </a: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1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1800" dirty="0"/>
              <a:t>VYHLÁŠKA</a:t>
            </a:r>
            <a:br>
              <a:rPr lang="en-US" sz="1800" dirty="0"/>
            </a:br>
            <a:r>
              <a:rPr lang="en-US" sz="1800" dirty="0"/>
              <a:t>o </a:t>
            </a:r>
            <a:r>
              <a:rPr lang="en-US" sz="1800" dirty="0" err="1"/>
              <a:t>požadavcích</a:t>
            </a:r>
            <a:r>
              <a:rPr lang="en-US" sz="1800" dirty="0"/>
              <a:t> </a:t>
            </a:r>
            <a:r>
              <a:rPr lang="en-US" sz="1800" dirty="0" err="1"/>
              <a:t>na</a:t>
            </a:r>
            <a:r>
              <a:rPr lang="en-US" sz="1800" dirty="0"/>
              <a:t> </a:t>
            </a:r>
            <a:r>
              <a:rPr lang="en-US" sz="1800" dirty="0" err="1"/>
              <a:t>minimální</a:t>
            </a:r>
            <a:r>
              <a:rPr lang="en-US" sz="1800" dirty="0"/>
              <a:t> </a:t>
            </a:r>
            <a:r>
              <a:rPr lang="en-US" sz="1800" dirty="0" err="1"/>
              <a:t>technické</a:t>
            </a:r>
            <a:r>
              <a:rPr lang="en-US" sz="1800" dirty="0"/>
              <a:t> a </a:t>
            </a:r>
            <a:r>
              <a:rPr lang="en-US" sz="1800" dirty="0" err="1"/>
              <a:t>věcné</a:t>
            </a:r>
            <a:r>
              <a:rPr lang="en-US" sz="1800" dirty="0"/>
              <a:t> </a:t>
            </a:r>
            <a:r>
              <a:rPr lang="en-US" sz="1800" dirty="0" err="1"/>
              <a:t>vybavení</a:t>
            </a:r>
            <a:r>
              <a:rPr lang="en-US" sz="1800" dirty="0"/>
              <a:t> </a:t>
            </a:r>
            <a:r>
              <a:rPr lang="en-US" sz="1800" dirty="0" err="1"/>
              <a:t>zdravotnických</a:t>
            </a:r>
            <a:r>
              <a:rPr lang="en-US" sz="1800" dirty="0"/>
              <a:t> </a:t>
            </a:r>
            <a:r>
              <a:rPr lang="en-US" sz="1800" dirty="0" err="1"/>
              <a:t>zařízení</a:t>
            </a:r>
            <a:r>
              <a:rPr lang="en-US" sz="1800" dirty="0"/>
              <a:t> a </a:t>
            </a:r>
            <a:r>
              <a:rPr lang="en-US" sz="1800" dirty="0" err="1"/>
              <a:t>kontaktních</a:t>
            </a:r>
            <a:r>
              <a:rPr lang="en-US" sz="1800" dirty="0"/>
              <a:t> </a:t>
            </a:r>
            <a:r>
              <a:rPr lang="en-US" sz="1800" dirty="0" err="1"/>
              <a:t>pracovišť</a:t>
            </a:r>
            <a:r>
              <a:rPr lang="en-US" sz="1800" dirty="0"/>
              <a:t> </a:t>
            </a:r>
            <a:r>
              <a:rPr lang="en-US" sz="1800" dirty="0" err="1"/>
              <a:t>domácí</a:t>
            </a:r>
            <a:r>
              <a:rPr lang="en-US" sz="1800" dirty="0"/>
              <a:t> </a:t>
            </a:r>
            <a:r>
              <a:rPr lang="en-US" sz="1800" dirty="0" err="1"/>
              <a:t>péče</a:t>
            </a:r>
            <a:endParaRPr lang="en-US" sz="1800" dirty="0"/>
          </a:p>
        </p:txBody>
      </p:sp>
      <p:sp>
        <p:nvSpPr>
          <p:cNvPr id="3" name="Zástupný symbol pro obsah 2"/>
          <p:cNvSpPr>
            <a:spLocks noGrp="1"/>
          </p:cNvSpPr>
          <p:nvPr>
            <p:ph idx="1"/>
          </p:nvPr>
        </p:nvSpPr>
        <p:spPr/>
        <p:txBody>
          <a:bodyPr>
            <a:normAutofit fontScale="92500" lnSpcReduction="20000"/>
          </a:bodyPr>
          <a:lstStyle/>
          <a:p>
            <a:r>
              <a:rPr lang="en-US" sz="2000" dirty="0"/>
              <a:t>92/2012 Sb.</a:t>
            </a:r>
            <a:endParaRPr lang="cs-CZ" sz="2000" dirty="0"/>
          </a:p>
          <a:p>
            <a:pPr marL="0" indent="0">
              <a:buNone/>
            </a:pPr>
            <a:r>
              <a:rPr lang="cs-CZ" sz="2000" dirty="0"/>
              <a:t>Definuje :</a:t>
            </a:r>
          </a:p>
          <a:p>
            <a:r>
              <a:rPr lang="en-US" sz="2000" dirty="0" err="1"/>
              <a:t>Obecné</a:t>
            </a:r>
            <a:r>
              <a:rPr lang="en-US" sz="2000" dirty="0"/>
              <a:t> </a:t>
            </a:r>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ambulantní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jednodenní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endParaRPr lang="en-US" sz="2000" dirty="0"/>
          </a:p>
          <a:p>
            <a:pPr marL="0" indent="0">
              <a:buNone/>
            </a:pPr>
            <a:r>
              <a:rPr lang="cs-CZ" sz="2000" dirty="0"/>
              <a:t>      </a:t>
            </a:r>
            <a:r>
              <a:rPr lang="en-US" sz="2000" dirty="0" err="1"/>
              <a:t>zařízení</a:t>
            </a:r>
            <a:r>
              <a:rPr lang="en-US" sz="2000" dirty="0"/>
              <a:t> </a:t>
            </a:r>
            <a:r>
              <a:rPr lang="en-US" sz="2000" dirty="0" err="1"/>
              <a:t>lékárenské</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dopravní</a:t>
            </a:r>
            <a:r>
              <a:rPr lang="en-US" sz="2000" dirty="0"/>
              <a:t> </a:t>
            </a:r>
            <a:r>
              <a:rPr lang="en-US" sz="2000" dirty="0" err="1"/>
              <a:t>služby</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záchranné</a:t>
            </a:r>
            <a:r>
              <a:rPr lang="en-US" sz="2000" dirty="0"/>
              <a:t> </a:t>
            </a:r>
            <a:r>
              <a:rPr lang="en-US" sz="2000" dirty="0" err="1"/>
              <a:t>služby</a:t>
            </a:r>
            <a:endParaRPr lang="cs-CZ" sz="2000" dirty="0"/>
          </a:p>
          <a:p>
            <a:r>
              <a:rPr lang="cs-CZ" sz="2000" dirty="0"/>
              <a:t>Požadavky na technické a věcné vybavení zdravotnických zařízení přepravy pacientů neodkladné péče</a:t>
            </a:r>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kontaktních</a:t>
            </a:r>
            <a:r>
              <a:rPr lang="en-US" sz="2000" dirty="0"/>
              <a:t> </a:t>
            </a:r>
            <a:r>
              <a:rPr lang="en-US" sz="2000" dirty="0" err="1"/>
              <a:t>pracovišť</a:t>
            </a:r>
            <a:r>
              <a:rPr lang="en-US" sz="2000" dirty="0"/>
              <a:t> </a:t>
            </a:r>
            <a:r>
              <a:rPr lang="en-US" sz="2000" dirty="0" err="1"/>
              <a:t>domácí</a:t>
            </a:r>
            <a:r>
              <a:rPr lang="en-US" sz="2000" dirty="0"/>
              <a:t> </a:t>
            </a:r>
            <a:r>
              <a:rPr lang="en-US" sz="2000" dirty="0" err="1"/>
              <a:t>péče</a:t>
            </a:r>
            <a:endParaRPr lang="en-US" sz="20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Nutné vybavení dle 92/2012 </a:t>
            </a:r>
            <a:r>
              <a:rPr lang="cs-CZ" sz="3200" dirty="0" err="1"/>
              <a:t>sb</a:t>
            </a:r>
            <a:endParaRPr lang="en-US" sz="3200" dirty="0"/>
          </a:p>
        </p:txBody>
      </p:sp>
      <p:sp>
        <p:nvSpPr>
          <p:cNvPr id="3" name="Zástupný symbol pro obsah 2"/>
          <p:cNvSpPr>
            <a:spLocks noGrp="1"/>
          </p:cNvSpPr>
          <p:nvPr>
            <p:ph idx="1"/>
          </p:nvPr>
        </p:nvSpPr>
        <p:spPr/>
        <p:txBody>
          <a:bodyPr>
            <a:noAutofit/>
          </a:bodyPr>
          <a:lstStyle/>
          <a:p>
            <a:r>
              <a:rPr lang="en-US" sz="1700" b="1" dirty="0">
                <a:solidFill>
                  <a:srgbClr val="FF0000"/>
                </a:solidFill>
              </a:rPr>
              <a:t>1.31. </a:t>
            </a:r>
            <a:r>
              <a:rPr lang="en-US" sz="1700" b="1" dirty="0" err="1">
                <a:solidFill>
                  <a:srgbClr val="FF0000"/>
                </a:solidFill>
              </a:rPr>
              <a:t>Oftalmologie</a:t>
            </a:r>
            <a:endParaRPr lang="en-US" sz="1700" b="1" dirty="0">
              <a:solidFill>
                <a:srgbClr val="FF0000"/>
              </a:solidFill>
            </a:endParaRPr>
          </a:p>
          <a:p>
            <a:pPr marL="0" indent="0">
              <a:buNone/>
            </a:pPr>
            <a:r>
              <a:rPr lang="en-US" sz="1700" dirty="0" err="1"/>
              <a:t>Vybavení</a:t>
            </a:r>
            <a:r>
              <a:rPr lang="en-US" sz="1700" dirty="0"/>
              <a:t>:</a:t>
            </a:r>
          </a:p>
          <a:p>
            <a:pPr marL="0" indent="0">
              <a:buNone/>
            </a:pPr>
            <a:r>
              <a:rPr lang="en-US" sz="1700" dirty="0"/>
              <a:t>a) </a:t>
            </a:r>
            <a:r>
              <a:rPr lang="en-US" sz="1700" dirty="0" err="1"/>
              <a:t>křeslo</a:t>
            </a:r>
            <a:r>
              <a:rPr lang="en-US" sz="1700" dirty="0"/>
              <a:t> s </a:t>
            </a:r>
            <a:r>
              <a:rPr lang="en-US" sz="1700" dirty="0" err="1"/>
              <a:t>vyšetřovací</a:t>
            </a:r>
            <a:r>
              <a:rPr lang="en-US" sz="1700" dirty="0"/>
              <a:t> </a:t>
            </a:r>
            <a:r>
              <a:rPr lang="en-US" sz="1700" dirty="0" err="1"/>
              <a:t>lampou</a:t>
            </a:r>
            <a:r>
              <a:rPr lang="en-US" sz="1700" dirty="0"/>
              <a:t>,</a:t>
            </a:r>
          </a:p>
          <a:p>
            <a:pPr marL="0" indent="0">
              <a:buNone/>
            </a:pPr>
            <a:r>
              <a:rPr lang="en-US" sz="1700" dirty="0"/>
              <a:t>b) </a:t>
            </a:r>
            <a:r>
              <a:rPr lang="en-US" sz="1700" dirty="0" err="1"/>
              <a:t>sedačka</a:t>
            </a:r>
            <a:r>
              <a:rPr lang="en-US" sz="1700" dirty="0"/>
              <a:t> </a:t>
            </a:r>
            <a:r>
              <a:rPr lang="en-US" sz="1700" dirty="0" err="1"/>
              <a:t>otáčecí</a:t>
            </a:r>
            <a:r>
              <a:rPr lang="en-US" sz="1700" dirty="0"/>
              <a:t>,</a:t>
            </a:r>
          </a:p>
          <a:p>
            <a:pPr marL="0" indent="0">
              <a:buNone/>
            </a:pPr>
            <a:r>
              <a:rPr lang="en-US" sz="1700" dirty="0"/>
              <a:t>c) </a:t>
            </a:r>
            <a:r>
              <a:rPr lang="en-US" sz="1700" dirty="0" err="1"/>
              <a:t>oftalmoskop</a:t>
            </a:r>
            <a:r>
              <a:rPr lang="en-US" sz="1700" dirty="0"/>
              <a:t> </a:t>
            </a:r>
            <a:r>
              <a:rPr lang="en-US" sz="1700" dirty="0" err="1"/>
              <a:t>přímý</a:t>
            </a:r>
            <a:r>
              <a:rPr lang="en-US" sz="1700" dirty="0"/>
              <a:t>,</a:t>
            </a:r>
          </a:p>
          <a:p>
            <a:pPr marL="0" indent="0">
              <a:buNone/>
            </a:pPr>
            <a:r>
              <a:rPr lang="en-US" sz="1700" dirty="0"/>
              <a:t>d) </a:t>
            </a:r>
            <a:r>
              <a:rPr lang="en-US" sz="1700" dirty="0" err="1"/>
              <a:t>automatický</a:t>
            </a:r>
            <a:r>
              <a:rPr lang="en-US" sz="1700" dirty="0"/>
              <a:t> </a:t>
            </a:r>
            <a:r>
              <a:rPr lang="en-US" sz="1700" dirty="0" err="1"/>
              <a:t>refraktometr</a:t>
            </a:r>
            <a:r>
              <a:rPr lang="en-US" sz="1700" dirty="0"/>
              <a:t> </a:t>
            </a:r>
            <a:r>
              <a:rPr lang="en-US" sz="1700" dirty="0" err="1"/>
              <a:t>nebo</a:t>
            </a:r>
            <a:r>
              <a:rPr lang="en-US" sz="1700" dirty="0"/>
              <a:t> </a:t>
            </a:r>
            <a:r>
              <a:rPr lang="en-US" sz="1700" dirty="0" err="1"/>
              <a:t>skiaskopické</a:t>
            </a:r>
            <a:r>
              <a:rPr lang="en-US" sz="1700" dirty="0"/>
              <a:t> </a:t>
            </a:r>
            <a:r>
              <a:rPr lang="en-US" sz="1700" dirty="0" err="1"/>
              <a:t>lišty</a:t>
            </a:r>
            <a:r>
              <a:rPr lang="en-US" sz="1700" dirty="0"/>
              <a:t> a </a:t>
            </a:r>
            <a:r>
              <a:rPr lang="en-US" sz="1700" dirty="0" err="1"/>
              <a:t>zrcátko</a:t>
            </a:r>
            <a:r>
              <a:rPr lang="en-US" sz="1700" dirty="0"/>
              <a:t>,</a:t>
            </a:r>
          </a:p>
          <a:p>
            <a:pPr marL="0" indent="0">
              <a:buNone/>
            </a:pPr>
            <a:r>
              <a:rPr lang="en-US" sz="1700" dirty="0"/>
              <a:t>e) </a:t>
            </a:r>
            <a:r>
              <a:rPr lang="en-US" sz="1700" dirty="0" err="1"/>
              <a:t>lampa</a:t>
            </a:r>
            <a:r>
              <a:rPr lang="en-US" sz="1700" dirty="0"/>
              <a:t> </a:t>
            </a:r>
            <a:r>
              <a:rPr lang="en-US" sz="1700" dirty="0" err="1"/>
              <a:t>štěrbinová</a:t>
            </a:r>
            <a:r>
              <a:rPr lang="en-US" sz="1700" dirty="0"/>
              <a:t>,</a:t>
            </a:r>
          </a:p>
          <a:p>
            <a:pPr marL="0" indent="0">
              <a:buNone/>
            </a:pPr>
            <a:r>
              <a:rPr lang="en-US" sz="1700" dirty="0"/>
              <a:t>f) </a:t>
            </a:r>
            <a:r>
              <a:rPr lang="en-US" sz="1700" dirty="0" err="1"/>
              <a:t>oční</a:t>
            </a:r>
            <a:r>
              <a:rPr lang="en-US" sz="1700" dirty="0"/>
              <a:t> </a:t>
            </a:r>
            <a:r>
              <a:rPr lang="en-US" sz="1700" dirty="0" err="1"/>
              <a:t>tonometr</a:t>
            </a:r>
            <a:r>
              <a:rPr lang="en-US" sz="1700" dirty="0"/>
              <a:t>,</a:t>
            </a:r>
          </a:p>
          <a:p>
            <a:pPr marL="0" indent="0">
              <a:buNone/>
            </a:pPr>
            <a:r>
              <a:rPr lang="en-US" sz="1700" dirty="0"/>
              <a:t>g) </a:t>
            </a:r>
            <a:r>
              <a:rPr lang="en-US" sz="1700" dirty="0" err="1"/>
              <a:t>optotypy</a:t>
            </a:r>
            <a:r>
              <a:rPr lang="en-US" sz="1700" dirty="0"/>
              <a:t>,</a:t>
            </a:r>
          </a:p>
          <a:p>
            <a:pPr marL="0" indent="0">
              <a:buNone/>
            </a:pPr>
            <a:r>
              <a:rPr lang="en-US" sz="1700" dirty="0"/>
              <a:t>h) </a:t>
            </a:r>
            <a:r>
              <a:rPr lang="en-US" sz="1700" dirty="0" err="1"/>
              <a:t>perimetr</a:t>
            </a:r>
            <a:r>
              <a:rPr lang="en-US" sz="1700" dirty="0"/>
              <a:t>,</a:t>
            </a:r>
          </a:p>
          <a:p>
            <a:pPr marL="0" indent="0">
              <a:buNone/>
            </a:pPr>
            <a:r>
              <a:rPr lang="en-US" sz="1700" dirty="0" err="1"/>
              <a:t>i</a:t>
            </a:r>
            <a:r>
              <a:rPr lang="en-US" sz="1700" dirty="0"/>
              <a:t>) </a:t>
            </a:r>
            <a:r>
              <a:rPr lang="en-US" sz="1700" dirty="0" err="1"/>
              <a:t>brýlová</a:t>
            </a:r>
            <a:r>
              <a:rPr lang="en-US" sz="1700" dirty="0"/>
              <a:t> </a:t>
            </a:r>
            <a:r>
              <a:rPr lang="en-US" sz="1700" dirty="0" err="1"/>
              <a:t>skříň</a:t>
            </a:r>
            <a:r>
              <a:rPr lang="en-US" sz="1700" dirty="0"/>
              <a:t>,</a:t>
            </a:r>
          </a:p>
          <a:p>
            <a:pPr marL="0" indent="0">
              <a:buNone/>
            </a:pPr>
            <a:r>
              <a:rPr lang="en-US" sz="1700" dirty="0"/>
              <a:t>j) </a:t>
            </a:r>
            <a:r>
              <a:rPr lang="en-US" sz="1700" dirty="0" err="1"/>
              <a:t>zařízení</a:t>
            </a:r>
            <a:r>
              <a:rPr lang="en-US" sz="1700" dirty="0"/>
              <a:t> k </a:t>
            </a:r>
            <a:r>
              <a:rPr lang="en-US" sz="1700" dirty="0" err="1"/>
              <a:t>zatemnění</a:t>
            </a:r>
            <a:r>
              <a:rPr lang="en-US" sz="1700" dirty="0"/>
              <a:t> </a:t>
            </a:r>
            <a:r>
              <a:rPr lang="en-US" sz="1700" dirty="0" err="1"/>
              <a:t>oken</a:t>
            </a:r>
            <a:r>
              <a:rPr lang="en-US" sz="1700" dirty="0"/>
              <a:t>.</a:t>
            </a:r>
          </a:p>
          <a:p>
            <a:pPr marL="0" indent="0">
              <a:buNone/>
            </a:pPr>
            <a:r>
              <a:rPr lang="en-US" sz="1700" dirty="0" err="1"/>
              <a:t>Vybavení</a:t>
            </a:r>
            <a:r>
              <a:rPr lang="en-US" sz="1700" dirty="0"/>
              <a:t> </a:t>
            </a:r>
            <a:r>
              <a:rPr lang="en-US" sz="1700" dirty="0" err="1"/>
              <a:t>uvedené</a:t>
            </a:r>
            <a:r>
              <a:rPr lang="en-US" sz="1700" dirty="0"/>
              <a:t> v </a:t>
            </a:r>
            <a:r>
              <a:rPr lang="en-US" sz="1700" dirty="0" err="1"/>
              <a:t>písmenu</a:t>
            </a:r>
            <a:r>
              <a:rPr lang="en-US" sz="1700" dirty="0"/>
              <a:t> h) se </a:t>
            </a:r>
            <a:r>
              <a:rPr lang="en-US" sz="1700" dirty="0" err="1"/>
              <a:t>nevyžaduje</a:t>
            </a:r>
            <a:r>
              <a:rPr lang="en-US" sz="1700" dirty="0"/>
              <a:t> </a:t>
            </a:r>
            <a:r>
              <a:rPr lang="en-US" sz="1700" dirty="0" err="1"/>
              <a:t>ve</a:t>
            </a:r>
            <a:r>
              <a:rPr lang="en-US" sz="1700" dirty="0"/>
              <a:t> </a:t>
            </a:r>
            <a:r>
              <a:rPr lang="en-US" sz="1700" dirty="0" err="1"/>
              <a:t>zdravotnických</a:t>
            </a:r>
            <a:r>
              <a:rPr lang="en-US" sz="1700" dirty="0"/>
              <a:t> </a:t>
            </a:r>
            <a:r>
              <a:rPr lang="en-US" sz="1700" dirty="0" err="1"/>
              <a:t>zařízeních</a:t>
            </a:r>
            <a:r>
              <a:rPr lang="en-US" sz="1700" dirty="0"/>
              <a:t> </a:t>
            </a:r>
            <a:r>
              <a:rPr lang="en-US" sz="1700" dirty="0" err="1"/>
              <a:t>Vězeňské</a:t>
            </a:r>
            <a:r>
              <a:rPr lang="en-US" sz="1700" dirty="0"/>
              <a:t> </a:t>
            </a:r>
            <a:r>
              <a:rPr lang="en-US" sz="1700" dirty="0" err="1"/>
              <a:t>služby</a:t>
            </a:r>
            <a:r>
              <a:rPr lang="en-US" sz="1700" dirty="0"/>
              <a:t>, </a:t>
            </a:r>
            <a:r>
              <a:rPr lang="en-US" sz="1700" dirty="0" err="1"/>
              <a:t>pokud</a:t>
            </a:r>
            <a:r>
              <a:rPr lang="cs-CZ" sz="1700" dirty="0"/>
              <a:t> </a:t>
            </a:r>
            <a:r>
              <a:rPr lang="en-US" sz="1700" dirty="0"/>
              <a:t>je </a:t>
            </a:r>
            <a:r>
              <a:rPr lang="en-US" sz="1700" dirty="0" err="1"/>
              <a:t>vyšetření</a:t>
            </a:r>
            <a:r>
              <a:rPr lang="en-US" sz="1700" dirty="0"/>
              <a:t> </a:t>
            </a:r>
            <a:r>
              <a:rPr lang="en-US" sz="1700" dirty="0" err="1"/>
              <a:t>perimetrem</a:t>
            </a:r>
            <a:r>
              <a:rPr lang="en-US" sz="1700" dirty="0"/>
              <a:t> </a:t>
            </a:r>
            <a:r>
              <a:rPr lang="en-US" sz="1700" dirty="0" err="1"/>
              <a:t>zajištěno</a:t>
            </a:r>
            <a:r>
              <a:rPr lang="en-US" sz="1700" dirty="0"/>
              <a:t> </a:t>
            </a:r>
            <a:r>
              <a:rPr lang="en-US" sz="1700" dirty="0" err="1"/>
              <a:t>smluvně</a:t>
            </a:r>
            <a:r>
              <a:rPr lang="en-US" sz="1700" dirty="0"/>
              <a:t> </a:t>
            </a:r>
            <a:r>
              <a:rPr lang="en-US" sz="1700" dirty="0" err="1"/>
              <a:t>ve</a:t>
            </a:r>
            <a:r>
              <a:rPr lang="en-US" sz="1700" dirty="0"/>
              <a:t> </a:t>
            </a:r>
            <a:r>
              <a:rPr lang="en-US" sz="1700" dirty="0" err="1"/>
              <a:t>zdravotnickém</a:t>
            </a:r>
            <a:r>
              <a:rPr lang="en-US" sz="1700" dirty="0"/>
              <a:t> </a:t>
            </a:r>
            <a:r>
              <a:rPr lang="en-US" sz="1700" dirty="0" err="1"/>
              <a:t>zařízení</a:t>
            </a:r>
            <a:r>
              <a:rPr lang="en-US" sz="1700" dirty="0"/>
              <a:t> </a:t>
            </a:r>
            <a:r>
              <a:rPr lang="en-US" sz="1700" dirty="0" err="1"/>
              <a:t>jiného</a:t>
            </a:r>
            <a:r>
              <a:rPr lang="en-US" sz="1700" dirty="0"/>
              <a:t> </a:t>
            </a:r>
            <a:r>
              <a:rPr lang="en-US" sz="1700" dirty="0" err="1"/>
              <a:t>poskytovatele</a:t>
            </a:r>
            <a:r>
              <a:rPr lang="en-US" sz="1700" dirty="0"/>
              <a:t>.</a:t>
            </a:r>
          </a:p>
          <a:p>
            <a:pPr marL="0" indent="0">
              <a:buNone/>
            </a:pPr>
            <a:r>
              <a:rPr lang="en-US" sz="1700" dirty="0" err="1"/>
              <a:t>Nevyžaduje</a:t>
            </a:r>
            <a:r>
              <a:rPr lang="en-US" sz="1700" dirty="0"/>
              <a:t> se </a:t>
            </a:r>
            <a:r>
              <a:rPr lang="en-US" sz="1700" dirty="0" err="1"/>
              <a:t>vyšetřovací</a:t>
            </a:r>
            <a:r>
              <a:rPr lang="en-US" sz="1700" dirty="0"/>
              <a:t> </a:t>
            </a:r>
            <a:r>
              <a:rPr lang="en-US" sz="1700" dirty="0" err="1"/>
              <a:t>lehátko</a:t>
            </a:r>
            <a:r>
              <a:rPr lang="en-US" sz="1700" dirty="0"/>
              <a:t>, </a:t>
            </a:r>
            <a:r>
              <a:rPr lang="en-US" sz="1700" dirty="0" err="1"/>
              <a:t>pokud</a:t>
            </a:r>
            <a:r>
              <a:rPr lang="en-US" sz="1700" dirty="0"/>
              <a:t> </a:t>
            </a:r>
            <a:r>
              <a:rPr lang="en-US" sz="1700" dirty="0" err="1"/>
              <a:t>není</a:t>
            </a:r>
            <a:r>
              <a:rPr lang="en-US" sz="1700" dirty="0"/>
              <a:t> </a:t>
            </a:r>
            <a:r>
              <a:rPr lang="en-US" sz="1700" dirty="0" err="1"/>
              <a:t>nitrooční</a:t>
            </a:r>
            <a:r>
              <a:rPr lang="en-US" sz="1700" dirty="0"/>
              <a:t> </a:t>
            </a:r>
            <a:r>
              <a:rPr lang="en-US" sz="1700" dirty="0" err="1"/>
              <a:t>tlak</a:t>
            </a:r>
            <a:r>
              <a:rPr lang="en-US" sz="1700" dirty="0"/>
              <a:t> </a:t>
            </a:r>
            <a:r>
              <a:rPr lang="en-US" sz="1700" dirty="0" err="1"/>
              <a:t>měřen</a:t>
            </a:r>
            <a:r>
              <a:rPr lang="en-US" sz="1700" dirty="0"/>
              <a:t> </a:t>
            </a:r>
            <a:r>
              <a:rPr lang="en-US" sz="1700" dirty="0" err="1"/>
              <a:t>jinak</a:t>
            </a:r>
            <a:r>
              <a:rPr lang="en-US" sz="1700" dirty="0"/>
              <a:t> </a:t>
            </a:r>
            <a:r>
              <a:rPr lang="en-US" sz="1700" dirty="0" err="1"/>
              <a:t>než</a:t>
            </a:r>
            <a:r>
              <a:rPr lang="en-US" sz="1700" dirty="0"/>
              <a:t> </a:t>
            </a:r>
            <a:r>
              <a:rPr lang="en-US" sz="1700" dirty="0" err="1"/>
              <a:t>impresně</a:t>
            </a:r>
            <a:r>
              <a:rPr lang="en-US" sz="1700" dirty="0"/>
              <a:t>.</a:t>
            </a:r>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9552" y="548680"/>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48808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en-US" sz="1600" b="1" dirty="0">
                <a:solidFill>
                  <a:srgbClr val="FF0000"/>
                </a:solidFill>
              </a:rPr>
              <a:t>1.41. </a:t>
            </a:r>
            <a:r>
              <a:rPr lang="en-US" sz="1600" b="1" dirty="0" err="1">
                <a:solidFill>
                  <a:srgbClr val="FF0000"/>
                </a:solidFill>
              </a:rPr>
              <a:t>Rehabilitační</a:t>
            </a:r>
            <a:r>
              <a:rPr lang="en-US" sz="1600" b="1" dirty="0">
                <a:solidFill>
                  <a:srgbClr val="FF0000"/>
                </a:solidFill>
              </a:rPr>
              <a:t> a </a:t>
            </a:r>
            <a:r>
              <a:rPr lang="en-US" sz="1600" b="1" dirty="0" err="1">
                <a:solidFill>
                  <a:srgbClr val="FF0000"/>
                </a:solidFill>
              </a:rPr>
              <a:t>fyzikální</a:t>
            </a:r>
            <a:r>
              <a:rPr lang="en-US" sz="1600" b="1" dirty="0">
                <a:solidFill>
                  <a:srgbClr val="FF0000"/>
                </a:solidFill>
              </a:rPr>
              <a:t> </a:t>
            </a:r>
            <a:r>
              <a:rPr lang="en-US" sz="1600" b="1" dirty="0" err="1">
                <a:solidFill>
                  <a:srgbClr val="FF0000"/>
                </a:solidFill>
              </a:rPr>
              <a:t>medicína</a:t>
            </a:r>
            <a:endParaRPr lang="en-US" sz="1600" b="1" dirty="0">
              <a:solidFill>
                <a:srgbClr val="FF0000"/>
              </a:solidFill>
            </a:endParaRPr>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a:t>d) </a:t>
            </a:r>
            <a:r>
              <a:rPr lang="en-US" sz="1600" dirty="0" err="1"/>
              <a:t>neurologické</a:t>
            </a:r>
            <a:r>
              <a:rPr lang="en-US" sz="1600" dirty="0"/>
              <a:t> </a:t>
            </a:r>
            <a:r>
              <a:rPr lang="en-US" sz="1600" dirty="0" err="1"/>
              <a:t>kladívko</a:t>
            </a:r>
            <a:r>
              <a:rPr lang="en-US" sz="1600" dirty="0"/>
              <a:t>.</a:t>
            </a:r>
            <a:endParaRPr lang="cs-CZ" sz="1600" dirty="0"/>
          </a:p>
          <a:p>
            <a:pPr marL="0" indent="0">
              <a:buNone/>
            </a:pPr>
            <a:endParaRPr lang="en-US" sz="1600" dirty="0"/>
          </a:p>
          <a:p>
            <a:pPr marL="0" indent="0">
              <a:buNone/>
            </a:pPr>
            <a:r>
              <a:rPr lang="en-US" sz="1600" b="1" dirty="0"/>
              <a:t>1.41.1. </a:t>
            </a:r>
            <a:r>
              <a:rPr lang="en-US" sz="1600" b="1" dirty="0" err="1"/>
              <a:t>Stacionární</a:t>
            </a:r>
            <a:r>
              <a:rPr lang="en-US" sz="1600" b="1" dirty="0"/>
              <a:t> </a:t>
            </a:r>
            <a:r>
              <a:rPr lang="en-US" sz="1600" b="1" dirty="0" err="1"/>
              <a:t>péče</a:t>
            </a:r>
            <a:r>
              <a:rPr lang="en-US" sz="1600" b="1" dirty="0"/>
              <a:t> - </a:t>
            </a:r>
            <a:r>
              <a:rPr lang="en-US" sz="1600" b="1" dirty="0" err="1"/>
              <a:t>rehabilitační</a:t>
            </a:r>
            <a:r>
              <a:rPr lang="en-US" sz="1600" b="1" dirty="0"/>
              <a:t> a </a:t>
            </a:r>
            <a:r>
              <a:rPr lang="en-US" sz="1600" b="1" dirty="0" err="1"/>
              <a:t>fyzikální</a:t>
            </a:r>
            <a:r>
              <a:rPr lang="en-US" sz="1600" b="1" dirty="0"/>
              <a:t> </a:t>
            </a:r>
            <a:r>
              <a:rPr lang="en-US" sz="1600" b="1" dirty="0" err="1"/>
              <a:t>medicína</a:t>
            </a:r>
            <a:endParaRPr lang="en-US" sz="1600" b="1" dirty="0"/>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err="1"/>
              <a:t>Další</a:t>
            </a:r>
            <a:r>
              <a:rPr lang="en-US" sz="1600" dirty="0"/>
              <a:t> </a:t>
            </a:r>
            <a:r>
              <a:rPr lang="en-US" sz="1600" dirty="0" err="1"/>
              <a:t>vybavení</a:t>
            </a:r>
            <a:r>
              <a:rPr lang="en-US" sz="1600" dirty="0"/>
              <a:t> je </a:t>
            </a:r>
            <a:r>
              <a:rPr lang="en-US" sz="1600" dirty="0" err="1"/>
              <a:t>shodné</a:t>
            </a:r>
            <a:r>
              <a:rPr lang="en-US" sz="1600" dirty="0"/>
              <a:t> s </a:t>
            </a:r>
            <a:r>
              <a:rPr lang="en-US" sz="1600" dirty="0" err="1"/>
              <a:t>vybavením</a:t>
            </a:r>
            <a:r>
              <a:rPr lang="en-US" sz="1600" dirty="0"/>
              <a:t> </a:t>
            </a:r>
            <a:r>
              <a:rPr lang="en-US" sz="1600" dirty="0" err="1"/>
              <a:t>uvedeným</a:t>
            </a:r>
            <a:r>
              <a:rPr lang="en-US" sz="1600" dirty="0"/>
              <a:t> v </a:t>
            </a:r>
            <a:r>
              <a:rPr lang="en-US" sz="1600" dirty="0" err="1"/>
              <a:t>části</a:t>
            </a:r>
            <a:r>
              <a:rPr lang="en-US" sz="1600" dirty="0"/>
              <a:t> I.B </a:t>
            </a:r>
            <a:r>
              <a:rPr lang="en-US" sz="1600" dirty="0" err="1"/>
              <a:t>bodech</a:t>
            </a:r>
            <a:r>
              <a:rPr lang="en-US" sz="1600" dirty="0"/>
              <a:t> 2.3 </a:t>
            </a:r>
            <a:r>
              <a:rPr lang="en-US" sz="1600" dirty="0" err="1"/>
              <a:t>až</a:t>
            </a:r>
            <a:r>
              <a:rPr lang="en-US" sz="1600" dirty="0"/>
              <a:t> 2.6 </a:t>
            </a:r>
            <a:r>
              <a:rPr lang="en-US" sz="1600" dirty="0" err="1"/>
              <a:t>této</a:t>
            </a:r>
            <a:r>
              <a:rPr lang="en-US" sz="1600" dirty="0"/>
              <a:t> </a:t>
            </a:r>
            <a:r>
              <a:rPr lang="en-US" sz="1600" dirty="0" err="1"/>
              <a:t>přílohy</a:t>
            </a:r>
            <a:r>
              <a:rPr lang="en-US" sz="1600" dirty="0"/>
              <a:t>, </a:t>
            </a:r>
            <a:r>
              <a:rPr lang="en-US" sz="1600" dirty="0" err="1"/>
              <a:t>pokud</a:t>
            </a:r>
            <a:r>
              <a:rPr lang="en-US" sz="1600" dirty="0"/>
              <a:t> je </a:t>
            </a:r>
            <a:r>
              <a:rPr lang="en-US" sz="1600" dirty="0" err="1"/>
              <a:t>poskytována</a:t>
            </a:r>
            <a:r>
              <a:rPr lang="en-US" sz="1600" dirty="0"/>
              <a:t> </a:t>
            </a:r>
            <a:r>
              <a:rPr lang="en-US" sz="1600" dirty="0" err="1"/>
              <a:t>péče</a:t>
            </a:r>
            <a:r>
              <a:rPr lang="en-US" sz="1600" dirty="0"/>
              <a:t> </a:t>
            </a:r>
            <a:r>
              <a:rPr lang="en-US" sz="1600" dirty="0" err="1"/>
              <a:t>ergoterapeuta</a:t>
            </a:r>
            <a:r>
              <a:rPr lang="en-US" sz="1600" dirty="0"/>
              <a:t>, </a:t>
            </a:r>
            <a:r>
              <a:rPr lang="en-US" sz="1600" dirty="0" err="1"/>
              <a:t>fyzioterapeuta</a:t>
            </a:r>
            <a:r>
              <a:rPr lang="en-US" sz="1600" dirty="0"/>
              <a:t>, </a:t>
            </a:r>
            <a:r>
              <a:rPr lang="en-US" sz="1600" dirty="0" err="1"/>
              <a:t>klinického</a:t>
            </a:r>
            <a:r>
              <a:rPr lang="en-US" sz="1600" dirty="0"/>
              <a:t> </a:t>
            </a:r>
            <a:r>
              <a:rPr lang="en-US" sz="1600" dirty="0" err="1"/>
              <a:t>logopeda</a:t>
            </a:r>
            <a:r>
              <a:rPr lang="en-US" sz="1600" dirty="0"/>
              <a:t> </a:t>
            </a:r>
            <a:r>
              <a:rPr lang="en-US" sz="1600" dirty="0" err="1"/>
              <a:t>nebo</a:t>
            </a:r>
            <a:r>
              <a:rPr lang="en-US" sz="1600" dirty="0"/>
              <a:t> </a:t>
            </a:r>
            <a:r>
              <a:rPr lang="en-US" sz="1600" dirty="0" err="1"/>
              <a:t>klinického</a:t>
            </a:r>
            <a:r>
              <a:rPr lang="en-US" sz="1600" dirty="0"/>
              <a:t> </a:t>
            </a:r>
            <a:r>
              <a:rPr lang="en-US" sz="1600" dirty="0" err="1"/>
              <a:t>psychologa</a:t>
            </a:r>
            <a:r>
              <a:rPr lang="en-US" sz="1600" dirty="0"/>
              <a:t>.</a:t>
            </a:r>
          </a:p>
          <a:p>
            <a:pPr marL="0" indent="0">
              <a:buNone/>
            </a:pPr>
            <a:r>
              <a:rPr lang="en-US" sz="1600" dirty="0" err="1"/>
              <a:t>Zřizuje</a:t>
            </a:r>
            <a:r>
              <a:rPr lang="en-US" sz="1600" dirty="0"/>
              <a:t> se </a:t>
            </a:r>
            <a:r>
              <a:rPr lang="en-US" sz="1600" dirty="0" err="1"/>
              <a:t>odpočinková</a:t>
            </a:r>
            <a:r>
              <a:rPr lang="en-US" sz="1600" dirty="0"/>
              <a:t> </a:t>
            </a:r>
            <a:r>
              <a:rPr lang="en-US" sz="1600" dirty="0" err="1"/>
              <a:t>místnost</a:t>
            </a:r>
            <a:r>
              <a:rPr lang="en-US" sz="16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23528" y="529189"/>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285774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1657" y="1406823"/>
            <a:ext cx="8229600" cy="4525963"/>
          </a:xfrm>
        </p:spPr>
        <p:txBody>
          <a:bodyPr>
            <a:noAutofit/>
          </a:bodyPr>
          <a:lstStyle/>
          <a:p>
            <a:r>
              <a:rPr lang="en-US" sz="1400" b="1" dirty="0">
                <a:solidFill>
                  <a:srgbClr val="FF0000"/>
                </a:solidFill>
              </a:rPr>
              <a:t>2.4. </a:t>
            </a:r>
            <a:r>
              <a:rPr lang="en-US" sz="1400" b="1" dirty="0" err="1">
                <a:solidFill>
                  <a:srgbClr val="FF0000"/>
                </a:solidFill>
              </a:rPr>
              <a:t>Fyzioterapeut</a:t>
            </a:r>
            <a:endParaRPr lang="en-US" sz="1400" b="1" dirty="0">
              <a:solidFill>
                <a:srgbClr val="FF0000"/>
              </a:solidFill>
            </a:endParaRPr>
          </a:p>
          <a:p>
            <a:pPr marL="0" indent="0">
              <a:buNone/>
            </a:pPr>
            <a:r>
              <a:rPr lang="en-US" sz="1400" dirty="0" err="1"/>
              <a:t>Jednotlivá</a:t>
            </a:r>
            <a:r>
              <a:rPr lang="en-US" sz="1400" dirty="0"/>
              <a:t> </a:t>
            </a:r>
            <a:r>
              <a:rPr lang="en-US" sz="1400" dirty="0" err="1"/>
              <a:t>pracoviště</a:t>
            </a:r>
            <a:r>
              <a:rPr lang="en-US" sz="1400" dirty="0"/>
              <a:t> </a:t>
            </a:r>
            <a:r>
              <a:rPr lang="en-US" sz="1400" dirty="0" err="1"/>
              <a:t>jsou</a:t>
            </a:r>
            <a:r>
              <a:rPr lang="en-US" sz="1400" dirty="0"/>
              <a:t> </a:t>
            </a:r>
            <a:r>
              <a:rPr lang="en-US" sz="1400" dirty="0" err="1"/>
              <a:t>vybavena</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(body 2.4.1 </a:t>
            </a:r>
            <a:r>
              <a:rPr lang="en-US" sz="1400" dirty="0" err="1"/>
              <a:t>až</a:t>
            </a:r>
            <a:r>
              <a:rPr lang="en-US" sz="1400" dirty="0"/>
              <a:t> 2.4.6); </a:t>
            </a:r>
            <a:r>
              <a:rPr lang="en-US" sz="1400" dirty="0" err="1"/>
              <a:t>nevyžaduje</a:t>
            </a:r>
            <a:r>
              <a:rPr lang="en-US" sz="1400" dirty="0"/>
              <a:t> se </a:t>
            </a:r>
            <a:r>
              <a:rPr lang="en-US" sz="1400" dirty="0" err="1"/>
              <a:t>tonometr</a:t>
            </a:r>
            <a:r>
              <a:rPr lang="en-US" sz="1400" dirty="0"/>
              <a:t> a </a:t>
            </a:r>
            <a:r>
              <a:rPr lang="en-US" sz="1400" dirty="0" err="1"/>
              <a:t>fonendoskop</a:t>
            </a:r>
            <a:r>
              <a:rPr lang="en-US" sz="1400" dirty="0"/>
              <a:t>.</a:t>
            </a:r>
            <a:endParaRPr lang="cs-CZ" sz="1400" dirty="0"/>
          </a:p>
          <a:p>
            <a:pPr marL="0" indent="0">
              <a:buNone/>
            </a:pPr>
            <a:endParaRPr lang="en-US" sz="1400" dirty="0"/>
          </a:p>
          <a:p>
            <a:r>
              <a:rPr lang="en-US" sz="1400" b="1" dirty="0"/>
              <a:t>2.4.1. </a:t>
            </a:r>
            <a:r>
              <a:rPr lang="en-US" sz="1400" b="1" dirty="0" err="1"/>
              <a:t>Individuální</a:t>
            </a:r>
            <a:r>
              <a:rPr lang="en-US" sz="1400" b="1" dirty="0"/>
              <a:t> </a:t>
            </a:r>
            <a:r>
              <a:rPr lang="en-US" sz="1400" b="1" dirty="0" err="1"/>
              <a:t>fyzioterapie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místnost</a:t>
            </a:r>
            <a:r>
              <a:rPr lang="en-US" sz="1400" dirty="0"/>
              <a:t> pro </a:t>
            </a:r>
            <a:r>
              <a:rPr lang="en-US" sz="1400" dirty="0" err="1"/>
              <a:t>individuální</a:t>
            </a:r>
            <a:r>
              <a:rPr lang="en-US" sz="1400" dirty="0"/>
              <a:t> </a:t>
            </a:r>
            <a:r>
              <a:rPr lang="en-US" sz="1400" dirty="0" err="1"/>
              <a:t>pohybovou</a:t>
            </a:r>
            <a:r>
              <a:rPr lang="en-US" sz="1400" dirty="0"/>
              <a:t> </a:t>
            </a:r>
            <a:r>
              <a:rPr lang="en-US" sz="1400" dirty="0" err="1"/>
              <a:t>léčbu</a:t>
            </a:r>
            <a:r>
              <a:rPr lang="en-US" sz="1400" dirty="0"/>
              <a:t> s </a:t>
            </a:r>
            <a:r>
              <a:rPr lang="en-US" sz="1400" dirty="0" err="1"/>
              <a:t>minimální</a:t>
            </a:r>
            <a:r>
              <a:rPr lang="en-US" sz="1400" dirty="0"/>
              <a:t> </a:t>
            </a:r>
            <a:r>
              <a:rPr lang="en-US" sz="1400" dirty="0" err="1"/>
              <a:t>plochou</a:t>
            </a:r>
            <a:r>
              <a:rPr lang="en-US" sz="1400" dirty="0"/>
              <a:t> 10 m</a:t>
            </a:r>
            <a:r>
              <a:rPr lang="en-US" sz="1400" baseline="30000" dirty="0"/>
              <a:t>2</a:t>
            </a:r>
            <a:r>
              <a:rPr lang="en-US" sz="1400" dirty="0"/>
              <a:t>,</a:t>
            </a:r>
          </a:p>
          <a:p>
            <a:pPr marL="0" indent="0">
              <a:buNone/>
            </a:pPr>
            <a:r>
              <a:rPr lang="en-US" sz="1400" dirty="0"/>
              <a:t>b) </a:t>
            </a:r>
            <a:r>
              <a:rPr lang="en-US" sz="1400" dirty="0" err="1"/>
              <a:t>vyšetřovací</a:t>
            </a:r>
            <a:r>
              <a:rPr lang="en-US" sz="1400" dirty="0"/>
              <a:t> </a:t>
            </a:r>
            <a:r>
              <a:rPr lang="en-US" sz="1400" dirty="0" err="1"/>
              <a:t>lehátko</a:t>
            </a:r>
            <a:r>
              <a:rPr lang="en-US" sz="1400" dirty="0"/>
              <a:t> s </a:t>
            </a:r>
            <a:r>
              <a:rPr lang="en-US" sz="1400" dirty="0" err="1"/>
              <a:t>nastavitelnou</a:t>
            </a:r>
            <a:r>
              <a:rPr lang="en-US" sz="1400" dirty="0"/>
              <a:t> </a:t>
            </a:r>
            <a:r>
              <a:rPr lang="en-US" sz="1400" dirty="0" err="1"/>
              <a:t>výškou</a:t>
            </a:r>
            <a:r>
              <a:rPr lang="en-US" sz="1400" dirty="0"/>
              <a:t>,</a:t>
            </a:r>
          </a:p>
          <a:p>
            <a:pPr marL="0" indent="0">
              <a:buNone/>
            </a:pPr>
            <a:r>
              <a:rPr lang="en-US" sz="1400" dirty="0"/>
              <a:t>c) </a:t>
            </a:r>
            <a:r>
              <a:rPr lang="en-US" sz="1400" dirty="0" err="1"/>
              <a:t>zrcadlo</a:t>
            </a:r>
            <a:r>
              <a:rPr lang="en-US" sz="1400" dirty="0"/>
              <a:t>,</a:t>
            </a:r>
          </a:p>
          <a:p>
            <a:pPr marL="0" indent="0">
              <a:buNone/>
            </a:pPr>
            <a:r>
              <a:rPr lang="en-US" sz="1400" dirty="0"/>
              <a:t>d) 2 </a:t>
            </a:r>
            <a:r>
              <a:rPr lang="en-US" sz="1400" dirty="0" err="1"/>
              <a:t>osobní</a:t>
            </a:r>
            <a:r>
              <a:rPr lang="en-US" sz="1400" dirty="0"/>
              <a:t> </a:t>
            </a:r>
            <a:r>
              <a:rPr lang="en-US" sz="1400" dirty="0" err="1"/>
              <a:t>váhy</a:t>
            </a:r>
            <a:r>
              <a:rPr lang="en-US" sz="1400" dirty="0"/>
              <a:t> </a:t>
            </a:r>
            <a:r>
              <a:rPr lang="en-US" sz="1400" dirty="0" err="1"/>
              <a:t>nášlapné</a:t>
            </a:r>
            <a:r>
              <a:rPr lang="en-US" sz="1400" dirty="0"/>
              <a:t>.</a:t>
            </a:r>
            <a:endParaRPr lang="cs-CZ" sz="1400" dirty="0"/>
          </a:p>
          <a:p>
            <a:pPr marL="0" indent="0">
              <a:buNone/>
            </a:pPr>
            <a:endParaRPr lang="en-US" sz="1400" dirty="0"/>
          </a:p>
          <a:p>
            <a:r>
              <a:rPr lang="en-US" sz="1400" b="1" dirty="0"/>
              <a:t>2.4.2. </a:t>
            </a:r>
            <a:r>
              <a:rPr lang="en-US" sz="1400" b="1" dirty="0" err="1"/>
              <a:t>Skupinová</a:t>
            </a:r>
            <a:r>
              <a:rPr lang="en-US" sz="1400" b="1" dirty="0"/>
              <a:t> </a:t>
            </a:r>
            <a:r>
              <a:rPr lang="en-US" sz="1400" b="1" dirty="0" err="1"/>
              <a:t>pohybová</a:t>
            </a:r>
            <a:r>
              <a:rPr lang="en-US" sz="1400" b="1" dirty="0"/>
              <a:t> </a:t>
            </a:r>
            <a:r>
              <a:rPr lang="en-US" sz="1400" b="1" dirty="0" err="1"/>
              <a:t>léčba</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tělocvična</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tělocvičny</a:t>
            </a:r>
            <a:r>
              <a:rPr lang="en-US" sz="1400" dirty="0"/>
              <a:t> </a:t>
            </a:r>
            <a:r>
              <a:rPr lang="en-US" sz="1400" dirty="0" err="1"/>
              <a:t>činí</a:t>
            </a:r>
            <a:r>
              <a:rPr lang="en-US" sz="1400" dirty="0"/>
              <a:t> 13 m</a:t>
            </a:r>
            <a:r>
              <a:rPr lang="en-US" sz="1400" baseline="30000" dirty="0"/>
              <a:t>2</a:t>
            </a:r>
            <a:r>
              <a:rPr lang="en-US" sz="1400" dirty="0"/>
              <a:t>,</a:t>
            </a:r>
          </a:p>
          <a:p>
            <a:pPr marL="0" indent="0">
              <a:buNone/>
            </a:pPr>
            <a:r>
              <a:rPr lang="en-US" sz="1400" dirty="0"/>
              <a:t>b) </a:t>
            </a:r>
            <a:r>
              <a:rPr lang="en-US" sz="1400" dirty="0" err="1"/>
              <a:t>žíněnky</a:t>
            </a:r>
            <a:r>
              <a:rPr lang="en-US" sz="1400" dirty="0"/>
              <a:t> </a:t>
            </a:r>
            <a:r>
              <a:rPr lang="en-US" sz="1400" dirty="0" err="1"/>
              <a:t>nebo</a:t>
            </a:r>
            <a:r>
              <a:rPr lang="en-US" sz="1400" dirty="0"/>
              <a:t> </a:t>
            </a:r>
            <a:r>
              <a:rPr lang="en-US" sz="1400" dirty="0" err="1"/>
              <a:t>podložky</a:t>
            </a:r>
            <a:r>
              <a:rPr lang="en-US" sz="1400" dirty="0"/>
              <a:t> </a:t>
            </a:r>
            <a:r>
              <a:rPr lang="en-US" sz="1400" dirty="0" err="1"/>
              <a:t>na</a:t>
            </a:r>
            <a:r>
              <a:rPr lang="en-US" sz="1400" dirty="0"/>
              <a:t> </a:t>
            </a:r>
            <a:r>
              <a:rPr lang="en-US" sz="1400" dirty="0" err="1"/>
              <a:t>cvičení</a:t>
            </a:r>
            <a:r>
              <a:rPr lang="en-US" sz="1400" dirty="0"/>
              <a:t>.</a:t>
            </a:r>
            <a:endParaRPr lang="cs-CZ" sz="1400" dirty="0"/>
          </a:p>
          <a:p>
            <a:pPr marL="0" indent="0">
              <a:buNone/>
            </a:pPr>
            <a:endParaRPr lang="cs-CZ" sz="1400" dirty="0"/>
          </a:p>
          <a:p>
            <a:r>
              <a:rPr lang="en-US" sz="1400" b="1" dirty="0"/>
              <a:t>2.4.3. </a:t>
            </a:r>
            <a:r>
              <a:rPr lang="en-US" sz="1400" b="1" dirty="0" err="1"/>
              <a:t>Pohybová</a:t>
            </a:r>
            <a:r>
              <a:rPr lang="en-US" sz="1400" b="1" dirty="0"/>
              <a:t> </a:t>
            </a:r>
            <a:r>
              <a:rPr lang="en-US" sz="1400" b="1" dirty="0" err="1"/>
              <a:t>léčba</a:t>
            </a:r>
            <a:r>
              <a:rPr lang="en-US" sz="1400" b="1" dirty="0"/>
              <a:t> </a:t>
            </a:r>
            <a:r>
              <a:rPr lang="en-US" sz="1400" b="1" dirty="0" err="1"/>
              <a:t>pomocí</a:t>
            </a:r>
            <a:r>
              <a:rPr lang="en-US" sz="1400" b="1" dirty="0"/>
              <a:t> </a:t>
            </a:r>
            <a:r>
              <a:rPr lang="en-US" sz="1400" b="1" dirty="0" err="1"/>
              <a:t>přístrojů</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m2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pracoviště</a:t>
            </a:r>
            <a:r>
              <a:rPr lang="en-US" sz="1400" dirty="0"/>
              <a:t> </a:t>
            </a:r>
            <a:r>
              <a:rPr lang="en-US" sz="1400" dirty="0" err="1"/>
              <a:t>činí</a:t>
            </a:r>
            <a:r>
              <a:rPr lang="en-US" sz="1400" dirty="0"/>
              <a:t> 8 m</a:t>
            </a:r>
            <a:r>
              <a:rPr lang="en-US" sz="1400" baseline="30000" dirty="0"/>
              <a:t>2</a:t>
            </a:r>
            <a:r>
              <a:rPr lang="en-US" sz="1400" dirty="0"/>
              <a:t>,</a:t>
            </a:r>
          </a:p>
          <a:p>
            <a:pPr marL="0" indent="0">
              <a:buNone/>
            </a:pPr>
            <a:r>
              <a:rPr lang="en-US" sz="1400" dirty="0"/>
              <a:t>b) </a:t>
            </a:r>
            <a:r>
              <a:rPr lang="en-US" sz="1400" dirty="0" err="1"/>
              <a:t>přístroje</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 pro </a:t>
            </a:r>
            <a:r>
              <a:rPr lang="en-US" sz="1400" dirty="0" err="1"/>
              <a:t>posilování</a:t>
            </a:r>
            <a:r>
              <a:rPr lang="en-US" sz="1400" dirty="0"/>
              <a:t>, </a:t>
            </a:r>
            <a:r>
              <a:rPr lang="en-US" sz="1400" dirty="0" err="1"/>
              <a:t>nácvik</a:t>
            </a:r>
            <a:r>
              <a:rPr lang="en-US" sz="1400" dirty="0"/>
              <a:t> </a:t>
            </a:r>
            <a:r>
              <a:rPr lang="en-US" sz="1400" dirty="0" err="1"/>
              <a:t>chůze</a:t>
            </a:r>
            <a:r>
              <a:rPr lang="en-US" sz="1400" dirty="0"/>
              <a:t> a </a:t>
            </a:r>
            <a:r>
              <a:rPr lang="en-US" sz="1400" dirty="0" err="1"/>
              <a:t>aktivní</a:t>
            </a:r>
            <a:r>
              <a:rPr lang="en-US" sz="1400" dirty="0"/>
              <a:t> a </a:t>
            </a:r>
            <a:r>
              <a:rPr lang="en-US" sz="1400" dirty="0" err="1"/>
              <a:t>pasivní</a:t>
            </a:r>
            <a:r>
              <a:rPr lang="en-US" sz="1400" dirty="0"/>
              <a:t> </a:t>
            </a:r>
            <a:r>
              <a:rPr lang="en-US" sz="1400" dirty="0" err="1"/>
              <a:t>procvičování</a:t>
            </a:r>
            <a:r>
              <a:rPr lang="en-US" sz="1400" dirty="0"/>
              <a:t> </a:t>
            </a:r>
            <a:r>
              <a:rPr lang="en-US" sz="1400" dirty="0" err="1"/>
              <a:t>hybnosti</a:t>
            </a:r>
            <a:r>
              <a:rPr lang="en-US" sz="14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541347"/>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1232534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908720"/>
            <a:ext cx="8229600" cy="4525963"/>
          </a:xfrm>
        </p:spPr>
        <p:txBody>
          <a:bodyPr>
            <a:noAutofit/>
          </a:bodyPr>
          <a:lstStyle/>
          <a:p>
            <a:r>
              <a:rPr lang="cs-CZ" sz="1400" b="1" dirty="0"/>
              <a:t>2.4.4. Pohybová léčba v rehabilitačním bazénu</a:t>
            </a:r>
          </a:p>
          <a:p>
            <a:pPr marL="0" indent="0">
              <a:buNone/>
            </a:pPr>
            <a:r>
              <a:rPr lang="cs-CZ" sz="1400" dirty="0"/>
              <a:t>Vybavení:</a:t>
            </a:r>
          </a:p>
          <a:p>
            <a:pPr marL="0" indent="0">
              <a:buNone/>
            </a:pPr>
            <a:r>
              <a:rPr lang="cs-CZ" sz="1400" dirty="0"/>
              <a:t>a) bazén s plochou 4,5 m</a:t>
            </a:r>
            <a:r>
              <a:rPr lang="cs-CZ" sz="1400" baseline="30000" dirty="0"/>
              <a:t>2</a:t>
            </a:r>
            <a:r>
              <a:rPr lang="cs-CZ" sz="1400" dirty="0"/>
              <a:t> na 1 dospělého pacienta a 4 m</a:t>
            </a:r>
            <a:r>
              <a:rPr lang="cs-CZ" sz="1400" baseline="30000" dirty="0"/>
              <a:t>2</a:t>
            </a:r>
            <a:r>
              <a:rPr lang="cs-CZ" sz="1400" dirty="0"/>
              <a:t> na 1 dítě,</a:t>
            </a:r>
          </a:p>
          <a:p>
            <a:pPr marL="0" indent="0">
              <a:buNone/>
            </a:pPr>
            <a:r>
              <a:rPr lang="cs-CZ" sz="1400" dirty="0"/>
              <a:t>b) sprcha a prostor pro odložení oděvu.</a:t>
            </a:r>
          </a:p>
          <a:p>
            <a:endParaRPr lang="cs-CZ" sz="1400" dirty="0"/>
          </a:p>
          <a:p>
            <a:r>
              <a:rPr lang="en-US" sz="1400" b="1" dirty="0"/>
              <a:t>2.4.5. </a:t>
            </a:r>
            <a:r>
              <a:rPr lang="en-US" sz="1400" b="1" dirty="0" err="1"/>
              <a:t>Fyzikální</a:t>
            </a:r>
            <a:r>
              <a:rPr lang="en-US" sz="1400" b="1" dirty="0"/>
              <a:t> </a:t>
            </a:r>
            <a:r>
              <a:rPr lang="en-US" sz="1400" b="1" dirty="0" err="1"/>
              <a:t>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a:t>
            </a:r>
          </a:p>
          <a:p>
            <a:pPr marL="0" indent="0">
              <a:buNone/>
            </a:pPr>
            <a:r>
              <a:rPr lang="en-US" sz="1400" dirty="0"/>
              <a:t>b) </a:t>
            </a:r>
            <a:r>
              <a:rPr lang="en-US" sz="1400" dirty="0" err="1"/>
              <a:t>lehátko</a:t>
            </a:r>
            <a:r>
              <a:rPr lang="en-US" sz="1400" dirty="0"/>
              <a:t> s </a:t>
            </a:r>
            <a:r>
              <a:rPr lang="en-US" sz="1400" dirty="0" err="1"/>
              <a:t>minimální</a:t>
            </a:r>
            <a:r>
              <a:rPr lang="en-US" sz="1400" dirty="0"/>
              <a:t> </a:t>
            </a:r>
            <a:r>
              <a:rPr lang="en-US" sz="1400" dirty="0" err="1"/>
              <a:t>výškou</a:t>
            </a:r>
            <a:r>
              <a:rPr lang="en-US" sz="1400" dirty="0"/>
              <a:t> 60 cm </a:t>
            </a:r>
            <a:r>
              <a:rPr lang="en-US" sz="1400" dirty="0" err="1"/>
              <a:t>nebo</a:t>
            </a:r>
            <a:r>
              <a:rPr lang="en-US" sz="1400" dirty="0"/>
              <a:t> </a:t>
            </a:r>
            <a:r>
              <a:rPr lang="en-US" sz="1400" dirty="0" err="1"/>
              <a:t>židle</a:t>
            </a:r>
            <a:r>
              <a:rPr lang="en-US" sz="1400" dirty="0"/>
              <a:t> s </a:t>
            </a:r>
            <a:r>
              <a:rPr lang="en-US" sz="1400" dirty="0" err="1"/>
              <a:t>opěrkou</a:t>
            </a:r>
            <a:r>
              <a:rPr lang="en-US" sz="1400" dirty="0"/>
              <a:t>,</a:t>
            </a:r>
          </a:p>
          <a:p>
            <a:pPr marL="0" indent="0">
              <a:buNone/>
            </a:pPr>
            <a:r>
              <a:rPr lang="en-US" sz="1400" dirty="0"/>
              <a:t>c) </a:t>
            </a:r>
            <a:r>
              <a:rPr lang="en-US" sz="1400" dirty="0" err="1"/>
              <a:t>stolek</a:t>
            </a:r>
            <a:r>
              <a:rPr lang="en-US" sz="1400" dirty="0"/>
              <a:t> pro </a:t>
            </a:r>
            <a:r>
              <a:rPr lang="en-US" sz="1400" dirty="0" err="1"/>
              <a:t>umístění</a:t>
            </a:r>
            <a:r>
              <a:rPr lang="en-US" sz="1400" dirty="0"/>
              <a:t> </a:t>
            </a:r>
            <a:r>
              <a:rPr lang="en-US" sz="1400" dirty="0" err="1"/>
              <a:t>přístroje</a:t>
            </a:r>
            <a:r>
              <a:rPr lang="en-US" sz="1400" dirty="0"/>
              <a:t>,</a:t>
            </a:r>
          </a:p>
          <a:p>
            <a:pPr marL="0" indent="0">
              <a:buNone/>
            </a:pPr>
            <a:r>
              <a:rPr lang="en-US" sz="1400" dirty="0"/>
              <a:t>d) </a:t>
            </a:r>
            <a:r>
              <a:rPr lang="en-US" sz="1400" dirty="0" err="1"/>
              <a:t>přístroje</a:t>
            </a:r>
            <a:r>
              <a:rPr lang="en-US" sz="1400" dirty="0"/>
              <a:t> pro </a:t>
            </a:r>
            <a:r>
              <a:rPr lang="en-US" sz="1400" dirty="0" err="1"/>
              <a:t>aplikaci</a:t>
            </a:r>
            <a:r>
              <a:rPr lang="en-US" sz="1400" dirty="0"/>
              <a:t> </a:t>
            </a:r>
            <a:r>
              <a:rPr lang="en-US" sz="1400" dirty="0" err="1"/>
              <a:t>elektroléčby</a:t>
            </a:r>
            <a:r>
              <a:rPr lang="en-US" sz="1400" dirty="0"/>
              <a:t> s </a:t>
            </a:r>
            <a:r>
              <a:rPr lang="en-US" sz="1400" dirty="0" err="1"/>
              <a:t>možností</a:t>
            </a:r>
            <a:r>
              <a:rPr lang="en-US" sz="1400" dirty="0"/>
              <a:t> </a:t>
            </a:r>
            <a:r>
              <a:rPr lang="en-US" sz="1400" dirty="0" err="1"/>
              <a:t>analgesie</a:t>
            </a:r>
            <a:r>
              <a:rPr lang="en-US" sz="1400" dirty="0"/>
              <a:t>, </a:t>
            </a:r>
            <a:r>
              <a:rPr lang="en-US" sz="1400" dirty="0" err="1"/>
              <a:t>elektrostimulace</a:t>
            </a:r>
            <a:r>
              <a:rPr lang="en-US" sz="1400" dirty="0"/>
              <a:t> a </a:t>
            </a:r>
            <a:r>
              <a:rPr lang="en-US" sz="1400" dirty="0" err="1"/>
              <a:t>ovlivnění</a:t>
            </a:r>
            <a:r>
              <a:rPr lang="en-US" sz="1400" dirty="0"/>
              <a:t> </a:t>
            </a:r>
            <a:r>
              <a:rPr lang="en-US" sz="1400" dirty="0" err="1"/>
              <a:t>trofiky</a:t>
            </a:r>
            <a:r>
              <a:rPr lang="en-US" sz="1400" dirty="0"/>
              <a:t> a </a:t>
            </a:r>
            <a:r>
              <a:rPr lang="en-US" sz="1400" dirty="0" err="1"/>
              <a:t>svalového</a:t>
            </a:r>
            <a:r>
              <a:rPr lang="en-US" sz="1400" dirty="0"/>
              <a:t> </a:t>
            </a:r>
            <a:r>
              <a:rPr lang="en-US" sz="1400" dirty="0" err="1"/>
              <a:t>tonu</a:t>
            </a:r>
            <a:r>
              <a:rPr lang="en-US" sz="1400" dirty="0"/>
              <a:t>, </a:t>
            </a:r>
            <a:r>
              <a:rPr lang="en-US" sz="1400" dirty="0" err="1"/>
              <a:t>vše</a:t>
            </a:r>
            <a:r>
              <a:rPr lang="en-US" sz="1400" dirty="0"/>
              <a:t> </a:t>
            </a:r>
            <a:r>
              <a:rPr lang="en-US" sz="1400" dirty="0" err="1"/>
              <a:t>pomocí</a:t>
            </a:r>
            <a:r>
              <a:rPr lang="en-US" sz="1400" dirty="0"/>
              <a:t> </a:t>
            </a:r>
            <a:r>
              <a:rPr lang="en-US" sz="1400" dirty="0" err="1"/>
              <a:t>nízko</a:t>
            </a:r>
            <a:r>
              <a:rPr lang="en-US" sz="1400" dirty="0"/>
              <a:t>, </a:t>
            </a:r>
            <a:r>
              <a:rPr lang="en-US" sz="1400" dirty="0" err="1"/>
              <a:t>středně</a:t>
            </a:r>
            <a:r>
              <a:rPr lang="en-US" sz="1400" dirty="0"/>
              <a:t> </a:t>
            </a:r>
            <a:r>
              <a:rPr lang="en-US" sz="1400" dirty="0" err="1"/>
              <a:t>nebo</a:t>
            </a:r>
            <a:r>
              <a:rPr lang="en-US" sz="1400" dirty="0"/>
              <a:t> </a:t>
            </a:r>
            <a:r>
              <a:rPr lang="en-US" sz="1400" dirty="0" err="1"/>
              <a:t>vysokofrekvenčních</a:t>
            </a:r>
            <a:r>
              <a:rPr lang="en-US" sz="1400" dirty="0"/>
              <a:t> </a:t>
            </a:r>
            <a:r>
              <a:rPr lang="en-US" sz="1400" dirty="0" err="1"/>
              <a:t>proudů</a:t>
            </a:r>
            <a:r>
              <a:rPr lang="en-US" sz="1400" dirty="0"/>
              <a:t>,</a:t>
            </a:r>
          </a:p>
          <a:p>
            <a:pPr marL="0" indent="0">
              <a:buNone/>
            </a:pPr>
            <a:r>
              <a:rPr lang="en-US" sz="1400" dirty="0"/>
              <a:t>e) </a:t>
            </a:r>
            <a:r>
              <a:rPr lang="en-US" sz="1400" dirty="0" err="1"/>
              <a:t>přístroje</a:t>
            </a:r>
            <a:r>
              <a:rPr lang="en-US" sz="1400" dirty="0"/>
              <a:t> pro </a:t>
            </a:r>
            <a:r>
              <a:rPr lang="en-US" sz="1400" dirty="0" err="1"/>
              <a:t>aplikaci</a:t>
            </a:r>
            <a:r>
              <a:rPr lang="en-US" sz="1400" dirty="0"/>
              <a:t> </a:t>
            </a:r>
            <a:r>
              <a:rPr lang="en-US" sz="1400" dirty="0" err="1"/>
              <a:t>magnetoterapie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f) </a:t>
            </a:r>
            <a:r>
              <a:rPr lang="en-US" sz="1400" dirty="0" err="1"/>
              <a:t>přístroje</a:t>
            </a:r>
            <a:r>
              <a:rPr lang="en-US" sz="1400" dirty="0"/>
              <a:t> pro </a:t>
            </a:r>
            <a:r>
              <a:rPr lang="en-US" sz="1400" dirty="0" err="1"/>
              <a:t>aplikaci</a:t>
            </a:r>
            <a:r>
              <a:rPr lang="en-US" sz="1400" dirty="0"/>
              <a:t> </a:t>
            </a:r>
            <a:r>
              <a:rPr lang="en-US" sz="1400" dirty="0" err="1"/>
              <a:t>fototerapie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g) </a:t>
            </a:r>
            <a:r>
              <a:rPr lang="en-US" sz="1400" dirty="0" err="1"/>
              <a:t>přístroje</a:t>
            </a:r>
            <a:r>
              <a:rPr lang="en-US" sz="1400" dirty="0"/>
              <a:t> pro </a:t>
            </a:r>
            <a:r>
              <a:rPr lang="en-US" sz="1400" dirty="0" err="1"/>
              <a:t>aplikaci</a:t>
            </a:r>
            <a:r>
              <a:rPr lang="en-US" sz="1400" dirty="0"/>
              <a:t> </a:t>
            </a:r>
            <a:r>
              <a:rPr lang="en-US" sz="1400" dirty="0" err="1"/>
              <a:t>termoterapie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endParaRPr lang="cs-CZ" sz="1400" dirty="0"/>
          </a:p>
          <a:p>
            <a:pPr marL="0" indent="0">
              <a:buNone/>
            </a:pPr>
            <a:endParaRPr lang="en-US" sz="1400" dirty="0"/>
          </a:p>
          <a:p>
            <a:r>
              <a:rPr lang="en-US" sz="1400" b="1" dirty="0"/>
              <a:t>2.4.6. </a:t>
            </a:r>
            <a:r>
              <a:rPr lang="en-US" sz="1400" b="1" dirty="0" err="1"/>
              <a:t>Vodoléčba</a:t>
            </a:r>
            <a:endParaRPr lang="en-US" sz="1400" b="1" dirty="0"/>
          </a:p>
          <a:p>
            <a:pPr marL="0" indent="0">
              <a:buNone/>
            </a:pPr>
            <a:r>
              <a:rPr lang="en-US" sz="1400" dirty="0" err="1"/>
              <a:t>Vybavení</a:t>
            </a:r>
            <a:r>
              <a:rPr lang="en-US" sz="1400" dirty="0"/>
              <a:t>:</a:t>
            </a:r>
            <a:endParaRPr lang="cs-CZ" sz="1400" dirty="0"/>
          </a:p>
          <a:p>
            <a:pPr marL="0" indent="0">
              <a:buNone/>
            </a:pPr>
            <a:r>
              <a:rPr lang="en-US" sz="1400" dirty="0"/>
              <a:t>a) </a:t>
            </a:r>
            <a:r>
              <a:rPr lang="en-US" sz="1400" dirty="0" err="1"/>
              <a:t>zařízení</a:t>
            </a:r>
            <a:r>
              <a:rPr lang="en-US" sz="1400" dirty="0"/>
              <a:t> pro </a:t>
            </a:r>
            <a:r>
              <a:rPr lang="en-US" sz="1400" dirty="0" err="1"/>
              <a:t>aplikaci</a:t>
            </a:r>
            <a:r>
              <a:rPr lang="en-US" sz="1400" dirty="0"/>
              <a:t> </a:t>
            </a:r>
            <a:r>
              <a:rPr lang="en-US" sz="1400" dirty="0" err="1"/>
              <a:t>lokální</a:t>
            </a:r>
            <a:r>
              <a:rPr lang="en-US" sz="1400" dirty="0"/>
              <a:t> </a:t>
            </a:r>
            <a:r>
              <a:rPr lang="en-US" sz="1400" dirty="0" err="1"/>
              <a:t>i</a:t>
            </a:r>
            <a:r>
              <a:rPr lang="en-US" sz="1400" dirty="0"/>
              <a:t> </a:t>
            </a:r>
            <a:r>
              <a:rPr lang="en-US" sz="1400" dirty="0" err="1"/>
              <a:t>celotělové</a:t>
            </a:r>
            <a:r>
              <a:rPr lang="en-US" sz="1400" dirty="0"/>
              <a:t> </a:t>
            </a:r>
            <a:r>
              <a:rPr lang="en-US" sz="1400" dirty="0" err="1"/>
              <a:t>hydroterapie</a:t>
            </a:r>
            <a:r>
              <a:rPr lang="en-US" sz="1400" dirty="0"/>
              <a:t>, </a:t>
            </a:r>
            <a:r>
              <a:rPr lang="en-US" sz="1400" dirty="0" err="1"/>
              <a:t>vířivky</a:t>
            </a:r>
            <a:r>
              <a:rPr lang="en-US" sz="1400" dirty="0"/>
              <a:t> pro </a:t>
            </a:r>
            <a:r>
              <a:rPr lang="en-US" sz="1400" dirty="0" err="1"/>
              <a:t>dolní</a:t>
            </a:r>
            <a:r>
              <a:rPr lang="en-US" sz="1400" dirty="0"/>
              <a:t> </a:t>
            </a:r>
            <a:r>
              <a:rPr lang="en-US" sz="1400" dirty="0" err="1"/>
              <a:t>nebo</a:t>
            </a:r>
            <a:r>
              <a:rPr lang="en-US" sz="1400" dirty="0"/>
              <a:t> </a:t>
            </a:r>
            <a:r>
              <a:rPr lang="en-US" sz="1400" dirty="0" err="1"/>
              <a:t>horní</a:t>
            </a:r>
            <a:r>
              <a:rPr lang="en-US" sz="1400" dirty="0"/>
              <a:t> </a:t>
            </a:r>
            <a:r>
              <a:rPr lang="en-US" sz="1400" dirty="0" err="1"/>
              <a:t>končetiny</a:t>
            </a:r>
            <a:r>
              <a:rPr lang="en-US" sz="1400" dirty="0"/>
              <a:t>, </a:t>
            </a:r>
            <a:r>
              <a:rPr lang="en-US" sz="1400" dirty="0" err="1"/>
              <a:t>zařízení</a:t>
            </a:r>
            <a:r>
              <a:rPr lang="en-US" sz="1400" dirty="0"/>
              <a:t> pro </a:t>
            </a:r>
            <a:r>
              <a:rPr lang="en-US" sz="1400" dirty="0" err="1"/>
              <a:t>podvodní</a:t>
            </a:r>
            <a:r>
              <a:rPr lang="en-US" sz="1400" dirty="0"/>
              <a:t> </a:t>
            </a:r>
            <a:r>
              <a:rPr lang="en-US" sz="1400" dirty="0" err="1"/>
              <a:t>masáž</a:t>
            </a:r>
            <a:r>
              <a:rPr lang="en-US" sz="1400" dirty="0"/>
              <a:t> </a:t>
            </a:r>
            <a:r>
              <a:rPr lang="en-US" sz="1400" dirty="0" err="1"/>
              <a:t>nebo</a:t>
            </a:r>
            <a:r>
              <a:rPr lang="en-US" sz="1400" dirty="0"/>
              <a:t> </a:t>
            </a:r>
            <a:r>
              <a:rPr lang="en-US" sz="1400" dirty="0" err="1"/>
              <a:t>katedra</a:t>
            </a:r>
            <a:r>
              <a:rPr lang="en-US" sz="1400" dirty="0"/>
              <a:t> pro </a:t>
            </a:r>
            <a:r>
              <a:rPr lang="en-US" sz="1400" dirty="0" err="1"/>
              <a:t>skotské</a:t>
            </a:r>
            <a:r>
              <a:rPr lang="en-US" sz="1400" dirty="0"/>
              <a:t> </a:t>
            </a:r>
            <a:r>
              <a:rPr lang="en-US" sz="1400" dirty="0" err="1"/>
              <a:t>střiky</a:t>
            </a:r>
            <a:r>
              <a:rPr lang="en-US" sz="1400" dirty="0"/>
              <a:t>,</a:t>
            </a:r>
          </a:p>
          <a:p>
            <a:pPr marL="0" indent="0">
              <a:buNone/>
            </a:pPr>
            <a:r>
              <a:rPr lang="en-US" sz="1400" dirty="0"/>
              <a:t>b) </a:t>
            </a:r>
            <a:r>
              <a:rPr lang="en-US" sz="1400" dirty="0" err="1"/>
              <a:t>sprcha</a:t>
            </a:r>
            <a:r>
              <a:rPr lang="en-US" sz="1400" dirty="0"/>
              <a:t> a </a:t>
            </a:r>
            <a:r>
              <a:rPr lang="en-US" sz="1400" dirty="0" err="1"/>
              <a:t>prostor</a:t>
            </a:r>
            <a:r>
              <a:rPr lang="en-US" sz="1400" dirty="0"/>
              <a:t> pro </a:t>
            </a:r>
            <a:r>
              <a:rPr lang="en-US" sz="1400" dirty="0" err="1"/>
              <a:t>odložení</a:t>
            </a:r>
            <a:r>
              <a:rPr lang="en-US" sz="1400" dirty="0"/>
              <a:t> </a:t>
            </a:r>
            <a:r>
              <a:rPr lang="en-US" sz="1400" dirty="0" err="1"/>
              <a:t>oděvu</a:t>
            </a:r>
            <a:r>
              <a:rPr lang="en-US" sz="1400" dirty="0"/>
              <a:t>.</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012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Aktivity v oblasti zdravotní péče</a:t>
            </a:r>
          </a:p>
        </p:txBody>
      </p:sp>
      <p:sp>
        <p:nvSpPr>
          <p:cNvPr id="3" name="Zástupný symbol pro obsah 2"/>
          <p:cNvSpPr>
            <a:spLocks noGrp="1"/>
          </p:cNvSpPr>
          <p:nvPr>
            <p:ph idx="1"/>
          </p:nvPr>
        </p:nvSpPr>
        <p:spPr/>
        <p:txBody>
          <a:bodyPr/>
          <a:lstStyle/>
          <a:p>
            <a:r>
              <a:rPr lang="cs-CZ" dirty="0"/>
              <a:t>Prevence</a:t>
            </a:r>
          </a:p>
          <a:p>
            <a:r>
              <a:rPr lang="cs-CZ" dirty="0"/>
              <a:t>Diagnóza</a:t>
            </a:r>
          </a:p>
          <a:p>
            <a:r>
              <a:rPr lang="cs-CZ" dirty="0"/>
              <a:t>Léčba</a:t>
            </a:r>
          </a:p>
          <a:p>
            <a:r>
              <a:rPr lang="cs-CZ" dirty="0"/>
              <a:t>Rehabilitace</a:t>
            </a:r>
          </a:p>
          <a:p>
            <a:r>
              <a:rPr lang="cs-CZ" dirty="0"/>
              <a:t>Paliativní péče (jestliže léčba není možná)</a:t>
            </a:r>
          </a:p>
          <a:p>
            <a:r>
              <a:rPr lang="cs-CZ" dirty="0"/>
              <a:t>Výzkum</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146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normAutofit lnSpcReduction="10000"/>
          </a:bodyPr>
          <a:lstStyle/>
          <a:p>
            <a:r>
              <a:rPr lang="cs-CZ" dirty="0"/>
              <a:t>Projekční </a:t>
            </a:r>
            <a:r>
              <a:rPr lang="cs-CZ" dirty="0" err="1"/>
              <a:t>rtg</a:t>
            </a:r>
            <a:r>
              <a:rPr lang="cs-CZ" dirty="0"/>
              <a:t> přístroje</a:t>
            </a:r>
          </a:p>
          <a:p>
            <a:r>
              <a:rPr lang="cs-CZ" dirty="0"/>
              <a:t>Výpočetní tomografie (CT)</a:t>
            </a:r>
          </a:p>
          <a:p>
            <a:r>
              <a:rPr lang="cs-CZ" dirty="0"/>
              <a:t>Ultrazvukové zobrazení včetně dopplerovského</a:t>
            </a:r>
          </a:p>
          <a:p>
            <a:r>
              <a:rPr lang="cs-CZ" dirty="0"/>
              <a:t>Magnetická rezonance (MRI)</a:t>
            </a:r>
          </a:p>
          <a:p>
            <a:r>
              <a:rPr lang="cs-CZ" dirty="0"/>
              <a:t>Radionuklidové zobrazení (nukleární medicína)</a:t>
            </a:r>
          </a:p>
          <a:p>
            <a:r>
              <a:rPr lang="cs-CZ" dirty="0"/>
              <a:t>Termografie</a:t>
            </a:r>
          </a:p>
          <a:p>
            <a:r>
              <a:rPr lang="cs-CZ" dirty="0"/>
              <a:t>Impedanční mapy, </a:t>
            </a:r>
            <a:r>
              <a:rPr lang="cs-CZ" dirty="0" err="1"/>
              <a:t>elastografie</a:t>
            </a:r>
            <a:r>
              <a:rPr lang="cs-CZ" dirty="0"/>
              <a:t>, atd.</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4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63888" y="2924944"/>
            <a:ext cx="1944216" cy="1077218"/>
          </a:xfrm>
          <a:prstGeom prst="rect">
            <a:avLst/>
          </a:prstGeom>
          <a:noFill/>
        </p:spPr>
        <p:txBody>
          <a:bodyPr wrap="square" rtlCol="0">
            <a:spAutoFit/>
          </a:bodyPr>
          <a:lstStyle/>
          <a:p>
            <a:r>
              <a:rPr lang="cs-CZ" sz="3200" b="1" dirty="0"/>
              <a:t>LÉKAŘSKÝ PŘÍSTROJ</a:t>
            </a:r>
            <a:endParaRPr lang="en-US" sz="3200" b="1" dirty="0"/>
          </a:p>
        </p:txBody>
      </p:sp>
      <p:sp>
        <p:nvSpPr>
          <p:cNvPr id="6" name="Zaoblený obdélník 5"/>
          <p:cNvSpPr/>
          <p:nvPr/>
        </p:nvSpPr>
        <p:spPr>
          <a:xfrm>
            <a:off x="3419872" y="2887489"/>
            <a:ext cx="223224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ovéPole 6"/>
          <p:cNvSpPr txBox="1"/>
          <p:nvPr/>
        </p:nvSpPr>
        <p:spPr>
          <a:xfrm>
            <a:off x="1671019" y="4674466"/>
            <a:ext cx="1023037" cy="369332"/>
          </a:xfrm>
          <a:prstGeom prst="rect">
            <a:avLst/>
          </a:prstGeom>
          <a:noFill/>
        </p:spPr>
        <p:txBody>
          <a:bodyPr wrap="none" rtlCol="0">
            <a:spAutoFit/>
          </a:bodyPr>
          <a:lstStyle/>
          <a:p>
            <a:r>
              <a:rPr lang="cs-CZ" b="1" dirty="0"/>
              <a:t>Designer</a:t>
            </a:r>
            <a:endParaRPr lang="en-US" b="1" dirty="0"/>
          </a:p>
        </p:txBody>
      </p:sp>
      <p:sp>
        <p:nvSpPr>
          <p:cNvPr id="8" name="TextovéPole 7"/>
          <p:cNvSpPr txBox="1"/>
          <p:nvPr/>
        </p:nvSpPr>
        <p:spPr>
          <a:xfrm>
            <a:off x="6012160" y="1988840"/>
            <a:ext cx="1802032" cy="369332"/>
          </a:xfrm>
          <a:prstGeom prst="rect">
            <a:avLst/>
          </a:prstGeom>
          <a:noFill/>
        </p:spPr>
        <p:txBody>
          <a:bodyPr wrap="none" rtlCol="0">
            <a:spAutoFit/>
          </a:bodyPr>
          <a:lstStyle/>
          <a:p>
            <a:r>
              <a:rPr lang="cs-CZ" b="1" dirty="0"/>
              <a:t>Inženýr , technik </a:t>
            </a:r>
            <a:endParaRPr lang="en-US" b="1" dirty="0"/>
          </a:p>
        </p:txBody>
      </p:sp>
      <p:sp>
        <p:nvSpPr>
          <p:cNvPr id="10" name="TextovéPole 9"/>
          <p:cNvSpPr txBox="1"/>
          <p:nvPr/>
        </p:nvSpPr>
        <p:spPr>
          <a:xfrm>
            <a:off x="971600" y="3463553"/>
            <a:ext cx="958789" cy="369332"/>
          </a:xfrm>
          <a:prstGeom prst="rect">
            <a:avLst/>
          </a:prstGeom>
          <a:noFill/>
        </p:spPr>
        <p:txBody>
          <a:bodyPr wrap="none" rtlCol="0">
            <a:spAutoFit/>
          </a:bodyPr>
          <a:lstStyle/>
          <a:p>
            <a:r>
              <a:rPr lang="cs-CZ" b="1" dirty="0"/>
              <a:t>Ekonom</a:t>
            </a:r>
            <a:endParaRPr lang="en-US" b="1" dirty="0"/>
          </a:p>
        </p:txBody>
      </p:sp>
      <p:sp>
        <p:nvSpPr>
          <p:cNvPr id="11" name="TextovéPole 10"/>
          <p:cNvSpPr txBox="1"/>
          <p:nvPr/>
        </p:nvSpPr>
        <p:spPr>
          <a:xfrm>
            <a:off x="2859261" y="675178"/>
            <a:ext cx="701218" cy="369332"/>
          </a:xfrm>
          <a:prstGeom prst="rect">
            <a:avLst/>
          </a:prstGeom>
          <a:noFill/>
        </p:spPr>
        <p:txBody>
          <a:bodyPr wrap="none" rtlCol="0">
            <a:spAutoFit/>
          </a:bodyPr>
          <a:lstStyle/>
          <a:p>
            <a:r>
              <a:rPr lang="cs-CZ" b="1" dirty="0"/>
              <a:t>Lékař</a:t>
            </a:r>
            <a:endParaRPr lang="en-US" b="1" dirty="0"/>
          </a:p>
        </p:txBody>
      </p:sp>
      <p:sp>
        <p:nvSpPr>
          <p:cNvPr id="12" name="TextovéPole 11"/>
          <p:cNvSpPr txBox="1"/>
          <p:nvPr/>
        </p:nvSpPr>
        <p:spPr>
          <a:xfrm>
            <a:off x="6912920" y="3463553"/>
            <a:ext cx="886589" cy="369332"/>
          </a:xfrm>
          <a:prstGeom prst="rect">
            <a:avLst/>
          </a:prstGeom>
          <a:noFill/>
        </p:spPr>
        <p:txBody>
          <a:bodyPr wrap="none" rtlCol="0">
            <a:spAutoFit/>
          </a:bodyPr>
          <a:lstStyle/>
          <a:p>
            <a:r>
              <a:rPr lang="cs-CZ" b="1" dirty="0"/>
              <a:t>Pacient</a:t>
            </a:r>
            <a:endParaRPr lang="en-US" b="1" dirty="0"/>
          </a:p>
        </p:txBody>
      </p:sp>
      <p:sp>
        <p:nvSpPr>
          <p:cNvPr id="13" name="TextovéPole 12"/>
          <p:cNvSpPr txBox="1"/>
          <p:nvPr/>
        </p:nvSpPr>
        <p:spPr>
          <a:xfrm>
            <a:off x="2627784" y="5373216"/>
            <a:ext cx="1595758" cy="369332"/>
          </a:xfrm>
          <a:prstGeom prst="rect">
            <a:avLst/>
          </a:prstGeom>
          <a:noFill/>
        </p:spPr>
        <p:txBody>
          <a:bodyPr wrap="none" rtlCol="0">
            <a:spAutoFit/>
          </a:bodyPr>
          <a:lstStyle/>
          <a:p>
            <a:r>
              <a:rPr lang="cs-CZ" b="1" dirty="0" err="1"/>
              <a:t>Zdr</a:t>
            </a:r>
            <a:r>
              <a:rPr lang="cs-CZ" b="1" dirty="0"/>
              <a:t>. pojišťovna</a:t>
            </a:r>
            <a:endParaRPr lang="en-US" b="1" dirty="0"/>
          </a:p>
        </p:txBody>
      </p:sp>
      <p:sp>
        <p:nvSpPr>
          <p:cNvPr id="14" name="TextovéPole 13"/>
          <p:cNvSpPr txBox="1"/>
          <p:nvPr/>
        </p:nvSpPr>
        <p:spPr>
          <a:xfrm>
            <a:off x="5868144" y="5125834"/>
            <a:ext cx="1999393" cy="369332"/>
          </a:xfrm>
          <a:prstGeom prst="rect">
            <a:avLst/>
          </a:prstGeom>
          <a:noFill/>
        </p:spPr>
        <p:txBody>
          <a:bodyPr wrap="none" rtlCol="0">
            <a:spAutoFit/>
          </a:bodyPr>
          <a:lstStyle/>
          <a:p>
            <a:r>
              <a:rPr lang="cs-CZ" b="1" dirty="0"/>
              <a:t>EU, Stát, legislativa</a:t>
            </a:r>
            <a:endParaRPr lang="en-US" b="1" dirty="0"/>
          </a:p>
        </p:txBody>
      </p:sp>
      <p:sp>
        <p:nvSpPr>
          <p:cNvPr id="15" name="TextovéPole 14"/>
          <p:cNvSpPr txBox="1"/>
          <p:nvPr/>
        </p:nvSpPr>
        <p:spPr>
          <a:xfrm>
            <a:off x="1423424" y="2443612"/>
            <a:ext cx="782587" cy="369332"/>
          </a:xfrm>
          <a:prstGeom prst="rect">
            <a:avLst/>
          </a:prstGeom>
          <a:noFill/>
        </p:spPr>
        <p:txBody>
          <a:bodyPr wrap="none" rtlCol="0">
            <a:spAutoFit/>
          </a:bodyPr>
          <a:lstStyle/>
          <a:p>
            <a:r>
              <a:rPr lang="cs-CZ" b="1" dirty="0"/>
              <a:t>Biolog</a:t>
            </a:r>
            <a:endParaRPr lang="en-US" b="1" dirty="0"/>
          </a:p>
        </p:txBody>
      </p:sp>
      <p:sp>
        <p:nvSpPr>
          <p:cNvPr id="16" name="TextovéPole 15"/>
          <p:cNvSpPr txBox="1"/>
          <p:nvPr/>
        </p:nvSpPr>
        <p:spPr>
          <a:xfrm>
            <a:off x="839167" y="1186252"/>
            <a:ext cx="899605" cy="369332"/>
          </a:xfrm>
          <a:prstGeom prst="rect">
            <a:avLst/>
          </a:prstGeom>
          <a:noFill/>
        </p:spPr>
        <p:txBody>
          <a:bodyPr wrap="none" rtlCol="0">
            <a:spAutoFit/>
          </a:bodyPr>
          <a:lstStyle/>
          <a:p>
            <a:r>
              <a:rPr lang="cs-CZ" b="1" dirty="0"/>
              <a:t>Chemik</a:t>
            </a:r>
            <a:endParaRPr lang="en-US" b="1" dirty="0"/>
          </a:p>
        </p:txBody>
      </p:sp>
      <p:sp>
        <p:nvSpPr>
          <p:cNvPr id="17" name="TextovéPole 16"/>
          <p:cNvSpPr txBox="1"/>
          <p:nvPr/>
        </p:nvSpPr>
        <p:spPr>
          <a:xfrm>
            <a:off x="4932040" y="859844"/>
            <a:ext cx="3345916" cy="369332"/>
          </a:xfrm>
          <a:prstGeom prst="rect">
            <a:avLst/>
          </a:prstGeom>
          <a:noFill/>
        </p:spPr>
        <p:txBody>
          <a:bodyPr wrap="none" rtlCol="0">
            <a:spAutoFit/>
          </a:bodyPr>
          <a:lstStyle/>
          <a:p>
            <a:r>
              <a:rPr lang="cs-CZ" b="1" dirty="0"/>
              <a:t>Zdravotnický a jiný další personál</a:t>
            </a:r>
            <a:endParaRPr lang="en-US" b="1" dirty="0"/>
          </a:p>
        </p:txBody>
      </p:sp>
      <p:sp>
        <p:nvSpPr>
          <p:cNvPr id="18" name="TextovéPole 17"/>
          <p:cNvSpPr txBox="1"/>
          <p:nvPr/>
        </p:nvSpPr>
        <p:spPr>
          <a:xfrm>
            <a:off x="4211960" y="1619508"/>
            <a:ext cx="934679" cy="369332"/>
          </a:xfrm>
          <a:prstGeom prst="rect">
            <a:avLst/>
          </a:prstGeom>
          <a:noFill/>
        </p:spPr>
        <p:txBody>
          <a:bodyPr wrap="none" rtlCol="0">
            <a:spAutoFit/>
          </a:bodyPr>
          <a:lstStyle/>
          <a:p>
            <a:r>
              <a:rPr lang="cs-CZ" b="1" dirty="0"/>
              <a:t>Biofyzik</a:t>
            </a:r>
            <a:endParaRPr lang="en-US" b="1" dirty="0"/>
          </a:p>
        </p:txBody>
      </p:sp>
      <p:cxnSp>
        <p:nvCxnSpPr>
          <p:cNvPr id="20" name="Přímá spojnice se šipkou 19"/>
          <p:cNvCxnSpPr/>
          <p:nvPr/>
        </p:nvCxnSpPr>
        <p:spPr>
          <a:xfrm>
            <a:off x="5201816" y="1804174"/>
            <a:ext cx="666328" cy="256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endCxn id="18" idx="3"/>
          </p:cNvCxnSpPr>
          <p:nvPr/>
        </p:nvCxnSpPr>
        <p:spPr>
          <a:xfrm flipH="1" flipV="1">
            <a:off x="5146639" y="1804174"/>
            <a:ext cx="721505" cy="2553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3563888" y="908720"/>
            <a:ext cx="97210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3549830" y="903900"/>
            <a:ext cx="1000223" cy="58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267480" y="1942043"/>
            <a:ext cx="2020377" cy="71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2169490" y="1974168"/>
            <a:ext cx="2088232" cy="719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5004048" y="1988840"/>
            <a:ext cx="1971591" cy="1551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H="1" flipV="1">
            <a:off x="4968343" y="1959056"/>
            <a:ext cx="1871610" cy="1474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H="1" flipV="1">
            <a:off x="5652120" y="4221088"/>
            <a:ext cx="504056"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a:stCxn id="7" idx="3"/>
          </p:cNvCxnSpPr>
          <p:nvPr/>
        </p:nvCxnSpPr>
        <p:spPr>
          <a:xfrm flipV="1">
            <a:off x="2694056" y="4149080"/>
            <a:ext cx="653808" cy="7100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3548104" y="4365104"/>
            <a:ext cx="501838" cy="10081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a:off x="3347864" y="1044510"/>
            <a:ext cx="702078" cy="16089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a:off x="4968343" y="1196752"/>
            <a:ext cx="683777" cy="1456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a:off x="4535996" y="1988840"/>
            <a:ext cx="0" cy="707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5652120" y="2443612"/>
            <a:ext cx="1008112" cy="443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a:stCxn id="12" idx="1"/>
          </p:cNvCxnSpPr>
          <p:nvPr/>
        </p:nvCxnSpPr>
        <p:spPr>
          <a:xfrm flipH="1" flipV="1">
            <a:off x="5796136" y="3573017"/>
            <a:ext cx="1116784" cy="752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a:off x="2267744" y="2812944"/>
            <a:ext cx="945862" cy="184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Přímá spojnice se šipkou 65"/>
          <p:cNvCxnSpPr/>
          <p:nvPr/>
        </p:nvCxnSpPr>
        <p:spPr>
          <a:xfrm flipV="1">
            <a:off x="1986367" y="3433280"/>
            <a:ext cx="1227239" cy="2149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ovéPole 66"/>
          <p:cNvSpPr txBox="1"/>
          <p:nvPr/>
        </p:nvSpPr>
        <p:spPr>
          <a:xfrm>
            <a:off x="4223795" y="5805264"/>
            <a:ext cx="2751844" cy="369332"/>
          </a:xfrm>
          <a:prstGeom prst="rect">
            <a:avLst/>
          </a:prstGeom>
          <a:noFill/>
        </p:spPr>
        <p:txBody>
          <a:bodyPr wrap="none" rtlCol="0">
            <a:spAutoFit/>
          </a:bodyPr>
          <a:lstStyle/>
          <a:p>
            <a:r>
              <a:rPr lang="cs-CZ" b="1" dirty="0"/>
              <a:t>investor, grantová podpora</a:t>
            </a:r>
            <a:endParaRPr lang="en-US" b="1" dirty="0"/>
          </a:p>
        </p:txBody>
      </p:sp>
      <p:cxnSp>
        <p:nvCxnSpPr>
          <p:cNvPr id="69" name="Přímá spojnice se šipkou 68"/>
          <p:cNvCxnSpPr/>
          <p:nvPr/>
        </p:nvCxnSpPr>
        <p:spPr>
          <a:xfrm flipH="1" flipV="1">
            <a:off x="4788024" y="4365104"/>
            <a:ext cx="180319" cy="1377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1738772" y="1555584"/>
            <a:ext cx="1609092" cy="11099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5039544" y="1229176"/>
            <a:ext cx="324544" cy="326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H="1">
            <a:off x="4968343" y="1229176"/>
            <a:ext cx="395746" cy="390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14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obalu a jádra, základní pojmy akustiky, spektrum elektromagnetického záření</a:t>
            </a:r>
            <a:r>
              <a:rPr lang="en-GB" altLang="cs-CZ" dirty="0"/>
              <a:t>…</a:t>
            </a:r>
            <a:r>
              <a:rPr lang="cs-CZ" altLang="cs-CZ" dirty="0"/>
              <a:t>.</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55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Separační technika, centrifugy atd.</a:t>
            </a:r>
          </a:p>
          <a:p>
            <a:r>
              <a:rPr lang="cs-CZ" dirty="0"/>
              <a:t>Elektroforéza, kapilární elektroforéza </a:t>
            </a:r>
          </a:p>
          <a:p>
            <a:r>
              <a:rPr lang="cs-CZ" dirty="0"/>
              <a:t>pH-metry, iontově selektivní elektrody </a:t>
            </a:r>
          </a:p>
          <a:p>
            <a:r>
              <a:rPr lang="cs-CZ" dirty="0"/>
              <a:t>Počítače částic a buněk</a:t>
            </a:r>
          </a:p>
          <a:p>
            <a:r>
              <a:rPr lang="cs-CZ" dirty="0"/>
              <a:t>Spektrofotometry </a:t>
            </a:r>
          </a:p>
          <a:p>
            <a:r>
              <a:rPr lang="cs-CZ" dirty="0" err="1"/>
              <a:t>Flow-cytometrie</a:t>
            </a:r>
            <a:r>
              <a:rPr lang="cs-CZ" dirty="0"/>
              <a:t> </a:t>
            </a:r>
          </a:p>
          <a:p>
            <a:r>
              <a:rPr lang="cs-CZ" dirty="0"/>
              <a:t>Mikroskopie</a:t>
            </a:r>
          </a:p>
          <a:p>
            <a:r>
              <a:rPr lang="cs-CZ" dirty="0"/>
              <a:t>Vysokotlaká kapalinová chromatografie </a:t>
            </a:r>
          </a:p>
          <a:p>
            <a:r>
              <a:rPr lang="cs-CZ" dirty="0"/>
              <a:t>Přístroje pro klinickou biochemii, hematologii, imunologii</a:t>
            </a:r>
          </a:p>
          <a:p>
            <a:r>
              <a:rPr lang="cs-CZ" dirty="0"/>
              <a:t>Scintilační počítače</a:t>
            </a:r>
          </a:p>
          <a:p>
            <a:r>
              <a:rPr lang="cs-CZ" dirty="0"/>
              <a:t>Přístroje pro genetickou analýzu</a:t>
            </a:r>
          </a:p>
          <a:p>
            <a:r>
              <a:rPr lang="cs-CZ" dirty="0"/>
              <a:t>……</a:t>
            </a:r>
          </a:p>
          <a:p>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736974" cy="2484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5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Struktura biopolymerů, vlastnosti vody a elektrolytů, elektrické vlastnosti živé hmoty, galvanický článek, sedimentace částic, dozimetrie, absorpce světla</a:t>
            </a:r>
            <a:r>
              <a:rPr lang="en-GB" altLang="cs-CZ" dirty="0"/>
              <a:t>… </a:t>
            </a:r>
            <a:endParaRPr lang="en-GB" altLang="cs-CZ" dirty="0">
              <a:solidFill>
                <a:schemeClr val="accent2"/>
              </a:solidFill>
            </a:endParaRP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63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normAutofit fontScale="77500" lnSpcReduction="20000"/>
          </a:bodyPr>
          <a:lstStyle/>
          <a:p>
            <a:r>
              <a:rPr lang="cs-CZ" dirty="0"/>
              <a:t>Přístroje pro měření fyzikálních a chemických veličin in </a:t>
            </a:r>
            <a:r>
              <a:rPr lang="cs-CZ" dirty="0" err="1"/>
              <a:t>vivo</a:t>
            </a:r>
            <a:endParaRPr lang="cs-CZ" dirty="0"/>
          </a:p>
          <a:p>
            <a:r>
              <a:rPr lang="cs-CZ" dirty="0"/>
              <a:t>teploměry </a:t>
            </a:r>
          </a:p>
          <a:p>
            <a:r>
              <a:rPr lang="cs-CZ" dirty="0"/>
              <a:t>Měření parametrů kardiovaskulárního systému: monitory krevního tlaku, průtokoměry, dopplerovské ultrazvukové systémy</a:t>
            </a:r>
          </a:p>
          <a:p>
            <a:r>
              <a:rPr lang="cs-CZ" dirty="0"/>
              <a:t>Přístroje pro elektrofyziologická měření: EKG, EEG, EMG ….</a:t>
            </a:r>
          </a:p>
          <a:p>
            <a:r>
              <a:rPr lang="cs-CZ" dirty="0"/>
              <a:t>Audiologické a oftalmologické přístroje</a:t>
            </a:r>
          </a:p>
          <a:p>
            <a:r>
              <a:rPr lang="cs-CZ" dirty="0"/>
              <a:t>Měření parametrů respiračního systému: spirometry, pulzní </a:t>
            </a:r>
            <a:r>
              <a:rPr lang="cs-CZ" dirty="0" err="1"/>
              <a:t>oximetry</a:t>
            </a:r>
            <a:r>
              <a:rPr lang="cs-CZ" dirty="0"/>
              <a:t>, impedanční pneumografy</a:t>
            </a:r>
          </a:p>
          <a:p>
            <a:r>
              <a:rPr lang="cs-CZ" dirty="0"/>
              <a:t>Endoskopy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5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Úvod do termodynamiky, základní zákony hydrodynamiky</a:t>
            </a:r>
            <a:r>
              <a:rPr lang="en-GB" altLang="cs-CZ" dirty="0"/>
              <a:t>, </a:t>
            </a:r>
            <a:r>
              <a:rPr lang="cs-CZ" altLang="cs-CZ" dirty="0"/>
              <a:t>vznik bioelektrických potenciálů</a:t>
            </a:r>
            <a:r>
              <a:rPr lang="en-GB" altLang="cs-CZ" dirty="0"/>
              <a:t>, </a:t>
            </a:r>
            <a:r>
              <a:rPr lang="cs-CZ" altLang="cs-CZ" dirty="0"/>
              <a:t>vlastnosti zvuku a světla</a:t>
            </a:r>
            <a:r>
              <a:rPr lang="en-GB" altLang="cs-CZ" dirty="0"/>
              <a:t>, </a:t>
            </a:r>
            <a:r>
              <a:rPr lang="cs-CZ" altLang="cs-CZ" dirty="0"/>
              <a:t>ucho a sluch</a:t>
            </a:r>
            <a:r>
              <a:rPr lang="en-GB" altLang="cs-CZ" dirty="0"/>
              <a:t>, </a:t>
            </a:r>
            <a:r>
              <a:rPr lang="cs-CZ" altLang="cs-CZ" dirty="0"/>
              <a:t>oko a zrak, mechanické vlastnosti živé hmoty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74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5789"/>
            <a:ext cx="2952328" cy="266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750" y="3501260"/>
            <a:ext cx="3168352" cy="260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87958" y="1691516"/>
            <a:ext cx="553934" cy="369332"/>
          </a:xfrm>
          <a:prstGeom prst="rect">
            <a:avLst/>
          </a:prstGeom>
          <a:noFill/>
        </p:spPr>
        <p:txBody>
          <a:bodyPr wrap="none" rtlCol="0">
            <a:spAutoFit/>
          </a:bodyPr>
          <a:lstStyle/>
          <a:p>
            <a:r>
              <a:rPr lang="cs-CZ" dirty="0"/>
              <a:t>EKG</a:t>
            </a:r>
          </a:p>
        </p:txBody>
      </p:sp>
      <p:sp>
        <p:nvSpPr>
          <p:cNvPr id="5" name="TextovéPole 4"/>
          <p:cNvSpPr txBox="1"/>
          <p:nvPr/>
        </p:nvSpPr>
        <p:spPr>
          <a:xfrm>
            <a:off x="323528" y="5694626"/>
            <a:ext cx="1092222" cy="369332"/>
          </a:xfrm>
          <a:prstGeom prst="rect">
            <a:avLst/>
          </a:prstGeom>
          <a:noFill/>
        </p:spPr>
        <p:txBody>
          <a:bodyPr wrap="none" rtlCol="0">
            <a:spAutoFit/>
          </a:bodyPr>
          <a:lstStyle/>
          <a:p>
            <a:r>
              <a:rPr lang="cs-CZ" dirty="0"/>
              <a:t>Endoskop</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98472"/>
            <a:ext cx="4219576" cy="298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588224" y="3501008"/>
            <a:ext cx="1191736" cy="369332"/>
          </a:xfrm>
          <a:prstGeom prst="rect">
            <a:avLst/>
          </a:prstGeom>
          <a:noFill/>
        </p:spPr>
        <p:txBody>
          <a:bodyPr wrap="none" rtlCol="0">
            <a:spAutoFit/>
          </a:bodyPr>
          <a:lstStyle/>
          <a:p>
            <a:r>
              <a:rPr lang="cs-CZ" dirty="0"/>
              <a:t>Audiometr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406" y="4040967"/>
            <a:ext cx="19050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54629" y="5916623"/>
            <a:ext cx="2408480" cy="369332"/>
          </a:xfrm>
          <a:prstGeom prst="rect">
            <a:avLst/>
          </a:prstGeom>
          <a:noFill/>
        </p:spPr>
        <p:txBody>
          <a:bodyPr wrap="none" rtlCol="0">
            <a:spAutoFit/>
          </a:bodyPr>
          <a:lstStyle/>
          <a:p>
            <a:r>
              <a:rPr lang="cs-CZ" dirty="0" err="1"/>
              <a:t>autokeratorefraktometr</a:t>
            </a:r>
            <a:endParaRPr lang="en-US" dirty="0"/>
          </a:p>
        </p:txBody>
      </p:sp>
      <p:cxnSp>
        <p:nvCxnSpPr>
          <p:cNvPr id="10" name="Přímá spojnice 9"/>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1"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8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POC (Point of Care) </a:t>
            </a:r>
            <a:r>
              <a:rPr lang="en-US" dirty="0" err="1"/>
              <a:t>přístroje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Splňují požadavky klinických lékařů na rychlý přístup k informacím podporujícím rozhodování v péči o pacienty v kritickém stavu</a:t>
            </a:r>
          </a:p>
          <a:p>
            <a:r>
              <a:rPr lang="cs-CZ" dirty="0"/>
              <a:t>Pokroky v mikroelektronice a výrobě </a:t>
            </a:r>
            <a:r>
              <a:rPr lang="cs-CZ" dirty="0" err="1"/>
              <a:t>biosenzorů</a:t>
            </a:r>
            <a:r>
              <a:rPr lang="cs-CZ" dirty="0"/>
              <a:t> umožňují použití miniaturizované techniky přímo u lůžka pacienta. </a:t>
            </a:r>
          </a:p>
          <a:p>
            <a:r>
              <a:rPr lang="cs-CZ" dirty="0"/>
              <a:t>Příklady:</a:t>
            </a:r>
          </a:p>
          <a:p>
            <a:r>
              <a:rPr lang="cs-CZ" dirty="0"/>
              <a:t>Provádění krevních testů u lůžka pacienta místo v centrální laboratoři</a:t>
            </a:r>
          </a:p>
          <a:p>
            <a:r>
              <a:rPr lang="cs-CZ" dirty="0"/>
              <a:t>Přenosné (hand-</a:t>
            </a:r>
            <a:r>
              <a:rPr lang="cs-CZ" dirty="0" err="1"/>
              <a:t>held</a:t>
            </a:r>
            <a:r>
              <a:rPr lang="cs-CZ" dirty="0"/>
              <a:t>) ultrazvukové zobrazovací přístroje</a:t>
            </a:r>
          </a:p>
          <a:p>
            <a:r>
              <a:rPr lang="cs-CZ" dirty="0"/>
              <a:t>Trend využití „chytrých“ mobilních telefonů</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99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POC</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95444"/>
            <a:ext cx="5194920" cy="261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509120"/>
            <a:ext cx="50292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115616" y="6048479"/>
            <a:ext cx="2022220" cy="369332"/>
          </a:xfrm>
          <a:prstGeom prst="rect">
            <a:avLst/>
          </a:prstGeom>
        </p:spPr>
        <p:txBody>
          <a:bodyPr wrap="none">
            <a:spAutoFit/>
          </a:bodyPr>
          <a:lstStyle/>
          <a:p>
            <a:r>
              <a:rPr lang="cs-CZ" dirty="0">
                <a:solidFill>
                  <a:schemeClr val="bg1">
                    <a:lumMod val="75000"/>
                  </a:schemeClr>
                </a:solidFill>
              </a:rPr>
              <a:t>www.darkdaily.com</a:t>
            </a:r>
          </a:p>
        </p:txBody>
      </p: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1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a:xfrm>
            <a:off x="457200" y="1600200"/>
            <a:ext cx="5987008" cy="4525963"/>
          </a:xfrm>
        </p:spPr>
        <p:txBody>
          <a:bodyPr>
            <a:normAutofit fontScale="85000" lnSpcReduction="20000"/>
          </a:bodyPr>
          <a:lstStyle/>
          <a:p>
            <a:r>
              <a:rPr lang="cs-CZ" dirty="0"/>
              <a:t>Zdroje rentgenového záření a elektronových, resp. hadronových svazků (urychlovače, s možností měnit plynule tvar, směr a intenzitu svazku záření)</a:t>
            </a:r>
          </a:p>
          <a:p>
            <a:r>
              <a:rPr lang="cs-CZ" dirty="0"/>
              <a:t>Radioizotopové zdroje záření gama, např. s využitím Co-60</a:t>
            </a:r>
          </a:p>
          <a:p>
            <a:r>
              <a:rPr lang="cs-CZ" dirty="0"/>
              <a:t>Systémy pro plánování radioterapie </a:t>
            </a:r>
          </a:p>
          <a:p>
            <a:r>
              <a:rPr lang="cs-CZ" dirty="0"/>
              <a:t>Simulátory</a:t>
            </a:r>
          </a:p>
          <a:p>
            <a:r>
              <a:rPr lang="cs-CZ" dirty="0"/>
              <a:t>Přístroje pro </a:t>
            </a:r>
            <a:r>
              <a:rPr lang="cs-CZ" dirty="0" err="1"/>
              <a:t>brachyterapii</a:t>
            </a:r>
            <a:endParaRPr lang="cs-CZ" dirty="0"/>
          </a:p>
          <a:p>
            <a:r>
              <a:rPr lang="cs-CZ" dirty="0"/>
              <a:t>Dosimetry</a:t>
            </a: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237037"/>
            <a:ext cx="30480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758" y="1511300"/>
            <a:ext cx="223678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60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jádra, radioaktivita</a:t>
            </a:r>
            <a:r>
              <a:rPr lang="en-GB" altLang="cs-CZ" dirty="0"/>
              <a:t>, </a:t>
            </a:r>
            <a:r>
              <a:rPr lang="cs-CZ" altLang="cs-CZ" dirty="0"/>
              <a:t>biologické účinky ionizujícího záření</a:t>
            </a:r>
            <a:r>
              <a:rPr lang="en-GB" altLang="cs-CZ" dirty="0"/>
              <a:t>, </a:t>
            </a:r>
            <a:r>
              <a:rPr lang="cs-CZ" altLang="cs-CZ" dirty="0"/>
              <a:t>dozimetrie..</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3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Biofyzika     Přístrojová technika</a:t>
            </a:r>
          </a:p>
        </p:txBody>
      </p:sp>
      <p:sp>
        <p:nvSpPr>
          <p:cNvPr id="3" name="Zástupný symbol pro obsah 2"/>
          <p:cNvSpPr>
            <a:spLocks noGrp="1"/>
          </p:cNvSpPr>
          <p:nvPr>
            <p:ph idx="1"/>
          </p:nvPr>
        </p:nvSpPr>
        <p:spPr/>
        <p:txBody>
          <a:bodyPr>
            <a:normAutofit fontScale="62500" lnSpcReduction="20000"/>
          </a:bodyPr>
          <a:lstStyle/>
          <a:p>
            <a:r>
              <a:rPr lang="en-US" dirty="0"/>
              <a:t>„Biophysics is an interdisciplinary science that applies the approaches and methods of physics to study biological systems. Biophysics covers all scales of biological organization, from molecular to organismic and populations. Biophysical research shares significant overlap with biochemistry, nanotechnology, bioengineering, computational biology and systems biology.“ …Wikipedia…</a:t>
            </a:r>
          </a:p>
          <a:p>
            <a:endParaRPr lang="en-US" dirty="0"/>
          </a:p>
          <a:p>
            <a:r>
              <a:rPr lang="en-US" dirty="0"/>
              <a:t>Theoretical biophysics (mathematical interpretation of biological processes)</a:t>
            </a:r>
          </a:p>
          <a:p>
            <a:r>
              <a:rPr lang="en-US" dirty="0"/>
              <a:t>Experimental biophysics (examine aspect of physical processes in living matter)</a:t>
            </a:r>
          </a:p>
          <a:p>
            <a:r>
              <a:rPr lang="en-US" dirty="0"/>
              <a:t>Applied biophysics (deals with concrete applications of results of biophysical investigation to different areas of human activity)  → medical biophysics (biophysical problems related to the human body, human health) → </a:t>
            </a:r>
            <a:r>
              <a:rPr lang="en-US" dirty="0">
                <a:solidFill>
                  <a:srgbClr val="FF0000"/>
                </a:solidFill>
              </a:rPr>
              <a:t>medical technology and physical methods in medicine</a:t>
            </a:r>
          </a:p>
          <a:p>
            <a:endParaRPr lang="cs-CZ" dirty="0"/>
          </a:p>
        </p:txBody>
      </p:sp>
      <p:sp>
        <p:nvSpPr>
          <p:cNvPr id="4" name="Šipka doprava 3"/>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19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r>
              <a:rPr lang="cs-CZ" dirty="0"/>
              <a:t>Elektroterapie</a:t>
            </a:r>
          </a:p>
          <a:p>
            <a:r>
              <a:rPr lang="cs-CZ" dirty="0"/>
              <a:t>UV a IR terapie</a:t>
            </a:r>
          </a:p>
          <a:p>
            <a:r>
              <a:rPr lang="cs-CZ" dirty="0"/>
              <a:t>Krátkovlnná diatermie</a:t>
            </a:r>
          </a:p>
          <a:p>
            <a:r>
              <a:rPr lang="cs-CZ" dirty="0"/>
              <a:t>Ultrazvuková terapie</a:t>
            </a:r>
          </a:p>
          <a:p>
            <a:r>
              <a:rPr lang="cs-CZ" dirty="0"/>
              <a:t>Laserová terapie…</a:t>
            </a:r>
          </a:p>
          <a:p>
            <a:endParaRPr lang="cs-CZ"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268760"/>
            <a:ext cx="2343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37112"/>
            <a:ext cx="4330706" cy="198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62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pPr marL="0" indent="0">
              <a:lnSpc>
                <a:spcPct val="90000"/>
              </a:lnSpc>
              <a:buNone/>
            </a:pPr>
            <a:r>
              <a:rPr lang="cs-CZ" altLang="cs-CZ" dirty="0"/>
              <a:t>Teoretické pozadí</a:t>
            </a:r>
          </a:p>
          <a:p>
            <a:pPr marL="0" indent="0">
              <a:lnSpc>
                <a:spcPct val="90000"/>
              </a:lnSpc>
              <a:buNone/>
            </a:pPr>
            <a:endParaRPr lang="en-GB" altLang="cs-CZ" dirty="0"/>
          </a:p>
          <a:p>
            <a:pPr marL="0" indent="0">
              <a:lnSpc>
                <a:spcPct val="90000"/>
              </a:lnSpc>
              <a:buNone/>
            </a:pPr>
            <a:r>
              <a:rPr lang="cs-CZ" altLang="cs-CZ" dirty="0"/>
              <a:t>Biologické interakce ultrazvuku, elektromagnetických polí, elektrického proudu, infračerveného, viditelného a ultrafialového záření….</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60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a:t>Chirurgické nástroje – </a:t>
            </a:r>
          </a:p>
          <a:p>
            <a:r>
              <a:rPr lang="cs-CZ" dirty="0" err="1"/>
              <a:t>Kryokauter</a:t>
            </a:r>
            <a:endParaRPr lang="cs-CZ" dirty="0"/>
          </a:p>
          <a:p>
            <a:r>
              <a:rPr lang="cs-CZ" dirty="0"/>
              <a:t>Elektrokauter</a:t>
            </a:r>
          </a:p>
          <a:p>
            <a:r>
              <a:rPr lang="cs-CZ" dirty="0"/>
              <a:t>RFA</a:t>
            </a:r>
          </a:p>
          <a:p>
            <a:r>
              <a:rPr lang="cs-CZ" dirty="0"/>
              <a:t>IRE</a:t>
            </a:r>
          </a:p>
          <a:p>
            <a:r>
              <a:rPr lang="cs-CZ" dirty="0"/>
              <a:t>Laser</a:t>
            </a:r>
          </a:p>
          <a:p>
            <a:pPr marL="0" indent="0">
              <a:buNone/>
            </a:pPr>
            <a:r>
              <a:rPr lang="cs-CZ" dirty="0"/>
              <a:t>Operační lampy</a:t>
            </a:r>
          </a:p>
          <a:p>
            <a:pPr marL="0" indent="0">
              <a:buNone/>
            </a:pPr>
            <a:r>
              <a:rPr lang="cs-CZ" dirty="0"/>
              <a:t>Anestezie</a:t>
            </a:r>
          </a:p>
          <a:p>
            <a:pPr marL="0" indent="0">
              <a:buNone/>
            </a:pPr>
            <a:r>
              <a:rPr lang="cs-CZ" dirty="0"/>
              <a:t>Pumpy</a:t>
            </a:r>
          </a:p>
          <a:p>
            <a:pPr marL="0" indent="0">
              <a:buNone/>
            </a:pPr>
            <a:r>
              <a:rPr lang="cs-CZ" dirty="0"/>
              <a:t>Odsávačky</a:t>
            </a:r>
          </a:p>
          <a:p>
            <a:pPr marL="0" indent="0">
              <a:buNone/>
            </a:pPr>
            <a:r>
              <a:rPr lang="cs-CZ" dirty="0" err="1"/>
              <a:t>Litotriptor</a:t>
            </a:r>
            <a:endParaRPr lang="cs-CZ" dirty="0"/>
          </a:p>
          <a:p>
            <a:pPr marL="0" indent="0">
              <a:buNone/>
            </a:pPr>
            <a:r>
              <a:rPr lang="cs-CZ" dirty="0"/>
              <a:t>…</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700808"/>
            <a:ext cx="2160240" cy="176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940152" y="1916832"/>
            <a:ext cx="1196161" cy="369332"/>
          </a:xfrm>
          <a:prstGeom prst="rect">
            <a:avLst/>
          </a:prstGeom>
          <a:noFill/>
        </p:spPr>
        <p:txBody>
          <a:bodyPr wrap="none" rtlCol="0">
            <a:spAutoFit/>
          </a:bodyPr>
          <a:lstStyle/>
          <a:p>
            <a:r>
              <a:rPr lang="cs-CZ" dirty="0" err="1"/>
              <a:t>kryokauter</a:t>
            </a:r>
            <a:endParaRPr lang="cs-CZ" dirty="0"/>
          </a:p>
        </p:txBody>
      </p:sp>
      <p:sp>
        <p:nvSpPr>
          <p:cNvPr id="5" name="TextovéPole 4"/>
          <p:cNvSpPr txBox="1"/>
          <p:nvPr/>
        </p:nvSpPr>
        <p:spPr>
          <a:xfrm>
            <a:off x="5499521" y="5395059"/>
            <a:ext cx="1094467" cy="369332"/>
          </a:xfrm>
          <a:prstGeom prst="rect">
            <a:avLst/>
          </a:prstGeom>
          <a:noFill/>
        </p:spPr>
        <p:txBody>
          <a:bodyPr wrap="none" rtlCol="0">
            <a:spAutoFit/>
          </a:bodyPr>
          <a:lstStyle/>
          <a:p>
            <a:r>
              <a:rPr lang="cs-CZ" dirty="0" err="1"/>
              <a:t>litotriptor</a:t>
            </a:r>
            <a:endParaRPr lang="cs-CZ" dirty="0"/>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712123"/>
            <a:ext cx="3600400" cy="9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948264" y="4677111"/>
            <a:ext cx="773636" cy="369332"/>
          </a:xfrm>
          <a:prstGeom prst="rect">
            <a:avLst/>
          </a:prstGeom>
          <a:noFill/>
        </p:spPr>
        <p:txBody>
          <a:bodyPr wrap="square" rtlCol="0">
            <a:spAutoFit/>
          </a:bodyPr>
          <a:lstStyle/>
          <a:p>
            <a:r>
              <a:rPr lang="cs-CZ" dirty="0"/>
              <a:t>RFA</a:t>
            </a:r>
          </a:p>
        </p:txBody>
      </p:sp>
      <p:pic>
        <p:nvPicPr>
          <p:cNvPr id="13317" name="Picture 5" descr="C:\Users\Bernard\Desktop\platina\termokamera\Stenty _RA\pokus jedna\IR_06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561" y="2645324"/>
            <a:ext cx="1383927" cy="103794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10"/>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927202"/>
            <a:ext cx="26642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816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lstStyle/>
          <a:p>
            <a:pPr marL="0" indent="0">
              <a:buNone/>
              <a:tabLst>
                <a:tab pos="0" algn="l"/>
              </a:tabLst>
            </a:pPr>
            <a:r>
              <a:rPr lang="cs-CZ" altLang="cs-CZ" dirty="0"/>
              <a:t>Teoretické pozadí</a:t>
            </a:r>
          </a:p>
          <a:p>
            <a:pPr marL="0" indent="0">
              <a:buNone/>
              <a:tabLst>
                <a:tab pos="0" algn="l"/>
              </a:tabLst>
            </a:pPr>
            <a:endParaRPr lang="en-GB" altLang="cs-CZ" dirty="0"/>
          </a:p>
          <a:p>
            <a:pPr marL="0" indent="0">
              <a:buNone/>
              <a:tabLst>
                <a:tab pos="0" algn="l"/>
              </a:tabLst>
            </a:pPr>
            <a:r>
              <a:rPr lang="cs-CZ" altLang="cs-CZ" dirty="0"/>
              <a:t>Biologické interakce ultrazvuku, elektromagnetických polí, elektrického proudu, infračerveného, viditelného a ultrafialového záření, princip laseru, působení nízkých teplot na živou hmotu, akustické rázové vlny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87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118" y="1600200"/>
            <a:ext cx="60237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89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implantáty</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740" y="1600200"/>
            <a:ext cx="72405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26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132" y="1600200"/>
            <a:ext cx="72137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14208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15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4973770" cy="30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69" y="1556792"/>
            <a:ext cx="2395538"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68069" y="5519489"/>
            <a:ext cx="3310715" cy="369332"/>
          </a:xfrm>
          <a:prstGeom prst="rect">
            <a:avLst/>
          </a:prstGeom>
          <a:noFill/>
        </p:spPr>
        <p:txBody>
          <a:bodyPr wrap="none" rtlCol="0">
            <a:spAutoFit/>
          </a:bodyPr>
          <a:lstStyle/>
          <a:p>
            <a:r>
              <a:rPr lang="cs-CZ" dirty="0"/>
              <a:t>Podpora dýchání - „železné“ plíce</a:t>
            </a:r>
          </a:p>
        </p:txBody>
      </p:sp>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84" y="4365104"/>
            <a:ext cx="2977505" cy="206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979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dirty="0"/>
              <a:t>3D tisk – náhrada, podpora orgánů </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2014959" cy="201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196752"/>
            <a:ext cx="3183363" cy="254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5161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189627" y="3683583"/>
            <a:ext cx="3294247" cy="23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28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tisk</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68760"/>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72816"/>
            <a:ext cx="3226336" cy="40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4365104"/>
            <a:ext cx="4345171" cy="1477328"/>
          </a:xfrm>
          <a:prstGeom prst="rect">
            <a:avLst/>
          </a:prstGeom>
          <a:noFill/>
        </p:spPr>
        <p:txBody>
          <a:bodyPr wrap="square" rtlCol="0">
            <a:spAutoFit/>
          </a:bodyPr>
          <a:lstStyle/>
          <a:p>
            <a:r>
              <a:rPr lang="cs-CZ" dirty="0"/>
              <a:t>Tiskárna</a:t>
            </a:r>
          </a:p>
          <a:p>
            <a:r>
              <a:rPr lang="cs-CZ" dirty="0"/>
              <a:t>Tiskový materiál (ABS, PVA, Nylon, kovové kompozity, beton, …)</a:t>
            </a:r>
          </a:p>
          <a:p>
            <a:r>
              <a:rPr lang="cs-CZ" dirty="0"/>
              <a:t>3D skener</a:t>
            </a:r>
          </a:p>
          <a:p>
            <a:r>
              <a:rPr lang="cs-CZ" dirty="0"/>
              <a:t>Software</a:t>
            </a:r>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9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8813" y="1600200"/>
            <a:ext cx="5926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ál 2"/>
          <p:cNvSpPr/>
          <p:nvPr/>
        </p:nvSpPr>
        <p:spPr>
          <a:xfrm>
            <a:off x="3491880" y="4293096"/>
            <a:ext cx="1656184"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p:cNvSpPr>
            <a:spLocks noGrp="1"/>
          </p:cNvSpPr>
          <p:nvPr>
            <p:ph type="title"/>
          </p:nvPr>
        </p:nvSpPr>
        <p:spPr/>
        <p:txBody>
          <a:bodyPr/>
          <a:lstStyle/>
          <a:p>
            <a:r>
              <a:rPr lang="cs-CZ" dirty="0"/>
              <a:t>Biofyzika     Přístrojová technika</a:t>
            </a:r>
          </a:p>
        </p:txBody>
      </p:sp>
      <p:sp>
        <p:nvSpPr>
          <p:cNvPr id="7" name="Šipka doprava 6"/>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Přímá spojnice 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81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Jednorázová zařízení a pomůcky</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194" y="1698914"/>
            <a:ext cx="8059611"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38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samovyšetření pacientů „domácí přístroje“</a:t>
            </a:r>
          </a:p>
        </p:txBody>
      </p:sp>
      <p:sp>
        <p:nvSpPr>
          <p:cNvPr id="3" name="Zástupný symbol pro obsah 2"/>
          <p:cNvSpPr>
            <a:spLocks noGrp="1"/>
          </p:cNvSpPr>
          <p:nvPr>
            <p:ph idx="1"/>
          </p:nvPr>
        </p:nvSpPr>
        <p:spPr>
          <a:xfrm>
            <a:off x="457200" y="1600200"/>
            <a:ext cx="5410944" cy="4421087"/>
          </a:xfrm>
        </p:spPr>
        <p:txBody>
          <a:bodyPr>
            <a:normAutofit fontScale="92500" lnSpcReduction="20000"/>
          </a:bodyPr>
          <a:lstStyle/>
          <a:p>
            <a:r>
              <a:rPr lang="cs-CZ" dirty="0"/>
              <a:t>Blízké POC</a:t>
            </a:r>
          </a:p>
          <a:p>
            <a:r>
              <a:rPr lang="cs-CZ" dirty="0"/>
              <a:t>Přístroje pro samovyšetření` jsou jakékoliv přístroje určené výrobcem k laickému použití v domácím prostředí</a:t>
            </a:r>
          </a:p>
          <a:p>
            <a:r>
              <a:rPr lang="cs-CZ" dirty="0"/>
              <a:t>Teploměry, tlakoměry atd. </a:t>
            </a:r>
          </a:p>
          <a:p>
            <a:r>
              <a:rPr lang="cs-CZ" dirty="0"/>
              <a:t>Vyšetřovací soupravy používané v těhotenství a pacienty trpícími cukrovkou (stanovení hladiny glukózy v krvi)</a:t>
            </a:r>
          </a:p>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917" y="1916832"/>
            <a:ext cx="3603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20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telefony </a:t>
            </a:r>
          </a:p>
        </p:txBody>
      </p:sp>
      <p:sp>
        <p:nvSpPr>
          <p:cNvPr id="3" name="Zástupný symbol pro obsah 2"/>
          <p:cNvSpPr>
            <a:spLocks noGrp="1"/>
          </p:cNvSpPr>
          <p:nvPr>
            <p:ph idx="1"/>
          </p:nvPr>
        </p:nvSpPr>
        <p:spPr>
          <a:xfrm>
            <a:off x="450975" y="1196753"/>
            <a:ext cx="8229600" cy="792088"/>
          </a:xfrm>
        </p:spPr>
        <p:txBody>
          <a:bodyPr>
            <a:normAutofit lnSpcReduction="10000"/>
          </a:bodyPr>
          <a:lstStyle/>
          <a:p>
            <a:r>
              <a:rPr lang="cs-CZ" sz="2400" dirty="0"/>
              <a:t>V současné době již může být mobilní telefon využit mnoha způsoby – aplikace, „chytrá“ periferie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492896"/>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463266"/>
            <a:ext cx="2565719" cy="1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63266"/>
            <a:ext cx="2857501"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861739" y="2061870"/>
            <a:ext cx="1095428" cy="369332"/>
          </a:xfrm>
          <a:prstGeom prst="rect">
            <a:avLst/>
          </a:prstGeom>
          <a:noFill/>
        </p:spPr>
        <p:txBody>
          <a:bodyPr wrap="none" rtlCol="0">
            <a:spAutoFit/>
          </a:bodyPr>
          <a:lstStyle/>
          <a:p>
            <a:r>
              <a:rPr lang="cs-CZ" dirty="0"/>
              <a:t>endoskop</a:t>
            </a:r>
          </a:p>
        </p:txBody>
      </p:sp>
      <p:sp>
        <p:nvSpPr>
          <p:cNvPr id="5" name="TextovéPole 4"/>
          <p:cNvSpPr txBox="1"/>
          <p:nvPr/>
        </p:nvSpPr>
        <p:spPr>
          <a:xfrm>
            <a:off x="3491880" y="2061870"/>
            <a:ext cx="1985095" cy="369332"/>
          </a:xfrm>
          <a:prstGeom prst="rect">
            <a:avLst/>
          </a:prstGeom>
          <a:noFill/>
        </p:spPr>
        <p:txBody>
          <a:bodyPr wrap="none" rtlCol="0">
            <a:spAutoFit/>
          </a:bodyPr>
          <a:lstStyle/>
          <a:p>
            <a:r>
              <a:rPr lang="cs-CZ" dirty="0"/>
              <a:t>ultrazvuková sonda</a:t>
            </a:r>
          </a:p>
        </p:txBody>
      </p:sp>
      <p:sp>
        <p:nvSpPr>
          <p:cNvPr id="6" name="TextovéPole 5"/>
          <p:cNvSpPr txBox="1"/>
          <p:nvPr/>
        </p:nvSpPr>
        <p:spPr>
          <a:xfrm>
            <a:off x="6685671" y="2061870"/>
            <a:ext cx="553934" cy="369332"/>
          </a:xfrm>
          <a:prstGeom prst="rect">
            <a:avLst/>
          </a:prstGeom>
          <a:noFill/>
        </p:spPr>
        <p:txBody>
          <a:bodyPr wrap="none" rtlCol="0">
            <a:spAutoFit/>
          </a:bodyPr>
          <a:lstStyle/>
          <a:p>
            <a:r>
              <a:rPr lang="cs-CZ" dirty="0"/>
              <a:t>EKG</a:t>
            </a:r>
          </a:p>
        </p:txBody>
      </p:sp>
      <p:sp>
        <p:nvSpPr>
          <p:cNvPr id="7" name="TextovéPole 6"/>
          <p:cNvSpPr txBox="1"/>
          <p:nvPr/>
        </p:nvSpPr>
        <p:spPr>
          <a:xfrm>
            <a:off x="800843" y="4320552"/>
            <a:ext cx="1154227" cy="369332"/>
          </a:xfrm>
          <a:prstGeom prst="rect">
            <a:avLst/>
          </a:prstGeom>
          <a:noFill/>
        </p:spPr>
        <p:txBody>
          <a:bodyPr wrap="none" rtlCol="0">
            <a:spAutoFit/>
          </a:bodyPr>
          <a:lstStyle/>
          <a:p>
            <a:r>
              <a:rPr lang="cs-CZ" dirty="0"/>
              <a:t>mikroskop</a:t>
            </a:r>
          </a:p>
        </p:txBody>
      </p:sp>
      <p:sp>
        <p:nvSpPr>
          <p:cNvPr id="8" name="TextovéPole 7"/>
          <p:cNvSpPr txBox="1"/>
          <p:nvPr/>
        </p:nvSpPr>
        <p:spPr>
          <a:xfrm>
            <a:off x="3203848" y="4329680"/>
            <a:ext cx="1729576" cy="369332"/>
          </a:xfrm>
          <a:prstGeom prst="rect">
            <a:avLst/>
          </a:prstGeom>
          <a:noFill/>
        </p:spPr>
        <p:txBody>
          <a:bodyPr wrap="none" rtlCol="0">
            <a:spAutoFit/>
          </a:bodyPr>
          <a:lstStyle/>
          <a:p>
            <a:r>
              <a:rPr lang="cs-CZ" dirty="0"/>
              <a:t>spektrofotometr</a:t>
            </a:r>
          </a:p>
        </p:txBody>
      </p:sp>
      <p:sp>
        <p:nvSpPr>
          <p:cNvPr id="9" name="TextovéPole 8"/>
          <p:cNvSpPr txBox="1"/>
          <p:nvPr/>
        </p:nvSpPr>
        <p:spPr>
          <a:xfrm>
            <a:off x="5476975" y="4320552"/>
            <a:ext cx="932884" cy="369332"/>
          </a:xfrm>
          <a:prstGeom prst="rect">
            <a:avLst/>
          </a:prstGeom>
          <a:noFill/>
        </p:spPr>
        <p:txBody>
          <a:bodyPr wrap="none" rtlCol="0">
            <a:spAutoFit/>
          </a:bodyPr>
          <a:lstStyle/>
          <a:p>
            <a:r>
              <a:rPr lang="cs-CZ" dirty="0"/>
              <a:t>otoskop</a:t>
            </a:r>
          </a:p>
        </p:txBody>
      </p:sp>
      <p:sp>
        <p:nvSpPr>
          <p:cNvPr id="10" name="TextovéPole 9"/>
          <p:cNvSpPr txBox="1"/>
          <p:nvPr/>
        </p:nvSpPr>
        <p:spPr>
          <a:xfrm>
            <a:off x="6962638" y="4329680"/>
            <a:ext cx="1457450" cy="369332"/>
          </a:xfrm>
          <a:prstGeom prst="rect">
            <a:avLst/>
          </a:prstGeom>
          <a:noFill/>
        </p:spPr>
        <p:txBody>
          <a:bodyPr wrap="none" rtlCol="0">
            <a:spAutoFit/>
          </a:bodyPr>
          <a:lstStyle/>
          <a:p>
            <a:r>
              <a:rPr lang="cs-CZ" dirty="0" err="1"/>
              <a:t>termokamera</a:t>
            </a:r>
            <a:endParaRPr lang="cs-CZ" dirty="0"/>
          </a:p>
        </p:txBody>
      </p:sp>
      <p:cxnSp>
        <p:nvCxnSpPr>
          <p:cNvPr id="18" name="Přímá spojnice 1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5" y="4725144"/>
            <a:ext cx="177738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725144"/>
            <a:ext cx="2857501"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Výsledek obrázku pro phone medical hardw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543" y="4728857"/>
            <a:ext cx="1011757" cy="1655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3406" y="4657073"/>
            <a:ext cx="2410876" cy="172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C:\Users\Bernard\Desktop\platina\přednášky\moje\muni-masarykova_univerzita-logo-01-1024x5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8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vyhodnocování ukazatelů výkonnosti přístrojů</a:t>
            </a:r>
          </a:p>
        </p:txBody>
      </p:sp>
      <p:sp>
        <p:nvSpPr>
          <p:cNvPr id="3" name="Zástupný symbol pro obsah 2"/>
          <p:cNvSpPr>
            <a:spLocks noGrp="1"/>
          </p:cNvSpPr>
          <p:nvPr>
            <p:ph idx="1"/>
          </p:nvPr>
        </p:nvSpPr>
        <p:spPr/>
        <p:txBody>
          <a:bodyPr/>
          <a:lstStyle/>
          <a:p>
            <a:r>
              <a:rPr lang="cs-CZ" dirty="0"/>
              <a:t>Podpora a kalibrace jiných zařízení, i tyto jsou považovány za lékařské přístroje</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685006"/>
            <a:ext cx="3213249" cy="22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688454"/>
            <a:ext cx="2437601" cy="196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4903" y="2890361"/>
            <a:ext cx="2674194" cy="369332"/>
          </a:xfrm>
          <a:prstGeom prst="rect">
            <a:avLst/>
          </a:prstGeom>
        </p:spPr>
        <p:txBody>
          <a:bodyPr wrap="none">
            <a:spAutoFit/>
          </a:bodyPr>
          <a:lstStyle/>
          <a:p>
            <a:r>
              <a:rPr lang="cs-CZ" dirty="0"/>
              <a:t>Geigerův-Müllerův počítač</a:t>
            </a:r>
          </a:p>
        </p:txBody>
      </p:sp>
      <p:sp>
        <p:nvSpPr>
          <p:cNvPr id="5" name="TextovéPole 4"/>
          <p:cNvSpPr txBox="1"/>
          <p:nvPr/>
        </p:nvSpPr>
        <p:spPr>
          <a:xfrm>
            <a:off x="4716016" y="5589240"/>
            <a:ext cx="3642279" cy="369332"/>
          </a:xfrm>
          <a:prstGeom prst="rect">
            <a:avLst/>
          </a:prstGeom>
          <a:noFill/>
        </p:spPr>
        <p:txBody>
          <a:bodyPr wrap="none" rtlCol="0">
            <a:spAutoFit/>
          </a:bodyPr>
          <a:lstStyle/>
          <a:p>
            <a:r>
              <a:rPr lang="cs-CZ" dirty="0"/>
              <a:t>Černé těleso – kalibrace </a:t>
            </a:r>
            <a:r>
              <a:rPr lang="cs-CZ" dirty="0" err="1"/>
              <a:t>termokamer</a:t>
            </a:r>
            <a:endParaRPr lang="cs-CZ" dirty="0"/>
          </a:p>
        </p:txBody>
      </p:sp>
      <p:cxnSp>
        <p:nvCxnSpPr>
          <p:cNvPr id="9" name="Přímá spojnice 8"/>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35" y="4814837"/>
            <a:ext cx="2565449" cy="192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54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Co je účelem tohoto předmětu?</a:t>
            </a:r>
            <a:endParaRPr lang="cs-CZ" dirty="0"/>
          </a:p>
        </p:txBody>
      </p:sp>
      <p:sp>
        <p:nvSpPr>
          <p:cNvPr id="3" name="Zástupný symbol pro obsah 2"/>
          <p:cNvSpPr>
            <a:spLocks noGrp="1"/>
          </p:cNvSpPr>
          <p:nvPr>
            <p:ph idx="1"/>
          </p:nvPr>
        </p:nvSpPr>
        <p:spPr/>
        <p:txBody>
          <a:bodyPr>
            <a:normAutofit lnSpcReduction="10000"/>
          </a:bodyPr>
          <a:lstStyle/>
          <a:p>
            <a:r>
              <a:rPr lang="cs-CZ" dirty="0"/>
              <a:t>Uvědomit si, že by lékařský přístroj měl být používán efektivně a bezpečně (snížit pacientské, pracovní i jiné riziko na minimum)</a:t>
            </a:r>
          </a:p>
          <a:p>
            <a:r>
              <a:rPr lang="cs-CZ" dirty="0"/>
              <a:t>Používat lékařské přístroje profesionálním a vědeckým způsobem</a:t>
            </a:r>
          </a:p>
          <a:p>
            <a:r>
              <a:rPr lang="cs-CZ" dirty="0"/>
              <a:t>Poznat užitnou hodnotu lékařských přístrojů v klinických oblastech a ve výzkumu</a:t>
            </a:r>
          </a:p>
          <a:p>
            <a:r>
              <a:rPr lang="cs-CZ" dirty="0"/>
              <a:t>Mít základní představu o používání některých přístrojů v jiných profesích</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25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by měl umět uživatel</a:t>
            </a:r>
          </a:p>
        </p:txBody>
      </p:sp>
      <p:sp>
        <p:nvSpPr>
          <p:cNvPr id="3" name="Zástupný symbol pro obsah 2"/>
          <p:cNvSpPr>
            <a:spLocks noGrp="1"/>
          </p:cNvSpPr>
          <p:nvPr>
            <p:ph idx="1"/>
          </p:nvPr>
        </p:nvSpPr>
        <p:spPr/>
        <p:txBody>
          <a:bodyPr>
            <a:normAutofit fontScale="85000" lnSpcReduction="20000"/>
          </a:bodyPr>
          <a:lstStyle/>
          <a:p>
            <a:r>
              <a:rPr lang="cs-CZ" dirty="0"/>
              <a:t>Specifikovat diagnostické, terapeutické aj. přínosy používání daného přístroje</a:t>
            </a:r>
          </a:p>
          <a:p>
            <a:r>
              <a:rPr lang="cs-CZ" dirty="0"/>
              <a:t>Vysvětlit fyzikální principy, které jsou základem činnosti přístroje a protokolu pro práci s tímto přístrojem </a:t>
            </a:r>
          </a:p>
          <a:p>
            <a:r>
              <a:rPr lang="cs-CZ" dirty="0"/>
              <a:t>Popsat hlavní části komerčně dostupných přístrojů, včetně uživatelského nastavení a ovládání</a:t>
            </a:r>
          </a:p>
          <a:p>
            <a:r>
              <a:rPr lang="cs-CZ" dirty="0"/>
              <a:t>Identifikovat možná zdravotní rizika (např. mechanická, elektrická, radiační aj.) pro pacienta, sebe i spolupracovníky</a:t>
            </a:r>
          </a:p>
          <a:p>
            <a:r>
              <a:rPr lang="cs-CZ" dirty="0"/>
              <a:t>Popsat měřitelné objektivní ukazatele výkonnosti přístroje, které mají přímý vztah k efektivnímu využívání přístroje nebo bezpečnosti</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98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dirty="0"/>
              <a:t>Být schopen pracovat s přístrojem tak, aby byla zajištěna požadovaná úroveň efektivity a byla minimalizována rizika pro pacienty i zdravotnický personál</a:t>
            </a:r>
          </a:p>
          <a:p>
            <a:r>
              <a:rPr lang="cs-CZ" dirty="0"/>
              <a:t>Vysvětlit omezení při používání přístroje a kontraindikace jeho použití</a:t>
            </a:r>
          </a:p>
          <a:p>
            <a:r>
              <a:rPr lang="cs-CZ" dirty="0"/>
              <a:t>Znát dopad chybného fungování přístroje a chybného protokolu na efektivitu jeho používání i z toho plynoucí rizika </a:t>
            </a:r>
          </a:p>
          <a:p>
            <a:r>
              <a:rPr lang="cs-CZ" dirty="0"/>
              <a:t>Rozpoznat aktuální vadnou funkci přístroje a vědět, jak se s ní vypořádat</a:t>
            </a:r>
          </a:p>
          <a:p>
            <a:r>
              <a:rPr lang="cs-CZ" dirty="0"/>
              <a:t>Mít dovednosti v oblasti preventivní údržby a kontroly kvality včetně kalibrace na uživatelské úrovni </a:t>
            </a:r>
          </a:p>
          <a:p>
            <a:r>
              <a:rPr lang="cs-CZ" dirty="0"/>
              <a:t>Vědět, že přístroj by měl být zkontrolován před použitím a po práce zanechán ve stavu potřebném pro další práci s ním</a:t>
            </a:r>
          </a:p>
          <a:p>
            <a:r>
              <a:rPr lang="cs-CZ" dirty="0"/>
              <a:t>Dodržovat mezinárodní, evropskou, národní a místní legislativu či omezení při práci s daným přístrojem</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11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endParaRPr lang="cs-CZ" dirty="0"/>
          </a:p>
          <a:p>
            <a:pPr marL="0" indent="0">
              <a:buNone/>
            </a:pPr>
            <a:endParaRPr lang="cs-CZ" dirty="0"/>
          </a:p>
          <a:p>
            <a:pPr marL="0" indent="0">
              <a:buNone/>
            </a:pPr>
            <a:r>
              <a:rPr lang="cs-CZ" dirty="0"/>
              <a:t>	</a:t>
            </a:r>
            <a:r>
              <a:rPr lang="cs-CZ" b="1" dirty="0"/>
              <a:t>Děkuji za pozornost</a:t>
            </a:r>
          </a:p>
          <a:p>
            <a:endParaRPr lang="cs-CZ" dirty="0"/>
          </a:p>
          <a:p>
            <a:endParaRPr lang="cs-CZ" dirty="0"/>
          </a:p>
          <a:p>
            <a:pPr marL="0" indent="0">
              <a:buNone/>
            </a:pPr>
            <a:r>
              <a:rPr lang="cs-CZ" dirty="0"/>
              <a:t>						</a:t>
            </a:r>
            <a:r>
              <a:rPr lang="cs-CZ" dirty="0" err="1"/>
              <a:t>rev</a:t>
            </a:r>
            <a:r>
              <a:rPr lang="cs-CZ" dirty="0"/>
              <a:t>. 2020</a:t>
            </a:r>
          </a:p>
          <a:p>
            <a:pPr marL="0" indent="0">
              <a:buNone/>
            </a:pP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8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normAutofit lnSpcReduction="10000"/>
          </a:bodyPr>
          <a:lstStyle/>
          <a:p>
            <a:r>
              <a:rPr lang="cs-CZ" dirty="0"/>
              <a:t>V lékařské biofyzice se zabýváme fyzikálními principy biomedicínských metod a přístrojů a jejich interakcemi s lidským tělem, které je činí užitečnými ve zdravotní péči, včetně otázek bezpečnosti pacientů i uživatelů a kvality zdravotní péče. </a:t>
            </a:r>
          </a:p>
          <a:p>
            <a:r>
              <a:rPr lang="cs-CZ" dirty="0"/>
              <a:t>Popis fyzikálních procesů probíhajících v živém organismu a účinků fyzikálních faktorů na živé organismy považujeme za důležité východisko.</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1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lstStyle/>
          <a:p>
            <a:pPr marL="0" indent="0">
              <a:buNone/>
            </a:pPr>
            <a:r>
              <a:rPr lang="cs-CZ" dirty="0"/>
              <a:t>Multidisciplinární, vazby na:</a:t>
            </a:r>
          </a:p>
          <a:p>
            <a:r>
              <a:rPr lang="cs-CZ" dirty="0"/>
              <a:t>Přírodní vědy (fyzika, chemie a biochemie, biologie)</a:t>
            </a:r>
          </a:p>
          <a:p>
            <a:r>
              <a:rPr lang="cs-CZ" dirty="0"/>
              <a:t>Morfologické obory</a:t>
            </a:r>
          </a:p>
          <a:p>
            <a:r>
              <a:rPr lang="cs-CZ" dirty="0"/>
              <a:t>Fyziologie a patologická fyziologie</a:t>
            </a:r>
          </a:p>
          <a:p>
            <a:r>
              <a:rPr lang="cs-CZ" dirty="0"/>
              <a:t>Klinické obory (téměř všechny!)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ernard\Desktop\IMAG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16632"/>
            <a:ext cx="2078221" cy="347478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Učební materiály</a:t>
            </a:r>
          </a:p>
        </p:txBody>
      </p:sp>
      <p:sp>
        <p:nvSpPr>
          <p:cNvPr id="3" name="Zástupný symbol pro obsah 2"/>
          <p:cNvSpPr>
            <a:spLocks noGrp="1"/>
          </p:cNvSpPr>
          <p:nvPr>
            <p:ph idx="1"/>
          </p:nvPr>
        </p:nvSpPr>
        <p:spPr/>
        <p:txBody>
          <a:bodyPr/>
          <a:lstStyle/>
          <a:p>
            <a:pPr marL="0" lvl="0" indent="0">
              <a:buNone/>
            </a:pPr>
            <a:r>
              <a:rPr lang="cs-CZ" sz="1800" dirty="0">
                <a:solidFill>
                  <a:prstClr val="black"/>
                </a:solidFill>
              </a:rPr>
              <a:t>Knihy: </a:t>
            </a:r>
          </a:p>
          <a:p>
            <a:pPr lvl="0"/>
            <a:r>
              <a:rPr lang="cs-CZ" sz="1800" dirty="0">
                <a:solidFill>
                  <a:prstClr val="black"/>
                </a:solidFill>
              </a:rPr>
              <a:t>Lékařská fyzika a biofyzika, Vojtěch </a:t>
            </a:r>
            <a:r>
              <a:rPr lang="cs-CZ" sz="1800" dirty="0" err="1">
                <a:solidFill>
                  <a:prstClr val="black"/>
                </a:solidFill>
              </a:rPr>
              <a:t>Mornstein</a:t>
            </a:r>
            <a:r>
              <a:rPr lang="cs-CZ" sz="1800" dirty="0">
                <a:solidFill>
                  <a:prstClr val="black"/>
                </a:solidFill>
              </a:rPr>
              <a:t> a kol., 2018, Brno</a:t>
            </a:r>
          </a:p>
          <a:p>
            <a:pPr lvl="0"/>
            <a:r>
              <a:rPr lang="cs-CZ" sz="1800" dirty="0" err="1">
                <a:solidFill>
                  <a:prstClr val="black"/>
                </a:solidFill>
              </a:rPr>
              <a:t>Hrazdira</a:t>
            </a:r>
            <a:r>
              <a:rPr lang="cs-CZ" sz="1800" dirty="0">
                <a:solidFill>
                  <a:prstClr val="black"/>
                </a:solidFill>
              </a:rPr>
              <a:t>, I., </a:t>
            </a:r>
            <a:r>
              <a:rPr lang="cs-CZ" sz="1800" dirty="0" err="1">
                <a:solidFill>
                  <a:prstClr val="black"/>
                </a:solidFill>
              </a:rPr>
              <a:t>Mornstein</a:t>
            </a:r>
            <a:r>
              <a:rPr lang="cs-CZ" sz="1800" dirty="0">
                <a:solidFill>
                  <a:prstClr val="black"/>
                </a:solidFill>
              </a:rPr>
              <a:t>, V., </a:t>
            </a:r>
            <a:r>
              <a:rPr lang="cs-CZ" sz="1800" dirty="0" err="1">
                <a:solidFill>
                  <a:prstClr val="black"/>
                </a:solidFill>
              </a:rPr>
              <a:t>Bourek</a:t>
            </a:r>
            <a:r>
              <a:rPr lang="cs-CZ" sz="1800" dirty="0">
                <a:solidFill>
                  <a:prstClr val="black"/>
                </a:solidFill>
              </a:rPr>
              <a:t>, A., Škorpíková, J., Fundamentals </a:t>
            </a:r>
            <a:r>
              <a:rPr lang="cs-CZ" sz="1800" dirty="0" err="1">
                <a:solidFill>
                  <a:prstClr val="black"/>
                </a:solidFill>
              </a:rPr>
              <a:t>of</a:t>
            </a:r>
            <a:r>
              <a:rPr lang="cs-CZ" sz="1800" dirty="0">
                <a:solidFill>
                  <a:prstClr val="black"/>
                </a:solidFill>
              </a:rPr>
              <a:t> </a:t>
            </a:r>
            <a:r>
              <a:rPr lang="cs-CZ" sz="1800" dirty="0" err="1">
                <a:solidFill>
                  <a:prstClr val="black"/>
                </a:solidFill>
              </a:rPr>
              <a:t>Biophysics</a:t>
            </a:r>
            <a:r>
              <a:rPr lang="cs-CZ" sz="1800" dirty="0">
                <a:solidFill>
                  <a:prstClr val="black"/>
                </a:solidFill>
              </a:rPr>
              <a:t> and </a:t>
            </a:r>
            <a:r>
              <a:rPr lang="cs-CZ" sz="1800" dirty="0" err="1">
                <a:solidFill>
                  <a:prstClr val="black"/>
                </a:solidFill>
              </a:rPr>
              <a:t>Medical</a:t>
            </a:r>
            <a:r>
              <a:rPr lang="cs-CZ" sz="1800" dirty="0">
                <a:solidFill>
                  <a:prstClr val="black"/>
                </a:solidFill>
              </a:rPr>
              <a:t> Technology, 2012, ISBN 978-80-210-5758-6</a:t>
            </a:r>
          </a:p>
          <a:p>
            <a:pPr lvl="0"/>
            <a:r>
              <a:rPr lang="cs-CZ" sz="1800" dirty="0" err="1">
                <a:solidFill>
                  <a:prstClr val="black"/>
                </a:solidFill>
              </a:rPr>
              <a:t>Davidivits</a:t>
            </a:r>
            <a:r>
              <a:rPr lang="cs-CZ" sz="1800" dirty="0">
                <a:solidFill>
                  <a:prstClr val="black"/>
                </a:solidFill>
              </a:rPr>
              <a:t>, P., </a:t>
            </a:r>
            <a:r>
              <a:rPr lang="cs-CZ" sz="1800" dirty="0" err="1">
                <a:solidFill>
                  <a:prstClr val="black"/>
                </a:solidFill>
              </a:rPr>
              <a:t>Physics</a:t>
            </a:r>
            <a:r>
              <a:rPr lang="cs-CZ" sz="1800" dirty="0">
                <a:solidFill>
                  <a:prstClr val="black"/>
                </a:solidFill>
              </a:rPr>
              <a:t> in Biology and </a:t>
            </a:r>
            <a:r>
              <a:rPr lang="cs-CZ" sz="1800" dirty="0" err="1">
                <a:solidFill>
                  <a:prstClr val="black"/>
                </a:solidFill>
              </a:rPr>
              <a:t>Medicine</a:t>
            </a:r>
            <a:r>
              <a:rPr lang="cs-CZ" sz="1800" dirty="0">
                <a:solidFill>
                  <a:prstClr val="black"/>
                </a:solidFill>
              </a:rPr>
              <a:t>, 2013, ISBN 978-0-12-386513-7</a:t>
            </a:r>
          </a:p>
          <a:p>
            <a:pPr lvl="0"/>
            <a:r>
              <a:rPr lang="cs-CZ" sz="1800" dirty="0" err="1">
                <a:solidFill>
                  <a:prstClr val="black"/>
                </a:solidFill>
              </a:rPr>
              <a:t>Mornstein</a:t>
            </a:r>
            <a:r>
              <a:rPr lang="cs-CZ" sz="1800" dirty="0">
                <a:solidFill>
                  <a:prstClr val="black"/>
                </a:solidFill>
              </a:rPr>
              <a:t>, V., </a:t>
            </a:r>
            <a:r>
              <a:rPr lang="cs-CZ" sz="1800" dirty="0" err="1">
                <a:solidFill>
                  <a:prstClr val="black"/>
                </a:solidFill>
              </a:rPr>
              <a:t>Overview</a:t>
            </a:r>
            <a:r>
              <a:rPr lang="cs-CZ" sz="1800" dirty="0">
                <a:solidFill>
                  <a:prstClr val="black"/>
                </a:solidFill>
              </a:rPr>
              <a:t> </a:t>
            </a:r>
            <a:r>
              <a:rPr lang="cs-CZ" sz="1800" dirty="0" err="1">
                <a:solidFill>
                  <a:prstClr val="black"/>
                </a:solidFill>
              </a:rPr>
              <a:t>of</a:t>
            </a:r>
            <a:r>
              <a:rPr lang="cs-CZ" sz="1800" dirty="0">
                <a:solidFill>
                  <a:prstClr val="black"/>
                </a:solidFill>
              </a:rPr>
              <a:t> </a:t>
            </a:r>
            <a:r>
              <a:rPr lang="cs-CZ" sz="1800" dirty="0" err="1">
                <a:solidFill>
                  <a:prstClr val="black"/>
                </a:solidFill>
              </a:rPr>
              <a:t>physics</a:t>
            </a:r>
            <a:r>
              <a:rPr lang="cs-CZ" sz="1800" dirty="0">
                <a:solidFill>
                  <a:prstClr val="black"/>
                </a:solidFill>
              </a:rPr>
              <a:t>, 2010,ISBN 978-80-210-5192-8 </a:t>
            </a:r>
          </a:p>
          <a:p>
            <a:pPr lvl="0"/>
            <a:endParaRPr lang="cs-CZ" sz="1800" dirty="0">
              <a:solidFill>
                <a:prstClr val="black"/>
              </a:solidFill>
            </a:endParaRPr>
          </a:p>
          <a:p>
            <a:pPr marL="0" lvl="0" indent="0">
              <a:buNone/>
            </a:pPr>
            <a:r>
              <a:rPr lang="cs-CZ" sz="1800" dirty="0">
                <a:solidFill>
                  <a:prstClr val="black"/>
                </a:solidFill>
              </a:rPr>
              <a:t>Web :</a:t>
            </a:r>
          </a:p>
          <a:p>
            <a:pPr lvl="0"/>
            <a:r>
              <a:rPr lang="cs-CZ" sz="1800" dirty="0">
                <a:solidFill>
                  <a:prstClr val="black"/>
                </a:solidFill>
                <a:hlinkClick r:id="rId3"/>
              </a:rPr>
              <a:t>www.med.muni.cz</a:t>
            </a:r>
            <a:r>
              <a:rPr lang="cs-CZ" sz="1800" dirty="0">
                <a:solidFill>
                  <a:prstClr val="black"/>
                </a:solidFill>
              </a:rPr>
              <a:t>/biofyz  (česká mutace→ magisterské obory → přednášky)</a:t>
            </a:r>
          </a:p>
          <a:p>
            <a:pPr lvl="0"/>
            <a:r>
              <a:rPr lang="cs-CZ" sz="1800" dirty="0">
                <a:solidFill>
                  <a:prstClr val="black"/>
                </a:solidFill>
              </a:rPr>
              <a:t>http://www.nibib.nih.gov/science-education/science-topics</a:t>
            </a:r>
          </a:p>
          <a:p>
            <a:endParaRPr lang="cs-CZ" dirty="0"/>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4" name="Picture 9" descr="Photo05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020272" y="4509120"/>
            <a:ext cx="1251365" cy="1725165"/>
          </a:xfrm>
          <a:prstGeom prst="rect">
            <a:avLst/>
          </a:prstGeom>
          <a:noFill/>
          <a:ln w="57150">
            <a:solidFill>
              <a:srgbClr val="FF0000"/>
            </a:solidFill>
            <a:miter lim="800000"/>
            <a:headEnd/>
            <a:tailEnd/>
          </a:ln>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www.med.muni.cz/biofyz</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565" y="1600200"/>
            <a:ext cx="65308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69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Studium</a:t>
            </a:r>
          </a:p>
        </p:txBody>
      </p:sp>
      <p:sp>
        <p:nvSpPr>
          <p:cNvPr id="3" name="Zástupný symbol pro obsah 2"/>
          <p:cNvSpPr>
            <a:spLocks noGrp="1"/>
          </p:cNvSpPr>
          <p:nvPr>
            <p:ph idx="1"/>
          </p:nvPr>
        </p:nvSpPr>
        <p:spPr/>
        <p:txBody>
          <a:bodyPr>
            <a:normAutofit lnSpcReduction="10000"/>
          </a:bodyPr>
          <a:lstStyle/>
          <a:p>
            <a:r>
              <a:rPr lang="cs-CZ" altLang="cs-CZ" dirty="0"/>
              <a:t>Studium lékařské biofyziky nepředstavuje problém z hlediska rozsahu požadovaných znalostí. Problémem může být pochopení fyzikálních principů a jejich aplikace</a:t>
            </a:r>
            <a:r>
              <a:rPr lang="en-GB" altLang="cs-CZ" dirty="0"/>
              <a:t>.</a:t>
            </a:r>
            <a:r>
              <a:rPr lang="cs-CZ" altLang="cs-CZ" dirty="0"/>
              <a:t> Memorování bez pochopení podstaty je nedostatečné pro úspěch u zkoušky (nemá ani smysl z hlediska budoucí profese)</a:t>
            </a:r>
          </a:p>
          <a:p>
            <a:r>
              <a:rPr lang="cs-CZ" altLang="cs-CZ" dirty="0"/>
              <a:t>Pochopení jednotlivých základních částí umožní syntézu a snazší orientaci v celku</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28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11996d6f-2ab8-47b4-8339-86b80ba0381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2286</Words>
  <Application>Microsoft Office PowerPoint</Application>
  <PresentationFormat>Předvádění na obrazovce (4:3)</PresentationFormat>
  <Paragraphs>297</Paragraphs>
  <Slides>47</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47</vt:i4>
      </vt:variant>
    </vt:vector>
  </HeadingPairs>
  <TitlesOfParts>
    <vt:vector size="50" baseType="lpstr">
      <vt:lpstr>Arial</vt:lpstr>
      <vt:lpstr>Calibri</vt:lpstr>
      <vt:lpstr>Motiv systému Office</vt:lpstr>
      <vt:lpstr>LÉKAŘSTVÍ A TECHNIKA LEGISLATIVNÍ RÁMEC MEDICÍNSKÉ TECHNIKY </vt:lpstr>
      <vt:lpstr>Prezentace aplikace PowerPoint</vt:lpstr>
      <vt:lpstr>Biofyzika     Přístrojová technika</vt:lpstr>
      <vt:lpstr>Biofyzika     Přístrojová technika</vt:lpstr>
      <vt:lpstr>Lékařská biofyzika</vt:lpstr>
      <vt:lpstr>Lékařská biofyzika</vt:lpstr>
      <vt:lpstr>Učební materiály</vt:lpstr>
      <vt:lpstr>www.med.muni.cz/biofyz</vt:lpstr>
      <vt:lpstr>Studium</vt:lpstr>
      <vt:lpstr>Lékařské přístroje</vt:lpstr>
      <vt:lpstr>Pojem „lékařský přístroj“</vt:lpstr>
      <vt:lpstr>Směrnice EU</vt:lpstr>
      <vt:lpstr>VYHLÁŠKA o požadavcích na minimální technické a věcné vybavení zdravotnických zařízení a kontaktních pracovišť domácí péče</vt:lpstr>
      <vt:lpstr>Nutné vybavení dle 92/2012 sb</vt:lpstr>
      <vt:lpstr>Prezentace aplikace PowerPoint</vt:lpstr>
      <vt:lpstr>Prezentace aplikace PowerPoint</vt:lpstr>
      <vt:lpstr>Prezentace aplikace PowerPoint</vt:lpstr>
      <vt:lpstr>Aktivity v oblasti zdravotní péče</vt:lpstr>
      <vt:lpstr>Lékařské zobrazovací přístroje (in vivo diagnostika)</vt:lpstr>
      <vt:lpstr>Lékařské zobrazovací přístroje (in vivo diagnostika)</vt:lpstr>
      <vt:lpstr>Lékařské laboratorní přístroje (in vitro diagnostika)</vt:lpstr>
      <vt:lpstr>Lékařské laboratorní přístroje (in vitro diagnostika)</vt:lpstr>
      <vt:lpstr>Přístroje pro sledování fyziologických projevů organismu</vt:lpstr>
      <vt:lpstr>Přístroje pro sledování fyziologických projevů organismu</vt:lpstr>
      <vt:lpstr>Prezentace aplikace PowerPoint</vt:lpstr>
      <vt:lpstr>POC (Point of Care) přístroje</vt:lpstr>
      <vt:lpstr>POC</vt:lpstr>
      <vt:lpstr>Přístroje pro radioterapii</vt:lpstr>
      <vt:lpstr>Přístroje pro radioterapii</vt:lpstr>
      <vt:lpstr>Přístroje pro fyzikální terapii</vt:lpstr>
      <vt:lpstr>Přístroje pro fyzikální terapii</vt:lpstr>
      <vt:lpstr>Přístroje používané na operačních sálech, litotriptory</vt:lpstr>
      <vt:lpstr>Přístroje používané na operačních sálech, litotriptory</vt:lpstr>
      <vt:lpstr>Prezentace aplikace PowerPoint</vt:lpstr>
      <vt:lpstr>Přístroje pro náhradu a podporu orgánů - implantáty</vt:lpstr>
      <vt:lpstr>Přístroje pro náhradu a podporu orgánů – umělé orgány</vt:lpstr>
      <vt:lpstr>Přístroje pro náhradu a podporu orgánů – umělé orgány</vt:lpstr>
      <vt:lpstr>3D tisk – náhrada, podpora orgánů </vt:lpstr>
      <vt:lpstr>3D tisk</vt:lpstr>
      <vt:lpstr>Jednorázová zařízení a pomůcky</vt:lpstr>
      <vt:lpstr>Přístroje pro samovyšetření pacientů „domácí přístroje“</vt:lpstr>
      <vt:lpstr>Mobilní telefony </vt:lpstr>
      <vt:lpstr>Přístroje pro vyhodnocování ukazatelů výkonnosti přístrojů</vt:lpstr>
      <vt:lpstr>Co je účelem tohoto předmětu?</vt:lpstr>
      <vt:lpstr>Co by měl umět uživatel</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LĚKAŘSTVÍ A TECHNIKA LEGISLATIVNÍ RÁMEC MEDICÍNSKÉ TECHNIKY</dc:title>
  <dc:creator>Bernard</dc:creator>
  <cp:lastModifiedBy>Vladan Bernard</cp:lastModifiedBy>
  <cp:revision>43</cp:revision>
  <dcterms:created xsi:type="dcterms:W3CDTF">2016-09-20T07:37:50Z</dcterms:created>
  <dcterms:modified xsi:type="dcterms:W3CDTF">2021-03-01T11:41:33Z</dcterms:modified>
</cp:coreProperties>
</file>