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74" r:id="rId5"/>
    <p:sldId id="279" r:id="rId6"/>
    <p:sldId id="280" r:id="rId7"/>
    <p:sldId id="281" r:id="rId8"/>
    <p:sldId id="284" r:id="rId9"/>
    <p:sldId id="282" r:id="rId10"/>
    <p:sldId id="283" r:id="rId11"/>
    <p:sldId id="278" r:id="rId12"/>
    <p:sldId id="275" r:id="rId13"/>
    <p:sldId id="276" r:id="rId14"/>
    <p:sldId id="277" r:id="rId15"/>
    <p:sldId id="258" r:id="rId16"/>
    <p:sldId id="259" r:id="rId17"/>
    <p:sldId id="260" r:id="rId18"/>
    <p:sldId id="262" r:id="rId19"/>
    <p:sldId id="267" r:id="rId20"/>
    <p:sldId id="263" r:id="rId21"/>
    <p:sldId id="264" r:id="rId22"/>
    <p:sldId id="265" r:id="rId23"/>
    <p:sldId id="268" r:id="rId24"/>
    <p:sldId id="273" r:id="rId25"/>
    <p:sldId id="266" r:id="rId26"/>
    <p:sldId id="269" r:id="rId27"/>
    <p:sldId id="270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FB"/>
    <a:srgbClr val="FF3300"/>
    <a:srgbClr val="CCE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1" autoAdjust="0"/>
    <p:restoredTop sz="94660"/>
  </p:normalViewPr>
  <p:slideViewPr>
    <p:cSldViewPr>
      <p:cViewPr varScale="1">
        <p:scale>
          <a:sx n="80" d="100"/>
          <a:sy n="80" d="100"/>
        </p:scale>
        <p:origin x="13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45EB610-0668-4721-B087-F4E1A15041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A22577-1467-495D-A9CD-BAA7C7CA4B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7E60DD-3C1B-4661-AE2B-30C5C63B777F}" type="datetimeFigureOut">
              <a:rPr lang="cs-CZ"/>
              <a:pPr>
                <a:defRPr/>
              </a:pPr>
              <a:t>05.05.2021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558712D-6277-4DBE-AA5F-AF6FA9FF6A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6524213-2703-4763-880B-FED6956BA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858C35-7AFB-4073-9114-376738335B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7DB377-32DC-4C21-868C-D54233C67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5EAB90-CD9C-40CD-9168-5C312B912BB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B60BD0AD-FDA2-4B10-AFD3-13EB84307C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757E4D74-B3EC-4208-80B2-9BE403C0D0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539FD71B-689F-4356-B5B6-41B4AF0FA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9ADAA-F23D-4E06-A488-B724BC0ACBE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928D5E-97A5-4B32-89D0-59679DED2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9FA28-ED2C-48DE-AB98-51D1AD123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A05A7-034F-442F-93E4-167FF2D2A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C4040-2016-4DD4-A15D-4C99B3E983B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4673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5EA945-C2D1-4315-A631-636FF16C9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6B33E2-B14D-43FB-8694-8537E7803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AD22F-07DF-4B01-8653-7A2AB4F48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7BED-045F-4728-98A4-07E35F7D17E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4489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A7BE3-0EF2-48BE-8E94-A2EC82DB8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856E85-8FBF-4E8D-B96F-8035BCEC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962D18-9F5F-4AB2-94AD-E039F8A65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6D231-99BA-4412-BCC5-BF9E1D4A721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613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228B48-DB50-4AD6-9F99-B22386E9E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A5CC30-3683-4671-A0E8-45375A5F2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434771-FB0D-4894-A0C4-F701F3BFD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CC718-FF9F-4A2B-A7E3-20AB8D04564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5721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340964-9FD6-4E67-B198-6639A43B1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DF84C-D665-4B0C-9F48-5733C8152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17F9F-6C1D-49A4-841B-370CFBCFD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9B85B-CC59-43C2-A6F0-120D1ABDB53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8547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48B6B-DA3B-4F4F-87B4-1422C9D3A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E8E59-0BB9-4059-91B3-20C1CCA48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39D1C-99B5-4D48-A694-C519BD206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ACAA3-74A3-4131-AF6D-416FE70BB97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265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B842ED-B3AB-4148-8272-7C7A9BA37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8E6C6C-E563-4C52-A3CF-818931730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78C8B5-6B9E-43A1-BA51-03DC72631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6BF45-1B43-47F5-90FC-25428AE0BD8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542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943FFB-AFCE-4EDC-B26F-C40069EBA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9A553A-3434-4F31-9B07-C1A19AEC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3FBAF5-9711-488C-8A8F-8E4E3A038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2754B-B7FC-4FC4-9F01-730E8FCEECC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73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43FECD-D732-44C5-89B6-A192CBEEC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501F96-5F34-4157-9B02-B5CDFD4A1E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A7E82C-9FFC-49F6-AFA6-93E1A8BF9A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E62B2-DF40-4A7C-BC8B-2BA827AEA82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7640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87769-4F50-49CA-B98B-ADB0AAD0C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CD72A-0AE2-4333-ADC1-9B7D4C226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4986B-B4C4-4300-963D-45609945C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5BA2-1826-4C4D-8830-A6373E90FB6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4104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509A4-0E6C-4730-B0F9-906ECD641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8AD60-6E92-491B-85D7-52ED51C5C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5A1DD-6B71-405D-BC50-518C115A4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DDE58-2FA7-4322-BF04-F2BC3596FC4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5562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0A6BF1-1A0A-4CEF-B903-9BB78B199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D43E75-12C3-4100-82FD-9837BD893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14CCAE-EBAE-4F84-BB7B-D539870176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D6E975-70D0-41C9-A315-F87215ACD8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A360A7-99C2-4E03-9349-2C5F5C5FE7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013234-58E1-45F9-80B1-C40541E403F2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1E7D87-38D9-4DED-8EDF-0560EC3654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0014FB"/>
                </a:solidFill>
              </a:rPr>
              <a:t>EXTRAKORPORÁLNÍ A INTRAKORPORÁLNÍ LITOTRYPSE</a:t>
            </a:r>
            <a:endParaRPr lang="en-US" altLang="cs-CZ" sz="4000" b="1">
              <a:solidFill>
                <a:srgbClr val="0014FB"/>
              </a:solidFill>
            </a:endParaRPr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id="{1F8B3EE8-D20F-46AA-AC1D-EC045CAB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4364038"/>
            <a:ext cx="297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Vladan Bernard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Biofyzikální ústav LF 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rev</a:t>
            </a:r>
            <a:r>
              <a:rPr lang="cs-CZ" altLang="cs-CZ" sz="2000" dirty="0"/>
              <a:t>. 2020</a:t>
            </a:r>
            <a:endParaRPr lang="en-US" altLang="cs-CZ" sz="2000" dirty="0"/>
          </a:p>
        </p:txBody>
      </p:sp>
      <p:pic>
        <p:nvPicPr>
          <p:cNvPr id="2052" name="Picture 4" descr="C:\Users\Bernard\Desktop\platina\přednášky\moje\muni-masarykova_univerzita-logo-01-1024x559.jpg">
            <a:extLst>
              <a:ext uri="{FF2B5EF4-FFF2-40B4-BE49-F238E27FC236}">
                <a16:creationId xmlns:a16="http://schemas.microsoft.com/office/drawing/2014/main" id="{1751438B-3E0F-4279-A3D6-98A7ABD6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27384"/>
            <a:ext cx="1958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4ED62A8-13AC-440D-884E-7CF450808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ESWL - Rázová vlna - kontraindikace</a:t>
            </a:r>
            <a:endParaRPr lang="en-US" altLang="cs-CZ" sz="360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3107FD05-2A5D-43AC-8924-D90EFFF39A6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4248150" cy="308451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ANd9GcQMYA1b81v0E9cP8fzk-QWpVh08-eDABy5jsUt1FWcoSAH4j2_0">
            <a:extLst>
              <a:ext uri="{FF2B5EF4-FFF2-40B4-BE49-F238E27FC236}">
                <a16:creationId xmlns:a16="http://schemas.microsoft.com/office/drawing/2014/main" id="{F855265A-A375-466F-BD78-65F2628C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775"/>
            <a:ext cx="299085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7F3827F0-0EE0-4ADE-A783-E9C0A08FE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Extrakorporální litotrypse - začátky</a:t>
            </a:r>
            <a:endParaRPr lang="en-US" altLang="cs-CZ" sz="3200"/>
          </a:p>
        </p:txBody>
      </p:sp>
      <p:pic>
        <p:nvPicPr>
          <p:cNvPr id="12291" name="Picture 3" descr="sv3053052">
            <a:extLst>
              <a:ext uri="{FF2B5EF4-FFF2-40B4-BE49-F238E27FC236}">
                <a16:creationId xmlns:a16="http://schemas.microsoft.com/office/drawing/2014/main" id="{6CAF4E13-5E9D-401B-90FD-E12EF0431DE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338" y="1600200"/>
            <a:ext cx="6537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SWL">
            <a:extLst>
              <a:ext uri="{FF2B5EF4-FFF2-40B4-BE49-F238E27FC236}">
                <a16:creationId xmlns:a16="http://schemas.microsoft.com/office/drawing/2014/main" id="{7DCECF4A-BF16-4BFA-8C9F-3F71B1E2D5C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12875"/>
            <a:ext cx="6696075" cy="449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61CA20D2-B122-4FAC-AD30-5B66B4E49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Extrakorporální litotrypse - současnost</a:t>
            </a:r>
            <a:endParaRPr lang="en-US" altLang="cs-CZ" sz="32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D3A64CEC-E227-493A-8CDA-ECCA2F83D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6021388"/>
            <a:ext cx="46180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/>
              <a:t>www.uni-duesseldorf.de/.../Urologie/ Klinik/lithotry.htm.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437E3F3-488C-4356-B7A9-F50AA22FC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Extrakorporální litotrypse - použití</a:t>
            </a:r>
            <a:endParaRPr lang="en-US" altLang="cs-CZ" sz="3600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88870C10-AAAA-4453-89A3-70835178E74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" y="1782763"/>
            <a:ext cx="6451600" cy="335121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http://www.medata.cz/_img/products/medispec/ed1000/ed1000_1.jpg">
            <a:extLst>
              <a:ext uri="{FF2B5EF4-FFF2-40B4-BE49-F238E27FC236}">
                <a16:creationId xmlns:a16="http://schemas.microsoft.com/office/drawing/2014/main" id="{5062F2ED-2A52-4F42-8315-BE1A13A7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28305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9">
            <a:extLst>
              <a:ext uri="{FF2B5EF4-FFF2-40B4-BE49-F238E27FC236}">
                <a16:creationId xmlns:a16="http://schemas.microsoft.com/office/drawing/2014/main" id="{FC8C55A9-E6E9-409A-93A8-83D4376B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852738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fi Medicpec</a:t>
            </a:r>
            <a:endParaRPr lang="en-US" altLang="cs-CZ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3A39C4A-FC23-4CBB-8407-B1847EE8B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ESWL – současné přístroje</a:t>
            </a:r>
            <a:endParaRPr lang="en-US" altLang="cs-CZ"/>
          </a:p>
        </p:txBody>
      </p:sp>
      <p:pic>
        <p:nvPicPr>
          <p:cNvPr id="15363" name="Picture 7" descr="20121014164835_548">
            <a:extLst>
              <a:ext uri="{FF2B5EF4-FFF2-40B4-BE49-F238E27FC236}">
                <a16:creationId xmlns:a16="http://schemas.microsoft.com/office/drawing/2014/main" id="{7B476E43-1D50-401E-99A8-6F0AF1E8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82441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>
            <a:extLst>
              <a:ext uri="{FF2B5EF4-FFF2-40B4-BE49-F238E27FC236}">
                <a16:creationId xmlns:a16="http://schemas.microsoft.com/office/drawing/2014/main" id="{7B3BAC1D-640F-482C-87C4-FF2EAAE1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5085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Hide-medical</a:t>
            </a:r>
            <a:endParaRPr lang="en-US" altLang="cs-CZ" sz="1800"/>
          </a:p>
        </p:txBody>
      </p:sp>
      <p:pic>
        <p:nvPicPr>
          <p:cNvPr id="15365" name="Picture 10" descr="461823118_416">
            <a:extLst>
              <a:ext uri="{FF2B5EF4-FFF2-40B4-BE49-F238E27FC236}">
                <a16:creationId xmlns:a16="http://schemas.microsoft.com/office/drawing/2014/main" id="{B6629C13-CCB4-4A4C-9AFC-ED576E90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1">
            <a:extLst>
              <a:ext uri="{FF2B5EF4-FFF2-40B4-BE49-F238E27FC236}">
                <a16:creationId xmlns:a16="http://schemas.microsoft.com/office/drawing/2014/main" id="{28FF0388-5E8B-49F0-8881-198C504B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582453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Wikkon</a:t>
            </a:r>
            <a:endParaRPr lang="en-US" altLang="cs-CZ" sz="1800"/>
          </a:p>
        </p:txBody>
      </p:sp>
      <p:sp>
        <p:nvSpPr>
          <p:cNvPr id="15367" name="TextovéPole 1">
            <a:extLst>
              <a:ext uri="{FF2B5EF4-FFF2-40B4-BE49-F238E27FC236}">
                <a16:creationId xmlns:a16="http://schemas.microsoft.com/office/drawing/2014/main" id="{0F5493FC-D5B5-462A-B687-9F6EB232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5084763"/>
            <a:ext cx="668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RTG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UZ 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1A13CBBB-8115-4A7F-BAFC-164D0A9F8DE1}"/>
              </a:ext>
            </a:extLst>
          </p:cNvPr>
          <p:cNvCxnSpPr/>
          <p:nvPr/>
        </p:nvCxnSpPr>
        <p:spPr>
          <a:xfrm flipV="1">
            <a:off x="5357813" y="3357563"/>
            <a:ext cx="1085850" cy="180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38B5812-0E5E-4672-BCC6-65688D30DADC}"/>
              </a:ext>
            </a:extLst>
          </p:cNvPr>
          <p:cNvCxnSpPr/>
          <p:nvPr/>
        </p:nvCxnSpPr>
        <p:spPr>
          <a:xfrm flipV="1">
            <a:off x="5219700" y="5084763"/>
            <a:ext cx="93662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835DF04-0331-4983-A169-55ACF49D3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Intrakorporální litotrypse</a:t>
            </a:r>
            <a:endParaRPr lang="en-US" altLang="cs-CZ" sz="32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1FB00E5-90F7-4D26-92B9-54AFE14AC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9151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proces nitrotělní fragmentace konkrementů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možná kombinace s endoskopickým odstraněním rozmělněných konkrementů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Dělení: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mechanická frakmentace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– ultrasonografická / pneumatická / elektrokinetická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rázová vlna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– elektrohydraulická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laserový paprsek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en-US" altLang="cs-CZ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8099027-91B3-4DAB-82A9-49D368A1E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Ultrasonografická intrakorporální litotrypse</a:t>
            </a:r>
            <a:endParaRPr lang="en-US" altLang="cs-CZ" sz="32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CB9657B-E824-4611-87B6-A5F444219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Fragmentace konkrementu vysokofrekvenčními vibracemi konce rigidní sondy</a:t>
            </a:r>
          </a:p>
          <a:p>
            <a:pPr eaLnBrk="1" hangingPunct="1"/>
            <a:r>
              <a:rPr lang="cs-CZ" altLang="cs-CZ" sz="2000"/>
              <a:t>Generování vibrací pomocí piezoelektrického generátoru (cca 20 kHz)</a:t>
            </a:r>
          </a:p>
          <a:p>
            <a:pPr eaLnBrk="1" hangingPunct="1"/>
            <a:r>
              <a:rPr lang="cs-CZ" altLang="cs-CZ" sz="2000"/>
              <a:t>Nevýhodou rigidní sonda a možnost výrazného ohřevu konce sondy při déle trvající dezintegraci</a:t>
            </a:r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>
              <a:buFontTx/>
              <a:buNone/>
            </a:pPr>
            <a:endParaRPr lang="cs-CZ" altLang="cs-CZ" sz="2000"/>
          </a:p>
        </p:txBody>
      </p:sp>
      <p:pic>
        <p:nvPicPr>
          <p:cNvPr id="17412" name="Picture 5" descr="LUS-2%20pink%20250">
            <a:extLst>
              <a:ext uri="{FF2B5EF4-FFF2-40B4-BE49-F238E27FC236}">
                <a16:creationId xmlns:a16="http://schemas.microsoft.com/office/drawing/2014/main" id="{BA35BC3A-E0DE-4B84-8D98-273DCC34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3384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>
            <a:extLst>
              <a:ext uri="{FF2B5EF4-FFF2-40B4-BE49-F238E27FC236}">
                <a16:creationId xmlns:a16="http://schemas.microsoft.com/office/drawing/2014/main" id="{9ADFCE1D-3926-42E2-A153-6B64AB31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721350"/>
            <a:ext cx="2536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000" b="1"/>
              <a:t>Olympus LUS-2 Ultrasonic Lithotriptor</a:t>
            </a:r>
            <a:r>
              <a:rPr lang="en-US" altLang="cs-CZ" sz="10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6D80FCE-E355-4FC4-8D29-9336D0FDE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Pneumatická a elektrokinetická litotrypse</a:t>
            </a:r>
            <a:endParaRPr lang="en-US" altLang="cs-CZ" sz="320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4ABE094D-F132-4FA2-9540-A942F1C7E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Pneumatická:</a:t>
            </a:r>
          </a:p>
          <a:p>
            <a:pPr eaLnBrk="1" hangingPunct="1"/>
            <a:r>
              <a:rPr lang="cs-CZ" altLang="cs-CZ" sz="2000"/>
              <a:t>obdoba pneumatické sbíječky</a:t>
            </a:r>
          </a:p>
          <a:p>
            <a:pPr eaLnBrk="1" hangingPunct="1"/>
            <a:r>
              <a:rPr lang="cs-CZ" altLang="cs-CZ" sz="2000"/>
              <a:t>fragmentace - náraz projektilu hnaného stlačeným vzduchem na kovovou sondu, která je v přímém kontaktu s konkrementem</a:t>
            </a:r>
          </a:p>
          <a:p>
            <a:pPr eaLnBrk="1" hangingPunct="1"/>
            <a:r>
              <a:rPr lang="cs-CZ" altLang="cs-CZ" sz="2000"/>
              <a:t>frekvence řádově Hz</a:t>
            </a:r>
            <a:endParaRPr lang="en-US" altLang="cs-CZ" sz="2000"/>
          </a:p>
        </p:txBody>
      </p:sp>
      <p:pic>
        <p:nvPicPr>
          <p:cNvPr id="18436" name="Picture 6" descr="obr16">
            <a:extLst>
              <a:ext uri="{FF2B5EF4-FFF2-40B4-BE49-F238E27FC236}">
                <a16:creationId xmlns:a16="http://schemas.microsoft.com/office/drawing/2014/main" id="{AC72B317-81BA-4E02-B940-4A93CF4F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2543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swiss-lithoclast-ultra">
            <a:extLst>
              <a:ext uri="{FF2B5EF4-FFF2-40B4-BE49-F238E27FC236}">
                <a16:creationId xmlns:a16="http://schemas.microsoft.com/office/drawing/2014/main" id="{4BBF5162-0D62-4C35-B6C5-A351DD1C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49403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9">
            <a:extLst>
              <a:ext uri="{FF2B5EF4-FFF2-40B4-BE49-F238E27FC236}">
                <a16:creationId xmlns:a16="http://schemas.microsoft.com/office/drawing/2014/main" id="{552BA3CB-E292-4345-A2EF-FD6BFAB6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6361113"/>
            <a:ext cx="2559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/>
              <a:t>http://www.medwow.com</a:t>
            </a:r>
            <a:r>
              <a:rPr lang="cs-CZ" altLang="cs-CZ" sz="800"/>
              <a:t>, přístroj </a:t>
            </a:r>
            <a:r>
              <a:rPr lang="en-US" altLang="cs-CZ" sz="800"/>
              <a:t>Swiss LithoClast®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FB69852C-0493-409C-BB2B-BEEF6582B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Elektrokinetická:</a:t>
            </a:r>
          </a:p>
          <a:p>
            <a:pPr eaLnBrk="1" hangingPunct="1"/>
            <a:r>
              <a:rPr lang="cs-CZ" altLang="cs-CZ" sz="2000"/>
              <a:t>obdoba pneumatické sbíječky</a:t>
            </a:r>
          </a:p>
          <a:p>
            <a:pPr eaLnBrk="1" hangingPunct="1"/>
            <a:r>
              <a:rPr lang="cs-CZ" altLang="cs-CZ" sz="2000"/>
              <a:t>fragmentace - pohyb kovové sondy, která je v přímém kontaktu s konkrementem, kinetický impuls přenášený tuhou tyčí je generovaný elektromagnetickým polem</a:t>
            </a:r>
          </a:p>
          <a:p>
            <a:pPr eaLnBrk="1" hangingPunct="1">
              <a:buFontTx/>
              <a:buNone/>
            </a:pPr>
            <a:endParaRPr lang="en-US" altLang="cs-CZ" sz="2000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DA1C1456-E25F-4862-AD5A-A15071E51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Pneumatická a elektrokinetická litotrypse</a:t>
            </a:r>
            <a:endParaRPr lang="en-US" altLang="cs-CZ" sz="3200"/>
          </a:p>
        </p:txBody>
      </p:sp>
      <p:pic>
        <p:nvPicPr>
          <p:cNvPr id="19460" name="Picture 6" descr="Technologie-ekl">
            <a:extLst>
              <a:ext uri="{FF2B5EF4-FFF2-40B4-BE49-F238E27FC236}">
                <a16:creationId xmlns:a16="http://schemas.microsoft.com/office/drawing/2014/main" id="{D2B6DCBE-C7C4-4CD8-A537-DEED84AC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29638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VGM_2111_0">
            <a:extLst>
              <a:ext uri="{FF2B5EF4-FFF2-40B4-BE49-F238E27FC236}">
                <a16:creationId xmlns:a16="http://schemas.microsoft.com/office/drawing/2014/main" id="{CE62D70B-7AEA-4172-9937-9967C0D6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4591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1">
            <a:extLst>
              <a:ext uri="{FF2B5EF4-FFF2-40B4-BE49-F238E27FC236}">
                <a16:creationId xmlns:a16="http://schemas.microsoft.com/office/drawing/2014/main" id="{F8748291-AD2E-44E5-99EF-77028A2E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45125"/>
            <a:ext cx="12906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/>
              <a:t>http://www.walz-el.de/en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966620-D37C-4E7E-8E1D-ABBE2AA2A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Nevýhody: </a:t>
            </a:r>
          </a:p>
          <a:p>
            <a:pPr eaLnBrk="1" hangingPunct="1"/>
            <a:r>
              <a:rPr lang="cs-CZ" altLang="cs-CZ" sz="2000"/>
              <a:t>rigidní charakter sondy</a:t>
            </a:r>
          </a:p>
          <a:p>
            <a:pPr eaLnBrk="1" hangingPunct="1"/>
            <a:r>
              <a:rPr lang="cs-CZ" altLang="cs-CZ" sz="2000"/>
              <a:t>u většiny přístrojů nemožnost odsávat drť konkrementů - nutnost dalšího mechanického odstranění úlomků konkrementů (existence i přístrojů s odsáváním)</a:t>
            </a:r>
          </a:p>
          <a:p>
            <a:pPr eaLnBrk="1" hangingPunct="1"/>
            <a:r>
              <a:rPr lang="cs-CZ" altLang="cs-CZ" sz="2000"/>
              <a:t>balistická podstata účinku vedoucí v některých případech k relokaci konkrementu</a:t>
            </a:r>
          </a:p>
          <a:p>
            <a:pPr eaLnBrk="1" hangingPunct="1"/>
            <a:endParaRPr lang="en-US" altLang="cs-CZ" sz="2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FD0217F-B6E1-43C7-825B-7B26DF171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Pneumatická a elektrokinetická litotrypse</a:t>
            </a:r>
            <a:endParaRPr lang="en-US" altLang="cs-CZ" sz="3200"/>
          </a:p>
        </p:txBody>
      </p:sp>
      <p:pic>
        <p:nvPicPr>
          <p:cNvPr id="20484" name="Picture 7" descr="lithoclast-2-52719_4b">
            <a:extLst>
              <a:ext uri="{FF2B5EF4-FFF2-40B4-BE49-F238E27FC236}">
                <a16:creationId xmlns:a16="http://schemas.microsoft.com/office/drawing/2014/main" id="{DC9EC04B-E914-4876-9610-AAAC2507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22151" r="5157" b="47194"/>
          <a:stretch>
            <a:fillRect/>
          </a:stretch>
        </p:blipFill>
        <p:spPr bwMode="auto">
          <a:xfrm>
            <a:off x="2916238" y="4005263"/>
            <a:ext cx="48244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8">
            <a:extLst>
              <a:ext uri="{FF2B5EF4-FFF2-40B4-BE49-F238E27FC236}">
                <a16:creationId xmlns:a16="http://schemas.microsoft.com/office/drawing/2014/main" id="{59480837-57C2-4BC1-8A77-B3DE58C7C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6165850"/>
            <a:ext cx="1211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/>
              <a:t>pdf.directindustry.com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A89E8FD5-014B-41BA-8F42-BFED731D8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Urolitiáza – tvorba konkrementů v močových cestách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>
              <a:buFontTx/>
              <a:buNone/>
            </a:pPr>
            <a:endParaRPr lang="cs-CZ" altLang="cs-CZ" sz="2400"/>
          </a:p>
        </p:txBody>
      </p:sp>
      <p:pic>
        <p:nvPicPr>
          <p:cNvPr id="3075" name="Picture 6" descr="Soubor:Urolitiáza.jpg">
            <a:extLst>
              <a:ext uri="{FF2B5EF4-FFF2-40B4-BE49-F238E27FC236}">
                <a16:creationId xmlns:a16="http://schemas.microsoft.com/office/drawing/2014/main" id="{231B7AB0-428A-45CC-B75B-1599135F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1574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7">
            <a:extLst>
              <a:ext uri="{FF2B5EF4-FFF2-40B4-BE49-F238E27FC236}">
                <a16:creationId xmlns:a16="http://schemas.microsoft.com/office/drawing/2014/main" id="{A9D08FCB-990F-4821-A0F0-178CAE26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705643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Léčba: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</a:t>
            </a:r>
            <a:r>
              <a:rPr lang="cs-CZ" altLang="cs-CZ" sz="2400" b="1"/>
              <a:t>extrakorporální litotrypse ráz.vlnou</a:t>
            </a:r>
            <a:r>
              <a:rPr lang="cs-CZ" altLang="cs-CZ" sz="2400"/>
              <a:t> (ESWL)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mechanické odstranění (nefroskop, uteroskop) limitováno průměrem tubusu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otevřená operatíva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1"/>
              <a:t> intrakorporální</a:t>
            </a:r>
            <a:r>
              <a:rPr lang="cs-CZ" altLang="cs-CZ" sz="2400"/>
              <a:t> (endoskopická) </a:t>
            </a:r>
            <a:r>
              <a:rPr lang="cs-CZ" altLang="cs-CZ" sz="2400" b="1"/>
              <a:t>litotrypse</a:t>
            </a:r>
            <a:r>
              <a:rPr lang="cs-CZ" altLang="cs-CZ" sz="2400"/>
              <a:t> (cystolitiáza, ureterolitiáza)</a:t>
            </a:r>
            <a:endParaRPr lang="en-US" altLang="cs-CZ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D7FD88F-3C15-4EB2-A6F8-7298FB264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Elektrohydraulická litotrypse</a:t>
            </a:r>
            <a:endParaRPr lang="en-US" altLang="cs-CZ" sz="32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2A45D51-A706-462E-BCE0-C9E5DA4EF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Princip:</a:t>
            </a:r>
          </a:p>
          <a:p>
            <a:pPr eaLnBrk="1" hangingPunct="1"/>
            <a:r>
              <a:rPr lang="cs-CZ" altLang="cs-CZ" sz="2000"/>
              <a:t>r.v. šířící se ve vodním prostředí. R.v. je generována elektrickým výbojem na konci sondy</a:t>
            </a:r>
          </a:p>
          <a:p>
            <a:pPr eaLnBrk="1" hangingPunct="1"/>
            <a:r>
              <a:rPr lang="cs-CZ" altLang="cs-CZ" sz="2000"/>
              <a:t>sonda v blízkosti konkrementu bez nutnosti přímého dotyku</a:t>
            </a:r>
          </a:p>
          <a:p>
            <a:pPr eaLnBrk="1" hangingPunct="1"/>
            <a:r>
              <a:rPr lang="cs-CZ" altLang="cs-CZ" sz="2000"/>
              <a:t>existence kavitačních jevů </a:t>
            </a:r>
          </a:p>
          <a:p>
            <a:pPr eaLnBrk="1" hangingPunct="1"/>
            <a:endParaRPr lang="cs-CZ" altLang="cs-CZ" sz="2000"/>
          </a:p>
          <a:p>
            <a:pPr eaLnBrk="1" hangingPunct="1">
              <a:buFontTx/>
              <a:buNone/>
            </a:pPr>
            <a:r>
              <a:rPr lang="cs-CZ" altLang="cs-CZ" sz="2000"/>
              <a:t>Výhody a nevýhody:</a:t>
            </a:r>
          </a:p>
          <a:p>
            <a:pPr eaLnBrk="1" hangingPunct="1"/>
            <a:r>
              <a:rPr lang="cs-CZ" altLang="cs-CZ" sz="2000"/>
              <a:t>flexibilní sondy</a:t>
            </a:r>
          </a:p>
          <a:p>
            <a:pPr eaLnBrk="1" hangingPunct="1"/>
            <a:r>
              <a:rPr lang="cs-CZ" altLang="cs-CZ" sz="2000"/>
              <a:t>nižší účinnost u tvrdých konkrementů</a:t>
            </a:r>
          </a:p>
          <a:p>
            <a:pPr eaLnBrk="1" hangingPunct="1"/>
            <a:r>
              <a:rPr lang="cs-CZ" altLang="cs-CZ" sz="2000"/>
              <a:t>velké riziko poranění okolních struktur</a:t>
            </a:r>
          </a:p>
          <a:p>
            <a:pPr eaLnBrk="1" hangingPunct="1"/>
            <a:endParaRPr lang="en-US" altLang="cs-CZ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VGM_2096_0">
            <a:extLst>
              <a:ext uri="{FF2B5EF4-FFF2-40B4-BE49-F238E27FC236}">
                <a16:creationId xmlns:a16="http://schemas.microsoft.com/office/drawing/2014/main" id="{35D7132B-CA3A-4EC9-8672-D2E69073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42481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Technologie-ehl_1">
            <a:extLst>
              <a:ext uri="{FF2B5EF4-FFF2-40B4-BE49-F238E27FC236}">
                <a16:creationId xmlns:a16="http://schemas.microsoft.com/office/drawing/2014/main" id="{4DB719C0-51CD-4637-B95A-F4FCD018E96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628775"/>
            <a:ext cx="4392613" cy="430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5">
            <a:extLst>
              <a:ext uri="{FF2B5EF4-FFF2-40B4-BE49-F238E27FC236}">
                <a16:creationId xmlns:a16="http://schemas.microsoft.com/office/drawing/2014/main" id="{4C59C100-D5CD-4DAC-BEB3-2DB0DAA49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Elektrohydraulická litotrypse</a:t>
            </a:r>
            <a:endParaRPr lang="en-US" altLang="cs-CZ" sz="3200"/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B883077D-3BA4-4F1E-AD92-9D4FDA2B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092825"/>
            <a:ext cx="1290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/>
              <a:t>http://www.walz-el.de/en</a:t>
            </a:r>
          </a:p>
        </p:txBody>
      </p:sp>
      <p:pic>
        <p:nvPicPr>
          <p:cNvPr id="22534" name="Picture 8" descr="VGM_2075_0">
            <a:extLst>
              <a:ext uri="{FF2B5EF4-FFF2-40B4-BE49-F238E27FC236}">
                <a16:creationId xmlns:a16="http://schemas.microsoft.com/office/drawing/2014/main" id="{A19319C7-C3DF-4AB2-A763-E88CD38B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00831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1">
            <a:extLst>
              <a:ext uri="{FF2B5EF4-FFF2-40B4-BE49-F238E27FC236}">
                <a16:creationId xmlns:a16="http://schemas.microsoft.com/office/drawing/2014/main" id="{AB912224-B097-404A-8D90-88185467F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3683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sondy</a:t>
            </a:r>
            <a:endParaRPr lang="en-US" altLang="cs-CZ" sz="1800"/>
          </a:p>
        </p:txBody>
      </p:sp>
      <p:sp>
        <p:nvSpPr>
          <p:cNvPr id="22536" name="Text Box 12">
            <a:extLst>
              <a:ext uri="{FF2B5EF4-FFF2-40B4-BE49-F238E27FC236}">
                <a16:creationId xmlns:a16="http://schemas.microsoft.com/office/drawing/2014/main" id="{C6DF6F50-0F32-4D87-A6A3-4B0C5D086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412875"/>
            <a:ext cx="421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generování r.v. výbojem na konci sondy</a:t>
            </a:r>
            <a:endParaRPr lang="en-US" altLang="cs-CZ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6B01325-5357-4A31-AD3D-2D21B1C31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Laserová litotrypse </a:t>
            </a:r>
            <a:endParaRPr lang="en-US" altLang="cs-CZ" sz="32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3363DBD-8AAB-40AD-B1ED-8A9BFD4ED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Princip:</a:t>
            </a:r>
          </a:p>
          <a:p>
            <a:pPr eaLnBrk="1" hangingPunct="1">
              <a:buFontTx/>
              <a:buNone/>
            </a:pPr>
            <a:r>
              <a:rPr lang="cs-CZ" altLang="cs-CZ" sz="2000" b="1"/>
              <a:t>fotoakustický a fotomechanický</a:t>
            </a: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	energie laser. paprsku je absorbována konkrementem za vzniku plynné plazmy na jeho povrchu, která expanduje a tvoří r.v. fragmentující konkrement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nevýhodou jsou větší úlomky konkrementu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představiteli jsou např. Nd:YAG laser (</a:t>
            </a:r>
            <a:r>
              <a:rPr lang="en-US" altLang="cs-CZ" sz="2000"/>
              <a:t>Yttrium Aluminium Granát</a:t>
            </a:r>
            <a:r>
              <a:rPr lang="cs-CZ" altLang="cs-CZ" sz="2000"/>
              <a:t> dopovaný Neodymem)</a:t>
            </a:r>
            <a:r>
              <a:rPr lang="en-US" altLang="cs-CZ" sz="2000"/>
              <a:t> </a:t>
            </a:r>
            <a:r>
              <a:rPr lang="cs-CZ" altLang="cs-CZ" sz="2000"/>
              <a:t>1064 nm, Q switched Alexandrite laser 755nm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pulzní režim o trvání mikro či nano sekundy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výhodou jsou flexibilní vlákna různých průměrů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možnost poranění okolních tkání a personálu při neopatrné manipulaci</a:t>
            </a:r>
          </a:p>
          <a:p>
            <a:pPr eaLnBrk="1" hangingPunct="1">
              <a:buFontTx/>
              <a:buChar char="-"/>
            </a:pPr>
            <a:endParaRPr lang="cs-CZ" altLang="cs-CZ" sz="2000"/>
          </a:p>
          <a:p>
            <a:pPr eaLnBrk="1" hangingPunct="1"/>
            <a:endParaRPr lang="en-US" altLang="cs-CZ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17D5FF8-68AA-4BB3-95C6-F7AE44EAA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Laserová litotrypse </a:t>
            </a:r>
            <a:endParaRPr lang="en-US" altLang="cs-CZ" sz="32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1B9602C-E3D8-49C1-BDEE-649A9EEBC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Princip:</a:t>
            </a:r>
          </a:p>
          <a:p>
            <a:pPr eaLnBrk="1" hangingPunct="1">
              <a:buFontTx/>
              <a:buNone/>
            </a:pPr>
            <a:r>
              <a:rPr lang="cs-CZ" altLang="cs-CZ" sz="2000" b="1"/>
              <a:t>fototermický a fotochemický</a:t>
            </a: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-	energie laser. paprsku je absorbována konkrementem, což vede ke zvýšení jeho teploty – následně dochází k jeho vaporizaci, tání a a chemické změněn konkrementu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představiteli jsou např. Ho:YAG laser, erbium:YAG laser 2790 nm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pulzní režim o délce pulsů nad 100 mikrosekund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výhodou jsou flexibilní vlákna různých průměrů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možnost poranění okolních tkání a personálu při neopatrné manipulaci</a:t>
            </a:r>
          </a:p>
          <a:p>
            <a:pPr eaLnBrk="1" hangingPunct="1"/>
            <a:endParaRPr lang="en-US" altLang="cs-CZ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2049B27-95BB-458E-8B77-050196E20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3800" y="6453188"/>
            <a:ext cx="1306513" cy="244475"/>
          </a:xfrm>
        </p:spPr>
        <p:txBody>
          <a:bodyPr/>
          <a:lstStyle/>
          <a:p>
            <a:pPr eaLnBrk="1" hangingPunct="1"/>
            <a:r>
              <a:rPr lang="en-US" altLang="cs-CZ" sz="800"/>
              <a:t>article.wn.com </a:t>
            </a:r>
          </a:p>
        </p:txBody>
      </p:sp>
      <p:pic>
        <p:nvPicPr>
          <p:cNvPr id="25603" name="Picture 5" descr="infographic_PB-1118580">
            <a:extLst>
              <a:ext uri="{FF2B5EF4-FFF2-40B4-BE49-F238E27FC236}">
                <a16:creationId xmlns:a16="http://schemas.microsoft.com/office/drawing/2014/main" id="{D06C574E-67AC-4430-BACB-112A9B2A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552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>
            <a:extLst>
              <a:ext uri="{FF2B5EF4-FFF2-40B4-BE49-F238E27FC236}">
                <a16:creationId xmlns:a16="http://schemas.microsoft.com/office/drawing/2014/main" id="{20E1FEAE-501F-446C-A507-3F2A28EB7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20037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/>
              <a:t>Laserová litotrypse </a:t>
            </a:r>
            <a:endParaRPr lang="en-US" altLang="cs-CZ" sz="3200"/>
          </a:p>
        </p:txBody>
      </p:sp>
      <p:pic>
        <p:nvPicPr>
          <p:cNvPr id="25605" name="Picture 8" descr="0">
            <a:extLst>
              <a:ext uri="{FF2B5EF4-FFF2-40B4-BE49-F238E27FC236}">
                <a16:creationId xmlns:a16="http://schemas.microsoft.com/office/drawing/2014/main" id="{D81759F9-13A8-4C4C-B67B-0562250E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9892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>
            <a:extLst>
              <a:ext uri="{FF2B5EF4-FFF2-40B4-BE49-F238E27FC236}">
                <a16:creationId xmlns:a16="http://schemas.microsoft.com/office/drawing/2014/main" id="{133CCC0F-3E04-4207-9617-59A51A12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246313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11" descr="Lumenis-VersaPulse-PowerSuite-100-watt">
            <a:extLst>
              <a:ext uri="{FF2B5EF4-FFF2-40B4-BE49-F238E27FC236}">
                <a16:creationId xmlns:a16="http://schemas.microsoft.com/office/drawing/2014/main" id="{402E243B-5431-4CE0-A5AC-A8E1C35D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3463"/>
            <a:ext cx="23034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2">
            <a:extLst>
              <a:ext uri="{FF2B5EF4-FFF2-40B4-BE49-F238E27FC236}">
                <a16:creationId xmlns:a16="http://schemas.microsoft.com/office/drawing/2014/main" id="{E5F12F76-B6E6-45B4-BB20-5FC05E2A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429000"/>
            <a:ext cx="16716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800"/>
              <a:t>Lumenis VersaPulse PowerSuite</a:t>
            </a:r>
          </a:p>
        </p:txBody>
      </p:sp>
      <p:pic>
        <p:nvPicPr>
          <p:cNvPr id="25609" name="Picture 14" descr="http://www.surgical.lumenis.com/img/infographic_PB-1116850_A_URO-Stones.gif">
            <a:extLst>
              <a:ext uri="{FF2B5EF4-FFF2-40B4-BE49-F238E27FC236}">
                <a16:creationId xmlns:a16="http://schemas.microsoft.com/office/drawing/2014/main" id="{2316BE4C-A1D7-4C09-8FB3-3A02A31A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25538"/>
            <a:ext cx="4800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DDD57128-A9EC-44F7-8670-2E448FDF7C1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82625"/>
            <a:ext cx="8497887" cy="4865688"/>
          </a:xfrm>
          <a:noFill/>
        </p:spPr>
      </p:pic>
      <p:sp>
        <p:nvSpPr>
          <p:cNvPr id="26627" name="Text Box 7">
            <a:extLst>
              <a:ext uri="{FF2B5EF4-FFF2-40B4-BE49-F238E27FC236}">
                <a16:creationId xmlns:a16="http://schemas.microsoft.com/office/drawing/2014/main" id="{4B7EAB8D-539E-42D9-A256-00701A7A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640388"/>
            <a:ext cx="290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M. Babjuk, Urologické listy 2, 2004</a:t>
            </a:r>
            <a:endParaRPr lang="en-US" altLang="cs-CZ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84C30E9-ED39-4CDA-B087-322C46D50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1800"/>
              <a:t>Pro „vstup“ pracovní části litotryptorů jsou nutné endoskopické přístroje (přednáška endoskopie)</a:t>
            </a:r>
          </a:p>
          <a:p>
            <a:pPr eaLnBrk="1" hangingPunct="1"/>
            <a:r>
              <a:rPr lang="cs-CZ" altLang="cs-CZ" sz="1800"/>
              <a:t>Zde limity v podobě průměru pracovního kanálu, rigidity litotryptoru</a:t>
            </a:r>
          </a:p>
          <a:p>
            <a:pPr eaLnBrk="1" hangingPunct="1"/>
            <a:r>
              <a:rPr lang="cs-CZ" altLang="cs-CZ" sz="1800"/>
              <a:t>Možnost odsávání malých úlomků pracovním kanálem endoskopů</a:t>
            </a:r>
            <a:endParaRPr lang="en-US" altLang="cs-CZ" sz="1800"/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CD04A155-F249-4A94-B385-FAA3F6B9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0135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DDE690F-527D-498C-8F12-DA26545D7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2EA06AB-FE55-402C-A78B-656F8D46D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28676" name="Picture 5" descr="River_stone">
            <a:extLst>
              <a:ext uri="{FF2B5EF4-FFF2-40B4-BE49-F238E27FC236}">
                <a16:creationId xmlns:a16="http://schemas.microsoft.com/office/drawing/2014/main" id="{FBC9D077-2E89-4A1C-98E2-76D483F9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78009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ernard\Desktop\platina\přednášky\moje\muni-masarykova_univerzita-logo-01-1024x559.jpg">
            <a:extLst>
              <a:ext uri="{FF2B5EF4-FFF2-40B4-BE49-F238E27FC236}">
                <a16:creationId xmlns:a16="http://schemas.microsoft.com/office/drawing/2014/main" id="{EE3030F8-0487-4DC9-9F72-CC443839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4450"/>
            <a:ext cx="1958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678419-0A53-438B-888E-33E0D3E6E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Rázová vlna</a:t>
            </a:r>
            <a:endParaRPr lang="en-US" altLang="cs-CZ" sz="32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C740968-9706-4E55-8780-FF15A8505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000"/>
              <a:t>Narozdíl od zvukové vlny, která má charakter sinusoidy s periodickým střídáním pozitivní a negativní vlny o určité </a:t>
            </a:r>
            <a:r>
              <a:rPr lang="cs-CZ" altLang="cs-CZ" sz="2000"/>
              <a:t>vlnové </a:t>
            </a:r>
            <a:r>
              <a:rPr lang="en-US" altLang="cs-CZ" sz="2000"/>
              <a:t>délce, má rázová vlna neharmonickou a nelineární tlakovou charakteristiku. Je aperiodická a její významnou vlastností je prudký nárůst tlaku ve velmi krátkém čase.</a:t>
            </a:r>
            <a:r>
              <a:rPr lang="cs-CZ" altLang="cs-CZ" sz="2000"/>
              <a:t> V procesu rozmělnění konkrementů jsou takovéto rázové vlny (r.v.) aplikovány v sériích až tisíců po sobě jdoucích.</a:t>
            </a:r>
            <a:endParaRPr lang="en-US" altLang="cs-CZ" sz="20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08249ED-EE81-4698-AE5B-FAC342B6A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21163"/>
            <a:ext cx="3167062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9F9694BC-51A3-4E55-A858-C21760FD3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21163"/>
            <a:ext cx="31686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BEE503C-8DEA-4365-963D-B88D1C911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časový průběh rázové vlny</a:t>
            </a:r>
            <a:endParaRPr lang="en-US" altLang="cs-CZ" sz="2400"/>
          </a:p>
        </p:txBody>
      </p:sp>
      <p:grpSp>
        <p:nvGrpSpPr>
          <p:cNvPr id="5123" name="Group 6">
            <a:extLst>
              <a:ext uri="{FF2B5EF4-FFF2-40B4-BE49-F238E27FC236}">
                <a16:creationId xmlns:a16="http://schemas.microsoft.com/office/drawing/2014/main" id="{600B5B51-2D2D-41FC-A120-27173F9C1FB0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1628775"/>
            <a:ext cx="3581400" cy="4464050"/>
            <a:chOff x="2517" y="845"/>
            <a:chExt cx="2710" cy="3266"/>
          </a:xfrm>
        </p:grpSpPr>
        <p:pic>
          <p:nvPicPr>
            <p:cNvPr id="5128" name="Picture 3">
              <a:extLst>
                <a:ext uri="{FF2B5EF4-FFF2-40B4-BE49-F238E27FC236}">
                  <a16:creationId xmlns:a16="http://schemas.microsoft.com/office/drawing/2014/main" id="{C379D249-4714-4ED8-994F-4A83CEF81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" b="601"/>
            <a:stretch>
              <a:fillRect/>
            </a:stretch>
          </p:blipFill>
          <p:spPr bwMode="auto">
            <a:xfrm>
              <a:off x="2517" y="845"/>
              <a:ext cx="2710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4">
              <a:extLst>
                <a:ext uri="{FF2B5EF4-FFF2-40B4-BE49-F238E27FC236}">
                  <a16:creationId xmlns:a16="http://schemas.microsoft.com/office/drawing/2014/main" id="{7E91984E-CA0E-4FDB-8A6F-954A6FD5B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659"/>
              <a:ext cx="49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cs-CZ" sz="1800"/>
            </a:p>
          </p:txBody>
        </p:sp>
        <p:sp>
          <p:nvSpPr>
            <p:cNvPr id="5130" name="Rectangle 5">
              <a:extLst>
                <a:ext uri="{FF2B5EF4-FFF2-40B4-BE49-F238E27FC236}">
                  <a16:creationId xmlns:a16="http://schemas.microsoft.com/office/drawing/2014/main" id="{B5AD9521-E16B-43F3-987F-EE14804FA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636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cs-CZ" altLang="cs-CZ" sz="2400">
                <a:solidFill>
                  <a:srgbClr val="FFFFCC"/>
                </a:solidFill>
              </a:endParaRPr>
            </a:p>
          </p:txBody>
        </p:sp>
      </p:grpSp>
      <p:pic>
        <p:nvPicPr>
          <p:cNvPr id="5124" name="Picture 8">
            <a:extLst>
              <a:ext uri="{FF2B5EF4-FFF2-40B4-BE49-F238E27FC236}">
                <a16:creationId xmlns:a16="http://schemas.microsoft.com/office/drawing/2014/main" id="{2B70280B-E1E6-47EF-BD85-23ECC09F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9" y="2564904"/>
            <a:ext cx="4969521" cy="27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9">
            <a:extLst>
              <a:ext uri="{FF2B5EF4-FFF2-40B4-BE49-F238E27FC236}">
                <a16:creationId xmlns:a16="http://schemas.microsoft.com/office/drawing/2014/main" id="{E04F197D-9765-4809-9BFE-F53AF3F80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Rázová vlna</a:t>
            </a:r>
            <a:endParaRPr lang="en-US" altLang="cs-CZ" sz="3200"/>
          </a:p>
        </p:txBody>
      </p:sp>
      <p:sp>
        <p:nvSpPr>
          <p:cNvPr id="5126" name="Text Box 11">
            <a:extLst>
              <a:ext uri="{FF2B5EF4-FFF2-40B4-BE49-F238E27FC236}">
                <a16:creationId xmlns:a16="http://schemas.microsoft.com/office/drawing/2014/main" id="{31E317B0-A9EB-4855-B46F-BD654072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16563"/>
            <a:ext cx="409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3300"/>
                </a:solidFill>
              </a:rPr>
              <a:t>Rázová vlna není ultrazvuk!!!</a:t>
            </a:r>
            <a:endParaRPr lang="en-US" altLang="cs-CZ" sz="2400">
              <a:solidFill>
                <a:srgbClr val="FF3300"/>
              </a:solidFill>
            </a:endParaRPr>
          </a:p>
        </p:txBody>
      </p:sp>
      <p:sp>
        <p:nvSpPr>
          <p:cNvPr id="5127" name="TextovéPole 1">
            <a:extLst>
              <a:ext uri="{FF2B5EF4-FFF2-40B4-BE49-F238E27FC236}">
                <a16:creationId xmlns:a16="http://schemas.microsoft.com/office/drawing/2014/main" id="{184ACE2B-D62B-4C24-B86F-0C7F12D9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652963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Tlak okolo 100 MPa, podtlaková fáze 5-10 MPa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84287B-D78B-4B36-B161-AE119466E2BD}"/>
              </a:ext>
            </a:extLst>
          </p:cNvPr>
          <p:cNvSpPr txBox="1"/>
          <p:nvPr/>
        </p:nvSpPr>
        <p:spPr>
          <a:xfrm>
            <a:off x="827584" y="2186439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KPa</a:t>
            </a:r>
            <a:r>
              <a:rPr lang="cs-CZ" dirty="0"/>
              <a:t>                            </a:t>
            </a:r>
            <a:r>
              <a:rPr lang="cs-CZ" dirty="0" err="1"/>
              <a:t>MPa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4D2BBB-455B-46B9-A4D3-83360F3D8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/>
              <a:t>Rázovou vlnu lze vytvořit několika způsoby. Pro klinické použití je třeba, aby generátor umožnil opakované generování a fokusaci.</a:t>
            </a:r>
            <a:endParaRPr lang="en-US" altLang="cs-CZ" sz="2000"/>
          </a:p>
        </p:txBody>
      </p:sp>
      <p:sp>
        <p:nvSpPr>
          <p:cNvPr id="6147" name="Rectangle 8">
            <a:extLst>
              <a:ext uri="{FF2B5EF4-FFF2-40B4-BE49-F238E27FC236}">
                <a16:creationId xmlns:a16="http://schemas.microsoft.com/office/drawing/2014/main" id="{EBCD8292-601D-4C21-A098-4CF612F27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ESWL - Rázová vlna</a:t>
            </a:r>
            <a:endParaRPr lang="en-US" altLang="cs-CZ" sz="3200"/>
          </a:p>
        </p:txBody>
      </p:sp>
      <p:sp>
        <p:nvSpPr>
          <p:cNvPr id="6148" name="Rectangle 10">
            <a:extLst>
              <a:ext uri="{FF2B5EF4-FFF2-40B4-BE49-F238E27FC236}">
                <a16:creationId xmlns:a16="http://schemas.microsoft.com/office/drawing/2014/main" id="{89F63429-CAE0-46BF-9A25-6872EFC6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92375"/>
            <a:ext cx="71294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Pou</a:t>
            </a:r>
            <a:r>
              <a:rPr lang="cs-CZ" altLang="cs-CZ" sz="2000"/>
              <a:t>ží</a:t>
            </a:r>
            <a:r>
              <a:rPr lang="en-US" altLang="cs-CZ" sz="2000"/>
              <a:t>van</a:t>
            </a:r>
            <a:r>
              <a:rPr lang="cs-CZ" altLang="cs-CZ" sz="2000"/>
              <a:t>é</a:t>
            </a:r>
            <a:r>
              <a:rPr lang="en-US" altLang="cs-CZ" sz="2000"/>
              <a:t> syst</a:t>
            </a:r>
            <a:r>
              <a:rPr lang="cs-CZ" altLang="cs-CZ" sz="2000"/>
              <a:t>é</a:t>
            </a:r>
            <a:r>
              <a:rPr lang="en-US" altLang="cs-CZ" sz="2000"/>
              <a:t>my generov</a:t>
            </a:r>
            <a:r>
              <a:rPr lang="cs-CZ" altLang="cs-CZ" sz="2000"/>
              <a:t>á</a:t>
            </a:r>
            <a:r>
              <a:rPr lang="en-US" altLang="cs-CZ" sz="2000"/>
              <a:t>n</a:t>
            </a:r>
            <a:r>
              <a:rPr lang="cs-CZ" altLang="cs-CZ" sz="2000"/>
              <a:t>í</a:t>
            </a:r>
            <a:r>
              <a:rPr lang="en-US" altLang="cs-CZ" sz="2000"/>
              <a:t> r</a:t>
            </a:r>
            <a:r>
              <a:rPr lang="cs-CZ" altLang="cs-CZ" sz="2000"/>
              <a:t>á</a:t>
            </a:r>
            <a:r>
              <a:rPr lang="en-US" altLang="cs-CZ" sz="2000"/>
              <a:t>zov</a:t>
            </a:r>
            <a:r>
              <a:rPr lang="cs-CZ" altLang="cs-CZ" sz="2000"/>
              <a:t>é</a:t>
            </a:r>
            <a:r>
              <a:rPr lang="en-US" altLang="cs-CZ" sz="2000"/>
              <a:t> vlny</a:t>
            </a:r>
            <a:r>
              <a:rPr lang="cs-CZ" altLang="cs-CZ" sz="200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</a:t>
            </a:r>
            <a:r>
              <a:rPr lang="en-US" altLang="cs-CZ" sz="2000"/>
              <a:t>elektrohydraulick</a:t>
            </a:r>
            <a:r>
              <a:rPr lang="cs-CZ" altLang="cs-CZ" sz="2000"/>
              <a:t>ý</a:t>
            </a:r>
            <a:r>
              <a:rPr lang="en-US" altLang="cs-CZ" sz="2000"/>
              <a:t> gener</a:t>
            </a:r>
            <a:r>
              <a:rPr lang="cs-CZ" altLang="cs-CZ" sz="2000"/>
              <a:t>á</a:t>
            </a:r>
            <a:r>
              <a:rPr lang="en-US" altLang="cs-CZ" sz="2000"/>
              <a:t>tor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</a:t>
            </a:r>
            <a:r>
              <a:rPr lang="en-US" altLang="cs-CZ" sz="2000"/>
              <a:t>laser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</a:t>
            </a:r>
            <a:r>
              <a:rPr lang="en-US" altLang="cs-CZ" sz="2000"/>
              <a:t>piezoelektrick</a:t>
            </a:r>
            <a:r>
              <a:rPr lang="cs-CZ" altLang="cs-CZ" sz="2000"/>
              <a:t>ý</a:t>
            </a:r>
            <a:r>
              <a:rPr lang="en-US" altLang="cs-CZ" sz="2000"/>
              <a:t> gener</a:t>
            </a:r>
            <a:r>
              <a:rPr lang="cs-CZ" altLang="cs-CZ" sz="2000"/>
              <a:t>á</a:t>
            </a:r>
            <a:r>
              <a:rPr lang="en-US" altLang="cs-CZ" sz="2000"/>
              <a:t>tor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</a:t>
            </a:r>
            <a:r>
              <a:rPr lang="en-US" altLang="cs-CZ" sz="2000"/>
              <a:t>elektromagnetick</a:t>
            </a:r>
            <a:r>
              <a:rPr lang="cs-CZ" altLang="cs-CZ" sz="2000"/>
              <a:t>ý</a:t>
            </a:r>
            <a:r>
              <a:rPr lang="en-US" altLang="cs-CZ" sz="2000"/>
              <a:t> gener</a:t>
            </a:r>
            <a:r>
              <a:rPr lang="cs-CZ" altLang="cs-CZ" sz="2000"/>
              <a:t>á</a:t>
            </a:r>
            <a:r>
              <a:rPr lang="en-US" altLang="cs-CZ" sz="2000"/>
              <a:t>tor</a:t>
            </a:r>
          </a:p>
        </p:txBody>
      </p:sp>
      <p:pic>
        <p:nvPicPr>
          <p:cNvPr id="6149" name="Picture 12">
            <a:extLst>
              <a:ext uri="{FF2B5EF4-FFF2-40B4-BE49-F238E27FC236}">
                <a16:creationId xmlns:a16="http://schemas.microsoft.com/office/drawing/2014/main" id="{1B1E4581-1B8F-4FA4-A334-806E1A34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68638"/>
            <a:ext cx="4681538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9772E8CB-55B1-49A8-8F17-EFCDA46A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Rázová vlna – ESWL elektrohydraulický generátor</a:t>
            </a:r>
            <a:endParaRPr lang="en-US" altLang="cs-CZ" sz="3200"/>
          </a:p>
        </p:txBody>
      </p:sp>
      <p:pic>
        <p:nvPicPr>
          <p:cNvPr id="7171" name="Picture 8">
            <a:extLst>
              <a:ext uri="{FF2B5EF4-FFF2-40B4-BE49-F238E27FC236}">
                <a16:creationId xmlns:a16="http://schemas.microsoft.com/office/drawing/2014/main" id="{BB867B4C-EE2D-4840-8B2E-513A6565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678237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9">
            <a:extLst>
              <a:ext uri="{FF2B5EF4-FFF2-40B4-BE49-F238E27FC236}">
                <a16:creationId xmlns:a16="http://schemas.microsoft.com/office/drawing/2014/main" id="{1528A088-3E3E-4541-A2C5-30EC3188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4905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DE2F869-99E6-416A-B6AB-AD1D5534B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Rázová vlna – ESWL piezoelektrický generátor</a:t>
            </a:r>
            <a:endParaRPr lang="en-US" altLang="cs-CZ" sz="320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E423EF95-52D2-431B-B5A7-B63CF5BF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63373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 descr="http://www.richard-wolf.com/uploads/pics/sw-wandler.jpg">
            <a:extLst>
              <a:ext uri="{FF2B5EF4-FFF2-40B4-BE49-F238E27FC236}">
                <a16:creationId xmlns:a16="http://schemas.microsoft.com/office/drawing/2014/main" id="{E72271CD-7D98-496E-A988-6C8CD4F44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9511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richard-wolf.com/uploads/pics/Piezotechnik_01.jpg">
            <a:extLst>
              <a:ext uri="{FF2B5EF4-FFF2-40B4-BE49-F238E27FC236}">
                <a16:creationId xmlns:a16="http://schemas.microsoft.com/office/drawing/2014/main" id="{E6DC455D-1CFD-4315-AF2F-9571831E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08500"/>
            <a:ext cx="2020888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>
            <a:extLst>
              <a:ext uri="{FF2B5EF4-FFF2-40B4-BE49-F238E27FC236}">
                <a16:creationId xmlns:a16="http://schemas.microsoft.com/office/drawing/2014/main" id="{B88C382F-A9E5-4DEB-9BC4-1F91434F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045200"/>
            <a:ext cx="279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deformace piezoel. elementu</a:t>
            </a:r>
            <a:endParaRPr lang="en-US" altLang="cs-CZ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B1B10C-C5C8-4E2E-99E3-48B13D93A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Rázová vlna – ESWL elektromagnetický generátor</a:t>
            </a:r>
            <a:endParaRPr lang="en-US" altLang="cs-CZ" sz="3200"/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553FEA3A-C4A5-46B0-B53B-DBCF9053D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412037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Ele</a:t>
            </a:r>
            <a:r>
              <a:rPr lang="cs-CZ" altLang="cs-CZ" sz="1800"/>
              <a:t>k</a:t>
            </a:r>
            <a:r>
              <a:rPr lang="en-US" altLang="cs-CZ" sz="1800"/>
              <a:t>tromagnetic</a:t>
            </a:r>
            <a:r>
              <a:rPr lang="cs-CZ" altLang="cs-CZ" sz="1800"/>
              <a:t>ké buzení</a:t>
            </a:r>
            <a:r>
              <a:rPr lang="en-US" altLang="cs-CZ" sz="1800"/>
              <a:t> </a:t>
            </a:r>
            <a:r>
              <a:rPr lang="cs-CZ" altLang="cs-CZ" sz="1800"/>
              <a:t>rázové vlny</a:t>
            </a: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200">
                <a:latin typeface="Calibri" panose="020F0502020204030204" pitchFamily="34" charset="0"/>
              </a:rPr>
              <a:t>  </a:t>
            </a:r>
            <a:r>
              <a:rPr lang="en-US" altLang="cs-CZ" sz="25500">
                <a:latin typeface="Calibri" panose="020F0502020204030204" pitchFamily="34" charset="0"/>
              </a:rPr>
              <a:t> </a:t>
            </a:r>
            <a:r>
              <a:rPr lang="en-US" altLang="cs-CZ" sz="1200">
                <a:latin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9220" name="Picture 8" descr="Principle of ESWL">
            <a:extLst>
              <a:ext uri="{FF2B5EF4-FFF2-40B4-BE49-F238E27FC236}">
                <a16:creationId xmlns:a16="http://schemas.microsoft.com/office/drawing/2014/main" id="{3C971DB7-BB7F-4C18-84D4-CA50CB0D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388778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HK.ESWL-Vm FrontView.jpg">
            <a:extLst>
              <a:ext uri="{FF2B5EF4-FFF2-40B4-BE49-F238E27FC236}">
                <a16:creationId xmlns:a16="http://schemas.microsoft.com/office/drawing/2014/main" id="{CEDEF694-564E-4491-90E4-45E7C2A9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1">
            <a:extLst>
              <a:ext uri="{FF2B5EF4-FFF2-40B4-BE49-F238E27FC236}">
                <a16:creationId xmlns:a16="http://schemas.microsoft.com/office/drawing/2014/main" id="{6731D3F2-BCA2-48BA-B5A9-44BA5C52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797425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/>
              <a:t>WIKKON </a:t>
            </a:r>
            <a:r>
              <a:rPr lang="cs-CZ" altLang="cs-CZ" sz="1400"/>
              <a:t>- Čína</a:t>
            </a:r>
            <a:endParaRPr lang="en-US" altLang="cs-CZ" sz="1400"/>
          </a:p>
        </p:txBody>
      </p:sp>
      <p:sp>
        <p:nvSpPr>
          <p:cNvPr id="9223" name="Text Box 12">
            <a:extLst>
              <a:ext uri="{FF2B5EF4-FFF2-40B4-BE49-F238E27FC236}">
                <a16:creationId xmlns:a16="http://schemas.microsoft.com/office/drawing/2014/main" id="{892BFC4A-7381-4376-AD76-232D22A8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816475"/>
            <a:ext cx="37639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rázová vlna generována pohybem membrány v proměnném elektromagnetickém poli cívky</a:t>
            </a:r>
            <a:endParaRPr lang="en-US" altLang="cs-CZ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BD81B3A-1AEB-436A-8C41-4842CCF65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3200"/>
              <a:t>ESWL - Rázová vlna - fokusace</a:t>
            </a:r>
            <a:endParaRPr lang="en-US" altLang="cs-CZ" sz="3200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C01DAF54-E64F-454C-AD3B-86C88B75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6424613" cy="3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CAFC088-62C4-41E2-9E20-E4D77FBE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3252788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8065A6B4-CCF8-48E2-B38D-21F48B5E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550" y="445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56494D99-3032-45C5-B68A-1678B6B38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5085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ESWL fi Wolf</a:t>
            </a:r>
            <a:endParaRPr lang="en-US" altLang="cs-CZ" sz="1800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3CC627B6-FE9C-42C7-95C1-99DD74ACF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114458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RTG</a:t>
            </a:r>
            <a:endParaRPr lang="en-US" altLang="cs-CZ" sz="1800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FB2F7B62-36C6-4DF8-B065-8533110B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2513013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Zdroj r.v.</a:t>
            </a:r>
            <a:endParaRPr lang="en-US" altLang="cs-CZ" sz="18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6c32307-343c-444d-9d28-e19a56401d9c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788</Words>
  <Application>Microsoft Office PowerPoint</Application>
  <PresentationFormat>Předvádění na obrazovce (4:3)</PresentationFormat>
  <Paragraphs>126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Výchozí návrh</vt:lpstr>
      <vt:lpstr>EXTRAKORPORÁLNÍ A INTRAKORPORÁLNÍ LITOTRYPSE</vt:lpstr>
      <vt:lpstr>Prezentace aplikace PowerPoint</vt:lpstr>
      <vt:lpstr>Rázová vlna</vt:lpstr>
      <vt:lpstr>Rázová vlna</vt:lpstr>
      <vt:lpstr>ESWL - Rázová vlna</vt:lpstr>
      <vt:lpstr>Rázová vlna – ESWL elektrohydraulický generátor</vt:lpstr>
      <vt:lpstr>Rázová vlna – ESWL piezoelektrický generátor</vt:lpstr>
      <vt:lpstr>Rázová vlna – ESWL elektromagnetický generátor</vt:lpstr>
      <vt:lpstr>ESWL - Rázová vlna - fokusace</vt:lpstr>
      <vt:lpstr>ESWL - Rázová vlna - kontraindikace</vt:lpstr>
      <vt:lpstr>Extrakorporální litotrypse - začátky</vt:lpstr>
      <vt:lpstr>Extrakorporální litotrypse - současnost</vt:lpstr>
      <vt:lpstr>Extrakorporální litotrypse - použití</vt:lpstr>
      <vt:lpstr>ESWL – současné přístroje</vt:lpstr>
      <vt:lpstr>Intrakorporální litotrypse</vt:lpstr>
      <vt:lpstr>Ultrasonografická intrakorporální litotrypse</vt:lpstr>
      <vt:lpstr>Pneumatická a elektrokinetická litotrypse</vt:lpstr>
      <vt:lpstr>Pneumatická a elektrokinetická litotrypse</vt:lpstr>
      <vt:lpstr>Pneumatická a elektrokinetická litotrypse</vt:lpstr>
      <vt:lpstr>Elektrohydraulická litotrypse</vt:lpstr>
      <vt:lpstr>Elektrohydraulická litotrypse</vt:lpstr>
      <vt:lpstr>Laserová litotrypse </vt:lpstr>
      <vt:lpstr>Laserová litotrypse </vt:lpstr>
      <vt:lpstr>Laserová litotrypse 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INTRAKORPORÁLNÍ LITOTRYPSE</dc:title>
  <dc:creator>biofyzika</dc:creator>
  <cp:lastModifiedBy>Vladan Bernard</cp:lastModifiedBy>
  <cp:revision>35</cp:revision>
  <dcterms:created xsi:type="dcterms:W3CDTF">2012-07-11T11:31:37Z</dcterms:created>
  <dcterms:modified xsi:type="dcterms:W3CDTF">2021-05-05T09:10:50Z</dcterms:modified>
</cp:coreProperties>
</file>