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notesMasterIdLst>
    <p:notesMasterId r:id="rId14"/>
  </p:notesMasterIdLst>
  <p:sldIdLst>
    <p:sldId id="256" r:id="rId2"/>
    <p:sldId id="280" r:id="rId3"/>
    <p:sldId id="289" r:id="rId4"/>
    <p:sldId id="279" r:id="rId5"/>
    <p:sldId id="262" r:id="rId6"/>
    <p:sldId id="275" r:id="rId7"/>
    <p:sldId id="309" r:id="rId8"/>
    <p:sldId id="290" r:id="rId9"/>
    <p:sldId id="292" r:id="rId10"/>
    <p:sldId id="287" r:id="rId11"/>
    <p:sldId id="310" r:id="rId12"/>
    <p:sldId id="308" r:id="rId13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9" d="100"/>
          <a:sy n="59" d="100"/>
        </p:scale>
        <p:origin x="156" y="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8517B5-A5E4-4442-BA96-E4089896C356}" type="datetimeFigureOut">
              <a:rPr lang="cs-CZ" smtClean="0"/>
              <a:t>04.03.2021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B332DF-70D1-4043-9A3F-4B81A7C67B9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66964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B332DF-70D1-4043-9A3F-4B81A7C67B9E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84284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 1"/>
          <p:cNvSpPr txBox="1">
            <a:spLocks noGrp="1"/>
          </p:cNvSpPr>
          <p:nvPr>
            <p:ph type="body"/>
          </p:nvPr>
        </p:nvSpPr>
        <p:spPr>
          <a:xfrm>
            <a:off x="685800" y="609600"/>
            <a:ext cx="7086600" cy="533400"/>
          </a:xfrm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pPr lvl="0"/>
            <a:r>
              <a:t>Pravděpodobností a emoční vnímání rizika.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https://www.epa.gov/risk/conducting-human-health-risk-assessment#tab-4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B332DF-70D1-4043-9A3F-4B81A7C67B9E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6677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dirty="0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04.03.2021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36306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dirty="0"/>
              <a:t>Upravte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04.03.2021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344033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dirty="0"/>
              <a:t>Upravte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04.03.2021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035025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/>
              <a:t>Upravte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04.03.2021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8944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dirty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04.03.2021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52060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dirty="0"/>
              <a:t>Upravte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dirty="0"/>
              <a:t>Upravte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04.03.2021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150351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dirty="0"/>
              <a:t>Upravte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dirty="0"/>
              <a:t>Upravte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04.03.2021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636761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04.03.2021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643347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04.03.2021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1380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dirty="0"/>
              <a:t>Upravte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dirty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04.03.2021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42094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dirty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dirty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04.03.2021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416696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Upravte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3A43DF-04A3-4662-88CA-28FDED1CFC09}" type="datetimeFigureOut">
              <a:rPr lang="cs-CZ" smtClean="0"/>
              <a:t>04.03.2021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799844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Hodnocení zdravotních rizik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cs-CZ" dirty="0"/>
              <a:t>Mgr. A. Peřina, Ph.D.</a:t>
            </a:r>
          </a:p>
          <a:p>
            <a:r>
              <a:rPr lang="cs-CZ" dirty="0"/>
              <a:t>Ústav ochrany a podpory zdraví LF MU</a:t>
            </a:r>
          </a:p>
        </p:txBody>
      </p:sp>
    </p:spTree>
    <p:extLst>
      <p:ext uri="{BB962C8B-B14F-4D97-AF65-F5344CB8AC3E}">
        <p14:creationId xmlns:p14="http://schemas.microsoft.com/office/powerpoint/2010/main" val="37995230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Charakterizace rizika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cs-CZ" dirty="0"/>
              <a:t>Škodlivost pro zdraví nebyla potvrzena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Expozice škodlivému faktoru snižuje míru pohody (zdraví v širším slova smyslu)</a:t>
            </a:r>
          </a:p>
          <a:p>
            <a:pPr lvl="1"/>
            <a:r>
              <a:rPr lang="cs-CZ" dirty="0"/>
              <a:t>Příklad: zdroj hluku v prostředí si vynutil změnu využívání prostor (náročnější činnosti jsou přesunuty do klidnější části objektu)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Expozice škodlivému faktoru představuje ohrožení zdraví v dlouhodobější perspektivě, přičemž posuzovaný faktor působí nanejvýše jako jeden z více činitelů nemoci (dlouhodobé a multifaktoriální účinky na zdraví)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Expozice škodlivému agens představuje bezprostřední hrozbu pro lidské zdraví nebo životy</a:t>
            </a:r>
          </a:p>
          <a:p>
            <a:pPr lvl="1"/>
            <a:r>
              <a:rPr lang="cs-CZ" dirty="0"/>
              <a:t>Viz </a:t>
            </a:r>
            <a:r>
              <a:rPr lang="cs-CZ" dirty="0" err="1"/>
              <a:t>methanolová</a:t>
            </a:r>
            <a:r>
              <a:rPr lang="cs-CZ" dirty="0"/>
              <a:t> aféra v roce 2012</a:t>
            </a:r>
          </a:p>
        </p:txBody>
      </p:sp>
    </p:spTree>
    <p:extLst>
      <p:ext uri="{BB962C8B-B14F-4D97-AF65-F5344CB8AC3E}">
        <p14:creationId xmlns:p14="http://schemas.microsoft.com/office/powerpoint/2010/main" val="8898051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9F4B7C9-CE73-4684-A0CA-9FF1E04B21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U. S. EPA, shrnutí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1AF5FD1C-0871-44EF-8187-8BBE270F49C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4116" y="1690688"/>
            <a:ext cx="9463768" cy="46353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70916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07AB863-3C8F-43BF-BDCE-5ECB6E680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Závěry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9037B97-2C39-4AFB-A7A5-17215F2B70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cs-CZ" dirty="0"/>
              <a:t>Ztracené zdraví lze obnovit lékařsky.</a:t>
            </a:r>
          </a:p>
          <a:p>
            <a:r>
              <a:rPr lang="cs-CZ" dirty="0"/>
              <a:t>Tvorba zdraví, ochrana zdraví a podpora zdraví svým způsobem možnosti klinické medicíny přesahují.</a:t>
            </a:r>
          </a:p>
          <a:p>
            <a:r>
              <a:rPr lang="cs-CZ" dirty="0"/>
              <a:t>Východiskem ochrany a podpory zdraví je hodnocení zdravotních rizik, proces vystavěný na vědecké bázi.</a:t>
            </a:r>
          </a:p>
          <a:p>
            <a:r>
              <a:rPr lang="cs-CZ" dirty="0"/>
              <a:t>Principy hodnocení zdravotních rizik jsou velmi dobře využitelné i v klinické praxi.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945077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effectLst>
            <a:outerShdw blurRad="40000" dist="19995" dir="5400000" algn="ctr">
              <a:srgbClr val="000000">
                <a:alpha val="38000"/>
              </a:srgbClr>
            </a:outerShdw>
          </a:effectLst>
        </p:spPr>
        <p:txBody>
          <a:bodyPr/>
          <a:lstStyle>
            <a:lvl1pPr lvl="0">
              <a:defRPr/>
            </a:lvl1pPr>
          </a:lstStyle>
          <a:p>
            <a:pPr lvl="0"/>
            <a:r>
              <a:rPr lang="cs-CZ" sz="4800"/>
              <a:t>Nebezpečí vs. riziko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sz="half" idx="1"/>
          </p:nvPr>
        </p:nvSpPr>
        <p:spPr>
          <a:xfrm>
            <a:off x="691315" y="1599151"/>
            <a:ext cx="5389893" cy="4303199"/>
          </a:xfrm>
          <a:prstGeom prst="rect">
            <a:avLst/>
          </a:prstGeom>
        </p:spPr>
        <p:txBody>
          <a:bodyPr lIns="100704" tIns="50353" rIns="100704" bIns="50353" anchor="t"/>
          <a:lstStyle>
            <a:lvl1pPr lvl="0">
              <a:defRPr/>
            </a:lvl1pPr>
          </a:lstStyle>
          <a:p>
            <a:pPr lvl="0" indent="-375920"/>
            <a:r>
              <a:rPr lang="cs-CZ" sz="4000"/>
              <a:t>Nebezpečí</a:t>
            </a:r>
            <a:endParaRPr lang="en-US"/>
          </a:p>
          <a:p>
            <a:pPr lvl="1"/>
            <a:r>
              <a:rPr lang="cs-CZ" sz="3200"/>
              <a:t>Charakterizuje vlastnosti agens</a:t>
            </a:r>
          </a:p>
          <a:p>
            <a:pPr lvl="2"/>
            <a:r>
              <a:rPr lang="cs-CZ" sz="2800"/>
              <a:t>Patogenita, toxicita... </a:t>
            </a:r>
          </a:p>
        </p:txBody>
      </p:sp>
      <p:sp>
        <p:nvSpPr>
          <p:cNvPr id="4" name="Text Placeholder 3"/>
          <p:cNvSpPr txBox="1">
            <a:spLocks noGrp="1"/>
          </p:cNvSpPr>
          <p:nvPr>
            <p:ph sz="half" idx="2"/>
          </p:nvPr>
        </p:nvSpPr>
        <p:spPr>
          <a:xfrm>
            <a:off x="6008829" y="1664503"/>
            <a:ext cx="5941485" cy="472493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lvl="0">
              <a:defRPr/>
            </a:lvl1pPr>
          </a:lstStyle>
          <a:p>
            <a:pPr lvl="0"/>
            <a:r>
              <a:rPr lang="cs-CZ" sz="3600"/>
              <a:t>Riziko</a:t>
            </a:r>
          </a:p>
          <a:p>
            <a:pPr lvl="1"/>
            <a:r>
              <a:rPr lang="cs-CZ" sz="2800"/>
              <a:t>Určuje </a:t>
            </a:r>
            <a:r>
              <a:rPr lang="cs-CZ" sz="2800" b="1"/>
              <a:t>pravděpodobnost</a:t>
            </a:r>
            <a:r>
              <a:rPr lang="cs-CZ" sz="2800"/>
              <a:t>  nepříznivé změny zdravotního stavu</a:t>
            </a:r>
          </a:p>
          <a:p>
            <a:pPr lvl="1"/>
            <a:r>
              <a:rPr lang="cs-CZ" sz="2800"/>
              <a:t>Je mat. funkcí nebezpečí</a:t>
            </a:r>
          </a:p>
          <a:p>
            <a:pPr lvl="2"/>
            <a:r>
              <a:rPr lang="cs-CZ" sz="2800"/>
              <a:t>P = 0 … 1</a:t>
            </a:r>
          </a:p>
          <a:p>
            <a:pPr lvl="2"/>
            <a:r>
              <a:rPr lang="cs-CZ" sz="2800"/>
              <a:t>P = 0 % … 100 %</a:t>
            </a:r>
          </a:p>
        </p:txBody>
      </p:sp>
      <p:sp>
        <p:nvSpPr>
          <p:cNvPr id="5" name="Arrow: Right 4"/>
          <p:cNvSpPr/>
          <p:nvPr/>
        </p:nvSpPr>
        <p:spPr>
          <a:xfrm>
            <a:off x="1714500" y="4143375"/>
            <a:ext cx="4228466" cy="1512805"/>
          </a:xfrm>
          <a:prstGeom prst="rightArrow">
            <a:avLst/>
          </a:prstGeom>
          <a:solidFill>
            <a:schemeClr val="lt1"/>
          </a:solidFill>
          <a:ln w="25400" cap="flat">
            <a:solidFill>
              <a:schemeClr val="dk1"/>
            </a:solidFill>
          </a:ln>
        </p:spPr>
        <p:txBody>
          <a:bodyPr lIns="100794" tIns="50397" rIns="100794" bIns="50397" anchor="ctr"/>
          <a:lstStyle>
            <a:lvl1pPr lvl="0">
              <a:defRPr/>
            </a:lvl1pPr>
          </a:lstStyle>
          <a:p>
            <a:pPr lvl="0" algn="ctr"/>
            <a:r>
              <a:rPr lang="cs-CZ" sz="3600" b="1"/>
              <a:t>… MŮŽE…</a:t>
            </a:r>
          </a:p>
        </p:txBody>
      </p:sp>
    </p:spTree>
    <p:extLst>
      <p:ext uri="{BB962C8B-B14F-4D97-AF65-F5344CB8AC3E}">
        <p14:creationId xmlns:p14="http://schemas.microsoft.com/office/powerpoint/2010/main" val="40993856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4" descr="&lt;strong&gt;Probability&lt;/strong&gt; Stock Vectors &amp; Vector Clip Art | Shutterstock">
            <a:extLst>
              <a:ext uri="{FF2B5EF4-FFF2-40B4-BE49-F238E27FC236}">
                <a16:creationId xmlns:a16="http://schemas.microsoft.com/office/drawing/2014/main" id="{0A9F08C7-3804-423D-BFAD-5C1DEA0945B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6453" r="10363"/>
          <a:stretch/>
        </p:blipFill>
        <p:spPr>
          <a:xfrm>
            <a:off x="5878849" y="10"/>
            <a:ext cx="6313150" cy="6857987"/>
          </a:xfrm>
          <a:custGeom>
            <a:avLst/>
            <a:gdLst>
              <a:gd name="connsiteX0" fmla="*/ 65565 w 6313150"/>
              <a:gd name="connsiteY0" fmla="*/ 0 h 6857997"/>
              <a:gd name="connsiteX1" fmla="*/ 6313150 w 6313150"/>
              <a:gd name="connsiteY1" fmla="*/ 0 h 6857997"/>
              <a:gd name="connsiteX2" fmla="*/ 6313150 w 6313150"/>
              <a:gd name="connsiteY2" fmla="*/ 6857997 h 6857997"/>
              <a:gd name="connsiteX3" fmla="*/ 3293946 w 6313150"/>
              <a:gd name="connsiteY3" fmla="*/ 6857997 h 6857997"/>
              <a:gd name="connsiteX4" fmla="*/ 3235857 w 6313150"/>
              <a:gd name="connsiteY4" fmla="*/ 6823061 h 6857997"/>
              <a:gd name="connsiteX5" fmla="*/ 0 w 6313150"/>
              <a:gd name="connsiteY5" fmla="*/ 951803 h 6857997"/>
              <a:gd name="connsiteX6" fmla="*/ 31536 w 6313150"/>
              <a:gd name="connsiteY6" fmla="*/ 285771 h 685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313150" h="6857997">
                <a:moveTo>
                  <a:pt x="65565" y="0"/>
                </a:moveTo>
                <a:lnTo>
                  <a:pt x="6313150" y="0"/>
                </a:lnTo>
                <a:lnTo>
                  <a:pt x="6313150" y="6857997"/>
                </a:lnTo>
                <a:lnTo>
                  <a:pt x="3293946" y="6857997"/>
                </a:lnTo>
                <a:lnTo>
                  <a:pt x="3235857" y="6823061"/>
                </a:lnTo>
                <a:cubicBezTo>
                  <a:pt x="1291240" y="5592803"/>
                  <a:pt x="0" y="3423096"/>
                  <a:pt x="0" y="951803"/>
                </a:cubicBezTo>
                <a:cubicBezTo>
                  <a:pt x="0" y="727140"/>
                  <a:pt x="10673" y="504970"/>
                  <a:pt x="31536" y="285771"/>
                </a:cubicBezTo>
                <a:close/>
              </a:path>
            </a:pathLst>
          </a:cu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55320" y="365125"/>
            <a:ext cx="5120114" cy="1692794"/>
          </a:xfrm>
        </p:spPr>
        <p:txBody>
          <a:bodyPr>
            <a:normAutofit/>
          </a:bodyPr>
          <a:lstStyle/>
          <a:p>
            <a:r>
              <a:rPr lang="cs-CZ"/>
              <a:t>Pravděpodobnost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47675" y="1857375"/>
            <a:ext cx="5120113" cy="3462228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cs-CZ" sz="2400" dirty="0"/>
              <a:t>Konverzační význam</a:t>
            </a:r>
          </a:p>
          <a:p>
            <a:r>
              <a:rPr lang="cs-CZ" sz="2400" dirty="0"/>
              <a:t>Relativní frekvence jevu</a:t>
            </a:r>
            <a:endParaRPr lang="cs-CZ" sz="2400" dirty="0">
              <a:cs typeface="Calibri"/>
            </a:endParaRPr>
          </a:p>
          <a:p>
            <a:pPr lvl="1"/>
            <a:r>
              <a:rPr lang="cs-CZ" dirty="0"/>
              <a:t>Výsledek lze předvídat na základě statistické analýzy velkého počtu opakování</a:t>
            </a:r>
            <a:endParaRPr lang="cs-CZ" dirty="0">
              <a:cs typeface="Calibri"/>
            </a:endParaRPr>
          </a:p>
          <a:p>
            <a:pPr lvl="2"/>
            <a:r>
              <a:rPr lang="cs-CZ" sz="1800" dirty="0"/>
              <a:t>Avšak: naděje dožití v populaci nemá výpovědní hodnotu o délce života jednotlivce</a:t>
            </a:r>
            <a:endParaRPr lang="cs-CZ" sz="1800" dirty="0">
              <a:cs typeface="Calibri"/>
            </a:endParaRPr>
          </a:p>
          <a:p>
            <a:pPr lvl="2"/>
            <a:r>
              <a:rPr lang="cs-CZ" sz="1800" dirty="0"/>
              <a:t>Avšak: pravděpodobnost výskytu geneticky podmíněné nemoci nemá výpovědní hodnotu o výskytu této nemoci u konkrétního novorozence</a:t>
            </a: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5674847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Úskalí při zvažování rizik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cs-CZ" sz="3200" dirty="0"/>
              <a:t>Riziko (je také) = pravděpodobnost uplatnění nebezpečí + emoce</a:t>
            </a:r>
          </a:p>
          <a:p>
            <a:pPr lvl="1"/>
            <a:r>
              <a:rPr lang="cs-CZ" sz="2800" dirty="0"/>
              <a:t>veřejnost ví velmi málo o pravděpodobnosti a nadhodnocuje její význam</a:t>
            </a:r>
            <a:endParaRPr lang="cs-CZ" sz="2800" dirty="0">
              <a:cs typeface="Calibri"/>
            </a:endParaRPr>
          </a:p>
          <a:p>
            <a:pPr lvl="1"/>
            <a:r>
              <a:rPr lang="cs-CZ" sz="2800" dirty="0"/>
              <a:t>odborníci vědí (většinou) velmi málo o emocích; odborníci si proto musí plně uvědomit, že</a:t>
            </a:r>
            <a:endParaRPr lang="cs-CZ" sz="2800" dirty="0">
              <a:cs typeface="Calibri"/>
            </a:endParaRPr>
          </a:p>
          <a:p>
            <a:pPr lvl="2"/>
            <a:r>
              <a:rPr lang="cs-CZ" sz="2400" dirty="0"/>
              <a:t>emoce jsou měřitelné stejně, jako pravděpodobnost</a:t>
            </a:r>
            <a:endParaRPr lang="cs-CZ" sz="2400" dirty="0">
              <a:cs typeface="Calibri"/>
            </a:endParaRPr>
          </a:p>
          <a:p>
            <a:pPr lvl="2"/>
            <a:r>
              <a:rPr lang="cs-CZ" sz="2400" dirty="0"/>
              <a:t>emoce lze ovlivňovat, stejně jako lze ovlivňovat pravděpodobnost</a:t>
            </a:r>
            <a:endParaRPr lang="cs-CZ" sz="2400" dirty="0">
              <a:cs typeface="Calibri"/>
            </a:endParaRPr>
          </a:p>
          <a:p>
            <a:pPr lvl="2"/>
            <a:r>
              <a:rPr lang="cs-CZ" sz="2400" dirty="0"/>
              <a:t>emoce jsou legitimní součástí rizika</a:t>
            </a:r>
            <a:endParaRPr lang="cs-CZ" sz="2400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9759636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Hodnocení zdravotních rizik (</a:t>
            </a:r>
            <a:r>
              <a:rPr lang="en-GB" dirty="0"/>
              <a:t>Risk Assessment</a:t>
            </a:r>
            <a:r>
              <a:rPr lang="cs-CZ" dirty="0"/>
              <a:t>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>
              <a:buFont typeface="Arial" panose="020F0302020204030204"/>
              <a:buChar char="•"/>
            </a:pPr>
            <a:r>
              <a:rPr lang="cs-CZ" dirty="0"/>
              <a:t>Centrem pozornosti je člověk!</a:t>
            </a:r>
          </a:p>
          <a:p>
            <a:pPr marL="514350" indent="-514350">
              <a:buAutoNum type="arabicPeriod"/>
            </a:pPr>
            <a:r>
              <a:rPr lang="cs-CZ" dirty="0"/>
              <a:t>Identifikace nebezpečí: může agens </a:t>
            </a:r>
            <a:r>
              <a:rPr lang="cs-CZ" i="1" dirty="0"/>
              <a:t>(též činitel, aktivní původce)</a:t>
            </a:r>
            <a:r>
              <a:rPr lang="cs-CZ" dirty="0"/>
              <a:t> poškodit zdraví?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Vztah dávka – účinek: jaký je numerický vztah mezi velikostí expozice a následkem na zdraví?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Hodnocení expozice: jak významný je kontakt jedince/populace s agens?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Charakterizace rizika: lze potvrdit předpoklad nepříznivého účinku agens na zdraví?</a:t>
            </a:r>
          </a:p>
        </p:txBody>
      </p:sp>
    </p:spTree>
    <p:extLst>
      <p:ext uri="{BB962C8B-B14F-4D97-AF65-F5344CB8AC3E}">
        <p14:creationId xmlns:p14="http://schemas.microsoft.com/office/powerpoint/2010/main" val="39595937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Typy nebezpečí </a:t>
            </a:r>
            <a:r>
              <a:rPr lang="cs-CZ" sz="3200" dirty="0"/>
              <a:t>(podrobněji ve cvičeních)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92500" lnSpcReduction="10000"/>
          </a:bodyPr>
          <a:lstStyle/>
          <a:p>
            <a:r>
              <a:rPr lang="cs-CZ" dirty="0"/>
              <a:t>Biologická agens</a:t>
            </a:r>
          </a:p>
          <a:p>
            <a:pPr lvl="1"/>
            <a:r>
              <a:rPr lang="cs-CZ" dirty="0"/>
              <a:t>Patogenní mikroorganismy (viz epidemiologická část)</a:t>
            </a:r>
            <a:endParaRPr lang="cs-CZ" dirty="0">
              <a:cs typeface="Calibri"/>
            </a:endParaRPr>
          </a:p>
          <a:p>
            <a:pPr lvl="1"/>
            <a:r>
              <a:rPr lang="cs-CZ" dirty="0"/>
              <a:t>Nepatogenní mikroorganismy mající vztah ke zdraví</a:t>
            </a:r>
            <a:endParaRPr lang="cs-CZ" dirty="0">
              <a:cs typeface="Calibri"/>
            </a:endParaRPr>
          </a:p>
          <a:p>
            <a:pPr lvl="2"/>
            <a:r>
              <a:rPr lang="cs-CZ" dirty="0"/>
              <a:t>Toxiny jako vedlejší produkty činnosti </a:t>
            </a:r>
            <a:r>
              <a:rPr lang="cs-CZ" dirty="0" err="1"/>
              <a:t>dekompozitorní</a:t>
            </a:r>
            <a:r>
              <a:rPr lang="cs-CZ" dirty="0"/>
              <a:t> a primárně nepatogenní mikroflóry (plísně a aflatoxiny)</a:t>
            </a:r>
            <a:endParaRPr lang="cs-CZ" dirty="0">
              <a:cs typeface="Calibri"/>
            </a:endParaRPr>
          </a:p>
          <a:p>
            <a:r>
              <a:rPr lang="cs-CZ" dirty="0"/>
              <a:t>Chemické látky</a:t>
            </a:r>
            <a:endParaRPr lang="cs-CZ" dirty="0">
              <a:cs typeface="Calibri"/>
            </a:endParaRPr>
          </a:p>
          <a:p>
            <a:pPr lvl="1"/>
            <a:r>
              <a:rPr lang="cs-CZ" sz="2800" dirty="0"/>
              <a:t>Účinky Iritační, toxické</a:t>
            </a:r>
            <a:r>
              <a:rPr lang="cs-CZ" sz="2800" dirty="0">
                <a:cs typeface="Calibri"/>
              </a:rPr>
              <a:t>, mutagenní, teratogenní a karcinogenní</a:t>
            </a:r>
            <a:endParaRPr lang="cs-CZ" sz="2800" dirty="0"/>
          </a:p>
          <a:p>
            <a:r>
              <a:rPr lang="cs-CZ" dirty="0"/>
              <a:t>Fyzikální faktory</a:t>
            </a:r>
            <a:endParaRPr lang="cs-CZ" dirty="0">
              <a:cs typeface="Calibri"/>
            </a:endParaRPr>
          </a:p>
          <a:p>
            <a:pPr lvl="1"/>
            <a:r>
              <a:rPr lang="cs-CZ" dirty="0"/>
              <a:t>Hluk, vibrace</a:t>
            </a:r>
            <a:endParaRPr lang="cs-CZ" dirty="0">
              <a:cs typeface="Calibri"/>
            </a:endParaRPr>
          </a:p>
          <a:p>
            <a:pPr lvl="1"/>
            <a:r>
              <a:rPr lang="cs-CZ" dirty="0"/>
              <a:t>Neionizující a ionizující záření: Zvláštnosti terapeutického využití: poměr prospěchu a rizika</a:t>
            </a:r>
            <a:endParaRPr lang="cs-CZ" dirty="0">
              <a:cs typeface="Calibri"/>
            </a:endParaRPr>
          </a:p>
          <a:p>
            <a:pPr lvl="1"/>
            <a:r>
              <a:rPr lang="cs-CZ" dirty="0"/>
              <a:t>Mikroklima, jednostranná zátěž svalových skupin aj.</a:t>
            </a:r>
            <a:endParaRPr lang="cs-CZ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509095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Typy závislostí účinků na dávce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Agens působící </a:t>
            </a:r>
            <a:r>
              <a:rPr lang="cs-CZ" b="1" dirty="0"/>
              <a:t>deterministicky</a:t>
            </a:r>
            <a:r>
              <a:rPr lang="cs-CZ" dirty="0"/>
              <a:t>: velikost účinku závisí na dávce</a:t>
            </a:r>
          </a:p>
          <a:p>
            <a:pPr lvl="1"/>
            <a:r>
              <a:rPr lang="cs-CZ" dirty="0"/>
              <a:t>U infekcí jako </a:t>
            </a:r>
            <a:r>
              <a:rPr lang="cs-CZ" b="1" dirty="0"/>
              <a:t>minimální infekční dávka</a:t>
            </a:r>
          </a:p>
          <a:p>
            <a:pPr lvl="1"/>
            <a:r>
              <a:rPr lang="cs-CZ" dirty="0"/>
              <a:t>Mnoho chemických látek</a:t>
            </a:r>
          </a:p>
          <a:p>
            <a:pPr lvl="1"/>
            <a:r>
              <a:rPr lang="cs-CZ" b="1" i="1" dirty="0"/>
              <a:t>Vysoké dávky ionizujícího záření vedoucí k buněčné smrti</a:t>
            </a:r>
          </a:p>
          <a:p>
            <a:r>
              <a:rPr lang="cs-CZ" dirty="0"/>
              <a:t>Agens působící </a:t>
            </a:r>
            <a:r>
              <a:rPr lang="cs-CZ" b="1" dirty="0"/>
              <a:t>stochasticky: </a:t>
            </a:r>
            <a:r>
              <a:rPr lang="cs-CZ" dirty="0"/>
              <a:t>nepříznivý účinek na zdraví je projevem náhody; jedno onemocnění na tisíc lidí, milión lidí, 10 miliónů lidí?</a:t>
            </a:r>
          </a:p>
          <a:p>
            <a:pPr lvl="1"/>
            <a:r>
              <a:rPr lang="cs-CZ" dirty="0"/>
              <a:t>Chemické látky s karcinogenním nebo teratogenním účinkem</a:t>
            </a:r>
          </a:p>
          <a:p>
            <a:pPr lvl="1"/>
            <a:r>
              <a:rPr lang="cs-CZ" b="1" i="1" dirty="0"/>
              <a:t>Nízké dávky ionizujícího záření vedoucí k poškození genomu buňky</a:t>
            </a:r>
          </a:p>
        </p:txBody>
      </p:sp>
    </p:spTree>
    <p:extLst>
      <p:ext uri="{BB962C8B-B14F-4D97-AF65-F5344CB8AC3E}">
        <p14:creationId xmlns:p14="http://schemas.microsoft.com/office/powerpoint/2010/main" val="1436914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47D5A20-DB71-48BC-8966-D5F8B3CD4A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Hodnocení expozice – metody zjišťování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42AD143-8D27-4B43-8310-7BA31FFBD2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cs-CZ" dirty="0"/>
              <a:t>Nepřímé metody</a:t>
            </a:r>
          </a:p>
          <a:p>
            <a:pPr marL="914400" lvl="1" indent="-457200">
              <a:buAutoNum type="arabicPeriod"/>
            </a:pPr>
            <a:r>
              <a:rPr lang="cs-CZ" dirty="0"/>
              <a:t>Monitorování prostředí: množství agens v matrici (</a:t>
            </a:r>
            <a:r>
              <a:rPr lang="cs-CZ" dirty="0" err="1"/>
              <a:t>ovduší</a:t>
            </a:r>
            <a:r>
              <a:rPr lang="cs-CZ" dirty="0"/>
              <a:t>, voda, půda) násobená průměrným příjmem matrice exponovanými osobami</a:t>
            </a:r>
          </a:p>
          <a:p>
            <a:pPr lvl="2"/>
            <a:r>
              <a:rPr lang="cs-CZ" dirty="0"/>
              <a:t>Nepřesnost! Interindividuální rozdíly jsou značné!</a:t>
            </a:r>
          </a:p>
          <a:p>
            <a:pPr marL="914400" lvl="1" indent="-457200">
              <a:buAutoNum type="arabicPeriod"/>
            </a:pPr>
            <a:r>
              <a:rPr lang="cs-CZ" dirty="0"/>
              <a:t>Expoziční scénář nebo dotazníková šetření: hrubý odhad expozice lze konkretizovat, nejčastěji na dobře definované populační skupině (typicky žáci školy, příslušníci armády...)</a:t>
            </a:r>
          </a:p>
          <a:p>
            <a:pPr marL="914400" lvl="1" indent="-457200">
              <a:buAutoNum type="arabicPeriod"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932247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AEDDAF1-54A0-4371-BCE1-8CB56BC3DE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Hodnocení expozice – metody zjišťování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6E46E3D-B06D-4919-9161-568087B52C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cs-CZ" sz="3200" dirty="0"/>
              <a:t>Přímé metody</a:t>
            </a:r>
          </a:p>
          <a:p>
            <a:pPr lvl="1"/>
            <a:r>
              <a:rPr lang="cs-CZ" sz="2800" dirty="0">
                <a:cs typeface="Calibri"/>
              </a:rPr>
              <a:t>Mají přednost, ale jsou obecně hůře dostupné</a:t>
            </a:r>
          </a:p>
          <a:p>
            <a:pPr lvl="1"/>
            <a:r>
              <a:rPr lang="cs-CZ" sz="2800" dirty="0"/>
              <a:t>Osobní monitoring:</a:t>
            </a:r>
            <a:endParaRPr lang="cs-CZ" sz="2800" dirty="0">
              <a:cs typeface="Calibri"/>
            </a:endParaRPr>
          </a:p>
          <a:p>
            <a:pPr lvl="2"/>
            <a:r>
              <a:rPr lang="cs-CZ" sz="2400" dirty="0"/>
              <a:t>24 hodinový re-call</a:t>
            </a:r>
            <a:r>
              <a:rPr lang="cs-CZ" sz="2400" dirty="0">
                <a:cs typeface="Calibri"/>
              </a:rPr>
              <a:t>, </a:t>
            </a:r>
            <a:r>
              <a:rPr lang="cs-CZ" sz="2400" dirty="0"/>
              <a:t>metoda dvojitých porcí</a:t>
            </a:r>
            <a:endParaRPr lang="cs-CZ" sz="2400" dirty="0">
              <a:cs typeface="Calibri"/>
            </a:endParaRPr>
          </a:p>
          <a:p>
            <a:pPr lvl="2"/>
            <a:r>
              <a:rPr lang="cs-CZ" sz="2400" dirty="0"/>
              <a:t>Osobní dozimetrie - pracovníci ve zdravotnictví</a:t>
            </a:r>
            <a:endParaRPr lang="cs-CZ" sz="2400" dirty="0">
              <a:cs typeface="Calibri"/>
            </a:endParaRPr>
          </a:p>
          <a:p>
            <a:pPr lvl="1"/>
            <a:r>
              <a:rPr lang="cs-CZ" sz="2800" dirty="0"/>
              <a:t>Biologický monitoring</a:t>
            </a:r>
            <a:endParaRPr lang="cs-CZ" sz="2800" dirty="0">
              <a:cs typeface="Calibri"/>
            </a:endParaRPr>
          </a:p>
          <a:p>
            <a:pPr lvl="2"/>
            <a:r>
              <a:rPr lang="cs-CZ" sz="2400" dirty="0"/>
              <a:t>Biomarkery expozice (stanovení DNA </a:t>
            </a:r>
            <a:r>
              <a:rPr lang="cs-CZ" sz="2400" dirty="0" err="1"/>
              <a:t>adduktů</a:t>
            </a:r>
            <a:r>
              <a:rPr lang="cs-CZ" sz="2400" dirty="0"/>
              <a:t> </a:t>
            </a:r>
            <a:r>
              <a:rPr lang="cs-CZ" sz="2400" dirty="0" err="1"/>
              <a:t>genotoxikologicky</a:t>
            </a:r>
            <a:r>
              <a:rPr lang="cs-CZ" sz="2400" dirty="0"/>
              <a:t>)</a:t>
            </a:r>
            <a:endParaRPr lang="cs-CZ" sz="2400" dirty="0">
              <a:cs typeface="Calibri"/>
            </a:endParaRPr>
          </a:p>
          <a:p>
            <a:pPr lvl="2"/>
            <a:r>
              <a:rPr lang="cs-CZ" sz="2400" dirty="0"/>
              <a:t>Biomarkery účinku (měřitelné patofyziologické změny orgánů)</a:t>
            </a:r>
            <a:endParaRPr lang="cs-CZ" sz="2400" dirty="0">
              <a:cs typeface="Calibri"/>
            </a:endParaRPr>
          </a:p>
          <a:p>
            <a:pPr lvl="2"/>
            <a:r>
              <a:rPr lang="cs-CZ" sz="2400" dirty="0"/>
              <a:t>Biomarkery vnímavosti (měřitelná náchylnost k poruše zdraví)</a:t>
            </a:r>
            <a:endParaRPr lang="cs-CZ" sz="2400" dirty="0">
              <a:cs typeface="Calibri"/>
            </a:endParaRPr>
          </a:p>
        </p:txBody>
      </p:sp>
      <p:pic>
        <p:nvPicPr>
          <p:cNvPr id="4" name="Obrázek 4" descr="File:&lt;strong&gt;Dosimeter&lt;/strong&gt;.png - Wikimedia Commons">
            <a:extLst>
              <a:ext uri="{FF2B5EF4-FFF2-40B4-BE49-F238E27FC236}">
                <a16:creationId xmlns:a16="http://schemas.microsoft.com/office/drawing/2014/main" id="{3146F334-8C5B-4221-A16B-484552F9308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39375" y="45694"/>
            <a:ext cx="1483372" cy="3732446"/>
          </a:xfrm>
          <a:prstGeom prst="rect">
            <a:avLst/>
          </a:prstGeom>
        </p:spPr>
      </p:pic>
      <p:sp>
        <p:nvSpPr>
          <p:cNvPr id="6" name="Šipka: pětiúhelník 5">
            <a:extLst>
              <a:ext uri="{FF2B5EF4-FFF2-40B4-BE49-F238E27FC236}">
                <a16:creationId xmlns:a16="http://schemas.microsoft.com/office/drawing/2014/main" id="{9CB4235D-AB92-403E-BB82-FF74AEF02650}"/>
              </a:ext>
            </a:extLst>
          </p:cNvPr>
          <p:cNvSpPr/>
          <p:nvPr/>
        </p:nvSpPr>
        <p:spPr>
          <a:xfrm rot="-1620000">
            <a:off x="7696200" y="2600325"/>
            <a:ext cx="2244881" cy="484187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1040337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671</Words>
  <Application>Microsoft Office PowerPoint</Application>
  <PresentationFormat>Širokoúhlá obrazovka</PresentationFormat>
  <Paragraphs>85</Paragraphs>
  <Slides>12</Slides>
  <Notes>3</Notes>
  <HiddenSlides>1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Motiv Office</vt:lpstr>
      <vt:lpstr>Hodnocení zdravotních rizik</vt:lpstr>
      <vt:lpstr>Nebezpečí vs. riziko</vt:lpstr>
      <vt:lpstr>Pravděpodobnost</vt:lpstr>
      <vt:lpstr>Úskalí při zvažování rizik</vt:lpstr>
      <vt:lpstr>Hodnocení zdravotních rizik (Risk Assessment)</vt:lpstr>
      <vt:lpstr>Typy nebezpečí (podrobněji ve cvičeních)</vt:lpstr>
      <vt:lpstr>Typy závislostí účinků na dávce</vt:lpstr>
      <vt:lpstr>Hodnocení expozice – metody zjišťování</vt:lpstr>
      <vt:lpstr>Hodnocení expozice – metody zjišťování</vt:lpstr>
      <vt:lpstr>Charakterizace rizika</vt:lpstr>
      <vt:lpstr>U. S. EPA, shrnutí</vt:lpstr>
      <vt:lpstr>Závěry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Typy prevence Hodnocení zdravotních rizik</dc:title>
  <dc:creator/>
  <cp:lastModifiedBy/>
  <cp:revision>88</cp:revision>
  <dcterms:modified xsi:type="dcterms:W3CDTF">2021-03-04T13:18:50Z</dcterms:modified>
</cp:coreProperties>
</file>