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gif" ContentType="image/gif"/>
  <Default Extension="emf" ContentType="image/x-em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3"/>
  </p:notesMasterIdLst>
  <p:sldIdLst>
    <p:sldId id="258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6" r:id="rId29"/>
    <p:sldId id="287" r:id="rId30"/>
    <p:sldId id="288" r:id="rId31"/>
    <p:sldId id="289" r:id="rId32"/>
    <p:sldId id="290" r:id="rId33"/>
    <p:sldId id="291" r:id="rId34"/>
    <p:sldId id="292" r:id="rId35"/>
    <p:sldId id="293" r:id="rId36"/>
    <p:sldId id="294" r:id="rId37"/>
    <p:sldId id="295" r:id="rId38"/>
    <p:sldId id="296" r:id="rId39"/>
    <p:sldId id="297" r:id="rId40"/>
    <p:sldId id="300" r:id="rId41"/>
    <p:sldId id="301" r:id="rId42"/>
    <p:sldId id="302" r:id="rId43"/>
    <p:sldId id="303" r:id="rId44"/>
    <p:sldId id="305" r:id="rId45"/>
    <p:sldId id="316" r:id="rId46"/>
    <p:sldId id="317" r:id="rId47"/>
    <p:sldId id="318" r:id="rId48"/>
    <p:sldId id="319" r:id="rId49"/>
    <p:sldId id="320" r:id="rId50"/>
    <p:sldId id="321" r:id="rId51"/>
    <p:sldId id="322" r:id="rId52"/>
    <p:sldId id="326" r:id="rId53"/>
    <p:sldId id="324" r:id="rId54"/>
    <p:sldId id="325" r:id="rId55"/>
    <p:sldId id="328" r:id="rId56"/>
    <p:sldId id="329" r:id="rId57"/>
    <p:sldId id="332" r:id="rId58"/>
    <p:sldId id="333" r:id="rId59"/>
    <p:sldId id="334" r:id="rId60"/>
    <p:sldId id="335" r:id="rId61"/>
    <p:sldId id="336" r:id="rId62"/>
    <p:sldId id="337" r:id="rId63"/>
    <p:sldId id="338" r:id="rId64"/>
    <p:sldId id="339" r:id="rId65"/>
    <p:sldId id="340" r:id="rId66"/>
    <p:sldId id="341" r:id="rId67"/>
    <p:sldId id="342" r:id="rId68"/>
    <p:sldId id="343" r:id="rId69"/>
    <p:sldId id="344" r:id="rId70"/>
    <p:sldId id="345" r:id="rId71"/>
    <p:sldId id="346" r:id="rId72"/>
  </p:sldIdLst>
  <p:sldSz cx="9144000" cy="6858000" type="screen4x3"/>
  <p:notesSz cx="6858000" cy="9144000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20A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48"/>
  </p:normalViewPr>
  <p:slideViewPr>
    <p:cSldViewPr>
      <p:cViewPr varScale="1">
        <p:scale>
          <a:sx n="107" d="100"/>
          <a:sy n="107" d="100"/>
        </p:scale>
        <p:origin x="1760" y="1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notesMaster" Target="notesMasters/notesMaster1.xml"/><Relationship Id="rId74" Type="http://schemas.openxmlformats.org/officeDocument/2006/relationships/presProps" Target="presProps.xml"/><Relationship Id="rId75" Type="http://schemas.openxmlformats.org/officeDocument/2006/relationships/viewProps" Target="viewProps.xml"/><Relationship Id="rId76" Type="http://schemas.openxmlformats.org/officeDocument/2006/relationships/theme" Target="theme/theme1.xml"/><Relationship Id="rId77" Type="http://schemas.openxmlformats.org/officeDocument/2006/relationships/tableStyles" Target="tableStyles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2AD594-E9C3-4B3F-B9DA-DA213AF69292}" type="datetimeFigureOut">
              <a:rPr lang="cs-CZ" smtClean="0"/>
              <a:t>09.04.20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25E6A0-18FE-4F9A-9F9C-144851D076D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589661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emf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6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230313" y="-12700"/>
            <a:ext cx="7931150" cy="289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2411760" y="2800945"/>
            <a:ext cx="6046440" cy="1470025"/>
          </a:xfrm>
        </p:spPr>
        <p:txBody>
          <a:bodyPr anchor="b"/>
          <a:lstStyle/>
          <a:p>
            <a:r>
              <a:rPr lang="cs-CZ" dirty="0" smtClean="0"/>
              <a:t>Kliknutím lze upravit styl.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2411760" y="4556720"/>
            <a:ext cx="6048672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dirty="0" smtClean="0"/>
              <a:t>Kliknutím lze upravit styl předlohy.</a:t>
            </a:r>
            <a:endParaRPr lang="cs-CZ" dirty="0"/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886C04-B185-4EC8-8F36-7C6C234B99C9}" type="datetimeFigureOut">
              <a:rPr lang="cs-CZ"/>
              <a:pPr>
                <a:defRPr/>
              </a:pPr>
              <a:t>09.04.20</a:t>
            </a:fld>
            <a:endParaRPr lang="cs-CZ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AB2326-C29E-464C-9D46-0FEA409616A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D5A7F1-2D66-4C71-AD17-E885179DEFEF}" type="datetimeFigureOut">
              <a:rPr lang="cs-CZ"/>
              <a:pPr>
                <a:defRPr/>
              </a:pPr>
              <a:t>09.04.20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0C0308-DDC0-4700-B898-5755830BE028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54BF87-6555-4FD8-B458-2AB3FDC40398}" type="datetimeFigureOut">
              <a:rPr lang="cs-CZ"/>
              <a:pPr>
                <a:defRPr/>
              </a:pPr>
              <a:t>09.04.20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BF58AA-23BE-426C-BCCC-B51F663CEF11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AC9D86-5F3A-42E6-A374-57C91ABE59BB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305096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>
  <p:cSld name="Nadpis, 2 obsahy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half" idx="3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37E03B-FDFB-4660-A41C-5E88D81B1836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798194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Nadpis, obsah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A74ABF-45A9-49A7-98B0-3766D51C862E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639238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Nadpis, text a klip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62000" y="762000"/>
            <a:ext cx="7924800" cy="114300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838200" y="2362200"/>
            <a:ext cx="3770313" cy="3724275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klipart 3"/>
          <p:cNvSpPr>
            <a:spLocks noGrp="1"/>
          </p:cNvSpPr>
          <p:nvPr>
            <p:ph type="clipArt" sz="half" idx="2"/>
          </p:nvPr>
        </p:nvSpPr>
        <p:spPr>
          <a:xfrm>
            <a:off x="4760913" y="2362200"/>
            <a:ext cx="3770312" cy="3724275"/>
          </a:xfrm>
        </p:spPr>
        <p:txBody>
          <a:bodyPr/>
          <a:lstStyle/>
          <a:p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2438400" y="6248400"/>
            <a:ext cx="2130425" cy="474663"/>
          </a:xfrm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5791200" y="6248400"/>
            <a:ext cx="2897188" cy="474663"/>
          </a:xfrm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84138" y="6242050"/>
            <a:ext cx="587375" cy="488950"/>
          </a:xfrm>
        </p:spPr>
        <p:txBody>
          <a:bodyPr/>
          <a:lstStyle>
            <a:lvl1pPr>
              <a:defRPr/>
            </a:lvl1pPr>
          </a:lstStyle>
          <a:p>
            <a:fld id="{B19DA2FB-54B5-4995-9D3E-DC7854F22B40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269321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C97EB0-8B32-4E02-B79B-35F3C46AF696}" type="datetimeFigureOut">
              <a:rPr lang="cs-CZ"/>
              <a:pPr>
                <a:defRPr/>
              </a:pPr>
              <a:t>09.04.20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726665-16D6-42AE-A4B7-DEE83B3D5C47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7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230313" y="-12700"/>
            <a:ext cx="7931150" cy="289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411759" y="4406900"/>
            <a:ext cx="6082953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dirty="0" smtClean="0"/>
              <a:t>Kliknutím lze upravit styl.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2411759" y="2906713"/>
            <a:ext cx="6082953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dirty="0" smtClean="0"/>
              <a:t>Kliknutím lze upravit styly předlohy textu.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2ACC54-8DFE-47E1-9E15-6C9299F3DE42}" type="datetimeFigureOut">
              <a:rPr lang="cs-CZ"/>
              <a:pPr>
                <a:defRPr/>
              </a:pPr>
              <a:t>09.04.20</a:t>
            </a:fld>
            <a:endParaRPr lang="cs-CZ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32EAA9-DC90-4D04-A94A-E31F4A093AE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F8CA4A-B97C-4963-8FE5-88A4ADDEE48E}" type="datetimeFigureOut">
              <a:rPr lang="cs-CZ"/>
              <a:pPr>
                <a:defRPr/>
              </a:pPr>
              <a:t>09.04.20</a:t>
            </a:fld>
            <a:endParaRPr lang="cs-CZ" dirty="0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1C4F47-7851-49EA-8993-6BB156C8CC9D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42AD2B-20FA-4C04-A54D-41954EB2174A}" type="datetimeFigureOut">
              <a:rPr lang="cs-CZ"/>
              <a:pPr>
                <a:defRPr/>
              </a:pPr>
              <a:t>09.04.20</a:t>
            </a:fld>
            <a:endParaRPr lang="cs-CZ" dirty="0"/>
          </a:p>
        </p:txBody>
      </p:sp>
      <p:sp>
        <p:nvSpPr>
          <p:cNvPr id="8" name="Zástupný symbol pro zápatí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ADEF05-83E1-4612-A48E-A7DF9631CB80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CCD40D-F615-4771-9EC8-1C9AA9CF2465}" type="datetimeFigureOut">
              <a:rPr lang="cs-CZ"/>
              <a:pPr>
                <a:defRPr/>
              </a:pPr>
              <a:t>09.04.20</a:t>
            </a:fld>
            <a:endParaRPr lang="cs-CZ" dirty="0"/>
          </a:p>
        </p:txBody>
      </p:sp>
      <p:sp>
        <p:nvSpPr>
          <p:cNvPr id="4" name="Zástupný symbol pro zápatí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020D0A-69FC-47F9-94D1-23FE2E89CE9D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F8F226-32CE-4F48-B22F-57507B01FDC9}" type="datetimeFigureOut">
              <a:rPr lang="cs-CZ"/>
              <a:pPr>
                <a:defRPr/>
              </a:pPr>
              <a:t>09.04.20</a:t>
            </a:fld>
            <a:endParaRPr lang="cs-CZ" dirty="0"/>
          </a:p>
        </p:txBody>
      </p:sp>
      <p:sp>
        <p:nvSpPr>
          <p:cNvPr id="3" name="Zástupný symbol pro zápatí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5ABA35-15D5-413A-A94B-9FC20AAD13A8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BD02D0-41CD-4859-959D-658511BCC63F}" type="datetimeFigureOut">
              <a:rPr lang="cs-CZ"/>
              <a:pPr>
                <a:defRPr/>
              </a:pPr>
              <a:t>09.04.20</a:t>
            </a:fld>
            <a:endParaRPr lang="cs-CZ" dirty="0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8B684E-AB79-4B3E-A95A-EA30C04FBB5C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89613F-7545-452E-BB31-00F94ADBE40E}" type="datetimeFigureOut">
              <a:rPr lang="cs-CZ"/>
              <a:pPr>
                <a:defRPr/>
              </a:pPr>
              <a:t>09.04.20</a:t>
            </a:fld>
            <a:endParaRPr lang="cs-CZ" dirty="0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CF2950-F772-4271-8B9E-33BDFDA940B8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theme" Target="../theme/theme1.xml"/><Relationship Id="rId17" Type="http://schemas.openxmlformats.org/officeDocument/2006/relationships/image" Target="../media/image1.emf"/><Relationship Id="rId18" Type="http://schemas.openxmlformats.org/officeDocument/2006/relationships/image" Target="../media/image2.emf"/><Relationship Id="rId19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Obrázek 12"/>
          <p:cNvPicPr>
            <a:picLocks noChangeAspect="1"/>
          </p:cNvPicPr>
          <p:nvPr userDrawn="1"/>
        </p:nvPicPr>
        <p:blipFill>
          <a:blip r:embed="rId17"/>
          <a:srcRect/>
          <a:stretch>
            <a:fillRect/>
          </a:stretch>
        </p:blipFill>
        <p:spPr bwMode="auto">
          <a:xfrm>
            <a:off x="5657850" y="-14288"/>
            <a:ext cx="3500438" cy="56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Obrázek 6"/>
          <p:cNvPicPr>
            <a:picLocks noChangeAspect="1"/>
          </p:cNvPicPr>
          <p:nvPr userDrawn="1"/>
        </p:nvPicPr>
        <p:blipFill>
          <a:blip r:embed="rId18"/>
          <a:srcRect/>
          <a:stretch>
            <a:fillRect/>
          </a:stretch>
        </p:blipFill>
        <p:spPr bwMode="auto">
          <a:xfrm>
            <a:off x="2339975" y="6348413"/>
            <a:ext cx="68294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8" name="Zástupný symbol pro nadpis 1"/>
          <p:cNvSpPr>
            <a:spLocks noGrp="1"/>
          </p:cNvSpPr>
          <p:nvPr>
            <p:ph type="title"/>
          </p:nvPr>
        </p:nvSpPr>
        <p:spPr bwMode="auto">
          <a:xfrm>
            <a:off x="457200" y="53975"/>
            <a:ext cx="5483225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Kliknutím lze upravit styl.</a:t>
            </a:r>
          </a:p>
        </p:txBody>
      </p:sp>
      <p:sp>
        <p:nvSpPr>
          <p:cNvPr id="1029" name="Zástupný symbol pro text 2"/>
          <p:cNvSpPr>
            <a:spLocks noGrp="1"/>
          </p:cNvSpPr>
          <p:nvPr>
            <p:ph type="body" idx="1"/>
          </p:nvPr>
        </p:nvSpPr>
        <p:spPr bwMode="auto">
          <a:xfrm>
            <a:off x="457200" y="765175"/>
            <a:ext cx="8229600" cy="5360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2771775" y="6427788"/>
            <a:ext cx="19177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fld id="{BDDE277F-37C3-4292-9ECC-F5C0B0D0AC40}" type="datetimeFigureOut">
              <a:rPr lang="cs-CZ"/>
              <a:pPr>
                <a:defRPr/>
              </a:pPr>
              <a:t>09.04.20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787900" y="6427788"/>
            <a:ext cx="3111500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dirty="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027988" y="6427788"/>
            <a:ext cx="6588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fld id="{BB8A4477-FBC5-45C8-A993-48A57A0EB97B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  <p:cxnSp>
        <p:nvCxnSpPr>
          <p:cNvPr id="12" name="Přímá spojnice 11"/>
          <p:cNvCxnSpPr/>
          <p:nvPr userDrawn="1"/>
        </p:nvCxnSpPr>
        <p:spPr>
          <a:xfrm>
            <a:off x="7956550" y="6423025"/>
            <a:ext cx="0" cy="434975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4" name="Picture 2"/>
          <p:cNvPicPr>
            <a:picLocks noChangeAspect="1" noChangeArrowheads="1"/>
          </p:cNvPicPr>
          <p:nvPr userDrawn="1"/>
        </p:nvPicPr>
        <p:blipFill>
          <a:blip r:embed="rId19"/>
          <a:srcRect/>
          <a:stretch>
            <a:fillRect/>
          </a:stretch>
        </p:blipFill>
        <p:spPr bwMode="auto">
          <a:xfrm>
            <a:off x="468313" y="6410325"/>
            <a:ext cx="1008062" cy="34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59" r:id="rId2"/>
    <p:sldLayoutId id="2147483661" r:id="rId3"/>
    <p:sldLayoutId id="2147483658" r:id="rId4"/>
    <p:sldLayoutId id="2147483657" r:id="rId5"/>
    <p:sldLayoutId id="2147483656" r:id="rId6"/>
    <p:sldLayoutId id="2147483655" r:id="rId7"/>
    <p:sldLayoutId id="2147483654" r:id="rId8"/>
    <p:sldLayoutId id="2147483653" r:id="rId9"/>
    <p:sldLayoutId id="2147483652" r:id="rId10"/>
    <p:sldLayoutId id="2147483651" r:id="rId11"/>
    <p:sldLayoutId id="2147483662" r:id="rId12"/>
    <p:sldLayoutId id="2147483663" r:id="rId13"/>
    <p:sldLayoutId id="2147483664" r:id="rId14"/>
    <p:sldLayoutId id="2147483665" r:id="rId15"/>
  </p:sldLayoutIdLst>
  <p:txStyles>
    <p:titleStyle>
      <a:lvl1pPr algn="l" rtl="0" fontAlgn="base">
        <a:spcBef>
          <a:spcPct val="0"/>
        </a:spcBef>
        <a:spcAft>
          <a:spcPct val="0"/>
        </a:spcAft>
        <a:defRPr sz="2000" b="1" kern="1200">
          <a:solidFill>
            <a:srgbClr val="D20A1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000" b="1">
          <a:solidFill>
            <a:srgbClr val="D20A11"/>
          </a:solidFill>
          <a:latin typeface="Calibri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2000" b="1">
          <a:solidFill>
            <a:srgbClr val="D20A11"/>
          </a:solidFill>
          <a:latin typeface="Calibri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2000" b="1">
          <a:solidFill>
            <a:srgbClr val="D20A11"/>
          </a:solidFill>
          <a:latin typeface="Calibri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2000" b="1">
          <a:solidFill>
            <a:srgbClr val="D20A1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000" b="1">
          <a:solidFill>
            <a:srgbClr val="D20A1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000" b="1">
          <a:solidFill>
            <a:srgbClr val="D20A1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000" b="1">
          <a:solidFill>
            <a:srgbClr val="D20A1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000" b="1">
          <a:solidFill>
            <a:srgbClr val="D20A1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4" Type="http://schemas.openxmlformats.org/officeDocument/2006/relationships/image" Target="../media/image22.png"/><Relationship Id="rId5" Type="http://schemas.openxmlformats.org/officeDocument/2006/relationships/image" Target="../media/image23.emf"/><Relationship Id="rId6" Type="http://schemas.openxmlformats.org/officeDocument/2006/relationships/image" Target="../media/image24.png"/><Relationship Id="rId7" Type="http://schemas.openxmlformats.org/officeDocument/2006/relationships/image" Target="../media/image25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Relationship Id="rId3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Relationship Id="rId3" Type="http://schemas.openxmlformats.org/officeDocument/2006/relationships/image" Target="../media/image37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jpe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6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jpe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jpe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0.jpe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1.jpeg"/><Relationship Id="rId3" Type="http://schemas.openxmlformats.org/officeDocument/2006/relationships/image" Target="../media/image52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image" Target="../media/image55.png"/><Relationship Id="rId5" Type="http://schemas.openxmlformats.org/officeDocument/2006/relationships/image" Target="../media/image56.png"/><Relationship Id="rId6" Type="http://schemas.openxmlformats.org/officeDocument/2006/relationships/image" Target="../media/image57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58.jpeg"/><Relationship Id="rId3" Type="http://schemas.openxmlformats.org/officeDocument/2006/relationships/image" Target="../media/image59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jpe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2.jpeg"/><Relationship Id="rId3" Type="http://schemas.openxmlformats.org/officeDocument/2006/relationships/image" Target="../media/image63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Relationship Id="rId3" Type="http://schemas.openxmlformats.org/officeDocument/2006/relationships/image" Target="../media/image10.gi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err="1" smtClean="0"/>
              <a:t>Oxygenační</a:t>
            </a:r>
            <a:r>
              <a:rPr lang="cs-CZ" dirty="0" smtClean="0"/>
              <a:t> selhání -</a:t>
            </a:r>
            <a:r>
              <a:rPr lang="cs-CZ" dirty="0" err="1" smtClean="0"/>
              <a:t>diff</a:t>
            </a:r>
            <a:r>
              <a:rPr lang="cs-CZ" dirty="0" smtClean="0"/>
              <a:t>. dg. dušnosti, oxygenoterapie + </a:t>
            </a:r>
            <a:r>
              <a:rPr lang="cs-CZ" dirty="0"/>
              <a:t>ARDS, Ventilační selhání - neinvazivní plicní ventilace, </a:t>
            </a:r>
            <a:r>
              <a:rPr lang="cs-CZ" dirty="0" smtClean="0"/>
              <a:t>základy UPV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75264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Laboratoř při příjmu</a:t>
            </a:r>
            <a:endParaRPr lang="cs-CZ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5493" r="83844" b="59434"/>
          <a:stretch/>
        </p:blipFill>
        <p:spPr bwMode="auto">
          <a:xfrm>
            <a:off x="2483768" y="1988840"/>
            <a:ext cx="2395987" cy="325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17" t="5493" r="56501" b="59434"/>
          <a:stretch/>
        </p:blipFill>
        <p:spPr bwMode="auto">
          <a:xfrm>
            <a:off x="4883395" y="1988840"/>
            <a:ext cx="842723" cy="325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45203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smtClean="0"/>
              <a:t>Kolik má pacientka dysfunkčních orgánů?</a:t>
            </a:r>
            <a:endParaRPr lang="cs-CZ" dirty="0"/>
          </a:p>
        </p:txBody>
      </p:sp>
      <p:sp>
        <p:nvSpPr>
          <p:cNvPr id="5" name="Podnadpis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95607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mtClean="0"/>
              <a:t>SOFA score</a:t>
            </a:r>
          </a:p>
        </p:txBody>
      </p:sp>
      <p:sp>
        <p:nvSpPr>
          <p:cNvPr id="9219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smtClean="0"/>
              <a:t>Sequential Organ Failure Assessment</a:t>
            </a:r>
          </a:p>
        </p:txBody>
      </p:sp>
      <p:pic>
        <p:nvPicPr>
          <p:cNvPr id="922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636838"/>
            <a:ext cx="8785225" cy="4032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29263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smtClean="0"/>
          </a:p>
        </p:txBody>
      </p:sp>
      <p:sp>
        <p:nvSpPr>
          <p:cNvPr id="8195" name="Zástupný symbol pro obsah 2"/>
          <p:cNvSpPr>
            <a:spLocks noGrp="1"/>
          </p:cNvSpPr>
          <p:nvPr>
            <p:ph idx="1"/>
          </p:nvPr>
        </p:nvSpPr>
        <p:spPr>
          <a:xfrm>
            <a:off x="539552" y="2780928"/>
            <a:ext cx="7772400" cy="2087562"/>
          </a:xfrm>
        </p:spPr>
        <p:txBody>
          <a:bodyPr/>
          <a:lstStyle/>
          <a:p>
            <a:r>
              <a:rPr lang="en-US" altLang="cs-CZ" dirty="0" smtClean="0"/>
              <a:t>alteration in mental status</a:t>
            </a:r>
            <a:endParaRPr lang="cs-CZ" altLang="cs-CZ" dirty="0" smtClean="0"/>
          </a:p>
          <a:p>
            <a:r>
              <a:rPr lang="en-US" altLang="cs-CZ" dirty="0" smtClean="0"/>
              <a:t>systolic blood pressure ≤100 mm Hg</a:t>
            </a:r>
            <a:endParaRPr lang="cs-CZ" altLang="cs-CZ" dirty="0" smtClean="0"/>
          </a:p>
          <a:p>
            <a:r>
              <a:rPr lang="en-US" altLang="cs-CZ" dirty="0" smtClean="0"/>
              <a:t>respiratory rate ≥22/min</a:t>
            </a:r>
            <a:endParaRPr lang="cs-CZ" altLang="cs-CZ" dirty="0" smtClean="0"/>
          </a:p>
          <a:p>
            <a:endParaRPr lang="cs-CZ" altLang="cs-CZ" dirty="0" smtClean="0"/>
          </a:p>
          <a:p>
            <a:endParaRPr lang="cs-CZ" dirty="0" smtClean="0"/>
          </a:p>
        </p:txBody>
      </p:sp>
      <p:pic>
        <p:nvPicPr>
          <p:cNvPr id="8196" name="Picture 2" descr="Výsledek obrázku pro quick sof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638"/>
            <a:ext cx="9144000" cy="2614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7" name="Obdélník 3"/>
          <p:cNvSpPr>
            <a:spLocks noChangeArrowheads="1"/>
          </p:cNvSpPr>
          <p:nvPr/>
        </p:nvSpPr>
        <p:spPr bwMode="auto">
          <a:xfrm>
            <a:off x="611560" y="6207367"/>
            <a:ext cx="29337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cs-CZ" b="1" dirty="0">
                <a:solidFill>
                  <a:srgbClr val="0000FF"/>
                </a:solidFill>
              </a:rPr>
              <a:t>http://www.qsofa.org/</a:t>
            </a:r>
          </a:p>
        </p:txBody>
      </p:sp>
      <p:pic>
        <p:nvPicPr>
          <p:cNvPr id="1026" name="Picture 2" descr="C:\Users\50000\Desktop\chart_non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4077072"/>
            <a:ext cx="3142133" cy="2650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893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Laboratoř</a:t>
            </a:r>
            <a:endParaRPr lang="cs-CZ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88" r="56344" b="58363"/>
          <a:stretch/>
        </p:blipFill>
        <p:spPr bwMode="auto">
          <a:xfrm>
            <a:off x="683568" y="2028584"/>
            <a:ext cx="7983711" cy="41432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Ovál 4"/>
          <p:cNvSpPr/>
          <p:nvPr/>
        </p:nvSpPr>
        <p:spPr>
          <a:xfrm>
            <a:off x="7703840" y="2834680"/>
            <a:ext cx="504056" cy="21602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bdélník 5"/>
          <p:cNvSpPr/>
          <p:nvPr/>
        </p:nvSpPr>
        <p:spPr>
          <a:xfrm>
            <a:off x="6983760" y="3842792"/>
            <a:ext cx="648072" cy="126014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Ovál 7"/>
          <p:cNvSpPr/>
          <p:nvPr/>
        </p:nvSpPr>
        <p:spPr>
          <a:xfrm>
            <a:off x="7703840" y="3338736"/>
            <a:ext cx="504056" cy="21602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Ovál 9"/>
          <p:cNvSpPr/>
          <p:nvPr/>
        </p:nvSpPr>
        <p:spPr>
          <a:xfrm>
            <a:off x="7708351" y="3698776"/>
            <a:ext cx="504056" cy="21602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22775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5157193"/>
            <a:ext cx="8229600" cy="1224136"/>
          </a:xfrm>
        </p:spPr>
        <p:txBody>
          <a:bodyPr>
            <a:normAutofit/>
          </a:bodyPr>
          <a:lstStyle/>
          <a:p>
            <a:r>
              <a:rPr lang="cs-CZ" sz="2400" dirty="0" smtClean="0"/>
              <a:t>diagnostikovány </a:t>
            </a:r>
            <a:r>
              <a:rPr lang="cs-CZ" sz="2400" dirty="0"/>
              <a:t>fraktury 5.-7. žebra vpravo staršího </a:t>
            </a:r>
            <a:r>
              <a:rPr lang="cs-CZ" sz="2400" dirty="0" smtClean="0"/>
              <a:t>data</a:t>
            </a:r>
          </a:p>
          <a:p>
            <a:r>
              <a:rPr lang="cs-CZ" sz="2400" dirty="0" err="1" smtClean="0"/>
              <a:t>v.s</a:t>
            </a:r>
            <a:r>
              <a:rPr lang="cs-CZ" sz="2400" dirty="0"/>
              <a:t>. kontuzní plíce s nasedající rozsáhlou infiltrací vpravo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3" y="0"/>
            <a:ext cx="9113837" cy="4870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356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A+B: SpO2 85%</a:t>
            </a:r>
            <a:endParaRPr lang="cs-CZ" dirty="0"/>
          </a:p>
          <a:p>
            <a:r>
              <a:rPr lang="cs-CZ" dirty="0" smtClean="0"/>
              <a:t>C: TK 90/45, p. 131/min</a:t>
            </a:r>
          </a:p>
          <a:p>
            <a:r>
              <a:rPr lang="cs-CZ" dirty="0" smtClean="0"/>
              <a:t>AKI</a:t>
            </a:r>
          </a:p>
          <a:p>
            <a:endParaRPr lang="cs-CZ" dirty="0" smtClean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73464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Kterou pomůcku zvolíte?</a:t>
            </a:r>
            <a:endParaRPr lang="cs-CZ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6950" y="4496943"/>
            <a:ext cx="3462337" cy="189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032" y="1340768"/>
            <a:ext cx="2952328" cy="2211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764" y="3552164"/>
            <a:ext cx="3234864" cy="3234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7026" y="1340768"/>
            <a:ext cx="2860030" cy="28600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6587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Jaký průtok? Jaký cíl?</a:t>
            </a:r>
            <a:endParaRPr lang="cs-CZ" dirty="0"/>
          </a:p>
        </p:txBody>
      </p:sp>
      <p:sp>
        <p:nvSpPr>
          <p:cNvPr id="4" name="TextovéPole 3"/>
          <p:cNvSpPr txBox="1"/>
          <p:nvPr/>
        </p:nvSpPr>
        <p:spPr>
          <a:xfrm>
            <a:off x="6084168" y="5189676"/>
            <a:ext cx="2592288" cy="369332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cs-CZ" dirty="0" smtClean="0"/>
              <a:t>Máme maximální </a:t>
            </a:r>
            <a:r>
              <a:rPr lang="cs-CZ" dirty="0" err="1" smtClean="0"/>
              <a:t>flow</a:t>
            </a:r>
            <a:r>
              <a:rPr lang="cs-CZ" dirty="0" smtClean="0"/>
              <a:t>?</a:t>
            </a:r>
            <a:endParaRPr lang="cs-CZ" dirty="0"/>
          </a:p>
        </p:txBody>
      </p:sp>
      <p:sp>
        <p:nvSpPr>
          <p:cNvPr id="7" name="TextovéPole 6"/>
          <p:cNvSpPr txBox="1"/>
          <p:nvPr/>
        </p:nvSpPr>
        <p:spPr>
          <a:xfrm>
            <a:off x="6084168" y="5724047"/>
            <a:ext cx="2592288" cy="646331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cs-CZ" dirty="0" smtClean="0"/>
              <a:t>Jaké jsou plyny z centrálního rozvodu?</a:t>
            </a:r>
            <a:endParaRPr lang="cs-CZ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032" y="1392108"/>
            <a:ext cx="1758012" cy="1316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1392108"/>
            <a:ext cx="1826076" cy="1316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032" y="2782304"/>
            <a:ext cx="1758012" cy="17614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4237" y="3044826"/>
            <a:ext cx="1893719" cy="6364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033" y="4293096"/>
            <a:ext cx="1758012" cy="1754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4563" y="4293096"/>
            <a:ext cx="1960710" cy="20280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13417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Záznam z přijetí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122" name="Picture 2" descr="C:\Users\30450\AppData\Local\Microsoft\Windows\Temporary Internet Files\Content.IE5\U0FC8POQ\WP_20170301_09_38_44_Pr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1628800"/>
            <a:ext cx="9260926" cy="5209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vál 8"/>
          <p:cNvSpPr/>
          <p:nvPr/>
        </p:nvSpPr>
        <p:spPr>
          <a:xfrm>
            <a:off x="1763688" y="4869160"/>
            <a:ext cx="504056" cy="21602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Ovál 9"/>
          <p:cNvSpPr/>
          <p:nvPr/>
        </p:nvSpPr>
        <p:spPr>
          <a:xfrm>
            <a:off x="5148064" y="4797152"/>
            <a:ext cx="576064" cy="28803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Ovál 10"/>
          <p:cNvSpPr/>
          <p:nvPr/>
        </p:nvSpPr>
        <p:spPr>
          <a:xfrm>
            <a:off x="6876256" y="4833156"/>
            <a:ext cx="576064" cy="25202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64853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KAZUISTIKA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63-letá </a:t>
            </a:r>
            <a:r>
              <a:rPr lang="cs-CZ" dirty="0" smtClean="0"/>
              <a:t>pacientka</a:t>
            </a:r>
          </a:p>
          <a:p>
            <a:r>
              <a:rPr lang="cs-CZ" dirty="0" smtClean="0"/>
              <a:t>Anamnesticky </a:t>
            </a:r>
            <a:r>
              <a:rPr lang="cs-CZ" dirty="0"/>
              <a:t>pád před 14 </a:t>
            </a:r>
            <a:r>
              <a:rPr lang="cs-CZ" dirty="0" smtClean="0"/>
              <a:t>dny</a:t>
            </a:r>
          </a:p>
          <a:p>
            <a:r>
              <a:rPr lang="cs-CZ" dirty="0" smtClean="0"/>
              <a:t>Nyní </a:t>
            </a:r>
            <a:r>
              <a:rPr lang="cs-CZ" dirty="0"/>
              <a:t>cca 2 dny bolesti vpravo na </a:t>
            </a:r>
            <a:r>
              <a:rPr lang="cs-CZ" dirty="0" smtClean="0"/>
              <a:t>hrudi</a:t>
            </a:r>
          </a:p>
          <a:p>
            <a:r>
              <a:rPr lang="cs-CZ" dirty="0" smtClean="0"/>
              <a:t>Pro </a:t>
            </a:r>
            <a:r>
              <a:rPr lang="cs-CZ" dirty="0" err="1"/>
              <a:t>progredující</a:t>
            </a:r>
            <a:r>
              <a:rPr lang="cs-CZ" dirty="0"/>
              <a:t> dušnost vyšetřena v </a:t>
            </a:r>
            <a:r>
              <a:rPr lang="cs-CZ" dirty="0" smtClean="0"/>
              <a:t>regionální nemocnici</a:t>
            </a:r>
          </a:p>
        </p:txBody>
      </p:sp>
    </p:spTree>
    <p:extLst>
      <p:ext uri="{BB962C8B-B14F-4D97-AF65-F5344CB8AC3E}">
        <p14:creationId xmlns:p14="http://schemas.microsoft.com/office/powerpoint/2010/main" val="4107310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DEFINICE</a:t>
            </a:r>
          </a:p>
        </p:txBody>
      </p:sp>
      <p:sp>
        <p:nvSpPr>
          <p:cNvPr id="14338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AKUTNÍ RESPIRAČNÍ SELHÁNÍ</a:t>
            </a:r>
          </a:p>
          <a:p>
            <a:pPr lvl="1"/>
            <a:r>
              <a:rPr lang="cs-CZ" dirty="0" smtClean="0"/>
              <a:t>stav, kdy plíce nejsou schopny zajistit metabolické potřeby organismu </a:t>
            </a:r>
            <a:r>
              <a:rPr lang="cs-CZ" dirty="0"/>
              <a:t>=</a:t>
            </a:r>
            <a:r>
              <a:rPr lang="cs-CZ" dirty="0" smtClean="0"/>
              <a:t> pacienta</a:t>
            </a:r>
          </a:p>
          <a:p>
            <a:pPr marL="457200" lvl="1" indent="0">
              <a:buNone/>
            </a:pPr>
            <a:endParaRPr lang="cs-CZ" dirty="0" smtClean="0"/>
          </a:p>
          <a:p>
            <a:pPr marL="457200" lvl="1" indent="0">
              <a:buNone/>
            </a:pPr>
            <a:endParaRPr lang="cs-CZ" dirty="0" smtClean="0"/>
          </a:p>
          <a:p>
            <a:pPr marL="457200" lvl="1" indent="0">
              <a:buNone/>
            </a:pPr>
            <a:r>
              <a:rPr lang="cs-CZ" dirty="0" smtClean="0"/>
              <a:t>VÝCHODISKA:</a:t>
            </a:r>
          </a:p>
          <a:p>
            <a:pPr lvl="1"/>
            <a:r>
              <a:rPr lang="cs-CZ" dirty="0" smtClean="0"/>
              <a:t>Dvě základní funkce plic   - </a:t>
            </a:r>
            <a:r>
              <a:rPr lang="cs-CZ" dirty="0" err="1" smtClean="0"/>
              <a:t>oxygenace</a:t>
            </a:r>
            <a:r>
              <a:rPr lang="cs-CZ" dirty="0" smtClean="0"/>
              <a:t> krve a eliminace CO2</a:t>
            </a:r>
          </a:p>
          <a:p>
            <a:pPr lvl="1"/>
            <a:r>
              <a:rPr lang="cs-CZ" dirty="0" smtClean="0"/>
              <a:t>Akutní x chronické</a:t>
            </a:r>
          </a:p>
          <a:p>
            <a:pPr marL="0" indent="0">
              <a:buNone/>
            </a:pPr>
            <a:endParaRPr lang="cs-CZ" dirty="0" smtClean="0"/>
          </a:p>
        </p:txBody>
      </p:sp>
    </p:spTree>
    <p:extLst>
      <p:ext uri="{BB962C8B-B14F-4D97-AF65-F5344CB8AC3E}">
        <p14:creationId xmlns:p14="http://schemas.microsoft.com/office/powerpoint/2010/main" val="1913913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924" y="505062"/>
            <a:ext cx="7536507" cy="5667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Obdélník 4"/>
          <p:cNvSpPr/>
          <p:nvPr/>
        </p:nvSpPr>
        <p:spPr>
          <a:xfrm>
            <a:off x="1043608" y="3140968"/>
            <a:ext cx="2664296" cy="28803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27158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CELULÁRNÍ RESPIRACE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20688"/>
            <a:ext cx="4248472" cy="3882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5748" y="116632"/>
            <a:ext cx="4816496" cy="6741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Ovál 4"/>
          <p:cNvSpPr/>
          <p:nvPr/>
        </p:nvSpPr>
        <p:spPr>
          <a:xfrm>
            <a:off x="6228184" y="3487316"/>
            <a:ext cx="432048" cy="517748"/>
          </a:xfrm>
          <a:prstGeom prst="ellipse">
            <a:avLst/>
          </a:prstGeom>
          <a:noFill/>
          <a:ln>
            <a:solidFill>
              <a:srgbClr val="D20A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Ovál 8"/>
          <p:cNvSpPr/>
          <p:nvPr/>
        </p:nvSpPr>
        <p:spPr>
          <a:xfrm>
            <a:off x="3347864" y="2852936"/>
            <a:ext cx="432048" cy="517748"/>
          </a:xfrm>
          <a:prstGeom prst="ellipse">
            <a:avLst/>
          </a:prstGeom>
          <a:noFill/>
          <a:ln>
            <a:solidFill>
              <a:srgbClr val="D20A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TextovéPole 5"/>
          <p:cNvSpPr txBox="1"/>
          <p:nvPr/>
        </p:nvSpPr>
        <p:spPr>
          <a:xfrm>
            <a:off x="107504" y="5013176"/>
            <a:ext cx="4465337" cy="33855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cs-CZ" sz="1600" b="1" dirty="0" smtClean="0">
                <a:solidFill>
                  <a:srgbClr val="FF0000"/>
                </a:solidFill>
              </a:rPr>
              <a:t>C6H12O6 + 6O2 -&gt; 6CO2 + 6H2O + </a:t>
            </a:r>
            <a:r>
              <a:rPr lang="cs-CZ" sz="1600" b="1" i="1" dirty="0" smtClean="0">
                <a:solidFill>
                  <a:srgbClr val="FF0000"/>
                </a:solidFill>
              </a:rPr>
              <a:t>36 ATP</a:t>
            </a:r>
            <a:endParaRPr lang="cs-CZ" sz="16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8014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299" y="1586985"/>
            <a:ext cx="7472971" cy="4332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Ovál 4"/>
          <p:cNvSpPr/>
          <p:nvPr/>
        </p:nvSpPr>
        <p:spPr>
          <a:xfrm>
            <a:off x="1043608" y="2420888"/>
            <a:ext cx="432048" cy="517748"/>
          </a:xfrm>
          <a:prstGeom prst="ellipse">
            <a:avLst/>
          </a:prstGeom>
          <a:noFill/>
          <a:ln>
            <a:solidFill>
              <a:srgbClr val="D20A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vál 5"/>
          <p:cNvSpPr/>
          <p:nvPr/>
        </p:nvSpPr>
        <p:spPr>
          <a:xfrm>
            <a:off x="935851" y="2832162"/>
            <a:ext cx="539805" cy="517748"/>
          </a:xfrm>
          <a:prstGeom prst="ellipse">
            <a:avLst/>
          </a:prstGeom>
          <a:noFill/>
          <a:ln>
            <a:solidFill>
              <a:srgbClr val="D20A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87517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ROZDĚLENÍ:</a:t>
            </a:r>
          </a:p>
          <a:p>
            <a:pPr marL="971550" lvl="1" indent="-514350">
              <a:buFont typeface="+mj-lt"/>
              <a:buAutoNum type="alphaUcPeriod"/>
            </a:pPr>
            <a:r>
              <a:rPr lang="cs-CZ" dirty="0"/>
              <a:t>HYPOXEMICKÉ=OXYGENAČNÍ selhání</a:t>
            </a:r>
          </a:p>
          <a:p>
            <a:pPr marL="1371600" lvl="2" indent="-514350"/>
            <a:r>
              <a:rPr lang="cs-CZ" dirty="0"/>
              <a:t>PaO2&lt;8 </a:t>
            </a:r>
            <a:r>
              <a:rPr lang="cs-CZ" dirty="0" err="1"/>
              <a:t>kPa</a:t>
            </a:r>
            <a:r>
              <a:rPr lang="cs-CZ" dirty="0"/>
              <a:t> při FiO2 cca 0,21</a:t>
            </a:r>
          </a:p>
          <a:p>
            <a:pPr marL="971550" lvl="1" indent="-514350">
              <a:buFont typeface="+mj-lt"/>
              <a:buAutoNum type="alphaUcPeriod"/>
            </a:pPr>
            <a:r>
              <a:rPr lang="cs-CZ" dirty="0"/>
              <a:t>HYPERKAPNICKÉ=VENTILAČNÍ selhání</a:t>
            </a:r>
          </a:p>
          <a:p>
            <a:pPr marL="1371600" lvl="2" indent="-514350"/>
            <a:r>
              <a:rPr lang="cs-CZ" dirty="0"/>
              <a:t>paCO2&gt;6,7 </a:t>
            </a:r>
            <a:r>
              <a:rPr lang="cs-CZ" dirty="0" err="1"/>
              <a:t>kPa</a:t>
            </a:r>
            <a:endParaRPr lang="cs-CZ" dirty="0"/>
          </a:p>
          <a:p>
            <a:pPr marL="971550" lvl="1" indent="-514350">
              <a:buFont typeface="+mj-lt"/>
              <a:buAutoNum type="alphaUcPeriod"/>
            </a:pPr>
            <a:r>
              <a:rPr lang="cs-CZ" i="1" dirty="0"/>
              <a:t>KOMBINOVANÉ</a:t>
            </a:r>
          </a:p>
          <a:p>
            <a:pPr marL="0" indent="0">
              <a:buNone/>
            </a:pPr>
            <a:endParaRPr lang="cs-CZ" dirty="0"/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 bwMode="auto">
          <a:xfrm>
            <a:off x="683568" y="5229200"/>
            <a:ext cx="8229600" cy="540060"/>
          </a:xfrm>
          <a:prstGeom prst="rect">
            <a:avLst/>
          </a:prstGeom>
          <a:ln w="25400" cap="flat" cmpd="sng" algn="ctr">
            <a:solidFill>
              <a:schemeClr val="accent2"/>
            </a:solidFill>
            <a:prstDash val="solid"/>
            <a:miter lim="800000"/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charset="0"/>
              <a:buNone/>
            </a:pPr>
            <a:r>
              <a:rPr lang="cs-CZ" sz="2800" dirty="0" smtClean="0"/>
              <a:t>HYPOXIE x HYPOXEMIE</a:t>
            </a:r>
          </a:p>
          <a:p>
            <a:pPr marL="0" indent="0" algn="ctr">
              <a:buFont typeface="Arial" charset="0"/>
              <a:buNone/>
            </a:pPr>
            <a:endParaRPr lang="cs-CZ" sz="2800" baseline="-25000" dirty="0"/>
          </a:p>
        </p:txBody>
      </p:sp>
    </p:spTree>
    <p:extLst>
      <p:ext uri="{BB962C8B-B14F-4D97-AF65-F5344CB8AC3E}">
        <p14:creationId xmlns:p14="http://schemas.microsoft.com/office/powerpoint/2010/main" val="2305125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5483225" cy="495300"/>
          </a:xfrm>
        </p:spPr>
        <p:txBody>
          <a:bodyPr>
            <a:normAutofit/>
          </a:bodyPr>
          <a:lstStyle/>
          <a:p>
            <a:r>
              <a:rPr lang="cs-CZ" dirty="0" smtClean="0"/>
              <a:t>PATOFYZIOLOGIE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 smtClean="0"/>
              <a:t>KYSLÍK do pacienta neboli OXYGENACE:</a:t>
            </a:r>
          </a:p>
          <a:p>
            <a:pPr>
              <a:buFont typeface="Wingdings" pitchFamily="2" charset="2"/>
              <a:buChar char="ü"/>
            </a:pPr>
            <a:r>
              <a:rPr lang="cs-CZ" dirty="0" smtClean="0"/>
              <a:t>P</a:t>
            </a:r>
            <a:r>
              <a:rPr lang="cs-CZ" baseline="-25000" dirty="0"/>
              <a:t>A</a:t>
            </a:r>
            <a:r>
              <a:rPr lang="cs-CZ" dirty="0" smtClean="0"/>
              <a:t>O2</a:t>
            </a:r>
          </a:p>
          <a:p>
            <a:pPr>
              <a:buFont typeface="Wingdings" pitchFamily="2" charset="2"/>
              <a:buChar char="ü"/>
            </a:pPr>
            <a:r>
              <a:rPr lang="cs-CZ" dirty="0"/>
              <a:t>Poměr V/Q</a:t>
            </a:r>
          </a:p>
          <a:p>
            <a:pPr lvl="1">
              <a:buFont typeface="Arial" pitchFamily="34" charset="0"/>
              <a:buChar char="•"/>
            </a:pPr>
            <a:r>
              <a:rPr lang="cs-CZ" dirty="0" smtClean="0"/>
              <a:t>Ventilace </a:t>
            </a:r>
            <a:r>
              <a:rPr lang="cs-CZ" dirty="0"/>
              <a:t>(V)</a:t>
            </a:r>
          </a:p>
          <a:p>
            <a:pPr lvl="1">
              <a:buFont typeface="Arial" pitchFamily="34" charset="0"/>
              <a:buChar char="•"/>
            </a:pPr>
            <a:r>
              <a:rPr lang="cs-CZ" dirty="0" err="1" smtClean="0"/>
              <a:t>Perfuze</a:t>
            </a:r>
            <a:r>
              <a:rPr lang="cs-CZ" dirty="0" smtClean="0"/>
              <a:t> </a:t>
            </a:r>
            <a:r>
              <a:rPr lang="cs-CZ" dirty="0"/>
              <a:t>(Q)</a:t>
            </a:r>
          </a:p>
          <a:p>
            <a:pPr>
              <a:buFont typeface="Wingdings" pitchFamily="2" charset="2"/>
              <a:buChar char="ü"/>
            </a:pPr>
            <a:r>
              <a:rPr lang="cs-CZ" dirty="0" smtClean="0"/>
              <a:t>difuzní kapacita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7164" y="1331068"/>
            <a:ext cx="2541848" cy="4904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Ovál 4"/>
          <p:cNvSpPr/>
          <p:nvPr/>
        </p:nvSpPr>
        <p:spPr>
          <a:xfrm rot="1214170">
            <a:off x="7726959" y="2212898"/>
            <a:ext cx="962890" cy="1343478"/>
          </a:xfrm>
          <a:prstGeom prst="ellipse">
            <a:avLst/>
          </a:prstGeom>
          <a:noFill/>
          <a:ln>
            <a:solidFill>
              <a:srgbClr val="D20A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vál 5"/>
          <p:cNvSpPr/>
          <p:nvPr/>
        </p:nvSpPr>
        <p:spPr>
          <a:xfrm rot="5400000">
            <a:off x="7710834" y="4922216"/>
            <a:ext cx="962890" cy="1343478"/>
          </a:xfrm>
          <a:prstGeom prst="ellipse">
            <a:avLst/>
          </a:prstGeom>
          <a:noFill/>
          <a:ln>
            <a:solidFill>
              <a:srgbClr val="D20A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aphicFrame>
        <p:nvGraphicFramePr>
          <p:cNvPr id="34" name="Tabulka 3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8871325"/>
              </p:ext>
            </p:extLst>
          </p:nvPr>
        </p:nvGraphicFramePr>
        <p:xfrm>
          <a:off x="491164" y="4365104"/>
          <a:ext cx="6096000" cy="1920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18449"/>
                <a:gridCol w="1418449"/>
                <a:gridCol w="1699918"/>
                <a:gridCol w="1559184"/>
              </a:tblGrid>
              <a:tr h="370840"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ATMOSFÉRA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ALVEOLUS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KREV-VENOZNÍ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smtClean="0">
                          <a:solidFill>
                            <a:srgbClr val="FF0000"/>
                          </a:solidFill>
                        </a:rPr>
                        <a:t>pO2</a:t>
                      </a:r>
                      <a:endParaRPr lang="cs-CZ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 smtClean="0"/>
                        <a:t>160 mm </a:t>
                      </a:r>
                      <a:r>
                        <a:rPr lang="cs-CZ" dirty="0" err="1" smtClean="0"/>
                        <a:t>Hg</a:t>
                      </a:r>
                      <a:endParaRPr lang="cs-CZ" dirty="0" smtClean="0"/>
                    </a:p>
                    <a:p>
                      <a:r>
                        <a:rPr lang="cs-CZ" dirty="0" smtClean="0"/>
                        <a:t>21,23 </a:t>
                      </a:r>
                      <a:r>
                        <a:rPr lang="cs-CZ" dirty="0" err="1" smtClean="0"/>
                        <a:t>kPa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100 </a:t>
                      </a:r>
                      <a:r>
                        <a:rPr lang="cs-CZ" dirty="0" err="1" smtClean="0"/>
                        <a:t>mmHg</a:t>
                      </a:r>
                      <a:r>
                        <a:rPr lang="cs-CZ" baseline="0" dirty="0" smtClean="0"/>
                        <a:t>  13,3 </a:t>
                      </a:r>
                      <a:r>
                        <a:rPr lang="cs-CZ" baseline="0" dirty="0" err="1" smtClean="0"/>
                        <a:t>kPa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40 mm </a:t>
                      </a:r>
                      <a:r>
                        <a:rPr lang="cs-CZ" dirty="0" err="1" smtClean="0"/>
                        <a:t>Hg</a:t>
                      </a:r>
                      <a:r>
                        <a:rPr lang="cs-CZ" dirty="0" smtClean="0"/>
                        <a:t>   5,3 </a:t>
                      </a:r>
                      <a:r>
                        <a:rPr lang="cs-CZ" dirty="0" err="1" smtClean="0"/>
                        <a:t>kPa</a:t>
                      </a:r>
                      <a:endParaRPr lang="cs-CZ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smtClean="0">
                          <a:solidFill>
                            <a:srgbClr val="FF0000"/>
                          </a:solidFill>
                        </a:rPr>
                        <a:t>pCO2</a:t>
                      </a:r>
                      <a:endParaRPr lang="cs-CZ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0,29 </a:t>
                      </a:r>
                      <a:r>
                        <a:rPr lang="cs-CZ" dirty="0" err="1" smtClean="0"/>
                        <a:t>mmHg</a:t>
                      </a:r>
                      <a:r>
                        <a:rPr lang="cs-CZ" dirty="0" smtClean="0"/>
                        <a:t>  0,039 </a:t>
                      </a:r>
                      <a:r>
                        <a:rPr lang="cs-CZ" dirty="0" err="1" smtClean="0"/>
                        <a:t>kPa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40 mm </a:t>
                      </a:r>
                      <a:r>
                        <a:rPr lang="cs-CZ" dirty="0" err="1" smtClean="0"/>
                        <a:t>Hg</a:t>
                      </a:r>
                      <a:r>
                        <a:rPr lang="cs-CZ" dirty="0" smtClean="0"/>
                        <a:t> </a:t>
                      </a:r>
                      <a:r>
                        <a:rPr lang="cs-CZ" baseline="0" dirty="0" smtClean="0"/>
                        <a:t>     </a:t>
                      </a:r>
                      <a:r>
                        <a:rPr lang="cs-CZ" dirty="0" smtClean="0"/>
                        <a:t>5,3 </a:t>
                      </a:r>
                      <a:r>
                        <a:rPr lang="cs-CZ" dirty="0" err="1" smtClean="0"/>
                        <a:t>kPa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45 mm </a:t>
                      </a:r>
                      <a:r>
                        <a:rPr lang="cs-CZ" dirty="0" err="1" smtClean="0"/>
                        <a:t>Hg</a:t>
                      </a:r>
                      <a:r>
                        <a:rPr lang="cs-CZ" dirty="0" smtClean="0"/>
                        <a:t>   6,0 </a:t>
                      </a:r>
                      <a:r>
                        <a:rPr lang="cs-CZ" dirty="0" err="1" smtClean="0"/>
                        <a:t>kPa</a:t>
                      </a:r>
                      <a:endParaRPr lang="cs-CZ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73011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SHRNUTÍ</a:t>
            </a:r>
            <a:endParaRPr lang="cs-CZ" dirty="0"/>
          </a:p>
        </p:txBody>
      </p:sp>
      <p:sp>
        <p:nvSpPr>
          <p:cNvPr id="6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cs-CZ" dirty="0" smtClean="0"/>
              <a:t>HYPOXÉMIE – 4 hlavní příčiny:</a:t>
            </a:r>
          </a:p>
          <a:p>
            <a:pPr marL="514350" indent="-514350">
              <a:lnSpc>
                <a:spcPct val="150000"/>
              </a:lnSpc>
              <a:buAutoNum type="arabicPeriod"/>
            </a:pPr>
            <a:r>
              <a:rPr lang="cs-CZ" dirty="0" smtClean="0">
                <a:solidFill>
                  <a:srgbClr val="FF0000"/>
                </a:solidFill>
              </a:rPr>
              <a:t>HYPOVENTILACE</a:t>
            </a:r>
          </a:p>
          <a:p>
            <a:pPr marL="514350" indent="-514350">
              <a:lnSpc>
                <a:spcPct val="150000"/>
              </a:lnSpc>
              <a:buAutoNum type="arabicPeriod"/>
            </a:pPr>
            <a:r>
              <a:rPr lang="cs-CZ" dirty="0"/>
              <a:t>NEPOMĚR V/Q </a:t>
            </a:r>
            <a:r>
              <a:rPr lang="cs-CZ" dirty="0" smtClean="0"/>
              <a:t>- SHUNTING</a:t>
            </a:r>
          </a:p>
          <a:p>
            <a:pPr marL="514350" indent="-514350">
              <a:lnSpc>
                <a:spcPct val="150000"/>
              </a:lnSpc>
              <a:buFont typeface="Arial" charset="0"/>
              <a:buAutoNum type="arabicPeriod"/>
            </a:pPr>
            <a:r>
              <a:rPr lang="cs-CZ" dirty="0" smtClean="0"/>
              <a:t>NEPOMĚR V/Q</a:t>
            </a:r>
            <a:r>
              <a:rPr lang="en-US" dirty="0"/>
              <a:t> </a:t>
            </a:r>
            <a:r>
              <a:rPr lang="cs-CZ" dirty="0" smtClean="0"/>
              <a:t>- VENTILACE </a:t>
            </a:r>
            <a:r>
              <a:rPr lang="cs-CZ" dirty="0" err="1" smtClean="0"/>
              <a:t>V</a:t>
            </a:r>
            <a:r>
              <a:rPr lang="cs-CZ" baseline="-25000" dirty="0" err="1" smtClean="0"/>
              <a:t>d</a:t>
            </a:r>
            <a:endParaRPr lang="cs-CZ" baseline="-25000" dirty="0" smtClean="0"/>
          </a:p>
          <a:p>
            <a:pPr marL="514350" indent="-514350">
              <a:lnSpc>
                <a:spcPct val="150000"/>
              </a:lnSpc>
              <a:buFont typeface="Arial" charset="0"/>
              <a:buAutoNum type="arabicPeriod"/>
            </a:pPr>
            <a:r>
              <a:rPr lang="cs-CZ" dirty="0" smtClean="0"/>
              <a:t>PORUCHY </a:t>
            </a:r>
            <a:r>
              <a:rPr lang="cs-CZ" dirty="0"/>
              <a:t>DIFUZE</a:t>
            </a:r>
          </a:p>
          <a:p>
            <a:pPr marL="514350" indent="-514350">
              <a:lnSpc>
                <a:spcPct val="150000"/>
              </a:lnSpc>
              <a:buAutoNum type="arabicPeriod"/>
            </a:pPr>
            <a:endParaRPr lang="en-US" dirty="0"/>
          </a:p>
          <a:p>
            <a:pPr>
              <a:lnSpc>
                <a:spcPct val="150000"/>
              </a:lnSpc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21066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765175"/>
            <a:ext cx="8686800" cy="5360988"/>
          </a:xfrm>
        </p:spPr>
        <p:txBody>
          <a:bodyPr/>
          <a:lstStyle/>
          <a:p>
            <a:pPr marL="0" indent="0">
              <a:buNone/>
            </a:pPr>
            <a:r>
              <a:rPr lang="cs-CZ" dirty="0" smtClean="0"/>
              <a:t>Alveolární tlak=P</a:t>
            </a:r>
            <a:r>
              <a:rPr lang="cs-CZ" baseline="-25000" dirty="0" smtClean="0"/>
              <a:t>A</a:t>
            </a:r>
            <a:r>
              <a:rPr lang="cs-CZ" dirty="0" smtClean="0"/>
              <a:t>O2+P</a:t>
            </a:r>
            <a:r>
              <a:rPr lang="cs-CZ" baseline="-25000" dirty="0" smtClean="0"/>
              <a:t>A</a:t>
            </a:r>
            <a:r>
              <a:rPr lang="cs-CZ" dirty="0" smtClean="0"/>
              <a:t>CO2+P</a:t>
            </a:r>
            <a:r>
              <a:rPr lang="cs-CZ" baseline="-25000" dirty="0" smtClean="0"/>
              <a:t>A</a:t>
            </a:r>
            <a:r>
              <a:rPr lang="cs-CZ" dirty="0" smtClean="0"/>
              <a:t>H20+P</a:t>
            </a:r>
            <a:r>
              <a:rPr lang="cs-CZ" baseline="-25000" dirty="0"/>
              <a:t>A</a:t>
            </a:r>
            <a:r>
              <a:rPr lang="cs-CZ" dirty="0" smtClean="0"/>
              <a:t>N2</a:t>
            </a:r>
            <a:endParaRPr lang="cs-CZ" dirty="0"/>
          </a:p>
        </p:txBody>
      </p:sp>
      <p:grpSp>
        <p:nvGrpSpPr>
          <p:cNvPr id="4" name="Skupina 3"/>
          <p:cNvGrpSpPr/>
          <p:nvPr/>
        </p:nvGrpSpPr>
        <p:grpSpPr>
          <a:xfrm>
            <a:off x="3851920" y="2009363"/>
            <a:ext cx="4535702" cy="2768730"/>
            <a:chOff x="2555776" y="2098065"/>
            <a:chExt cx="4535702" cy="2768730"/>
          </a:xfrm>
        </p:grpSpPr>
        <p:grpSp>
          <p:nvGrpSpPr>
            <p:cNvPr id="5" name="Skupina 4"/>
            <p:cNvGrpSpPr/>
            <p:nvPr/>
          </p:nvGrpSpPr>
          <p:grpSpPr>
            <a:xfrm>
              <a:off x="3567883" y="2781341"/>
              <a:ext cx="1872208" cy="1800200"/>
              <a:chOff x="3419872" y="2884637"/>
              <a:chExt cx="1872208" cy="1800200"/>
            </a:xfrm>
          </p:grpSpPr>
          <p:sp>
            <p:nvSpPr>
              <p:cNvPr id="14" name="Výseč 13"/>
              <p:cNvSpPr/>
              <p:nvPr/>
            </p:nvSpPr>
            <p:spPr>
              <a:xfrm>
                <a:off x="3419872" y="2884637"/>
                <a:ext cx="1872208" cy="1800200"/>
              </a:xfrm>
              <a:prstGeom prst="pie">
                <a:avLst>
                  <a:gd name="adj1" fmla="val 20004631"/>
                  <a:gd name="adj2" fmla="val 16200000"/>
                </a:avLst>
              </a:prstGeom>
              <a:solidFill>
                <a:schemeClr val="accent5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>
                  <a:solidFill>
                    <a:schemeClr val="tx1"/>
                  </a:solidFill>
                </a:endParaRPr>
              </a:p>
            </p:txBody>
          </p:sp>
          <p:sp>
            <p:nvSpPr>
              <p:cNvPr id="15" name="Výseč 14"/>
              <p:cNvSpPr/>
              <p:nvPr/>
            </p:nvSpPr>
            <p:spPr>
              <a:xfrm>
                <a:off x="3419872" y="2884637"/>
                <a:ext cx="1872208" cy="1800200"/>
              </a:xfrm>
              <a:prstGeom prst="pie">
                <a:avLst>
                  <a:gd name="adj1" fmla="val 20004631"/>
                  <a:gd name="adj2" fmla="val 20383650"/>
                </a:avLst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>
                  <a:solidFill>
                    <a:schemeClr val="tx1"/>
                  </a:solidFill>
                </a:endParaRPr>
              </a:p>
            </p:txBody>
          </p:sp>
          <p:sp>
            <p:nvSpPr>
              <p:cNvPr id="16" name="Výseč 15"/>
              <p:cNvSpPr/>
              <p:nvPr/>
            </p:nvSpPr>
            <p:spPr>
              <a:xfrm rot="21391474">
                <a:off x="3419872" y="2884637"/>
                <a:ext cx="1872208" cy="1800200"/>
              </a:xfrm>
              <a:prstGeom prst="pie">
                <a:avLst>
                  <a:gd name="adj1" fmla="val 16354481"/>
                  <a:gd name="adj2" fmla="val 20124062"/>
                </a:avLst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>
                  <a:solidFill>
                    <a:schemeClr val="tx1"/>
                  </a:solidFill>
                </a:endParaRPr>
              </a:p>
            </p:txBody>
          </p:sp>
          <p:sp>
            <p:nvSpPr>
              <p:cNvPr id="17" name="Výseč 16"/>
              <p:cNvSpPr/>
              <p:nvPr/>
            </p:nvSpPr>
            <p:spPr>
              <a:xfrm rot="21391474">
                <a:off x="3419872" y="2884637"/>
                <a:ext cx="1872208" cy="1800200"/>
              </a:xfrm>
              <a:prstGeom prst="pie">
                <a:avLst>
                  <a:gd name="adj1" fmla="val 19669026"/>
                  <a:gd name="adj2" fmla="val 20383650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>
                  <a:solidFill>
                    <a:schemeClr val="tx1"/>
                  </a:solidFill>
                </a:endParaRPr>
              </a:p>
            </p:txBody>
          </p:sp>
        </p:grpSp>
        <p:cxnSp>
          <p:nvCxnSpPr>
            <p:cNvPr id="6" name="Pravoúhlá spojnice 5"/>
            <p:cNvCxnSpPr/>
            <p:nvPr/>
          </p:nvCxnSpPr>
          <p:spPr>
            <a:xfrm flipV="1">
              <a:off x="4716016" y="2236565"/>
              <a:ext cx="652067" cy="648072"/>
            </a:xfrm>
            <a:prstGeom prst="bentConnector3">
              <a:avLst>
                <a:gd name="adj1" fmla="val -14900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Pravoúhlá spojnice 6"/>
            <p:cNvCxnSpPr/>
            <p:nvPr/>
          </p:nvCxnSpPr>
          <p:spPr>
            <a:xfrm flipV="1">
              <a:off x="3241849" y="4077072"/>
              <a:ext cx="652067" cy="648072"/>
            </a:xfrm>
            <a:prstGeom prst="bentConnector3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Pravoúhlá spojnice 7"/>
            <p:cNvCxnSpPr/>
            <p:nvPr/>
          </p:nvCxnSpPr>
          <p:spPr>
            <a:xfrm flipV="1">
              <a:off x="5266457" y="2560601"/>
              <a:ext cx="652067" cy="648072"/>
            </a:xfrm>
            <a:prstGeom prst="bentConnector3">
              <a:avLst>
                <a:gd name="adj1" fmla="val 61589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Pravoúhlá spojnice 8"/>
            <p:cNvCxnSpPr/>
            <p:nvPr/>
          </p:nvCxnSpPr>
          <p:spPr>
            <a:xfrm rot="10800000">
              <a:off x="5440091" y="3356995"/>
              <a:ext cx="303201" cy="288029"/>
            </a:xfrm>
            <a:prstGeom prst="bentConnector3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ovéPole 9"/>
            <p:cNvSpPr txBox="1"/>
            <p:nvPr/>
          </p:nvSpPr>
          <p:spPr>
            <a:xfrm>
              <a:off x="5368083" y="2098065"/>
              <a:ext cx="114813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dirty="0" smtClean="0"/>
                <a:t>O2</a:t>
              </a:r>
              <a:endParaRPr lang="cs-CZ" sz="1200" dirty="0"/>
            </a:p>
          </p:txBody>
        </p:sp>
        <p:sp>
          <p:nvSpPr>
            <p:cNvPr id="11" name="TextovéPole 10"/>
            <p:cNvSpPr txBox="1"/>
            <p:nvPr/>
          </p:nvSpPr>
          <p:spPr>
            <a:xfrm>
              <a:off x="5943345" y="2399939"/>
              <a:ext cx="114813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dirty="0" smtClean="0"/>
                <a:t>CO2</a:t>
              </a:r>
              <a:endParaRPr lang="cs-CZ" sz="1200" dirty="0"/>
            </a:p>
          </p:txBody>
        </p:sp>
        <p:sp>
          <p:nvSpPr>
            <p:cNvPr id="12" name="TextovéPole 11"/>
            <p:cNvSpPr txBox="1"/>
            <p:nvPr/>
          </p:nvSpPr>
          <p:spPr>
            <a:xfrm>
              <a:off x="5743292" y="3506525"/>
              <a:ext cx="114813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dirty="0" smtClean="0"/>
                <a:t>Vodní páry</a:t>
              </a:r>
              <a:endParaRPr lang="cs-CZ" sz="1200" dirty="0"/>
            </a:p>
          </p:txBody>
        </p:sp>
        <p:sp>
          <p:nvSpPr>
            <p:cNvPr id="13" name="TextovéPole 12"/>
            <p:cNvSpPr txBox="1"/>
            <p:nvPr/>
          </p:nvSpPr>
          <p:spPr>
            <a:xfrm>
              <a:off x="2555776" y="4589796"/>
              <a:ext cx="114813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dirty="0" smtClean="0"/>
                <a:t>Dusík</a:t>
              </a:r>
            </a:p>
          </p:txBody>
        </p:sp>
      </p:grpSp>
      <p:sp>
        <p:nvSpPr>
          <p:cNvPr id="18" name="TextovéPole 17"/>
          <p:cNvSpPr txBox="1"/>
          <p:nvPr/>
        </p:nvSpPr>
        <p:spPr>
          <a:xfrm>
            <a:off x="5061159" y="5445224"/>
            <a:ext cx="3091851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FF0000"/>
                </a:solidFill>
              </a:rPr>
              <a:t>PAO2~FiO2 a </a:t>
            </a:r>
            <a:r>
              <a:rPr lang="cs-CZ" dirty="0" err="1" smtClean="0">
                <a:solidFill>
                  <a:srgbClr val="FF0000"/>
                </a:solidFill>
              </a:rPr>
              <a:t>P</a:t>
            </a:r>
            <a:r>
              <a:rPr lang="cs-CZ" baseline="-25000" dirty="0" err="1" smtClean="0">
                <a:solidFill>
                  <a:srgbClr val="FF0000"/>
                </a:solidFill>
              </a:rPr>
              <a:t>atm</a:t>
            </a:r>
            <a:endParaRPr lang="cs-CZ" baseline="-25000" dirty="0">
              <a:solidFill>
                <a:srgbClr val="FF0000"/>
              </a:solidFill>
            </a:endParaRPr>
          </a:p>
        </p:txBody>
      </p:sp>
      <p:sp>
        <p:nvSpPr>
          <p:cNvPr id="19" name="TextovéPole 18"/>
          <p:cNvSpPr txBox="1"/>
          <p:nvPr/>
        </p:nvSpPr>
        <p:spPr>
          <a:xfrm>
            <a:off x="415187" y="1412776"/>
            <a:ext cx="76852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Alveolární </a:t>
            </a:r>
            <a:r>
              <a:rPr lang="cs-CZ" dirty="0" smtClean="0"/>
              <a:t>tlak= FiO2+FiCO2+FiH20+FiN2=100%</a:t>
            </a:r>
            <a:endParaRPr lang="cs-CZ" dirty="0"/>
          </a:p>
        </p:txBody>
      </p:sp>
      <p:grpSp>
        <p:nvGrpSpPr>
          <p:cNvPr id="20" name="Skupina 19"/>
          <p:cNvGrpSpPr/>
          <p:nvPr/>
        </p:nvGrpSpPr>
        <p:grpSpPr>
          <a:xfrm>
            <a:off x="665562" y="2147862"/>
            <a:ext cx="2556283" cy="2966824"/>
            <a:chOff x="2771801" y="1005474"/>
            <a:chExt cx="2556283" cy="2966824"/>
          </a:xfrm>
        </p:grpSpPr>
        <p:grpSp>
          <p:nvGrpSpPr>
            <p:cNvPr id="21" name="Skupina 20"/>
            <p:cNvGrpSpPr/>
            <p:nvPr/>
          </p:nvGrpSpPr>
          <p:grpSpPr>
            <a:xfrm>
              <a:off x="3667170" y="1206684"/>
              <a:ext cx="72008" cy="288032"/>
              <a:chOff x="3635896" y="1196752"/>
              <a:chExt cx="72008" cy="288032"/>
            </a:xfrm>
          </p:grpSpPr>
          <p:sp>
            <p:nvSpPr>
              <p:cNvPr id="86" name="Zaoblený obdélník 85"/>
              <p:cNvSpPr/>
              <p:nvPr/>
            </p:nvSpPr>
            <p:spPr>
              <a:xfrm>
                <a:off x="3635896" y="1196752"/>
                <a:ext cx="72008" cy="288032"/>
              </a:xfrm>
              <a:prstGeom prst="roundRect">
                <a:avLst/>
              </a:prstGeom>
              <a:solidFill>
                <a:srgbClr val="FFFF00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87" name="Ovál 86"/>
              <p:cNvSpPr/>
              <p:nvPr/>
            </p:nvSpPr>
            <p:spPr>
              <a:xfrm>
                <a:off x="3649040" y="1389916"/>
                <a:ext cx="45719" cy="45719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grpSp>
          <p:nvGrpSpPr>
            <p:cNvPr id="22" name="Skupina 21"/>
            <p:cNvGrpSpPr/>
            <p:nvPr/>
          </p:nvGrpSpPr>
          <p:grpSpPr>
            <a:xfrm>
              <a:off x="4086074" y="1213364"/>
              <a:ext cx="72008" cy="288032"/>
              <a:chOff x="4067944" y="1196752"/>
              <a:chExt cx="72008" cy="288032"/>
            </a:xfrm>
          </p:grpSpPr>
          <p:sp>
            <p:nvSpPr>
              <p:cNvPr id="84" name="Zaoblený obdélník 83"/>
              <p:cNvSpPr/>
              <p:nvPr/>
            </p:nvSpPr>
            <p:spPr>
              <a:xfrm>
                <a:off x="4067944" y="1196752"/>
                <a:ext cx="72008" cy="288032"/>
              </a:xfrm>
              <a:prstGeom prst="roundRect">
                <a:avLst/>
              </a:prstGeom>
              <a:solidFill>
                <a:srgbClr val="FFFF00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85" name="Ovál 84"/>
              <p:cNvSpPr/>
              <p:nvPr/>
            </p:nvSpPr>
            <p:spPr>
              <a:xfrm>
                <a:off x="4081088" y="1389916"/>
                <a:ext cx="45719" cy="45719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grpSp>
          <p:nvGrpSpPr>
            <p:cNvPr id="23" name="Skupina 22"/>
            <p:cNvGrpSpPr/>
            <p:nvPr/>
          </p:nvGrpSpPr>
          <p:grpSpPr>
            <a:xfrm>
              <a:off x="3667170" y="1502850"/>
              <a:ext cx="72008" cy="288032"/>
              <a:chOff x="3635896" y="1196752"/>
              <a:chExt cx="72008" cy="288032"/>
            </a:xfrm>
          </p:grpSpPr>
          <p:sp>
            <p:nvSpPr>
              <p:cNvPr id="82" name="Zaoblený obdélník 81"/>
              <p:cNvSpPr/>
              <p:nvPr/>
            </p:nvSpPr>
            <p:spPr>
              <a:xfrm>
                <a:off x="3635896" y="1196752"/>
                <a:ext cx="72008" cy="288032"/>
              </a:xfrm>
              <a:prstGeom prst="roundRect">
                <a:avLst/>
              </a:prstGeom>
              <a:solidFill>
                <a:srgbClr val="FFFF00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83" name="Ovál 82"/>
              <p:cNvSpPr/>
              <p:nvPr/>
            </p:nvSpPr>
            <p:spPr>
              <a:xfrm>
                <a:off x="3649040" y="1389916"/>
                <a:ext cx="45719" cy="45719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grpSp>
          <p:nvGrpSpPr>
            <p:cNvPr id="24" name="Skupina 23"/>
            <p:cNvGrpSpPr/>
            <p:nvPr/>
          </p:nvGrpSpPr>
          <p:grpSpPr>
            <a:xfrm>
              <a:off x="4086074" y="1501396"/>
              <a:ext cx="72008" cy="288032"/>
              <a:chOff x="3635896" y="1196752"/>
              <a:chExt cx="72008" cy="288032"/>
            </a:xfrm>
          </p:grpSpPr>
          <p:sp>
            <p:nvSpPr>
              <p:cNvPr id="80" name="Zaoblený obdélník 79"/>
              <p:cNvSpPr/>
              <p:nvPr/>
            </p:nvSpPr>
            <p:spPr>
              <a:xfrm>
                <a:off x="3635896" y="1196752"/>
                <a:ext cx="72008" cy="288032"/>
              </a:xfrm>
              <a:prstGeom prst="roundRect">
                <a:avLst/>
              </a:prstGeom>
              <a:solidFill>
                <a:srgbClr val="FFFF00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81" name="Ovál 80"/>
              <p:cNvSpPr/>
              <p:nvPr/>
            </p:nvSpPr>
            <p:spPr>
              <a:xfrm>
                <a:off x="3649040" y="1389916"/>
                <a:ext cx="45719" cy="45719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grpSp>
          <p:nvGrpSpPr>
            <p:cNvPr id="25" name="Skupina 24"/>
            <p:cNvGrpSpPr/>
            <p:nvPr/>
          </p:nvGrpSpPr>
          <p:grpSpPr>
            <a:xfrm>
              <a:off x="4086073" y="1807650"/>
              <a:ext cx="72008" cy="288032"/>
              <a:chOff x="3635896" y="1196752"/>
              <a:chExt cx="72008" cy="288032"/>
            </a:xfrm>
          </p:grpSpPr>
          <p:sp>
            <p:nvSpPr>
              <p:cNvPr id="78" name="Zaoblený obdélník 77"/>
              <p:cNvSpPr/>
              <p:nvPr/>
            </p:nvSpPr>
            <p:spPr>
              <a:xfrm>
                <a:off x="3635896" y="1196752"/>
                <a:ext cx="72008" cy="288032"/>
              </a:xfrm>
              <a:prstGeom prst="roundRect">
                <a:avLst/>
              </a:prstGeom>
              <a:solidFill>
                <a:srgbClr val="FFFF00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79" name="Ovál 78"/>
              <p:cNvSpPr/>
              <p:nvPr/>
            </p:nvSpPr>
            <p:spPr>
              <a:xfrm>
                <a:off x="3649040" y="1389916"/>
                <a:ext cx="45719" cy="45719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grpSp>
          <p:nvGrpSpPr>
            <p:cNvPr id="26" name="Skupina 25"/>
            <p:cNvGrpSpPr/>
            <p:nvPr/>
          </p:nvGrpSpPr>
          <p:grpSpPr>
            <a:xfrm>
              <a:off x="3667170" y="1807650"/>
              <a:ext cx="72008" cy="288032"/>
              <a:chOff x="3635896" y="1196752"/>
              <a:chExt cx="72008" cy="288032"/>
            </a:xfrm>
          </p:grpSpPr>
          <p:sp>
            <p:nvSpPr>
              <p:cNvPr id="76" name="Zaoblený obdélník 75"/>
              <p:cNvSpPr/>
              <p:nvPr/>
            </p:nvSpPr>
            <p:spPr>
              <a:xfrm>
                <a:off x="3635896" y="1196752"/>
                <a:ext cx="72008" cy="288032"/>
              </a:xfrm>
              <a:prstGeom prst="roundRect">
                <a:avLst/>
              </a:prstGeom>
              <a:solidFill>
                <a:srgbClr val="FFFF00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77" name="Ovál 76"/>
              <p:cNvSpPr/>
              <p:nvPr/>
            </p:nvSpPr>
            <p:spPr>
              <a:xfrm>
                <a:off x="3649040" y="1389916"/>
                <a:ext cx="45719" cy="45719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sp>
          <p:nvSpPr>
            <p:cNvPr id="27" name="Šipka dolů 26"/>
            <p:cNvSpPr/>
            <p:nvPr/>
          </p:nvSpPr>
          <p:spPr>
            <a:xfrm>
              <a:off x="3942058" y="1148036"/>
              <a:ext cx="72008" cy="497376"/>
            </a:xfrm>
            <a:prstGeom prst="downArrow">
              <a:avLst/>
            </a:prstGeom>
            <a:ln w="635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8" name="Šipka dolů 27"/>
            <p:cNvSpPr/>
            <p:nvPr/>
          </p:nvSpPr>
          <p:spPr>
            <a:xfrm rot="10800000">
              <a:off x="3798042" y="1005474"/>
              <a:ext cx="90010" cy="571691"/>
            </a:xfrm>
            <a:prstGeom prst="downArrow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grpSp>
          <p:nvGrpSpPr>
            <p:cNvPr id="29" name="Skupina 28"/>
            <p:cNvGrpSpPr/>
            <p:nvPr/>
          </p:nvGrpSpPr>
          <p:grpSpPr>
            <a:xfrm>
              <a:off x="3415896" y="2001070"/>
              <a:ext cx="151450" cy="320943"/>
              <a:chOff x="3374997" y="2070417"/>
              <a:chExt cx="119607" cy="320943"/>
            </a:xfrm>
          </p:grpSpPr>
          <p:sp>
            <p:nvSpPr>
              <p:cNvPr id="74" name="Vývojový diagram: uložená data 73"/>
              <p:cNvSpPr/>
              <p:nvPr/>
            </p:nvSpPr>
            <p:spPr>
              <a:xfrm rot="2676020">
                <a:off x="3392548" y="2070417"/>
                <a:ext cx="102056" cy="320943"/>
              </a:xfrm>
              <a:prstGeom prst="flowChartOnlineStorage">
                <a:avLst/>
              </a:prstGeom>
              <a:solidFill>
                <a:srgbClr val="FFFF00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75" name="Ovál 74"/>
              <p:cNvSpPr/>
              <p:nvPr/>
            </p:nvSpPr>
            <p:spPr>
              <a:xfrm>
                <a:off x="3374997" y="2250583"/>
                <a:ext cx="45719" cy="45719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grpSp>
          <p:nvGrpSpPr>
            <p:cNvPr id="30" name="Skupina 29"/>
            <p:cNvGrpSpPr/>
            <p:nvPr/>
          </p:nvGrpSpPr>
          <p:grpSpPr>
            <a:xfrm rot="20234003">
              <a:off x="3250456" y="2291953"/>
              <a:ext cx="138102" cy="286032"/>
              <a:chOff x="3374997" y="2070417"/>
              <a:chExt cx="119607" cy="320943"/>
            </a:xfrm>
          </p:grpSpPr>
          <p:sp>
            <p:nvSpPr>
              <p:cNvPr id="72" name="Vývojový diagram: uložená data 71"/>
              <p:cNvSpPr/>
              <p:nvPr/>
            </p:nvSpPr>
            <p:spPr>
              <a:xfrm rot="2676020">
                <a:off x="3392548" y="2070417"/>
                <a:ext cx="102056" cy="320943"/>
              </a:xfrm>
              <a:prstGeom prst="flowChartOnlineStorage">
                <a:avLst/>
              </a:prstGeom>
              <a:solidFill>
                <a:srgbClr val="FFFF00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73" name="Ovál 72"/>
              <p:cNvSpPr/>
              <p:nvPr/>
            </p:nvSpPr>
            <p:spPr>
              <a:xfrm>
                <a:off x="3374997" y="2250583"/>
                <a:ext cx="45719" cy="45719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grpSp>
          <p:nvGrpSpPr>
            <p:cNvPr id="31" name="Skupina 30"/>
            <p:cNvGrpSpPr/>
            <p:nvPr/>
          </p:nvGrpSpPr>
          <p:grpSpPr>
            <a:xfrm rot="18868358">
              <a:off x="3201785" y="2606711"/>
              <a:ext cx="153262" cy="311478"/>
              <a:chOff x="3363971" y="2070417"/>
              <a:chExt cx="130633" cy="320943"/>
            </a:xfrm>
          </p:grpSpPr>
          <p:sp>
            <p:nvSpPr>
              <p:cNvPr id="70" name="Vývojový diagram: uložená data 69"/>
              <p:cNvSpPr/>
              <p:nvPr/>
            </p:nvSpPr>
            <p:spPr>
              <a:xfrm rot="2676020">
                <a:off x="3392548" y="2070417"/>
                <a:ext cx="102056" cy="320943"/>
              </a:xfrm>
              <a:prstGeom prst="flowChartOnlineStorage">
                <a:avLst/>
              </a:prstGeom>
              <a:solidFill>
                <a:srgbClr val="FFFF00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71" name="Ovál 70"/>
              <p:cNvSpPr/>
              <p:nvPr/>
            </p:nvSpPr>
            <p:spPr>
              <a:xfrm>
                <a:off x="3363971" y="2234333"/>
                <a:ext cx="59411" cy="64105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grpSp>
          <p:nvGrpSpPr>
            <p:cNvPr id="32" name="Skupina 31"/>
            <p:cNvGrpSpPr/>
            <p:nvPr/>
          </p:nvGrpSpPr>
          <p:grpSpPr>
            <a:xfrm rot="15968231">
              <a:off x="3467791" y="3193411"/>
              <a:ext cx="109633" cy="320943"/>
              <a:chOff x="3374997" y="2070417"/>
              <a:chExt cx="119618" cy="320943"/>
            </a:xfrm>
          </p:grpSpPr>
          <p:sp>
            <p:nvSpPr>
              <p:cNvPr id="68" name="Vývojový diagram: uložená data 67"/>
              <p:cNvSpPr/>
              <p:nvPr/>
            </p:nvSpPr>
            <p:spPr>
              <a:xfrm rot="2676020">
                <a:off x="3392559" y="2070417"/>
                <a:ext cx="102056" cy="320943"/>
              </a:xfrm>
              <a:prstGeom prst="flowChartOnlineStorage">
                <a:avLst/>
              </a:prstGeom>
              <a:solidFill>
                <a:srgbClr val="FFFF00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69" name="Ovál 68"/>
              <p:cNvSpPr/>
              <p:nvPr/>
            </p:nvSpPr>
            <p:spPr>
              <a:xfrm>
                <a:off x="3374997" y="2250583"/>
                <a:ext cx="45719" cy="45719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grpSp>
          <p:nvGrpSpPr>
            <p:cNvPr id="33" name="Skupina 32"/>
            <p:cNvGrpSpPr/>
            <p:nvPr/>
          </p:nvGrpSpPr>
          <p:grpSpPr>
            <a:xfrm rot="17730239">
              <a:off x="3260247" y="2922164"/>
              <a:ext cx="156662" cy="320943"/>
              <a:chOff x="3361609" y="2070417"/>
              <a:chExt cx="132995" cy="320943"/>
            </a:xfrm>
          </p:grpSpPr>
          <p:sp>
            <p:nvSpPr>
              <p:cNvPr id="66" name="Vývojový diagram: uložená data 65"/>
              <p:cNvSpPr/>
              <p:nvPr/>
            </p:nvSpPr>
            <p:spPr>
              <a:xfrm rot="2676020">
                <a:off x="3392548" y="2070417"/>
                <a:ext cx="102056" cy="320943"/>
              </a:xfrm>
              <a:prstGeom prst="flowChartOnlineStorage">
                <a:avLst/>
              </a:prstGeom>
              <a:solidFill>
                <a:srgbClr val="FFFF00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67" name="Ovál 66"/>
              <p:cNvSpPr/>
              <p:nvPr/>
            </p:nvSpPr>
            <p:spPr>
              <a:xfrm>
                <a:off x="3361609" y="2225313"/>
                <a:ext cx="45719" cy="45719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grpSp>
          <p:nvGrpSpPr>
            <p:cNvPr id="34" name="Skupina 33"/>
            <p:cNvGrpSpPr/>
            <p:nvPr/>
          </p:nvGrpSpPr>
          <p:grpSpPr>
            <a:xfrm rot="14176983">
              <a:off x="3786898" y="3345042"/>
              <a:ext cx="112298" cy="320943"/>
              <a:chOff x="3374997" y="2070417"/>
              <a:chExt cx="119618" cy="320943"/>
            </a:xfrm>
          </p:grpSpPr>
          <p:sp>
            <p:nvSpPr>
              <p:cNvPr id="64" name="Vývojový diagram: uložená data 63"/>
              <p:cNvSpPr/>
              <p:nvPr/>
            </p:nvSpPr>
            <p:spPr>
              <a:xfrm rot="2676020">
                <a:off x="3392559" y="2070417"/>
                <a:ext cx="102056" cy="320943"/>
              </a:xfrm>
              <a:prstGeom prst="flowChartOnlineStorage">
                <a:avLst/>
              </a:prstGeom>
              <a:solidFill>
                <a:srgbClr val="FFFF00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65" name="Ovál 64"/>
              <p:cNvSpPr/>
              <p:nvPr/>
            </p:nvSpPr>
            <p:spPr>
              <a:xfrm>
                <a:off x="3374997" y="2250583"/>
                <a:ext cx="45719" cy="45719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grpSp>
          <p:nvGrpSpPr>
            <p:cNvPr id="35" name="Skupina 34"/>
            <p:cNvGrpSpPr/>
            <p:nvPr/>
          </p:nvGrpSpPr>
          <p:grpSpPr>
            <a:xfrm rot="10800000">
              <a:off x="4517935" y="3175411"/>
              <a:ext cx="127326" cy="320943"/>
              <a:chOff x="3374997" y="2070417"/>
              <a:chExt cx="119618" cy="320943"/>
            </a:xfrm>
          </p:grpSpPr>
          <p:sp>
            <p:nvSpPr>
              <p:cNvPr id="62" name="Vývojový diagram: uložená data 61"/>
              <p:cNvSpPr/>
              <p:nvPr/>
            </p:nvSpPr>
            <p:spPr>
              <a:xfrm rot="2676020">
                <a:off x="3392559" y="2070417"/>
                <a:ext cx="102056" cy="320943"/>
              </a:xfrm>
              <a:prstGeom prst="flowChartOnlineStorage">
                <a:avLst/>
              </a:prstGeom>
              <a:solidFill>
                <a:srgbClr val="FFFF00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63" name="Ovál 62"/>
              <p:cNvSpPr/>
              <p:nvPr/>
            </p:nvSpPr>
            <p:spPr>
              <a:xfrm>
                <a:off x="3374997" y="2250583"/>
                <a:ext cx="45719" cy="45719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grpSp>
          <p:nvGrpSpPr>
            <p:cNvPr id="36" name="Skupina 35"/>
            <p:cNvGrpSpPr/>
            <p:nvPr/>
          </p:nvGrpSpPr>
          <p:grpSpPr>
            <a:xfrm rot="12648700">
              <a:off x="4184792" y="3322754"/>
              <a:ext cx="116459" cy="387374"/>
              <a:chOff x="3399902" y="2026732"/>
              <a:chExt cx="136789" cy="320943"/>
            </a:xfrm>
          </p:grpSpPr>
          <p:sp>
            <p:nvSpPr>
              <p:cNvPr id="60" name="Vývojový diagram: uložená data 59"/>
              <p:cNvSpPr/>
              <p:nvPr/>
            </p:nvSpPr>
            <p:spPr>
              <a:xfrm rot="2676020">
                <a:off x="3434635" y="2026732"/>
                <a:ext cx="102056" cy="320943"/>
              </a:xfrm>
              <a:prstGeom prst="flowChartOnlineStorage">
                <a:avLst/>
              </a:prstGeom>
              <a:solidFill>
                <a:srgbClr val="FFFF00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61" name="Ovál 60"/>
              <p:cNvSpPr/>
              <p:nvPr/>
            </p:nvSpPr>
            <p:spPr>
              <a:xfrm>
                <a:off x="3399902" y="2210660"/>
                <a:ext cx="45719" cy="45719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grpSp>
          <p:nvGrpSpPr>
            <p:cNvPr id="37" name="Skupina 36"/>
            <p:cNvGrpSpPr/>
            <p:nvPr/>
          </p:nvGrpSpPr>
          <p:grpSpPr>
            <a:xfrm rot="8261854">
              <a:off x="4652153" y="2833240"/>
              <a:ext cx="188691" cy="320943"/>
              <a:chOff x="3356910" y="2070417"/>
              <a:chExt cx="137705" cy="320943"/>
            </a:xfrm>
          </p:grpSpPr>
          <p:sp>
            <p:nvSpPr>
              <p:cNvPr id="58" name="Vývojový diagram: uložená data 57"/>
              <p:cNvSpPr/>
              <p:nvPr/>
            </p:nvSpPr>
            <p:spPr>
              <a:xfrm rot="2676020">
                <a:off x="3392559" y="2070417"/>
                <a:ext cx="102056" cy="320943"/>
              </a:xfrm>
              <a:prstGeom prst="flowChartOnlineStorage">
                <a:avLst/>
              </a:prstGeom>
              <a:solidFill>
                <a:srgbClr val="FFFF00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59" name="Ovál 58"/>
              <p:cNvSpPr/>
              <p:nvPr/>
            </p:nvSpPr>
            <p:spPr>
              <a:xfrm>
                <a:off x="3356910" y="2277342"/>
                <a:ext cx="45719" cy="45719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grpSp>
          <p:nvGrpSpPr>
            <p:cNvPr id="38" name="Skupina 37"/>
            <p:cNvGrpSpPr/>
            <p:nvPr/>
          </p:nvGrpSpPr>
          <p:grpSpPr>
            <a:xfrm rot="6882820">
              <a:off x="4591193" y="2485505"/>
              <a:ext cx="191662" cy="320943"/>
              <a:chOff x="3356910" y="2070417"/>
              <a:chExt cx="137705" cy="320943"/>
            </a:xfrm>
          </p:grpSpPr>
          <p:sp>
            <p:nvSpPr>
              <p:cNvPr id="56" name="Vývojový diagram: uložená data 55"/>
              <p:cNvSpPr/>
              <p:nvPr/>
            </p:nvSpPr>
            <p:spPr>
              <a:xfrm rot="2676020">
                <a:off x="3392559" y="2070417"/>
                <a:ext cx="102056" cy="320943"/>
              </a:xfrm>
              <a:prstGeom prst="flowChartOnlineStorage">
                <a:avLst/>
              </a:prstGeom>
              <a:solidFill>
                <a:srgbClr val="FFFF00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57" name="Ovál 56"/>
              <p:cNvSpPr/>
              <p:nvPr/>
            </p:nvSpPr>
            <p:spPr>
              <a:xfrm>
                <a:off x="3356910" y="2277342"/>
                <a:ext cx="45719" cy="45719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grpSp>
          <p:nvGrpSpPr>
            <p:cNvPr id="39" name="Skupina 38"/>
            <p:cNvGrpSpPr/>
            <p:nvPr/>
          </p:nvGrpSpPr>
          <p:grpSpPr>
            <a:xfrm rot="6044167">
              <a:off x="4446336" y="2166232"/>
              <a:ext cx="178444" cy="320943"/>
              <a:chOff x="3356910" y="2070417"/>
              <a:chExt cx="137705" cy="320943"/>
            </a:xfrm>
          </p:grpSpPr>
          <p:sp>
            <p:nvSpPr>
              <p:cNvPr id="54" name="Vývojový diagram: uložená data 53"/>
              <p:cNvSpPr/>
              <p:nvPr/>
            </p:nvSpPr>
            <p:spPr>
              <a:xfrm rot="2676020">
                <a:off x="3392559" y="2070417"/>
                <a:ext cx="102056" cy="320943"/>
              </a:xfrm>
              <a:prstGeom prst="flowChartOnlineStorage">
                <a:avLst/>
              </a:prstGeom>
              <a:solidFill>
                <a:srgbClr val="FFFF00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55" name="Ovál 54"/>
              <p:cNvSpPr/>
              <p:nvPr/>
            </p:nvSpPr>
            <p:spPr>
              <a:xfrm>
                <a:off x="3356910" y="2277342"/>
                <a:ext cx="45719" cy="45719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grpSp>
          <p:nvGrpSpPr>
            <p:cNvPr id="40" name="Skupina 39"/>
            <p:cNvGrpSpPr/>
            <p:nvPr/>
          </p:nvGrpSpPr>
          <p:grpSpPr>
            <a:xfrm rot="4888531">
              <a:off x="4215279" y="1970680"/>
              <a:ext cx="172702" cy="253542"/>
              <a:chOff x="3356910" y="2070417"/>
              <a:chExt cx="137705" cy="320943"/>
            </a:xfrm>
          </p:grpSpPr>
          <p:sp>
            <p:nvSpPr>
              <p:cNvPr id="52" name="Vývojový diagram: uložená data 51"/>
              <p:cNvSpPr/>
              <p:nvPr/>
            </p:nvSpPr>
            <p:spPr>
              <a:xfrm rot="2676020">
                <a:off x="3392559" y="2070417"/>
                <a:ext cx="102056" cy="320943"/>
              </a:xfrm>
              <a:prstGeom prst="flowChartOnlineStorage">
                <a:avLst/>
              </a:prstGeom>
              <a:solidFill>
                <a:srgbClr val="FFFF00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53" name="Ovál 52"/>
              <p:cNvSpPr/>
              <p:nvPr/>
            </p:nvSpPr>
            <p:spPr>
              <a:xfrm>
                <a:off x="3356910" y="2277342"/>
                <a:ext cx="45719" cy="45719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sp>
          <p:nvSpPr>
            <p:cNvPr id="41" name="Ohnutý pruh 40"/>
            <p:cNvSpPr/>
            <p:nvPr/>
          </p:nvSpPr>
          <p:spPr>
            <a:xfrm rot="10800000">
              <a:off x="2843805" y="1988840"/>
              <a:ext cx="2376267" cy="1983458"/>
            </a:xfrm>
            <a:prstGeom prst="blockArc">
              <a:avLst>
                <a:gd name="adj1" fmla="val 10152299"/>
                <a:gd name="adj2" fmla="val 375006"/>
                <a:gd name="adj3" fmla="val 19540"/>
              </a:avLst>
            </a:prstGeom>
            <a:effectLst>
              <a:outerShdw blurRad="40000" dist="20000" dir="5400000" rotWithShape="0">
                <a:srgbClr val="000000">
                  <a:alpha val="38000"/>
                </a:srgbClr>
              </a:outerShdw>
              <a:softEdge rad="12700"/>
            </a:effectLst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>
                <a:solidFill>
                  <a:schemeClr val="tx1"/>
                </a:solidFill>
              </a:endParaRPr>
            </a:p>
          </p:txBody>
        </p:sp>
        <p:sp>
          <p:nvSpPr>
            <p:cNvPr id="42" name="Prstenec 41"/>
            <p:cNvSpPr/>
            <p:nvPr/>
          </p:nvSpPr>
          <p:spPr>
            <a:xfrm>
              <a:off x="2996511" y="3022091"/>
              <a:ext cx="108012" cy="160469"/>
            </a:xfrm>
            <a:prstGeom prst="donu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>
                <a:solidFill>
                  <a:schemeClr val="tx1"/>
                </a:solidFill>
              </a:endParaRPr>
            </a:p>
          </p:txBody>
        </p:sp>
        <p:sp>
          <p:nvSpPr>
            <p:cNvPr id="43" name="Prstenec 42"/>
            <p:cNvSpPr/>
            <p:nvPr/>
          </p:nvSpPr>
          <p:spPr>
            <a:xfrm>
              <a:off x="3226886" y="3362359"/>
              <a:ext cx="108012" cy="160469"/>
            </a:xfrm>
            <a:prstGeom prst="donu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>
                <a:solidFill>
                  <a:schemeClr val="tx1"/>
                </a:solidFill>
              </a:endParaRPr>
            </a:p>
          </p:txBody>
        </p:sp>
        <p:sp>
          <p:nvSpPr>
            <p:cNvPr id="44" name="Prstenec 43"/>
            <p:cNvSpPr/>
            <p:nvPr/>
          </p:nvSpPr>
          <p:spPr>
            <a:xfrm>
              <a:off x="4783478" y="3362359"/>
              <a:ext cx="108012" cy="160469"/>
            </a:xfrm>
            <a:prstGeom prst="donu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>
                <a:solidFill>
                  <a:schemeClr val="tx1"/>
                </a:solidFill>
              </a:endParaRPr>
            </a:p>
          </p:txBody>
        </p:sp>
        <p:sp>
          <p:nvSpPr>
            <p:cNvPr id="45" name="Prstenec 44"/>
            <p:cNvSpPr/>
            <p:nvPr/>
          </p:nvSpPr>
          <p:spPr>
            <a:xfrm>
              <a:off x="4391084" y="3621519"/>
              <a:ext cx="108012" cy="160469"/>
            </a:xfrm>
            <a:prstGeom prst="donu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>
                <a:solidFill>
                  <a:schemeClr val="tx1"/>
                </a:solidFill>
              </a:endParaRPr>
            </a:p>
          </p:txBody>
        </p:sp>
        <p:sp>
          <p:nvSpPr>
            <p:cNvPr id="46" name="Prstenec 45"/>
            <p:cNvSpPr/>
            <p:nvPr/>
          </p:nvSpPr>
          <p:spPr>
            <a:xfrm>
              <a:off x="5004048" y="2981995"/>
              <a:ext cx="108012" cy="160469"/>
            </a:xfrm>
            <a:prstGeom prst="donut">
              <a:avLst/>
            </a:prstGeom>
            <a:solidFill>
              <a:srgbClr val="FF0000"/>
            </a:solidFill>
            <a:ln>
              <a:solidFill>
                <a:srgbClr val="D20A1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>
                <a:solidFill>
                  <a:schemeClr val="tx1"/>
                </a:solidFill>
              </a:endParaRPr>
            </a:p>
          </p:txBody>
        </p:sp>
        <p:sp>
          <p:nvSpPr>
            <p:cNvPr id="47" name="Prstenec 46"/>
            <p:cNvSpPr/>
            <p:nvPr/>
          </p:nvSpPr>
          <p:spPr>
            <a:xfrm>
              <a:off x="3983212" y="3690117"/>
              <a:ext cx="108012" cy="160469"/>
            </a:xfrm>
            <a:prstGeom prst="donut">
              <a:avLst/>
            </a:prstGeom>
            <a:solidFill>
              <a:srgbClr val="9856B6"/>
            </a:solidFill>
            <a:ln>
              <a:solidFill>
                <a:srgbClr val="9856B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>
                <a:solidFill>
                  <a:schemeClr val="tx1"/>
                </a:solidFill>
              </a:endParaRPr>
            </a:p>
          </p:txBody>
        </p:sp>
        <p:sp>
          <p:nvSpPr>
            <p:cNvPr id="48" name="Prstenec 47"/>
            <p:cNvSpPr/>
            <p:nvPr/>
          </p:nvSpPr>
          <p:spPr>
            <a:xfrm>
              <a:off x="3550580" y="3621519"/>
              <a:ext cx="108012" cy="160469"/>
            </a:xfrm>
            <a:prstGeom prst="donu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>
                <a:solidFill>
                  <a:schemeClr val="tx1"/>
                </a:solidFill>
              </a:endParaRPr>
            </a:p>
          </p:txBody>
        </p:sp>
        <p:sp>
          <p:nvSpPr>
            <p:cNvPr id="49" name="TextovéPole 48"/>
            <p:cNvSpPr txBox="1"/>
            <p:nvPr/>
          </p:nvSpPr>
          <p:spPr>
            <a:xfrm>
              <a:off x="3364270" y="2597307"/>
              <a:ext cx="131238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 smtClean="0">
                  <a:latin typeface="+mn-lt"/>
                </a:rPr>
                <a:t>P</a:t>
              </a:r>
              <a:r>
                <a:rPr lang="cs-CZ" sz="1200" b="1" baseline="-25000" dirty="0" smtClean="0">
                  <a:latin typeface="+mn-lt"/>
                </a:rPr>
                <a:t>alv</a:t>
              </a:r>
              <a:r>
                <a:rPr lang="cs-CZ" sz="1200" b="1" dirty="0" smtClean="0">
                  <a:latin typeface="+mn-lt"/>
                </a:rPr>
                <a:t>O2=13,3 </a:t>
              </a:r>
              <a:r>
                <a:rPr lang="cs-CZ" sz="1200" b="1" dirty="0" err="1" smtClean="0">
                  <a:latin typeface="+mn-lt"/>
                </a:rPr>
                <a:t>kPa</a:t>
              </a:r>
              <a:endParaRPr lang="cs-CZ" sz="1200" b="1" dirty="0" smtClean="0">
                <a:latin typeface="+mn-lt"/>
              </a:endParaRPr>
            </a:p>
            <a:p>
              <a:r>
                <a:rPr lang="cs-CZ" sz="1200" b="1" dirty="0" smtClean="0">
                  <a:latin typeface="+mn-lt"/>
                </a:rPr>
                <a:t>P</a:t>
              </a:r>
              <a:r>
                <a:rPr lang="cs-CZ" sz="1200" b="1" baseline="-25000" dirty="0" smtClean="0">
                  <a:latin typeface="+mn-lt"/>
                </a:rPr>
                <a:t>alv</a:t>
              </a:r>
              <a:r>
                <a:rPr lang="cs-CZ" sz="1200" b="1" dirty="0" smtClean="0">
                  <a:latin typeface="+mn-lt"/>
                </a:rPr>
                <a:t>CO2=5, 3 </a:t>
              </a:r>
              <a:r>
                <a:rPr lang="cs-CZ" sz="1200" b="1" dirty="0" err="1" smtClean="0">
                  <a:latin typeface="+mn-lt"/>
                </a:rPr>
                <a:t>Kpa</a:t>
              </a:r>
              <a:endParaRPr lang="cs-CZ" sz="1200" b="1" dirty="0">
                <a:latin typeface="+mn-lt"/>
              </a:endParaRPr>
            </a:p>
          </p:txBody>
        </p:sp>
        <p:sp>
          <p:nvSpPr>
            <p:cNvPr id="50" name="TextovéPole 49"/>
            <p:cNvSpPr txBox="1"/>
            <p:nvPr/>
          </p:nvSpPr>
          <p:spPr>
            <a:xfrm>
              <a:off x="2771801" y="2539399"/>
              <a:ext cx="50405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200" dirty="0" smtClean="0">
                  <a:solidFill>
                    <a:schemeClr val="tx2"/>
                  </a:solidFill>
                  <a:latin typeface="+mn-lt"/>
                </a:rPr>
                <a:t>75%</a:t>
              </a:r>
              <a:endParaRPr lang="cs-CZ" sz="1200" dirty="0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51" name="TextovéPole 50"/>
            <p:cNvSpPr txBox="1"/>
            <p:nvPr/>
          </p:nvSpPr>
          <p:spPr>
            <a:xfrm>
              <a:off x="4716016" y="2473489"/>
              <a:ext cx="61206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200" dirty="0" smtClean="0">
                  <a:solidFill>
                    <a:srgbClr val="FF0000"/>
                  </a:solidFill>
                  <a:latin typeface="+mn-lt"/>
                </a:rPr>
                <a:t>100%</a:t>
              </a:r>
              <a:endParaRPr lang="cs-CZ" sz="1200" dirty="0">
                <a:solidFill>
                  <a:srgbClr val="FF0000"/>
                </a:solidFill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22808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rgbClr val="FF0000"/>
                </a:solidFill>
              </a:rPr>
              <a:t>I. HYPOVENTILACE</a:t>
            </a:r>
            <a:endParaRPr lang="cs-CZ" dirty="0"/>
          </a:p>
        </p:txBody>
      </p:sp>
      <p:grpSp>
        <p:nvGrpSpPr>
          <p:cNvPr id="222" name="Skupina 221"/>
          <p:cNvGrpSpPr/>
          <p:nvPr/>
        </p:nvGrpSpPr>
        <p:grpSpPr>
          <a:xfrm>
            <a:off x="1268016" y="1959530"/>
            <a:ext cx="2556283" cy="2765614"/>
            <a:chOff x="1268016" y="2355232"/>
            <a:chExt cx="2556283" cy="2765614"/>
          </a:xfrm>
        </p:grpSpPr>
        <p:grpSp>
          <p:nvGrpSpPr>
            <p:cNvPr id="153" name="Skupina 152"/>
            <p:cNvGrpSpPr/>
            <p:nvPr/>
          </p:nvGrpSpPr>
          <p:grpSpPr>
            <a:xfrm>
              <a:off x="2163385" y="2355232"/>
              <a:ext cx="72008" cy="288032"/>
              <a:chOff x="3635896" y="1196752"/>
              <a:chExt cx="72008" cy="288032"/>
            </a:xfrm>
          </p:grpSpPr>
          <p:sp>
            <p:nvSpPr>
              <p:cNvPr id="218" name="Zaoblený obdélník 217"/>
              <p:cNvSpPr/>
              <p:nvPr/>
            </p:nvSpPr>
            <p:spPr>
              <a:xfrm>
                <a:off x="3635896" y="1196752"/>
                <a:ext cx="72008" cy="288032"/>
              </a:xfrm>
              <a:prstGeom prst="roundRect">
                <a:avLst/>
              </a:prstGeom>
              <a:solidFill>
                <a:srgbClr val="FFFF00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219" name="Ovál 218"/>
              <p:cNvSpPr/>
              <p:nvPr/>
            </p:nvSpPr>
            <p:spPr>
              <a:xfrm>
                <a:off x="3649040" y="1389916"/>
                <a:ext cx="45719" cy="45719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grpSp>
          <p:nvGrpSpPr>
            <p:cNvPr id="154" name="Skupina 153"/>
            <p:cNvGrpSpPr/>
            <p:nvPr/>
          </p:nvGrpSpPr>
          <p:grpSpPr>
            <a:xfrm>
              <a:off x="2582289" y="2361912"/>
              <a:ext cx="72008" cy="288032"/>
              <a:chOff x="4067944" y="1196752"/>
              <a:chExt cx="72008" cy="288032"/>
            </a:xfrm>
          </p:grpSpPr>
          <p:sp>
            <p:nvSpPr>
              <p:cNvPr id="216" name="Zaoblený obdélník 215"/>
              <p:cNvSpPr/>
              <p:nvPr/>
            </p:nvSpPr>
            <p:spPr>
              <a:xfrm>
                <a:off x="4067944" y="1196752"/>
                <a:ext cx="72008" cy="288032"/>
              </a:xfrm>
              <a:prstGeom prst="roundRect">
                <a:avLst/>
              </a:prstGeom>
              <a:solidFill>
                <a:srgbClr val="FFFF00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217" name="Ovál 216"/>
              <p:cNvSpPr/>
              <p:nvPr/>
            </p:nvSpPr>
            <p:spPr>
              <a:xfrm>
                <a:off x="4081088" y="1389916"/>
                <a:ext cx="45719" cy="45719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grpSp>
          <p:nvGrpSpPr>
            <p:cNvPr id="155" name="Skupina 154"/>
            <p:cNvGrpSpPr/>
            <p:nvPr/>
          </p:nvGrpSpPr>
          <p:grpSpPr>
            <a:xfrm>
              <a:off x="2163385" y="2651398"/>
              <a:ext cx="72008" cy="288032"/>
              <a:chOff x="3635896" y="1196752"/>
              <a:chExt cx="72008" cy="288032"/>
            </a:xfrm>
          </p:grpSpPr>
          <p:sp>
            <p:nvSpPr>
              <p:cNvPr id="214" name="Zaoblený obdélník 213"/>
              <p:cNvSpPr/>
              <p:nvPr/>
            </p:nvSpPr>
            <p:spPr>
              <a:xfrm>
                <a:off x="3635896" y="1196752"/>
                <a:ext cx="72008" cy="288032"/>
              </a:xfrm>
              <a:prstGeom prst="roundRect">
                <a:avLst/>
              </a:prstGeom>
              <a:solidFill>
                <a:srgbClr val="FFFF00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215" name="Ovál 214"/>
              <p:cNvSpPr/>
              <p:nvPr/>
            </p:nvSpPr>
            <p:spPr>
              <a:xfrm>
                <a:off x="3649040" y="1389916"/>
                <a:ext cx="45719" cy="45719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grpSp>
          <p:nvGrpSpPr>
            <p:cNvPr id="156" name="Skupina 155"/>
            <p:cNvGrpSpPr/>
            <p:nvPr/>
          </p:nvGrpSpPr>
          <p:grpSpPr>
            <a:xfrm>
              <a:off x="2582289" y="2649944"/>
              <a:ext cx="72008" cy="288032"/>
              <a:chOff x="3635896" y="1196752"/>
              <a:chExt cx="72008" cy="288032"/>
            </a:xfrm>
          </p:grpSpPr>
          <p:sp>
            <p:nvSpPr>
              <p:cNvPr id="212" name="Zaoblený obdélník 211"/>
              <p:cNvSpPr/>
              <p:nvPr/>
            </p:nvSpPr>
            <p:spPr>
              <a:xfrm>
                <a:off x="3635896" y="1196752"/>
                <a:ext cx="72008" cy="288032"/>
              </a:xfrm>
              <a:prstGeom prst="roundRect">
                <a:avLst/>
              </a:prstGeom>
              <a:solidFill>
                <a:srgbClr val="FFFF00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213" name="Ovál 212"/>
              <p:cNvSpPr/>
              <p:nvPr/>
            </p:nvSpPr>
            <p:spPr>
              <a:xfrm>
                <a:off x="3649040" y="1389916"/>
                <a:ext cx="45719" cy="45719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grpSp>
          <p:nvGrpSpPr>
            <p:cNvPr id="157" name="Skupina 156"/>
            <p:cNvGrpSpPr/>
            <p:nvPr/>
          </p:nvGrpSpPr>
          <p:grpSpPr>
            <a:xfrm>
              <a:off x="2582288" y="2956198"/>
              <a:ext cx="72008" cy="288032"/>
              <a:chOff x="3635896" y="1196752"/>
              <a:chExt cx="72008" cy="288032"/>
            </a:xfrm>
          </p:grpSpPr>
          <p:sp>
            <p:nvSpPr>
              <p:cNvPr id="210" name="Zaoblený obdélník 209"/>
              <p:cNvSpPr/>
              <p:nvPr/>
            </p:nvSpPr>
            <p:spPr>
              <a:xfrm>
                <a:off x="3635896" y="1196752"/>
                <a:ext cx="72008" cy="288032"/>
              </a:xfrm>
              <a:prstGeom prst="roundRect">
                <a:avLst/>
              </a:prstGeom>
              <a:solidFill>
                <a:srgbClr val="FFFF00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211" name="Ovál 210"/>
              <p:cNvSpPr/>
              <p:nvPr/>
            </p:nvSpPr>
            <p:spPr>
              <a:xfrm>
                <a:off x="3649040" y="1389916"/>
                <a:ext cx="45719" cy="45719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grpSp>
          <p:nvGrpSpPr>
            <p:cNvPr id="158" name="Skupina 157"/>
            <p:cNvGrpSpPr/>
            <p:nvPr/>
          </p:nvGrpSpPr>
          <p:grpSpPr>
            <a:xfrm>
              <a:off x="2163385" y="2956198"/>
              <a:ext cx="72008" cy="288032"/>
              <a:chOff x="3635896" y="1196752"/>
              <a:chExt cx="72008" cy="288032"/>
            </a:xfrm>
          </p:grpSpPr>
          <p:sp>
            <p:nvSpPr>
              <p:cNvPr id="208" name="Zaoblený obdélník 207"/>
              <p:cNvSpPr/>
              <p:nvPr/>
            </p:nvSpPr>
            <p:spPr>
              <a:xfrm>
                <a:off x="3635896" y="1196752"/>
                <a:ext cx="72008" cy="288032"/>
              </a:xfrm>
              <a:prstGeom prst="roundRect">
                <a:avLst/>
              </a:prstGeom>
              <a:solidFill>
                <a:srgbClr val="FFFF00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209" name="Ovál 208"/>
              <p:cNvSpPr/>
              <p:nvPr/>
            </p:nvSpPr>
            <p:spPr>
              <a:xfrm>
                <a:off x="3649040" y="1389916"/>
                <a:ext cx="45719" cy="45719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grpSp>
          <p:nvGrpSpPr>
            <p:cNvPr id="161" name="Skupina 160"/>
            <p:cNvGrpSpPr/>
            <p:nvPr/>
          </p:nvGrpSpPr>
          <p:grpSpPr>
            <a:xfrm>
              <a:off x="1912111" y="3149618"/>
              <a:ext cx="151450" cy="320943"/>
              <a:chOff x="3374997" y="2070417"/>
              <a:chExt cx="119607" cy="320943"/>
            </a:xfrm>
          </p:grpSpPr>
          <p:sp>
            <p:nvSpPr>
              <p:cNvPr id="206" name="Vývojový diagram: uložená data 205"/>
              <p:cNvSpPr/>
              <p:nvPr/>
            </p:nvSpPr>
            <p:spPr>
              <a:xfrm rot="2676020">
                <a:off x="3392548" y="2070417"/>
                <a:ext cx="102056" cy="320943"/>
              </a:xfrm>
              <a:prstGeom prst="flowChartOnlineStorage">
                <a:avLst/>
              </a:prstGeom>
              <a:solidFill>
                <a:srgbClr val="FFFF00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207" name="Ovál 206"/>
              <p:cNvSpPr/>
              <p:nvPr/>
            </p:nvSpPr>
            <p:spPr>
              <a:xfrm>
                <a:off x="3374997" y="2250583"/>
                <a:ext cx="45719" cy="45719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grpSp>
          <p:nvGrpSpPr>
            <p:cNvPr id="162" name="Skupina 161"/>
            <p:cNvGrpSpPr/>
            <p:nvPr/>
          </p:nvGrpSpPr>
          <p:grpSpPr>
            <a:xfrm rot="20234003">
              <a:off x="1746671" y="3440501"/>
              <a:ext cx="138102" cy="286032"/>
              <a:chOff x="3374997" y="2070417"/>
              <a:chExt cx="119607" cy="320943"/>
            </a:xfrm>
          </p:grpSpPr>
          <p:sp>
            <p:nvSpPr>
              <p:cNvPr id="204" name="Vývojový diagram: uložená data 203"/>
              <p:cNvSpPr/>
              <p:nvPr/>
            </p:nvSpPr>
            <p:spPr>
              <a:xfrm rot="2676020">
                <a:off x="3392548" y="2070417"/>
                <a:ext cx="102056" cy="320943"/>
              </a:xfrm>
              <a:prstGeom prst="flowChartOnlineStorage">
                <a:avLst/>
              </a:prstGeom>
              <a:solidFill>
                <a:srgbClr val="FFFF00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205" name="Ovál 204"/>
              <p:cNvSpPr/>
              <p:nvPr/>
            </p:nvSpPr>
            <p:spPr>
              <a:xfrm>
                <a:off x="3374997" y="2250583"/>
                <a:ext cx="45719" cy="45719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grpSp>
          <p:nvGrpSpPr>
            <p:cNvPr id="163" name="Skupina 162"/>
            <p:cNvGrpSpPr/>
            <p:nvPr/>
          </p:nvGrpSpPr>
          <p:grpSpPr>
            <a:xfrm rot="18868358">
              <a:off x="1698000" y="3755259"/>
              <a:ext cx="153262" cy="311478"/>
              <a:chOff x="3363971" y="2070417"/>
              <a:chExt cx="130633" cy="320943"/>
            </a:xfrm>
          </p:grpSpPr>
          <p:sp>
            <p:nvSpPr>
              <p:cNvPr id="202" name="Vývojový diagram: uložená data 201"/>
              <p:cNvSpPr/>
              <p:nvPr/>
            </p:nvSpPr>
            <p:spPr>
              <a:xfrm rot="2676020">
                <a:off x="3392548" y="2070417"/>
                <a:ext cx="102056" cy="320943"/>
              </a:xfrm>
              <a:prstGeom prst="flowChartOnlineStorage">
                <a:avLst/>
              </a:prstGeom>
              <a:solidFill>
                <a:srgbClr val="FFFF00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203" name="Ovál 202"/>
              <p:cNvSpPr/>
              <p:nvPr/>
            </p:nvSpPr>
            <p:spPr>
              <a:xfrm>
                <a:off x="3363971" y="2234333"/>
                <a:ext cx="59411" cy="64105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grpSp>
          <p:nvGrpSpPr>
            <p:cNvPr id="164" name="Skupina 163"/>
            <p:cNvGrpSpPr/>
            <p:nvPr/>
          </p:nvGrpSpPr>
          <p:grpSpPr>
            <a:xfrm rot="15968231">
              <a:off x="1964006" y="4341959"/>
              <a:ext cx="109633" cy="320943"/>
              <a:chOff x="3374997" y="2070417"/>
              <a:chExt cx="119618" cy="320943"/>
            </a:xfrm>
          </p:grpSpPr>
          <p:sp>
            <p:nvSpPr>
              <p:cNvPr id="200" name="Vývojový diagram: uložená data 199"/>
              <p:cNvSpPr/>
              <p:nvPr/>
            </p:nvSpPr>
            <p:spPr>
              <a:xfrm rot="2676020">
                <a:off x="3392559" y="2070417"/>
                <a:ext cx="102056" cy="320943"/>
              </a:xfrm>
              <a:prstGeom prst="flowChartOnlineStorage">
                <a:avLst/>
              </a:prstGeom>
              <a:solidFill>
                <a:srgbClr val="FFFF00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201" name="Ovál 200"/>
              <p:cNvSpPr/>
              <p:nvPr/>
            </p:nvSpPr>
            <p:spPr>
              <a:xfrm>
                <a:off x="3374997" y="2250583"/>
                <a:ext cx="45719" cy="45719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grpSp>
          <p:nvGrpSpPr>
            <p:cNvPr id="165" name="Skupina 164"/>
            <p:cNvGrpSpPr/>
            <p:nvPr/>
          </p:nvGrpSpPr>
          <p:grpSpPr>
            <a:xfrm rot="17730239">
              <a:off x="1756462" y="4070712"/>
              <a:ext cx="156662" cy="320943"/>
              <a:chOff x="3361609" y="2070417"/>
              <a:chExt cx="132995" cy="320943"/>
            </a:xfrm>
          </p:grpSpPr>
          <p:sp>
            <p:nvSpPr>
              <p:cNvPr id="198" name="Vývojový diagram: uložená data 197"/>
              <p:cNvSpPr/>
              <p:nvPr/>
            </p:nvSpPr>
            <p:spPr>
              <a:xfrm rot="2676020">
                <a:off x="3392548" y="2070417"/>
                <a:ext cx="102056" cy="320943"/>
              </a:xfrm>
              <a:prstGeom prst="flowChartOnlineStorage">
                <a:avLst/>
              </a:prstGeom>
              <a:solidFill>
                <a:srgbClr val="FFFF00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199" name="Ovál 198"/>
              <p:cNvSpPr/>
              <p:nvPr/>
            </p:nvSpPr>
            <p:spPr>
              <a:xfrm>
                <a:off x="3361609" y="2225313"/>
                <a:ext cx="45719" cy="45719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grpSp>
          <p:nvGrpSpPr>
            <p:cNvPr id="166" name="Skupina 165"/>
            <p:cNvGrpSpPr/>
            <p:nvPr/>
          </p:nvGrpSpPr>
          <p:grpSpPr>
            <a:xfrm rot="14176983">
              <a:off x="2283113" y="4493590"/>
              <a:ext cx="112298" cy="320943"/>
              <a:chOff x="3374997" y="2070417"/>
              <a:chExt cx="119618" cy="320943"/>
            </a:xfrm>
          </p:grpSpPr>
          <p:sp>
            <p:nvSpPr>
              <p:cNvPr id="196" name="Vývojový diagram: uložená data 195"/>
              <p:cNvSpPr/>
              <p:nvPr/>
            </p:nvSpPr>
            <p:spPr>
              <a:xfrm rot="2676020">
                <a:off x="3392559" y="2070417"/>
                <a:ext cx="102056" cy="320943"/>
              </a:xfrm>
              <a:prstGeom prst="flowChartOnlineStorage">
                <a:avLst/>
              </a:prstGeom>
              <a:solidFill>
                <a:srgbClr val="FFFF00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197" name="Ovál 196"/>
              <p:cNvSpPr/>
              <p:nvPr/>
            </p:nvSpPr>
            <p:spPr>
              <a:xfrm>
                <a:off x="3374997" y="2250583"/>
                <a:ext cx="45719" cy="45719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grpSp>
          <p:nvGrpSpPr>
            <p:cNvPr id="167" name="Skupina 166"/>
            <p:cNvGrpSpPr/>
            <p:nvPr/>
          </p:nvGrpSpPr>
          <p:grpSpPr>
            <a:xfrm rot="10800000">
              <a:off x="3014150" y="4323959"/>
              <a:ext cx="127326" cy="320943"/>
              <a:chOff x="3374997" y="2070417"/>
              <a:chExt cx="119618" cy="320943"/>
            </a:xfrm>
          </p:grpSpPr>
          <p:sp>
            <p:nvSpPr>
              <p:cNvPr id="194" name="Vývojový diagram: uložená data 193"/>
              <p:cNvSpPr/>
              <p:nvPr/>
            </p:nvSpPr>
            <p:spPr>
              <a:xfrm rot="2676020">
                <a:off x="3392559" y="2070417"/>
                <a:ext cx="102056" cy="320943"/>
              </a:xfrm>
              <a:prstGeom prst="flowChartOnlineStorage">
                <a:avLst/>
              </a:prstGeom>
              <a:solidFill>
                <a:srgbClr val="FFFF00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195" name="Ovál 194"/>
              <p:cNvSpPr/>
              <p:nvPr/>
            </p:nvSpPr>
            <p:spPr>
              <a:xfrm>
                <a:off x="3374997" y="2250583"/>
                <a:ext cx="45719" cy="45719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grpSp>
          <p:nvGrpSpPr>
            <p:cNvPr id="168" name="Skupina 167"/>
            <p:cNvGrpSpPr/>
            <p:nvPr/>
          </p:nvGrpSpPr>
          <p:grpSpPr>
            <a:xfrm rot="12648700">
              <a:off x="2681007" y="4471302"/>
              <a:ext cx="116459" cy="387374"/>
              <a:chOff x="3399902" y="2026732"/>
              <a:chExt cx="136789" cy="320943"/>
            </a:xfrm>
          </p:grpSpPr>
          <p:sp>
            <p:nvSpPr>
              <p:cNvPr id="192" name="Vývojový diagram: uložená data 191"/>
              <p:cNvSpPr/>
              <p:nvPr/>
            </p:nvSpPr>
            <p:spPr>
              <a:xfrm rot="2676020">
                <a:off x="3434635" y="2026732"/>
                <a:ext cx="102056" cy="320943"/>
              </a:xfrm>
              <a:prstGeom prst="flowChartOnlineStorage">
                <a:avLst/>
              </a:prstGeom>
              <a:solidFill>
                <a:srgbClr val="FFFF00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193" name="Ovál 192"/>
              <p:cNvSpPr/>
              <p:nvPr/>
            </p:nvSpPr>
            <p:spPr>
              <a:xfrm>
                <a:off x="3399902" y="2210660"/>
                <a:ext cx="45719" cy="45719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grpSp>
          <p:nvGrpSpPr>
            <p:cNvPr id="169" name="Skupina 168"/>
            <p:cNvGrpSpPr/>
            <p:nvPr/>
          </p:nvGrpSpPr>
          <p:grpSpPr>
            <a:xfrm rot="8261854">
              <a:off x="3148368" y="3981788"/>
              <a:ext cx="188691" cy="320943"/>
              <a:chOff x="3356910" y="2070417"/>
              <a:chExt cx="137705" cy="320943"/>
            </a:xfrm>
          </p:grpSpPr>
          <p:sp>
            <p:nvSpPr>
              <p:cNvPr id="190" name="Vývojový diagram: uložená data 189"/>
              <p:cNvSpPr/>
              <p:nvPr/>
            </p:nvSpPr>
            <p:spPr>
              <a:xfrm rot="2676020">
                <a:off x="3392559" y="2070417"/>
                <a:ext cx="102056" cy="320943"/>
              </a:xfrm>
              <a:prstGeom prst="flowChartOnlineStorage">
                <a:avLst/>
              </a:prstGeom>
              <a:solidFill>
                <a:srgbClr val="FFFF00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191" name="Ovál 190"/>
              <p:cNvSpPr/>
              <p:nvPr/>
            </p:nvSpPr>
            <p:spPr>
              <a:xfrm>
                <a:off x="3356910" y="2277342"/>
                <a:ext cx="45719" cy="45719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grpSp>
          <p:nvGrpSpPr>
            <p:cNvPr id="170" name="Skupina 169"/>
            <p:cNvGrpSpPr/>
            <p:nvPr/>
          </p:nvGrpSpPr>
          <p:grpSpPr>
            <a:xfrm rot="6882820">
              <a:off x="3087408" y="3634053"/>
              <a:ext cx="191662" cy="320943"/>
              <a:chOff x="3356910" y="2070417"/>
              <a:chExt cx="137705" cy="320943"/>
            </a:xfrm>
          </p:grpSpPr>
          <p:sp>
            <p:nvSpPr>
              <p:cNvPr id="188" name="Vývojový diagram: uložená data 187"/>
              <p:cNvSpPr/>
              <p:nvPr/>
            </p:nvSpPr>
            <p:spPr>
              <a:xfrm rot="2676020">
                <a:off x="3392559" y="2070417"/>
                <a:ext cx="102056" cy="320943"/>
              </a:xfrm>
              <a:prstGeom prst="flowChartOnlineStorage">
                <a:avLst/>
              </a:prstGeom>
              <a:solidFill>
                <a:srgbClr val="FFFF00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189" name="Ovál 188"/>
              <p:cNvSpPr/>
              <p:nvPr/>
            </p:nvSpPr>
            <p:spPr>
              <a:xfrm>
                <a:off x="3356910" y="2277342"/>
                <a:ext cx="45719" cy="45719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grpSp>
          <p:nvGrpSpPr>
            <p:cNvPr id="171" name="Skupina 170"/>
            <p:cNvGrpSpPr/>
            <p:nvPr/>
          </p:nvGrpSpPr>
          <p:grpSpPr>
            <a:xfrm rot="6044167">
              <a:off x="2942551" y="3314780"/>
              <a:ext cx="178444" cy="320943"/>
              <a:chOff x="3356910" y="2070417"/>
              <a:chExt cx="137705" cy="320943"/>
            </a:xfrm>
          </p:grpSpPr>
          <p:sp>
            <p:nvSpPr>
              <p:cNvPr id="186" name="Vývojový diagram: uložená data 185"/>
              <p:cNvSpPr/>
              <p:nvPr/>
            </p:nvSpPr>
            <p:spPr>
              <a:xfrm rot="2676020">
                <a:off x="3392559" y="2070417"/>
                <a:ext cx="102056" cy="320943"/>
              </a:xfrm>
              <a:prstGeom prst="flowChartOnlineStorage">
                <a:avLst/>
              </a:prstGeom>
              <a:solidFill>
                <a:srgbClr val="FFFF00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187" name="Ovál 186"/>
              <p:cNvSpPr/>
              <p:nvPr/>
            </p:nvSpPr>
            <p:spPr>
              <a:xfrm>
                <a:off x="3356910" y="2277342"/>
                <a:ext cx="45719" cy="45719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grpSp>
          <p:nvGrpSpPr>
            <p:cNvPr id="172" name="Skupina 171"/>
            <p:cNvGrpSpPr/>
            <p:nvPr/>
          </p:nvGrpSpPr>
          <p:grpSpPr>
            <a:xfrm rot="4888531">
              <a:off x="2711494" y="3119228"/>
              <a:ext cx="172702" cy="253542"/>
              <a:chOff x="3356910" y="2070417"/>
              <a:chExt cx="137705" cy="320943"/>
            </a:xfrm>
          </p:grpSpPr>
          <p:sp>
            <p:nvSpPr>
              <p:cNvPr id="184" name="Vývojový diagram: uložená data 183"/>
              <p:cNvSpPr/>
              <p:nvPr/>
            </p:nvSpPr>
            <p:spPr>
              <a:xfrm rot="2676020">
                <a:off x="3392559" y="2070417"/>
                <a:ext cx="102056" cy="320943"/>
              </a:xfrm>
              <a:prstGeom prst="flowChartOnlineStorage">
                <a:avLst/>
              </a:prstGeom>
              <a:solidFill>
                <a:srgbClr val="FFFF00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185" name="Ovál 184"/>
              <p:cNvSpPr/>
              <p:nvPr/>
            </p:nvSpPr>
            <p:spPr>
              <a:xfrm>
                <a:off x="3356910" y="2277342"/>
                <a:ext cx="45719" cy="45719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sp>
          <p:nvSpPr>
            <p:cNvPr id="173" name="Ohnutý pruh 172"/>
            <p:cNvSpPr/>
            <p:nvPr/>
          </p:nvSpPr>
          <p:spPr>
            <a:xfrm rot="10800000">
              <a:off x="1340020" y="3137388"/>
              <a:ext cx="2376267" cy="1983458"/>
            </a:xfrm>
            <a:prstGeom prst="blockArc">
              <a:avLst>
                <a:gd name="adj1" fmla="val 10152299"/>
                <a:gd name="adj2" fmla="val 375006"/>
                <a:gd name="adj3" fmla="val 19540"/>
              </a:avLst>
            </a:prstGeom>
            <a:effectLst>
              <a:outerShdw blurRad="40000" dist="20000" dir="5400000" rotWithShape="0">
                <a:srgbClr val="000000">
                  <a:alpha val="38000"/>
                </a:srgbClr>
              </a:outerShdw>
              <a:softEdge rad="12700"/>
            </a:effectLst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>
                <a:solidFill>
                  <a:schemeClr val="tx1"/>
                </a:solidFill>
              </a:endParaRPr>
            </a:p>
          </p:txBody>
        </p:sp>
        <p:sp>
          <p:nvSpPr>
            <p:cNvPr id="174" name="Prstenec 173"/>
            <p:cNvSpPr/>
            <p:nvPr/>
          </p:nvSpPr>
          <p:spPr>
            <a:xfrm>
              <a:off x="1492726" y="4170639"/>
              <a:ext cx="108012" cy="160469"/>
            </a:xfrm>
            <a:prstGeom prst="donu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>
                <a:solidFill>
                  <a:schemeClr val="tx1"/>
                </a:solidFill>
              </a:endParaRPr>
            </a:p>
          </p:txBody>
        </p:sp>
        <p:sp>
          <p:nvSpPr>
            <p:cNvPr id="175" name="Prstenec 174"/>
            <p:cNvSpPr/>
            <p:nvPr/>
          </p:nvSpPr>
          <p:spPr>
            <a:xfrm>
              <a:off x="1723101" y="4510907"/>
              <a:ext cx="108012" cy="160469"/>
            </a:xfrm>
            <a:prstGeom prst="donu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>
                <a:solidFill>
                  <a:schemeClr val="tx1"/>
                </a:solidFill>
              </a:endParaRPr>
            </a:p>
          </p:txBody>
        </p:sp>
        <p:sp>
          <p:nvSpPr>
            <p:cNvPr id="176" name="Prstenec 175"/>
            <p:cNvSpPr/>
            <p:nvPr/>
          </p:nvSpPr>
          <p:spPr>
            <a:xfrm>
              <a:off x="3279693" y="4510907"/>
              <a:ext cx="108012" cy="160469"/>
            </a:xfrm>
            <a:prstGeom prst="donu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>
                <a:solidFill>
                  <a:schemeClr val="tx1"/>
                </a:solidFill>
              </a:endParaRPr>
            </a:p>
          </p:txBody>
        </p:sp>
        <p:sp>
          <p:nvSpPr>
            <p:cNvPr id="177" name="Prstenec 176"/>
            <p:cNvSpPr/>
            <p:nvPr/>
          </p:nvSpPr>
          <p:spPr>
            <a:xfrm>
              <a:off x="2887299" y="4770067"/>
              <a:ext cx="108012" cy="160469"/>
            </a:xfrm>
            <a:prstGeom prst="donu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>
                <a:solidFill>
                  <a:schemeClr val="tx1"/>
                </a:solidFill>
              </a:endParaRPr>
            </a:p>
          </p:txBody>
        </p:sp>
        <p:sp>
          <p:nvSpPr>
            <p:cNvPr id="178" name="Prstenec 177"/>
            <p:cNvSpPr/>
            <p:nvPr/>
          </p:nvSpPr>
          <p:spPr>
            <a:xfrm>
              <a:off x="3500263" y="4130543"/>
              <a:ext cx="108012" cy="160469"/>
            </a:xfrm>
            <a:prstGeom prst="donut">
              <a:avLst/>
            </a:prstGeom>
            <a:solidFill>
              <a:srgbClr val="FF0000"/>
            </a:solidFill>
            <a:ln>
              <a:solidFill>
                <a:srgbClr val="D20A1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>
                <a:solidFill>
                  <a:schemeClr val="tx1"/>
                </a:solidFill>
              </a:endParaRPr>
            </a:p>
          </p:txBody>
        </p:sp>
        <p:sp>
          <p:nvSpPr>
            <p:cNvPr id="179" name="Prstenec 178"/>
            <p:cNvSpPr/>
            <p:nvPr/>
          </p:nvSpPr>
          <p:spPr>
            <a:xfrm>
              <a:off x="2479427" y="4838665"/>
              <a:ext cx="108012" cy="160469"/>
            </a:xfrm>
            <a:prstGeom prst="donut">
              <a:avLst/>
            </a:prstGeom>
            <a:solidFill>
              <a:srgbClr val="9856B6"/>
            </a:solidFill>
            <a:ln>
              <a:solidFill>
                <a:srgbClr val="9856B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>
                <a:solidFill>
                  <a:schemeClr val="tx1"/>
                </a:solidFill>
              </a:endParaRPr>
            </a:p>
          </p:txBody>
        </p:sp>
        <p:sp>
          <p:nvSpPr>
            <p:cNvPr id="180" name="Prstenec 179"/>
            <p:cNvSpPr/>
            <p:nvPr/>
          </p:nvSpPr>
          <p:spPr>
            <a:xfrm>
              <a:off x="2046795" y="4770067"/>
              <a:ext cx="108012" cy="160469"/>
            </a:xfrm>
            <a:prstGeom prst="donu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>
                <a:solidFill>
                  <a:schemeClr val="tx1"/>
                </a:solidFill>
              </a:endParaRPr>
            </a:p>
          </p:txBody>
        </p:sp>
        <p:sp>
          <p:nvSpPr>
            <p:cNvPr id="181" name="TextovéPole 180"/>
            <p:cNvSpPr txBox="1"/>
            <p:nvPr/>
          </p:nvSpPr>
          <p:spPr>
            <a:xfrm>
              <a:off x="1860485" y="3745855"/>
              <a:ext cx="131238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 smtClean="0">
                  <a:latin typeface="+mn-lt"/>
                </a:rPr>
                <a:t>P</a:t>
              </a:r>
              <a:r>
                <a:rPr lang="cs-CZ" sz="1200" b="1" baseline="-25000" dirty="0" smtClean="0">
                  <a:latin typeface="+mn-lt"/>
                </a:rPr>
                <a:t>alv</a:t>
              </a:r>
              <a:r>
                <a:rPr lang="cs-CZ" sz="1200" b="1" dirty="0" smtClean="0">
                  <a:latin typeface="+mn-lt"/>
                </a:rPr>
                <a:t>O2=13,3 </a:t>
              </a:r>
              <a:r>
                <a:rPr lang="cs-CZ" sz="1200" b="1" dirty="0" err="1" smtClean="0">
                  <a:latin typeface="+mn-lt"/>
                </a:rPr>
                <a:t>kPa</a:t>
              </a:r>
              <a:endParaRPr lang="cs-CZ" sz="1200" b="1" dirty="0" smtClean="0">
                <a:latin typeface="+mn-lt"/>
              </a:endParaRPr>
            </a:p>
            <a:p>
              <a:r>
                <a:rPr lang="cs-CZ" sz="1200" b="1" dirty="0" smtClean="0">
                  <a:latin typeface="+mn-lt"/>
                </a:rPr>
                <a:t>P</a:t>
              </a:r>
              <a:r>
                <a:rPr lang="cs-CZ" sz="1200" b="1" baseline="-25000" dirty="0" smtClean="0">
                  <a:latin typeface="+mn-lt"/>
                </a:rPr>
                <a:t>alv</a:t>
              </a:r>
              <a:r>
                <a:rPr lang="cs-CZ" sz="1200" b="1" dirty="0" smtClean="0">
                  <a:latin typeface="+mn-lt"/>
                </a:rPr>
                <a:t>CO2=5, 3 </a:t>
              </a:r>
              <a:r>
                <a:rPr lang="cs-CZ" sz="1200" b="1" dirty="0" err="1" smtClean="0">
                  <a:latin typeface="+mn-lt"/>
                </a:rPr>
                <a:t>Kpa</a:t>
              </a:r>
              <a:endParaRPr lang="cs-CZ" sz="1200" b="1" dirty="0">
                <a:latin typeface="+mn-lt"/>
              </a:endParaRPr>
            </a:p>
          </p:txBody>
        </p:sp>
        <p:sp>
          <p:nvSpPr>
            <p:cNvPr id="182" name="TextovéPole 181"/>
            <p:cNvSpPr txBox="1"/>
            <p:nvPr/>
          </p:nvSpPr>
          <p:spPr>
            <a:xfrm>
              <a:off x="1268016" y="3687947"/>
              <a:ext cx="50405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200" dirty="0" smtClean="0">
                  <a:solidFill>
                    <a:schemeClr val="tx2"/>
                  </a:solidFill>
                  <a:latin typeface="+mn-lt"/>
                </a:rPr>
                <a:t>75%</a:t>
              </a:r>
              <a:endParaRPr lang="cs-CZ" sz="1200" dirty="0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183" name="TextovéPole 182"/>
            <p:cNvSpPr txBox="1"/>
            <p:nvPr/>
          </p:nvSpPr>
          <p:spPr>
            <a:xfrm>
              <a:off x="3212231" y="3622037"/>
              <a:ext cx="61206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200" dirty="0" smtClean="0">
                  <a:solidFill>
                    <a:srgbClr val="FF0000"/>
                  </a:solidFill>
                  <a:latin typeface="+mn-lt"/>
                </a:rPr>
                <a:t>100%</a:t>
              </a:r>
              <a:endParaRPr lang="cs-CZ" sz="1200" dirty="0">
                <a:solidFill>
                  <a:srgbClr val="FF0000"/>
                </a:solidFill>
                <a:latin typeface="+mn-lt"/>
              </a:endParaRPr>
            </a:p>
          </p:txBody>
        </p:sp>
        <p:sp>
          <p:nvSpPr>
            <p:cNvPr id="220" name="Obousměrná svislá šipka 219"/>
            <p:cNvSpPr/>
            <p:nvPr/>
          </p:nvSpPr>
          <p:spPr>
            <a:xfrm>
              <a:off x="2281356" y="2428324"/>
              <a:ext cx="300932" cy="613670"/>
            </a:xfrm>
            <a:prstGeom prst="upDownArrow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grpSp>
        <p:nvGrpSpPr>
          <p:cNvPr id="223" name="Skupina 222"/>
          <p:cNvGrpSpPr/>
          <p:nvPr/>
        </p:nvGrpSpPr>
        <p:grpSpPr>
          <a:xfrm>
            <a:off x="4860032" y="1903962"/>
            <a:ext cx="2556283" cy="2765614"/>
            <a:chOff x="4860032" y="2299664"/>
            <a:chExt cx="2556283" cy="2765614"/>
          </a:xfrm>
        </p:grpSpPr>
        <p:grpSp>
          <p:nvGrpSpPr>
            <p:cNvPr id="22" name="Skupina 21"/>
            <p:cNvGrpSpPr/>
            <p:nvPr/>
          </p:nvGrpSpPr>
          <p:grpSpPr>
            <a:xfrm>
              <a:off x="5755401" y="2299664"/>
              <a:ext cx="72008" cy="288032"/>
              <a:chOff x="3635896" y="1196752"/>
              <a:chExt cx="72008" cy="288032"/>
            </a:xfrm>
          </p:grpSpPr>
          <p:sp>
            <p:nvSpPr>
              <p:cNvPr id="20" name="Zaoblený obdélník 19"/>
              <p:cNvSpPr/>
              <p:nvPr/>
            </p:nvSpPr>
            <p:spPr>
              <a:xfrm>
                <a:off x="3635896" y="1196752"/>
                <a:ext cx="72008" cy="288032"/>
              </a:xfrm>
              <a:prstGeom prst="roundRect">
                <a:avLst/>
              </a:prstGeom>
              <a:solidFill>
                <a:srgbClr val="FFFF00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21" name="Ovál 20"/>
              <p:cNvSpPr/>
              <p:nvPr/>
            </p:nvSpPr>
            <p:spPr>
              <a:xfrm>
                <a:off x="3649040" y="1389916"/>
                <a:ext cx="45719" cy="45719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grpSp>
          <p:nvGrpSpPr>
            <p:cNvPr id="91" name="Skupina 90"/>
            <p:cNvGrpSpPr/>
            <p:nvPr/>
          </p:nvGrpSpPr>
          <p:grpSpPr>
            <a:xfrm>
              <a:off x="6174305" y="2306344"/>
              <a:ext cx="72008" cy="288032"/>
              <a:chOff x="4067944" y="1196752"/>
              <a:chExt cx="72008" cy="288032"/>
            </a:xfrm>
          </p:grpSpPr>
          <p:sp>
            <p:nvSpPr>
              <p:cNvPr id="24" name="Zaoblený obdélník 23"/>
              <p:cNvSpPr/>
              <p:nvPr/>
            </p:nvSpPr>
            <p:spPr>
              <a:xfrm>
                <a:off x="4067944" y="1196752"/>
                <a:ext cx="72008" cy="288032"/>
              </a:xfrm>
              <a:prstGeom prst="roundRect">
                <a:avLst/>
              </a:prstGeom>
              <a:solidFill>
                <a:srgbClr val="FFFF00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25" name="Ovál 24"/>
              <p:cNvSpPr/>
              <p:nvPr/>
            </p:nvSpPr>
            <p:spPr>
              <a:xfrm>
                <a:off x="4081088" y="1389916"/>
                <a:ext cx="45719" cy="45719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grpSp>
          <p:nvGrpSpPr>
            <p:cNvPr id="29" name="Skupina 28"/>
            <p:cNvGrpSpPr/>
            <p:nvPr/>
          </p:nvGrpSpPr>
          <p:grpSpPr>
            <a:xfrm>
              <a:off x="5755401" y="2595830"/>
              <a:ext cx="72008" cy="288032"/>
              <a:chOff x="3635896" y="1196752"/>
              <a:chExt cx="72008" cy="288032"/>
            </a:xfrm>
          </p:grpSpPr>
          <p:sp>
            <p:nvSpPr>
              <p:cNvPr id="30" name="Zaoblený obdélník 29"/>
              <p:cNvSpPr/>
              <p:nvPr/>
            </p:nvSpPr>
            <p:spPr>
              <a:xfrm>
                <a:off x="3635896" y="1196752"/>
                <a:ext cx="72008" cy="288032"/>
              </a:xfrm>
              <a:prstGeom prst="roundRect">
                <a:avLst/>
              </a:prstGeom>
              <a:solidFill>
                <a:srgbClr val="FFFF00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31" name="Ovál 30"/>
              <p:cNvSpPr/>
              <p:nvPr/>
            </p:nvSpPr>
            <p:spPr>
              <a:xfrm>
                <a:off x="3649040" y="1389916"/>
                <a:ext cx="45719" cy="45719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grpSp>
          <p:nvGrpSpPr>
            <p:cNvPr id="32" name="Skupina 31"/>
            <p:cNvGrpSpPr/>
            <p:nvPr/>
          </p:nvGrpSpPr>
          <p:grpSpPr>
            <a:xfrm>
              <a:off x="6174305" y="2594376"/>
              <a:ext cx="72008" cy="288032"/>
              <a:chOff x="3635896" y="1196752"/>
              <a:chExt cx="72008" cy="288032"/>
            </a:xfrm>
          </p:grpSpPr>
          <p:sp>
            <p:nvSpPr>
              <p:cNvPr id="33" name="Zaoblený obdélník 32"/>
              <p:cNvSpPr/>
              <p:nvPr/>
            </p:nvSpPr>
            <p:spPr>
              <a:xfrm>
                <a:off x="3635896" y="1196752"/>
                <a:ext cx="72008" cy="288032"/>
              </a:xfrm>
              <a:prstGeom prst="roundRect">
                <a:avLst/>
              </a:prstGeom>
              <a:solidFill>
                <a:srgbClr val="FFFF00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34" name="Ovál 33"/>
              <p:cNvSpPr/>
              <p:nvPr/>
            </p:nvSpPr>
            <p:spPr>
              <a:xfrm>
                <a:off x="3649040" y="1389916"/>
                <a:ext cx="45719" cy="45719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grpSp>
          <p:nvGrpSpPr>
            <p:cNvPr id="35" name="Skupina 34"/>
            <p:cNvGrpSpPr/>
            <p:nvPr/>
          </p:nvGrpSpPr>
          <p:grpSpPr>
            <a:xfrm>
              <a:off x="6174304" y="2900630"/>
              <a:ext cx="72008" cy="288032"/>
              <a:chOff x="3635896" y="1196752"/>
              <a:chExt cx="72008" cy="288032"/>
            </a:xfrm>
          </p:grpSpPr>
          <p:sp>
            <p:nvSpPr>
              <p:cNvPr id="36" name="Zaoblený obdélník 35"/>
              <p:cNvSpPr/>
              <p:nvPr/>
            </p:nvSpPr>
            <p:spPr>
              <a:xfrm>
                <a:off x="3635896" y="1196752"/>
                <a:ext cx="72008" cy="288032"/>
              </a:xfrm>
              <a:prstGeom prst="roundRect">
                <a:avLst/>
              </a:prstGeom>
              <a:solidFill>
                <a:srgbClr val="FFFF00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37" name="Ovál 36"/>
              <p:cNvSpPr/>
              <p:nvPr/>
            </p:nvSpPr>
            <p:spPr>
              <a:xfrm>
                <a:off x="3649040" y="1389916"/>
                <a:ext cx="45719" cy="45719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grpSp>
          <p:nvGrpSpPr>
            <p:cNvPr id="38" name="Skupina 37"/>
            <p:cNvGrpSpPr/>
            <p:nvPr/>
          </p:nvGrpSpPr>
          <p:grpSpPr>
            <a:xfrm>
              <a:off x="5755401" y="2900630"/>
              <a:ext cx="72008" cy="288032"/>
              <a:chOff x="3635896" y="1196752"/>
              <a:chExt cx="72008" cy="288032"/>
            </a:xfrm>
          </p:grpSpPr>
          <p:sp>
            <p:nvSpPr>
              <p:cNvPr id="39" name="Zaoblený obdélník 38"/>
              <p:cNvSpPr/>
              <p:nvPr/>
            </p:nvSpPr>
            <p:spPr>
              <a:xfrm>
                <a:off x="3635896" y="1196752"/>
                <a:ext cx="72008" cy="288032"/>
              </a:xfrm>
              <a:prstGeom prst="roundRect">
                <a:avLst/>
              </a:prstGeom>
              <a:solidFill>
                <a:srgbClr val="FFFF00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40" name="Ovál 39"/>
              <p:cNvSpPr/>
              <p:nvPr/>
            </p:nvSpPr>
            <p:spPr>
              <a:xfrm>
                <a:off x="3649040" y="1389916"/>
                <a:ext cx="45719" cy="45719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grpSp>
          <p:nvGrpSpPr>
            <p:cNvPr id="54" name="Skupina 53"/>
            <p:cNvGrpSpPr/>
            <p:nvPr/>
          </p:nvGrpSpPr>
          <p:grpSpPr>
            <a:xfrm>
              <a:off x="5504127" y="3094050"/>
              <a:ext cx="151450" cy="320943"/>
              <a:chOff x="3374997" y="2070417"/>
              <a:chExt cx="119607" cy="320943"/>
            </a:xfrm>
          </p:grpSpPr>
          <p:sp>
            <p:nvSpPr>
              <p:cNvPr id="52" name="Vývojový diagram: uložená data 51"/>
              <p:cNvSpPr/>
              <p:nvPr/>
            </p:nvSpPr>
            <p:spPr>
              <a:xfrm rot="2676020">
                <a:off x="3392548" y="2070417"/>
                <a:ext cx="102056" cy="320943"/>
              </a:xfrm>
              <a:prstGeom prst="flowChartOnlineStorage">
                <a:avLst/>
              </a:prstGeom>
              <a:solidFill>
                <a:srgbClr val="FFFF00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53" name="Ovál 52"/>
              <p:cNvSpPr/>
              <p:nvPr/>
            </p:nvSpPr>
            <p:spPr>
              <a:xfrm>
                <a:off x="3374997" y="2250583"/>
                <a:ext cx="45719" cy="45719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grpSp>
          <p:nvGrpSpPr>
            <p:cNvPr id="55" name="Skupina 54"/>
            <p:cNvGrpSpPr/>
            <p:nvPr/>
          </p:nvGrpSpPr>
          <p:grpSpPr>
            <a:xfrm rot="20234003">
              <a:off x="5338687" y="3384933"/>
              <a:ext cx="138102" cy="286032"/>
              <a:chOff x="3374997" y="2070417"/>
              <a:chExt cx="119607" cy="320943"/>
            </a:xfrm>
          </p:grpSpPr>
          <p:sp>
            <p:nvSpPr>
              <p:cNvPr id="56" name="Vývojový diagram: uložená data 55"/>
              <p:cNvSpPr/>
              <p:nvPr/>
            </p:nvSpPr>
            <p:spPr>
              <a:xfrm rot="2676020">
                <a:off x="3392548" y="2070417"/>
                <a:ext cx="102056" cy="320943"/>
              </a:xfrm>
              <a:prstGeom prst="flowChartOnlineStorage">
                <a:avLst/>
              </a:prstGeom>
              <a:solidFill>
                <a:srgbClr val="FFFF00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57" name="Ovál 56"/>
              <p:cNvSpPr/>
              <p:nvPr/>
            </p:nvSpPr>
            <p:spPr>
              <a:xfrm>
                <a:off x="3374997" y="2250583"/>
                <a:ext cx="45719" cy="45719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grpSp>
          <p:nvGrpSpPr>
            <p:cNvPr id="58" name="Skupina 57"/>
            <p:cNvGrpSpPr/>
            <p:nvPr/>
          </p:nvGrpSpPr>
          <p:grpSpPr>
            <a:xfrm rot="18868358">
              <a:off x="5290016" y="3699691"/>
              <a:ext cx="153262" cy="311478"/>
              <a:chOff x="3363971" y="2070417"/>
              <a:chExt cx="130633" cy="320943"/>
            </a:xfrm>
          </p:grpSpPr>
          <p:sp>
            <p:nvSpPr>
              <p:cNvPr id="59" name="Vývojový diagram: uložená data 58"/>
              <p:cNvSpPr/>
              <p:nvPr/>
            </p:nvSpPr>
            <p:spPr>
              <a:xfrm rot="2676020">
                <a:off x="3392548" y="2070417"/>
                <a:ext cx="102056" cy="320943"/>
              </a:xfrm>
              <a:prstGeom prst="flowChartOnlineStorage">
                <a:avLst/>
              </a:prstGeom>
              <a:solidFill>
                <a:srgbClr val="FFFF00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60" name="Ovál 59"/>
              <p:cNvSpPr/>
              <p:nvPr/>
            </p:nvSpPr>
            <p:spPr>
              <a:xfrm>
                <a:off x="3363971" y="2234333"/>
                <a:ext cx="59411" cy="64105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grpSp>
          <p:nvGrpSpPr>
            <p:cNvPr id="61" name="Skupina 60"/>
            <p:cNvGrpSpPr/>
            <p:nvPr/>
          </p:nvGrpSpPr>
          <p:grpSpPr>
            <a:xfrm rot="15968231">
              <a:off x="5556022" y="4286391"/>
              <a:ext cx="109633" cy="320943"/>
              <a:chOff x="3374997" y="2070417"/>
              <a:chExt cx="119618" cy="320943"/>
            </a:xfrm>
          </p:grpSpPr>
          <p:sp>
            <p:nvSpPr>
              <p:cNvPr id="62" name="Vývojový diagram: uložená data 61"/>
              <p:cNvSpPr/>
              <p:nvPr/>
            </p:nvSpPr>
            <p:spPr>
              <a:xfrm rot="2676020">
                <a:off x="3392559" y="2070417"/>
                <a:ext cx="102056" cy="320943"/>
              </a:xfrm>
              <a:prstGeom prst="flowChartOnlineStorage">
                <a:avLst/>
              </a:prstGeom>
              <a:solidFill>
                <a:srgbClr val="FFFF00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63" name="Ovál 62"/>
              <p:cNvSpPr/>
              <p:nvPr/>
            </p:nvSpPr>
            <p:spPr>
              <a:xfrm>
                <a:off x="3374997" y="2250583"/>
                <a:ext cx="45719" cy="45719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grpSp>
          <p:nvGrpSpPr>
            <p:cNvPr id="64" name="Skupina 63"/>
            <p:cNvGrpSpPr/>
            <p:nvPr/>
          </p:nvGrpSpPr>
          <p:grpSpPr>
            <a:xfrm rot="17730239">
              <a:off x="5348478" y="4015144"/>
              <a:ext cx="156662" cy="320943"/>
              <a:chOff x="3361609" y="2070417"/>
              <a:chExt cx="132995" cy="320943"/>
            </a:xfrm>
          </p:grpSpPr>
          <p:sp>
            <p:nvSpPr>
              <p:cNvPr id="65" name="Vývojový diagram: uložená data 64"/>
              <p:cNvSpPr/>
              <p:nvPr/>
            </p:nvSpPr>
            <p:spPr>
              <a:xfrm rot="2676020">
                <a:off x="3392548" y="2070417"/>
                <a:ext cx="102056" cy="320943"/>
              </a:xfrm>
              <a:prstGeom prst="flowChartOnlineStorage">
                <a:avLst/>
              </a:prstGeom>
              <a:solidFill>
                <a:srgbClr val="FFFF00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66" name="Ovál 65"/>
              <p:cNvSpPr/>
              <p:nvPr/>
            </p:nvSpPr>
            <p:spPr>
              <a:xfrm>
                <a:off x="3361609" y="2225313"/>
                <a:ext cx="45719" cy="45719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grpSp>
          <p:nvGrpSpPr>
            <p:cNvPr id="67" name="Skupina 66"/>
            <p:cNvGrpSpPr/>
            <p:nvPr/>
          </p:nvGrpSpPr>
          <p:grpSpPr>
            <a:xfrm rot="14176983">
              <a:off x="5875129" y="4438022"/>
              <a:ext cx="112298" cy="320943"/>
              <a:chOff x="3374997" y="2070417"/>
              <a:chExt cx="119618" cy="320943"/>
            </a:xfrm>
          </p:grpSpPr>
          <p:sp>
            <p:nvSpPr>
              <p:cNvPr id="68" name="Vývojový diagram: uložená data 67"/>
              <p:cNvSpPr/>
              <p:nvPr/>
            </p:nvSpPr>
            <p:spPr>
              <a:xfrm rot="2676020">
                <a:off x="3392559" y="2070417"/>
                <a:ext cx="102056" cy="320943"/>
              </a:xfrm>
              <a:prstGeom prst="flowChartOnlineStorage">
                <a:avLst/>
              </a:prstGeom>
              <a:solidFill>
                <a:srgbClr val="FFFF00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69" name="Ovál 68"/>
              <p:cNvSpPr/>
              <p:nvPr/>
            </p:nvSpPr>
            <p:spPr>
              <a:xfrm>
                <a:off x="3374997" y="2250583"/>
                <a:ext cx="45719" cy="45719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grpSp>
          <p:nvGrpSpPr>
            <p:cNvPr id="70" name="Skupina 69"/>
            <p:cNvGrpSpPr/>
            <p:nvPr/>
          </p:nvGrpSpPr>
          <p:grpSpPr>
            <a:xfrm rot="10800000">
              <a:off x="6606166" y="4268391"/>
              <a:ext cx="127326" cy="320943"/>
              <a:chOff x="3374997" y="2070417"/>
              <a:chExt cx="119618" cy="320943"/>
            </a:xfrm>
          </p:grpSpPr>
          <p:sp>
            <p:nvSpPr>
              <p:cNvPr id="71" name="Vývojový diagram: uložená data 70"/>
              <p:cNvSpPr/>
              <p:nvPr/>
            </p:nvSpPr>
            <p:spPr>
              <a:xfrm rot="2676020">
                <a:off x="3392559" y="2070417"/>
                <a:ext cx="102056" cy="320943"/>
              </a:xfrm>
              <a:prstGeom prst="flowChartOnlineStorage">
                <a:avLst/>
              </a:prstGeom>
              <a:solidFill>
                <a:srgbClr val="FFFF00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72" name="Ovál 71"/>
              <p:cNvSpPr/>
              <p:nvPr/>
            </p:nvSpPr>
            <p:spPr>
              <a:xfrm>
                <a:off x="3374997" y="2250583"/>
                <a:ext cx="45719" cy="45719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grpSp>
          <p:nvGrpSpPr>
            <p:cNvPr id="73" name="Skupina 72"/>
            <p:cNvGrpSpPr/>
            <p:nvPr/>
          </p:nvGrpSpPr>
          <p:grpSpPr>
            <a:xfrm rot="12648700">
              <a:off x="6273023" y="4415734"/>
              <a:ext cx="116459" cy="387374"/>
              <a:chOff x="3399902" y="2026732"/>
              <a:chExt cx="136789" cy="320943"/>
            </a:xfrm>
          </p:grpSpPr>
          <p:sp>
            <p:nvSpPr>
              <p:cNvPr id="74" name="Vývojový diagram: uložená data 73"/>
              <p:cNvSpPr/>
              <p:nvPr/>
            </p:nvSpPr>
            <p:spPr>
              <a:xfrm rot="2676020">
                <a:off x="3434635" y="2026732"/>
                <a:ext cx="102056" cy="320943"/>
              </a:xfrm>
              <a:prstGeom prst="flowChartOnlineStorage">
                <a:avLst/>
              </a:prstGeom>
              <a:solidFill>
                <a:srgbClr val="FFFF00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75" name="Ovál 74"/>
              <p:cNvSpPr/>
              <p:nvPr/>
            </p:nvSpPr>
            <p:spPr>
              <a:xfrm>
                <a:off x="3399902" y="2210660"/>
                <a:ext cx="45719" cy="45719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grpSp>
          <p:nvGrpSpPr>
            <p:cNvPr id="76" name="Skupina 75"/>
            <p:cNvGrpSpPr/>
            <p:nvPr/>
          </p:nvGrpSpPr>
          <p:grpSpPr>
            <a:xfrm rot="8261854">
              <a:off x="6740384" y="3926220"/>
              <a:ext cx="188691" cy="320943"/>
              <a:chOff x="3356910" y="2070417"/>
              <a:chExt cx="137705" cy="320943"/>
            </a:xfrm>
          </p:grpSpPr>
          <p:sp>
            <p:nvSpPr>
              <p:cNvPr id="77" name="Vývojový diagram: uložená data 76"/>
              <p:cNvSpPr/>
              <p:nvPr/>
            </p:nvSpPr>
            <p:spPr>
              <a:xfrm rot="2676020">
                <a:off x="3392559" y="2070417"/>
                <a:ext cx="102056" cy="320943"/>
              </a:xfrm>
              <a:prstGeom prst="flowChartOnlineStorage">
                <a:avLst/>
              </a:prstGeom>
              <a:solidFill>
                <a:srgbClr val="FFFF00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78" name="Ovál 77"/>
              <p:cNvSpPr/>
              <p:nvPr/>
            </p:nvSpPr>
            <p:spPr>
              <a:xfrm>
                <a:off x="3356910" y="2277342"/>
                <a:ext cx="45719" cy="45719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grpSp>
          <p:nvGrpSpPr>
            <p:cNvPr id="82" name="Skupina 81"/>
            <p:cNvGrpSpPr/>
            <p:nvPr/>
          </p:nvGrpSpPr>
          <p:grpSpPr>
            <a:xfrm rot="6882820">
              <a:off x="6679424" y="3578485"/>
              <a:ext cx="191662" cy="320943"/>
              <a:chOff x="3356910" y="2070417"/>
              <a:chExt cx="137705" cy="320943"/>
            </a:xfrm>
          </p:grpSpPr>
          <p:sp>
            <p:nvSpPr>
              <p:cNvPr id="83" name="Vývojový diagram: uložená data 82"/>
              <p:cNvSpPr/>
              <p:nvPr/>
            </p:nvSpPr>
            <p:spPr>
              <a:xfrm rot="2676020">
                <a:off x="3392559" y="2070417"/>
                <a:ext cx="102056" cy="320943"/>
              </a:xfrm>
              <a:prstGeom prst="flowChartOnlineStorage">
                <a:avLst/>
              </a:prstGeom>
              <a:solidFill>
                <a:srgbClr val="FFFF00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84" name="Ovál 83"/>
              <p:cNvSpPr/>
              <p:nvPr/>
            </p:nvSpPr>
            <p:spPr>
              <a:xfrm>
                <a:off x="3356910" y="2277342"/>
                <a:ext cx="45719" cy="45719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grpSp>
          <p:nvGrpSpPr>
            <p:cNvPr id="85" name="Skupina 84"/>
            <p:cNvGrpSpPr/>
            <p:nvPr/>
          </p:nvGrpSpPr>
          <p:grpSpPr>
            <a:xfrm rot="6044167">
              <a:off x="6534567" y="3259212"/>
              <a:ext cx="178444" cy="320943"/>
              <a:chOff x="3356910" y="2070417"/>
              <a:chExt cx="137705" cy="320943"/>
            </a:xfrm>
          </p:grpSpPr>
          <p:sp>
            <p:nvSpPr>
              <p:cNvPr id="86" name="Vývojový diagram: uložená data 85"/>
              <p:cNvSpPr/>
              <p:nvPr/>
            </p:nvSpPr>
            <p:spPr>
              <a:xfrm rot="2676020">
                <a:off x="3392559" y="2070417"/>
                <a:ext cx="102056" cy="320943"/>
              </a:xfrm>
              <a:prstGeom prst="flowChartOnlineStorage">
                <a:avLst/>
              </a:prstGeom>
              <a:solidFill>
                <a:srgbClr val="FFFF00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87" name="Ovál 86"/>
              <p:cNvSpPr/>
              <p:nvPr/>
            </p:nvSpPr>
            <p:spPr>
              <a:xfrm>
                <a:off x="3356910" y="2277342"/>
                <a:ext cx="45719" cy="45719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grpSp>
          <p:nvGrpSpPr>
            <p:cNvPr id="88" name="Skupina 87"/>
            <p:cNvGrpSpPr/>
            <p:nvPr/>
          </p:nvGrpSpPr>
          <p:grpSpPr>
            <a:xfrm rot="4888531">
              <a:off x="6303510" y="3063660"/>
              <a:ext cx="172702" cy="253542"/>
              <a:chOff x="3356910" y="2070417"/>
              <a:chExt cx="137705" cy="320943"/>
            </a:xfrm>
          </p:grpSpPr>
          <p:sp>
            <p:nvSpPr>
              <p:cNvPr id="89" name="Vývojový diagram: uložená data 88"/>
              <p:cNvSpPr/>
              <p:nvPr/>
            </p:nvSpPr>
            <p:spPr>
              <a:xfrm rot="2676020">
                <a:off x="3392559" y="2070417"/>
                <a:ext cx="102056" cy="320943"/>
              </a:xfrm>
              <a:prstGeom prst="flowChartOnlineStorage">
                <a:avLst/>
              </a:prstGeom>
              <a:solidFill>
                <a:srgbClr val="FFFF00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90" name="Ovál 89"/>
              <p:cNvSpPr/>
              <p:nvPr/>
            </p:nvSpPr>
            <p:spPr>
              <a:xfrm>
                <a:off x="3356910" y="2277342"/>
                <a:ext cx="45719" cy="45719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sp>
          <p:nvSpPr>
            <p:cNvPr id="132" name="Ohnutý pruh 131"/>
            <p:cNvSpPr/>
            <p:nvPr/>
          </p:nvSpPr>
          <p:spPr>
            <a:xfrm rot="10800000">
              <a:off x="4932036" y="3081820"/>
              <a:ext cx="2376267" cy="1983458"/>
            </a:xfrm>
            <a:prstGeom prst="blockArc">
              <a:avLst>
                <a:gd name="adj1" fmla="val 10152299"/>
                <a:gd name="adj2" fmla="val 375006"/>
                <a:gd name="adj3" fmla="val 19540"/>
              </a:avLst>
            </a:prstGeom>
            <a:effectLst>
              <a:outerShdw blurRad="40000" dist="20000" dir="5400000" rotWithShape="0">
                <a:srgbClr val="000000">
                  <a:alpha val="38000"/>
                </a:srgbClr>
              </a:outerShdw>
              <a:softEdge rad="12700"/>
            </a:effectLst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>
                <a:solidFill>
                  <a:schemeClr val="tx1"/>
                </a:solidFill>
              </a:endParaRPr>
            </a:p>
          </p:txBody>
        </p:sp>
        <p:sp>
          <p:nvSpPr>
            <p:cNvPr id="134" name="Prstenec 133"/>
            <p:cNvSpPr/>
            <p:nvPr/>
          </p:nvSpPr>
          <p:spPr>
            <a:xfrm>
              <a:off x="5084742" y="4115071"/>
              <a:ext cx="108012" cy="160469"/>
            </a:xfrm>
            <a:prstGeom prst="donut">
              <a:avLst/>
            </a:prstGeom>
            <a:solidFill>
              <a:schemeClr val="tx2">
                <a:lumMod val="50000"/>
              </a:schemeClr>
            </a:solidFill>
            <a:ln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>
                <a:solidFill>
                  <a:schemeClr val="tx1"/>
                </a:solidFill>
              </a:endParaRPr>
            </a:p>
          </p:txBody>
        </p:sp>
        <p:sp>
          <p:nvSpPr>
            <p:cNvPr id="140" name="Prstenec 139"/>
            <p:cNvSpPr/>
            <p:nvPr/>
          </p:nvSpPr>
          <p:spPr>
            <a:xfrm>
              <a:off x="5315117" y="4455339"/>
              <a:ext cx="108012" cy="160469"/>
            </a:xfrm>
            <a:prstGeom prst="donut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>
                <a:solidFill>
                  <a:schemeClr val="tx1"/>
                </a:solidFill>
              </a:endParaRPr>
            </a:p>
          </p:txBody>
        </p:sp>
        <p:sp>
          <p:nvSpPr>
            <p:cNvPr id="141" name="Prstenec 140"/>
            <p:cNvSpPr/>
            <p:nvPr/>
          </p:nvSpPr>
          <p:spPr>
            <a:xfrm>
              <a:off x="6871709" y="4455339"/>
              <a:ext cx="108012" cy="160469"/>
            </a:xfrm>
            <a:prstGeom prst="donut">
              <a:avLst/>
            </a:prstGeom>
            <a:solidFill>
              <a:srgbClr val="A96381"/>
            </a:solidFill>
            <a:ln>
              <a:solidFill>
                <a:srgbClr val="A9638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>
                <a:solidFill>
                  <a:schemeClr val="tx1"/>
                </a:solidFill>
              </a:endParaRPr>
            </a:p>
          </p:txBody>
        </p:sp>
        <p:sp>
          <p:nvSpPr>
            <p:cNvPr id="142" name="Prstenec 141"/>
            <p:cNvSpPr/>
            <p:nvPr/>
          </p:nvSpPr>
          <p:spPr>
            <a:xfrm>
              <a:off x="7056275" y="4103130"/>
              <a:ext cx="108012" cy="160469"/>
            </a:xfrm>
            <a:prstGeom prst="donut">
              <a:avLst/>
            </a:prstGeom>
            <a:solidFill>
              <a:schemeClr val="accent2">
                <a:lumMod val="50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>
                <a:solidFill>
                  <a:schemeClr val="tx1"/>
                </a:solidFill>
              </a:endParaRPr>
            </a:p>
          </p:txBody>
        </p:sp>
        <p:sp>
          <p:nvSpPr>
            <p:cNvPr id="143" name="Prstenec 142"/>
            <p:cNvSpPr/>
            <p:nvPr/>
          </p:nvSpPr>
          <p:spPr>
            <a:xfrm>
              <a:off x="6479315" y="4726972"/>
              <a:ext cx="108012" cy="160469"/>
            </a:xfrm>
            <a:prstGeom prst="donut">
              <a:avLst/>
            </a:prstGeom>
            <a:solidFill>
              <a:srgbClr val="916D9F"/>
            </a:solidFill>
            <a:ln>
              <a:solidFill>
                <a:srgbClr val="916D9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>
                <a:solidFill>
                  <a:schemeClr val="tx1"/>
                </a:solidFill>
              </a:endParaRPr>
            </a:p>
          </p:txBody>
        </p:sp>
        <p:sp>
          <p:nvSpPr>
            <p:cNvPr id="144" name="Prstenec 143"/>
            <p:cNvSpPr/>
            <p:nvPr/>
          </p:nvSpPr>
          <p:spPr>
            <a:xfrm>
              <a:off x="6071443" y="4783097"/>
              <a:ext cx="108012" cy="160469"/>
            </a:xfrm>
            <a:prstGeom prst="donu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>
                <a:solidFill>
                  <a:schemeClr val="tx1"/>
                </a:solidFill>
              </a:endParaRPr>
            </a:p>
          </p:txBody>
        </p:sp>
        <p:sp>
          <p:nvSpPr>
            <p:cNvPr id="145" name="Prstenec 144"/>
            <p:cNvSpPr/>
            <p:nvPr/>
          </p:nvSpPr>
          <p:spPr>
            <a:xfrm>
              <a:off x="5638811" y="4714499"/>
              <a:ext cx="108012" cy="160469"/>
            </a:xfrm>
            <a:prstGeom prst="donu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>
                <a:solidFill>
                  <a:schemeClr val="tx1"/>
                </a:solidFill>
              </a:endParaRPr>
            </a:p>
          </p:txBody>
        </p:sp>
        <p:sp>
          <p:nvSpPr>
            <p:cNvPr id="148" name="TextovéPole 147"/>
            <p:cNvSpPr txBox="1"/>
            <p:nvPr/>
          </p:nvSpPr>
          <p:spPr>
            <a:xfrm>
              <a:off x="5452501" y="3690287"/>
              <a:ext cx="131238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 smtClean="0">
                  <a:latin typeface="+mn-lt"/>
                </a:rPr>
                <a:t>P</a:t>
              </a:r>
              <a:r>
                <a:rPr lang="cs-CZ" sz="1200" b="1" baseline="-25000" dirty="0" smtClean="0">
                  <a:latin typeface="+mn-lt"/>
                </a:rPr>
                <a:t>alv</a:t>
              </a:r>
              <a:r>
                <a:rPr lang="cs-CZ" sz="1200" b="1" dirty="0" smtClean="0">
                  <a:latin typeface="+mn-lt"/>
                </a:rPr>
                <a:t>O2= 7,1 </a:t>
              </a:r>
              <a:r>
                <a:rPr lang="cs-CZ" sz="1200" b="1" dirty="0" err="1" smtClean="0">
                  <a:latin typeface="+mn-lt"/>
                </a:rPr>
                <a:t>kPa</a:t>
              </a:r>
              <a:endParaRPr lang="cs-CZ" sz="1200" b="1" dirty="0" smtClean="0">
                <a:latin typeface="+mn-lt"/>
              </a:endParaRPr>
            </a:p>
            <a:p>
              <a:r>
                <a:rPr lang="cs-CZ" sz="1200" b="1" dirty="0" smtClean="0">
                  <a:latin typeface="+mn-lt"/>
                </a:rPr>
                <a:t>P</a:t>
              </a:r>
              <a:r>
                <a:rPr lang="cs-CZ" sz="1200" b="1" baseline="-25000" dirty="0" smtClean="0">
                  <a:latin typeface="+mn-lt"/>
                </a:rPr>
                <a:t>alv</a:t>
              </a:r>
              <a:r>
                <a:rPr lang="cs-CZ" sz="1200" b="1" dirty="0" smtClean="0">
                  <a:latin typeface="+mn-lt"/>
                </a:rPr>
                <a:t>CO2= 10 </a:t>
              </a:r>
              <a:r>
                <a:rPr lang="cs-CZ" sz="1200" b="1" dirty="0" err="1" smtClean="0">
                  <a:latin typeface="+mn-lt"/>
                </a:rPr>
                <a:t>Kpa</a:t>
              </a:r>
              <a:endParaRPr lang="cs-CZ" sz="1200" b="1" dirty="0">
                <a:latin typeface="+mn-lt"/>
              </a:endParaRPr>
            </a:p>
          </p:txBody>
        </p:sp>
        <p:sp>
          <p:nvSpPr>
            <p:cNvPr id="149" name="TextovéPole 148"/>
            <p:cNvSpPr txBox="1"/>
            <p:nvPr/>
          </p:nvSpPr>
          <p:spPr>
            <a:xfrm>
              <a:off x="4860032" y="3632379"/>
              <a:ext cx="50405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200" dirty="0" smtClean="0">
                  <a:solidFill>
                    <a:schemeClr val="tx2"/>
                  </a:solidFill>
                  <a:latin typeface="+mn-lt"/>
                </a:rPr>
                <a:t>75%</a:t>
              </a:r>
              <a:endParaRPr lang="cs-CZ" sz="1200" dirty="0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150" name="TextovéPole 149"/>
            <p:cNvSpPr txBox="1"/>
            <p:nvPr/>
          </p:nvSpPr>
          <p:spPr>
            <a:xfrm>
              <a:off x="6804247" y="3566469"/>
              <a:ext cx="61206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200" dirty="0" smtClean="0">
                  <a:solidFill>
                    <a:srgbClr val="FF0000"/>
                  </a:solidFill>
                  <a:latin typeface="+mn-lt"/>
                </a:rPr>
                <a:t>82%</a:t>
              </a:r>
              <a:endParaRPr lang="cs-CZ" sz="1200" dirty="0">
                <a:solidFill>
                  <a:srgbClr val="FF0000"/>
                </a:solidFill>
                <a:latin typeface="+mn-lt"/>
              </a:endParaRPr>
            </a:p>
          </p:txBody>
        </p:sp>
        <p:sp>
          <p:nvSpPr>
            <p:cNvPr id="221" name="Obousměrná svislá šipka 220"/>
            <p:cNvSpPr/>
            <p:nvPr/>
          </p:nvSpPr>
          <p:spPr>
            <a:xfrm>
              <a:off x="5991029" y="2594115"/>
              <a:ext cx="51656" cy="306835"/>
            </a:xfrm>
            <a:prstGeom prst="upDownArrow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224" name="TextovéPole 223"/>
          <p:cNvSpPr txBox="1"/>
          <p:nvPr/>
        </p:nvSpPr>
        <p:spPr>
          <a:xfrm>
            <a:off x="1247812" y="4977607"/>
            <a:ext cx="6328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Pokles P</a:t>
            </a:r>
            <a:r>
              <a:rPr lang="cs-CZ" baseline="-25000" dirty="0"/>
              <a:t>A</a:t>
            </a:r>
            <a:r>
              <a:rPr lang="cs-CZ" dirty="0" smtClean="0"/>
              <a:t> O2 není velký – může být nahrazen podáváním O2 – úskalí hodnocení spO2 jako ukazatel ventilace </a:t>
            </a:r>
            <a:endParaRPr lang="cs-CZ" dirty="0"/>
          </a:p>
        </p:txBody>
      </p:sp>
      <p:sp>
        <p:nvSpPr>
          <p:cNvPr id="225" name="AutoShape 4" descr="Hypoventilation Disorders&#10;Obstructive&#10;Hypoventilation&#10;Central&#10;and Sleep Related&#10;Hypoventilation&#10;Restrictive Hypoventilation&#10; 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5578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rgbClr val="FF0000"/>
                </a:solidFill>
              </a:rPr>
              <a:t>I. HYPOVENTILACE</a:t>
            </a:r>
            <a:endParaRPr lang="cs-CZ" dirty="0"/>
          </a:p>
        </p:txBody>
      </p:sp>
      <p:grpSp>
        <p:nvGrpSpPr>
          <p:cNvPr id="222" name="Skupina 221"/>
          <p:cNvGrpSpPr/>
          <p:nvPr/>
        </p:nvGrpSpPr>
        <p:grpSpPr>
          <a:xfrm>
            <a:off x="1268016" y="1959530"/>
            <a:ext cx="2556283" cy="2765614"/>
            <a:chOff x="1268016" y="2355232"/>
            <a:chExt cx="2556283" cy="2765614"/>
          </a:xfrm>
        </p:grpSpPr>
        <p:grpSp>
          <p:nvGrpSpPr>
            <p:cNvPr id="153" name="Skupina 152"/>
            <p:cNvGrpSpPr/>
            <p:nvPr/>
          </p:nvGrpSpPr>
          <p:grpSpPr>
            <a:xfrm>
              <a:off x="2163385" y="2355232"/>
              <a:ext cx="72008" cy="288032"/>
              <a:chOff x="3635896" y="1196752"/>
              <a:chExt cx="72008" cy="288032"/>
            </a:xfrm>
          </p:grpSpPr>
          <p:sp>
            <p:nvSpPr>
              <p:cNvPr id="218" name="Zaoblený obdélník 217"/>
              <p:cNvSpPr/>
              <p:nvPr/>
            </p:nvSpPr>
            <p:spPr>
              <a:xfrm>
                <a:off x="3635896" y="1196752"/>
                <a:ext cx="72008" cy="288032"/>
              </a:xfrm>
              <a:prstGeom prst="roundRect">
                <a:avLst/>
              </a:prstGeom>
              <a:solidFill>
                <a:srgbClr val="FFFF00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219" name="Ovál 218"/>
              <p:cNvSpPr/>
              <p:nvPr/>
            </p:nvSpPr>
            <p:spPr>
              <a:xfrm>
                <a:off x="3649040" y="1389916"/>
                <a:ext cx="45719" cy="45719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grpSp>
          <p:nvGrpSpPr>
            <p:cNvPr id="154" name="Skupina 153"/>
            <p:cNvGrpSpPr/>
            <p:nvPr/>
          </p:nvGrpSpPr>
          <p:grpSpPr>
            <a:xfrm>
              <a:off x="2582289" y="2361912"/>
              <a:ext cx="72008" cy="288032"/>
              <a:chOff x="4067944" y="1196752"/>
              <a:chExt cx="72008" cy="288032"/>
            </a:xfrm>
          </p:grpSpPr>
          <p:sp>
            <p:nvSpPr>
              <p:cNvPr id="216" name="Zaoblený obdélník 215"/>
              <p:cNvSpPr/>
              <p:nvPr/>
            </p:nvSpPr>
            <p:spPr>
              <a:xfrm>
                <a:off x="4067944" y="1196752"/>
                <a:ext cx="72008" cy="288032"/>
              </a:xfrm>
              <a:prstGeom prst="roundRect">
                <a:avLst/>
              </a:prstGeom>
              <a:solidFill>
                <a:srgbClr val="FFFF00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217" name="Ovál 216"/>
              <p:cNvSpPr/>
              <p:nvPr/>
            </p:nvSpPr>
            <p:spPr>
              <a:xfrm>
                <a:off x="4081088" y="1389916"/>
                <a:ext cx="45719" cy="45719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grpSp>
          <p:nvGrpSpPr>
            <p:cNvPr id="155" name="Skupina 154"/>
            <p:cNvGrpSpPr/>
            <p:nvPr/>
          </p:nvGrpSpPr>
          <p:grpSpPr>
            <a:xfrm>
              <a:off x="2163385" y="2651398"/>
              <a:ext cx="72008" cy="288032"/>
              <a:chOff x="3635896" y="1196752"/>
              <a:chExt cx="72008" cy="288032"/>
            </a:xfrm>
          </p:grpSpPr>
          <p:sp>
            <p:nvSpPr>
              <p:cNvPr id="214" name="Zaoblený obdélník 213"/>
              <p:cNvSpPr/>
              <p:nvPr/>
            </p:nvSpPr>
            <p:spPr>
              <a:xfrm>
                <a:off x="3635896" y="1196752"/>
                <a:ext cx="72008" cy="288032"/>
              </a:xfrm>
              <a:prstGeom prst="roundRect">
                <a:avLst/>
              </a:prstGeom>
              <a:solidFill>
                <a:srgbClr val="FFFF00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215" name="Ovál 214"/>
              <p:cNvSpPr/>
              <p:nvPr/>
            </p:nvSpPr>
            <p:spPr>
              <a:xfrm>
                <a:off x="3649040" y="1389916"/>
                <a:ext cx="45719" cy="45719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grpSp>
          <p:nvGrpSpPr>
            <p:cNvPr id="156" name="Skupina 155"/>
            <p:cNvGrpSpPr/>
            <p:nvPr/>
          </p:nvGrpSpPr>
          <p:grpSpPr>
            <a:xfrm>
              <a:off x="2582289" y="2649944"/>
              <a:ext cx="72008" cy="288032"/>
              <a:chOff x="3635896" y="1196752"/>
              <a:chExt cx="72008" cy="288032"/>
            </a:xfrm>
          </p:grpSpPr>
          <p:sp>
            <p:nvSpPr>
              <p:cNvPr id="212" name="Zaoblený obdélník 211"/>
              <p:cNvSpPr/>
              <p:nvPr/>
            </p:nvSpPr>
            <p:spPr>
              <a:xfrm>
                <a:off x="3635896" y="1196752"/>
                <a:ext cx="72008" cy="288032"/>
              </a:xfrm>
              <a:prstGeom prst="roundRect">
                <a:avLst/>
              </a:prstGeom>
              <a:solidFill>
                <a:srgbClr val="FFFF00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213" name="Ovál 212"/>
              <p:cNvSpPr/>
              <p:nvPr/>
            </p:nvSpPr>
            <p:spPr>
              <a:xfrm>
                <a:off x="3649040" y="1389916"/>
                <a:ext cx="45719" cy="45719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grpSp>
          <p:nvGrpSpPr>
            <p:cNvPr id="157" name="Skupina 156"/>
            <p:cNvGrpSpPr/>
            <p:nvPr/>
          </p:nvGrpSpPr>
          <p:grpSpPr>
            <a:xfrm>
              <a:off x="2582288" y="2956198"/>
              <a:ext cx="72008" cy="288032"/>
              <a:chOff x="3635896" y="1196752"/>
              <a:chExt cx="72008" cy="288032"/>
            </a:xfrm>
          </p:grpSpPr>
          <p:sp>
            <p:nvSpPr>
              <p:cNvPr id="210" name="Zaoblený obdélník 209"/>
              <p:cNvSpPr/>
              <p:nvPr/>
            </p:nvSpPr>
            <p:spPr>
              <a:xfrm>
                <a:off x="3635896" y="1196752"/>
                <a:ext cx="72008" cy="288032"/>
              </a:xfrm>
              <a:prstGeom prst="roundRect">
                <a:avLst/>
              </a:prstGeom>
              <a:solidFill>
                <a:srgbClr val="FFFF00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211" name="Ovál 210"/>
              <p:cNvSpPr/>
              <p:nvPr/>
            </p:nvSpPr>
            <p:spPr>
              <a:xfrm>
                <a:off x="3649040" y="1389916"/>
                <a:ext cx="45719" cy="45719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grpSp>
          <p:nvGrpSpPr>
            <p:cNvPr id="158" name="Skupina 157"/>
            <p:cNvGrpSpPr/>
            <p:nvPr/>
          </p:nvGrpSpPr>
          <p:grpSpPr>
            <a:xfrm>
              <a:off x="2163385" y="2956198"/>
              <a:ext cx="72008" cy="288032"/>
              <a:chOff x="3635896" y="1196752"/>
              <a:chExt cx="72008" cy="288032"/>
            </a:xfrm>
          </p:grpSpPr>
          <p:sp>
            <p:nvSpPr>
              <p:cNvPr id="208" name="Zaoblený obdélník 207"/>
              <p:cNvSpPr/>
              <p:nvPr/>
            </p:nvSpPr>
            <p:spPr>
              <a:xfrm>
                <a:off x="3635896" y="1196752"/>
                <a:ext cx="72008" cy="288032"/>
              </a:xfrm>
              <a:prstGeom prst="roundRect">
                <a:avLst/>
              </a:prstGeom>
              <a:solidFill>
                <a:srgbClr val="FFFF00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209" name="Ovál 208"/>
              <p:cNvSpPr/>
              <p:nvPr/>
            </p:nvSpPr>
            <p:spPr>
              <a:xfrm>
                <a:off x="3649040" y="1389916"/>
                <a:ext cx="45719" cy="45719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grpSp>
          <p:nvGrpSpPr>
            <p:cNvPr id="161" name="Skupina 160"/>
            <p:cNvGrpSpPr/>
            <p:nvPr/>
          </p:nvGrpSpPr>
          <p:grpSpPr>
            <a:xfrm>
              <a:off x="1912111" y="3149618"/>
              <a:ext cx="151450" cy="320943"/>
              <a:chOff x="3374997" y="2070417"/>
              <a:chExt cx="119607" cy="320943"/>
            </a:xfrm>
          </p:grpSpPr>
          <p:sp>
            <p:nvSpPr>
              <p:cNvPr id="206" name="Vývojový diagram: uložená data 205"/>
              <p:cNvSpPr/>
              <p:nvPr/>
            </p:nvSpPr>
            <p:spPr>
              <a:xfrm rot="2676020">
                <a:off x="3392548" y="2070417"/>
                <a:ext cx="102056" cy="320943"/>
              </a:xfrm>
              <a:prstGeom prst="flowChartOnlineStorage">
                <a:avLst/>
              </a:prstGeom>
              <a:solidFill>
                <a:srgbClr val="FFFF00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207" name="Ovál 206"/>
              <p:cNvSpPr/>
              <p:nvPr/>
            </p:nvSpPr>
            <p:spPr>
              <a:xfrm>
                <a:off x="3374997" y="2250583"/>
                <a:ext cx="45719" cy="45719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grpSp>
          <p:nvGrpSpPr>
            <p:cNvPr id="162" name="Skupina 161"/>
            <p:cNvGrpSpPr/>
            <p:nvPr/>
          </p:nvGrpSpPr>
          <p:grpSpPr>
            <a:xfrm rot="20234003">
              <a:off x="1746671" y="3440501"/>
              <a:ext cx="138102" cy="286032"/>
              <a:chOff x="3374997" y="2070417"/>
              <a:chExt cx="119607" cy="320943"/>
            </a:xfrm>
          </p:grpSpPr>
          <p:sp>
            <p:nvSpPr>
              <p:cNvPr id="204" name="Vývojový diagram: uložená data 203"/>
              <p:cNvSpPr/>
              <p:nvPr/>
            </p:nvSpPr>
            <p:spPr>
              <a:xfrm rot="2676020">
                <a:off x="3392548" y="2070417"/>
                <a:ext cx="102056" cy="320943"/>
              </a:xfrm>
              <a:prstGeom prst="flowChartOnlineStorage">
                <a:avLst/>
              </a:prstGeom>
              <a:solidFill>
                <a:srgbClr val="FFFF00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205" name="Ovál 204"/>
              <p:cNvSpPr/>
              <p:nvPr/>
            </p:nvSpPr>
            <p:spPr>
              <a:xfrm>
                <a:off x="3374997" y="2250583"/>
                <a:ext cx="45719" cy="45719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grpSp>
          <p:nvGrpSpPr>
            <p:cNvPr id="163" name="Skupina 162"/>
            <p:cNvGrpSpPr/>
            <p:nvPr/>
          </p:nvGrpSpPr>
          <p:grpSpPr>
            <a:xfrm rot="18868358">
              <a:off x="1698000" y="3755259"/>
              <a:ext cx="153262" cy="311478"/>
              <a:chOff x="3363971" y="2070417"/>
              <a:chExt cx="130633" cy="320943"/>
            </a:xfrm>
          </p:grpSpPr>
          <p:sp>
            <p:nvSpPr>
              <p:cNvPr id="202" name="Vývojový diagram: uložená data 201"/>
              <p:cNvSpPr/>
              <p:nvPr/>
            </p:nvSpPr>
            <p:spPr>
              <a:xfrm rot="2676020">
                <a:off x="3392548" y="2070417"/>
                <a:ext cx="102056" cy="320943"/>
              </a:xfrm>
              <a:prstGeom prst="flowChartOnlineStorage">
                <a:avLst/>
              </a:prstGeom>
              <a:solidFill>
                <a:srgbClr val="FFFF00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203" name="Ovál 202"/>
              <p:cNvSpPr/>
              <p:nvPr/>
            </p:nvSpPr>
            <p:spPr>
              <a:xfrm>
                <a:off x="3363971" y="2234333"/>
                <a:ext cx="59411" cy="64105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grpSp>
          <p:nvGrpSpPr>
            <p:cNvPr id="164" name="Skupina 163"/>
            <p:cNvGrpSpPr/>
            <p:nvPr/>
          </p:nvGrpSpPr>
          <p:grpSpPr>
            <a:xfrm rot="15968231">
              <a:off x="1964006" y="4341959"/>
              <a:ext cx="109633" cy="320943"/>
              <a:chOff x="3374997" y="2070417"/>
              <a:chExt cx="119618" cy="320943"/>
            </a:xfrm>
          </p:grpSpPr>
          <p:sp>
            <p:nvSpPr>
              <p:cNvPr id="200" name="Vývojový diagram: uložená data 199"/>
              <p:cNvSpPr/>
              <p:nvPr/>
            </p:nvSpPr>
            <p:spPr>
              <a:xfrm rot="2676020">
                <a:off x="3392559" y="2070417"/>
                <a:ext cx="102056" cy="320943"/>
              </a:xfrm>
              <a:prstGeom prst="flowChartOnlineStorage">
                <a:avLst/>
              </a:prstGeom>
              <a:solidFill>
                <a:srgbClr val="FFFF00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201" name="Ovál 200"/>
              <p:cNvSpPr/>
              <p:nvPr/>
            </p:nvSpPr>
            <p:spPr>
              <a:xfrm>
                <a:off x="3374997" y="2250583"/>
                <a:ext cx="45719" cy="45719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grpSp>
          <p:nvGrpSpPr>
            <p:cNvPr id="165" name="Skupina 164"/>
            <p:cNvGrpSpPr/>
            <p:nvPr/>
          </p:nvGrpSpPr>
          <p:grpSpPr>
            <a:xfrm rot="17730239">
              <a:off x="1756462" y="4070712"/>
              <a:ext cx="156662" cy="320943"/>
              <a:chOff x="3361609" y="2070417"/>
              <a:chExt cx="132995" cy="320943"/>
            </a:xfrm>
          </p:grpSpPr>
          <p:sp>
            <p:nvSpPr>
              <p:cNvPr id="198" name="Vývojový diagram: uložená data 197"/>
              <p:cNvSpPr/>
              <p:nvPr/>
            </p:nvSpPr>
            <p:spPr>
              <a:xfrm rot="2676020">
                <a:off x="3392548" y="2070417"/>
                <a:ext cx="102056" cy="320943"/>
              </a:xfrm>
              <a:prstGeom prst="flowChartOnlineStorage">
                <a:avLst/>
              </a:prstGeom>
              <a:solidFill>
                <a:srgbClr val="FFFF00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199" name="Ovál 198"/>
              <p:cNvSpPr/>
              <p:nvPr/>
            </p:nvSpPr>
            <p:spPr>
              <a:xfrm>
                <a:off x="3361609" y="2225313"/>
                <a:ext cx="45719" cy="45719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grpSp>
          <p:nvGrpSpPr>
            <p:cNvPr id="166" name="Skupina 165"/>
            <p:cNvGrpSpPr/>
            <p:nvPr/>
          </p:nvGrpSpPr>
          <p:grpSpPr>
            <a:xfrm rot="14176983">
              <a:off x="2283113" y="4493590"/>
              <a:ext cx="112298" cy="320943"/>
              <a:chOff x="3374997" y="2070417"/>
              <a:chExt cx="119618" cy="320943"/>
            </a:xfrm>
          </p:grpSpPr>
          <p:sp>
            <p:nvSpPr>
              <p:cNvPr id="196" name="Vývojový diagram: uložená data 195"/>
              <p:cNvSpPr/>
              <p:nvPr/>
            </p:nvSpPr>
            <p:spPr>
              <a:xfrm rot="2676020">
                <a:off x="3392559" y="2070417"/>
                <a:ext cx="102056" cy="320943"/>
              </a:xfrm>
              <a:prstGeom prst="flowChartOnlineStorage">
                <a:avLst/>
              </a:prstGeom>
              <a:solidFill>
                <a:srgbClr val="FFFF00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197" name="Ovál 196"/>
              <p:cNvSpPr/>
              <p:nvPr/>
            </p:nvSpPr>
            <p:spPr>
              <a:xfrm>
                <a:off x="3374997" y="2250583"/>
                <a:ext cx="45719" cy="45719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grpSp>
          <p:nvGrpSpPr>
            <p:cNvPr id="167" name="Skupina 166"/>
            <p:cNvGrpSpPr/>
            <p:nvPr/>
          </p:nvGrpSpPr>
          <p:grpSpPr>
            <a:xfrm rot="10800000">
              <a:off x="3014150" y="4323959"/>
              <a:ext cx="127326" cy="320943"/>
              <a:chOff x="3374997" y="2070417"/>
              <a:chExt cx="119618" cy="320943"/>
            </a:xfrm>
          </p:grpSpPr>
          <p:sp>
            <p:nvSpPr>
              <p:cNvPr id="194" name="Vývojový diagram: uložená data 193"/>
              <p:cNvSpPr/>
              <p:nvPr/>
            </p:nvSpPr>
            <p:spPr>
              <a:xfrm rot="2676020">
                <a:off x="3392559" y="2070417"/>
                <a:ext cx="102056" cy="320943"/>
              </a:xfrm>
              <a:prstGeom prst="flowChartOnlineStorage">
                <a:avLst/>
              </a:prstGeom>
              <a:solidFill>
                <a:srgbClr val="FFFF00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195" name="Ovál 194"/>
              <p:cNvSpPr/>
              <p:nvPr/>
            </p:nvSpPr>
            <p:spPr>
              <a:xfrm>
                <a:off x="3374997" y="2250583"/>
                <a:ext cx="45719" cy="45719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grpSp>
          <p:nvGrpSpPr>
            <p:cNvPr id="168" name="Skupina 167"/>
            <p:cNvGrpSpPr/>
            <p:nvPr/>
          </p:nvGrpSpPr>
          <p:grpSpPr>
            <a:xfrm rot="12648700">
              <a:off x="2681007" y="4471302"/>
              <a:ext cx="116459" cy="387374"/>
              <a:chOff x="3399902" y="2026732"/>
              <a:chExt cx="136789" cy="320943"/>
            </a:xfrm>
          </p:grpSpPr>
          <p:sp>
            <p:nvSpPr>
              <p:cNvPr id="192" name="Vývojový diagram: uložená data 191"/>
              <p:cNvSpPr/>
              <p:nvPr/>
            </p:nvSpPr>
            <p:spPr>
              <a:xfrm rot="2676020">
                <a:off x="3434635" y="2026732"/>
                <a:ext cx="102056" cy="320943"/>
              </a:xfrm>
              <a:prstGeom prst="flowChartOnlineStorage">
                <a:avLst/>
              </a:prstGeom>
              <a:solidFill>
                <a:srgbClr val="FFFF00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193" name="Ovál 192"/>
              <p:cNvSpPr/>
              <p:nvPr/>
            </p:nvSpPr>
            <p:spPr>
              <a:xfrm>
                <a:off x="3399902" y="2210660"/>
                <a:ext cx="45719" cy="45719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grpSp>
          <p:nvGrpSpPr>
            <p:cNvPr id="169" name="Skupina 168"/>
            <p:cNvGrpSpPr/>
            <p:nvPr/>
          </p:nvGrpSpPr>
          <p:grpSpPr>
            <a:xfrm rot="8261854">
              <a:off x="3148368" y="3981788"/>
              <a:ext cx="188691" cy="320943"/>
              <a:chOff x="3356910" y="2070417"/>
              <a:chExt cx="137705" cy="320943"/>
            </a:xfrm>
          </p:grpSpPr>
          <p:sp>
            <p:nvSpPr>
              <p:cNvPr id="190" name="Vývojový diagram: uložená data 189"/>
              <p:cNvSpPr/>
              <p:nvPr/>
            </p:nvSpPr>
            <p:spPr>
              <a:xfrm rot="2676020">
                <a:off x="3392559" y="2070417"/>
                <a:ext cx="102056" cy="320943"/>
              </a:xfrm>
              <a:prstGeom prst="flowChartOnlineStorage">
                <a:avLst/>
              </a:prstGeom>
              <a:solidFill>
                <a:srgbClr val="FFFF00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191" name="Ovál 190"/>
              <p:cNvSpPr/>
              <p:nvPr/>
            </p:nvSpPr>
            <p:spPr>
              <a:xfrm>
                <a:off x="3356910" y="2277342"/>
                <a:ext cx="45719" cy="45719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grpSp>
          <p:nvGrpSpPr>
            <p:cNvPr id="170" name="Skupina 169"/>
            <p:cNvGrpSpPr/>
            <p:nvPr/>
          </p:nvGrpSpPr>
          <p:grpSpPr>
            <a:xfrm rot="6882820">
              <a:off x="3087408" y="3634053"/>
              <a:ext cx="191662" cy="320943"/>
              <a:chOff x="3356910" y="2070417"/>
              <a:chExt cx="137705" cy="320943"/>
            </a:xfrm>
          </p:grpSpPr>
          <p:sp>
            <p:nvSpPr>
              <p:cNvPr id="188" name="Vývojový diagram: uložená data 187"/>
              <p:cNvSpPr/>
              <p:nvPr/>
            </p:nvSpPr>
            <p:spPr>
              <a:xfrm rot="2676020">
                <a:off x="3392559" y="2070417"/>
                <a:ext cx="102056" cy="320943"/>
              </a:xfrm>
              <a:prstGeom prst="flowChartOnlineStorage">
                <a:avLst/>
              </a:prstGeom>
              <a:solidFill>
                <a:srgbClr val="FFFF00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189" name="Ovál 188"/>
              <p:cNvSpPr/>
              <p:nvPr/>
            </p:nvSpPr>
            <p:spPr>
              <a:xfrm>
                <a:off x="3356910" y="2277342"/>
                <a:ext cx="45719" cy="45719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grpSp>
          <p:nvGrpSpPr>
            <p:cNvPr id="171" name="Skupina 170"/>
            <p:cNvGrpSpPr/>
            <p:nvPr/>
          </p:nvGrpSpPr>
          <p:grpSpPr>
            <a:xfrm rot="6044167">
              <a:off x="2942551" y="3314780"/>
              <a:ext cx="178444" cy="320943"/>
              <a:chOff x="3356910" y="2070417"/>
              <a:chExt cx="137705" cy="320943"/>
            </a:xfrm>
          </p:grpSpPr>
          <p:sp>
            <p:nvSpPr>
              <p:cNvPr id="186" name="Vývojový diagram: uložená data 185"/>
              <p:cNvSpPr/>
              <p:nvPr/>
            </p:nvSpPr>
            <p:spPr>
              <a:xfrm rot="2676020">
                <a:off x="3392559" y="2070417"/>
                <a:ext cx="102056" cy="320943"/>
              </a:xfrm>
              <a:prstGeom prst="flowChartOnlineStorage">
                <a:avLst/>
              </a:prstGeom>
              <a:solidFill>
                <a:srgbClr val="FFFF00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187" name="Ovál 186"/>
              <p:cNvSpPr/>
              <p:nvPr/>
            </p:nvSpPr>
            <p:spPr>
              <a:xfrm>
                <a:off x="3356910" y="2277342"/>
                <a:ext cx="45719" cy="45719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grpSp>
          <p:nvGrpSpPr>
            <p:cNvPr id="172" name="Skupina 171"/>
            <p:cNvGrpSpPr/>
            <p:nvPr/>
          </p:nvGrpSpPr>
          <p:grpSpPr>
            <a:xfrm rot="4888531">
              <a:off x="2711494" y="3119228"/>
              <a:ext cx="172702" cy="253542"/>
              <a:chOff x="3356910" y="2070417"/>
              <a:chExt cx="137705" cy="320943"/>
            </a:xfrm>
          </p:grpSpPr>
          <p:sp>
            <p:nvSpPr>
              <p:cNvPr id="184" name="Vývojový diagram: uložená data 183"/>
              <p:cNvSpPr/>
              <p:nvPr/>
            </p:nvSpPr>
            <p:spPr>
              <a:xfrm rot="2676020">
                <a:off x="3392559" y="2070417"/>
                <a:ext cx="102056" cy="320943"/>
              </a:xfrm>
              <a:prstGeom prst="flowChartOnlineStorage">
                <a:avLst/>
              </a:prstGeom>
              <a:solidFill>
                <a:srgbClr val="FFFF00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185" name="Ovál 184"/>
              <p:cNvSpPr/>
              <p:nvPr/>
            </p:nvSpPr>
            <p:spPr>
              <a:xfrm>
                <a:off x="3356910" y="2277342"/>
                <a:ext cx="45719" cy="45719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sp>
          <p:nvSpPr>
            <p:cNvPr id="173" name="Ohnutý pruh 172"/>
            <p:cNvSpPr/>
            <p:nvPr/>
          </p:nvSpPr>
          <p:spPr>
            <a:xfrm rot="10800000">
              <a:off x="1340020" y="3137388"/>
              <a:ext cx="2376267" cy="1983458"/>
            </a:xfrm>
            <a:prstGeom prst="blockArc">
              <a:avLst>
                <a:gd name="adj1" fmla="val 10152299"/>
                <a:gd name="adj2" fmla="val 375006"/>
                <a:gd name="adj3" fmla="val 19540"/>
              </a:avLst>
            </a:prstGeom>
            <a:effectLst>
              <a:outerShdw blurRad="40000" dist="20000" dir="5400000" rotWithShape="0">
                <a:srgbClr val="000000">
                  <a:alpha val="38000"/>
                </a:srgbClr>
              </a:outerShdw>
              <a:softEdge rad="12700"/>
            </a:effectLst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>
                <a:solidFill>
                  <a:schemeClr val="tx1"/>
                </a:solidFill>
              </a:endParaRPr>
            </a:p>
          </p:txBody>
        </p:sp>
        <p:sp>
          <p:nvSpPr>
            <p:cNvPr id="174" name="Prstenec 173"/>
            <p:cNvSpPr/>
            <p:nvPr/>
          </p:nvSpPr>
          <p:spPr>
            <a:xfrm>
              <a:off x="1492726" y="4170639"/>
              <a:ext cx="108012" cy="160469"/>
            </a:xfrm>
            <a:prstGeom prst="donu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>
                <a:solidFill>
                  <a:schemeClr val="tx1"/>
                </a:solidFill>
              </a:endParaRPr>
            </a:p>
          </p:txBody>
        </p:sp>
        <p:sp>
          <p:nvSpPr>
            <p:cNvPr id="175" name="Prstenec 174"/>
            <p:cNvSpPr/>
            <p:nvPr/>
          </p:nvSpPr>
          <p:spPr>
            <a:xfrm>
              <a:off x="1723101" y="4510907"/>
              <a:ext cx="108012" cy="160469"/>
            </a:xfrm>
            <a:prstGeom prst="donu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>
                <a:solidFill>
                  <a:schemeClr val="tx1"/>
                </a:solidFill>
              </a:endParaRPr>
            </a:p>
          </p:txBody>
        </p:sp>
        <p:sp>
          <p:nvSpPr>
            <p:cNvPr id="176" name="Prstenec 175"/>
            <p:cNvSpPr/>
            <p:nvPr/>
          </p:nvSpPr>
          <p:spPr>
            <a:xfrm>
              <a:off x="3279693" y="4510907"/>
              <a:ext cx="108012" cy="160469"/>
            </a:xfrm>
            <a:prstGeom prst="donu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>
                <a:solidFill>
                  <a:schemeClr val="tx1"/>
                </a:solidFill>
              </a:endParaRPr>
            </a:p>
          </p:txBody>
        </p:sp>
        <p:sp>
          <p:nvSpPr>
            <p:cNvPr id="177" name="Prstenec 176"/>
            <p:cNvSpPr/>
            <p:nvPr/>
          </p:nvSpPr>
          <p:spPr>
            <a:xfrm>
              <a:off x="2887299" y="4770067"/>
              <a:ext cx="108012" cy="160469"/>
            </a:xfrm>
            <a:prstGeom prst="donu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>
                <a:solidFill>
                  <a:schemeClr val="tx1"/>
                </a:solidFill>
              </a:endParaRPr>
            </a:p>
          </p:txBody>
        </p:sp>
        <p:sp>
          <p:nvSpPr>
            <p:cNvPr id="178" name="Prstenec 177"/>
            <p:cNvSpPr/>
            <p:nvPr/>
          </p:nvSpPr>
          <p:spPr>
            <a:xfrm>
              <a:off x="3500263" y="4130543"/>
              <a:ext cx="108012" cy="160469"/>
            </a:xfrm>
            <a:prstGeom prst="donut">
              <a:avLst/>
            </a:prstGeom>
            <a:solidFill>
              <a:srgbClr val="FF0000"/>
            </a:solidFill>
            <a:ln>
              <a:solidFill>
                <a:srgbClr val="D20A1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>
                <a:solidFill>
                  <a:schemeClr val="tx1"/>
                </a:solidFill>
              </a:endParaRPr>
            </a:p>
          </p:txBody>
        </p:sp>
        <p:sp>
          <p:nvSpPr>
            <p:cNvPr id="179" name="Prstenec 178"/>
            <p:cNvSpPr/>
            <p:nvPr/>
          </p:nvSpPr>
          <p:spPr>
            <a:xfrm>
              <a:off x="2479427" y="4838665"/>
              <a:ext cx="108012" cy="160469"/>
            </a:xfrm>
            <a:prstGeom prst="donut">
              <a:avLst/>
            </a:prstGeom>
            <a:solidFill>
              <a:srgbClr val="9856B6"/>
            </a:solidFill>
            <a:ln>
              <a:solidFill>
                <a:srgbClr val="9856B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>
                <a:solidFill>
                  <a:schemeClr val="tx1"/>
                </a:solidFill>
              </a:endParaRPr>
            </a:p>
          </p:txBody>
        </p:sp>
        <p:sp>
          <p:nvSpPr>
            <p:cNvPr id="180" name="Prstenec 179"/>
            <p:cNvSpPr/>
            <p:nvPr/>
          </p:nvSpPr>
          <p:spPr>
            <a:xfrm>
              <a:off x="2046795" y="4770067"/>
              <a:ext cx="108012" cy="160469"/>
            </a:xfrm>
            <a:prstGeom prst="donu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>
                <a:solidFill>
                  <a:schemeClr val="tx1"/>
                </a:solidFill>
              </a:endParaRPr>
            </a:p>
          </p:txBody>
        </p:sp>
        <p:sp>
          <p:nvSpPr>
            <p:cNvPr id="181" name="TextovéPole 180"/>
            <p:cNvSpPr txBox="1"/>
            <p:nvPr/>
          </p:nvSpPr>
          <p:spPr>
            <a:xfrm>
              <a:off x="1860485" y="3745855"/>
              <a:ext cx="131238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 smtClean="0">
                  <a:latin typeface="+mn-lt"/>
                </a:rPr>
                <a:t>P</a:t>
              </a:r>
              <a:r>
                <a:rPr lang="cs-CZ" sz="1200" b="1" baseline="-25000" dirty="0" smtClean="0">
                  <a:latin typeface="+mn-lt"/>
                </a:rPr>
                <a:t>alv</a:t>
              </a:r>
              <a:r>
                <a:rPr lang="cs-CZ" sz="1200" b="1" dirty="0" smtClean="0">
                  <a:latin typeface="+mn-lt"/>
                </a:rPr>
                <a:t>O2=13,3 </a:t>
              </a:r>
              <a:r>
                <a:rPr lang="cs-CZ" sz="1200" b="1" dirty="0" err="1" smtClean="0">
                  <a:latin typeface="+mn-lt"/>
                </a:rPr>
                <a:t>kPa</a:t>
              </a:r>
              <a:endParaRPr lang="cs-CZ" sz="1200" b="1" dirty="0" smtClean="0">
                <a:latin typeface="+mn-lt"/>
              </a:endParaRPr>
            </a:p>
            <a:p>
              <a:r>
                <a:rPr lang="cs-CZ" sz="1200" b="1" dirty="0" smtClean="0">
                  <a:latin typeface="+mn-lt"/>
                </a:rPr>
                <a:t>P</a:t>
              </a:r>
              <a:r>
                <a:rPr lang="cs-CZ" sz="1200" b="1" baseline="-25000" dirty="0" smtClean="0">
                  <a:latin typeface="+mn-lt"/>
                </a:rPr>
                <a:t>alv</a:t>
              </a:r>
              <a:r>
                <a:rPr lang="cs-CZ" sz="1200" b="1" dirty="0" smtClean="0">
                  <a:latin typeface="+mn-lt"/>
                </a:rPr>
                <a:t>CO2=5, 3 </a:t>
              </a:r>
              <a:r>
                <a:rPr lang="cs-CZ" sz="1200" b="1" dirty="0" err="1" smtClean="0">
                  <a:latin typeface="+mn-lt"/>
                </a:rPr>
                <a:t>Kpa</a:t>
              </a:r>
              <a:endParaRPr lang="cs-CZ" sz="1200" b="1" dirty="0">
                <a:latin typeface="+mn-lt"/>
              </a:endParaRPr>
            </a:p>
          </p:txBody>
        </p:sp>
        <p:sp>
          <p:nvSpPr>
            <p:cNvPr id="182" name="TextovéPole 181"/>
            <p:cNvSpPr txBox="1"/>
            <p:nvPr/>
          </p:nvSpPr>
          <p:spPr>
            <a:xfrm>
              <a:off x="1268016" y="3687947"/>
              <a:ext cx="50405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200" dirty="0" smtClean="0">
                  <a:solidFill>
                    <a:schemeClr val="tx2"/>
                  </a:solidFill>
                  <a:latin typeface="+mn-lt"/>
                </a:rPr>
                <a:t>75%</a:t>
              </a:r>
              <a:endParaRPr lang="cs-CZ" sz="1200" dirty="0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183" name="TextovéPole 182"/>
            <p:cNvSpPr txBox="1"/>
            <p:nvPr/>
          </p:nvSpPr>
          <p:spPr>
            <a:xfrm>
              <a:off x="3212231" y="3622037"/>
              <a:ext cx="61206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200" dirty="0" smtClean="0">
                  <a:solidFill>
                    <a:srgbClr val="FF0000"/>
                  </a:solidFill>
                  <a:latin typeface="+mn-lt"/>
                </a:rPr>
                <a:t>100%</a:t>
              </a:r>
              <a:endParaRPr lang="cs-CZ" sz="1200" dirty="0">
                <a:solidFill>
                  <a:srgbClr val="FF0000"/>
                </a:solidFill>
                <a:latin typeface="+mn-lt"/>
              </a:endParaRPr>
            </a:p>
          </p:txBody>
        </p:sp>
        <p:sp>
          <p:nvSpPr>
            <p:cNvPr id="220" name="Obousměrná svislá šipka 219"/>
            <p:cNvSpPr/>
            <p:nvPr/>
          </p:nvSpPr>
          <p:spPr>
            <a:xfrm>
              <a:off x="2281356" y="2428324"/>
              <a:ext cx="300932" cy="613670"/>
            </a:xfrm>
            <a:prstGeom prst="upDownArrow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grpSp>
        <p:nvGrpSpPr>
          <p:cNvPr id="223" name="Skupina 222"/>
          <p:cNvGrpSpPr/>
          <p:nvPr/>
        </p:nvGrpSpPr>
        <p:grpSpPr>
          <a:xfrm>
            <a:off x="4860032" y="1903962"/>
            <a:ext cx="2556283" cy="2765614"/>
            <a:chOff x="4860032" y="2299664"/>
            <a:chExt cx="2556283" cy="2765614"/>
          </a:xfrm>
        </p:grpSpPr>
        <p:grpSp>
          <p:nvGrpSpPr>
            <p:cNvPr id="22" name="Skupina 21"/>
            <p:cNvGrpSpPr/>
            <p:nvPr/>
          </p:nvGrpSpPr>
          <p:grpSpPr>
            <a:xfrm>
              <a:off x="5755401" y="2299664"/>
              <a:ext cx="72008" cy="288032"/>
              <a:chOff x="3635896" y="1196752"/>
              <a:chExt cx="72008" cy="288032"/>
            </a:xfrm>
          </p:grpSpPr>
          <p:sp>
            <p:nvSpPr>
              <p:cNvPr id="20" name="Zaoblený obdélník 19"/>
              <p:cNvSpPr/>
              <p:nvPr/>
            </p:nvSpPr>
            <p:spPr>
              <a:xfrm>
                <a:off x="3635896" y="1196752"/>
                <a:ext cx="72008" cy="288032"/>
              </a:xfrm>
              <a:prstGeom prst="roundRect">
                <a:avLst/>
              </a:prstGeom>
              <a:solidFill>
                <a:srgbClr val="FFFF00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21" name="Ovál 20"/>
              <p:cNvSpPr/>
              <p:nvPr/>
            </p:nvSpPr>
            <p:spPr>
              <a:xfrm>
                <a:off x="3649040" y="1389916"/>
                <a:ext cx="45719" cy="45719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grpSp>
          <p:nvGrpSpPr>
            <p:cNvPr id="91" name="Skupina 90"/>
            <p:cNvGrpSpPr/>
            <p:nvPr/>
          </p:nvGrpSpPr>
          <p:grpSpPr>
            <a:xfrm>
              <a:off x="6174305" y="2306344"/>
              <a:ext cx="72008" cy="288032"/>
              <a:chOff x="4067944" y="1196752"/>
              <a:chExt cx="72008" cy="288032"/>
            </a:xfrm>
          </p:grpSpPr>
          <p:sp>
            <p:nvSpPr>
              <p:cNvPr id="24" name="Zaoblený obdélník 23"/>
              <p:cNvSpPr/>
              <p:nvPr/>
            </p:nvSpPr>
            <p:spPr>
              <a:xfrm>
                <a:off x="4067944" y="1196752"/>
                <a:ext cx="72008" cy="288032"/>
              </a:xfrm>
              <a:prstGeom prst="roundRect">
                <a:avLst/>
              </a:prstGeom>
              <a:solidFill>
                <a:srgbClr val="FFFF00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25" name="Ovál 24"/>
              <p:cNvSpPr/>
              <p:nvPr/>
            </p:nvSpPr>
            <p:spPr>
              <a:xfrm>
                <a:off x="4081088" y="1389916"/>
                <a:ext cx="45719" cy="45719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grpSp>
          <p:nvGrpSpPr>
            <p:cNvPr id="29" name="Skupina 28"/>
            <p:cNvGrpSpPr/>
            <p:nvPr/>
          </p:nvGrpSpPr>
          <p:grpSpPr>
            <a:xfrm>
              <a:off x="5755401" y="2595830"/>
              <a:ext cx="72008" cy="288032"/>
              <a:chOff x="3635896" y="1196752"/>
              <a:chExt cx="72008" cy="288032"/>
            </a:xfrm>
          </p:grpSpPr>
          <p:sp>
            <p:nvSpPr>
              <p:cNvPr id="30" name="Zaoblený obdélník 29"/>
              <p:cNvSpPr/>
              <p:nvPr/>
            </p:nvSpPr>
            <p:spPr>
              <a:xfrm>
                <a:off x="3635896" y="1196752"/>
                <a:ext cx="72008" cy="288032"/>
              </a:xfrm>
              <a:prstGeom prst="roundRect">
                <a:avLst/>
              </a:prstGeom>
              <a:solidFill>
                <a:srgbClr val="FFFF00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31" name="Ovál 30"/>
              <p:cNvSpPr/>
              <p:nvPr/>
            </p:nvSpPr>
            <p:spPr>
              <a:xfrm>
                <a:off x="3649040" y="1389916"/>
                <a:ext cx="45719" cy="45719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grpSp>
          <p:nvGrpSpPr>
            <p:cNvPr id="32" name="Skupina 31"/>
            <p:cNvGrpSpPr/>
            <p:nvPr/>
          </p:nvGrpSpPr>
          <p:grpSpPr>
            <a:xfrm>
              <a:off x="6174305" y="2594376"/>
              <a:ext cx="72008" cy="288032"/>
              <a:chOff x="3635896" y="1196752"/>
              <a:chExt cx="72008" cy="288032"/>
            </a:xfrm>
          </p:grpSpPr>
          <p:sp>
            <p:nvSpPr>
              <p:cNvPr id="33" name="Zaoblený obdélník 32"/>
              <p:cNvSpPr/>
              <p:nvPr/>
            </p:nvSpPr>
            <p:spPr>
              <a:xfrm>
                <a:off x="3635896" y="1196752"/>
                <a:ext cx="72008" cy="288032"/>
              </a:xfrm>
              <a:prstGeom prst="roundRect">
                <a:avLst/>
              </a:prstGeom>
              <a:solidFill>
                <a:srgbClr val="FFFF00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34" name="Ovál 33"/>
              <p:cNvSpPr/>
              <p:nvPr/>
            </p:nvSpPr>
            <p:spPr>
              <a:xfrm>
                <a:off x="3649040" y="1389916"/>
                <a:ext cx="45719" cy="45719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grpSp>
          <p:nvGrpSpPr>
            <p:cNvPr id="35" name="Skupina 34"/>
            <p:cNvGrpSpPr/>
            <p:nvPr/>
          </p:nvGrpSpPr>
          <p:grpSpPr>
            <a:xfrm>
              <a:off x="6174304" y="2900630"/>
              <a:ext cx="72008" cy="288032"/>
              <a:chOff x="3635896" y="1196752"/>
              <a:chExt cx="72008" cy="288032"/>
            </a:xfrm>
          </p:grpSpPr>
          <p:sp>
            <p:nvSpPr>
              <p:cNvPr id="36" name="Zaoblený obdélník 35"/>
              <p:cNvSpPr/>
              <p:nvPr/>
            </p:nvSpPr>
            <p:spPr>
              <a:xfrm>
                <a:off x="3635896" y="1196752"/>
                <a:ext cx="72008" cy="288032"/>
              </a:xfrm>
              <a:prstGeom prst="roundRect">
                <a:avLst/>
              </a:prstGeom>
              <a:solidFill>
                <a:srgbClr val="FFFF00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37" name="Ovál 36"/>
              <p:cNvSpPr/>
              <p:nvPr/>
            </p:nvSpPr>
            <p:spPr>
              <a:xfrm>
                <a:off x="3649040" y="1389916"/>
                <a:ext cx="45719" cy="45719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grpSp>
          <p:nvGrpSpPr>
            <p:cNvPr id="38" name="Skupina 37"/>
            <p:cNvGrpSpPr/>
            <p:nvPr/>
          </p:nvGrpSpPr>
          <p:grpSpPr>
            <a:xfrm>
              <a:off x="5755401" y="2900630"/>
              <a:ext cx="72008" cy="288032"/>
              <a:chOff x="3635896" y="1196752"/>
              <a:chExt cx="72008" cy="288032"/>
            </a:xfrm>
          </p:grpSpPr>
          <p:sp>
            <p:nvSpPr>
              <p:cNvPr id="39" name="Zaoblený obdélník 38"/>
              <p:cNvSpPr/>
              <p:nvPr/>
            </p:nvSpPr>
            <p:spPr>
              <a:xfrm>
                <a:off x="3635896" y="1196752"/>
                <a:ext cx="72008" cy="288032"/>
              </a:xfrm>
              <a:prstGeom prst="roundRect">
                <a:avLst/>
              </a:prstGeom>
              <a:solidFill>
                <a:srgbClr val="FFFF00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40" name="Ovál 39"/>
              <p:cNvSpPr/>
              <p:nvPr/>
            </p:nvSpPr>
            <p:spPr>
              <a:xfrm>
                <a:off x="3649040" y="1389916"/>
                <a:ext cx="45719" cy="45719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grpSp>
          <p:nvGrpSpPr>
            <p:cNvPr id="54" name="Skupina 53"/>
            <p:cNvGrpSpPr/>
            <p:nvPr/>
          </p:nvGrpSpPr>
          <p:grpSpPr>
            <a:xfrm>
              <a:off x="5504127" y="3094050"/>
              <a:ext cx="151450" cy="320943"/>
              <a:chOff x="3374997" y="2070417"/>
              <a:chExt cx="119607" cy="320943"/>
            </a:xfrm>
          </p:grpSpPr>
          <p:sp>
            <p:nvSpPr>
              <p:cNvPr id="52" name="Vývojový diagram: uložená data 51"/>
              <p:cNvSpPr/>
              <p:nvPr/>
            </p:nvSpPr>
            <p:spPr>
              <a:xfrm rot="2676020">
                <a:off x="3392548" y="2070417"/>
                <a:ext cx="102056" cy="320943"/>
              </a:xfrm>
              <a:prstGeom prst="flowChartOnlineStorage">
                <a:avLst/>
              </a:prstGeom>
              <a:solidFill>
                <a:srgbClr val="FFFF00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53" name="Ovál 52"/>
              <p:cNvSpPr/>
              <p:nvPr/>
            </p:nvSpPr>
            <p:spPr>
              <a:xfrm>
                <a:off x="3374997" y="2250583"/>
                <a:ext cx="45719" cy="45719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grpSp>
          <p:nvGrpSpPr>
            <p:cNvPr id="55" name="Skupina 54"/>
            <p:cNvGrpSpPr/>
            <p:nvPr/>
          </p:nvGrpSpPr>
          <p:grpSpPr>
            <a:xfrm rot="20234003">
              <a:off x="5338687" y="3384933"/>
              <a:ext cx="138102" cy="286032"/>
              <a:chOff x="3374997" y="2070417"/>
              <a:chExt cx="119607" cy="320943"/>
            </a:xfrm>
          </p:grpSpPr>
          <p:sp>
            <p:nvSpPr>
              <p:cNvPr id="56" name="Vývojový diagram: uložená data 55"/>
              <p:cNvSpPr/>
              <p:nvPr/>
            </p:nvSpPr>
            <p:spPr>
              <a:xfrm rot="2676020">
                <a:off x="3392548" y="2070417"/>
                <a:ext cx="102056" cy="320943"/>
              </a:xfrm>
              <a:prstGeom prst="flowChartOnlineStorage">
                <a:avLst/>
              </a:prstGeom>
              <a:solidFill>
                <a:srgbClr val="FFFF00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57" name="Ovál 56"/>
              <p:cNvSpPr/>
              <p:nvPr/>
            </p:nvSpPr>
            <p:spPr>
              <a:xfrm>
                <a:off x="3374997" y="2250583"/>
                <a:ext cx="45719" cy="45719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grpSp>
          <p:nvGrpSpPr>
            <p:cNvPr id="58" name="Skupina 57"/>
            <p:cNvGrpSpPr/>
            <p:nvPr/>
          </p:nvGrpSpPr>
          <p:grpSpPr>
            <a:xfrm rot="18868358">
              <a:off x="5290016" y="3699691"/>
              <a:ext cx="153262" cy="311478"/>
              <a:chOff x="3363971" y="2070417"/>
              <a:chExt cx="130633" cy="320943"/>
            </a:xfrm>
          </p:grpSpPr>
          <p:sp>
            <p:nvSpPr>
              <p:cNvPr id="59" name="Vývojový diagram: uložená data 58"/>
              <p:cNvSpPr/>
              <p:nvPr/>
            </p:nvSpPr>
            <p:spPr>
              <a:xfrm rot="2676020">
                <a:off x="3392548" y="2070417"/>
                <a:ext cx="102056" cy="320943"/>
              </a:xfrm>
              <a:prstGeom prst="flowChartOnlineStorage">
                <a:avLst/>
              </a:prstGeom>
              <a:solidFill>
                <a:srgbClr val="FFFF00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60" name="Ovál 59"/>
              <p:cNvSpPr/>
              <p:nvPr/>
            </p:nvSpPr>
            <p:spPr>
              <a:xfrm>
                <a:off x="3363971" y="2234333"/>
                <a:ext cx="59411" cy="64105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grpSp>
          <p:nvGrpSpPr>
            <p:cNvPr id="61" name="Skupina 60"/>
            <p:cNvGrpSpPr/>
            <p:nvPr/>
          </p:nvGrpSpPr>
          <p:grpSpPr>
            <a:xfrm rot="15968231">
              <a:off x="5556022" y="4286391"/>
              <a:ext cx="109633" cy="320943"/>
              <a:chOff x="3374997" y="2070417"/>
              <a:chExt cx="119618" cy="320943"/>
            </a:xfrm>
          </p:grpSpPr>
          <p:sp>
            <p:nvSpPr>
              <p:cNvPr id="62" name="Vývojový diagram: uložená data 61"/>
              <p:cNvSpPr/>
              <p:nvPr/>
            </p:nvSpPr>
            <p:spPr>
              <a:xfrm rot="2676020">
                <a:off x="3392559" y="2070417"/>
                <a:ext cx="102056" cy="320943"/>
              </a:xfrm>
              <a:prstGeom prst="flowChartOnlineStorage">
                <a:avLst/>
              </a:prstGeom>
              <a:solidFill>
                <a:srgbClr val="FFFF00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63" name="Ovál 62"/>
              <p:cNvSpPr/>
              <p:nvPr/>
            </p:nvSpPr>
            <p:spPr>
              <a:xfrm>
                <a:off x="3374997" y="2250583"/>
                <a:ext cx="45719" cy="45719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grpSp>
          <p:nvGrpSpPr>
            <p:cNvPr id="64" name="Skupina 63"/>
            <p:cNvGrpSpPr/>
            <p:nvPr/>
          </p:nvGrpSpPr>
          <p:grpSpPr>
            <a:xfrm rot="17730239">
              <a:off x="5348478" y="4015144"/>
              <a:ext cx="156662" cy="320943"/>
              <a:chOff x="3361609" y="2070417"/>
              <a:chExt cx="132995" cy="320943"/>
            </a:xfrm>
          </p:grpSpPr>
          <p:sp>
            <p:nvSpPr>
              <p:cNvPr id="65" name="Vývojový diagram: uložená data 64"/>
              <p:cNvSpPr/>
              <p:nvPr/>
            </p:nvSpPr>
            <p:spPr>
              <a:xfrm rot="2676020">
                <a:off x="3392548" y="2070417"/>
                <a:ext cx="102056" cy="320943"/>
              </a:xfrm>
              <a:prstGeom prst="flowChartOnlineStorage">
                <a:avLst/>
              </a:prstGeom>
              <a:solidFill>
                <a:srgbClr val="FFFF00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66" name="Ovál 65"/>
              <p:cNvSpPr/>
              <p:nvPr/>
            </p:nvSpPr>
            <p:spPr>
              <a:xfrm>
                <a:off x="3361609" y="2225313"/>
                <a:ext cx="45719" cy="45719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grpSp>
          <p:nvGrpSpPr>
            <p:cNvPr id="67" name="Skupina 66"/>
            <p:cNvGrpSpPr/>
            <p:nvPr/>
          </p:nvGrpSpPr>
          <p:grpSpPr>
            <a:xfrm rot="14176983">
              <a:off x="5875129" y="4438022"/>
              <a:ext cx="112298" cy="320943"/>
              <a:chOff x="3374997" y="2070417"/>
              <a:chExt cx="119618" cy="320943"/>
            </a:xfrm>
          </p:grpSpPr>
          <p:sp>
            <p:nvSpPr>
              <p:cNvPr id="68" name="Vývojový diagram: uložená data 67"/>
              <p:cNvSpPr/>
              <p:nvPr/>
            </p:nvSpPr>
            <p:spPr>
              <a:xfrm rot="2676020">
                <a:off x="3392559" y="2070417"/>
                <a:ext cx="102056" cy="320943"/>
              </a:xfrm>
              <a:prstGeom prst="flowChartOnlineStorage">
                <a:avLst/>
              </a:prstGeom>
              <a:solidFill>
                <a:srgbClr val="FFFF00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69" name="Ovál 68"/>
              <p:cNvSpPr/>
              <p:nvPr/>
            </p:nvSpPr>
            <p:spPr>
              <a:xfrm>
                <a:off x="3374997" y="2250583"/>
                <a:ext cx="45719" cy="45719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grpSp>
          <p:nvGrpSpPr>
            <p:cNvPr id="70" name="Skupina 69"/>
            <p:cNvGrpSpPr/>
            <p:nvPr/>
          </p:nvGrpSpPr>
          <p:grpSpPr>
            <a:xfrm rot="10800000">
              <a:off x="6606166" y="4268391"/>
              <a:ext cx="127326" cy="320943"/>
              <a:chOff x="3374997" y="2070417"/>
              <a:chExt cx="119618" cy="320943"/>
            </a:xfrm>
          </p:grpSpPr>
          <p:sp>
            <p:nvSpPr>
              <p:cNvPr id="71" name="Vývojový diagram: uložená data 70"/>
              <p:cNvSpPr/>
              <p:nvPr/>
            </p:nvSpPr>
            <p:spPr>
              <a:xfrm rot="2676020">
                <a:off x="3392559" y="2070417"/>
                <a:ext cx="102056" cy="320943"/>
              </a:xfrm>
              <a:prstGeom prst="flowChartOnlineStorage">
                <a:avLst/>
              </a:prstGeom>
              <a:solidFill>
                <a:srgbClr val="FFFF00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72" name="Ovál 71"/>
              <p:cNvSpPr/>
              <p:nvPr/>
            </p:nvSpPr>
            <p:spPr>
              <a:xfrm>
                <a:off x="3374997" y="2250583"/>
                <a:ext cx="45719" cy="45719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grpSp>
          <p:nvGrpSpPr>
            <p:cNvPr id="73" name="Skupina 72"/>
            <p:cNvGrpSpPr/>
            <p:nvPr/>
          </p:nvGrpSpPr>
          <p:grpSpPr>
            <a:xfrm rot="12648700">
              <a:off x="6273023" y="4415734"/>
              <a:ext cx="116459" cy="387374"/>
              <a:chOff x="3399902" y="2026732"/>
              <a:chExt cx="136789" cy="320943"/>
            </a:xfrm>
          </p:grpSpPr>
          <p:sp>
            <p:nvSpPr>
              <p:cNvPr id="74" name="Vývojový diagram: uložená data 73"/>
              <p:cNvSpPr/>
              <p:nvPr/>
            </p:nvSpPr>
            <p:spPr>
              <a:xfrm rot="2676020">
                <a:off x="3434635" y="2026732"/>
                <a:ext cx="102056" cy="320943"/>
              </a:xfrm>
              <a:prstGeom prst="flowChartOnlineStorage">
                <a:avLst/>
              </a:prstGeom>
              <a:solidFill>
                <a:srgbClr val="FFFF00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75" name="Ovál 74"/>
              <p:cNvSpPr/>
              <p:nvPr/>
            </p:nvSpPr>
            <p:spPr>
              <a:xfrm>
                <a:off x="3399902" y="2210660"/>
                <a:ext cx="45719" cy="45719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grpSp>
          <p:nvGrpSpPr>
            <p:cNvPr id="76" name="Skupina 75"/>
            <p:cNvGrpSpPr/>
            <p:nvPr/>
          </p:nvGrpSpPr>
          <p:grpSpPr>
            <a:xfrm rot="8261854">
              <a:off x="6740384" y="3926220"/>
              <a:ext cx="188691" cy="320943"/>
              <a:chOff x="3356910" y="2070417"/>
              <a:chExt cx="137705" cy="320943"/>
            </a:xfrm>
          </p:grpSpPr>
          <p:sp>
            <p:nvSpPr>
              <p:cNvPr id="77" name="Vývojový diagram: uložená data 76"/>
              <p:cNvSpPr/>
              <p:nvPr/>
            </p:nvSpPr>
            <p:spPr>
              <a:xfrm rot="2676020">
                <a:off x="3392559" y="2070417"/>
                <a:ext cx="102056" cy="320943"/>
              </a:xfrm>
              <a:prstGeom prst="flowChartOnlineStorage">
                <a:avLst/>
              </a:prstGeom>
              <a:solidFill>
                <a:srgbClr val="FFFF00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78" name="Ovál 77"/>
              <p:cNvSpPr/>
              <p:nvPr/>
            </p:nvSpPr>
            <p:spPr>
              <a:xfrm>
                <a:off x="3356910" y="2277342"/>
                <a:ext cx="45719" cy="45719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grpSp>
          <p:nvGrpSpPr>
            <p:cNvPr id="82" name="Skupina 81"/>
            <p:cNvGrpSpPr/>
            <p:nvPr/>
          </p:nvGrpSpPr>
          <p:grpSpPr>
            <a:xfrm rot="6882820">
              <a:off x="6679424" y="3578485"/>
              <a:ext cx="191662" cy="320943"/>
              <a:chOff x="3356910" y="2070417"/>
              <a:chExt cx="137705" cy="320943"/>
            </a:xfrm>
          </p:grpSpPr>
          <p:sp>
            <p:nvSpPr>
              <p:cNvPr id="83" name="Vývojový diagram: uložená data 82"/>
              <p:cNvSpPr/>
              <p:nvPr/>
            </p:nvSpPr>
            <p:spPr>
              <a:xfrm rot="2676020">
                <a:off x="3392559" y="2070417"/>
                <a:ext cx="102056" cy="320943"/>
              </a:xfrm>
              <a:prstGeom prst="flowChartOnlineStorage">
                <a:avLst/>
              </a:prstGeom>
              <a:solidFill>
                <a:srgbClr val="FFFF00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84" name="Ovál 83"/>
              <p:cNvSpPr/>
              <p:nvPr/>
            </p:nvSpPr>
            <p:spPr>
              <a:xfrm>
                <a:off x="3356910" y="2277342"/>
                <a:ext cx="45719" cy="45719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grpSp>
          <p:nvGrpSpPr>
            <p:cNvPr id="85" name="Skupina 84"/>
            <p:cNvGrpSpPr/>
            <p:nvPr/>
          </p:nvGrpSpPr>
          <p:grpSpPr>
            <a:xfrm rot="6044167">
              <a:off x="6534567" y="3259212"/>
              <a:ext cx="178444" cy="320943"/>
              <a:chOff x="3356910" y="2070417"/>
              <a:chExt cx="137705" cy="320943"/>
            </a:xfrm>
          </p:grpSpPr>
          <p:sp>
            <p:nvSpPr>
              <p:cNvPr id="86" name="Vývojový diagram: uložená data 85"/>
              <p:cNvSpPr/>
              <p:nvPr/>
            </p:nvSpPr>
            <p:spPr>
              <a:xfrm rot="2676020">
                <a:off x="3392559" y="2070417"/>
                <a:ext cx="102056" cy="320943"/>
              </a:xfrm>
              <a:prstGeom prst="flowChartOnlineStorage">
                <a:avLst/>
              </a:prstGeom>
              <a:solidFill>
                <a:srgbClr val="FFFF00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87" name="Ovál 86"/>
              <p:cNvSpPr/>
              <p:nvPr/>
            </p:nvSpPr>
            <p:spPr>
              <a:xfrm>
                <a:off x="3356910" y="2277342"/>
                <a:ext cx="45719" cy="45719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grpSp>
          <p:nvGrpSpPr>
            <p:cNvPr id="88" name="Skupina 87"/>
            <p:cNvGrpSpPr/>
            <p:nvPr/>
          </p:nvGrpSpPr>
          <p:grpSpPr>
            <a:xfrm rot="4888531">
              <a:off x="6303510" y="3063660"/>
              <a:ext cx="172702" cy="253542"/>
              <a:chOff x="3356910" y="2070417"/>
              <a:chExt cx="137705" cy="320943"/>
            </a:xfrm>
          </p:grpSpPr>
          <p:sp>
            <p:nvSpPr>
              <p:cNvPr id="89" name="Vývojový diagram: uložená data 88"/>
              <p:cNvSpPr/>
              <p:nvPr/>
            </p:nvSpPr>
            <p:spPr>
              <a:xfrm rot="2676020">
                <a:off x="3392559" y="2070417"/>
                <a:ext cx="102056" cy="320943"/>
              </a:xfrm>
              <a:prstGeom prst="flowChartOnlineStorage">
                <a:avLst/>
              </a:prstGeom>
              <a:solidFill>
                <a:srgbClr val="FFFF00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90" name="Ovál 89"/>
              <p:cNvSpPr/>
              <p:nvPr/>
            </p:nvSpPr>
            <p:spPr>
              <a:xfrm>
                <a:off x="3356910" y="2277342"/>
                <a:ext cx="45719" cy="45719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sp>
          <p:nvSpPr>
            <p:cNvPr id="132" name="Ohnutý pruh 131"/>
            <p:cNvSpPr/>
            <p:nvPr/>
          </p:nvSpPr>
          <p:spPr>
            <a:xfrm rot="10800000">
              <a:off x="4932036" y="3081820"/>
              <a:ext cx="2376267" cy="1983458"/>
            </a:xfrm>
            <a:prstGeom prst="blockArc">
              <a:avLst>
                <a:gd name="adj1" fmla="val 10152299"/>
                <a:gd name="adj2" fmla="val 375006"/>
                <a:gd name="adj3" fmla="val 19540"/>
              </a:avLst>
            </a:prstGeom>
            <a:effectLst>
              <a:outerShdw blurRad="40000" dist="20000" dir="5400000" rotWithShape="0">
                <a:srgbClr val="000000">
                  <a:alpha val="38000"/>
                </a:srgbClr>
              </a:outerShdw>
              <a:softEdge rad="12700"/>
            </a:effectLst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>
                <a:solidFill>
                  <a:schemeClr val="tx1"/>
                </a:solidFill>
              </a:endParaRPr>
            </a:p>
          </p:txBody>
        </p:sp>
        <p:sp>
          <p:nvSpPr>
            <p:cNvPr id="134" name="Prstenec 133"/>
            <p:cNvSpPr/>
            <p:nvPr/>
          </p:nvSpPr>
          <p:spPr>
            <a:xfrm>
              <a:off x="5084742" y="4115071"/>
              <a:ext cx="108012" cy="160469"/>
            </a:xfrm>
            <a:prstGeom prst="donut">
              <a:avLst/>
            </a:prstGeom>
            <a:solidFill>
              <a:schemeClr val="tx2">
                <a:lumMod val="50000"/>
              </a:schemeClr>
            </a:solidFill>
            <a:ln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>
                <a:solidFill>
                  <a:schemeClr val="tx1"/>
                </a:solidFill>
              </a:endParaRPr>
            </a:p>
          </p:txBody>
        </p:sp>
        <p:sp>
          <p:nvSpPr>
            <p:cNvPr id="140" name="Prstenec 139"/>
            <p:cNvSpPr/>
            <p:nvPr/>
          </p:nvSpPr>
          <p:spPr>
            <a:xfrm>
              <a:off x="5315117" y="4455339"/>
              <a:ext cx="108012" cy="160469"/>
            </a:xfrm>
            <a:prstGeom prst="donut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>
                <a:solidFill>
                  <a:schemeClr val="tx1"/>
                </a:solidFill>
              </a:endParaRPr>
            </a:p>
          </p:txBody>
        </p:sp>
        <p:sp>
          <p:nvSpPr>
            <p:cNvPr id="141" name="Prstenec 140"/>
            <p:cNvSpPr/>
            <p:nvPr/>
          </p:nvSpPr>
          <p:spPr>
            <a:xfrm>
              <a:off x="6871709" y="4455339"/>
              <a:ext cx="108012" cy="160469"/>
            </a:xfrm>
            <a:prstGeom prst="donut">
              <a:avLst/>
            </a:prstGeom>
            <a:solidFill>
              <a:srgbClr val="A96381"/>
            </a:solidFill>
            <a:ln>
              <a:solidFill>
                <a:srgbClr val="A9638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>
                <a:solidFill>
                  <a:schemeClr val="tx1"/>
                </a:solidFill>
              </a:endParaRPr>
            </a:p>
          </p:txBody>
        </p:sp>
        <p:sp>
          <p:nvSpPr>
            <p:cNvPr id="142" name="Prstenec 141"/>
            <p:cNvSpPr/>
            <p:nvPr/>
          </p:nvSpPr>
          <p:spPr>
            <a:xfrm>
              <a:off x="7056275" y="4103130"/>
              <a:ext cx="108012" cy="160469"/>
            </a:xfrm>
            <a:prstGeom prst="donut">
              <a:avLst/>
            </a:prstGeom>
            <a:solidFill>
              <a:schemeClr val="accent2">
                <a:lumMod val="50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>
                <a:solidFill>
                  <a:schemeClr val="tx1"/>
                </a:solidFill>
              </a:endParaRPr>
            </a:p>
          </p:txBody>
        </p:sp>
        <p:sp>
          <p:nvSpPr>
            <p:cNvPr id="143" name="Prstenec 142"/>
            <p:cNvSpPr/>
            <p:nvPr/>
          </p:nvSpPr>
          <p:spPr>
            <a:xfrm>
              <a:off x="6479315" y="4726972"/>
              <a:ext cx="108012" cy="160469"/>
            </a:xfrm>
            <a:prstGeom prst="donut">
              <a:avLst/>
            </a:prstGeom>
            <a:solidFill>
              <a:srgbClr val="916D9F"/>
            </a:solidFill>
            <a:ln>
              <a:solidFill>
                <a:srgbClr val="916D9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>
                <a:solidFill>
                  <a:schemeClr val="tx1"/>
                </a:solidFill>
              </a:endParaRPr>
            </a:p>
          </p:txBody>
        </p:sp>
        <p:sp>
          <p:nvSpPr>
            <p:cNvPr id="144" name="Prstenec 143"/>
            <p:cNvSpPr/>
            <p:nvPr/>
          </p:nvSpPr>
          <p:spPr>
            <a:xfrm>
              <a:off x="6071443" y="4783097"/>
              <a:ext cx="108012" cy="160469"/>
            </a:xfrm>
            <a:prstGeom prst="donu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>
                <a:solidFill>
                  <a:schemeClr val="tx1"/>
                </a:solidFill>
              </a:endParaRPr>
            </a:p>
          </p:txBody>
        </p:sp>
        <p:sp>
          <p:nvSpPr>
            <p:cNvPr id="145" name="Prstenec 144"/>
            <p:cNvSpPr/>
            <p:nvPr/>
          </p:nvSpPr>
          <p:spPr>
            <a:xfrm>
              <a:off x="5638811" y="4714499"/>
              <a:ext cx="108012" cy="160469"/>
            </a:xfrm>
            <a:prstGeom prst="donu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>
                <a:solidFill>
                  <a:schemeClr val="tx1"/>
                </a:solidFill>
              </a:endParaRPr>
            </a:p>
          </p:txBody>
        </p:sp>
        <p:sp>
          <p:nvSpPr>
            <p:cNvPr id="148" name="TextovéPole 147"/>
            <p:cNvSpPr txBox="1"/>
            <p:nvPr/>
          </p:nvSpPr>
          <p:spPr>
            <a:xfrm>
              <a:off x="5452501" y="3690287"/>
              <a:ext cx="131238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 smtClean="0">
                  <a:latin typeface="+mn-lt"/>
                </a:rPr>
                <a:t>P</a:t>
              </a:r>
              <a:r>
                <a:rPr lang="cs-CZ" sz="1200" b="1" baseline="-25000" dirty="0" smtClean="0">
                  <a:latin typeface="+mn-lt"/>
                </a:rPr>
                <a:t>alv</a:t>
              </a:r>
              <a:r>
                <a:rPr lang="cs-CZ" sz="1200" b="1" dirty="0" smtClean="0">
                  <a:latin typeface="+mn-lt"/>
                </a:rPr>
                <a:t>O2= 7,1 </a:t>
              </a:r>
              <a:r>
                <a:rPr lang="cs-CZ" sz="1200" b="1" dirty="0" err="1" smtClean="0">
                  <a:latin typeface="+mn-lt"/>
                </a:rPr>
                <a:t>kPa</a:t>
              </a:r>
              <a:endParaRPr lang="cs-CZ" sz="1200" b="1" dirty="0" smtClean="0">
                <a:latin typeface="+mn-lt"/>
              </a:endParaRPr>
            </a:p>
            <a:p>
              <a:r>
                <a:rPr lang="cs-CZ" sz="1200" b="1" dirty="0" smtClean="0">
                  <a:latin typeface="+mn-lt"/>
                </a:rPr>
                <a:t>P</a:t>
              </a:r>
              <a:r>
                <a:rPr lang="cs-CZ" sz="1200" b="1" baseline="-25000" dirty="0" smtClean="0">
                  <a:latin typeface="+mn-lt"/>
                </a:rPr>
                <a:t>alv</a:t>
              </a:r>
              <a:r>
                <a:rPr lang="cs-CZ" sz="1200" b="1" dirty="0" smtClean="0">
                  <a:latin typeface="+mn-lt"/>
                </a:rPr>
                <a:t>CO2= 10 </a:t>
              </a:r>
              <a:r>
                <a:rPr lang="cs-CZ" sz="1200" b="1" dirty="0" err="1" smtClean="0">
                  <a:latin typeface="+mn-lt"/>
                </a:rPr>
                <a:t>Kpa</a:t>
              </a:r>
              <a:endParaRPr lang="cs-CZ" sz="1200" b="1" dirty="0">
                <a:latin typeface="+mn-lt"/>
              </a:endParaRPr>
            </a:p>
          </p:txBody>
        </p:sp>
        <p:sp>
          <p:nvSpPr>
            <p:cNvPr id="149" name="TextovéPole 148"/>
            <p:cNvSpPr txBox="1"/>
            <p:nvPr/>
          </p:nvSpPr>
          <p:spPr>
            <a:xfrm>
              <a:off x="4860032" y="3632379"/>
              <a:ext cx="50405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200" dirty="0" smtClean="0">
                  <a:solidFill>
                    <a:schemeClr val="tx2"/>
                  </a:solidFill>
                  <a:latin typeface="+mn-lt"/>
                </a:rPr>
                <a:t>75%</a:t>
              </a:r>
              <a:endParaRPr lang="cs-CZ" sz="1200" dirty="0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150" name="TextovéPole 149"/>
            <p:cNvSpPr txBox="1"/>
            <p:nvPr/>
          </p:nvSpPr>
          <p:spPr>
            <a:xfrm>
              <a:off x="6804247" y="3566469"/>
              <a:ext cx="61206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200" dirty="0" smtClean="0">
                  <a:solidFill>
                    <a:srgbClr val="FF0000"/>
                  </a:solidFill>
                  <a:latin typeface="+mn-lt"/>
                </a:rPr>
                <a:t>82%</a:t>
              </a:r>
              <a:endParaRPr lang="cs-CZ" sz="1200" dirty="0">
                <a:solidFill>
                  <a:srgbClr val="FF0000"/>
                </a:solidFill>
                <a:latin typeface="+mn-lt"/>
              </a:endParaRPr>
            </a:p>
          </p:txBody>
        </p:sp>
        <p:sp>
          <p:nvSpPr>
            <p:cNvPr id="221" name="Obousměrná svislá šipka 220"/>
            <p:cNvSpPr/>
            <p:nvPr/>
          </p:nvSpPr>
          <p:spPr>
            <a:xfrm>
              <a:off x="5991029" y="2594115"/>
              <a:ext cx="51656" cy="306835"/>
            </a:xfrm>
            <a:prstGeom prst="upDownArrow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224" name="TextovéPole 223"/>
          <p:cNvSpPr txBox="1"/>
          <p:nvPr/>
        </p:nvSpPr>
        <p:spPr>
          <a:xfrm>
            <a:off x="1247812" y="4977607"/>
            <a:ext cx="6328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Pokles </a:t>
            </a:r>
            <a:r>
              <a:rPr lang="cs-CZ" dirty="0" err="1" smtClean="0"/>
              <a:t>P</a:t>
            </a:r>
            <a:r>
              <a:rPr lang="cs-CZ" baseline="-25000" dirty="0" err="1" smtClean="0"/>
              <a:t>alv</a:t>
            </a:r>
            <a:r>
              <a:rPr lang="cs-CZ" dirty="0" smtClean="0"/>
              <a:t> O2 není velký – může být nahrazen podáváním O2 – úskalí hodnocení spO2 jako ukazatel ventilace </a:t>
            </a:r>
            <a:endParaRPr lang="cs-CZ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318" y="1199434"/>
            <a:ext cx="6712814" cy="50398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5" name="AutoShape 4" descr="Hypoventilation Disorders&#10;Obstructive&#10;Hypoventilation&#10;Central&#10;and Sleep Related&#10;Hypoventilation&#10;Restrictive Hypoventilation&#10; 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14922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ovéPole 10"/>
          <p:cNvSpPr txBox="1"/>
          <p:nvPr/>
        </p:nvSpPr>
        <p:spPr>
          <a:xfrm>
            <a:off x="899592" y="3068960"/>
            <a:ext cx="806489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cs-CZ" sz="2400" b="1" dirty="0" smtClean="0"/>
              <a:t>Jaká je vaše pracovní dg</a:t>
            </a:r>
            <a:r>
              <a:rPr lang="en-US" sz="2400" b="1" dirty="0" smtClean="0"/>
              <a:t>?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cs-CZ" sz="2400" b="1" dirty="0" smtClean="0"/>
              <a:t>Které vyšetření, zobrazovací metody a laboratorní metody ordinujete</a:t>
            </a:r>
            <a:r>
              <a:rPr lang="en-US" sz="2400" b="1" dirty="0" smtClean="0"/>
              <a:t>?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861866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SHRNUTÍ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cs-CZ" dirty="0" smtClean="0"/>
              <a:t>HYPOXÉMIE – 4 hlavní příčiny:</a:t>
            </a:r>
          </a:p>
          <a:p>
            <a:pPr marL="514350" indent="-514350">
              <a:lnSpc>
                <a:spcPct val="150000"/>
              </a:lnSpc>
              <a:buAutoNum type="arabicPeriod"/>
            </a:pPr>
            <a:r>
              <a:rPr lang="cs-CZ" dirty="0" smtClean="0"/>
              <a:t>HYPOVENTILACE</a:t>
            </a:r>
          </a:p>
          <a:p>
            <a:pPr marL="514350" indent="-514350">
              <a:lnSpc>
                <a:spcPct val="150000"/>
              </a:lnSpc>
              <a:buAutoNum type="arabicPeriod"/>
            </a:pPr>
            <a:r>
              <a:rPr lang="cs-CZ" dirty="0">
                <a:solidFill>
                  <a:srgbClr val="FF0000"/>
                </a:solidFill>
              </a:rPr>
              <a:t>NEPOMĚR V/Q </a:t>
            </a:r>
            <a:r>
              <a:rPr lang="cs-CZ" dirty="0" smtClean="0">
                <a:solidFill>
                  <a:srgbClr val="FF0000"/>
                </a:solidFill>
              </a:rPr>
              <a:t>- SHUNTING</a:t>
            </a:r>
          </a:p>
          <a:p>
            <a:pPr marL="514350" indent="-514350">
              <a:lnSpc>
                <a:spcPct val="150000"/>
              </a:lnSpc>
              <a:buFont typeface="Arial" charset="0"/>
              <a:buAutoNum type="arabicPeriod"/>
            </a:pPr>
            <a:r>
              <a:rPr lang="cs-CZ" dirty="0" smtClean="0"/>
              <a:t>NEPOMĚR V/Q</a:t>
            </a:r>
            <a:r>
              <a:rPr lang="en-US" dirty="0"/>
              <a:t> </a:t>
            </a:r>
            <a:r>
              <a:rPr lang="cs-CZ" dirty="0" smtClean="0"/>
              <a:t>- VENTILACE </a:t>
            </a:r>
            <a:r>
              <a:rPr lang="cs-CZ" dirty="0" err="1" smtClean="0"/>
              <a:t>V</a:t>
            </a:r>
            <a:r>
              <a:rPr lang="cs-CZ" baseline="-25000" dirty="0" err="1" smtClean="0"/>
              <a:t>d</a:t>
            </a:r>
            <a:endParaRPr lang="cs-CZ" baseline="-25000" dirty="0" smtClean="0"/>
          </a:p>
          <a:p>
            <a:pPr marL="514350" indent="-514350">
              <a:lnSpc>
                <a:spcPct val="150000"/>
              </a:lnSpc>
              <a:buFont typeface="Arial" charset="0"/>
              <a:buAutoNum type="arabicPeriod"/>
            </a:pPr>
            <a:r>
              <a:rPr lang="cs-CZ" dirty="0" smtClean="0"/>
              <a:t>PORUCHY </a:t>
            </a:r>
            <a:r>
              <a:rPr lang="cs-CZ" dirty="0"/>
              <a:t>DIFUZE</a:t>
            </a:r>
          </a:p>
          <a:p>
            <a:pPr marL="514350" indent="-514350">
              <a:lnSpc>
                <a:spcPct val="150000"/>
              </a:lnSpc>
              <a:buAutoNum type="arabicPeriod"/>
            </a:pPr>
            <a:endParaRPr lang="en-US" dirty="0"/>
          </a:p>
          <a:p>
            <a:pPr>
              <a:lnSpc>
                <a:spcPct val="150000"/>
              </a:lnSpc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51084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14350" indent="-514350">
              <a:lnSpc>
                <a:spcPct val="150000"/>
              </a:lnSpc>
            </a:pPr>
            <a:r>
              <a:rPr lang="cs-CZ" dirty="0">
                <a:solidFill>
                  <a:srgbClr val="FF0000"/>
                </a:solidFill>
              </a:rPr>
              <a:t>NEPOMĚR V/Q - </a:t>
            </a:r>
            <a:r>
              <a:rPr lang="cs-CZ" dirty="0" smtClean="0">
                <a:solidFill>
                  <a:srgbClr val="FF0000"/>
                </a:solidFill>
              </a:rPr>
              <a:t>SHUNTING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571500" indent="-571500">
              <a:buAutoNum type="romanUcPeriod"/>
            </a:pPr>
            <a:r>
              <a:rPr lang="cs-CZ" dirty="0" smtClean="0">
                <a:solidFill>
                  <a:srgbClr val="FF0000"/>
                </a:solidFill>
              </a:rPr>
              <a:t>Anatomické </a:t>
            </a:r>
            <a:r>
              <a:rPr lang="cs-CZ" dirty="0" err="1" smtClean="0">
                <a:solidFill>
                  <a:srgbClr val="FF0000"/>
                </a:solidFill>
              </a:rPr>
              <a:t>shunty</a:t>
            </a:r>
            <a:r>
              <a:rPr lang="cs-CZ" dirty="0" smtClean="0">
                <a:solidFill>
                  <a:srgbClr val="FF0000"/>
                </a:solidFill>
              </a:rPr>
              <a:t> </a:t>
            </a:r>
            <a:r>
              <a:rPr lang="cs-CZ" dirty="0" smtClean="0"/>
              <a:t>(bronchiální artérie-plicní žíly, </a:t>
            </a:r>
            <a:r>
              <a:rPr lang="cs-CZ" dirty="0" err="1" smtClean="0"/>
              <a:t>koronárky</a:t>
            </a:r>
            <a:r>
              <a:rPr lang="cs-CZ" dirty="0" smtClean="0"/>
              <a:t>/levá komora) – příčina PAO2&gt;SAO2 </a:t>
            </a:r>
          </a:p>
          <a:p>
            <a:pPr marL="400050" lvl="1" indent="0">
              <a:buNone/>
            </a:pPr>
            <a:r>
              <a:rPr lang="cs-CZ" dirty="0" smtClean="0"/>
              <a:t>-cca 1% CO</a:t>
            </a:r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II. </a:t>
            </a:r>
            <a:r>
              <a:rPr lang="cs-CZ" dirty="0" smtClean="0">
                <a:solidFill>
                  <a:srgbClr val="FF0000"/>
                </a:solidFill>
              </a:rPr>
              <a:t>Patologické </a:t>
            </a:r>
            <a:r>
              <a:rPr lang="cs-CZ" dirty="0" err="1" smtClean="0">
                <a:solidFill>
                  <a:srgbClr val="FF0000"/>
                </a:solidFill>
              </a:rPr>
              <a:t>shunty</a:t>
            </a:r>
            <a:endParaRPr lang="cs-CZ" dirty="0" smtClean="0">
              <a:solidFill>
                <a:srgbClr val="FF0000"/>
              </a:solidFill>
            </a:endParaRPr>
          </a:p>
          <a:p>
            <a:pPr>
              <a:buFont typeface="Wingdings" pitchFamily="2" charset="2"/>
              <a:buChar char="ü"/>
            </a:pPr>
            <a:r>
              <a:rPr lang="cs-CZ" dirty="0"/>
              <a:t>Typ V/Q </a:t>
            </a:r>
            <a:r>
              <a:rPr lang="cs-CZ" dirty="0" smtClean="0"/>
              <a:t>poruchy</a:t>
            </a:r>
          </a:p>
          <a:p>
            <a:pPr>
              <a:buFont typeface="Wingdings" pitchFamily="2" charset="2"/>
              <a:buChar char="ü"/>
            </a:pPr>
            <a:r>
              <a:rPr lang="cs-CZ" dirty="0" err="1" smtClean="0"/>
              <a:t>Alveoli</a:t>
            </a:r>
            <a:r>
              <a:rPr lang="cs-CZ" dirty="0" smtClean="0"/>
              <a:t> neventilované – V=0 (edém, hnis, kolaps)</a:t>
            </a:r>
          </a:p>
          <a:p>
            <a:pPr>
              <a:buFont typeface="Wingdings" pitchFamily="2" charset="2"/>
              <a:buChar char="ü"/>
            </a:pPr>
            <a:r>
              <a:rPr lang="cs-CZ" dirty="0" smtClean="0"/>
              <a:t>Krev z plic &gt;</a:t>
            </a:r>
            <a:r>
              <a:rPr lang="cs-CZ" dirty="0"/>
              <a:t>S</a:t>
            </a:r>
            <a:r>
              <a:rPr lang="cs-CZ" dirty="0" smtClean="0"/>
              <a:t>AO2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11445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FF0000"/>
                </a:solidFill>
              </a:rPr>
              <a:t>SHUNTING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5477170"/>
            <a:ext cx="8229600" cy="544118"/>
          </a:xfrm>
        </p:spPr>
        <p:txBody>
          <a:bodyPr/>
          <a:lstStyle/>
          <a:p>
            <a:pPr marL="0" indent="0">
              <a:buNone/>
            </a:pPr>
            <a:r>
              <a:rPr lang="cs-CZ" sz="2800" dirty="0" smtClean="0"/>
              <a:t>Neúčinnost </a:t>
            </a:r>
            <a:r>
              <a:rPr lang="cs-CZ" sz="2800" dirty="0" err="1" smtClean="0"/>
              <a:t>oxygenoterapie</a:t>
            </a:r>
            <a:r>
              <a:rPr lang="cs-CZ" sz="2800" dirty="0" smtClean="0"/>
              <a:t> X hypoxická vazokonstrikce</a:t>
            </a:r>
          </a:p>
          <a:p>
            <a:endParaRPr lang="cs-CZ" sz="2800" dirty="0"/>
          </a:p>
        </p:txBody>
      </p:sp>
      <p:grpSp>
        <p:nvGrpSpPr>
          <p:cNvPr id="12" name="Skupina 11"/>
          <p:cNvGrpSpPr/>
          <p:nvPr/>
        </p:nvGrpSpPr>
        <p:grpSpPr>
          <a:xfrm>
            <a:off x="1061750" y="548680"/>
            <a:ext cx="6659765" cy="4365104"/>
            <a:chOff x="1061750" y="548680"/>
            <a:chExt cx="6659765" cy="4365104"/>
          </a:xfrm>
        </p:grpSpPr>
        <p:pic>
          <p:nvPicPr>
            <p:cNvPr id="47107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1750" y="548680"/>
              <a:ext cx="6659765" cy="43651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" name="TextovéPole 6"/>
            <p:cNvSpPr txBox="1"/>
            <p:nvPr/>
          </p:nvSpPr>
          <p:spPr>
            <a:xfrm>
              <a:off x="3347864" y="4509120"/>
              <a:ext cx="576064" cy="338554"/>
            </a:xfrm>
            <a:prstGeom prst="rect">
              <a:avLst/>
            </a:prstGeom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cs-CZ" sz="1600" dirty="0" smtClean="0">
                  <a:solidFill>
                    <a:schemeClr val="bg1">
                      <a:lumMod val="95000"/>
                    </a:schemeClr>
                  </a:solidFill>
                </a:rPr>
                <a:t>75%</a:t>
              </a:r>
              <a:endParaRPr lang="cs-CZ" sz="16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8" name="TextovéPole 7"/>
            <p:cNvSpPr txBox="1"/>
            <p:nvPr/>
          </p:nvSpPr>
          <p:spPr>
            <a:xfrm>
              <a:off x="6804248" y="4417420"/>
              <a:ext cx="7200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dirty="0" smtClean="0">
                  <a:solidFill>
                    <a:schemeClr val="bg1">
                      <a:lumMod val="95000"/>
                    </a:schemeClr>
                  </a:solidFill>
                </a:rPr>
                <a:t>85%</a:t>
              </a:r>
              <a:endParaRPr lang="cs-CZ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9" name="TextovéPole 8"/>
            <p:cNvSpPr txBox="1"/>
            <p:nvPr/>
          </p:nvSpPr>
          <p:spPr>
            <a:xfrm>
              <a:off x="6804247" y="3789040"/>
              <a:ext cx="917267" cy="338554"/>
            </a:xfrm>
            <a:prstGeom prst="rect">
              <a:avLst/>
            </a:prstGeom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cs-CZ" sz="1600" dirty="0" smtClean="0">
                  <a:solidFill>
                    <a:schemeClr val="bg1">
                      <a:lumMod val="95000"/>
                    </a:schemeClr>
                  </a:solidFill>
                </a:rPr>
                <a:t>100%</a:t>
              </a:r>
              <a:endParaRPr lang="cs-CZ" sz="16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0" name="TextovéPole 9"/>
            <p:cNvSpPr txBox="1"/>
            <p:nvPr/>
          </p:nvSpPr>
          <p:spPr>
            <a:xfrm>
              <a:off x="6781804" y="4339843"/>
              <a:ext cx="576064" cy="338554"/>
            </a:xfrm>
            <a:prstGeom prst="rect">
              <a:avLst/>
            </a:prstGeom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cs-CZ" sz="1600" dirty="0" smtClean="0">
                  <a:solidFill>
                    <a:schemeClr val="bg1">
                      <a:lumMod val="95000"/>
                    </a:schemeClr>
                  </a:solidFill>
                </a:rPr>
                <a:t>75%</a:t>
              </a:r>
              <a:endParaRPr lang="cs-CZ" sz="16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5" name="TextovéPole 4"/>
            <p:cNvSpPr txBox="1"/>
            <p:nvPr/>
          </p:nvSpPr>
          <p:spPr>
            <a:xfrm>
              <a:off x="1305610" y="827420"/>
              <a:ext cx="1394181" cy="369332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cs-CZ" dirty="0" err="1" smtClean="0"/>
                <a:t>A.pulmonalis</a:t>
              </a:r>
              <a:endParaRPr lang="cs-CZ" dirty="0"/>
            </a:p>
          </p:txBody>
        </p:sp>
      </p:grpSp>
      <p:cxnSp>
        <p:nvCxnSpPr>
          <p:cNvPr id="11" name="Přímá spojnice se šipkou 10"/>
          <p:cNvCxnSpPr/>
          <p:nvPr/>
        </p:nvCxnSpPr>
        <p:spPr>
          <a:xfrm flipV="1">
            <a:off x="4920386" y="4109018"/>
            <a:ext cx="1849764" cy="1368152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0397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PATOLOGICKÉ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71500" indent="-571500">
              <a:buAutoNum type="romanUcPeriod"/>
            </a:pPr>
            <a:r>
              <a:rPr lang="cs-CZ" dirty="0" smtClean="0">
                <a:solidFill>
                  <a:srgbClr val="FF0000"/>
                </a:solidFill>
              </a:rPr>
              <a:t>Plicní (Pravé)</a:t>
            </a:r>
          </a:p>
          <a:p>
            <a:pPr marL="971550" lvl="1" indent="-571500">
              <a:buFont typeface="Arial" pitchFamily="34" charset="0"/>
              <a:buChar char="~"/>
            </a:pPr>
            <a:r>
              <a:rPr lang="cs-CZ" dirty="0" err="1" smtClean="0"/>
              <a:t>Atelektáza</a:t>
            </a:r>
            <a:endParaRPr lang="cs-CZ" dirty="0" smtClean="0"/>
          </a:p>
          <a:p>
            <a:pPr marL="971550" lvl="1" indent="-571500">
              <a:buFont typeface="Arial" pitchFamily="34" charset="0"/>
              <a:buChar char="~"/>
            </a:pPr>
            <a:r>
              <a:rPr lang="cs-CZ" dirty="0" smtClean="0"/>
              <a:t>Kolaps alveolu</a:t>
            </a:r>
          </a:p>
          <a:p>
            <a:pPr marL="971550" lvl="1" indent="-571500">
              <a:buFont typeface="Arial" pitchFamily="34" charset="0"/>
              <a:buChar char="~"/>
            </a:pPr>
            <a:r>
              <a:rPr lang="cs-CZ" dirty="0" smtClean="0"/>
              <a:t>Pneumonie</a:t>
            </a:r>
          </a:p>
          <a:p>
            <a:pPr marL="971550" lvl="1" indent="-571500">
              <a:buFont typeface="Arial" pitchFamily="34" charset="0"/>
              <a:buChar char="~"/>
            </a:pPr>
            <a:r>
              <a:rPr lang="cs-CZ" dirty="0" smtClean="0"/>
              <a:t>Plicní edém</a:t>
            </a:r>
          </a:p>
          <a:p>
            <a:pPr marL="971550" lvl="1" indent="-571500">
              <a:buFont typeface="Arial" pitchFamily="34" charset="0"/>
              <a:buChar char="~"/>
            </a:pPr>
            <a:r>
              <a:rPr lang="cs-CZ" dirty="0" err="1" smtClean="0"/>
              <a:t>Intralevolární</a:t>
            </a:r>
            <a:r>
              <a:rPr lang="cs-CZ" dirty="0" smtClean="0"/>
              <a:t> hemoragie/kontuze</a:t>
            </a:r>
          </a:p>
          <a:p>
            <a:pPr marL="571500" indent="-571500">
              <a:buAutoNum type="romanUcPeriod"/>
            </a:pPr>
            <a:r>
              <a:rPr lang="cs-CZ" dirty="0" err="1" smtClean="0">
                <a:solidFill>
                  <a:srgbClr val="FF0000"/>
                </a:solidFill>
              </a:rPr>
              <a:t>Intrakardiální</a:t>
            </a:r>
            <a:endParaRPr lang="cs-CZ" dirty="0" smtClean="0">
              <a:solidFill>
                <a:srgbClr val="FF0000"/>
              </a:solidFill>
            </a:endParaRPr>
          </a:p>
          <a:p>
            <a:pPr marL="971550" lvl="1" indent="-571500">
              <a:buFont typeface="Arial" pitchFamily="34" charset="0"/>
              <a:buChar char="~"/>
            </a:pPr>
            <a:r>
              <a:rPr lang="cs-CZ" dirty="0" err="1" smtClean="0"/>
              <a:t>Falotova</a:t>
            </a:r>
            <a:r>
              <a:rPr lang="cs-CZ" dirty="0" smtClean="0"/>
              <a:t> tetralogie</a:t>
            </a:r>
          </a:p>
          <a:p>
            <a:pPr marL="971550" lvl="1" indent="-571500">
              <a:buFont typeface="Arial" pitchFamily="34" charset="0"/>
              <a:buChar char="~"/>
            </a:pPr>
            <a:r>
              <a:rPr lang="cs-CZ" dirty="0" smtClean="0"/>
              <a:t>Plicní hypertenze s </a:t>
            </a:r>
            <a:r>
              <a:rPr lang="cs-CZ" dirty="0" err="1" smtClean="0"/>
              <a:t>foramen</a:t>
            </a:r>
            <a:r>
              <a:rPr lang="cs-CZ" dirty="0" smtClean="0"/>
              <a:t> </a:t>
            </a:r>
            <a:r>
              <a:rPr lang="cs-CZ" dirty="0" err="1" smtClean="0"/>
              <a:t>ovale</a:t>
            </a:r>
            <a:r>
              <a:rPr lang="cs-CZ" dirty="0" smtClean="0"/>
              <a:t> (ARDS)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17824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SHRNUTÍ</a:t>
            </a:r>
            <a:endParaRPr lang="cs-CZ" dirty="0"/>
          </a:p>
        </p:txBody>
      </p:sp>
      <p:sp>
        <p:nvSpPr>
          <p:cNvPr id="5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cs-CZ" dirty="0" smtClean="0"/>
              <a:t>HYPOXÉMIE – 4 hlavní příčiny:</a:t>
            </a:r>
          </a:p>
          <a:p>
            <a:pPr marL="514350" indent="-514350">
              <a:lnSpc>
                <a:spcPct val="150000"/>
              </a:lnSpc>
              <a:buAutoNum type="arabicPeriod"/>
            </a:pPr>
            <a:r>
              <a:rPr lang="cs-CZ" dirty="0" smtClean="0"/>
              <a:t>HYPOVENTILACE</a:t>
            </a:r>
          </a:p>
          <a:p>
            <a:pPr marL="514350" indent="-514350">
              <a:lnSpc>
                <a:spcPct val="150000"/>
              </a:lnSpc>
              <a:buAutoNum type="arabicPeriod"/>
            </a:pPr>
            <a:r>
              <a:rPr lang="cs-CZ" dirty="0"/>
              <a:t>NEPOMĚR V/Q </a:t>
            </a:r>
            <a:r>
              <a:rPr lang="cs-CZ" dirty="0" smtClean="0"/>
              <a:t>- SHUNTING</a:t>
            </a:r>
          </a:p>
          <a:p>
            <a:pPr marL="514350" indent="-514350">
              <a:lnSpc>
                <a:spcPct val="150000"/>
              </a:lnSpc>
              <a:buFont typeface="Arial" charset="0"/>
              <a:buAutoNum type="arabicPeriod"/>
            </a:pPr>
            <a:r>
              <a:rPr lang="cs-CZ" dirty="0" smtClean="0">
                <a:solidFill>
                  <a:srgbClr val="FF0000"/>
                </a:solidFill>
              </a:rPr>
              <a:t>NEPOMĚR V/Q</a:t>
            </a:r>
            <a:r>
              <a:rPr lang="en-US" dirty="0">
                <a:solidFill>
                  <a:srgbClr val="FF0000"/>
                </a:solidFill>
              </a:rPr>
              <a:t> </a:t>
            </a:r>
            <a:r>
              <a:rPr lang="cs-CZ" dirty="0" smtClean="0">
                <a:solidFill>
                  <a:srgbClr val="FF0000"/>
                </a:solidFill>
              </a:rPr>
              <a:t>- VENTILACE </a:t>
            </a:r>
            <a:r>
              <a:rPr lang="cs-CZ" dirty="0" err="1" smtClean="0">
                <a:solidFill>
                  <a:srgbClr val="FF0000"/>
                </a:solidFill>
              </a:rPr>
              <a:t>V</a:t>
            </a:r>
            <a:r>
              <a:rPr lang="cs-CZ" baseline="-25000" dirty="0" err="1" smtClean="0">
                <a:solidFill>
                  <a:srgbClr val="FF0000"/>
                </a:solidFill>
              </a:rPr>
              <a:t>d</a:t>
            </a:r>
            <a:endParaRPr lang="cs-CZ" baseline="-25000" dirty="0" smtClean="0">
              <a:solidFill>
                <a:srgbClr val="FF0000"/>
              </a:solidFill>
            </a:endParaRPr>
          </a:p>
          <a:p>
            <a:pPr marL="514350" indent="-514350">
              <a:lnSpc>
                <a:spcPct val="150000"/>
              </a:lnSpc>
              <a:buFont typeface="Arial" charset="0"/>
              <a:buAutoNum type="arabicPeriod"/>
            </a:pPr>
            <a:r>
              <a:rPr lang="cs-CZ" dirty="0" smtClean="0"/>
              <a:t>PORUCHY </a:t>
            </a:r>
            <a:r>
              <a:rPr lang="cs-CZ" dirty="0"/>
              <a:t>DIFUZE</a:t>
            </a:r>
          </a:p>
          <a:p>
            <a:pPr marL="514350" indent="-514350">
              <a:lnSpc>
                <a:spcPct val="150000"/>
              </a:lnSpc>
              <a:buAutoNum type="arabicPeriod"/>
            </a:pPr>
            <a:endParaRPr lang="en-US" dirty="0"/>
          </a:p>
          <a:p>
            <a:pPr>
              <a:lnSpc>
                <a:spcPct val="150000"/>
              </a:lnSpc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45716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14350" indent="-514350">
              <a:lnSpc>
                <a:spcPct val="150000"/>
              </a:lnSpc>
            </a:pPr>
            <a:r>
              <a:rPr lang="cs-CZ" dirty="0">
                <a:solidFill>
                  <a:srgbClr val="FF0000"/>
                </a:solidFill>
              </a:rPr>
              <a:t>NEPOMĚR V/Q</a:t>
            </a:r>
            <a:r>
              <a:rPr lang="en-US" dirty="0">
                <a:solidFill>
                  <a:srgbClr val="FF0000"/>
                </a:solidFill>
              </a:rPr>
              <a:t> </a:t>
            </a:r>
            <a:r>
              <a:rPr lang="cs-CZ" dirty="0">
                <a:solidFill>
                  <a:srgbClr val="FF0000"/>
                </a:solidFill>
              </a:rPr>
              <a:t>- VENTILACE </a:t>
            </a:r>
            <a:r>
              <a:rPr lang="cs-CZ" dirty="0" err="1">
                <a:solidFill>
                  <a:srgbClr val="FF0000"/>
                </a:solidFill>
              </a:rPr>
              <a:t>V</a:t>
            </a:r>
            <a:r>
              <a:rPr lang="cs-CZ" baseline="-25000" dirty="0" err="1">
                <a:solidFill>
                  <a:srgbClr val="FF0000"/>
                </a:solidFill>
              </a:rPr>
              <a:t>d</a:t>
            </a:r>
            <a:endParaRPr lang="cs-CZ" baseline="-25000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ü"/>
            </a:pPr>
            <a:r>
              <a:rPr lang="cs-CZ" dirty="0"/>
              <a:t>Typ V/Q </a:t>
            </a:r>
            <a:r>
              <a:rPr lang="cs-CZ" dirty="0" smtClean="0"/>
              <a:t>poruchy – další extrém</a:t>
            </a:r>
          </a:p>
          <a:p>
            <a:pPr>
              <a:buFont typeface="Wingdings" pitchFamily="2" charset="2"/>
              <a:buChar char="ü"/>
            </a:pPr>
            <a:r>
              <a:rPr lang="cs-CZ" dirty="0" smtClean="0"/>
              <a:t>V=norma</a:t>
            </a:r>
          </a:p>
          <a:p>
            <a:pPr>
              <a:buFont typeface="Wingdings" pitchFamily="2" charset="2"/>
              <a:buChar char="ü"/>
            </a:pPr>
            <a:r>
              <a:rPr lang="cs-CZ" dirty="0" smtClean="0"/>
              <a:t>Q se blíží k nule</a:t>
            </a:r>
            <a:endParaRPr lang="cs-CZ" dirty="0"/>
          </a:p>
          <a:p>
            <a:endParaRPr lang="cs-CZ" dirty="0"/>
          </a:p>
        </p:txBody>
      </p:sp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2627364"/>
            <a:ext cx="3670300" cy="2682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4499992" y="4221088"/>
            <a:ext cx="10038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V/Q » ∞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92823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Poměr V/Q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765174"/>
            <a:ext cx="8686800" cy="5616153"/>
          </a:xfrm>
        </p:spPr>
        <p:txBody>
          <a:bodyPr/>
          <a:lstStyle/>
          <a:p>
            <a:endParaRPr lang="cs-CZ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5" y="548680"/>
            <a:ext cx="8357443" cy="6309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2205226" y="1000844"/>
            <a:ext cx="8451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V/Q=1</a:t>
            </a:r>
            <a:endParaRPr lang="cs-CZ" dirty="0"/>
          </a:p>
        </p:txBody>
      </p:sp>
      <p:sp>
        <p:nvSpPr>
          <p:cNvPr id="7" name="TextovéPole 6"/>
          <p:cNvSpPr txBox="1"/>
          <p:nvPr/>
        </p:nvSpPr>
        <p:spPr>
          <a:xfrm>
            <a:off x="6660232" y="4077072"/>
            <a:ext cx="10038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V/Q » ∞</a:t>
            </a:r>
            <a:endParaRPr lang="cs-CZ" dirty="0"/>
          </a:p>
        </p:txBody>
      </p:sp>
      <p:sp>
        <p:nvSpPr>
          <p:cNvPr id="8" name="TextovéPole 7"/>
          <p:cNvSpPr txBox="1"/>
          <p:nvPr/>
        </p:nvSpPr>
        <p:spPr>
          <a:xfrm>
            <a:off x="2195734" y="3933056"/>
            <a:ext cx="8451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V/Q=0</a:t>
            </a:r>
            <a:endParaRPr lang="cs-CZ" dirty="0"/>
          </a:p>
        </p:txBody>
      </p:sp>
      <p:sp>
        <p:nvSpPr>
          <p:cNvPr id="9" name="TextovéPole 8"/>
          <p:cNvSpPr txBox="1"/>
          <p:nvPr/>
        </p:nvSpPr>
        <p:spPr>
          <a:xfrm>
            <a:off x="6876256" y="980728"/>
            <a:ext cx="9733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V/Q </a:t>
            </a:r>
            <a:r>
              <a:rPr lang="cs-CZ" dirty="0" smtClean="0">
                <a:solidFill>
                  <a:srgbClr val="FF0000"/>
                </a:solidFill>
              </a:rPr>
              <a:t>~ </a:t>
            </a:r>
            <a:r>
              <a:rPr lang="cs-CZ" dirty="0" smtClean="0"/>
              <a:t>1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13678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Poměr V/Q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3068960"/>
            <a:ext cx="4809746" cy="38027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" name="Skupina 6"/>
          <p:cNvGrpSpPr/>
          <p:nvPr/>
        </p:nvGrpSpPr>
        <p:grpSpPr>
          <a:xfrm>
            <a:off x="2902760" y="-27384"/>
            <a:ext cx="6277752" cy="3325263"/>
            <a:chOff x="2771800" y="58515"/>
            <a:chExt cx="6277752" cy="3325263"/>
          </a:xfrm>
        </p:grpSpPr>
        <p:pic>
          <p:nvPicPr>
            <p:cNvPr id="8194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7824" y="58515"/>
              <a:ext cx="6061728" cy="30824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Ovál 5"/>
            <p:cNvSpPr/>
            <p:nvPr/>
          </p:nvSpPr>
          <p:spPr>
            <a:xfrm rot="5400000">
              <a:off x="2962094" y="1006458"/>
              <a:ext cx="962890" cy="1343478"/>
            </a:xfrm>
            <a:prstGeom prst="ellipse">
              <a:avLst/>
            </a:prstGeom>
            <a:noFill/>
            <a:ln>
              <a:solidFill>
                <a:srgbClr val="D20A1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4" name="Šipka dolů 3"/>
            <p:cNvSpPr/>
            <p:nvPr/>
          </p:nvSpPr>
          <p:spPr>
            <a:xfrm rot="10800000">
              <a:off x="5109795" y="1580492"/>
              <a:ext cx="216024" cy="238635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8" name="Šipka dolů 7"/>
            <p:cNvSpPr/>
            <p:nvPr/>
          </p:nvSpPr>
          <p:spPr>
            <a:xfrm rot="10800000">
              <a:off x="6588224" y="1558879"/>
              <a:ext cx="216024" cy="238635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9" name="Šipka dolů 8"/>
            <p:cNvSpPr/>
            <p:nvPr/>
          </p:nvSpPr>
          <p:spPr>
            <a:xfrm rot="10800000">
              <a:off x="7308304" y="1995458"/>
              <a:ext cx="216024" cy="238635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0" name="Ovál 9"/>
            <p:cNvSpPr/>
            <p:nvPr/>
          </p:nvSpPr>
          <p:spPr>
            <a:xfrm rot="5400000">
              <a:off x="5516113" y="2230594"/>
              <a:ext cx="962890" cy="1343478"/>
            </a:xfrm>
            <a:prstGeom prst="ellipse">
              <a:avLst/>
            </a:prstGeom>
            <a:noFill/>
            <a:ln>
              <a:solidFill>
                <a:srgbClr val="D20A1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5" name="Ovál 4"/>
            <p:cNvSpPr/>
            <p:nvPr/>
          </p:nvSpPr>
          <p:spPr>
            <a:xfrm>
              <a:off x="4860032" y="1196752"/>
              <a:ext cx="249763" cy="216024"/>
            </a:xfrm>
            <a:prstGeom prst="ellipse">
              <a:avLst/>
            </a:prstGeom>
            <a:noFill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2" name="Ovál 11"/>
            <p:cNvSpPr/>
            <p:nvPr/>
          </p:nvSpPr>
          <p:spPr>
            <a:xfrm>
              <a:off x="6338461" y="1304763"/>
              <a:ext cx="681811" cy="275727"/>
            </a:xfrm>
            <a:prstGeom prst="ellipse">
              <a:avLst/>
            </a:prstGeom>
            <a:noFill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3" name="Ovál 12"/>
            <p:cNvSpPr/>
            <p:nvPr/>
          </p:nvSpPr>
          <p:spPr>
            <a:xfrm>
              <a:off x="7956376" y="2166811"/>
              <a:ext cx="249763" cy="216024"/>
            </a:xfrm>
            <a:prstGeom prst="ellipse">
              <a:avLst/>
            </a:prstGeom>
            <a:noFill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11" name="Ovál 10"/>
          <p:cNvSpPr/>
          <p:nvPr/>
        </p:nvSpPr>
        <p:spPr>
          <a:xfrm>
            <a:off x="3635896" y="6624736"/>
            <a:ext cx="1407969" cy="260648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Ovál 15"/>
          <p:cNvSpPr/>
          <p:nvPr/>
        </p:nvSpPr>
        <p:spPr>
          <a:xfrm>
            <a:off x="-108520" y="6624736"/>
            <a:ext cx="1407969" cy="260648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Ovál 16"/>
          <p:cNvSpPr/>
          <p:nvPr/>
        </p:nvSpPr>
        <p:spPr>
          <a:xfrm rot="16200000">
            <a:off x="503547" y="4473116"/>
            <a:ext cx="3672410" cy="576064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46207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83568" y="5229200"/>
            <a:ext cx="8229600" cy="1080120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marL="0" indent="0">
              <a:buNone/>
            </a:pPr>
            <a:r>
              <a:rPr lang="cs-CZ" sz="2800" dirty="0" err="1" smtClean="0"/>
              <a:t>Shunting</a:t>
            </a:r>
            <a:r>
              <a:rPr lang="cs-CZ" sz="2800" dirty="0" smtClean="0"/>
              <a:t>/ventilace </a:t>
            </a:r>
            <a:r>
              <a:rPr lang="cs-CZ" sz="2800" dirty="0" err="1" smtClean="0"/>
              <a:t>V</a:t>
            </a:r>
            <a:r>
              <a:rPr lang="cs-CZ" sz="2800" baseline="-25000" dirty="0" err="1" smtClean="0"/>
              <a:t>d</a:t>
            </a:r>
            <a:r>
              <a:rPr lang="cs-CZ" sz="2800" baseline="-25000" dirty="0" smtClean="0"/>
              <a:t> </a:t>
            </a:r>
            <a:r>
              <a:rPr lang="cs-CZ" sz="2800" dirty="0" smtClean="0"/>
              <a:t>jsou extrémy</a:t>
            </a:r>
          </a:p>
          <a:p>
            <a:pPr marL="0" indent="0">
              <a:buNone/>
            </a:pPr>
            <a:r>
              <a:rPr lang="cs-CZ" sz="2800" dirty="0" smtClean="0"/>
              <a:t>Poškození plic – větší frekvence V/Q abnormalit</a:t>
            </a:r>
          </a:p>
          <a:p>
            <a:pPr marL="0" indent="0">
              <a:buNone/>
            </a:pPr>
            <a:endParaRPr lang="cs-CZ" sz="2800" baseline="-25000" dirty="0"/>
          </a:p>
        </p:txBody>
      </p:sp>
      <p:grpSp>
        <p:nvGrpSpPr>
          <p:cNvPr id="13" name="Skupina 12"/>
          <p:cNvGrpSpPr/>
          <p:nvPr/>
        </p:nvGrpSpPr>
        <p:grpSpPr>
          <a:xfrm>
            <a:off x="1809463" y="1124744"/>
            <a:ext cx="5354825" cy="3888432"/>
            <a:chOff x="1809463" y="1700808"/>
            <a:chExt cx="5354825" cy="3888432"/>
          </a:xfrm>
        </p:grpSpPr>
        <p:pic>
          <p:nvPicPr>
            <p:cNvPr id="4" name="Picture 3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09463" y="1700808"/>
              <a:ext cx="4918174" cy="38884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1" name="Volný tvar 10"/>
            <p:cNvSpPr/>
            <p:nvPr/>
          </p:nvSpPr>
          <p:spPr>
            <a:xfrm>
              <a:off x="2771800" y="2597346"/>
              <a:ext cx="3022810" cy="1839766"/>
            </a:xfrm>
            <a:custGeom>
              <a:avLst/>
              <a:gdLst>
                <a:gd name="connsiteX0" fmla="*/ 0 w 3022810"/>
                <a:gd name="connsiteY0" fmla="*/ 1839766 h 1839766"/>
                <a:gd name="connsiteX1" fmla="*/ 226711 w 3022810"/>
                <a:gd name="connsiteY1" fmla="*/ 1129406 h 1839766"/>
                <a:gd name="connsiteX2" fmla="*/ 929514 w 3022810"/>
                <a:gd name="connsiteY2" fmla="*/ 955594 h 1839766"/>
                <a:gd name="connsiteX3" fmla="*/ 1110883 w 3022810"/>
                <a:gd name="connsiteY3" fmla="*/ 298133 h 1839766"/>
                <a:gd name="connsiteX4" fmla="*/ 1224238 w 3022810"/>
                <a:gd name="connsiteY4" fmla="*/ 48751 h 1839766"/>
                <a:gd name="connsiteX5" fmla="*/ 1367822 w 3022810"/>
                <a:gd name="connsiteY5" fmla="*/ 3409 h 1839766"/>
                <a:gd name="connsiteX6" fmla="*/ 1564304 w 3022810"/>
                <a:gd name="connsiteY6" fmla="*/ 18523 h 1839766"/>
                <a:gd name="connsiteX7" fmla="*/ 1654989 w 3022810"/>
                <a:gd name="connsiteY7" fmla="*/ 139436 h 1839766"/>
                <a:gd name="connsiteX8" fmla="*/ 1934599 w 3022810"/>
                <a:gd name="connsiteY8" fmla="*/ 940480 h 1839766"/>
                <a:gd name="connsiteX9" fmla="*/ 2063068 w 3022810"/>
                <a:gd name="connsiteY9" fmla="*/ 1174748 h 1839766"/>
                <a:gd name="connsiteX10" fmla="*/ 2153752 w 3022810"/>
                <a:gd name="connsiteY10" fmla="*/ 1250318 h 1839766"/>
                <a:gd name="connsiteX11" fmla="*/ 2697858 w 3022810"/>
                <a:gd name="connsiteY11" fmla="*/ 1590384 h 1839766"/>
                <a:gd name="connsiteX12" fmla="*/ 3022810 w 3022810"/>
                <a:gd name="connsiteY12" fmla="*/ 1771753 h 1839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22810" h="1839766">
                  <a:moveTo>
                    <a:pt x="0" y="1839766"/>
                  </a:moveTo>
                  <a:cubicBezTo>
                    <a:pt x="35896" y="1558267"/>
                    <a:pt x="71792" y="1276768"/>
                    <a:pt x="226711" y="1129406"/>
                  </a:cubicBezTo>
                  <a:cubicBezTo>
                    <a:pt x="381630" y="982044"/>
                    <a:pt x="782152" y="1094139"/>
                    <a:pt x="929514" y="955594"/>
                  </a:cubicBezTo>
                  <a:cubicBezTo>
                    <a:pt x="1076876" y="817049"/>
                    <a:pt x="1061762" y="449273"/>
                    <a:pt x="1110883" y="298133"/>
                  </a:cubicBezTo>
                  <a:cubicBezTo>
                    <a:pt x="1160004" y="146992"/>
                    <a:pt x="1181415" y="97872"/>
                    <a:pt x="1224238" y="48751"/>
                  </a:cubicBezTo>
                  <a:cubicBezTo>
                    <a:pt x="1267061" y="-370"/>
                    <a:pt x="1311144" y="8447"/>
                    <a:pt x="1367822" y="3409"/>
                  </a:cubicBezTo>
                  <a:cubicBezTo>
                    <a:pt x="1424500" y="-1629"/>
                    <a:pt x="1516443" y="-4148"/>
                    <a:pt x="1564304" y="18523"/>
                  </a:cubicBezTo>
                  <a:cubicBezTo>
                    <a:pt x="1612165" y="41194"/>
                    <a:pt x="1593273" y="-14224"/>
                    <a:pt x="1654989" y="139436"/>
                  </a:cubicBezTo>
                  <a:cubicBezTo>
                    <a:pt x="1716705" y="293095"/>
                    <a:pt x="1866586" y="767928"/>
                    <a:pt x="1934599" y="940480"/>
                  </a:cubicBezTo>
                  <a:cubicBezTo>
                    <a:pt x="2002612" y="1113032"/>
                    <a:pt x="2026543" y="1123108"/>
                    <a:pt x="2063068" y="1174748"/>
                  </a:cubicBezTo>
                  <a:cubicBezTo>
                    <a:pt x="2099593" y="1226388"/>
                    <a:pt x="2047954" y="1181045"/>
                    <a:pt x="2153752" y="1250318"/>
                  </a:cubicBezTo>
                  <a:cubicBezTo>
                    <a:pt x="2259550" y="1319591"/>
                    <a:pt x="2553015" y="1503478"/>
                    <a:pt x="2697858" y="1590384"/>
                  </a:cubicBezTo>
                  <a:cubicBezTo>
                    <a:pt x="2842701" y="1677290"/>
                    <a:pt x="2969911" y="1741525"/>
                    <a:pt x="3022810" y="1771753"/>
                  </a:cubicBezTo>
                </a:path>
              </a:pathLst>
            </a:custGeom>
            <a:noFill/>
            <a:ln>
              <a:solidFill>
                <a:srgbClr val="FFC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2" name="TextovéPole 11"/>
            <p:cNvSpPr txBox="1"/>
            <p:nvPr/>
          </p:nvSpPr>
          <p:spPr>
            <a:xfrm>
              <a:off x="5508104" y="3429000"/>
              <a:ext cx="165618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dirty="0" smtClean="0">
                  <a:solidFill>
                    <a:srgbClr val="FFC000"/>
                  </a:solidFill>
                </a:rPr>
                <a:t>Poškození plic</a:t>
              </a:r>
              <a:endParaRPr lang="cs-CZ" dirty="0">
                <a:solidFill>
                  <a:srgbClr val="FFC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85163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L:\Obrázek 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438" y="471488"/>
            <a:ext cx="7731125" cy="5913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7859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 dirty="0" smtClean="0">
                <a:solidFill>
                  <a:srgbClr val="FF0000"/>
                </a:solidFill>
              </a:rPr>
              <a:t>Dušnost- příčiny</a:t>
            </a:r>
            <a:endParaRPr lang="cs-CZ" sz="3600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980727"/>
            <a:ext cx="8229600" cy="5145435"/>
          </a:xfrm>
        </p:spPr>
        <p:txBody>
          <a:bodyPr/>
          <a:lstStyle/>
          <a:p>
            <a:r>
              <a:rPr lang="cs-CZ" b="1" dirty="0" smtClean="0"/>
              <a:t>plicní</a:t>
            </a:r>
            <a:r>
              <a:rPr lang="cs-CZ" dirty="0" smtClean="0"/>
              <a:t>- </a:t>
            </a:r>
            <a:r>
              <a:rPr lang="cs-CZ" sz="2800" dirty="0" smtClean="0"/>
              <a:t>CHOPN, astma bronchiale, pneumonie,...</a:t>
            </a:r>
          </a:p>
          <a:p>
            <a:r>
              <a:rPr lang="cs-CZ" b="1" dirty="0" smtClean="0"/>
              <a:t>kardiovaskulární</a:t>
            </a:r>
            <a:r>
              <a:rPr lang="cs-CZ" dirty="0" smtClean="0"/>
              <a:t>- </a:t>
            </a:r>
            <a:r>
              <a:rPr lang="cs-CZ" sz="2800" dirty="0" smtClean="0"/>
              <a:t>srdeční selhání, chlopenní vady, plicní embolie...</a:t>
            </a:r>
          </a:p>
          <a:p>
            <a:r>
              <a:rPr lang="cs-CZ" b="1" dirty="0" smtClean="0"/>
              <a:t>psychogenní</a:t>
            </a:r>
            <a:r>
              <a:rPr lang="cs-CZ" dirty="0" smtClean="0"/>
              <a:t>- </a:t>
            </a:r>
            <a:r>
              <a:rPr lang="cs-CZ" sz="2800" dirty="0" smtClean="0"/>
              <a:t>hysterie, úzkost,...</a:t>
            </a:r>
          </a:p>
          <a:p>
            <a:r>
              <a:rPr lang="cs-CZ" b="1" dirty="0" smtClean="0"/>
              <a:t>hematologické</a:t>
            </a:r>
            <a:r>
              <a:rPr lang="cs-CZ" dirty="0" smtClean="0"/>
              <a:t>- </a:t>
            </a:r>
            <a:r>
              <a:rPr lang="cs-CZ" sz="2800" dirty="0" smtClean="0"/>
              <a:t>anémie</a:t>
            </a:r>
          </a:p>
          <a:p>
            <a:r>
              <a:rPr lang="cs-CZ" b="1" dirty="0" smtClean="0"/>
              <a:t>neuromuskulární</a:t>
            </a:r>
            <a:r>
              <a:rPr lang="cs-CZ" dirty="0" smtClean="0"/>
              <a:t>-</a:t>
            </a:r>
            <a:r>
              <a:rPr lang="cs-CZ" b="1" dirty="0" smtClean="0"/>
              <a:t> </a:t>
            </a:r>
            <a:r>
              <a:rPr lang="cs-CZ" sz="2800" dirty="0" smtClean="0"/>
              <a:t>svalová onemocnění, 	myastenia gravis,...</a:t>
            </a:r>
          </a:p>
          <a:p>
            <a:r>
              <a:rPr lang="cs-CZ" b="1" dirty="0" smtClean="0"/>
              <a:t>ostatní</a:t>
            </a:r>
            <a:r>
              <a:rPr lang="cs-CZ" dirty="0" smtClean="0"/>
              <a:t>- </a:t>
            </a:r>
            <a:r>
              <a:rPr lang="cs-CZ" sz="2800" dirty="0" smtClean="0"/>
              <a:t>obezita, ascites, operace, úrazy, inhalační 	trauma, struma,...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81002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SHRNUTÍ</a:t>
            </a:r>
            <a:endParaRPr lang="cs-CZ" dirty="0"/>
          </a:p>
        </p:txBody>
      </p:sp>
      <p:sp>
        <p:nvSpPr>
          <p:cNvPr id="5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cs-CZ" dirty="0" smtClean="0"/>
              <a:t>HYPOXÉMIE – 4 hlavní příčiny:</a:t>
            </a:r>
          </a:p>
          <a:p>
            <a:pPr marL="514350" indent="-514350">
              <a:lnSpc>
                <a:spcPct val="150000"/>
              </a:lnSpc>
              <a:buAutoNum type="arabicPeriod"/>
            </a:pPr>
            <a:r>
              <a:rPr lang="cs-CZ" dirty="0" smtClean="0"/>
              <a:t>HYPOVENTILACE</a:t>
            </a:r>
          </a:p>
          <a:p>
            <a:pPr marL="514350" indent="-514350">
              <a:lnSpc>
                <a:spcPct val="150000"/>
              </a:lnSpc>
              <a:buAutoNum type="arabicPeriod"/>
            </a:pPr>
            <a:r>
              <a:rPr lang="cs-CZ" dirty="0"/>
              <a:t>NEPOMĚR V/Q </a:t>
            </a:r>
            <a:r>
              <a:rPr lang="cs-CZ" dirty="0" smtClean="0"/>
              <a:t>- SHUNTING</a:t>
            </a:r>
          </a:p>
          <a:p>
            <a:pPr marL="514350" indent="-514350">
              <a:lnSpc>
                <a:spcPct val="150000"/>
              </a:lnSpc>
              <a:buFont typeface="Arial" charset="0"/>
              <a:buAutoNum type="arabicPeriod"/>
            </a:pPr>
            <a:r>
              <a:rPr lang="cs-CZ" dirty="0" smtClean="0"/>
              <a:t>NEPOMĚR V/Q</a:t>
            </a:r>
            <a:r>
              <a:rPr lang="en-US" dirty="0"/>
              <a:t> </a:t>
            </a:r>
            <a:r>
              <a:rPr lang="cs-CZ" dirty="0" smtClean="0"/>
              <a:t>- VENTILACE </a:t>
            </a:r>
            <a:r>
              <a:rPr lang="cs-CZ" dirty="0" err="1" smtClean="0"/>
              <a:t>V</a:t>
            </a:r>
            <a:r>
              <a:rPr lang="cs-CZ" baseline="-25000" dirty="0" err="1" smtClean="0"/>
              <a:t>d</a:t>
            </a:r>
            <a:endParaRPr lang="cs-CZ" baseline="-25000" dirty="0" smtClean="0"/>
          </a:p>
          <a:p>
            <a:pPr marL="514350" indent="-514350">
              <a:lnSpc>
                <a:spcPct val="150000"/>
              </a:lnSpc>
              <a:buFont typeface="Arial" charset="0"/>
              <a:buAutoNum type="arabicPeriod"/>
            </a:pPr>
            <a:r>
              <a:rPr lang="cs-CZ" dirty="0" smtClean="0">
                <a:solidFill>
                  <a:srgbClr val="FF0000"/>
                </a:solidFill>
              </a:rPr>
              <a:t>PORUCHY </a:t>
            </a:r>
            <a:r>
              <a:rPr lang="cs-CZ" dirty="0">
                <a:solidFill>
                  <a:srgbClr val="FF0000"/>
                </a:solidFill>
              </a:rPr>
              <a:t>DIFUZE</a:t>
            </a:r>
          </a:p>
          <a:p>
            <a:pPr marL="514350" indent="-514350">
              <a:lnSpc>
                <a:spcPct val="150000"/>
              </a:lnSpc>
              <a:buAutoNum type="arabicPeriod"/>
            </a:pPr>
            <a:endParaRPr lang="en-US" dirty="0"/>
          </a:p>
          <a:p>
            <a:pPr>
              <a:lnSpc>
                <a:spcPct val="150000"/>
              </a:lnSpc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87763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FF0000"/>
                </a:solidFill>
              </a:rPr>
              <a:t>PORUCHY </a:t>
            </a:r>
            <a:r>
              <a:rPr lang="cs-CZ" dirty="0" smtClean="0">
                <a:solidFill>
                  <a:srgbClr val="FF0000"/>
                </a:solidFill>
              </a:rPr>
              <a:t>DIFUZE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196752"/>
            <a:ext cx="3898776" cy="2735833"/>
          </a:xfrm>
        </p:spPr>
        <p:txBody>
          <a:bodyPr>
            <a:normAutofit fontScale="77500" lnSpcReduction="20000"/>
          </a:bodyPr>
          <a:lstStyle/>
          <a:p>
            <a:r>
              <a:rPr lang="cs-CZ" dirty="0" smtClean="0"/>
              <a:t>Jsou časté u poškození plic</a:t>
            </a:r>
          </a:p>
          <a:p>
            <a:r>
              <a:rPr lang="cs-CZ" dirty="0" smtClean="0"/>
              <a:t>Mechanismy:</a:t>
            </a:r>
          </a:p>
          <a:p>
            <a:pPr marL="914400" lvl="1" indent="-514350">
              <a:buFont typeface="+mj-lt"/>
              <a:buAutoNum type="arabicPeriod"/>
            </a:pPr>
            <a:r>
              <a:rPr lang="cs-CZ" dirty="0" smtClean="0"/>
              <a:t>Porucha difuze alveolární membrány</a:t>
            </a:r>
          </a:p>
          <a:p>
            <a:pPr marL="914400" lvl="1" indent="-514350">
              <a:buFont typeface="+mj-lt"/>
              <a:buAutoNum type="arabicPeriod"/>
            </a:pPr>
            <a:r>
              <a:rPr lang="cs-CZ" dirty="0" smtClean="0"/>
              <a:t>Redukce celkové plochy alveolů</a:t>
            </a:r>
          </a:p>
          <a:p>
            <a:pPr marL="457200" indent="-457200"/>
            <a:r>
              <a:rPr lang="cs-CZ" dirty="0" smtClean="0"/>
              <a:t>ARDS, fibróza plic</a:t>
            </a:r>
          </a:p>
          <a:p>
            <a:pPr marL="457200" indent="-457200"/>
            <a:endParaRPr lang="cs-CZ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340768"/>
            <a:ext cx="4677468" cy="3968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35902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FF0000"/>
                </a:solidFill>
              </a:rPr>
              <a:t>PORUCHY </a:t>
            </a:r>
            <a:r>
              <a:rPr lang="cs-CZ" dirty="0" smtClean="0">
                <a:solidFill>
                  <a:srgbClr val="FF0000"/>
                </a:solidFill>
              </a:rPr>
              <a:t>DIFUZE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765175"/>
            <a:ext cx="8363272" cy="2735833"/>
          </a:xfrm>
        </p:spPr>
        <p:txBody>
          <a:bodyPr>
            <a:normAutofit lnSpcReduction="10000"/>
          </a:bodyPr>
          <a:lstStyle/>
          <a:p>
            <a:r>
              <a:rPr lang="cs-CZ" dirty="0" smtClean="0"/>
              <a:t>Jsou časté u poškození plic</a:t>
            </a:r>
          </a:p>
          <a:p>
            <a:r>
              <a:rPr lang="cs-CZ" dirty="0" smtClean="0"/>
              <a:t>Mechanismy:</a:t>
            </a:r>
          </a:p>
          <a:p>
            <a:pPr marL="914400" lvl="1" indent="-514350">
              <a:buFont typeface="+mj-lt"/>
              <a:buAutoNum type="arabicPeriod"/>
            </a:pPr>
            <a:r>
              <a:rPr lang="cs-CZ" dirty="0" smtClean="0"/>
              <a:t>Porucha difuze alveolární membrány</a:t>
            </a:r>
          </a:p>
          <a:p>
            <a:pPr marL="914400" lvl="1" indent="-514350">
              <a:buFont typeface="+mj-lt"/>
              <a:buAutoNum type="arabicPeriod"/>
            </a:pPr>
            <a:r>
              <a:rPr lang="cs-CZ" dirty="0" smtClean="0"/>
              <a:t>Redukce celkové plochy alveolů</a:t>
            </a:r>
          </a:p>
          <a:p>
            <a:pPr marL="457200" indent="-457200"/>
            <a:r>
              <a:rPr lang="cs-CZ" dirty="0" smtClean="0"/>
              <a:t>ARDS, fibróza plic</a:t>
            </a:r>
          </a:p>
          <a:p>
            <a:pPr marL="457200" indent="-457200"/>
            <a:endParaRPr lang="cs-CZ" dirty="0"/>
          </a:p>
        </p:txBody>
      </p:sp>
      <p:sp>
        <p:nvSpPr>
          <p:cNvPr id="6" name="TextovéPole 5"/>
          <p:cNvSpPr txBox="1"/>
          <p:nvPr/>
        </p:nvSpPr>
        <p:spPr>
          <a:xfrm>
            <a:off x="410981" y="4437112"/>
            <a:ext cx="8424936" cy="160043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cs-CZ" dirty="0" smtClean="0"/>
              <a:t>Jejich význam v patofyziologii akutního respiračního poškození je obvykle</a:t>
            </a:r>
          </a:p>
          <a:p>
            <a:pPr algn="ctr"/>
            <a:r>
              <a:rPr lang="cs-CZ" sz="4000" dirty="0" smtClean="0">
                <a:solidFill>
                  <a:srgbClr val="FF0000"/>
                </a:solidFill>
              </a:rPr>
              <a:t>MALÝ/ZANEDBATELNÝ/KLINICKY NEVÝZNAMNÝ</a:t>
            </a:r>
            <a:endParaRPr lang="cs-CZ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8598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PATOFYZIOLOGIE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 smtClean="0"/>
              <a:t>CO2 z </a:t>
            </a:r>
            <a:r>
              <a:rPr lang="cs-CZ" dirty="0"/>
              <a:t>pacienta neboli </a:t>
            </a:r>
            <a:r>
              <a:rPr lang="cs-CZ" dirty="0" smtClean="0"/>
              <a:t>VENTILACE:</a:t>
            </a:r>
            <a:endParaRPr lang="cs-CZ" dirty="0"/>
          </a:p>
          <a:p>
            <a:pPr>
              <a:buFont typeface="Wingdings" pitchFamily="2" charset="2"/>
              <a:buChar char="ü"/>
            </a:pPr>
            <a:r>
              <a:rPr lang="cs-CZ" dirty="0" smtClean="0"/>
              <a:t>Zejména závislá na tzv. </a:t>
            </a:r>
            <a:r>
              <a:rPr lang="cs-CZ" b="1" dirty="0" smtClean="0"/>
              <a:t>alveolární ventilaci</a:t>
            </a:r>
            <a:endParaRPr lang="cs-CZ" b="1" dirty="0"/>
          </a:p>
        </p:txBody>
      </p:sp>
      <p:sp>
        <p:nvSpPr>
          <p:cNvPr id="4" name="TextovéPole 3"/>
          <p:cNvSpPr txBox="1"/>
          <p:nvPr/>
        </p:nvSpPr>
        <p:spPr>
          <a:xfrm>
            <a:off x="539552" y="2348880"/>
            <a:ext cx="4752528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cs-CZ" dirty="0" smtClean="0"/>
              <a:t>Alveolární ventilace = (</a:t>
            </a:r>
            <a:r>
              <a:rPr lang="cs-CZ" dirty="0" err="1" smtClean="0"/>
              <a:t>V</a:t>
            </a:r>
            <a:r>
              <a:rPr lang="cs-CZ" baseline="-25000" dirty="0" err="1" smtClean="0"/>
              <a:t>t</a:t>
            </a:r>
            <a:r>
              <a:rPr lang="cs-CZ" dirty="0" err="1" smtClean="0"/>
              <a:t>-V</a:t>
            </a:r>
            <a:r>
              <a:rPr lang="cs-CZ" baseline="-25000" dirty="0" err="1" smtClean="0"/>
              <a:t>d</a:t>
            </a:r>
            <a:r>
              <a:rPr lang="cs-CZ" dirty="0" smtClean="0"/>
              <a:t>) x DF</a:t>
            </a:r>
            <a:endParaRPr 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539552" y="3398889"/>
            <a:ext cx="4032448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cs-CZ" dirty="0" smtClean="0"/>
              <a:t>V</a:t>
            </a:r>
            <a:r>
              <a:rPr lang="cs-CZ" baseline="-25000" dirty="0"/>
              <a:t>D</a:t>
            </a:r>
            <a:r>
              <a:rPr lang="cs-CZ" baseline="-25000" dirty="0" smtClean="0"/>
              <a:t>-celkový</a:t>
            </a:r>
            <a:r>
              <a:rPr lang="cs-CZ" dirty="0" smtClean="0"/>
              <a:t>= V</a:t>
            </a:r>
            <a:r>
              <a:rPr lang="cs-CZ" baseline="-25000" dirty="0" smtClean="0"/>
              <a:t>D-fyziologický(alveolární) </a:t>
            </a:r>
            <a:r>
              <a:rPr lang="cs-CZ" dirty="0" smtClean="0"/>
              <a:t>+</a:t>
            </a:r>
            <a:r>
              <a:rPr lang="cs-CZ" baseline="-25000" dirty="0" smtClean="0"/>
              <a:t> </a:t>
            </a:r>
            <a:r>
              <a:rPr lang="cs-CZ" dirty="0" smtClean="0"/>
              <a:t>V</a:t>
            </a:r>
            <a:r>
              <a:rPr lang="cs-CZ" baseline="-25000" dirty="0" smtClean="0"/>
              <a:t>D-anatomický</a:t>
            </a:r>
            <a:endParaRPr lang="cs-CZ" dirty="0"/>
          </a:p>
        </p:txBody>
      </p:sp>
      <p:sp>
        <p:nvSpPr>
          <p:cNvPr id="6" name="TextovéPole 5"/>
          <p:cNvSpPr txBox="1"/>
          <p:nvPr/>
        </p:nvSpPr>
        <p:spPr>
          <a:xfrm>
            <a:off x="539552" y="4448899"/>
            <a:ext cx="2448272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cs-CZ" dirty="0" err="1" smtClean="0"/>
              <a:t>V</a:t>
            </a:r>
            <a:r>
              <a:rPr lang="cs-CZ" baseline="-25000" dirty="0" err="1" smtClean="0"/>
              <a:t>fyziologický</a:t>
            </a:r>
            <a:r>
              <a:rPr lang="cs-CZ" baseline="-25000" dirty="0" smtClean="0"/>
              <a:t> </a:t>
            </a:r>
            <a:r>
              <a:rPr lang="cs-CZ" dirty="0" smtClean="0"/>
              <a:t>~ V/Q poměr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2390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SHRNUTÍ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cs-CZ" dirty="0" smtClean="0"/>
              <a:t>HYPERKAPNIE – 3 hlavní příčiny:</a:t>
            </a:r>
          </a:p>
          <a:p>
            <a:pPr marL="514350" indent="-514350">
              <a:lnSpc>
                <a:spcPct val="150000"/>
              </a:lnSpc>
              <a:buAutoNum type="arabicPeriod"/>
            </a:pPr>
            <a:r>
              <a:rPr lang="cs-CZ" dirty="0" smtClean="0"/>
              <a:t>Nízká DF</a:t>
            </a:r>
          </a:p>
          <a:p>
            <a:pPr marL="514350" indent="-514350">
              <a:lnSpc>
                <a:spcPct val="150000"/>
              </a:lnSpc>
              <a:buAutoNum type="arabicPeriod"/>
            </a:pPr>
            <a:r>
              <a:rPr lang="cs-CZ" dirty="0" smtClean="0"/>
              <a:t>Nízký </a:t>
            </a:r>
            <a:r>
              <a:rPr lang="cs-CZ" dirty="0" err="1"/>
              <a:t>V</a:t>
            </a:r>
            <a:r>
              <a:rPr lang="cs-CZ" baseline="-25000" dirty="0" err="1"/>
              <a:t>t</a:t>
            </a:r>
            <a:endParaRPr lang="cs-CZ" dirty="0" smtClean="0"/>
          </a:p>
          <a:p>
            <a:pPr marL="514350" indent="-514350">
              <a:lnSpc>
                <a:spcPct val="150000"/>
              </a:lnSpc>
              <a:buAutoNum type="arabicPeriod"/>
            </a:pPr>
            <a:r>
              <a:rPr lang="cs-CZ" dirty="0" smtClean="0"/>
              <a:t>NEPOMĚR V/Q</a:t>
            </a:r>
            <a:r>
              <a:rPr lang="en-US" dirty="0"/>
              <a:t> </a:t>
            </a:r>
          </a:p>
          <a:p>
            <a:pPr>
              <a:lnSpc>
                <a:spcPct val="150000"/>
              </a:lnSpc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40459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ARDS_C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550" y="723900"/>
            <a:ext cx="7310834" cy="5479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96051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Laboratoř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88" r="56344" b="58363"/>
          <a:stretch/>
        </p:blipFill>
        <p:spPr bwMode="auto">
          <a:xfrm>
            <a:off x="683568" y="2028584"/>
            <a:ext cx="7983711" cy="41432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Ovál 4"/>
          <p:cNvSpPr/>
          <p:nvPr/>
        </p:nvSpPr>
        <p:spPr>
          <a:xfrm>
            <a:off x="7703840" y="2834680"/>
            <a:ext cx="504056" cy="21602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bdélník 5"/>
          <p:cNvSpPr/>
          <p:nvPr/>
        </p:nvSpPr>
        <p:spPr>
          <a:xfrm>
            <a:off x="6983760" y="3842792"/>
            <a:ext cx="648072" cy="126014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Ovál 7"/>
          <p:cNvSpPr/>
          <p:nvPr/>
        </p:nvSpPr>
        <p:spPr>
          <a:xfrm>
            <a:off x="7703840" y="3338736"/>
            <a:ext cx="504056" cy="21602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Ovál 9"/>
          <p:cNvSpPr/>
          <p:nvPr/>
        </p:nvSpPr>
        <p:spPr>
          <a:xfrm>
            <a:off x="7708351" y="3698776"/>
            <a:ext cx="504056" cy="21602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8919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  <p:bldP spid="10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28625" y="260648"/>
            <a:ext cx="8229600" cy="1143000"/>
          </a:xfrm>
        </p:spPr>
        <p:txBody>
          <a:bodyPr/>
          <a:lstStyle/>
          <a:p>
            <a:r>
              <a:rPr lang="cs-CZ" dirty="0" smtClean="0"/>
              <a:t>Příjem-CT</a:t>
            </a:r>
            <a:endParaRPr lang="cs-CZ" dirty="0"/>
          </a:p>
        </p:txBody>
      </p:sp>
      <p:pic>
        <p:nvPicPr>
          <p:cNvPr id="3078" name="Picture 6" descr="Capture-23_01_32-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09" r="22565" b="5503"/>
          <a:stretch/>
        </p:blipFill>
        <p:spPr bwMode="auto">
          <a:xfrm>
            <a:off x="2095500" y="2060848"/>
            <a:ext cx="4895850" cy="4559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0536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Další průběh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Provedena </a:t>
            </a:r>
            <a:r>
              <a:rPr lang="cs-CZ" dirty="0"/>
              <a:t>BSK s odběrem materiálu na kultivaci. </a:t>
            </a:r>
            <a:endParaRPr lang="cs-CZ" dirty="0" smtClean="0"/>
          </a:p>
          <a:p>
            <a:r>
              <a:rPr lang="cs-CZ" dirty="0" smtClean="0"/>
              <a:t>Postupně </a:t>
            </a:r>
            <a:r>
              <a:rPr lang="cs-CZ" dirty="0"/>
              <a:t>mírná stabilizace oběhu a zlepšení </a:t>
            </a:r>
            <a:r>
              <a:rPr lang="cs-CZ" dirty="0" err="1" smtClean="0"/>
              <a:t>oxygenace</a:t>
            </a:r>
            <a:r>
              <a:rPr lang="cs-CZ" dirty="0" smtClean="0"/>
              <a:t>. </a:t>
            </a:r>
          </a:p>
          <a:p>
            <a:r>
              <a:rPr lang="cs-CZ" dirty="0" smtClean="0"/>
              <a:t>Snížení </a:t>
            </a:r>
            <a:r>
              <a:rPr lang="cs-CZ" dirty="0" err="1"/>
              <a:t>sedace</a:t>
            </a:r>
            <a:r>
              <a:rPr lang="cs-CZ" dirty="0"/>
              <a:t>. </a:t>
            </a:r>
            <a:endParaRPr lang="cs-CZ" dirty="0" smtClean="0"/>
          </a:p>
          <a:p>
            <a:r>
              <a:rPr lang="cs-CZ" dirty="0" smtClean="0"/>
              <a:t>Dne </a:t>
            </a:r>
            <a:r>
              <a:rPr lang="cs-CZ" dirty="0"/>
              <a:t>16.2. provedena IHD. </a:t>
            </a:r>
            <a:endParaRPr lang="cs-CZ" dirty="0" smtClean="0"/>
          </a:p>
          <a:p>
            <a:r>
              <a:rPr lang="cs-CZ" dirty="0" smtClean="0"/>
              <a:t>Etiologicky </a:t>
            </a:r>
            <a:r>
              <a:rPr lang="cs-CZ" dirty="0"/>
              <a:t>průkaz </a:t>
            </a:r>
            <a:r>
              <a:rPr lang="cs-CZ" i="1" dirty="0" smtClean="0"/>
              <a:t>-AMIS</a:t>
            </a:r>
            <a:r>
              <a:rPr lang="cs-CZ" dirty="0" smtClean="0"/>
              <a:t>.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62961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875" b="53460"/>
          <a:stretch/>
        </p:blipFill>
        <p:spPr bwMode="auto">
          <a:xfrm>
            <a:off x="1043608" y="1556792"/>
            <a:ext cx="6790847" cy="4104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06549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 dirty="0" smtClean="0">
                <a:solidFill>
                  <a:srgbClr val="FF0000"/>
                </a:solidFill>
              </a:rPr>
              <a:t>Dušnost- diagnostika</a:t>
            </a:r>
            <a:endParaRPr lang="cs-CZ" sz="3600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980727"/>
            <a:ext cx="8229600" cy="5145435"/>
          </a:xfrm>
        </p:spPr>
        <p:txBody>
          <a:bodyPr/>
          <a:lstStyle/>
          <a:p>
            <a:r>
              <a:rPr lang="cs-CZ" b="1" dirty="0" smtClean="0"/>
              <a:t>anamnéza</a:t>
            </a:r>
            <a:r>
              <a:rPr lang="cs-CZ" dirty="0" smtClean="0"/>
              <a:t> pacienta= základ každé diagnózy</a:t>
            </a:r>
          </a:p>
          <a:p>
            <a:pPr lvl="1"/>
            <a:r>
              <a:rPr lang="cs-CZ" dirty="0" smtClean="0"/>
              <a:t>klidová či námahová dušnost</a:t>
            </a:r>
          </a:p>
          <a:p>
            <a:pPr lvl="1"/>
            <a:r>
              <a:rPr lang="cs-CZ" dirty="0" smtClean="0"/>
              <a:t>vyvolávací moment</a:t>
            </a:r>
          </a:p>
          <a:p>
            <a:pPr lvl="1"/>
            <a:r>
              <a:rPr lang="cs-CZ" dirty="0" smtClean="0"/>
              <a:t>denní doba (</a:t>
            </a:r>
            <a:r>
              <a:rPr lang="cs-CZ" i="1" dirty="0" smtClean="0"/>
              <a:t>v noci- asthma cardiale</a:t>
            </a:r>
            <a:r>
              <a:rPr lang="cs-CZ" dirty="0" smtClean="0"/>
              <a:t>)</a:t>
            </a:r>
          </a:p>
          <a:p>
            <a:pPr lvl="1"/>
            <a:r>
              <a:rPr lang="cs-CZ" dirty="0" smtClean="0"/>
              <a:t>předchorobí, komorbidity, alergie</a:t>
            </a:r>
          </a:p>
          <a:p>
            <a:pPr lvl="1"/>
            <a:r>
              <a:rPr lang="cs-CZ" dirty="0" smtClean="0"/>
              <a:t>léky- chronické i užívané krátce v poslední době</a:t>
            </a:r>
          </a:p>
          <a:p>
            <a:pPr lvl="1"/>
            <a:r>
              <a:rPr lang="cs-CZ" dirty="0" smtClean="0"/>
              <a:t>cestovatelská anamnéza</a:t>
            </a:r>
          </a:p>
          <a:p>
            <a:pPr lvl="1"/>
            <a:r>
              <a:rPr lang="cs-CZ" dirty="0" smtClean="0"/>
              <a:t>pracovní anamnéza (</a:t>
            </a:r>
            <a:r>
              <a:rPr lang="cs-CZ" i="1" dirty="0" smtClean="0"/>
              <a:t>profesní nemoci- pekař,...</a:t>
            </a:r>
            <a:r>
              <a:rPr lang="cs-CZ" dirty="0" smtClean="0"/>
              <a:t>)</a:t>
            </a:r>
          </a:p>
          <a:p>
            <a:pPr lvl="1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50493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180" b="50000"/>
          <a:stretch/>
        </p:blipFill>
        <p:spPr bwMode="auto">
          <a:xfrm>
            <a:off x="1259632" y="1772816"/>
            <a:ext cx="6149466" cy="4104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92316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mtClean="0"/>
              <a:t>Charakteristika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altLang="cs-CZ" dirty="0" smtClean="0"/>
              <a:t>Umělá plicní ventilace (UPV) je orgánová podpora, při kterém ventilační přístroj úplně nebo částečně zajišťuje průtok plynů respiračním systémem</a:t>
            </a:r>
          </a:p>
        </p:txBody>
      </p:sp>
    </p:spTree>
    <p:extLst>
      <p:ext uri="{BB962C8B-B14F-4D97-AF65-F5344CB8AC3E}">
        <p14:creationId xmlns:p14="http://schemas.microsoft.com/office/powerpoint/2010/main" val="1398395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46829" y="404664"/>
            <a:ext cx="4618856" cy="648072"/>
          </a:xfrm>
          <a:ln w="57150"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marL="609600" indent="-609600" algn="ctr">
              <a:lnSpc>
                <a:spcPct val="90000"/>
              </a:lnSpc>
              <a:buNone/>
              <a:defRPr/>
            </a:pPr>
            <a:r>
              <a:rPr lang="cs-CZ" altLang="cs-CZ" sz="2800" dirty="0"/>
              <a:t>Indikace UPV</a:t>
            </a:r>
            <a:endParaRPr lang="cs-CZ" altLang="cs-CZ" sz="2800" dirty="0" smtClean="0">
              <a:latin typeface="Calibri" pitchFamily="34" charset="0"/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107504" y="2564904"/>
            <a:ext cx="2736304" cy="20882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altLang="cs-CZ" dirty="0" err="1">
                <a:solidFill>
                  <a:schemeClr val="tx2">
                    <a:lumMod val="50000"/>
                  </a:schemeClr>
                </a:solidFill>
              </a:rPr>
              <a:t>Oxygenace</a:t>
            </a:r>
            <a:endParaRPr lang="cs-CZ" altLang="cs-CZ" dirty="0">
              <a:solidFill>
                <a:schemeClr val="tx2">
                  <a:lumMod val="50000"/>
                </a:schemeClr>
              </a:solidFill>
            </a:endParaRPr>
          </a:p>
          <a:p>
            <a:pPr marL="342900" indent="-342900">
              <a:buFont typeface="Wingdings" pitchFamily="2" charset="2"/>
              <a:buChar char="l"/>
            </a:pPr>
            <a:r>
              <a:rPr lang="cs-CZ" altLang="cs-CZ" dirty="0">
                <a:solidFill>
                  <a:schemeClr val="tx2">
                    <a:lumMod val="50000"/>
                  </a:schemeClr>
                </a:solidFill>
              </a:rPr>
              <a:t>PaO2&lt;70 </a:t>
            </a:r>
            <a:r>
              <a:rPr lang="cs-CZ" altLang="cs-CZ" dirty="0" err="1">
                <a:solidFill>
                  <a:schemeClr val="tx2">
                    <a:lumMod val="50000"/>
                  </a:schemeClr>
                </a:solidFill>
              </a:rPr>
              <a:t>mmHg</a:t>
            </a:r>
            <a:r>
              <a:rPr lang="cs-CZ" altLang="cs-CZ" dirty="0">
                <a:solidFill>
                  <a:schemeClr val="tx2">
                    <a:lumMod val="50000"/>
                  </a:schemeClr>
                </a:solidFill>
              </a:rPr>
              <a:t> (9 </a:t>
            </a:r>
            <a:r>
              <a:rPr lang="cs-CZ" altLang="cs-CZ" dirty="0" err="1">
                <a:solidFill>
                  <a:schemeClr val="tx2">
                    <a:lumMod val="50000"/>
                  </a:schemeClr>
                </a:solidFill>
              </a:rPr>
              <a:t>Kpa</a:t>
            </a:r>
            <a:r>
              <a:rPr lang="cs-CZ" altLang="cs-CZ" dirty="0">
                <a:solidFill>
                  <a:schemeClr val="tx2">
                    <a:lumMod val="50000"/>
                  </a:schemeClr>
                </a:solidFill>
              </a:rPr>
              <a:t>) při FiO2 0,4 maskou</a:t>
            </a:r>
          </a:p>
          <a:p>
            <a:pPr marL="342900" indent="-342900">
              <a:buFont typeface="Wingdings" pitchFamily="2" charset="2"/>
              <a:buChar char="l"/>
            </a:pPr>
            <a:r>
              <a:rPr lang="cs-CZ" altLang="cs-CZ" dirty="0">
                <a:solidFill>
                  <a:schemeClr val="tx2">
                    <a:lumMod val="50000"/>
                  </a:schemeClr>
                </a:solidFill>
              </a:rPr>
              <a:t>P/F index (</a:t>
            </a:r>
            <a:r>
              <a:rPr lang="cs-CZ" altLang="cs-CZ" dirty="0" err="1">
                <a:solidFill>
                  <a:schemeClr val="tx2">
                    <a:lumMod val="50000"/>
                  </a:schemeClr>
                </a:solidFill>
              </a:rPr>
              <a:t>Horowitz</a:t>
            </a:r>
            <a:r>
              <a:rPr lang="cs-CZ" altLang="cs-CZ" dirty="0">
                <a:solidFill>
                  <a:schemeClr val="tx2">
                    <a:lumMod val="50000"/>
                  </a:schemeClr>
                </a:solidFill>
              </a:rPr>
              <a:t>) PaO2/FiO2 &lt; 200 </a:t>
            </a:r>
            <a:r>
              <a:rPr lang="cs-CZ" altLang="cs-CZ" dirty="0" err="1">
                <a:solidFill>
                  <a:schemeClr val="tx2">
                    <a:lumMod val="50000"/>
                  </a:schemeClr>
                </a:solidFill>
              </a:rPr>
              <a:t>mmHg</a:t>
            </a:r>
            <a:endParaRPr lang="cs-CZ" altLang="cs-CZ" dirty="0">
              <a:solidFill>
                <a:schemeClr val="tx2">
                  <a:lumMod val="50000"/>
                </a:schemeClr>
              </a:solidFill>
            </a:endParaRPr>
          </a:p>
          <a:p>
            <a:pPr algn="ctr"/>
            <a:endParaRPr lang="cs-CZ" sz="14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3119507" y="5163443"/>
            <a:ext cx="2736304" cy="100811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altLang="cs-CZ" dirty="0"/>
              <a:t>Plicní mechanika</a:t>
            </a:r>
          </a:p>
          <a:p>
            <a:pPr marL="342900" indent="-342900">
              <a:buFont typeface="Wingdings" pitchFamily="2" charset="2"/>
              <a:buChar char="l"/>
            </a:pPr>
            <a:r>
              <a:rPr lang="cs-CZ" altLang="cs-CZ" dirty="0"/>
              <a:t>DF &gt; 35/min</a:t>
            </a:r>
          </a:p>
        </p:txBody>
      </p:sp>
      <p:sp>
        <p:nvSpPr>
          <p:cNvPr id="6" name="Obdélník 5"/>
          <p:cNvSpPr/>
          <p:nvPr/>
        </p:nvSpPr>
        <p:spPr>
          <a:xfrm>
            <a:off x="6084168" y="2348880"/>
            <a:ext cx="2736304" cy="216024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altLang="cs-CZ" dirty="0">
                <a:solidFill>
                  <a:schemeClr val="tx2">
                    <a:lumMod val="50000"/>
                  </a:schemeClr>
                </a:solidFill>
              </a:rPr>
              <a:t>Ventilace</a:t>
            </a:r>
          </a:p>
          <a:p>
            <a:pPr marL="342900" indent="-342900">
              <a:buFont typeface="Wingdings" pitchFamily="2" charset="2"/>
              <a:buChar char="l"/>
            </a:pPr>
            <a:r>
              <a:rPr lang="cs-CZ" altLang="cs-CZ" dirty="0">
                <a:solidFill>
                  <a:schemeClr val="tx2">
                    <a:lumMod val="50000"/>
                  </a:schemeClr>
                </a:solidFill>
              </a:rPr>
              <a:t>Apnoe</a:t>
            </a:r>
          </a:p>
          <a:p>
            <a:pPr marL="342900" indent="-342900">
              <a:buFont typeface="Wingdings" pitchFamily="2" charset="2"/>
              <a:buChar char="l"/>
            </a:pPr>
            <a:r>
              <a:rPr lang="cs-CZ" altLang="cs-CZ" dirty="0">
                <a:solidFill>
                  <a:schemeClr val="tx2">
                    <a:lumMod val="50000"/>
                  </a:schemeClr>
                </a:solidFill>
              </a:rPr>
              <a:t>PaCO2 &gt; 55 </a:t>
            </a:r>
            <a:r>
              <a:rPr lang="cs-CZ" altLang="cs-CZ" dirty="0" err="1">
                <a:solidFill>
                  <a:schemeClr val="tx2">
                    <a:lumMod val="50000"/>
                  </a:schemeClr>
                </a:solidFill>
              </a:rPr>
              <a:t>mmHg</a:t>
            </a:r>
            <a:r>
              <a:rPr lang="cs-CZ" altLang="cs-CZ" dirty="0">
                <a:solidFill>
                  <a:schemeClr val="tx2">
                    <a:lumMod val="50000"/>
                  </a:schemeClr>
                </a:solidFill>
              </a:rPr>
              <a:t> (7,5 </a:t>
            </a:r>
            <a:r>
              <a:rPr lang="cs-CZ" altLang="cs-CZ" dirty="0" err="1">
                <a:solidFill>
                  <a:schemeClr val="tx2">
                    <a:lumMod val="50000"/>
                  </a:schemeClr>
                </a:solidFill>
              </a:rPr>
              <a:t>Kpa</a:t>
            </a:r>
            <a:r>
              <a:rPr lang="cs-CZ" altLang="cs-CZ" dirty="0" smtClean="0">
                <a:solidFill>
                  <a:schemeClr val="tx2">
                    <a:lumMod val="50000"/>
                  </a:schemeClr>
                </a:solidFill>
              </a:rPr>
              <a:t>)</a:t>
            </a:r>
            <a:endParaRPr lang="cs-CZ" altLang="cs-CZ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4098" name="Picture 2" descr="G:\SKOLSTVI_KARIM\Foto\p.Podhrázký - selektivní ventilace, alární pneumonie vpravo\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1746" y="1412776"/>
            <a:ext cx="2572476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7097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05" t="17778" r="26412" b="18055"/>
          <a:stretch/>
        </p:blipFill>
        <p:spPr bwMode="auto">
          <a:xfrm>
            <a:off x="1043608" y="692696"/>
            <a:ext cx="6840760" cy="5876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30407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361950"/>
            <a:ext cx="8353425" cy="613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37879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146" name="Picture 2" descr="G:\SKOLSTVI_KARIM\Foto\NIV helma\Celkový pohled 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6180"/>
            <a:ext cx="9252520" cy="6939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97727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Picture 3" descr="G:\SKOLSTVI_KARIM\Foto\Pneumokoková infekce\DSC0017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998"/>
            <a:ext cx="9127384" cy="6845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670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mtClean="0"/>
              <a:t>Generace ventilátorů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4033838" cy="4525963"/>
          </a:xfrm>
        </p:spPr>
        <p:txBody>
          <a:bodyPr/>
          <a:lstStyle/>
          <a:p>
            <a:pPr eaLnBrk="1" hangingPunct="1"/>
            <a:r>
              <a:rPr lang="cs-CZ" altLang="cs-CZ" sz="2800" dirty="0" smtClean="0"/>
              <a:t>I. Generace: mechanická řídící jednotka – OXYLOG 1000 </a:t>
            </a:r>
          </a:p>
          <a:p>
            <a:pPr eaLnBrk="1" hangingPunct="1"/>
            <a:r>
              <a:rPr lang="cs-CZ" altLang="cs-CZ" sz="2800" dirty="0" smtClean="0"/>
              <a:t>II. Generace: částečně elektronická – anesteziologické přístroje, OXYLOG 2000</a:t>
            </a:r>
          </a:p>
          <a:p>
            <a:pPr eaLnBrk="1" hangingPunct="1"/>
            <a:endParaRPr lang="cs-CZ" altLang="cs-CZ" sz="2800" dirty="0" smtClean="0"/>
          </a:p>
        </p:txBody>
      </p:sp>
      <p:pic>
        <p:nvPicPr>
          <p:cNvPr id="22532" name="Picture 9" descr="ec_oxy2000_us_zo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2741613"/>
            <a:ext cx="4140200" cy="313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097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mtClean="0"/>
              <a:t>III. generace</a:t>
            </a:r>
          </a:p>
        </p:txBody>
      </p:sp>
      <p:pic>
        <p:nvPicPr>
          <p:cNvPr id="23555" name="Picture 4" descr="P315002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65188" y="2420938"/>
            <a:ext cx="3275012" cy="43656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3556" name="Rectangle 13"/>
          <p:cNvSpPr>
            <a:spLocks noGrp="1" noChangeArrowheads="1"/>
          </p:cNvSpPr>
          <p:nvPr>
            <p:ph type="body" sz="half" idx="3"/>
          </p:nvPr>
        </p:nvSpPr>
        <p:spPr>
          <a:xfrm>
            <a:off x="4652963" y="1600200"/>
            <a:ext cx="4033837" cy="4525963"/>
          </a:xfrm>
          <a:noFill/>
        </p:spPr>
        <p:txBody>
          <a:bodyPr/>
          <a:lstStyle/>
          <a:p>
            <a:pPr eaLnBrk="1" hangingPunct="1"/>
            <a:r>
              <a:rPr lang="cs-CZ" altLang="cs-CZ" sz="2800" smtClean="0"/>
              <a:t>Elektronická zpětnovazební regulace</a:t>
            </a:r>
          </a:p>
        </p:txBody>
      </p:sp>
      <p:pic>
        <p:nvPicPr>
          <p:cNvPr id="23557" name="Picture 14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87900" y="3665538"/>
            <a:ext cx="3671888" cy="2859087"/>
          </a:xfrm>
        </p:spPr>
      </p:pic>
    </p:spTree>
    <p:extLst>
      <p:ext uri="{BB962C8B-B14F-4D97-AF65-F5344CB8AC3E}">
        <p14:creationId xmlns:p14="http://schemas.microsoft.com/office/powerpoint/2010/main" val="2016394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4" descr="2ventavea_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1150" y="3986213"/>
            <a:ext cx="2439988" cy="2439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Rectangle 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mtClean="0"/>
              <a:t>IV. generace</a:t>
            </a:r>
          </a:p>
        </p:txBody>
      </p:sp>
      <p:pic>
        <p:nvPicPr>
          <p:cNvPr id="24580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5" y="4525963"/>
            <a:ext cx="3473450" cy="2027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341438"/>
            <a:ext cx="3246438" cy="2433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2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2150" y="1196975"/>
            <a:ext cx="3148013" cy="319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3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4240213"/>
            <a:ext cx="2095500" cy="193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437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Výsledek obrázku pro skoliosi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3452409"/>
            <a:ext cx="2306551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 dirty="0" smtClean="0">
                <a:solidFill>
                  <a:srgbClr val="FF0000"/>
                </a:solidFill>
              </a:rPr>
              <a:t>Dušnost- diagnostika</a:t>
            </a:r>
            <a:endParaRPr lang="cs-CZ" sz="3600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980727"/>
            <a:ext cx="8229600" cy="5145435"/>
          </a:xfrm>
        </p:spPr>
        <p:txBody>
          <a:bodyPr/>
          <a:lstStyle/>
          <a:p>
            <a:r>
              <a:rPr lang="cs-CZ" b="1" dirty="0" smtClean="0"/>
              <a:t>fyzikální</a:t>
            </a:r>
            <a:r>
              <a:rPr lang="cs-CZ" dirty="0" smtClean="0"/>
              <a:t> vyšetření- 5 P</a:t>
            </a:r>
          </a:p>
          <a:p>
            <a:pPr lvl="1"/>
            <a:r>
              <a:rPr lang="cs-CZ" dirty="0" smtClean="0"/>
              <a:t>pohled- deformity hrudního koše, skolióza,...</a:t>
            </a:r>
          </a:p>
          <a:p>
            <a:pPr lvl="1"/>
            <a:r>
              <a:rPr lang="cs-CZ" dirty="0" smtClean="0"/>
              <a:t>pohmat- stabilita hrudníku, ascites,...</a:t>
            </a:r>
          </a:p>
          <a:p>
            <a:pPr lvl="1"/>
            <a:r>
              <a:rPr lang="cs-CZ" dirty="0" smtClean="0"/>
              <a:t>poslech- patologické dýchání, chlopenní vady,...</a:t>
            </a:r>
          </a:p>
          <a:p>
            <a:pPr lvl="1"/>
            <a:r>
              <a:rPr lang="cs-CZ" dirty="0" smtClean="0"/>
              <a:t>poklep- tlumený při výpotku,...</a:t>
            </a:r>
          </a:p>
          <a:p>
            <a:pPr lvl="1"/>
            <a:r>
              <a:rPr lang="cs-CZ" dirty="0" smtClean="0"/>
              <a:t>per rectum?- krvácení z GIT,...</a:t>
            </a:r>
          </a:p>
          <a:p>
            <a:pPr lvl="1"/>
            <a:endParaRPr lang="cs-CZ" dirty="0" smtClean="0"/>
          </a:p>
          <a:p>
            <a:pPr lvl="1"/>
            <a:endParaRPr lang="cs-CZ" dirty="0"/>
          </a:p>
        </p:txBody>
      </p:sp>
      <p:pic>
        <p:nvPicPr>
          <p:cNvPr id="4098" name="Picture 2" descr="Výsledek obrázku pro fonendosko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221088"/>
            <a:ext cx="2667000" cy="1885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Výsledek obrázku pro ascite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4027513"/>
            <a:ext cx="2016224" cy="2305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7944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mtClean="0"/>
              <a:t>Ventilační režimy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533400" indent="-533400" eaLnBrk="1" hangingPunct="1">
              <a:lnSpc>
                <a:spcPct val="90000"/>
              </a:lnSpc>
              <a:buFont typeface="Wingdings" pitchFamily="2" charset="2"/>
              <a:buAutoNum type="arabicPeriod"/>
            </a:pPr>
            <a:r>
              <a:rPr lang="cs-CZ" altLang="cs-CZ" dirty="0" smtClean="0"/>
              <a:t>Režimy s </a:t>
            </a:r>
            <a:r>
              <a:rPr lang="cs-CZ" altLang="cs-CZ" dirty="0">
                <a:solidFill>
                  <a:srgbClr val="FF0000"/>
                </a:solidFill>
              </a:rPr>
              <a:t>plnou</a:t>
            </a:r>
            <a:r>
              <a:rPr lang="cs-CZ" altLang="cs-CZ" dirty="0"/>
              <a:t> </a:t>
            </a:r>
            <a:r>
              <a:rPr lang="cs-CZ" altLang="cs-CZ" dirty="0" smtClean="0"/>
              <a:t>ventilační podporou</a:t>
            </a:r>
          </a:p>
          <a:p>
            <a:pPr marL="1714500" lvl="3" indent="-342900" eaLnBrk="1" hangingPunct="1">
              <a:lnSpc>
                <a:spcPct val="90000"/>
              </a:lnSpc>
              <a:buFont typeface="Wingdings" pitchFamily="2" charset="2"/>
              <a:buAutoNum type="arabicPeriod"/>
            </a:pPr>
            <a:r>
              <a:rPr lang="cs-CZ" altLang="cs-CZ" dirty="0" smtClean="0"/>
              <a:t>CMV nebo VCV – objemově řízená ventilace</a:t>
            </a:r>
          </a:p>
          <a:p>
            <a:pPr marL="1714500" lvl="3" indent="-342900" eaLnBrk="1" hangingPunct="1">
              <a:lnSpc>
                <a:spcPct val="90000"/>
              </a:lnSpc>
              <a:buFont typeface="Wingdings" pitchFamily="2" charset="2"/>
              <a:buAutoNum type="arabicPeriod"/>
            </a:pPr>
            <a:r>
              <a:rPr lang="cs-CZ" altLang="cs-CZ" dirty="0" smtClean="0"/>
              <a:t>PCV – tlakově řízená ventilace</a:t>
            </a:r>
          </a:p>
          <a:p>
            <a:pPr marL="1714500" lvl="3" indent="-342900" eaLnBrk="1" hangingPunct="1">
              <a:lnSpc>
                <a:spcPct val="90000"/>
              </a:lnSpc>
              <a:buFont typeface="Wingdings" pitchFamily="2" charset="2"/>
              <a:buAutoNum type="arabicPeriod"/>
            </a:pPr>
            <a:r>
              <a:rPr lang="cs-CZ" altLang="cs-CZ" i="1" dirty="0" smtClean="0"/>
              <a:t>PRVC – tlakově řízená objemově kontrolovaná</a:t>
            </a:r>
          </a:p>
          <a:p>
            <a:pPr marL="533400" indent="-533400" eaLnBrk="1" hangingPunct="1">
              <a:lnSpc>
                <a:spcPct val="90000"/>
              </a:lnSpc>
              <a:buFont typeface="Wingdings" pitchFamily="2" charset="2"/>
              <a:buAutoNum type="arabicPeriod"/>
            </a:pPr>
            <a:r>
              <a:rPr lang="cs-CZ" altLang="cs-CZ" dirty="0" smtClean="0"/>
              <a:t>Režimy s </a:t>
            </a:r>
            <a:r>
              <a:rPr lang="cs-CZ" altLang="cs-CZ" dirty="0" smtClean="0">
                <a:solidFill>
                  <a:srgbClr val="FF0000"/>
                </a:solidFill>
              </a:rPr>
              <a:t>částečnou</a:t>
            </a:r>
            <a:r>
              <a:rPr lang="cs-CZ" altLang="cs-CZ" dirty="0" smtClean="0"/>
              <a:t> ventilační podporou</a:t>
            </a:r>
          </a:p>
          <a:p>
            <a:pPr marL="1714500" lvl="3" indent="-342900">
              <a:lnSpc>
                <a:spcPct val="90000"/>
              </a:lnSpc>
              <a:buFont typeface="Wingdings" pitchFamily="2" charset="2"/>
              <a:buAutoNum type="arabicPeriod"/>
            </a:pPr>
            <a:r>
              <a:rPr lang="cs-CZ" altLang="cs-CZ" dirty="0"/>
              <a:t>PS nebo SPONT– tlaková podpora</a:t>
            </a:r>
          </a:p>
          <a:p>
            <a:pPr marL="1714500" lvl="3" indent="-342900" eaLnBrk="1" hangingPunct="1">
              <a:lnSpc>
                <a:spcPct val="90000"/>
              </a:lnSpc>
              <a:buFont typeface="Wingdings" pitchFamily="2" charset="2"/>
              <a:buAutoNum type="arabicPeriod"/>
            </a:pPr>
            <a:r>
              <a:rPr lang="cs-CZ" altLang="cs-CZ" i="1" dirty="0" smtClean="0"/>
              <a:t>SIMV – synchronizovaná intermitentní zástupová ventilace</a:t>
            </a:r>
          </a:p>
          <a:p>
            <a:pPr marL="1714500" lvl="3" indent="-342900" eaLnBrk="1" hangingPunct="1">
              <a:lnSpc>
                <a:spcPct val="90000"/>
              </a:lnSpc>
              <a:buFont typeface="Wingdings" pitchFamily="2" charset="2"/>
              <a:buAutoNum type="arabicPeriod"/>
            </a:pPr>
            <a:r>
              <a:rPr lang="cs-CZ" altLang="cs-CZ" i="1" dirty="0" smtClean="0"/>
              <a:t>BIPAP nebo </a:t>
            </a:r>
            <a:r>
              <a:rPr lang="cs-CZ" altLang="cs-CZ" i="1" dirty="0" err="1" smtClean="0"/>
              <a:t>DuoPAP</a:t>
            </a:r>
            <a:r>
              <a:rPr lang="cs-CZ" altLang="cs-CZ" i="1" dirty="0" smtClean="0"/>
              <a:t> – </a:t>
            </a:r>
            <a:r>
              <a:rPr lang="cs-CZ" altLang="cs-CZ" i="1" dirty="0" err="1" smtClean="0"/>
              <a:t>bifazická</a:t>
            </a:r>
            <a:r>
              <a:rPr lang="cs-CZ" altLang="cs-CZ" i="1" dirty="0" smtClean="0"/>
              <a:t> ventilace pozitivním přetlakem</a:t>
            </a:r>
          </a:p>
          <a:p>
            <a:pPr marL="1714500" lvl="3" indent="-342900" eaLnBrk="1" hangingPunct="1">
              <a:lnSpc>
                <a:spcPct val="90000"/>
              </a:lnSpc>
              <a:buFont typeface="Wingdings" pitchFamily="2" charset="2"/>
              <a:buAutoNum type="arabicPeriod"/>
            </a:pPr>
            <a:r>
              <a:rPr lang="cs-CZ" altLang="cs-CZ" i="1" dirty="0" smtClean="0"/>
              <a:t>CPAP – kontinuální pozitivní přetlak v DC</a:t>
            </a:r>
          </a:p>
        </p:txBody>
      </p:sp>
    </p:spTree>
    <p:extLst>
      <p:ext uri="{BB962C8B-B14F-4D97-AF65-F5344CB8AC3E}">
        <p14:creationId xmlns:p14="http://schemas.microsoft.com/office/powerpoint/2010/main" val="136025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3"/>
          <p:cNvSpPr>
            <a:spLocks noChangeArrowheads="1"/>
          </p:cNvSpPr>
          <p:nvPr/>
        </p:nvSpPr>
        <p:spPr bwMode="auto">
          <a:xfrm>
            <a:off x="1941513" y="2811463"/>
            <a:ext cx="5403850" cy="3606800"/>
          </a:xfrm>
          <a:prstGeom prst="rect">
            <a:avLst/>
          </a:prstGeom>
          <a:ln>
            <a:headEnd type="none" w="sm" len="sm"/>
            <a:tailEnd type="none" w="sm" len="sm"/>
          </a:ln>
          <a:ex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cs-CZ" altLang="cs-CZ"/>
          </a:p>
        </p:txBody>
      </p:sp>
      <p:sp>
        <p:nvSpPr>
          <p:cNvPr id="28675" name="Text Box 4"/>
          <p:cNvSpPr txBox="1">
            <a:spLocks noChangeArrowheads="1"/>
          </p:cNvSpPr>
          <p:nvPr/>
        </p:nvSpPr>
        <p:spPr bwMode="auto">
          <a:xfrm>
            <a:off x="2701925" y="3251200"/>
            <a:ext cx="1682750" cy="283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cs-CZ" altLang="it-IT" sz="3600" b="1">
                <a:solidFill>
                  <a:schemeClr val="bg1"/>
                </a:solidFill>
                <a:latin typeface="Times" pitchFamily="18" charset="0"/>
              </a:rPr>
              <a:t>P řídící</a:t>
            </a:r>
            <a:endParaRPr lang="it-IT" altLang="it-IT" sz="3600" b="1">
              <a:solidFill>
                <a:schemeClr val="bg1"/>
              </a:solidFill>
              <a:latin typeface="Times" pitchFamily="18" charset="0"/>
            </a:endParaRPr>
          </a:p>
          <a:p>
            <a:endParaRPr lang="it-IT" altLang="it-IT" sz="3600" b="1">
              <a:solidFill>
                <a:schemeClr val="bg1"/>
              </a:solidFill>
              <a:latin typeface="Times" pitchFamily="18" charset="0"/>
            </a:endParaRPr>
          </a:p>
          <a:p>
            <a:r>
              <a:rPr lang="it-IT" altLang="it-IT" sz="3600" b="1">
                <a:solidFill>
                  <a:schemeClr val="bg1"/>
                </a:solidFill>
                <a:latin typeface="Times" pitchFamily="18" charset="0"/>
              </a:rPr>
              <a:t>I:E</a:t>
            </a:r>
          </a:p>
          <a:p>
            <a:endParaRPr lang="it-IT" altLang="it-IT" sz="3600" b="1">
              <a:solidFill>
                <a:schemeClr val="bg1"/>
              </a:solidFill>
              <a:latin typeface="Times" pitchFamily="18" charset="0"/>
            </a:endParaRPr>
          </a:p>
          <a:p>
            <a:r>
              <a:rPr lang="it-IT" altLang="it-IT" sz="3600" b="1">
                <a:solidFill>
                  <a:schemeClr val="bg1"/>
                </a:solidFill>
                <a:latin typeface="Times" pitchFamily="18" charset="0"/>
              </a:rPr>
              <a:t>Trigger</a:t>
            </a:r>
            <a:endParaRPr lang="it-IT" altLang="it-IT" sz="2400">
              <a:solidFill>
                <a:schemeClr val="bg1"/>
              </a:solidFill>
              <a:latin typeface="Times" pitchFamily="18" charset="0"/>
            </a:endParaRPr>
          </a:p>
        </p:txBody>
      </p:sp>
      <p:sp>
        <p:nvSpPr>
          <p:cNvPr id="28676" name="Text Box 5"/>
          <p:cNvSpPr txBox="1">
            <a:spLocks noChangeArrowheads="1"/>
          </p:cNvSpPr>
          <p:nvPr/>
        </p:nvSpPr>
        <p:spPr bwMode="auto">
          <a:xfrm>
            <a:off x="5080000" y="3251200"/>
            <a:ext cx="1352550" cy="283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cs-CZ" altLang="it-IT" sz="3600" b="1">
                <a:solidFill>
                  <a:schemeClr val="bg1"/>
                </a:solidFill>
                <a:latin typeface="Times" pitchFamily="18" charset="0"/>
              </a:rPr>
              <a:t>f</a:t>
            </a:r>
            <a:endParaRPr lang="it-IT" altLang="it-IT" sz="3600" b="1">
              <a:solidFill>
                <a:schemeClr val="bg1"/>
              </a:solidFill>
              <a:latin typeface="Times" pitchFamily="18" charset="0"/>
            </a:endParaRPr>
          </a:p>
          <a:p>
            <a:endParaRPr lang="it-IT" altLang="it-IT" sz="3600" b="1">
              <a:solidFill>
                <a:schemeClr val="bg1"/>
              </a:solidFill>
              <a:latin typeface="Times" pitchFamily="18" charset="0"/>
            </a:endParaRPr>
          </a:p>
          <a:p>
            <a:r>
              <a:rPr lang="it-IT" altLang="it-IT" sz="3600" b="1">
                <a:solidFill>
                  <a:schemeClr val="bg1"/>
                </a:solidFill>
                <a:latin typeface="Times" pitchFamily="18" charset="0"/>
              </a:rPr>
              <a:t>PEEP</a:t>
            </a:r>
          </a:p>
          <a:p>
            <a:endParaRPr lang="it-IT" altLang="it-IT" sz="3600" b="1">
              <a:solidFill>
                <a:schemeClr val="bg1"/>
              </a:solidFill>
              <a:latin typeface="Times" pitchFamily="18" charset="0"/>
            </a:endParaRPr>
          </a:p>
          <a:p>
            <a:r>
              <a:rPr lang="it-IT" altLang="it-IT" sz="3600" b="1">
                <a:solidFill>
                  <a:schemeClr val="bg1"/>
                </a:solidFill>
                <a:latin typeface="Times" pitchFamily="18" charset="0"/>
              </a:rPr>
              <a:t>FiO</a:t>
            </a:r>
            <a:r>
              <a:rPr lang="it-IT" altLang="it-IT" sz="2800" b="1">
                <a:solidFill>
                  <a:schemeClr val="bg1"/>
                </a:solidFill>
                <a:latin typeface="Times" pitchFamily="18" charset="0"/>
              </a:rPr>
              <a:t>2</a:t>
            </a:r>
            <a:endParaRPr lang="it-IT" altLang="it-IT" sz="2400">
              <a:solidFill>
                <a:schemeClr val="bg1"/>
              </a:solidFill>
              <a:latin typeface="Times" pitchFamily="18" charset="0"/>
            </a:endParaRPr>
          </a:p>
        </p:txBody>
      </p:sp>
      <p:sp>
        <p:nvSpPr>
          <p:cNvPr id="28677" name="Oval 6"/>
          <p:cNvSpPr>
            <a:spLocks noChangeArrowheads="1"/>
          </p:cNvSpPr>
          <p:nvPr/>
        </p:nvSpPr>
        <p:spPr bwMode="auto">
          <a:xfrm>
            <a:off x="2605088" y="3117850"/>
            <a:ext cx="1833562" cy="846138"/>
          </a:xfrm>
          <a:prstGeom prst="ellipse">
            <a:avLst/>
          </a:prstGeom>
          <a:noFill/>
          <a:ln w="57150">
            <a:solidFill>
              <a:schemeClr val="hlink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  <p:sp>
        <p:nvSpPr>
          <p:cNvPr id="28678" name="Rectangle 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mtClean="0"/>
              <a:t>PCV – tlakově řízená ventilace</a:t>
            </a:r>
          </a:p>
        </p:txBody>
      </p:sp>
    </p:spTree>
    <p:extLst>
      <p:ext uri="{BB962C8B-B14F-4D97-AF65-F5344CB8AC3E}">
        <p14:creationId xmlns:p14="http://schemas.microsoft.com/office/powerpoint/2010/main" val="583978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98" name="Group 8"/>
          <p:cNvGrpSpPr>
            <a:grpSpLocks/>
          </p:cNvGrpSpPr>
          <p:nvPr/>
        </p:nvGrpSpPr>
        <p:grpSpPr bwMode="auto">
          <a:xfrm>
            <a:off x="915988" y="2781301"/>
            <a:ext cx="5403850" cy="3606800"/>
            <a:chOff x="1233" y="1752"/>
            <a:chExt cx="3404" cy="2272"/>
          </a:xfrm>
        </p:grpSpPr>
        <p:sp>
          <p:nvSpPr>
            <p:cNvPr id="29701" name="Rectangle 3"/>
            <p:cNvSpPr>
              <a:spLocks noChangeArrowheads="1"/>
            </p:cNvSpPr>
            <p:nvPr/>
          </p:nvSpPr>
          <p:spPr bwMode="auto">
            <a:xfrm>
              <a:off x="1233" y="1752"/>
              <a:ext cx="3404" cy="2272"/>
            </a:xfrm>
            <a:prstGeom prst="rect">
              <a:avLst/>
            </a:prstGeom>
            <a:solidFill>
              <a:srgbClr val="0066FF"/>
            </a:solidFill>
            <a:ln w="762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 altLang="cs-CZ"/>
            </a:p>
          </p:txBody>
        </p:sp>
        <p:sp>
          <p:nvSpPr>
            <p:cNvPr id="29702" name="Text Box 4"/>
            <p:cNvSpPr txBox="1">
              <a:spLocks noChangeArrowheads="1"/>
            </p:cNvSpPr>
            <p:nvPr/>
          </p:nvSpPr>
          <p:spPr bwMode="auto">
            <a:xfrm>
              <a:off x="1702" y="2048"/>
              <a:ext cx="1060" cy="17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r>
                <a:rPr lang="it-IT" altLang="it-IT" sz="3600" b="1" dirty="0">
                  <a:solidFill>
                    <a:schemeClr val="bg1"/>
                  </a:solidFill>
                  <a:latin typeface="Times" pitchFamily="18" charset="0"/>
                </a:rPr>
                <a:t>Vt</a:t>
              </a:r>
            </a:p>
            <a:p>
              <a:endParaRPr lang="it-IT" altLang="it-IT" sz="3600" b="1" dirty="0">
                <a:solidFill>
                  <a:schemeClr val="bg1"/>
                </a:solidFill>
                <a:latin typeface="Times" pitchFamily="18" charset="0"/>
              </a:endParaRPr>
            </a:p>
            <a:p>
              <a:r>
                <a:rPr lang="it-IT" altLang="it-IT" sz="3600" b="1" dirty="0">
                  <a:solidFill>
                    <a:schemeClr val="bg1"/>
                  </a:solidFill>
                  <a:latin typeface="Times" pitchFamily="18" charset="0"/>
                </a:rPr>
                <a:t>I:E</a:t>
              </a:r>
            </a:p>
            <a:p>
              <a:endParaRPr lang="it-IT" altLang="it-IT" sz="3600" b="1" dirty="0">
                <a:solidFill>
                  <a:schemeClr val="bg1"/>
                </a:solidFill>
                <a:latin typeface="Times" pitchFamily="18" charset="0"/>
              </a:endParaRPr>
            </a:p>
            <a:p>
              <a:r>
                <a:rPr lang="it-IT" altLang="it-IT" sz="3600" b="1" dirty="0">
                  <a:solidFill>
                    <a:schemeClr val="bg1"/>
                  </a:solidFill>
                  <a:latin typeface="Times" pitchFamily="18" charset="0"/>
                </a:rPr>
                <a:t>Trigger</a:t>
              </a:r>
              <a:endParaRPr lang="it-IT" altLang="it-IT" sz="2400" dirty="0">
                <a:solidFill>
                  <a:schemeClr val="bg1"/>
                </a:solidFill>
                <a:latin typeface="Times" pitchFamily="18" charset="0"/>
              </a:endParaRPr>
            </a:p>
          </p:txBody>
        </p:sp>
        <p:sp>
          <p:nvSpPr>
            <p:cNvPr id="29703" name="Text Box 5"/>
            <p:cNvSpPr txBox="1">
              <a:spLocks noChangeArrowheads="1"/>
            </p:cNvSpPr>
            <p:nvPr/>
          </p:nvSpPr>
          <p:spPr bwMode="auto">
            <a:xfrm>
              <a:off x="3200" y="2048"/>
              <a:ext cx="852" cy="17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r>
                <a:rPr lang="cs-CZ" altLang="it-IT" sz="3600" b="1">
                  <a:solidFill>
                    <a:schemeClr val="bg1"/>
                  </a:solidFill>
                  <a:latin typeface="Times" pitchFamily="18" charset="0"/>
                </a:rPr>
                <a:t>f</a:t>
              </a:r>
              <a:endParaRPr lang="it-IT" altLang="it-IT" sz="3600" b="1">
                <a:solidFill>
                  <a:schemeClr val="bg1"/>
                </a:solidFill>
                <a:latin typeface="Times" pitchFamily="18" charset="0"/>
              </a:endParaRPr>
            </a:p>
            <a:p>
              <a:endParaRPr lang="it-IT" altLang="it-IT" sz="3600" b="1">
                <a:solidFill>
                  <a:schemeClr val="bg1"/>
                </a:solidFill>
                <a:latin typeface="Times" pitchFamily="18" charset="0"/>
              </a:endParaRPr>
            </a:p>
            <a:p>
              <a:r>
                <a:rPr lang="it-IT" altLang="it-IT" sz="3600" b="1">
                  <a:solidFill>
                    <a:schemeClr val="bg1"/>
                  </a:solidFill>
                  <a:latin typeface="Times" pitchFamily="18" charset="0"/>
                </a:rPr>
                <a:t>PEEP</a:t>
              </a:r>
            </a:p>
            <a:p>
              <a:endParaRPr lang="it-IT" altLang="it-IT" sz="3600" b="1">
                <a:solidFill>
                  <a:schemeClr val="bg1"/>
                </a:solidFill>
                <a:latin typeface="Times" pitchFamily="18" charset="0"/>
              </a:endParaRPr>
            </a:p>
            <a:p>
              <a:r>
                <a:rPr lang="it-IT" altLang="it-IT" sz="3600" b="1">
                  <a:solidFill>
                    <a:schemeClr val="bg1"/>
                  </a:solidFill>
                  <a:latin typeface="Times" pitchFamily="18" charset="0"/>
                </a:rPr>
                <a:t>FiO</a:t>
              </a:r>
              <a:r>
                <a:rPr lang="it-IT" altLang="it-IT" sz="2800" b="1">
                  <a:solidFill>
                    <a:schemeClr val="bg1"/>
                  </a:solidFill>
                  <a:latin typeface="Times" pitchFamily="18" charset="0"/>
                </a:rPr>
                <a:t>2</a:t>
              </a:r>
              <a:endParaRPr lang="it-IT" altLang="it-IT" sz="2400">
                <a:solidFill>
                  <a:schemeClr val="bg1"/>
                </a:solidFill>
                <a:latin typeface="Times" pitchFamily="18" charset="0"/>
              </a:endParaRPr>
            </a:p>
          </p:txBody>
        </p:sp>
        <p:sp>
          <p:nvSpPr>
            <p:cNvPr id="29704" name="Oval 6"/>
            <p:cNvSpPr>
              <a:spLocks noChangeArrowheads="1"/>
            </p:cNvSpPr>
            <p:nvPr/>
          </p:nvSpPr>
          <p:spPr bwMode="auto">
            <a:xfrm>
              <a:off x="1460" y="2006"/>
              <a:ext cx="920" cy="448"/>
            </a:xfrm>
            <a:prstGeom prst="ellipse">
              <a:avLst/>
            </a:prstGeom>
            <a:noFill/>
            <a:ln w="57150">
              <a:solidFill>
                <a:schemeClr val="hlink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 altLang="cs-CZ"/>
            </a:p>
          </p:txBody>
        </p:sp>
      </p:grpSp>
      <p:sp>
        <p:nvSpPr>
          <p:cNvPr id="29699" name="Rectangle 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mtClean="0"/>
              <a:t>CMV – objemově řízená ventilace</a:t>
            </a:r>
          </a:p>
        </p:txBody>
      </p:sp>
    </p:spTree>
    <p:extLst>
      <p:ext uri="{BB962C8B-B14F-4D97-AF65-F5344CB8AC3E}">
        <p14:creationId xmlns:p14="http://schemas.microsoft.com/office/powerpoint/2010/main" val="1453038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dirty="0" smtClean="0"/>
              <a:t>PS– tlaková podpora</a:t>
            </a:r>
          </a:p>
        </p:txBody>
      </p:sp>
      <p:sp>
        <p:nvSpPr>
          <p:cNvPr id="30723" name="Rectangle 5"/>
          <p:cNvSpPr>
            <a:spLocks noChangeArrowheads="1"/>
          </p:cNvSpPr>
          <p:nvPr/>
        </p:nvSpPr>
        <p:spPr bwMode="auto">
          <a:xfrm>
            <a:off x="1908175" y="2781300"/>
            <a:ext cx="5403850" cy="3606800"/>
          </a:xfrm>
          <a:prstGeom prst="rect">
            <a:avLst/>
          </a:prstGeom>
          <a:solidFill>
            <a:srgbClr val="0066FF"/>
          </a:solidFill>
          <a:ln w="762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  <p:sp>
        <p:nvSpPr>
          <p:cNvPr id="30724" name="Text Box 6"/>
          <p:cNvSpPr txBox="1">
            <a:spLocks noChangeArrowheads="1"/>
          </p:cNvSpPr>
          <p:nvPr/>
        </p:nvSpPr>
        <p:spPr bwMode="auto">
          <a:xfrm>
            <a:off x="2627313" y="3860800"/>
            <a:ext cx="2101850" cy="2289175"/>
          </a:xfrm>
          <a:prstGeom prst="rect">
            <a:avLst/>
          </a:prstGeom>
          <a:solidFill>
            <a:srgbClr val="0066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cs-CZ" altLang="it-IT" sz="3600" b="1">
                <a:solidFill>
                  <a:schemeClr val="bg1"/>
                </a:solidFill>
                <a:latin typeface="Times" pitchFamily="18" charset="0"/>
              </a:rPr>
              <a:t>P support</a:t>
            </a:r>
            <a:endParaRPr lang="it-IT" altLang="it-IT" sz="3600" b="1">
              <a:solidFill>
                <a:schemeClr val="bg1"/>
              </a:solidFill>
              <a:latin typeface="Times" pitchFamily="18" charset="0"/>
            </a:endParaRPr>
          </a:p>
          <a:p>
            <a:endParaRPr lang="it-IT" altLang="it-IT" sz="3600" b="1">
              <a:solidFill>
                <a:schemeClr val="bg1"/>
              </a:solidFill>
              <a:latin typeface="Times" pitchFamily="18" charset="0"/>
            </a:endParaRPr>
          </a:p>
          <a:p>
            <a:endParaRPr lang="it-IT" altLang="it-IT" sz="3600" b="1">
              <a:solidFill>
                <a:schemeClr val="bg1"/>
              </a:solidFill>
              <a:latin typeface="Times" pitchFamily="18" charset="0"/>
            </a:endParaRPr>
          </a:p>
          <a:p>
            <a:r>
              <a:rPr lang="it-IT" altLang="it-IT" sz="3600" b="1">
                <a:solidFill>
                  <a:schemeClr val="bg1"/>
                </a:solidFill>
                <a:latin typeface="Times" pitchFamily="18" charset="0"/>
              </a:rPr>
              <a:t>Trigger</a:t>
            </a:r>
            <a:endParaRPr lang="it-IT" altLang="it-IT" sz="2400">
              <a:solidFill>
                <a:schemeClr val="bg1"/>
              </a:solidFill>
              <a:latin typeface="Times" pitchFamily="18" charset="0"/>
            </a:endParaRPr>
          </a:p>
        </p:txBody>
      </p:sp>
      <p:sp>
        <p:nvSpPr>
          <p:cNvPr id="30725" name="Text Box 7"/>
          <p:cNvSpPr txBox="1">
            <a:spLocks noChangeArrowheads="1"/>
          </p:cNvSpPr>
          <p:nvPr/>
        </p:nvSpPr>
        <p:spPr bwMode="auto">
          <a:xfrm>
            <a:off x="5292725" y="3284538"/>
            <a:ext cx="1352550" cy="2838450"/>
          </a:xfrm>
          <a:prstGeom prst="rect">
            <a:avLst/>
          </a:prstGeom>
          <a:solidFill>
            <a:srgbClr val="0066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endParaRPr lang="it-IT" altLang="it-IT" sz="3600" b="1">
              <a:solidFill>
                <a:schemeClr val="bg1"/>
              </a:solidFill>
              <a:latin typeface="Times" pitchFamily="18" charset="0"/>
            </a:endParaRPr>
          </a:p>
          <a:p>
            <a:r>
              <a:rPr lang="it-IT" altLang="it-IT" sz="3600" b="1">
                <a:solidFill>
                  <a:schemeClr val="bg1"/>
                </a:solidFill>
                <a:latin typeface="Times" pitchFamily="18" charset="0"/>
              </a:rPr>
              <a:t>PEEP</a:t>
            </a:r>
          </a:p>
          <a:p>
            <a:endParaRPr lang="cs-CZ" altLang="it-IT" sz="3600" b="1">
              <a:solidFill>
                <a:schemeClr val="bg1"/>
              </a:solidFill>
              <a:latin typeface="Times" pitchFamily="18" charset="0"/>
            </a:endParaRPr>
          </a:p>
          <a:p>
            <a:endParaRPr lang="it-IT" altLang="it-IT" sz="3600" b="1">
              <a:solidFill>
                <a:schemeClr val="bg1"/>
              </a:solidFill>
              <a:latin typeface="Times" pitchFamily="18" charset="0"/>
            </a:endParaRPr>
          </a:p>
          <a:p>
            <a:r>
              <a:rPr lang="it-IT" altLang="it-IT" sz="3600" b="1">
                <a:solidFill>
                  <a:schemeClr val="bg1"/>
                </a:solidFill>
                <a:latin typeface="Times" pitchFamily="18" charset="0"/>
              </a:rPr>
              <a:t>FiO</a:t>
            </a:r>
            <a:r>
              <a:rPr lang="it-IT" altLang="it-IT" sz="2800" b="1">
                <a:solidFill>
                  <a:schemeClr val="bg1"/>
                </a:solidFill>
                <a:latin typeface="Times" pitchFamily="18" charset="0"/>
              </a:rPr>
              <a:t>2</a:t>
            </a:r>
            <a:endParaRPr lang="it-IT" altLang="it-IT" sz="2400">
              <a:solidFill>
                <a:schemeClr val="bg1"/>
              </a:solidFill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345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/>
              <a:t>American European Consensus Conference 1992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009650" y="2506663"/>
            <a:ext cx="3778250" cy="2867025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marL="0" indent="0" algn="ctr">
              <a:lnSpc>
                <a:spcPct val="90000"/>
              </a:lnSpc>
              <a:buNone/>
            </a:pPr>
            <a:r>
              <a:rPr lang="cs-CZ" sz="2400" b="1" dirty="0">
                <a:solidFill>
                  <a:schemeClr val="bg1"/>
                </a:solidFill>
              </a:rPr>
              <a:t>ALI/ARDS</a:t>
            </a:r>
          </a:p>
          <a:p>
            <a:pPr>
              <a:lnSpc>
                <a:spcPct val="90000"/>
              </a:lnSpc>
              <a:buFont typeface="+mj-lt"/>
              <a:buAutoNum type="arabicPeriod"/>
            </a:pPr>
            <a:r>
              <a:rPr lang="cs-CZ" sz="1800" b="1" dirty="0">
                <a:solidFill>
                  <a:schemeClr val="bg1"/>
                </a:solidFill>
              </a:rPr>
              <a:t>Akutní začátek </a:t>
            </a:r>
          </a:p>
          <a:p>
            <a:pPr>
              <a:lnSpc>
                <a:spcPct val="90000"/>
              </a:lnSpc>
              <a:buFont typeface="+mj-lt"/>
              <a:buAutoNum type="arabicPeriod"/>
            </a:pPr>
            <a:r>
              <a:rPr lang="cs-CZ" sz="1800" b="1" dirty="0">
                <a:solidFill>
                  <a:schemeClr val="bg1"/>
                </a:solidFill>
              </a:rPr>
              <a:t>Oxygenace:PaO2/FIO2 </a:t>
            </a:r>
          </a:p>
          <a:p>
            <a:pPr lvl="1">
              <a:lnSpc>
                <a:spcPct val="90000"/>
              </a:lnSpc>
              <a:buFont typeface="+mj-lt"/>
              <a:buAutoNum type="arabicPeriod"/>
            </a:pPr>
            <a:r>
              <a:rPr lang="cs-CZ" sz="1400" b="1" dirty="0">
                <a:solidFill>
                  <a:schemeClr val="bg1"/>
                </a:solidFill>
              </a:rPr>
              <a:t>&lt; 300 mm </a:t>
            </a:r>
            <a:r>
              <a:rPr lang="cs-CZ" sz="1400" b="1" dirty="0" err="1">
                <a:solidFill>
                  <a:schemeClr val="bg1"/>
                </a:solidFill>
              </a:rPr>
              <a:t>Hg</a:t>
            </a:r>
            <a:r>
              <a:rPr lang="cs-CZ" sz="1400" b="1" dirty="0">
                <a:solidFill>
                  <a:schemeClr val="bg1"/>
                </a:solidFill>
              </a:rPr>
              <a:t> pro ALI </a:t>
            </a:r>
          </a:p>
          <a:p>
            <a:pPr lvl="1">
              <a:lnSpc>
                <a:spcPct val="90000"/>
              </a:lnSpc>
              <a:buFont typeface="+mj-lt"/>
              <a:buAutoNum type="arabicPeriod"/>
            </a:pPr>
            <a:r>
              <a:rPr lang="cs-CZ" sz="1400" b="1" dirty="0">
                <a:solidFill>
                  <a:schemeClr val="bg1"/>
                </a:solidFill>
              </a:rPr>
              <a:t>&lt; 200 mm </a:t>
            </a:r>
            <a:r>
              <a:rPr lang="cs-CZ" sz="1400" b="1" dirty="0" err="1">
                <a:solidFill>
                  <a:schemeClr val="bg1"/>
                </a:solidFill>
              </a:rPr>
              <a:t>Hg</a:t>
            </a:r>
            <a:r>
              <a:rPr lang="cs-CZ" sz="1400" b="1" dirty="0">
                <a:solidFill>
                  <a:schemeClr val="bg1"/>
                </a:solidFill>
              </a:rPr>
              <a:t> ARDS </a:t>
            </a:r>
            <a:endParaRPr lang="cs-CZ" sz="1400" b="1" dirty="0" smtClean="0">
              <a:solidFill>
                <a:schemeClr val="bg1"/>
              </a:solidFill>
            </a:endParaRPr>
          </a:p>
          <a:p>
            <a:pPr marL="457200" lvl="1" indent="0">
              <a:lnSpc>
                <a:spcPct val="90000"/>
              </a:lnSpc>
              <a:buNone/>
            </a:pPr>
            <a:r>
              <a:rPr lang="cs-CZ" sz="1800" b="1" dirty="0" smtClean="0">
                <a:solidFill>
                  <a:schemeClr val="bg1"/>
                </a:solidFill>
              </a:rPr>
              <a:t>(</a:t>
            </a:r>
            <a:r>
              <a:rPr lang="cs-CZ" sz="1800" b="1" dirty="0">
                <a:solidFill>
                  <a:schemeClr val="bg1"/>
                </a:solidFill>
              </a:rPr>
              <a:t>nezávisle na PEEP) </a:t>
            </a:r>
          </a:p>
          <a:p>
            <a:pPr>
              <a:lnSpc>
                <a:spcPct val="90000"/>
              </a:lnSpc>
              <a:buFont typeface="+mj-lt"/>
              <a:buAutoNum type="arabicPeriod"/>
            </a:pPr>
            <a:r>
              <a:rPr lang="cs-CZ" sz="1800" b="1" dirty="0" smtClean="0">
                <a:solidFill>
                  <a:schemeClr val="bg1"/>
                </a:solidFill>
              </a:rPr>
              <a:t>RTG </a:t>
            </a:r>
            <a:r>
              <a:rPr lang="cs-CZ" sz="1800" b="1" dirty="0">
                <a:solidFill>
                  <a:schemeClr val="bg1"/>
                </a:solidFill>
              </a:rPr>
              <a:t>plic – bilaterální infiltráty </a:t>
            </a:r>
            <a:endParaRPr lang="cs-CZ" sz="1800" b="1" dirty="0" smtClean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  <a:buFont typeface="+mj-lt"/>
              <a:buAutoNum type="arabicPeriod"/>
            </a:pPr>
            <a:r>
              <a:rPr lang="cs-CZ" sz="1800" b="1" dirty="0" smtClean="0">
                <a:solidFill>
                  <a:schemeClr val="bg1"/>
                </a:solidFill>
              </a:rPr>
              <a:t>PAWP </a:t>
            </a:r>
            <a:r>
              <a:rPr lang="cs-CZ" sz="1800" b="1" dirty="0">
                <a:solidFill>
                  <a:schemeClr val="bg1"/>
                </a:solidFill>
              </a:rPr>
              <a:t>&lt; 18 </a:t>
            </a:r>
            <a:r>
              <a:rPr lang="cs-CZ" sz="1800" b="1" dirty="0" err="1">
                <a:solidFill>
                  <a:schemeClr val="bg1"/>
                </a:solidFill>
              </a:rPr>
              <a:t>mmHg</a:t>
            </a:r>
            <a:r>
              <a:rPr lang="cs-CZ" sz="1800" b="1" dirty="0">
                <a:solidFill>
                  <a:schemeClr val="bg1"/>
                </a:solidFill>
              </a:rPr>
              <a:t> nebo nepřítomnost známek AHF </a:t>
            </a:r>
          </a:p>
        </p:txBody>
      </p:sp>
      <p:pic>
        <p:nvPicPr>
          <p:cNvPr id="45060" name="Picture 4" descr="ards"/>
          <p:cNvPicPr preferRelativeResize="0"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4175" y="1557338"/>
            <a:ext cx="2159000" cy="215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61" name="Picture 5" descr="PCWP"/>
          <p:cNvPicPr preferRelativeResize="0"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7050" y="4006850"/>
            <a:ext cx="2159000" cy="215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062" name="Text Box 6"/>
          <p:cNvSpPr txBox="1">
            <a:spLocks noChangeArrowheads="1"/>
          </p:cNvSpPr>
          <p:nvPr/>
        </p:nvSpPr>
        <p:spPr bwMode="auto">
          <a:xfrm>
            <a:off x="6084888" y="4005263"/>
            <a:ext cx="8636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>
                <a:solidFill>
                  <a:srgbClr val="000000"/>
                </a:solidFill>
                <a:latin typeface="Times New Roman" pitchFamily="18" charset="0"/>
              </a:rPr>
              <a:t>PAWP</a:t>
            </a:r>
          </a:p>
        </p:txBody>
      </p:sp>
      <p:sp>
        <p:nvSpPr>
          <p:cNvPr id="45063" name="Rectangle 7"/>
          <p:cNvSpPr>
            <a:spLocks noChangeArrowheads="1"/>
          </p:cNvSpPr>
          <p:nvPr/>
        </p:nvSpPr>
        <p:spPr bwMode="auto">
          <a:xfrm>
            <a:off x="1042988" y="6427788"/>
            <a:ext cx="7993062" cy="314325"/>
          </a:xfrm>
          <a:prstGeom prst="rect">
            <a:avLst/>
          </a:prstGeom>
          <a:solidFill>
            <a:schemeClr val="bg2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</a:pPr>
            <a:r>
              <a:rPr lang="cs-CZ" sz="1200"/>
              <a:t>The American-European Consensus Conference on ARDS. Definitions, mechanisms, relevant outcomes, and clinical trial coordination Am. J. Respir. Crit. Care Med. 1994. 149:818-824</a:t>
            </a:r>
          </a:p>
        </p:txBody>
      </p:sp>
    </p:spTree>
    <p:extLst>
      <p:ext uri="{BB962C8B-B14F-4D97-AF65-F5344CB8AC3E}">
        <p14:creationId xmlns:p14="http://schemas.microsoft.com/office/powerpoint/2010/main" val="2551150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RTG po 2 dnech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098" name="Picture 2" descr="Capture-23_03_54-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96" r="21285" b="2405"/>
          <a:stretch/>
        </p:blipFill>
        <p:spPr bwMode="auto">
          <a:xfrm>
            <a:off x="1866585" y="1628800"/>
            <a:ext cx="5305032" cy="4752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8299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CT po několika dnech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69" t="18373" r="23870" b="18603"/>
          <a:stretch/>
        </p:blipFill>
        <p:spPr bwMode="auto">
          <a:xfrm>
            <a:off x="1331640" y="1844823"/>
            <a:ext cx="6200870" cy="4034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26036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cs-CZ" altLang="cs-CZ" sz="4000" smtClean="0"/>
              <a:t>ARDS </a:t>
            </a:r>
            <a:br>
              <a:rPr lang="cs-CZ" altLang="cs-CZ" sz="4000" smtClean="0"/>
            </a:br>
            <a:r>
              <a:rPr lang="cs-CZ" altLang="cs-CZ" sz="4000" b="1" smtClean="0">
                <a:solidFill>
                  <a:srgbClr val="FF9999"/>
                </a:solidFill>
              </a:rPr>
              <a:t>Pulmonální X extrapulmonální </a:t>
            </a:r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450975" y="2362200"/>
            <a:ext cx="7693025" cy="3724275"/>
          </a:xfrm>
        </p:spPr>
        <p:txBody>
          <a:bodyPr>
            <a:normAutofit fontScale="92500" lnSpcReduction="10000"/>
          </a:bodyPr>
          <a:lstStyle/>
          <a:p>
            <a:pPr marL="812800" indent="-812800" eaLnBrk="1" hangingPunct="1">
              <a:buFontTx/>
              <a:buNone/>
            </a:pPr>
            <a:r>
              <a:rPr lang="cs-CZ" altLang="cs-CZ" b="1" smtClean="0">
                <a:solidFill>
                  <a:srgbClr val="FF9999"/>
                </a:solidFill>
              </a:rPr>
              <a:t>I. Pulmonální – primární- ARDS:</a:t>
            </a:r>
          </a:p>
          <a:p>
            <a:pPr marL="1168400" lvl="1" indent="-711200" eaLnBrk="1" hangingPunct="1"/>
            <a:r>
              <a:rPr lang="cs-CZ" altLang="cs-CZ" smtClean="0"/>
              <a:t>Aspirace žaludečního obsahu</a:t>
            </a:r>
          </a:p>
          <a:p>
            <a:pPr marL="1168400" lvl="1" indent="-711200" eaLnBrk="1" hangingPunct="1"/>
            <a:r>
              <a:rPr lang="cs-CZ" altLang="cs-CZ" smtClean="0"/>
              <a:t>Pneumonie</a:t>
            </a:r>
          </a:p>
          <a:p>
            <a:pPr marL="1168400" lvl="1" indent="-711200" eaLnBrk="1" hangingPunct="1"/>
            <a:r>
              <a:rPr lang="cs-CZ" altLang="cs-CZ" smtClean="0"/>
              <a:t>Inhalační trauma</a:t>
            </a:r>
          </a:p>
          <a:p>
            <a:pPr marL="1168400" lvl="1" indent="-711200" eaLnBrk="1" hangingPunct="1"/>
            <a:r>
              <a:rPr lang="cs-CZ" altLang="cs-CZ" smtClean="0"/>
              <a:t>Plicní kontuze</a:t>
            </a:r>
          </a:p>
          <a:p>
            <a:pPr marL="1168400" lvl="1" indent="-711200" eaLnBrk="1" hangingPunct="1"/>
            <a:r>
              <a:rPr lang="cs-CZ" altLang="cs-CZ" smtClean="0"/>
              <a:t>Tonutí</a:t>
            </a:r>
          </a:p>
          <a:p>
            <a:pPr marL="1168400" lvl="1" indent="-711200" eaLnBrk="1" hangingPunct="1"/>
            <a:r>
              <a:rPr lang="cs-CZ" altLang="cs-CZ" smtClean="0"/>
              <a:t>Tuková embolie</a:t>
            </a:r>
          </a:p>
          <a:p>
            <a:pPr marL="1168400" lvl="1" indent="-711200" eaLnBrk="1" hangingPunct="1"/>
            <a:r>
              <a:rPr lang="cs-CZ" altLang="cs-CZ" smtClean="0"/>
              <a:t>Reperfuzní poranění po transplantaci plic</a:t>
            </a:r>
          </a:p>
          <a:p>
            <a:pPr marL="1168400" lvl="1" indent="-711200" eaLnBrk="1" hangingPunct="1"/>
            <a:endParaRPr lang="cs-CZ" altLang="cs-CZ" smtClean="0"/>
          </a:p>
          <a:p>
            <a:pPr marL="1168400" lvl="1" indent="-711200" eaLnBrk="1" hangingPunct="1">
              <a:buFontTx/>
              <a:buNone/>
            </a:pPr>
            <a:endParaRPr lang="cs-CZ" altLang="cs-CZ" b="1" smtClean="0"/>
          </a:p>
        </p:txBody>
      </p:sp>
    </p:spTree>
    <p:extLst>
      <p:ext uri="{BB962C8B-B14F-4D97-AF65-F5344CB8AC3E}">
        <p14:creationId xmlns:p14="http://schemas.microsoft.com/office/powerpoint/2010/main" val="2264453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cs-CZ" altLang="cs-CZ" sz="4000" smtClean="0"/>
              <a:t>ARDS </a:t>
            </a:r>
            <a:br>
              <a:rPr lang="cs-CZ" altLang="cs-CZ" sz="4000" smtClean="0"/>
            </a:br>
            <a:r>
              <a:rPr lang="cs-CZ" altLang="cs-CZ" sz="4000" b="1" smtClean="0">
                <a:solidFill>
                  <a:srgbClr val="FF9999"/>
                </a:solidFill>
              </a:rPr>
              <a:t>Pulmonální X extrapulmonální 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828675" y="2392363"/>
            <a:ext cx="8063805" cy="3052762"/>
          </a:xfrm>
        </p:spPr>
        <p:txBody>
          <a:bodyPr/>
          <a:lstStyle/>
          <a:p>
            <a:pPr marL="812800" indent="-812800" eaLnBrk="1" hangingPunct="1">
              <a:lnSpc>
                <a:spcPct val="90000"/>
              </a:lnSpc>
              <a:buFontTx/>
              <a:buNone/>
            </a:pPr>
            <a:r>
              <a:rPr lang="cs-CZ" altLang="cs-CZ" b="1" dirty="0" smtClean="0">
                <a:solidFill>
                  <a:srgbClr val="FF9999"/>
                </a:solidFill>
              </a:rPr>
              <a:t>II. </a:t>
            </a:r>
            <a:r>
              <a:rPr lang="cs-CZ" altLang="cs-CZ" b="1" dirty="0" err="1" smtClean="0">
                <a:solidFill>
                  <a:srgbClr val="FF9999"/>
                </a:solidFill>
              </a:rPr>
              <a:t>Extrapulmonální</a:t>
            </a:r>
            <a:r>
              <a:rPr lang="cs-CZ" altLang="cs-CZ" b="1" dirty="0" smtClean="0">
                <a:solidFill>
                  <a:srgbClr val="FF9999"/>
                </a:solidFill>
              </a:rPr>
              <a:t> – sekundární - ARDS:</a:t>
            </a:r>
            <a:endParaRPr lang="cs-CZ" altLang="cs-CZ" dirty="0" smtClean="0"/>
          </a:p>
          <a:p>
            <a:pPr marL="1168400" lvl="1" indent="-711200" eaLnBrk="1" hangingPunct="1">
              <a:lnSpc>
                <a:spcPct val="90000"/>
              </a:lnSpc>
            </a:pPr>
            <a:r>
              <a:rPr lang="cs-CZ" altLang="cs-CZ" dirty="0" err="1" smtClean="0"/>
              <a:t>Težká</a:t>
            </a:r>
            <a:r>
              <a:rPr lang="cs-CZ" altLang="cs-CZ" dirty="0" smtClean="0"/>
              <a:t> sepse/septický šok</a:t>
            </a:r>
          </a:p>
          <a:p>
            <a:pPr marL="1168400" lvl="1" indent="-711200" eaLnBrk="1" hangingPunct="1">
              <a:lnSpc>
                <a:spcPct val="90000"/>
              </a:lnSpc>
            </a:pPr>
            <a:r>
              <a:rPr lang="cs-CZ" altLang="cs-CZ" dirty="0" smtClean="0"/>
              <a:t>Trauma – </a:t>
            </a:r>
            <a:r>
              <a:rPr lang="cs-CZ" altLang="cs-CZ" dirty="0" err="1" smtClean="0"/>
              <a:t>hypovolemický</a:t>
            </a:r>
            <a:r>
              <a:rPr lang="cs-CZ" altLang="cs-CZ" dirty="0" smtClean="0"/>
              <a:t> šok</a:t>
            </a:r>
          </a:p>
          <a:p>
            <a:pPr marL="1168400" lvl="1" indent="-711200" eaLnBrk="1" hangingPunct="1">
              <a:lnSpc>
                <a:spcPct val="90000"/>
              </a:lnSpc>
            </a:pPr>
            <a:r>
              <a:rPr lang="cs-CZ" altLang="cs-CZ" dirty="0" smtClean="0"/>
              <a:t>Pankreatitida (SIRS)</a:t>
            </a:r>
          </a:p>
          <a:p>
            <a:pPr marL="1168400" lvl="1" indent="-711200" eaLnBrk="1" hangingPunct="1">
              <a:lnSpc>
                <a:spcPct val="90000"/>
              </a:lnSpc>
            </a:pPr>
            <a:r>
              <a:rPr lang="cs-CZ" altLang="cs-CZ" dirty="0" smtClean="0"/>
              <a:t>Vícečetné </a:t>
            </a:r>
            <a:r>
              <a:rPr lang="cs-CZ" altLang="cs-CZ" dirty="0" err="1" smtClean="0"/>
              <a:t>transfůze</a:t>
            </a:r>
            <a:r>
              <a:rPr lang="cs-CZ" altLang="cs-CZ" dirty="0" smtClean="0"/>
              <a:t> (TRALI)</a:t>
            </a:r>
          </a:p>
          <a:p>
            <a:pPr marL="1168400" lvl="1" indent="-711200" eaLnBrk="1" hangingPunct="1">
              <a:lnSpc>
                <a:spcPct val="90000"/>
              </a:lnSpc>
            </a:pPr>
            <a:r>
              <a:rPr lang="cs-CZ" altLang="cs-CZ" dirty="0" smtClean="0"/>
              <a:t>Intoxikace léky</a:t>
            </a:r>
          </a:p>
          <a:p>
            <a:pPr marL="1168400" lvl="1" indent="-711200" eaLnBrk="1" hangingPunct="1">
              <a:lnSpc>
                <a:spcPct val="90000"/>
              </a:lnSpc>
            </a:pPr>
            <a:endParaRPr lang="cs-CZ" altLang="cs-CZ" b="1" dirty="0" smtClean="0"/>
          </a:p>
        </p:txBody>
      </p:sp>
    </p:spTree>
    <p:extLst>
      <p:ext uri="{BB962C8B-B14F-4D97-AF65-F5344CB8AC3E}">
        <p14:creationId xmlns:p14="http://schemas.microsoft.com/office/powerpoint/2010/main" val="3517496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z="4000">
                <a:solidFill>
                  <a:srgbClr val="FF9999"/>
                </a:solidFill>
              </a:rPr>
              <a:t>Pozdní fáze - fibroproliferativní</a:t>
            </a:r>
          </a:p>
        </p:txBody>
      </p:sp>
      <p:pic>
        <p:nvPicPr>
          <p:cNvPr id="48131" name="Picture 3" descr="HE2 100x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917700"/>
            <a:ext cx="4643438" cy="38163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8132" name="Rectangle 4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1114425" y="5876925"/>
            <a:ext cx="8029575" cy="981075"/>
          </a:xfrm>
        </p:spPr>
        <p:txBody>
          <a:bodyPr/>
          <a:lstStyle/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cs-CZ" sz="1400"/>
              <a:t>V přehledném barvení hematoxylin-eosin je zřetelná difuzní intersticiální plicní fibróza </a:t>
            </a:r>
            <a:br>
              <a:rPr lang="cs-CZ" sz="1400"/>
            </a:br>
            <a:r>
              <a:rPr lang="cs-CZ" sz="1400"/>
              <a:t>s řídkou chronickou zánětlivou celulizací, regionálně přítomna i organizovaná bronchioloalveolitida, dále jsou patrné hyalinní membrány na stěnách alveolů a také pneumoragie. Speciální barvení na kolagen (van Gieson) jen potvrzuje přítomnost fibrózy. </a:t>
            </a:r>
            <a:r>
              <a:rPr lang="en-US" sz="1400"/>
              <a:t>©</a:t>
            </a:r>
            <a:r>
              <a:rPr lang="cs-CZ" sz="1400"/>
              <a:t> MUDr.Moulis PAU FNB</a:t>
            </a:r>
            <a:endParaRPr lang="en-US" sz="1400"/>
          </a:p>
        </p:txBody>
      </p:sp>
      <p:pic>
        <p:nvPicPr>
          <p:cNvPr id="48133" name="Picture 5" descr="VG2 200x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87900" y="1917700"/>
            <a:ext cx="4356100" cy="38163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8134" name="Text Box 6"/>
          <p:cNvSpPr txBox="1">
            <a:spLocks noChangeArrowheads="1"/>
          </p:cNvSpPr>
          <p:nvPr/>
        </p:nvSpPr>
        <p:spPr bwMode="auto">
          <a:xfrm>
            <a:off x="107950" y="1484313"/>
            <a:ext cx="57626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b="1">
                <a:solidFill>
                  <a:srgbClr val="000000"/>
                </a:solidFill>
                <a:latin typeface="Garamond" pitchFamily="18" charset="0"/>
              </a:rPr>
              <a:t>HE</a:t>
            </a:r>
          </a:p>
        </p:txBody>
      </p:sp>
      <p:sp>
        <p:nvSpPr>
          <p:cNvPr id="48135" name="Text Box 7"/>
          <p:cNvSpPr txBox="1">
            <a:spLocks noChangeArrowheads="1"/>
          </p:cNvSpPr>
          <p:nvPr/>
        </p:nvSpPr>
        <p:spPr bwMode="auto">
          <a:xfrm>
            <a:off x="4859338" y="1557338"/>
            <a:ext cx="79057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b="1">
                <a:solidFill>
                  <a:srgbClr val="000000"/>
                </a:solidFill>
                <a:latin typeface="Garamond" pitchFamily="18" charset="0"/>
              </a:rPr>
              <a:t>VG</a:t>
            </a:r>
          </a:p>
        </p:txBody>
      </p:sp>
    </p:spTree>
    <p:extLst>
      <p:ext uri="{BB962C8B-B14F-4D97-AF65-F5344CB8AC3E}">
        <p14:creationId xmlns:p14="http://schemas.microsoft.com/office/powerpoint/2010/main" val="2187141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 dirty="0" smtClean="0">
                <a:solidFill>
                  <a:srgbClr val="FF0000"/>
                </a:solidFill>
              </a:rPr>
              <a:t>Dušnost- diagnostika</a:t>
            </a:r>
            <a:endParaRPr lang="cs-CZ" sz="3600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980727"/>
            <a:ext cx="8229600" cy="5145435"/>
          </a:xfrm>
        </p:spPr>
        <p:txBody>
          <a:bodyPr/>
          <a:lstStyle/>
          <a:p>
            <a:pPr marL="514350" indent="-457200"/>
            <a:r>
              <a:rPr lang="cs-CZ" b="1" dirty="0" smtClean="0"/>
              <a:t>laboratorní </a:t>
            </a:r>
            <a:r>
              <a:rPr lang="cs-CZ" dirty="0" smtClean="0"/>
              <a:t>vyšetření- individuálně</a:t>
            </a:r>
          </a:p>
          <a:p>
            <a:pPr marL="914400" lvl="1" indent="-457200"/>
            <a:r>
              <a:rPr lang="cs-CZ" dirty="0" smtClean="0"/>
              <a:t>ABR- vyšetření krevních plynů (hypoxémie,...)</a:t>
            </a:r>
          </a:p>
          <a:p>
            <a:pPr marL="914400" lvl="1" indent="-457200"/>
            <a:r>
              <a:rPr lang="cs-CZ" dirty="0" smtClean="0"/>
              <a:t>krevní obraz (anémie,...)</a:t>
            </a:r>
          </a:p>
          <a:p>
            <a:pPr marL="914400" lvl="1" indent="-457200"/>
            <a:r>
              <a:rPr lang="cs-CZ" dirty="0" smtClean="0"/>
              <a:t>jaterní testy, bilirubin (ascites,...)</a:t>
            </a:r>
          </a:p>
          <a:p>
            <a:pPr marL="914400" lvl="1" indent="-457200"/>
            <a:r>
              <a:rPr lang="cs-CZ" dirty="0" smtClean="0"/>
              <a:t>renální parametry, ionty</a:t>
            </a:r>
          </a:p>
          <a:p>
            <a:pPr marL="914400" lvl="1" indent="-457200"/>
            <a:r>
              <a:rPr lang="cs-CZ" dirty="0" smtClean="0"/>
              <a:t>CRP- C-reaktivní protein</a:t>
            </a:r>
          </a:p>
          <a:p>
            <a:pPr marL="914400" lvl="1" indent="-457200"/>
            <a:r>
              <a:rPr lang="cs-CZ" dirty="0" smtClean="0"/>
              <a:t>srdeční enzymy, BNP (srdeční selhání,...)</a:t>
            </a:r>
          </a:p>
          <a:p>
            <a:pPr marL="914400" lvl="1" indent="-457200"/>
            <a:r>
              <a:rPr lang="cs-CZ" dirty="0" smtClean="0"/>
              <a:t>D-dimery</a:t>
            </a:r>
          </a:p>
          <a:p>
            <a:pPr marL="914400" lvl="1" indent="-457200"/>
            <a:endParaRPr lang="cs-CZ" dirty="0" smtClean="0"/>
          </a:p>
          <a:p>
            <a:pPr marL="914400" lvl="1" indent="-457200"/>
            <a:endParaRPr lang="cs-CZ" dirty="0" smtClean="0"/>
          </a:p>
        </p:txBody>
      </p:sp>
      <p:pic>
        <p:nvPicPr>
          <p:cNvPr id="5122" name="Picture 2" descr="Výsledek obrázku pro astru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4653136"/>
            <a:ext cx="4104456" cy="1569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9309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mtClean="0"/>
              <a:t>TERAPIE ARDS</a:t>
            </a:r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cs-CZ" altLang="cs-CZ" b="1" smtClean="0">
                <a:solidFill>
                  <a:srgbClr val="FF3300"/>
                </a:solidFill>
              </a:rPr>
              <a:t>I. NEFARMAKOLOGICKÁ</a:t>
            </a:r>
          </a:p>
          <a:p>
            <a:pPr marL="1371600" lvl="2" indent="-457200" eaLnBrk="1" hangingPunct="1">
              <a:buFont typeface="Wingdings" pitchFamily="2" charset="2"/>
              <a:buAutoNum type="arabicPeriod"/>
            </a:pPr>
            <a:r>
              <a:rPr lang="cs-CZ" altLang="cs-CZ" b="1" smtClean="0"/>
              <a:t>UPV – Vt, PEEP, FiO2</a:t>
            </a:r>
          </a:p>
          <a:p>
            <a:pPr marL="1371600" lvl="2" indent="-457200" eaLnBrk="1" hangingPunct="1">
              <a:buFont typeface="Wingdings" pitchFamily="2" charset="2"/>
              <a:buAutoNum type="arabicPeriod"/>
            </a:pPr>
            <a:r>
              <a:rPr lang="cs-CZ" altLang="cs-CZ" b="1" smtClean="0"/>
              <a:t>Pronační poloha</a:t>
            </a:r>
          </a:p>
          <a:p>
            <a:pPr marL="1371600" lvl="2" indent="-457200" eaLnBrk="1" hangingPunct="1">
              <a:buFont typeface="Wingdings" pitchFamily="2" charset="2"/>
              <a:buAutoNum type="arabicPeriod"/>
            </a:pPr>
            <a:r>
              <a:rPr lang="cs-CZ" altLang="cs-CZ" b="1" smtClean="0"/>
              <a:t>Tekutinový režim „suchá plíce“</a:t>
            </a:r>
          </a:p>
          <a:p>
            <a:pPr marL="1371600" lvl="2" indent="-457200" eaLnBrk="1" hangingPunct="1">
              <a:buFontTx/>
              <a:buNone/>
            </a:pPr>
            <a:endParaRPr lang="cs-CZ" altLang="cs-CZ" b="1" smtClean="0">
              <a:solidFill>
                <a:srgbClr val="FFFF00"/>
              </a:solidFill>
            </a:endParaRPr>
          </a:p>
          <a:p>
            <a:pPr marL="609600" indent="-609600" eaLnBrk="1" hangingPunct="1">
              <a:buFontTx/>
              <a:buNone/>
            </a:pPr>
            <a:r>
              <a:rPr lang="cs-CZ" altLang="cs-CZ" b="1" smtClean="0">
                <a:solidFill>
                  <a:srgbClr val="FF0066"/>
                </a:solidFill>
              </a:rPr>
              <a:t>II. FAMAKOLOGICKÁ</a:t>
            </a:r>
          </a:p>
        </p:txBody>
      </p:sp>
    </p:spTree>
    <p:extLst>
      <p:ext uri="{BB962C8B-B14F-4D97-AF65-F5344CB8AC3E}">
        <p14:creationId xmlns:p14="http://schemas.microsoft.com/office/powerpoint/2010/main" val="2327402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mtClean="0"/>
              <a:t>TERAPIE</a:t>
            </a:r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cs-CZ" altLang="cs-CZ" b="1" smtClean="0">
                <a:solidFill>
                  <a:srgbClr val="FF3300"/>
                </a:solidFill>
              </a:rPr>
              <a:t>I. NEFARMAKOLOGICKÁ</a:t>
            </a:r>
            <a:endParaRPr lang="cs-CZ" altLang="cs-CZ" b="1" smtClean="0">
              <a:solidFill>
                <a:srgbClr val="FFFF00"/>
              </a:solidFill>
            </a:endParaRPr>
          </a:p>
          <a:p>
            <a:pPr marL="609600" indent="-609600" eaLnBrk="1" hangingPunct="1">
              <a:buFontTx/>
              <a:buNone/>
            </a:pPr>
            <a:r>
              <a:rPr lang="cs-CZ" altLang="cs-CZ" b="1" smtClean="0">
                <a:solidFill>
                  <a:srgbClr val="FF3300"/>
                </a:solidFill>
              </a:rPr>
              <a:t>II. FAMAKOLOGICKÁ</a:t>
            </a:r>
          </a:p>
          <a:p>
            <a:pPr marL="1371600" lvl="2" indent="-457200" eaLnBrk="1" hangingPunct="1">
              <a:buFont typeface="Wingdings" pitchFamily="2" charset="2"/>
              <a:buAutoNum type="arabicPeriod"/>
            </a:pPr>
            <a:r>
              <a:rPr lang="cs-CZ" altLang="cs-CZ" b="1" smtClean="0"/>
              <a:t>Kortikoidy</a:t>
            </a:r>
          </a:p>
          <a:p>
            <a:pPr marL="1371600" lvl="2" indent="-457200" eaLnBrk="1" hangingPunct="1">
              <a:buFont typeface="Wingdings" pitchFamily="2" charset="2"/>
              <a:buAutoNum type="arabicPeriod"/>
            </a:pPr>
            <a:r>
              <a:rPr lang="cs-CZ" altLang="cs-CZ" b="1" smtClean="0"/>
              <a:t>Surfaktant</a:t>
            </a:r>
          </a:p>
          <a:p>
            <a:pPr marL="1371600" lvl="2" indent="-457200" eaLnBrk="1" hangingPunct="1">
              <a:buFont typeface="Wingdings" pitchFamily="2" charset="2"/>
              <a:buAutoNum type="arabicPeriod"/>
            </a:pPr>
            <a:r>
              <a:rPr lang="cs-CZ" altLang="cs-CZ" b="1" smtClean="0"/>
              <a:t>NO</a:t>
            </a:r>
          </a:p>
          <a:p>
            <a:pPr marL="1371600" lvl="2" indent="-457200" eaLnBrk="1" hangingPunct="1">
              <a:buFont typeface="Wingdings" pitchFamily="2" charset="2"/>
              <a:buAutoNum type="arabicPeriod"/>
            </a:pPr>
            <a:r>
              <a:rPr lang="cs-CZ" altLang="cs-CZ" b="1" smtClean="0"/>
              <a:t>Prostaglandin E1</a:t>
            </a:r>
          </a:p>
          <a:p>
            <a:pPr marL="1371600" lvl="2" indent="-457200" eaLnBrk="1" hangingPunct="1">
              <a:buFont typeface="Wingdings" pitchFamily="2" charset="2"/>
              <a:buAutoNum type="arabicPeriod"/>
            </a:pPr>
            <a:r>
              <a:rPr lang="cs-CZ" altLang="cs-CZ" b="1" smtClean="0"/>
              <a:t>Experimentální a ostatní</a:t>
            </a:r>
          </a:p>
          <a:p>
            <a:pPr marL="1371600" lvl="2" indent="-457200" eaLnBrk="1" hangingPunct="1">
              <a:buFont typeface="Wingdings" pitchFamily="2" charset="2"/>
              <a:buAutoNum type="arabicPeriod"/>
            </a:pPr>
            <a:r>
              <a:rPr lang="cs-CZ" altLang="cs-CZ" b="1" smtClean="0"/>
              <a:t>Neprokázané postupy</a:t>
            </a:r>
          </a:p>
          <a:p>
            <a:pPr marL="609600" indent="-609600" eaLnBrk="1" hangingPunct="1">
              <a:buFontTx/>
              <a:buNone/>
            </a:pPr>
            <a:r>
              <a:rPr lang="cs-CZ" altLang="cs-CZ" b="1" smtClean="0">
                <a:solidFill>
                  <a:srgbClr val="A50021"/>
                </a:solidFill>
              </a:rPr>
              <a:t>III. Podpůrná</a:t>
            </a:r>
          </a:p>
          <a:p>
            <a:pPr marL="609600" indent="-609600" eaLnBrk="1" hangingPunct="1">
              <a:buFontTx/>
              <a:buNone/>
            </a:pPr>
            <a:endParaRPr lang="cs-CZ" altLang="cs-CZ" b="1" smtClean="0">
              <a:solidFill>
                <a:srgbClr val="A5002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7317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Výsledek obrázku pro spirometr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2293" y="3045197"/>
            <a:ext cx="4013559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 dirty="0" smtClean="0">
                <a:solidFill>
                  <a:srgbClr val="FF0000"/>
                </a:solidFill>
              </a:rPr>
              <a:t>Dušnost- diagnostika</a:t>
            </a:r>
            <a:endParaRPr lang="cs-CZ" sz="3600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980727"/>
            <a:ext cx="8229600" cy="5145435"/>
          </a:xfrm>
        </p:spPr>
        <p:txBody>
          <a:bodyPr/>
          <a:lstStyle/>
          <a:p>
            <a:pPr marL="514350" indent="-457200"/>
            <a:r>
              <a:rPr lang="cs-CZ" b="1" dirty="0" smtClean="0"/>
              <a:t>zobrazovací </a:t>
            </a:r>
            <a:r>
              <a:rPr lang="cs-CZ" dirty="0" smtClean="0"/>
              <a:t>metody- individuálně</a:t>
            </a:r>
            <a:endParaRPr lang="cs-CZ" b="1" dirty="0" smtClean="0"/>
          </a:p>
          <a:p>
            <a:pPr marL="914400" lvl="1" indent="-457200"/>
            <a:r>
              <a:rPr lang="cs-CZ" dirty="0" smtClean="0"/>
              <a:t>RTG S+P</a:t>
            </a:r>
          </a:p>
          <a:p>
            <a:pPr marL="914400" lvl="1" indent="-457200"/>
            <a:r>
              <a:rPr lang="cs-CZ" dirty="0" smtClean="0"/>
              <a:t>EKG</a:t>
            </a:r>
          </a:p>
          <a:p>
            <a:pPr marL="914400" lvl="1" indent="-457200"/>
            <a:r>
              <a:rPr lang="cs-CZ" dirty="0" smtClean="0"/>
              <a:t>ECHO srdce</a:t>
            </a:r>
          </a:p>
          <a:p>
            <a:pPr marL="914400" lvl="1" indent="-457200"/>
            <a:r>
              <a:rPr lang="cs-CZ" dirty="0" smtClean="0"/>
              <a:t>UZ dutiny břišní</a:t>
            </a:r>
          </a:p>
          <a:p>
            <a:pPr marL="914400" lvl="1" indent="-457200"/>
            <a:r>
              <a:rPr lang="cs-CZ" dirty="0" smtClean="0"/>
              <a:t>spirometrie</a:t>
            </a:r>
          </a:p>
          <a:p>
            <a:pPr marL="914400" lvl="1" indent="-457200"/>
            <a:r>
              <a:rPr lang="cs-CZ" dirty="0" smtClean="0"/>
              <a:t>CT plic</a:t>
            </a:r>
          </a:p>
          <a:p>
            <a:pPr marL="914400" lvl="1" indent="-457200"/>
            <a:r>
              <a:rPr lang="cs-CZ" dirty="0" smtClean="0"/>
              <a:t>CT angiografie plicní tepny</a:t>
            </a:r>
          </a:p>
          <a:p>
            <a:pPr marL="914400" lvl="1" indent="-457200"/>
            <a:endParaRPr lang="cs-CZ" dirty="0" smtClean="0"/>
          </a:p>
          <a:p>
            <a:pPr marL="914400" lvl="1" indent="-457200"/>
            <a:endParaRPr lang="cs-CZ" dirty="0" smtClean="0"/>
          </a:p>
        </p:txBody>
      </p:sp>
      <p:pic>
        <p:nvPicPr>
          <p:cNvPr id="6146" name="Picture 2" descr="Výsledek obrázku pro p pulmona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9384" y="1484784"/>
            <a:ext cx="5544616" cy="1560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7501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Klinické vyšetření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cs-CZ" dirty="0" smtClean="0"/>
              <a:t>A: volné DC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dirty="0" smtClean="0"/>
              <a:t>B: DF cca 27/min.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dirty="0" smtClean="0"/>
              <a:t>C: </a:t>
            </a:r>
            <a:r>
              <a:rPr lang="cs-CZ" dirty="0"/>
              <a:t>HR 131/min, TK 84/55</a:t>
            </a:r>
            <a:endParaRPr lang="cs-CZ" dirty="0" smtClean="0"/>
          </a:p>
          <a:p>
            <a:pPr marL="0" indent="0">
              <a:lnSpc>
                <a:spcPct val="150000"/>
              </a:lnSpc>
              <a:buNone/>
            </a:pPr>
            <a:r>
              <a:rPr lang="cs-CZ" dirty="0" smtClean="0"/>
              <a:t>D: při vědomí, desorientována čase</a:t>
            </a:r>
          </a:p>
        </p:txBody>
      </p:sp>
    </p:spTree>
    <p:extLst>
      <p:ext uri="{BB962C8B-B14F-4D97-AF65-F5344CB8AC3E}">
        <p14:creationId xmlns:p14="http://schemas.microsoft.com/office/powerpoint/2010/main" val="2355377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</TotalTime>
  <Words>1262</Words>
  <Application>Microsoft Macintosh PowerPoint</Application>
  <PresentationFormat>Předvádění na obrazovce (4:3)</PresentationFormat>
  <Paragraphs>345</Paragraphs>
  <Slides>71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71</vt:i4>
      </vt:variant>
    </vt:vector>
  </HeadingPairs>
  <TitlesOfParts>
    <vt:vector size="78" baseType="lpstr">
      <vt:lpstr>Garamond</vt:lpstr>
      <vt:lpstr>Times</vt:lpstr>
      <vt:lpstr>Arial</vt:lpstr>
      <vt:lpstr>Calibri</vt:lpstr>
      <vt:lpstr>Times New Roman</vt:lpstr>
      <vt:lpstr>Wingdings</vt:lpstr>
      <vt:lpstr>Motiv systému Office</vt:lpstr>
      <vt:lpstr>Oxygenační selhání -diff. dg. dušnosti, oxygenoterapie + ARDS, Ventilační selhání - neinvazivní plicní ventilace, základy UPV</vt:lpstr>
      <vt:lpstr>KAZUISTIKA</vt:lpstr>
      <vt:lpstr>Prezentace aplikace PowerPoint</vt:lpstr>
      <vt:lpstr>Dušnost- příčiny</vt:lpstr>
      <vt:lpstr>Dušnost- diagnostika</vt:lpstr>
      <vt:lpstr>Dušnost- diagnostika</vt:lpstr>
      <vt:lpstr>Dušnost- diagnostika</vt:lpstr>
      <vt:lpstr>Dušnost- diagnostika</vt:lpstr>
      <vt:lpstr>Klinické vyšetření</vt:lpstr>
      <vt:lpstr>Laboratoř při příjmu</vt:lpstr>
      <vt:lpstr>Kolik má pacientka dysfunkčních orgánů?</vt:lpstr>
      <vt:lpstr>SOFA score</vt:lpstr>
      <vt:lpstr>Prezentace aplikace PowerPoint</vt:lpstr>
      <vt:lpstr>Laboratoř</vt:lpstr>
      <vt:lpstr>Prezentace aplikace PowerPoint</vt:lpstr>
      <vt:lpstr>Prezentace aplikace PowerPoint</vt:lpstr>
      <vt:lpstr>Kterou pomůcku zvolíte?</vt:lpstr>
      <vt:lpstr>Jaký průtok? Jaký cíl?</vt:lpstr>
      <vt:lpstr>Záznam z přijetí</vt:lpstr>
      <vt:lpstr>DEFINICE</vt:lpstr>
      <vt:lpstr>Prezentace aplikace PowerPoint</vt:lpstr>
      <vt:lpstr>CELULÁRNÍ RESPIRACE</vt:lpstr>
      <vt:lpstr>Prezentace aplikace PowerPoint</vt:lpstr>
      <vt:lpstr>Prezentace aplikace PowerPoint</vt:lpstr>
      <vt:lpstr>PATOFYZIOLOGIE</vt:lpstr>
      <vt:lpstr>SHRNUTÍ</vt:lpstr>
      <vt:lpstr>Prezentace aplikace PowerPoint</vt:lpstr>
      <vt:lpstr>I. HYPOVENTILACE</vt:lpstr>
      <vt:lpstr>I. HYPOVENTILACE</vt:lpstr>
      <vt:lpstr>SHRNUTÍ</vt:lpstr>
      <vt:lpstr>NEPOMĚR V/Q - SHUNTING</vt:lpstr>
      <vt:lpstr>SHUNTING</vt:lpstr>
      <vt:lpstr>PATOLOGICKÉ</vt:lpstr>
      <vt:lpstr>SHRNUTÍ</vt:lpstr>
      <vt:lpstr>NEPOMĚR V/Q - VENTILACE Vd</vt:lpstr>
      <vt:lpstr>Poměr V/Q</vt:lpstr>
      <vt:lpstr>Poměr V/Q</vt:lpstr>
      <vt:lpstr>Prezentace aplikace PowerPoint</vt:lpstr>
      <vt:lpstr>Prezentace aplikace PowerPoint</vt:lpstr>
      <vt:lpstr>SHRNUTÍ</vt:lpstr>
      <vt:lpstr>PORUCHY DIFUZE</vt:lpstr>
      <vt:lpstr>PORUCHY DIFUZE</vt:lpstr>
      <vt:lpstr>PATOFYZIOLOGIE</vt:lpstr>
      <vt:lpstr>SHRNUTÍ</vt:lpstr>
      <vt:lpstr>Prezentace aplikace PowerPoint</vt:lpstr>
      <vt:lpstr>Laboratoř</vt:lpstr>
      <vt:lpstr>Příjem-CT</vt:lpstr>
      <vt:lpstr>Další průběh</vt:lpstr>
      <vt:lpstr>Prezentace aplikace PowerPoint</vt:lpstr>
      <vt:lpstr>Prezentace aplikace PowerPoint</vt:lpstr>
      <vt:lpstr>Charakteristika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Generace ventilátorů</vt:lpstr>
      <vt:lpstr>III. generace</vt:lpstr>
      <vt:lpstr>IV. generace</vt:lpstr>
      <vt:lpstr>Ventilační režimy</vt:lpstr>
      <vt:lpstr>PCV – tlakově řízená ventilace</vt:lpstr>
      <vt:lpstr>CMV – objemově řízená ventilace</vt:lpstr>
      <vt:lpstr>PS– tlaková podpora</vt:lpstr>
      <vt:lpstr>American European Consensus Conference 1992</vt:lpstr>
      <vt:lpstr>RTG po 2 dnech</vt:lpstr>
      <vt:lpstr>CT po několika dnech</vt:lpstr>
      <vt:lpstr>ARDS  Pulmonální X extrapulmonální </vt:lpstr>
      <vt:lpstr>ARDS  Pulmonální X extrapulmonální </vt:lpstr>
      <vt:lpstr>Pozdní fáze - fibroproliferativní</vt:lpstr>
      <vt:lpstr>TERAPIE ARDS</vt:lpstr>
      <vt:lpstr>TERAPIE</vt:lpstr>
    </vt:vector>
  </TitlesOfParts>
  <LinksUpToDate>false</LinksUpToDate>
  <SharedDoc>false</SharedDoc>
  <HyperlinksChanged>false</HyperlinksChanged>
  <AppVersion>15.0027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malejJohn</dc:creator>
  <cp:lastModifiedBy>Jan Maláska</cp:lastModifiedBy>
  <cp:revision>16</cp:revision>
  <dcterms:created xsi:type="dcterms:W3CDTF">2011-11-21T21:25:58Z</dcterms:created>
  <dcterms:modified xsi:type="dcterms:W3CDTF">2020-04-09T17:58:50Z</dcterms:modified>
</cp:coreProperties>
</file>