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5" r:id="rId2"/>
    <p:sldMasterId id="2147483706" r:id="rId3"/>
  </p:sldMasterIdLst>
  <p:notesMasterIdLst>
    <p:notesMasterId r:id="rId16"/>
  </p:notesMasterIdLst>
  <p:sldIdLst>
    <p:sldId id="256" r:id="rId4"/>
    <p:sldId id="257" r:id="rId5"/>
    <p:sldId id="260" r:id="rId6"/>
    <p:sldId id="267" r:id="rId7"/>
    <p:sldId id="266" r:id="rId8"/>
    <p:sldId id="258" r:id="rId9"/>
    <p:sldId id="259" r:id="rId10"/>
    <p:sldId id="261" r:id="rId11"/>
    <p:sldId id="262" r:id="rId12"/>
    <p:sldId id="263" r:id="rId13"/>
    <p:sldId id="264" r:id="rId14"/>
    <p:sldId id="265" r:id="rId15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6349"/>
    <a:srgbClr val="FFFF99"/>
    <a:srgbClr val="400000"/>
    <a:srgbClr val="800000"/>
    <a:srgbClr val="CC0000"/>
    <a:srgbClr val="FF0000"/>
    <a:srgbClr val="000099"/>
    <a:srgbClr val="DDDDDD"/>
    <a:srgbClr val="B2B2B2"/>
    <a:srgbClr val="607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19" autoAdjust="0"/>
    <p:restoredTop sz="94660"/>
  </p:normalViewPr>
  <p:slideViewPr>
    <p:cSldViewPr>
      <p:cViewPr varScale="1">
        <p:scale>
          <a:sx n="108" d="100"/>
          <a:sy n="108" d="100"/>
        </p:scale>
        <p:origin x="183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1D49831-9435-4201-A280-91AA28325834}" type="datetimeFigureOut">
              <a:rPr lang="cs-CZ"/>
              <a:pPr>
                <a:defRPr/>
              </a:pPr>
              <a:t>12.04.2021</a:t>
            </a:fld>
            <a:endParaRPr lang="cs-CZ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D11C411-1CAB-493F-9FC7-C8356A4621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2495FB-9AC3-48C1-B6FB-CEF0BDD6EFB6}" type="datetime1">
              <a:rPr lang="cs-CZ"/>
              <a:pPr>
                <a:defRPr/>
              </a:pPr>
              <a:t>12.04.2021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Jarkovský, L. Dušek,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0ECA1F-E3E9-441F-AAFC-6ACFC77014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5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312130-4E11-41AB-A621-2E35C31511A2}" type="datetime1">
              <a:rPr lang="cs-CZ"/>
              <a:pPr>
                <a:defRPr/>
              </a:pPr>
              <a:t>12.04.2021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295C1D-15CA-41DA-8BF8-5B41B4B4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B5BDB3-1307-4746-A66A-D5ADB006EACE}" type="datetime1">
              <a:rPr lang="cs-CZ"/>
              <a:pPr>
                <a:defRPr/>
              </a:pPr>
              <a:t>12.04.2021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9AD029-2509-410E-96AA-E41B092D5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6221F2-62C5-4A8C-8733-F97D1BBB15CF}" type="datetime1">
              <a:rPr lang="cs-CZ"/>
              <a:pPr>
                <a:defRPr/>
              </a:pPr>
              <a:t>12.04.2021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4EB6FC-DAE9-447E-BE2C-5A2CC160AA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B8AB33-9ADA-48DC-BFA5-1DF3A2982126}" type="datetime1">
              <a:rPr lang="cs-CZ"/>
              <a:pPr>
                <a:defRPr/>
              </a:pPr>
              <a:t>12.04.2021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EFCC9E-D049-455A-AB76-3C3A05C9B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356F89-DDBD-4134-BE06-27AAF77779B7}" type="datetime1">
              <a:rPr lang="cs-CZ"/>
              <a:pPr>
                <a:defRPr/>
              </a:pPr>
              <a:t>12.04.2021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06CCF5-ACF2-4ECC-9D37-3B8162C54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8E3A80-D12A-435E-98C2-9D7D743492B8}" type="datetime1">
              <a:rPr lang="cs-CZ"/>
              <a:pPr>
                <a:defRPr/>
              </a:pPr>
              <a:t>12.04.2021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1D005E-060B-48D0-828D-A43B4D0A49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340E25-0C88-41B3-8205-6368A6E33B10}" type="datetime1">
              <a:rPr lang="cs-CZ"/>
              <a:pPr>
                <a:defRPr/>
              </a:pPr>
              <a:t>12.04.2021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ECC919-E8E4-48C1-B19D-64759056CC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B9F51B-F88A-45E4-A3F0-278912871F34}" type="datetime1">
              <a:rPr lang="cs-CZ"/>
              <a:pPr>
                <a:defRPr/>
              </a:pPr>
              <a:t>12.04.2021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E5FC2C-A5B2-48B0-88F9-563B950FA0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2B9500-5B0C-4F5B-AE88-BAB202B2F872}" type="datetime1">
              <a:rPr lang="cs-CZ"/>
              <a:pPr>
                <a:defRPr/>
              </a:pPr>
              <a:t>12.04.2021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9472A0-7CEB-41C3-B271-2B5A69E7B2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42658B-D087-44F8-9089-C9A3EB470BF7}" type="datetime1">
              <a:rPr lang="cs-CZ"/>
              <a:pPr>
                <a:defRPr/>
              </a:pPr>
              <a:t>12.04.2021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BA5879-AC56-4A56-BB35-649544638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D08716-340A-49CA-AA8E-EF59736C0CCE}" type="datetime1">
              <a:rPr lang="cs-CZ"/>
              <a:pPr>
                <a:defRPr/>
              </a:pPr>
              <a:t>12.04.2021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F8464C-829C-47BC-A94F-65EA4F14C8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1BFFD-E25E-49A8-919D-3FAB13B0B709}" type="datetime1">
              <a:rPr lang="cs-CZ"/>
              <a:pPr>
                <a:defRPr/>
              </a:pPr>
              <a:t>12.04.2021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E8BDDA-EF92-496C-923B-0043AF467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50FD5E-8026-4A84-B7CB-320ED39671D6}" type="datetime1">
              <a:rPr lang="cs-CZ"/>
              <a:pPr>
                <a:defRPr/>
              </a:pPr>
              <a:t>12.04.2021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EF41C9-9F59-4059-998F-7FB1139D6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7977B2-FD8E-4CCD-AC96-CCC54D273325}" type="datetime1">
              <a:rPr lang="cs-CZ"/>
              <a:pPr>
                <a:defRPr/>
              </a:pPr>
              <a:t>12.04.2021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3E10EF-CD08-4119-8C78-0049BFCF9D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B5AF5D-7350-469A-B9C0-CE09E56F38A6}" type="datetime1">
              <a:rPr lang="cs-CZ"/>
              <a:pPr>
                <a:defRPr/>
              </a:pPr>
              <a:t>12.04.2021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716D33-3A5F-4A6D-B30A-55153B3565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D1E46E-B3B2-4AC5-988D-BA99F6B86DC9}" type="datetime1">
              <a:rPr lang="cs-CZ"/>
              <a:pPr>
                <a:defRPr/>
              </a:pPr>
              <a:t>12.04.2021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9ED566-3C30-432F-A4DA-401BEB87CE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B8537A-92AE-4420-8959-4EA7652F7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2D6678-6E44-4C72-94EF-A3CA95E3DCE0}" type="datetime1">
              <a:rPr lang="cs-CZ"/>
              <a:pPr>
                <a:defRPr/>
              </a:pPr>
              <a:t>12.04.2021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7C8542-84AF-4B0C-B6B5-09E4F2547C32}" type="datetime1">
              <a:rPr lang="cs-CZ"/>
              <a:pPr>
                <a:defRPr/>
              </a:pPr>
              <a:t>12.04.2021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0C4A44-A2CC-428A-B3B5-B62C106207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498BC3-62C0-4AF5-9E30-C0DB208FBD17}" type="datetime1">
              <a:rPr lang="cs-CZ"/>
              <a:pPr>
                <a:defRPr/>
              </a:pPr>
              <a:t>12.04.2021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1E253-E515-459D-84F5-81487F5BD8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C10B16-DF2C-4230-832D-ABF2B51B41CB}" type="datetime1">
              <a:rPr lang="cs-CZ"/>
              <a:pPr>
                <a:defRPr/>
              </a:pPr>
              <a:t>12.04.2021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5B815E-9A40-48C8-B3E3-4EE69A338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AA9E53-FC64-4388-B2C2-0F81B9DDEFD8}" type="datetime1">
              <a:rPr lang="cs-CZ"/>
              <a:pPr>
                <a:defRPr/>
              </a:pPr>
              <a:t>12.04.2021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14D07B-0BF6-4562-A21D-1A017FB800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2004E-B6AE-4D54-B4EC-F0C58BB2C4DE}" type="datetime1">
              <a:rPr lang="cs-CZ"/>
              <a:pPr>
                <a:defRPr/>
              </a:pPr>
              <a:t>12.04.2021</a:t>
            </a:fld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76D407-0C20-4D41-87CD-CD4E212168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F6ABE9D-1527-4909-955F-53B183502C95}" type="datetime1">
              <a:rPr lang="cs-CZ"/>
              <a:pPr>
                <a:defRPr/>
              </a:pPr>
              <a:t>12.04.2021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7B989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561C6AB-E4AC-4C7E-B715-F482FCE74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23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23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9232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102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7" name="Přímá spojovací čára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0251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52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31" name="Zástupný symbol pro datum 27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887A4BC-0E63-4571-B89D-1E5BA8492E1C}" type="datetime1">
              <a:rPr lang="cs-CZ"/>
              <a:pPr>
                <a:defRPr/>
              </a:pPr>
              <a:t>12.04.2021</a:t>
            </a:fld>
            <a:endParaRPr lang="cs-CZ"/>
          </a:p>
        </p:txBody>
      </p:sp>
      <p:sp>
        <p:nvSpPr>
          <p:cNvPr id="32" name="Zástupný symbol pro zápatí 16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33" name="Zástupný symbol pro číslo snímku 28"/>
          <p:cNvSpPr>
            <a:spLocks noGrp="1"/>
          </p:cNvSpPr>
          <p:nvPr>
            <p:ph type="sldNum" sz="quarter" idx="4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B796440-A6F3-4E33-85BB-CB2B032438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1275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7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8FD316D-7A9C-4DAF-94D6-E1321D4329DB}" type="datetime1">
              <a:rPr lang="cs-CZ"/>
              <a:pPr>
                <a:defRPr/>
              </a:pPr>
              <a:t>12.04.2021</a:t>
            </a:fld>
            <a:endParaRPr lang="cs-CZ"/>
          </a:p>
        </p:txBody>
      </p:sp>
      <p:sp>
        <p:nvSpPr>
          <p:cNvPr id="2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F35CDB5-8B9F-49C8-840E-B760D37578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1280" name="Picture 16" descr="logo-IBA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7" descr="logomun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2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9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5" Type="http://schemas.openxmlformats.org/officeDocument/2006/relationships/image" Target="../media/image1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2234458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err="1">
                <a:solidFill>
                  <a:schemeClr val="tx2"/>
                </a:solidFill>
                <a:latin typeface="Arial" charset="0"/>
              </a:rPr>
              <a:t>Kolomogorovův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-Smirnovův (</a:t>
            </a:r>
            <a:r>
              <a:rPr lang="cs-CZ" sz="2400" b="1" dirty="0" err="1">
                <a:solidFill>
                  <a:schemeClr val="tx2"/>
                </a:solidFill>
                <a:latin typeface="Arial" charset="0"/>
              </a:rPr>
              <a:t>Lilieforsův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) 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>
                <a:solidFill>
                  <a:schemeClr val="tx2"/>
                </a:solidFill>
                <a:latin typeface="Arial" charset="0"/>
              </a:rPr>
              <a:t>Shapiro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-</a:t>
            </a:r>
            <a:r>
              <a:rPr lang="cs-CZ" sz="2400" b="1" dirty="0" err="1">
                <a:solidFill>
                  <a:schemeClr val="tx2"/>
                </a:solidFill>
                <a:latin typeface="Arial" charset="0"/>
              </a:rPr>
              <a:t>Wilkův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 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>
                <a:solidFill>
                  <a:schemeClr val="tx2"/>
                </a:solidFill>
                <a:latin typeface="Arial" charset="0"/>
              </a:rPr>
              <a:t>Jednovýběrový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 a </a:t>
            </a:r>
            <a:r>
              <a:rPr lang="cs-CZ" sz="2400" b="1" dirty="0" err="1">
                <a:solidFill>
                  <a:schemeClr val="tx2"/>
                </a:solidFill>
                <a:latin typeface="Arial" charset="0"/>
              </a:rPr>
              <a:t>dvouvýběrový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 t-test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Párový t-test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>
                <a:solidFill>
                  <a:schemeClr val="tx2"/>
                </a:solidFill>
                <a:latin typeface="Arial" charset="0"/>
              </a:rPr>
              <a:t>Levenův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 test</a:t>
            </a: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6938"/>
            <a:ext cx="7772400" cy="731837"/>
          </a:xfrm>
          <a:noFill/>
        </p:spPr>
        <p:txBody>
          <a:bodyPr>
            <a:spAutoFit/>
          </a:bodyPr>
          <a:lstStyle/>
          <a:p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9. Parametrické testy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426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/>
              <a:t>Párový t-test – předpoklady </a:t>
            </a:r>
          </a:p>
        </p:txBody>
      </p:sp>
      <p:sp>
        <p:nvSpPr>
          <p:cNvPr id="242692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313"/>
            <a:ext cx="8534400" cy="4598987"/>
          </a:xfrm>
        </p:spPr>
        <p:txBody>
          <a:bodyPr/>
          <a:lstStyle/>
          <a:p>
            <a:pPr marL="342900" indent="-342900"/>
            <a:r>
              <a:rPr lang="cs-CZ" sz="1700"/>
              <a:t>Skupiny dat jsou spojeny přes objekt měření, příkladem může být měření parametrů pacienta před léčbou a po léčbě (nemusí jít přímo o stejný objekt, dalším příkladem mohou být např. krysy ze stejné linie). </a:t>
            </a:r>
          </a:p>
          <a:p>
            <a:pPr marL="342900" indent="-342900"/>
            <a:r>
              <a:rPr lang="cs-CZ" sz="1700"/>
              <a:t>Oba soubory musí mít shodný počet hodnot, protože všechna měření v jednom souboru musí být spárována s měřením v druhém souboru. Při vlastním výpočtu se potom počítá se změnou hodnot (diferencí) subjektů v obou souborech. </a:t>
            </a:r>
          </a:p>
          <a:p>
            <a:pPr marL="342900" indent="-342900"/>
            <a:r>
              <a:rPr lang="cs-CZ" sz="1700"/>
              <a:t>Před párovým testem je vhodné ověřit si zda existuje vazba mezi oběma skupinami – vynesení do grafu, korelace.</a:t>
            </a:r>
          </a:p>
          <a:p>
            <a:pPr marL="342900" indent="-342900">
              <a:buFont typeface="Wingdings 2" pitchFamily="18" charset="2"/>
              <a:buNone/>
            </a:pPr>
            <a:r>
              <a:rPr lang="cs-CZ" sz="1700" b="1"/>
              <a:t>Existuje několik možných designů experimentu, stručně lze sumarizovat:</a:t>
            </a:r>
          </a:p>
          <a:p>
            <a:pPr marL="342900" indent="-342900">
              <a:buFontTx/>
              <a:buAutoNum type="arabicPeriod"/>
            </a:pPr>
            <a:r>
              <a:rPr lang="cs-CZ" sz="1700"/>
              <a:t>pokus je párový a jako párový se projeví</a:t>
            </a:r>
          </a:p>
          <a:p>
            <a:pPr marL="342900" indent="-342900">
              <a:buFontTx/>
              <a:buAutoNum type="arabicPeriod"/>
            </a:pPr>
            <a:r>
              <a:rPr lang="cs-CZ" sz="1700"/>
              <a:t>párové provedení pokusu – párově se neprojeví</a:t>
            </a:r>
          </a:p>
          <a:p>
            <a:pPr marL="762000" lvl="1" indent="-304800">
              <a:buFontTx/>
              <a:buChar char="•"/>
            </a:pPr>
            <a:r>
              <a:rPr lang="cs-CZ" sz="1400"/>
              <a:t>možná párovost není</a:t>
            </a:r>
          </a:p>
          <a:p>
            <a:pPr marL="762000" lvl="1" indent="-304800">
              <a:buFontTx/>
              <a:buChar char="•"/>
            </a:pPr>
            <a:r>
              <a:rPr lang="cs-CZ" sz="1400"/>
              <a:t>špatně provedený pokus – malé n, velká variabilita, špatný výběr jedinců</a:t>
            </a:r>
          </a:p>
          <a:p>
            <a:pPr marL="342900" indent="-342900">
              <a:buFontTx/>
              <a:buAutoNum type="arabicPeriod"/>
            </a:pPr>
            <a:r>
              <a:rPr lang="cs-CZ" sz="1700"/>
              <a:t>čekali jsme nezávislé a jsou</a:t>
            </a:r>
          </a:p>
          <a:p>
            <a:pPr marL="342900" indent="-342900">
              <a:buFontTx/>
              <a:buAutoNum type="arabicPeriod"/>
            </a:pPr>
            <a:r>
              <a:rPr lang="cs-CZ" sz="1700"/>
              <a:t>čekali jsem nezávislé a nejsou</a:t>
            </a:r>
          </a:p>
          <a:p>
            <a:pPr marL="762000" lvl="1" indent="-304800">
              <a:buFontTx/>
              <a:buChar char="•"/>
            </a:pPr>
            <a:r>
              <a:rPr lang="cs-CZ" sz="1400"/>
              <a:t>vazba</a:t>
            </a:r>
          </a:p>
          <a:p>
            <a:pPr marL="762000" lvl="1" indent="-304800">
              <a:buFontTx/>
              <a:buChar char="•"/>
            </a:pPr>
            <a:r>
              <a:rPr lang="cs-CZ" sz="1400"/>
              <a:t>náhoda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325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/>
              <a:t>Párový t-test</a:t>
            </a:r>
          </a:p>
        </p:txBody>
      </p:sp>
      <p:sp>
        <p:nvSpPr>
          <p:cNvPr id="53255" name="Rectangle 3"/>
          <p:cNvSpPr>
            <a:spLocks noGrp="1"/>
          </p:cNvSpPr>
          <p:nvPr>
            <p:ph type="body" idx="4294967295"/>
          </p:nvPr>
        </p:nvSpPr>
        <p:spPr>
          <a:xfrm>
            <a:off x="196850" y="1403350"/>
            <a:ext cx="8839200" cy="4598988"/>
          </a:xfrm>
        </p:spPr>
        <p:txBody>
          <a:bodyPr/>
          <a:lstStyle/>
          <a:p>
            <a:r>
              <a:rPr lang="cs-CZ" sz="1400" dirty="0"/>
              <a:t>Tento test nemá žádné předpoklady o rozložení vstupních dat, protože je počítán až na základě jejich diferencí. </a:t>
            </a:r>
          </a:p>
          <a:p>
            <a:r>
              <a:rPr lang="cs-CZ" sz="1400" dirty="0"/>
              <a:t>Tyto diference by měly být normálně rozloženy a otázkou v párovém t-testu je, zda se průměrná hodnota diferencí rovná nějakému číslu, typicky jde o srovnání s nulou jako důkaz neexistence změny mezi oběma spárovanými skupinami. </a:t>
            </a:r>
          </a:p>
          <a:p>
            <a:r>
              <a:rPr lang="cs-CZ" sz="1400" dirty="0"/>
              <a:t>V podstatě jde o </a:t>
            </a:r>
            <a:r>
              <a:rPr lang="cs-CZ" sz="1400" dirty="0" err="1"/>
              <a:t>one</a:t>
            </a:r>
            <a:r>
              <a:rPr lang="cs-CZ" sz="1400" dirty="0"/>
              <a:t> sample t-test, kde místo rozdílu průměru vzorku a cílové populace je uveden průměr diferencí a srovnávané číslo (0 v případě otázky, zda není rozdíl mezi vzorky).</a:t>
            </a:r>
          </a:p>
          <a:p>
            <a:endParaRPr lang="cs-CZ" sz="1400" dirty="0"/>
          </a:p>
          <a:p>
            <a:r>
              <a:rPr lang="cs-CZ" sz="1400" dirty="0"/>
              <a:t>Pro srovnání s 0 (testovou statistikou je t rozložení):</a:t>
            </a:r>
          </a:p>
          <a:p>
            <a:endParaRPr lang="cs-CZ" sz="1400" dirty="0"/>
          </a:p>
          <a:p>
            <a:r>
              <a:rPr lang="cs-CZ" sz="1400" dirty="0"/>
              <a:t>Někdy je obtížné rozhodnout, zda jde nebo nejde o párové uspořádání, párový test by měl být použit pouze v případě, že můžeme potvrdit vazbu (korelace, vynesení do grafu), jedním z důvodů proč toto ověřovat je fakt, že v případě párového t-testu není nutné brát ohled na variabilitu původních dvou souborů, tento předpoklad však platí pouze v případě vazby mezi proměnnými. Výpočet obou typů testů se vlastně liší v použité s, jednou jde o s diferencí, v druhém případě o složený odhad rozptylu obou souborů.</a:t>
            </a:r>
          </a:p>
          <a:p>
            <a:r>
              <a:rPr lang="cs-CZ" sz="1400" dirty="0"/>
              <a:t>Zda je párové uspořádání efektivnější lze určit na základě:</a:t>
            </a:r>
          </a:p>
          <a:p>
            <a:pPr lvl="1"/>
            <a:r>
              <a:rPr lang="cs-CZ" sz="1100" dirty="0"/>
              <a:t>Síly vazby</a:t>
            </a:r>
          </a:p>
          <a:p>
            <a:pPr lvl="1"/>
            <a:r>
              <a:rPr lang="cs-CZ" sz="1100" dirty="0"/>
              <a:t>Je-li </a:t>
            </a:r>
            <a:r>
              <a:rPr lang="cs-CZ" sz="1100" dirty="0" err="1"/>
              <a:t>s</a:t>
            </a:r>
            <a:r>
              <a:rPr lang="cs-CZ" sz="1100" baseline="-25000" dirty="0" err="1"/>
              <a:t>D</a:t>
            </a:r>
            <a:r>
              <a:rPr lang="cs-CZ" sz="1100" dirty="0"/>
              <a:t> výrazně menší než s</a:t>
            </a:r>
            <a:r>
              <a:rPr lang="cs-CZ" sz="1100" baseline="-25000" dirty="0"/>
              <a:t>x1-x2</a:t>
            </a:r>
          </a:p>
          <a:p>
            <a:pPr lvl="1">
              <a:buFont typeface="Wingdings" pitchFamily="2" charset="2"/>
              <a:buNone/>
            </a:pPr>
            <a:endParaRPr lang="cs-CZ" sz="1100" baseline="-25000" dirty="0"/>
          </a:p>
          <a:p>
            <a:r>
              <a:rPr lang="cs-CZ" sz="1400" dirty="0"/>
              <a:t> Závislost je možné rozepsat pomocí vzorce: </a:t>
            </a:r>
          </a:p>
          <a:p>
            <a:endParaRPr lang="cs-CZ" sz="1400" dirty="0"/>
          </a:p>
          <a:p>
            <a:r>
              <a:rPr lang="cs-CZ" sz="1400" dirty="0"/>
              <a:t>v případě </a:t>
            </a:r>
            <a:r>
              <a:rPr lang="cs-CZ" sz="1400" dirty="0" err="1"/>
              <a:t>Cov</a:t>
            </a:r>
            <a:r>
              <a:rPr lang="cs-CZ" sz="1400" dirty="0"/>
              <a:t>=0, tedy v případě neexistence vazby pak s</a:t>
            </a:r>
            <a:r>
              <a:rPr lang="cs-CZ" sz="1400" baseline="-25000" dirty="0"/>
              <a:t>D</a:t>
            </a:r>
            <a:r>
              <a:rPr lang="cs-CZ" sz="1400" baseline="30000" dirty="0"/>
              <a:t>2</a:t>
            </a:r>
            <a:r>
              <a:rPr lang="cs-CZ" sz="1400" dirty="0"/>
              <a:t> odpovídá součtu původních rozptylů, tedy přibližně S</a:t>
            </a:r>
            <a:r>
              <a:rPr lang="cs-CZ" sz="1400" baseline="-25000" dirty="0"/>
              <a:t>x1-x2</a:t>
            </a:r>
            <a:r>
              <a:rPr lang="cs-CZ" sz="1400" dirty="0"/>
              <a:t>.</a:t>
            </a:r>
          </a:p>
        </p:txBody>
      </p:sp>
      <p:sp>
        <p:nvSpPr>
          <p:cNvPr id="53256" name="Rectangle 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3250" name="Object 5"/>
          <p:cNvGraphicFramePr>
            <a:graphicFrameLocks noChangeAspect="1"/>
          </p:cNvGraphicFramePr>
          <p:nvPr/>
        </p:nvGraphicFramePr>
        <p:xfrm>
          <a:off x="4643438" y="2911475"/>
          <a:ext cx="955675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54" r:id="rId3" imgW="596641" imgH="406224" progId="">
                  <p:embed/>
                </p:oleObj>
              </mc:Choice>
              <mc:Fallback>
                <p:oleObj r:id="rId3" imgW="596641" imgH="406224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2911475"/>
                        <a:ext cx="955675" cy="652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7" name="Rectangle 6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3251" name="Object 7"/>
          <p:cNvGraphicFramePr>
            <a:graphicFrameLocks noChangeAspect="1"/>
          </p:cNvGraphicFramePr>
          <p:nvPr/>
        </p:nvGraphicFramePr>
        <p:xfrm>
          <a:off x="5938838" y="3094038"/>
          <a:ext cx="865187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55" r:id="rId5" imgW="545626" imgH="177646" progId="">
                  <p:embed/>
                </p:oleObj>
              </mc:Choice>
              <mc:Fallback>
                <p:oleObj r:id="rId5" imgW="545626" imgH="177646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8838" y="3094038"/>
                        <a:ext cx="865187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8" name="Rectangle 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3252" name="Object 9"/>
          <p:cNvGraphicFramePr>
            <a:graphicFrameLocks noChangeAspect="1"/>
          </p:cNvGraphicFramePr>
          <p:nvPr/>
        </p:nvGraphicFramePr>
        <p:xfrm>
          <a:off x="3995738" y="5399088"/>
          <a:ext cx="2881312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56" r:id="rId7" imgW="1739900" imgH="254000" progId="">
                  <p:embed/>
                </p:oleObj>
              </mc:Choice>
              <mc:Fallback>
                <p:oleObj r:id="rId7" imgW="1739900" imgH="254000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5399088"/>
                        <a:ext cx="2881312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427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/>
              <a:t>Párový t-test – příklad</a:t>
            </a:r>
          </a:p>
        </p:txBody>
      </p:sp>
      <p:sp>
        <p:nvSpPr>
          <p:cNvPr id="54278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484313"/>
            <a:ext cx="8534400" cy="11572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1400"/>
              <a:t>Byl prováděn pokus s dietou 11 diabetických psů, každý pes byl vystaven dvěma dietám s odlišným typem sacharidů (snadno vstřebatelné X pozvolna se rozkládající na glukózu), hodnoty krevní glukózy v průběhu jednotlivých diet mají být srovnány pro zjištění vlivu diety na hladinu krevní glukózy. Protože každý pes absolvoval obě diety, jde o párové uspořádání, kdy výsledky hodnoty v obou pokusech jsou spojeny přes pokusné zvíře. </a:t>
            </a:r>
          </a:p>
        </p:txBody>
      </p:sp>
      <p:sp>
        <p:nvSpPr>
          <p:cNvPr id="54279" name="Rectangle 4"/>
          <p:cNvSpPr>
            <a:spLocks noChangeArrowheads="1"/>
          </p:cNvSpPr>
          <p:nvPr/>
        </p:nvSpPr>
        <p:spPr bwMode="auto">
          <a:xfrm>
            <a:off x="0" y="1628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4274" name="Object 5"/>
          <p:cNvGraphicFramePr>
            <a:graphicFrameLocks noChangeAspect="1"/>
          </p:cNvGraphicFramePr>
          <p:nvPr/>
        </p:nvGraphicFramePr>
        <p:xfrm>
          <a:off x="6732588" y="2492375"/>
          <a:ext cx="2162175" cy="360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74" name="Graph" r:id="rId3" imgW="2160270" imgH="3599815" progId="STATISTICA.Graph">
                  <p:embed/>
                </p:oleObj>
              </mc:Choice>
              <mc:Fallback>
                <p:oleObj name="Graph" r:id="rId3" imgW="2160270" imgH="3599815" progId="STATISTICA.Graph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588" y="2492375"/>
                        <a:ext cx="2162175" cy="3600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0" name="Rectangle 6"/>
          <p:cNvSpPr>
            <a:spLocks noChangeArrowheads="1"/>
          </p:cNvSpPr>
          <p:nvPr/>
        </p:nvSpPr>
        <p:spPr bwMode="auto">
          <a:xfrm>
            <a:off x="323850" y="2570163"/>
            <a:ext cx="6264275" cy="388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cs-CZ" sz="1200">
                <a:solidFill>
                  <a:prstClr val="black"/>
                </a:solidFill>
                <a:cs typeface="Arial" pitchFamily="34" charset="0"/>
              </a:rPr>
              <a:t>Nulová hypotéza zní, že skutečný průměrný rozdíl mezi oběma dietami je 0, alternativní hypotéza zní, že to není 0.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cs-CZ" sz="1200">
                <a:solidFill>
                  <a:prstClr val="black"/>
                </a:solidFill>
                <a:cs typeface="Arial" pitchFamily="34" charset="0"/>
              </a:rPr>
              <a:t>Pro každého psa je spočítán rozdíl mezi jeho hladinou glukózy při obou dietách a měly by být ověřeny předpoklady pro one sample t-test – tedy alespoň přibližně normální rozložení.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cs-CZ" sz="1200">
                <a:solidFill>
                  <a:prstClr val="black"/>
                </a:solidFill>
                <a:cs typeface="Arial" pitchFamily="34" charset="0"/>
              </a:rPr>
              <a:t>Je spočítána testová charakteristika, výpočet vlastně probíhá jako one-sample t-test, kde je zjišťována významnost průměru diferencí obou souborů jako rozdíl mezi touto hodnotou a nulou (nula je hodnota, kterou by průměrná diference měla nabývat, pokud platí nulová hypotéza). T=4.37 s 10 stupni volnosti, skutečná hodnota p=0,0014 a tedy na hladině p=0,05 můžeme nulovou hypotézu zamítnou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cs-CZ" sz="1200">
                <a:solidFill>
                  <a:prstClr val="black"/>
                </a:solidFill>
                <a:cs typeface="Arial" pitchFamily="34" charset="0"/>
              </a:rPr>
              <a:t>Závěrem můžeme říci, že nulová hypotéza neexistence rozdílu mezi oběma dietami byla zamítnuta, což znamená, že high-fibre dieta má  významný vliv na snížení hladiny krevní glukózy.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cs-CZ" sz="140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4281" name="Rectangle 7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4275" name="Object 8"/>
          <p:cNvGraphicFramePr>
            <a:graphicFrameLocks noChangeAspect="1"/>
          </p:cNvGraphicFramePr>
          <p:nvPr/>
        </p:nvGraphicFramePr>
        <p:xfrm>
          <a:off x="868363" y="4835525"/>
          <a:ext cx="39909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75" r:id="rId5" imgW="3987800" imgH="609600" progId="">
                  <p:embed/>
                </p:oleObj>
              </mc:Choice>
              <mc:Fallback>
                <p:oleObj r:id="rId5" imgW="3987800" imgH="609600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363" y="4835525"/>
                        <a:ext cx="3990975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2" name="Rectangle 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/>
              <a:t>Shrnutí statistických testů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897158"/>
              </p:ext>
            </p:extLst>
          </p:nvPr>
        </p:nvGraphicFramePr>
        <p:xfrm>
          <a:off x="395038" y="1556792"/>
          <a:ext cx="8353426" cy="4674433"/>
        </p:xfrm>
        <a:graphic>
          <a:graphicData uri="http://schemas.openxmlformats.org/drawingml/2006/table">
            <a:tbl>
              <a:tblPr/>
              <a:tblGrid>
                <a:gridCol w="2184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2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84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84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Nulová hypotéza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</a:t>
                      </a: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skupina dat vs. etalon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Střední hodnota je rovna hodnotě etalonu.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jednovýběrový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t-test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Obě skupiny hodnot pochází ze stejného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páry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</a:t>
                      </a: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árový 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t-test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shoda rozdělení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rozdělení dat ve skupině odpovídá teoretickému (vybranému)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Shapiro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Wilkův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Kolmogorovův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Smirnovův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Lilieforsův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χ2 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 dobré shody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homoskedasticita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(shoda rozptylů)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rozptyl obou (všech) skupin je shodný.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Levenův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skupinami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Neexistuje (příčinná, důsledková) vazba mezi skupinami hodnot.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statistických testů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9512" y="1556792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79512" y="3140968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79512" y="3933056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79512" y="2348880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79512" y="4725144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79512" y="5517232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" name="Skupina 157"/>
          <p:cNvGrpSpPr/>
          <p:nvPr/>
        </p:nvGrpSpPr>
        <p:grpSpPr>
          <a:xfrm>
            <a:off x="251520" y="2420888"/>
            <a:ext cx="4104456" cy="3816424"/>
            <a:chOff x="251520" y="2420888"/>
            <a:chExt cx="4104456" cy="3816424"/>
          </a:xfrm>
          <a:solidFill>
            <a:srgbClr val="D16349">
              <a:alpha val="28000"/>
            </a:srgbClr>
          </a:solidFill>
        </p:grpSpPr>
        <p:sp>
          <p:nvSpPr>
            <p:cNvPr id="133" name="Obdélník 132"/>
            <p:cNvSpPr/>
            <p:nvPr/>
          </p:nvSpPr>
          <p:spPr>
            <a:xfrm>
              <a:off x="251520" y="2420888"/>
              <a:ext cx="2736304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6" name="Obdélník 135"/>
            <p:cNvSpPr/>
            <p:nvPr/>
          </p:nvSpPr>
          <p:spPr>
            <a:xfrm>
              <a:off x="2987824" y="2420888"/>
              <a:ext cx="468000" cy="316835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7" name="Obdélník 136"/>
            <p:cNvSpPr/>
            <p:nvPr/>
          </p:nvSpPr>
          <p:spPr>
            <a:xfrm>
              <a:off x="3456000" y="2420888"/>
              <a:ext cx="899976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1" name="Zaoblený obdélník 10"/>
          <p:cNvSpPr/>
          <p:nvPr/>
        </p:nvSpPr>
        <p:spPr>
          <a:xfrm>
            <a:off x="3235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normálně rozdělená?</a:t>
            </a:r>
            <a:endParaRPr lang="cs-CZ" sz="1000" dirty="0"/>
          </a:p>
        </p:txBody>
      </p:sp>
      <p:sp>
        <p:nvSpPr>
          <p:cNvPr id="12" name="Zaoblený obdélník 11"/>
          <p:cNvSpPr/>
          <p:nvPr/>
        </p:nvSpPr>
        <p:spPr>
          <a:xfrm>
            <a:off x="21237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Lze použít transformaci?</a:t>
            </a:r>
            <a:endParaRPr lang="cs-CZ" sz="10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323528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sp>
        <p:nvSpPr>
          <p:cNvPr id="18" name="Zaoblený obdélník 17"/>
          <p:cNvSpPr/>
          <p:nvPr/>
        </p:nvSpPr>
        <p:spPr>
          <a:xfrm>
            <a:off x="1187624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324000" y="4077072"/>
            <a:ext cx="71960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0" name="Zaoblený obdélník 19"/>
          <p:cNvSpPr/>
          <p:nvPr/>
        </p:nvSpPr>
        <p:spPr>
          <a:xfrm>
            <a:off x="2483768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sp>
        <p:nvSpPr>
          <p:cNvPr id="21" name="Zaoblený obdélník 20"/>
          <p:cNvSpPr/>
          <p:nvPr/>
        </p:nvSpPr>
        <p:spPr>
          <a:xfrm>
            <a:off x="32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cxnSp>
        <p:nvCxnSpPr>
          <p:cNvPr id="23" name="Přímá spojovací šipka 22"/>
          <p:cNvCxnSpPr>
            <a:stCxn id="11" idx="3"/>
            <a:endCxn id="12" idx="1"/>
          </p:cNvCxnSpPr>
          <p:nvPr/>
        </p:nvCxnSpPr>
        <p:spPr>
          <a:xfrm>
            <a:off x="1475656" y="1952836"/>
            <a:ext cx="64807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619672" y="1742619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25" name="Přímá spojovací šipka 24"/>
          <p:cNvCxnSpPr/>
          <p:nvPr/>
        </p:nvCxnSpPr>
        <p:spPr>
          <a:xfrm>
            <a:off x="971600" y="2204864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467544" y="220486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34" name="Přímá spojovací šipka 33"/>
          <p:cNvCxnSpPr/>
          <p:nvPr/>
        </p:nvCxnSpPr>
        <p:spPr>
          <a:xfrm>
            <a:off x="971600" y="141277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971600" y="1412776"/>
            <a:ext cx="1800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2771800" y="1412776"/>
            <a:ext cx="0" cy="2880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1619672" y="119675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43" name="Přímá spojovací šipka 42"/>
          <p:cNvCxnSpPr/>
          <p:nvPr/>
        </p:nvCxnSpPr>
        <p:spPr>
          <a:xfrm>
            <a:off x="668469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 rot="16200000">
            <a:off x="452445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cxnSp>
        <p:nvCxnSpPr>
          <p:cNvPr id="46" name="Přímá spojovací šipka 45"/>
          <p:cNvCxnSpPr/>
          <p:nvPr/>
        </p:nvCxnSpPr>
        <p:spPr>
          <a:xfrm>
            <a:off x="5395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2515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49" name="Přímá spojovací šipka 48"/>
          <p:cNvCxnSpPr>
            <a:endCxn id="93" idx="0"/>
          </p:cNvCxnSpPr>
          <p:nvPr/>
        </p:nvCxnSpPr>
        <p:spPr>
          <a:xfrm>
            <a:off x="773528" y="4581128"/>
            <a:ext cx="198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 rot="10077002">
            <a:off x="849644" y="4752550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cxnSp>
        <p:nvCxnSpPr>
          <p:cNvPr id="52" name="Přímá spojovací šipka 51"/>
          <p:cNvCxnSpPr/>
          <p:nvPr/>
        </p:nvCxnSpPr>
        <p:spPr>
          <a:xfrm>
            <a:off x="899592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 rot="2301422">
            <a:off x="1096693" y="2965400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cxnSp>
        <p:nvCxnSpPr>
          <p:cNvPr id="55" name="Přímá spojovací šipka 54"/>
          <p:cNvCxnSpPr/>
          <p:nvPr/>
        </p:nvCxnSpPr>
        <p:spPr>
          <a:xfrm>
            <a:off x="1187624" y="2996952"/>
            <a:ext cx="22322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 rot="397747">
            <a:off x="1711509" y="2869943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</a:p>
        </p:txBody>
      </p:sp>
      <p:sp>
        <p:nvSpPr>
          <p:cNvPr id="58" name="Zaoblený obdélník 57"/>
          <p:cNvSpPr/>
          <p:nvPr/>
        </p:nvSpPr>
        <p:spPr>
          <a:xfrm>
            <a:off x="11876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59" name="Zaoblený obdélník 58"/>
          <p:cNvSpPr/>
          <p:nvPr/>
        </p:nvSpPr>
        <p:spPr>
          <a:xfrm>
            <a:off x="205172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93" name="Zaoblený obdélník 92"/>
          <p:cNvSpPr/>
          <p:nvPr/>
        </p:nvSpPr>
        <p:spPr>
          <a:xfrm>
            <a:off x="773528" y="5661248"/>
            <a:ext cx="396000" cy="504000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Jedno-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výběro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t-test</a:t>
            </a:r>
            <a:endParaRPr lang="cs-CZ" sz="700" dirty="0"/>
          </a:p>
        </p:txBody>
      </p:sp>
      <p:sp>
        <p:nvSpPr>
          <p:cNvPr id="94" name="Zaoblený obdélník 93"/>
          <p:cNvSpPr/>
          <p:nvPr/>
        </p:nvSpPr>
        <p:spPr>
          <a:xfrm>
            <a:off x="16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Párový t-test</a:t>
            </a:r>
            <a:endParaRPr lang="cs-CZ" sz="700" dirty="0"/>
          </a:p>
        </p:txBody>
      </p:sp>
      <p:sp>
        <p:nvSpPr>
          <p:cNvPr id="95" name="Zaoblený obdélník 94"/>
          <p:cNvSpPr/>
          <p:nvPr/>
        </p:nvSpPr>
        <p:spPr>
          <a:xfrm>
            <a:off x="21233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96" name="Zaoblený obdélník 95"/>
          <p:cNvSpPr/>
          <p:nvPr/>
        </p:nvSpPr>
        <p:spPr>
          <a:xfrm>
            <a:off x="25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Dvouvý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běrový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t-test</a:t>
            </a:r>
            <a:endParaRPr lang="cs-CZ" sz="700" dirty="0"/>
          </a:p>
        </p:txBody>
      </p:sp>
      <p:sp>
        <p:nvSpPr>
          <p:cNvPr id="97" name="Zaoblený obdélník 96"/>
          <p:cNvSpPr/>
          <p:nvPr/>
        </p:nvSpPr>
        <p:spPr>
          <a:xfrm>
            <a:off x="30233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Mann-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98" name="Zaoblený obdélník 97"/>
          <p:cNvSpPr/>
          <p:nvPr/>
        </p:nvSpPr>
        <p:spPr>
          <a:xfrm>
            <a:off x="34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Sada 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sp>
        <p:nvSpPr>
          <p:cNvPr id="100" name="Zaoblený obdélník 99"/>
          <p:cNvSpPr/>
          <p:nvPr/>
        </p:nvSpPr>
        <p:spPr>
          <a:xfrm>
            <a:off x="39235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ANOVA</a:t>
            </a:r>
            <a:endParaRPr lang="cs-CZ" sz="700" dirty="0"/>
          </a:p>
        </p:txBody>
      </p:sp>
      <p:sp>
        <p:nvSpPr>
          <p:cNvPr id="101" name="Zaoblený obdélník 100"/>
          <p:cNvSpPr/>
          <p:nvPr/>
        </p:nvSpPr>
        <p:spPr>
          <a:xfrm>
            <a:off x="43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Kruskal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endParaRPr lang="cs-CZ" sz="700" b="0" i="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2" name="Zaoblený obdélník 101"/>
          <p:cNvSpPr/>
          <p:nvPr/>
        </p:nvSpPr>
        <p:spPr>
          <a:xfrm>
            <a:off x="48235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3" name="Zaoblený obdélník 102"/>
          <p:cNvSpPr/>
          <p:nvPr/>
        </p:nvSpPr>
        <p:spPr>
          <a:xfrm>
            <a:off x="52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endParaRPr lang="cs-CZ" sz="700" b="0" i="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4" name="Zaoblený obdélník 103"/>
          <p:cNvSpPr/>
          <p:nvPr/>
        </p:nvSpPr>
        <p:spPr>
          <a:xfrm>
            <a:off x="57237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Spear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manův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spc="-4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Kendallův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k. k.</a:t>
            </a:r>
            <a:endParaRPr lang="cs-CZ" sz="700" dirty="0"/>
          </a:p>
        </p:txBody>
      </p:sp>
      <p:sp>
        <p:nvSpPr>
          <p:cNvPr id="105" name="Zaoblený obdélník 104"/>
          <p:cNvSpPr/>
          <p:nvPr/>
        </p:nvSpPr>
        <p:spPr>
          <a:xfrm>
            <a:off x="61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06" name="Zaoblený obdélník 105"/>
          <p:cNvSpPr/>
          <p:nvPr/>
        </p:nvSpPr>
        <p:spPr>
          <a:xfrm>
            <a:off x="84239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8" name="Zaoblený obdélník 107"/>
          <p:cNvSpPr/>
          <p:nvPr/>
        </p:nvSpPr>
        <p:spPr>
          <a:xfrm>
            <a:off x="66237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9" name="Zaoblený obdélník 108"/>
          <p:cNvSpPr/>
          <p:nvPr/>
        </p:nvSpPr>
        <p:spPr>
          <a:xfrm>
            <a:off x="79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Kuskal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10" name="Zaoblený obdélník 109"/>
          <p:cNvSpPr/>
          <p:nvPr/>
        </p:nvSpPr>
        <p:spPr>
          <a:xfrm>
            <a:off x="12231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Pearso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nův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cxnSp>
        <p:nvCxnSpPr>
          <p:cNvPr id="113" name="Přímá spojovací šipka 112"/>
          <p:cNvCxnSpPr/>
          <p:nvPr/>
        </p:nvCxnSpPr>
        <p:spPr>
          <a:xfrm>
            <a:off x="1691680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ovéPole 113"/>
          <p:cNvSpPr txBox="1"/>
          <p:nvPr/>
        </p:nvSpPr>
        <p:spPr>
          <a:xfrm>
            <a:off x="1187624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15" name="Přímá spojovací šipka 114"/>
          <p:cNvCxnSpPr/>
          <p:nvPr/>
        </p:nvCxnSpPr>
        <p:spPr>
          <a:xfrm>
            <a:off x="14036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ovéPole 115"/>
          <p:cNvSpPr txBox="1"/>
          <p:nvPr/>
        </p:nvSpPr>
        <p:spPr>
          <a:xfrm>
            <a:off x="1115616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17" name="Přímá spojovací šipka 116"/>
          <p:cNvCxnSpPr>
            <a:endCxn id="94" idx="0"/>
          </p:cNvCxnSpPr>
          <p:nvPr/>
        </p:nvCxnSpPr>
        <p:spPr>
          <a:xfrm>
            <a:off x="1691680" y="4581128"/>
            <a:ext cx="1798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ovéPole 117"/>
          <p:cNvSpPr txBox="1"/>
          <p:nvPr/>
        </p:nvSpPr>
        <p:spPr>
          <a:xfrm rot="10171862">
            <a:off x="1722571" y="4745777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cxnSp>
        <p:nvCxnSpPr>
          <p:cNvPr id="119" name="Přímá spojovací šipka 118"/>
          <p:cNvCxnSpPr/>
          <p:nvPr/>
        </p:nvCxnSpPr>
        <p:spPr>
          <a:xfrm>
            <a:off x="1907704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ovéPole 119"/>
          <p:cNvSpPr txBox="1"/>
          <p:nvPr/>
        </p:nvSpPr>
        <p:spPr>
          <a:xfrm>
            <a:off x="2051720" y="3746571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23" name="Přímá spojovací šipka 122"/>
          <p:cNvCxnSpPr/>
          <p:nvPr/>
        </p:nvCxnSpPr>
        <p:spPr>
          <a:xfrm>
            <a:off x="232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ovéPole 123"/>
          <p:cNvSpPr txBox="1"/>
          <p:nvPr/>
        </p:nvSpPr>
        <p:spPr>
          <a:xfrm>
            <a:off x="20517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25" name="Přímá spojovací šipka 124"/>
          <p:cNvCxnSpPr/>
          <p:nvPr/>
        </p:nvCxnSpPr>
        <p:spPr>
          <a:xfrm>
            <a:off x="2699792" y="537321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ovéPole 125"/>
          <p:cNvSpPr txBox="1"/>
          <p:nvPr/>
        </p:nvSpPr>
        <p:spPr>
          <a:xfrm>
            <a:off x="226774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27" name="Přímá spojovací šipka 126"/>
          <p:cNvCxnSpPr>
            <a:endCxn id="97" idx="0"/>
          </p:cNvCxnSpPr>
          <p:nvPr/>
        </p:nvCxnSpPr>
        <p:spPr>
          <a:xfrm>
            <a:off x="3023368" y="5373216"/>
            <a:ext cx="19800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ovéPole 127"/>
          <p:cNvSpPr txBox="1"/>
          <p:nvPr/>
        </p:nvSpPr>
        <p:spPr>
          <a:xfrm>
            <a:off x="3123905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31" name="Přímá spojovací šipka 130"/>
          <p:cNvCxnSpPr/>
          <p:nvPr/>
        </p:nvCxnSpPr>
        <p:spPr>
          <a:xfrm>
            <a:off x="2483768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ovéPole 133"/>
          <p:cNvSpPr txBox="1"/>
          <p:nvPr/>
        </p:nvSpPr>
        <p:spPr>
          <a:xfrm rot="5400000">
            <a:off x="2645933" y="4455261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135" name="Zaoblený obdélník 134"/>
          <p:cNvSpPr/>
          <p:nvPr/>
        </p:nvSpPr>
        <p:spPr>
          <a:xfrm>
            <a:off x="3347865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39" name="Přímá spojovací šipka 138"/>
          <p:cNvCxnSpPr/>
          <p:nvPr/>
        </p:nvCxnSpPr>
        <p:spPr>
          <a:xfrm>
            <a:off x="3707904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ovéPole 139"/>
          <p:cNvSpPr txBox="1"/>
          <p:nvPr/>
        </p:nvSpPr>
        <p:spPr>
          <a:xfrm>
            <a:off x="3203848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41" name="Přímá spojovací šipka 140"/>
          <p:cNvCxnSpPr/>
          <p:nvPr/>
        </p:nvCxnSpPr>
        <p:spPr>
          <a:xfrm>
            <a:off x="3995936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ovéPole 141"/>
          <p:cNvSpPr txBox="1"/>
          <p:nvPr/>
        </p:nvSpPr>
        <p:spPr>
          <a:xfrm>
            <a:off x="4139952" y="3758843"/>
            <a:ext cx="4625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sp>
        <p:nvSpPr>
          <p:cNvPr id="143" name="Zaoblený obdélník 142"/>
          <p:cNvSpPr/>
          <p:nvPr/>
        </p:nvSpPr>
        <p:spPr>
          <a:xfrm>
            <a:off x="4014000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cxnSp>
        <p:nvCxnSpPr>
          <p:cNvPr id="144" name="Přímá spojovací šipka 143"/>
          <p:cNvCxnSpPr/>
          <p:nvPr/>
        </p:nvCxnSpPr>
        <p:spPr>
          <a:xfrm flipH="1">
            <a:off x="3672000" y="4581128"/>
            <a:ext cx="17992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Přímá spojovací šipka 145"/>
          <p:cNvCxnSpPr/>
          <p:nvPr/>
        </p:nvCxnSpPr>
        <p:spPr>
          <a:xfrm flipH="1">
            <a:off x="4139951" y="5373216"/>
            <a:ext cx="72008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ovéPole 146"/>
          <p:cNvSpPr txBox="1"/>
          <p:nvPr/>
        </p:nvSpPr>
        <p:spPr>
          <a:xfrm>
            <a:off x="370790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48" name="Přímá spojovací šipka 147"/>
          <p:cNvCxnSpPr/>
          <p:nvPr/>
        </p:nvCxnSpPr>
        <p:spPr>
          <a:xfrm>
            <a:off x="4437601" y="5373216"/>
            <a:ext cx="125991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ovéPole 148"/>
          <p:cNvSpPr txBox="1"/>
          <p:nvPr/>
        </p:nvSpPr>
        <p:spPr>
          <a:xfrm>
            <a:off x="4492057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50" name="Přímá spojovací šipka 149"/>
          <p:cNvCxnSpPr/>
          <p:nvPr/>
        </p:nvCxnSpPr>
        <p:spPr>
          <a:xfrm>
            <a:off x="3942000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ovéPole 150"/>
          <p:cNvSpPr txBox="1"/>
          <p:nvPr/>
        </p:nvSpPr>
        <p:spPr>
          <a:xfrm rot="5400000">
            <a:off x="4086093" y="4464000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152" name="Zaoblený obdélník 151"/>
          <p:cNvSpPr/>
          <p:nvPr/>
        </p:nvSpPr>
        <p:spPr>
          <a:xfrm>
            <a:off x="4355976" y="4077072"/>
            <a:ext cx="68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53" name="Přímá spojovací šipka 152"/>
          <p:cNvCxnSpPr>
            <a:endCxn id="102" idx="0"/>
          </p:cNvCxnSpPr>
          <p:nvPr/>
        </p:nvCxnSpPr>
        <p:spPr>
          <a:xfrm>
            <a:off x="4860032" y="4581128"/>
            <a:ext cx="16153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ovéPole 153"/>
          <p:cNvSpPr txBox="1"/>
          <p:nvPr/>
        </p:nvSpPr>
        <p:spPr>
          <a:xfrm rot="21050346">
            <a:off x="4693804" y="4845883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56" name="Přímá spojovací šipka 155"/>
          <p:cNvCxnSpPr/>
          <p:nvPr/>
        </p:nvCxnSpPr>
        <p:spPr>
          <a:xfrm flipH="1">
            <a:off x="4572016" y="4581128"/>
            <a:ext cx="144000" cy="28800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Zaoblený obdélník 158"/>
          <p:cNvSpPr/>
          <p:nvPr/>
        </p:nvSpPr>
        <p:spPr>
          <a:xfrm>
            <a:off x="507605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60" name="Přímá spojovací šipka 159"/>
          <p:cNvCxnSpPr>
            <a:endCxn id="102" idx="0"/>
          </p:cNvCxnSpPr>
          <p:nvPr/>
        </p:nvCxnSpPr>
        <p:spPr>
          <a:xfrm flipH="1">
            <a:off x="5021568" y="4581128"/>
            <a:ext cx="27051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Zaoblený obdélník 162"/>
          <p:cNvSpPr/>
          <p:nvPr/>
        </p:nvSpPr>
        <p:spPr>
          <a:xfrm>
            <a:off x="5076056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cxnSp>
        <p:nvCxnSpPr>
          <p:cNvPr id="164" name="Přímá spojovací šipka 163"/>
          <p:cNvCxnSpPr/>
          <p:nvPr/>
        </p:nvCxnSpPr>
        <p:spPr>
          <a:xfrm>
            <a:off x="3275856" y="1988840"/>
            <a:ext cx="1944216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ovéPole 165"/>
          <p:cNvSpPr txBox="1"/>
          <p:nvPr/>
        </p:nvSpPr>
        <p:spPr>
          <a:xfrm rot="1012466">
            <a:off x="4166387" y="204525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67" name="Přímá spojovací šipka 166"/>
          <p:cNvCxnSpPr/>
          <p:nvPr/>
        </p:nvCxnSpPr>
        <p:spPr>
          <a:xfrm>
            <a:off x="5508104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ovéPole 167"/>
          <p:cNvSpPr txBox="1"/>
          <p:nvPr/>
        </p:nvSpPr>
        <p:spPr>
          <a:xfrm rot="16200000">
            <a:off x="5276981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169" name="TextovéPole 168"/>
          <p:cNvSpPr txBox="1"/>
          <p:nvPr/>
        </p:nvSpPr>
        <p:spPr>
          <a:xfrm rot="11682863">
            <a:off x="5101941" y="4835609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70" name="Přímá spojovací šipka 169"/>
          <p:cNvCxnSpPr/>
          <p:nvPr/>
        </p:nvCxnSpPr>
        <p:spPr>
          <a:xfrm>
            <a:off x="547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ovéPole 170"/>
          <p:cNvSpPr txBox="1"/>
          <p:nvPr/>
        </p:nvSpPr>
        <p:spPr>
          <a:xfrm rot="10800000">
            <a:off x="5385574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172" name="Zaoblený obdélník 171"/>
          <p:cNvSpPr/>
          <p:nvPr/>
        </p:nvSpPr>
        <p:spPr>
          <a:xfrm>
            <a:off x="5868144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73" name="Přímá spojovací šipka 172"/>
          <p:cNvCxnSpPr>
            <a:endCxn id="104" idx="0"/>
          </p:cNvCxnSpPr>
          <p:nvPr/>
        </p:nvCxnSpPr>
        <p:spPr>
          <a:xfrm flipH="1">
            <a:off x="5921712" y="4581128"/>
            <a:ext cx="904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ovéPole 173"/>
          <p:cNvSpPr txBox="1"/>
          <p:nvPr/>
        </p:nvSpPr>
        <p:spPr>
          <a:xfrm rot="299125">
            <a:off x="5707939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77" name="Přímá spojovací šipka 176"/>
          <p:cNvCxnSpPr>
            <a:endCxn id="105" idx="0"/>
          </p:cNvCxnSpPr>
          <p:nvPr/>
        </p:nvCxnSpPr>
        <p:spPr>
          <a:xfrm flipH="1">
            <a:off x="6371528" y="4581128"/>
            <a:ext cx="67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ovéPole 178"/>
          <p:cNvSpPr txBox="1"/>
          <p:nvPr/>
        </p:nvSpPr>
        <p:spPr>
          <a:xfrm rot="10800000">
            <a:off x="6300192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180" name="Zaoblený obdélník 179"/>
          <p:cNvSpPr/>
          <p:nvPr/>
        </p:nvSpPr>
        <p:spPr>
          <a:xfrm>
            <a:off x="5940248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81" name="TextovéPole 180"/>
          <p:cNvSpPr txBox="1"/>
          <p:nvPr/>
        </p:nvSpPr>
        <p:spPr>
          <a:xfrm rot="2301422">
            <a:off x="5921229" y="2965399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cxnSp>
        <p:nvCxnSpPr>
          <p:cNvPr id="182" name="Přímá spojovací šipka 181"/>
          <p:cNvCxnSpPr/>
          <p:nvPr/>
        </p:nvCxnSpPr>
        <p:spPr>
          <a:xfrm>
            <a:off x="6300192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ovéPole 182"/>
          <p:cNvSpPr txBox="1"/>
          <p:nvPr/>
        </p:nvSpPr>
        <p:spPr>
          <a:xfrm>
            <a:off x="5796136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84" name="Přímá spojovací šipka 183"/>
          <p:cNvCxnSpPr>
            <a:endCxn id="211" idx="0"/>
          </p:cNvCxnSpPr>
          <p:nvPr/>
        </p:nvCxnSpPr>
        <p:spPr>
          <a:xfrm>
            <a:off x="6588224" y="3789040"/>
            <a:ext cx="36004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TextovéPole 184"/>
          <p:cNvSpPr txBox="1"/>
          <p:nvPr/>
        </p:nvSpPr>
        <p:spPr>
          <a:xfrm>
            <a:off x="6868321" y="3789040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86" name="Přímá spojovací šipka 185"/>
          <p:cNvCxnSpPr/>
          <p:nvPr/>
        </p:nvCxnSpPr>
        <p:spPr>
          <a:xfrm>
            <a:off x="5724128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Zaoblený obdélník 186"/>
          <p:cNvSpPr/>
          <p:nvPr/>
        </p:nvSpPr>
        <p:spPr>
          <a:xfrm>
            <a:off x="7380312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88" name="Přímá spojovací šipka 187"/>
          <p:cNvCxnSpPr/>
          <p:nvPr/>
        </p:nvCxnSpPr>
        <p:spPr>
          <a:xfrm>
            <a:off x="6012160" y="2996952"/>
            <a:ext cx="1440160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ovéPole 189"/>
          <p:cNvSpPr txBox="1"/>
          <p:nvPr/>
        </p:nvSpPr>
        <p:spPr>
          <a:xfrm rot="639236">
            <a:off x="6483907" y="2924225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</a:p>
        </p:txBody>
      </p:sp>
      <p:sp>
        <p:nvSpPr>
          <p:cNvPr id="193" name="Zaoblený obdélník 192"/>
          <p:cNvSpPr/>
          <p:nvPr/>
        </p:nvSpPr>
        <p:spPr>
          <a:xfrm>
            <a:off x="75239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94" name="Zaoblený obdélník 193"/>
          <p:cNvSpPr/>
          <p:nvPr/>
        </p:nvSpPr>
        <p:spPr>
          <a:xfrm>
            <a:off x="70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211" name="Zaoblený obdélník 210"/>
          <p:cNvSpPr/>
          <p:nvPr/>
        </p:nvSpPr>
        <p:spPr>
          <a:xfrm>
            <a:off x="65882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2" name="Přímá spojovací šipka 211"/>
          <p:cNvCxnSpPr/>
          <p:nvPr/>
        </p:nvCxnSpPr>
        <p:spPr>
          <a:xfrm>
            <a:off x="68042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ovéPole 212"/>
          <p:cNvSpPr txBox="1"/>
          <p:nvPr/>
        </p:nvSpPr>
        <p:spPr>
          <a:xfrm>
            <a:off x="6537702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214" name="Přímá spojovací šipka 213"/>
          <p:cNvCxnSpPr>
            <a:endCxn id="194" idx="0"/>
          </p:cNvCxnSpPr>
          <p:nvPr/>
        </p:nvCxnSpPr>
        <p:spPr>
          <a:xfrm>
            <a:off x="7182312" y="4581128"/>
            <a:ext cx="8921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ovéPole 214"/>
          <p:cNvSpPr txBox="1"/>
          <p:nvPr/>
        </p:nvSpPr>
        <p:spPr>
          <a:xfrm rot="10561092">
            <a:off x="7161181" y="4753179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216" name="Zaoblený obdélník 215"/>
          <p:cNvSpPr/>
          <p:nvPr/>
        </p:nvSpPr>
        <p:spPr>
          <a:xfrm>
            <a:off x="7380312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17" name="Zaoblený obdélník 216"/>
          <p:cNvSpPr/>
          <p:nvPr/>
        </p:nvSpPr>
        <p:spPr>
          <a:xfrm>
            <a:off x="817240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9" name="Přímá spojovací šipka 218"/>
          <p:cNvCxnSpPr/>
          <p:nvPr/>
        </p:nvCxnSpPr>
        <p:spPr>
          <a:xfrm>
            <a:off x="7740351" y="3789041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ovéPole 219"/>
          <p:cNvSpPr txBox="1"/>
          <p:nvPr/>
        </p:nvSpPr>
        <p:spPr>
          <a:xfrm>
            <a:off x="7236295" y="3789041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221" name="Přímá spojovací šipka 220"/>
          <p:cNvCxnSpPr/>
          <p:nvPr/>
        </p:nvCxnSpPr>
        <p:spPr>
          <a:xfrm>
            <a:off x="8028383" y="3789041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ovéPole 221"/>
          <p:cNvSpPr txBox="1"/>
          <p:nvPr/>
        </p:nvSpPr>
        <p:spPr>
          <a:xfrm>
            <a:off x="8316416" y="375884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224" name="Přímá spojovací šipka 223"/>
          <p:cNvCxnSpPr/>
          <p:nvPr/>
        </p:nvCxnSpPr>
        <p:spPr>
          <a:xfrm flipH="1">
            <a:off x="8172400" y="4581128"/>
            <a:ext cx="30605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Přímá spojovací šipka 224"/>
          <p:cNvCxnSpPr/>
          <p:nvPr/>
        </p:nvCxnSpPr>
        <p:spPr>
          <a:xfrm>
            <a:off x="7866400" y="4581128"/>
            <a:ext cx="306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Přímá spojovací šipka 226"/>
          <p:cNvCxnSpPr/>
          <p:nvPr/>
        </p:nvCxnSpPr>
        <p:spPr>
          <a:xfrm>
            <a:off x="86044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ovéPole 227"/>
          <p:cNvSpPr txBox="1"/>
          <p:nvPr/>
        </p:nvSpPr>
        <p:spPr>
          <a:xfrm rot="10800000">
            <a:off x="853244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229" name="Přímá spojovací šipka 228"/>
          <p:cNvCxnSpPr/>
          <p:nvPr/>
        </p:nvCxnSpPr>
        <p:spPr>
          <a:xfrm>
            <a:off x="77403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xtovéPole 229"/>
          <p:cNvSpPr txBox="1"/>
          <p:nvPr/>
        </p:nvSpPr>
        <p:spPr>
          <a:xfrm>
            <a:off x="74523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sp>
        <p:nvSpPr>
          <p:cNvPr id="244" name="TextovéPole 243"/>
          <p:cNvSpPr txBox="1"/>
          <p:nvPr/>
        </p:nvSpPr>
        <p:spPr>
          <a:xfrm rot="5400000">
            <a:off x="7949840" y="4527269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cxnSp>
        <p:nvCxnSpPr>
          <p:cNvPr id="246" name="Přímá spojovací šipka 245"/>
          <p:cNvCxnSpPr/>
          <p:nvPr/>
        </p:nvCxnSpPr>
        <p:spPr>
          <a:xfrm>
            <a:off x="539552" y="1124744"/>
            <a:ext cx="216024" cy="576064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ovéPole 156"/>
          <p:cNvSpPr txBox="1"/>
          <p:nvPr/>
        </p:nvSpPr>
        <p:spPr>
          <a:xfrm>
            <a:off x="2627784" y="2494637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Parametrické testy</a:t>
            </a:r>
          </a:p>
        </p:txBody>
      </p:sp>
      <p:sp>
        <p:nvSpPr>
          <p:cNvPr id="161" name="Zaoblený obdélníkový popisek 160"/>
          <p:cNvSpPr/>
          <p:nvPr/>
        </p:nvSpPr>
        <p:spPr>
          <a:xfrm>
            <a:off x="1547664" y="2348880"/>
            <a:ext cx="1080120" cy="432048"/>
          </a:xfrm>
          <a:prstGeom prst="wedgeRoundRectCallout">
            <a:avLst>
              <a:gd name="adj1" fmla="val -69602"/>
              <a:gd name="adj2" fmla="val -1076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>
                <a:solidFill>
                  <a:schemeClr val="bg1"/>
                </a:solidFill>
              </a:rPr>
              <a:t>Kolomogorovův</a:t>
            </a:r>
            <a:r>
              <a:rPr lang="cs-CZ" sz="800" i="0" dirty="0">
                <a:solidFill>
                  <a:schemeClr val="bg1"/>
                </a:solidFill>
              </a:rPr>
              <a:t>-</a:t>
            </a:r>
            <a:r>
              <a:rPr lang="cs-CZ" sz="800" i="0" dirty="0" err="1">
                <a:solidFill>
                  <a:schemeClr val="bg1"/>
                </a:solidFill>
              </a:rPr>
              <a:t>Smirnovův</a:t>
            </a:r>
            <a:r>
              <a:rPr lang="cs-CZ" sz="800" i="0" dirty="0">
                <a:solidFill>
                  <a:schemeClr val="bg1"/>
                </a:solidFill>
              </a:rPr>
              <a:t> test</a:t>
            </a:r>
          </a:p>
          <a:p>
            <a:pPr algn="ctr"/>
            <a:r>
              <a:rPr lang="cs-CZ" sz="800" i="0" dirty="0" err="1">
                <a:solidFill>
                  <a:schemeClr val="bg1"/>
                </a:solidFill>
              </a:rPr>
              <a:t>Shapiro</a:t>
            </a:r>
            <a:r>
              <a:rPr lang="cs-CZ" sz="800" i="0" dirty="0">
                <a:solidFill>
                  <a:schemeClr val="bg1"/>
                </a:solidFill>
              </a:rPr>
              <a:t>-</a:t>
            </a:r>
            <a:r>
              <a:rPr lang="cs-CZ" sz="800" i="0" dirty="0" err="1">
                <a:solidFill>
                  <a:schemeClr val="bg1"/>
                </a:solidFill>
              </a:rPr>
              <a:t>Wilkův</a:t>
            </a:r>
            <a:r>
              <a:rPr lang="cs-CZ" sz="800" i="0" dirty="0">
                <a:solidFill>
                  <a:schemeClr val="bg1"/>
                </a:solidFill>
              </a:rPr>
              <a:t> test</a:t>
            </a:r>
          </a:p>
        </p:txBody>
      </p:sp>
      <p:sp>
        <p:nvSpPr>
          <p:cNvPr id="162" name="Zaoblený obdélníkový popisek 161"/>
          <p:cNvSpPr/>
          <p:nvPr/>
        </p:nvSpPr>
        <p:spPr>
          <a:xfrm>
            <a:off x="3203848" y="5085184"/>
            <a:ext cx="360040" cy="144016"/>
          </a:xfrm>
          <a:prstGeom prst="wedgeRoundRectCallout">
            <a:avLst>
              <a:gd name="adj1" fmla="val -98753"/>
              <a:gd name="adj2" fmla="val 9399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>
                <a:solidFill>
                  <a:schemeClr val="bg1"/>
                </a:solidFill>
              </a:rPr>
              <a:t>F test</a:t>
            </a:r>
          </a:p>
        </p:txBody>
      </p:sp>
      <p:sp>
        <p:nvSpPr>
          <p:cNvPr id="165" name="Zaoblený obdélníkový popisek 164"/>
          <p:cNvSpPr/>
          <p:nvPr/>
        </p:nvSpPr>
        <p:spPr>
          <a:xfrm>
            <a:off x="3203848" y="4653136"/>
            <a:ext cx="504056" cy="288032"/>
          </a:xfrm>
          <a:prstGeom prst="wedgeRoundRectCallout">
            <a:avLst>
              <a:gd name="adj1" fmla="val 130747"/>
              <a:gd name="adj2" fmla="val 460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>
                <a:solidFill>
                  <a:schemeClr val="bg1"/>
                </a:solidFill>
              </a:rPr>
              <a:t>Levenův</a:t>
            </a:r>
            <a:r>
              <a:rPr lang="cs-CZ" sz="800" i="0" dirty="0">
                <a:solidFill>
                  <a:schemeClr val="bg1"/>
                </a:solidFill>
              </a:rPr>
              <a:t> test</a:t>
            </a:r>
          </a:p>
        </p:txBody>
      </p:sp>
      <p:sp>
        <p:nvSpPr>
          <p:cNvPr id="138" name="Zaoblený obdélník 137"/>
          <p:cNvSpPr/>
          <p:nvPr/>
        </p:nvSpPr>
        <p:spPr>
          <a:xfrm>
            <a:off x="363589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145" name="TextovéPole 144"/>
          <p:cNvSpPr txBox="1"/>
          <p:nvPr/>
        </p:nvSpPr>
        <p:spPr>
          <a:xfrm rot="502825">
            <a:off x="3532052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sp>
        <p:nvSpPr>
          <p:cNvPr id="175" name="Zaoblený obdélníkový popisek 174"/>
          <p:cNvSpPr/>
          <p:nvPr/>
        </p:nvSpPr>
        <p:spPr>
          <a:xfrm>
            <a:off x="3635896" y="1556792"/>
            <a:ext cx="432048" cy="288032"/>
          </a:xfrm>
          <a:prstGeom prst="wedgeRoundRectCallout">
            <a:avLst>
              <a:gd name="adj1" fmla="val -156655"/>
              <a:gd name="adj2" fmla="val 72026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>
                <a:solidFill>
                  <a:schemeClr val="bg1"/>
                </a:solidFill>
              </a:rPr>
              <a:t>log</a:t>
            </a:r>
          </a:p>
          <a:p>
            <a:pPr algn="ctr"/>
            <a:r>
              <a:rPr lang="cs-CZ" sz="800" i="0" dirty="0" err="1">
                <a:solidFill>
                  <a:schemeClr val="bg1"/>
                </a:solidFill>
              </a:rPr>
              <a:t>arcsin</a:t>
            </a:r>
            <a:endParaRPr lang="cs-CZ" sz="800" i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>
                <a:latin typeface="Arial" charset="0"/>
                <a:cs typeface="Arial" charset="0"/>
              </a:rPr>
            </a:br>
            <a:r>
              <a:rPr lang="cs-CZ">
                <a:latin typeface="Arial" charset="0"/>
                <a:cs typeface="Arial" charset="0"/>
              </a:rPr>
              <a:t>J. Jarkovský, L. Dušek</a:t>
            </a:r>
          </a:p>
          <a:p>
            <a:endParaRPr lang="cs-CZ">
              <a:latin typeface="Arial" charset="0"/>
              <a:cs typeface="Arial" charset="0"/>
            </a:endParaRPr>
          </a:p>
        </p:txBody>
      </p:sp>
      <p:sp>
        <p:nvSpPr>
          <p:cNvPr id="410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/>
              <a:t>Testy normality</a:t>
            </a:r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0" y="1990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251520" y="1484784"/>
            <a:ext cx="4392042" cy="4634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152352" bIns="38088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400" b="1" i="0" dirty="0" err="1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Kolgomorovův</a:t>
            </a:r>
            <a:r>
              <a:rPr lang="cs-CZ" sz="2400" b="1" i="0" dirty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-</a:t>
            </a:r>
            <a:r>
              <a:rPr lang="cs-CZ" sz="2400" b="1" i="0" dirty="0" err="1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Smirnovův</a:t>
            </a:r>
            <a:r>
              <a:rPr lang="cs-CZ" sz="2400" b="1" i="0" dirty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  test</a:t>
            </a:r>
          </a:p>
          <a:p>
            <a:pPr>
              <a:spcBef>
                <a:spcPct val="20000"/>
              </a:spcBef>
            </a:pPr>
            <a:r>
              <a:rPr lang="cs-CZ" sz="2000" b="0" i="0" dirty="0">
                <a:latin typeface="Calibri" pitchFamily="34" charset="0"/>
                <a:sym typeface="Symbol" pitchFamily="18" charset="2"/>
              </a:rPr>
              <a:t>Tento test je často používán, dokáže dobře najít odlehlé hodnoty, ale počítá spíše se symetrií hodnot než přímo s normalitou. Jde o </a:t>
            </a:r>
            <a:r>
              <a:rPr lang="cs-CZ" sz="2000" b="0" i="0" dirty="0" err="1">
                <a:latin typeface="Calibri" pitchFamily="34" charset="0"/>
                <a:sym typeface="Symbol" pitchFamily="18" charset="2"/>
              </a:rPr>
              <a:t>neparametrický</a:t>
            </a:r>
            <a:r>
              <a:rPr lang="cs-CZ" sz="2000" b="0" i="0" dirty="0">
                <a:latin typeface="Calibri" pitchFamily="34" charset="0"/>
                <a:sym typeface="Symbol" pitchFamily="18" charset="2"/>
              </a:rPr>
              <a:t> test pro srovnání rozdílu dvou rozložení. Je založen na zjištění rozdílu mezi reálným kumulativním rozložením (vzorek) a teoretickým kumulativním rozložením. Měl by být počítán pouze v případě, že známe průměr a směrodatnou odchylku hypotetického rozložení, pokud tyto hodnoty neznáme, měla by být použita jeho modifikace – </a:t>
            </a:r>
            <a:r>
              <a:rPr lang="cs-CZ" sz="2000" b="0" i="0" dirty="0" err="1">
                <a:latin typeface="Calibri" pitchFamily="34" charset="0"/>
                <a:sym typeface="Symbol" pitchFamily="18" charset="2"/>
              </a:rPr>
              <a:t>Lilieforsův</a:t>
            </a:r>
            <a:r>
              <a:rPr lang="cs-CZ" sz="2000" b="0" i="0" dirty="0">
                <a:latin typeface="Calibri" pitchFamily="34" charset="0"/>
                <a:sym typeface="Symbol" pitchFamily="18" charset="2"/>
              </a:rPr>
              <a:t> test.</a:t>
            </a:r>
            <a:endParaRPr lang="cs-CZ" sz="2000" i="0" dirty="0">
              <a:latin typeface="Calibri" pitchFamily="34" charset="0"/>
              <a:sym typeface="Symbol" pitchFamily="18" charset="2"/>
            </a:endParaRPr>
          </a:p>
        </p:txBody>
      </p:sp>
      <p:pic>
        <p:nvPicPr>
          <p:cNvPr id="9" name="Obrázek 8" descr="kolmosmi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1556792"/>
            <a:ext cx="4089089" cy="2438936"/>
          </a:xfrm>
          <a:prstGeom prst="rect">
            <a:avLst/>
          </a:prstGeom>
        </p:spPr>
      </p:pic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4751958" y="3974286"/>
            <a:ext cx="4392042" cy="2162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152352" bIns="38088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400" b="1" dirty="0" err="1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Shapiro</a:t>
            </a:r>
            <a:r>
              <a:rPr lang="cs-CZ" sz="2400" b="1" dirty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-</a:t>
            </a:r>
            <a:r>
              <a:rPr lang="cs-CZ" sz="2400" b="1" dirty="0" err="1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Wilkův</a:t>
            </a:r>
            <a:r>
              <a:rPr lang="cs-CZ" sz="2400" b="1" dirty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 test</a:t>
            </a:r>
          </a:p>
          <a:p>
            <a:pPr>
              <a:spcBef>
                <a:spcPct val="20000"/>
              </a:spcBef>
            </a:pPr>
            <a:r>
              <a:rPr lang="cs-CZ" sz="2000" dirty="0">
                <a:latin typeface="Calibri" pitchFamily="34" charset="0"/>
                <a:sym typeface="Symbol" pitchFamily="18" charset="2"/>
              </a:rPr>
              <a:t>Jde o </a:t>
            </a:r>
            <a:r>
              <a:rPr lang="cs-CZ" sz="2000" dirty="0" err="1">
                <a:latin typeface="Calibri" pitchFamily="34" charset="0"/>
                <a:sym typeface="Symbol" pitchFamily="18" charset="2"/>
              </a:rPr>
              <a:t>neparametrický</a:t>
            </a:r>
            <a:r>
              <a:rPr lang="cs-CZ" sz="2000" dirty="0">
                <a:latin typeface="Calibri" pitchFamily="34" charset="0"/>
                <a:sym typeface="Symbol" pitchFamily="18" charset="2"/>
              </a:rPr>
              <a:t> test použitelný i při velmi malých n (10) s dobrou sílou testu, zvláště ve srovnání s alternativními typy testů, je zaměřen na testování symetrie.</a:t>
            </a:r>
          </a:p>
        </p:txBody>
      </p:sp>
    </p:spTree>
    <p:extLst>
      <p:ext uri="{BB962C8B-B14F-4D97-AF65-F5344CB8AC3E}">
        <p14:creationId xmlns:p14="http://schemas.microsoft.com/office/powerpoint/2010/main" val="509502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/>
              <a:t>t-Test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395536" y="1412776"/>
            <a:ext cx="8568952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Tři varianty </a:t>
            </a:r>
            <a:r>
              <a:rPr lang="cs-CZ" i="0" u="sng" dirty="0">
                <a:latin typeface="Arial" pitchFamily="34" charset="0"/>
                <a:cs typeface="Arial" pitchFamily="34" charset="0"/>
              </a:rPr>
              <a:t>parametrického</a:t>
            </a:r>
            <a:r>
              <a:rPr lang="cs-CZ" b="0" i="0" dirty="0">
                <a:latin typeface="Arial" pitchFamily="34" charset="0"/>
                <a:cs typeface="Arial" pitchFamily="34" charset="0"/>
              </a:rPr>
              <a:t> t-testu:	</a:t>
            </a:r>
            <a:r>
              <a:rPr lang="cs-CZ" b="0" i="0" dirty="0" err="1">
                <a:latin typeface="Arial" pitchFamily="34" charset="0"/>
                <a:cs typeface="Arial" pitchFamily="34" charset="0"/>
              </a:rPr>
              <a:t>jednovýběrový</a:t>
            </a:r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b="0" i="0" dirty="0" err="1">
                <a:latin typeface="Arial" pitchFamily="34" charset="0"/>
                <a:cs typeface="Arial" pitchFamily="34" charset="0"/>
              </a:rPr>
              <a:t>dvouvýběrový</a:t>
            </a:r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			párový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Předpoklad:	</a:t>
            </a:r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Měřená náhodná veličina má normální rozdělení.</a:t>
            </a: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			↓</a:t>
            </a: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cs-CZ" i="0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Výběrový průměr má normální rozdělení se stejnou 			střední hodnotou, skutečný rozptyl ovšem neznáme.</a:t>
            </a: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			↓</a:t>
            </a: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cs-CZ" i="0" dirty="0">
                <a:solidFill>
                  <a:srgbClr val="400000"/>
                </a:solidFill>
                <a:latin typeface="Arial" pitchFamily="34" charset="0"/>
                <a:cs typeface="Arial" pitchFamily="34" charset="0"/>
              </a:rPr>
              <a:t>Rozdíl výběrového průměru od skutečné střední 				hodnoty má také normální rozdělení.</a:t>
            </a: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			↓</a:t>
            </a: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cs-CZ" i="0" dirty="0">
                <a:latin typeface="Arial" pitchFamily="34" charset="0"/>
                <a:cs typeface="Arial" pitchFamily="34" charset="0"/>
              </a:rPr>
              <a:t>Při využití výběrového rozptylu má rozdíl t-rozdělení.</a:t>
            </a:r>
          </a:p>
          <a:p>
            <a:pPr eaLnBrk="0" hangingPunct="0"/>
            <a:endParaRPr lang="cs-CZ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 eaLnBrk="0" hangingPunct="0"/>
            <a:endParaRPr lang="cs-CZ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9" name="Tabulka 28"/>
          <p:cNvGraphicFramePr>
            <a:graphicFrameLocks noGrp="1"/>
          </p:cNvGraphicFramePr>
          <p:nvPr/>
        </p:nvGraphicFramePr>
        <p:xfrm>
          <a:off x="395536" y="5085184"/>
          <a:ext cx="5976662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9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9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95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95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95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95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95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8492">
                <a:tc>
                  <a:txBody>
                    <a:bodyPr/>
                    <a:lstStyle/>
                    <a:p>
                      <a:r>
                        <a:rPr lang="cs-CZ" dirty="0"/>
                        <a:t>Kvantil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cs-CZ" dirty="0" err="1"/>
                        <a:t>Norm</a:t>
                      </a:r>
                      <a:r>
                        <a:rPr lang="cs-CZ" dirty="0"/>
                        <a:t>(0,1)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592">
                <a:tc>
                  <a:txBody>
                    <a:bodyPr/>
                    <a:lstStyle/>
                    <a:p>
                      <a:r>
                        <a:rPr lang="cs-CZ" dirty="0"/>
                        <a:t>t</a:t>
                      </a:r>
                      <a:r>
                        <a:rPr lang="cs-CZ" baseline="-25000" dirty="0"/>
                        <a:t>7</a:t>
                      </a:r>
                      <a:r>
                        <a:rPr lang="cs-CZ" baseline="0" dirty="0"/>
                        <a:t>(0,1)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0" name="Obrázek 29" descr="norm_vs_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88225" y="4774332"/>
            <a:ext cx="2376264" cy="158417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/>
              <a:t>t-Test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395536" y="1556792"/>
            <a:ext cx="8424936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Aft>
                <a:spcPts val="600"/>
              </a:spcAft>
            </a:pPr>
            <a:r>
              <a:rPr lang="cs-CZ" sz="2000" i="0" dirty="0">
                <a:latin typeface="Arial" pitchFamily="34" charset="0"/>
                <a:cs typeface="Arial" pitchFamily="34" charset="0"/>
              </a:rPr>
              <a:t>Princip:</a:t>
            </a:r>
            <a:r>
              <a:rPr lang="cs-CZ" sz="2000" b="0" i="0" dirty="0">
                <a:latin typeface="Arial" pitchFamily="34" charset="0"/>
                <a:cs typeface="Arial" pitchFamily="34" charset="0"/>
              </a:rPr>
              <a:t>		</a:t>
            </a:r>
            <a:r>
              <a:rPr lang="cs-CZ" sz="2000" b="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podle určené hladiny pravděpodobnosti se 				stanoví maximální přípustná velikost rozdílu 				výběrového průměru a skutečné střední hodnoty. 			Testuje se velikost rozdílu.</a:t>
            </a:r>
          </a:p>
          <a:p>
            <a:pPr eaLnBrk="0" hangingPunct="0"/>
            <a:r>
              <a:rPr lang="cs-CZ" sz="2000" b="0" i="0" dirty="0">
                <a:latin typeface="Arial" pitchFamily="34" charset="0"/>
                <a:cs typeface="Arial" pitchFamily="34" charset="0"/>
              </a:rPr>
              <a:t>Postup:		Výpočet normalizovaného rozdílu a jeho porovnání s 			tabelovanou hodnotou (jednostranná a dvoustranná 			varianta):</a:t>
            </a:r>
          </a:p>
          <a:p>
            <a:pPr eaLnBrk="0" hangingPunct="0"/>
            <a:endParaRPr lang="cs-CZ" sz="2000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sz="2000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sz="200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sz="200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sz="200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 eaLnBrk="0" hangingPunct="0"/>
            <a:endParaRPr lang="cs-CZ" sz="2000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Group 3"/>
          <p:cNvGraphicFramePr>
            <a:graphicFrameLocks noGrp="1"/>
          </p:cNvGraphicFramePr>
          <p:nvPr/>
        </p:nvGraphicFramePr>
        <p:xfrm>
          <a:off x="2123728" y="4149080"/>
          <a:ext cx="6781800" cy="1671638"/>
        </p:xfrm>
        <a:graphic>
          <a:graphicData uri="http://schemas.openxmlformats.org/drawingml/2006/table">
            <a:tbl>
              <a:tblPr/>
              <a:tblGrid>
                <a:gridCol w="1406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7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7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</a:t>
                      </a:r>
                      <a:r>
                        <a:rPr kumimoji="0" lang="en-US" sz="19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  <a:endParaRPr kumimoji="0" lang="cs-CZ" sz="1900" b="1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63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</a:t>
                      </a:r>
                      <a:r>
                        <a:rPr kumimoji="0" lang="en-US" sz="19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  <a:endParaRPr kumimoji="0" lang="cs-CZ" sz="1900" b="1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63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Testov</a:t>
                      </a:r>
                      <a:r>
                        <a:rPr kumimoji="0" lang="cs-CZ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á statistika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63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Interval spolehlivosti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634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 </a:t>
                      </a: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&gt; t</a:t>
                      </a:r>
                      <a:endParaRPr kumimoji="0" lang="cs-CZ" sz="2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 </a:t>
                      </a: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&lt; t</a:t>
                      </a:r>
                      <a:endParaRPr kumimoji="0" lang="cs-CZ" sz="2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|t| &gt; t</a:t>
                      </a:r>
                      <a:endParaRPr kumimoji="0" lang="cs-CZ" sz="2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Object 61"/>
          <p:cNvGraphicFramePr>
            <a:graphicFrameLocks noChangeAspect="1"/>
          </p:cNvGraphicFramePr>
          <p:nvPr/>
        </p:nvGraphicFramePr>
        <p:xfrm>
          <a:off x="275878" y="4418756"/>
          <a:ext cx="1625600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22" name="Equation" r:id="rId4" imgW="799920" imgH="419040" progId="Equation.3">
                  <p:embed/>
                </p:oleObj>
              </mc:Choice>
              <mc:Fallback>
                <p:oleObj name="Equation" r:id="rId4" imgW="799920" imgH="419040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878" y="4418756"/>
                        <a:ext cx="1625600" cy="9699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prstDash val="dash"/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1" name="Object 67"/>
          <p:cNvGraphicFramePr>
            <a:graphicFrameLocks noChangeAspect="1"/>
          </p:cNvGraphicFramePr>
          <p:nvPr/>
        </p:nvGraphicFramePr>
        <p:xfrm>
          <a:off x="2483768" y="4551213"/>
          <a:ext cx="685800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23" name="Equation" r:id="rId6" imgW="380880" imgH="241200" progId="Equation.3">
                  <p:embed/>
                </p:oleObj>
              </mc:Choice>
              <mc:Fallback>
                <p:oleObj name="Equation" r:id="rId6" imgW="380880" imgH="241200" progId="Equation.3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4551213"/>
                        <a:ext cx="685800" cy="46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2" name="Object 68"/>
          <p:cNvGraphicFramePr>
            <a:graphicFrameLocks noChangeAspect="1"/>
          </p:cNvGraphicFramePr>
          <p:nvPr/>
        </p:nvGraphicFramePr>
        <p:xfrm>
          <a:off x="2483768" y="4962624"/>
          <a:ext cx="762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24" name="Equation" r:id="rId8" imgW="380880" imgH="241200" progId="Equation.3">
                  <p:embed/>
                </p:oleObj>
              </mc:Choice>
              <mc:Fallback>
                <p:oleObj name="Equation" r:id="rId8" imgW="380880" imgH="241200" progId="Equation.3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4962624"/>
                        <a:ext cx="7620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3" name="Object 69"/>
          <p:cNvGraphicFramePr>
            <a:graphicFrameLocks noChangeAspect="1"/>
          </p:cNvGraphicFramePr>
          <p:nvPr/>
        </p:nvGraphicFramePr>
        <p:xfrm>
          <a:off x="2483768" y="5396259"/>
          <a:ext cx="762000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25" name="Equation" r:id="rId10" imgW="380880" imgH="241200" progId="Equation.3">
                  <p:embed/>
                </p:oleObj>
              </mc:Choice>
              <mc:Fallback>
                <p:oleObj name="Equation" r:id="rId10" imgW="380880" imgH="241200" progId="Equation.3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5396259"/>
                        <a:ext cx="762000" cy="481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4" name="Object 70"/>
          <p:cNvGraphicFramePr>
            <a:graphicFrameLocks noChangeAspect="1"/>
          </p:cNvGraphicFramePr>
          <p:nvPr/>
        </p:nvGraphicFramePr>
        <p:xfrm>
          <a:off x="3855368" y="5347047"/>
          <a:ext cx="8382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26" name="Equation" r:id="rId12" imgW="380880" imgH="241200" progId="Equation.3">
                  <p:embed/>
                </p:oleObj>
              </mc:Choice>
              <mc:Fallback>
                <p:oleObj name="Equation" r:id="rId12" imgW="380880" imgH="241200" progId="Equation.3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5368" y="5347047"/>
                        <a:ext cx="838200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5" name="Object 71"/>
          <p:cNvGraphicFramePr>
            <a:graphicFrameLocks noChangeAspect="1"/>
          </p:cNvGraphicFramePr>
          <p:nvPr/>
        </p:nvGraphicFramePr>
        <p:xfrm>
          <a:off x="3855368" y="4962624"/>
          <a:ext cx="762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27" name="Equation" r:id="rId14" imgW="380880" imgH="241200" progId="Equation.3">
                  <p:embed/>
                </p:oleObj>
              </mc:Choice>
              <mc:Fallback>
                <p:oleObj name="Equation" r:id="rId14" imgW="380880" imgH="241200" progId="Equation.3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5368" y="4962624"/>
                        <a:ext cx="7620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6" name="Object 72"/>
          <p:cNvGraphicFramePr>
            <a:graphicFrameLocks noChangeAspect="1"/>
          </p:cNvGraphicFramePr>
          <p:nvPr/>
        </p:nvGraphicFramePr>
        <p:xfrm>
          <a:off x="3855368" y="4530576"/>
          <a:ext cx="762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28" name="Equation" r:id="rId16" imgW="380880" imgH="241200" progId="Equation.3">
                  <p:embed/>
                </p:oleObj>
              </mc:Choice>
              <mc:Fallback>
                <p:oleObj name="Equation" r:id="rId16" imgW="380880" imgH="241200" progId="Equation.3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5368" y="4530576"/>
                        <a:ext cx="7620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5061" name="Rectangle 4"/>
          <p:cNvSpPr>
            <a:spLocks noChangeArrowheads="1"/>
          </p:cNvSpPr>
          <p:nvPr/>
        </p:nvSpPr>
        <p:spPr bwMode="auto">
          <a:xfrm>
            <a:off x="900113" y="1544638"/>
            <a:ext cx="7704137" cy="339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152352" bIns="38088" anchor="ctr">
            <a:spAutoFit/>
          </a:bodyPr>
          <a:lstStyle/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</a:pPr>
            <a:r>
              <a:rPr lang="cs-CZ" sz="21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Koncentrace antibiotika v cílovém orgánu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</a:pPr>
            <a:endParaRPr lang="cs-CZ" sz="21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100" dirty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Při 1000 měřeních antibiotika byla zjištěna v cílovém orgánu průměrná koncentrace 202,5 jednotek a směrodatná odchylka 44 jednotek. </a:t>
            </a:r>
            <a:endParaRPr lang="cs-CZ" sz="2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100" dirty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Požadovaná koncentrace antibiotika je 200 jednotek. </a:t>
            </a:r>
            <a:endParaRPr lang="cs-CZ" sz="2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cs-CZ" sz="2100" dirty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Je daný rozdíl 2,5 významný vzhledem k variabilitě znaku na hladině významnosti 5 %? </a:t>
            </a:r>
            <a:endParaRPr lang="cs-CZ" sz="2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100" dirty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2)	Jaká je skutečná hladina významnosti?</a:t>
            </a:r>
            <a:endParaRPr lang="cs-CZ" sz="4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5058" name="Object 5"/>
          <p:cNvGraphicFramePr>
            <a:graphicFrameLocks noChangeAspect="1"/>
          </p:cNvGraphicFramePr>
          <p:nvPr/>
        </p:nvGraphicFramePr>
        <p:xfrm>
          <a:off x="1908175" y="5170488"/>
          <a:ext cx="4608513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22" name="Rovnice" r:id="rId3" imgW="2095500" imgH="393700" progId="Equation.3">
                  <p:embed/>
                </p:oleObj>
              </mc:Choice>
              <mc:Fallback>
                <p:oleObj name="Rovnice" r:id="rId3" imgW="2095500" imgH="393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5170488"/>
                        <a:ext cx="4608513" cy="858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/>
              <a:t>t-Test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404665"/>
            <a:ext cx="8534400" cy="504056"/>
          </a:xfrm>
        </p:spPr>
        <p:txBody>
          <a:bodyPr/>
          <a:lstStyle/>
          <a:p>
            <a:r>
              <a:rPr lang="cs-CZ" dirty="0"/>
              <a:t>F test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8534400" cy="118492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>
                <a:latin typeface="Arial" pitchFamily="34" charset="0"/>
                <a:cs typeface="Arial" pitchFamily="34" charset="0"/>
              </a:rPr>
              <a:t>Parametrický test sloužící k rozhodnutí, zda mají dva nebo více vzorků stejný rozptyl, někdy nazýván </a:t>
            </a:r>
            <a:r>
              <a:rPr lang="cs-CZ" sz="1800" dirty="0" err="1">
                <a:latin typeface="Arial" pitchFamily="34" charset="0"/>
                <a:cs typeface="Arial" pitchFamily="34" charset="0"/>
              </a:rPr>
              <a:t>Fisherův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 test.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>
                <a:latin typeface="Arial" pitchFamily="34" charset="0"/>
                <a:cs typeface="Arial" pitchFamily="34" charset="0"/>
              </a:rPr>
              <a:t>H0: rozptyl je stejný.</a:t>
            </a:r>
            <a:br>
              <a:rPr lang="cs-CZ" sz="1800" dirty="0">
                <a:latin typeface="Arial" pitchFamily="34" charset="0"/>
                <a:cs typeface="Arial" pitchFamily="34" charset="0"/>
              </a:rPr>
            </a:br>
            <a:r>
              <a:rPr lang="cs-CZ" sz="1800" dirty="0">
                <a:latin typeface="Arial" pitchFamily="34" charset="0"/>
                <a:cs typeface="Arial" pitchFamily="34" charset="0"/>
              </a:rPr>
              <a:t>HA: rozptyl se liší.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>
                <a:latin typeface="Arial" pitchFamily="34" charset="0"/>
                <a:cs typeface="Arial" pitchFamily="34" charset="0"/>
              </a:rPr>
              <a:t>Testová statistika:</a:t>
            </a:r>
          </a:p>
          <a:p>
            <a:pPr>
              <a:lnSpc>
                <a:spcPct val="90000"/>
              </a:lnSpc>
            </a:pP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 marL="1885950" indent="0">
              <a:buNone/>
            </a:pPr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cs-CZ" sz="1400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počet hodnot v 1. skupině</a:t>
            </a:r>
          </a:p>
          <a:p>
            <a:pPr marL="1885950" indent="0">
              <a:buNone/>
            </a:pPr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cs-CZ" sz="1400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je počet hodnot ve 2. skupině</a:t>
            </a:r>
            <a:endParaRPr lang="cs-CZ" sz="2400" dirty="0"/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4438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8874" y="3140968"/>
            <a:ext cx="2377182" cy="1452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404665"/>
            <a:ext cx="8534400" cy="504056"/>
          </a:xfrm>
        </p:spPr>
        <p:txBody>
          <a:bodyPr/>
          <a:lstStyle/>
          <a:p>
            <a:r>
              <a:rPr lang="cs-CZ" dirty="0" err="1"/>
              <a:t>Levenův</a:t>
            </a:r>
            <a:r>
              <a:rPr lang="cs-CZ" dirty="0"/>
              <a:t> test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8534400" cy="118492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err="1">
                <a:latin typeface="Arial" pitchFamily="34" charset="0"/>
                <a:cs typeface="Arial" pitchFamily="34" charset="0"/>
              </a:rPr>
              <a:t>Neparametrický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 test sloužící k rozhodnutí, zda mají dva nebo více vzorků stejný rozptyl.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>
                <a:latin typeface="Arial" pitchFamily="34" charset="0"/>
                <a:cs typeface="Arial" pitchFamily="34" charset="0"/>
              </a:rPr>
              <a:t>H0: rozptyl je stejný.</a:t>
            </a:r>
            <a:br>
              <a:rPr lang="cs-CZ" sz="1800" dirty="0">
                <a:latin typeface="Arial" pitchFamily="34" charset="0"/>
                <a:cs typeface="Arial" pitchFamily="34" charset="0"/>
              </a:rPr>
            </a:br>
            <a:r>
              <a:rPr lang="cs-CZ" sz="1800" dirty="0">
                <a:latin typeface="Arial" pitchFamily="34" charset="0"/>
                <a:cs typeface="Arial" pitchFamily="34" charset="0"/>
              </a:rPr>
              <a:t>HA: rozptyl se liší.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>
                <a:latin typeface="Arial" pitchFamily="34" charset="0"/>
                <a:cs typeface="Arial" pitchFamily="34" charset="0"/>
              </a:rPr>
              <a:t>Testová statistika:</a:t>
            </a:r>
          </a:p>
          <a:p>
            <a:pPr>
              <a:lnSpc>
                <a:spcPct val="90000"/>
              </a:lnSpc>
            </a:pP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 marL="1885950" indent="0">
              <a:buNone/>
            </a:pPr>
            <a:r>
              <a:rPr lang="cs-CZ" sz="1400" b="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 je celkový počet hodnot</a:t>
            </a:r>
          </a:p>
          <a:p>
            <a:pPr marL="1885950" indent="0">
              <a:buNone/>
            </a:pPr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cs-CZ" sz="1400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počet hodnot v i-té skupině</a:t>
            </a:r>
          </a:p>
          <a:p>
            <a:pPr marL="1885950" indent="0">
              <a:buNone/>
            </a:pPr>
            <a:r>
              <a:rPr lang="cs-CZ" sz="1400" b="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 je počet skupin</a:t>
            </a:r>
          </a:p>
          <a:p>
            <a:pPr marL="1885950" indent="0">
              <a:buNone/>
            </a:pPr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x̄</a:t>
            </a:r>
            <a:r>
              <a:rPr lang="cs-CZ" sz="1400" b="0" i="0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průměr hodnot i-té skupiny (resp. medián)</a:t>
            </a:r>
          </a:p>
          <a:p>
            <a:pPr marL="1885950" indent="0">
              <a:buNone/>
            </a:pPr>
            <a:r>
              <a:rPr lang="cs-CZ" sz="1400" b="0" i="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cs-CZ" sz="1400" b="0" i="0" baseline="-250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,j</a:t>
            </a:r>
            <a:r>
              <a:rPr lang="cs-CZ" sz="1400" b="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= |</a:t>
            </a:r>
            <a:r>
              <a:rPr lang="cs-CZ" sz="1400" b="0" i="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sz="1400" b="0" i="0" baseline="-250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,j</a:t>
            </a:r>
            <a:r>
              <a:rPr lang="cs-CZ" sz="1400" b="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x̄</a:t>
            </a:r>
            <a:r>
              <a:rPr lang="cs-CZ" sz="1400" b="0" i="0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|</a:t>
            </a:r>
          </a:p>
          <a:p>
            <a:pPr marL="1885950" indent="0">
              <a:buNone/>
            </a:pPr>
            <a:r>
              <a:rPr lang="cs-CZ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cs-CZ" sz="1400" baseline="-250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průměr </a:t>
            </a:r>
            <a:r>
              <a:rPr lang="cs-CZ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cs-CZ" sz="1400" baseline="-250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,j</a:t>
            </a:r>
          </a:p>
          <a:p>
            <a:pPr marL="1885950" indent="0">
              <a:buNone/>
            </a:pPr>
            <a:r>
              <a:rPr lang="cs-CZ" sz="1400" b="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 je průměr všech </a:t>
            </a:r>
            <a:r>
              <a:rPr lang="cs-CZ" sz="1400" b="0" i="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cs-CZ" sz="1400" b="0" i="0" baseline="-250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,j</a:t>
            </a:r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81927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3235420"/>
            <a:ext cx="4464496" cy="985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dministrativní">
  <a:themeElements>
    <a:clrScheme name="2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2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Administrativní">
  <a:themeElements>
    <a:clrScheme name="7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7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10779</TotalTime>
  <Words>1707</Words>
  <Application>Microsoft Office PowerPoint</Application>
  <PresentationFormat>Předvádění na obrazovce (4:3)</PresentationFormat>
  <Paragraphs>285</Paragraphs>
  <Slides>12</Slides>
  <Notes>3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12</vt:i4>
      </vt:variant>
    </vt:vector>
  </HeadingPairs>
  <TitlesOfParts>
    <vt:vector size="24" baseType="lpstr">
      <vt:lpstr>Arial</vt:lpstr>
      <vt:lpstr>Arial Unicode MS</vt:lpstr>
      <vt:lpstr>Calibri</vt:lpstr>
      <vt:lpstr>Times New Roman</vt:lpstr>
      <vt:lpstr>Wingdings</vt:lpstr>
      <vt:lpstr>Wingdings 2</vt:lpstr>
      <vt:lpstr>Administrativní</vt:lpstr>
      <vt:lpstr>2_Administrativní</vt:lpstr>
      <vt:lpstr>7_Administrativní</vt:lpstr>
      <vt:lpstr>Equation</vt:lpstr>
      <vt:lpstr>Rovnice</vt:lpstr>
      <vt:lpstr>Graph</vt:lpstr>
      <vt:lpstr>9. Parametrické testy</vt:lpstr>
      <vt:lpstr>Shrnutí statistických testů</vt:lpstr>
      <vt:lpstr>Shrnutí statistických testů</vt:lpstr>
      <vt:lpstr>Testy normality</vt:lpstr>
      <vt:lpstr>t-Test</vt:lpstr>
      <vt:lpstr>t-Test</vt:lpstr>
      <vt:lpstr>t-Test</vt:lpstr>
      <vt:lpstr>F test</vt:lpstr>
      <vt:lpstr>Levenův test</vt:lpstr>
      <vt:lpstr>Párový t-test – předpoklady </vt:lpstr>
      <vt:lpstr>Párový t-test</vt:lpstr>
      <vt:lpstr>Párový t-test – příklad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SustrRadim</dc:creator>
  <cp:lastModifiedBy>Jiří Kalina</cp:lastModifiedBy>
  <cp:revision>711</cp:revision>
  <dcterms:created xsi:type="dcterms:W3CDTF">2008-06-20T05:41:33Z</dcterms:created>
  <dcterms:modified xsi:type="dcterms:W3CDTF">2021-04-12T11:52:50Z</dcterms:modified>
</cp:coreProperties>
</file>