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971EB522-5682-427B-9FE4-C2CE537A423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5"/>
            <p14:sldId id="264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ůza Tomáš" initials="JT" lastIdx="1" clrIdx="0">
    <p:extLst>
      <p:ext uri="{19B8F6BF-5375-455C-9EA6-DF929625EA0E}">
        <p15:presenceInfo xmlns:p15="http://schemas.microsoft.com/office/powerpoint/2012/main" userId="Jůza Tomá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1" autoAdjust="0"/>
    <p:restoredTop sz="94660"/>
  </p:normalViewPr>
  <p:slideViewPr>
    <p:cSldViewPr snapToGrid="0">
      <p:cViewPr varScale="1">
        <p:scale>
          <a:sx n="89" d="100"/>
          <a:sy n="89" d="100"/>
        </p:scale>
        <p:origin x="8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80A8-4F5B-4C37-95CC-DB92946C18E1}" type="datetimeFigureOut">
              <a:rPr lang="cs-CZ" smtClean="0"/>
              <a:t>25.05.2020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478B-FBA2-47A8-811A-333E5FE0A9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815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80A8-4F5B-4C37-95CC-DB92946C18E1}" type="datetimeFigureOut">
              <a:rPr lang="cs-CZ" smtClean="0"/>
              <a:t>25.05.2020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478B-FBA2-47A8-811A-333E5FE0A9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157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80A8-4F5B-4C37-95CC-DB92946C18E1}" type="datetimeFigureOut">
              <a:rPr lang="cs-CZ" smtClean="0"/>
              <a:t>25.05.2020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478B-FBA2-47A8-811A-333E5FE0A9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71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80A8-4F5B-4C37-95CC-DB92946C18E1}" type="datetimeFigureOut">
              <a:rPr lang="cs-CZ" smtClean="0"/>
              <a:t>25.05.2020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478B-FBA2-47A8-811A-333E5FE0A9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281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80A8-4F5B-4C37-95CC-DB92946C18E1}" type="datetimeFigureOut">
              <a:rPr lang="cs-CZ" smtClean="0"/>
              <a:t>25.05.2020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478B-FBA2-47A8-811A-333E5FE0A9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935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80A8-4F5B-4C37-95CC-DB92946C18E1}" type="datetimeFigureOut">
              <a:rPr lang="cs-CZ" smtClean="0"/>
              <a:t>25.05.2020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478B-FBA2-47A8-811A-333E5FE0A9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210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80A8-4F5B-4C37-95CC-DB92946C18E1}" type="datetimeFigureOut">
              <a:rPr lang="cs-CZ" smtClean="0"/>
              <a:t>25.05.2020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478B-FBA2-47A8-811A-333E5FE0A9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310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80A8-4F5B-4C37-95CC-DB92946C18E1}" type="datetimeFigureOut">
              <a:rPr lang="cs-CZ" smtClean="0"/>
              <a:t>25.05.2020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478B-FBA2-47A8-811A-333E5FE0A9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9588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80A8-4F5B-4C37-95CC-DB92946C18E1}" type="datetimeFigureOut">
              <a:rPr lang="cs-CZ" smtClean="0"/>
              <a:t>25.05.2020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478B-FBA2-47A8-811A-333E5FE0A9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54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80A8-4F5B-4C37-95CC-DB92946C18E1}" type="datetimeFigureOut">
              <a:rPr lang="cs-CZ" smtClean="0"/>
              <a:t>25.05.2020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478B-FBA2-47A8-811A-333E5FE0A9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67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80A8-4F5B-4C37-95CC-DB92946C18E1}" type="datetimeFigureOut">
              <a:rPr lang="cs-CZ" smtClean="0"/>
              <a:t>25.05.2020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478B-FBA2-47A8-811A-333E5FE0A9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53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F80A8-4F5B-4C37-95CC-DB92946C18E1}" type="datetimeFigureOut">
              <a:rPr lang="cs-CZ" smtClean="0"/>
              <a:t>25.05.2020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6478B-FBA2-47A8-811A-333E5FE0A9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847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Kazuistika - </a:t>
            </a:r>
            <a:r>
              <a:rPr lang="cs-CZ" dirty="0" err="1"/>
              <a:t>Inzulinom</a:t>
            </a:r>
            <a:endParaRPr lang="cs-CZ" dirty="0"/>
          </a:p>
        </p:txBody>
      </p:sp>
      <p:sp>
        <p:nvSpPr>
          <p:cNvPr id="4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Tomáš Jůza </a:t>
            </a:r>
          </a:p>
          <a:p>
            <a:r>
              <a:rPr lang="cs-CZ" dirty="0"/>
              <a:t>Klinika radiologie a nukleární medicíny FN Brno a LF MU</a:t>
            </a:r>
          </a:p>
          <a:p>
            <a:endParaRPr lang="cs-CZ" dirty="0"/>
          </a:p>
        </p:txBody>
      </p:sp>
      <p:pic>
        <p:nvPicPr>
          <p:cNvPr id="5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241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848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Provedena chirurgická enukleace ložiska</a:t>
            </a:r>
          </a:p>
          <a:p>
            <a:r>
              <a:rPr lang="cs-CZ" dirty="0"/>
              <a:t>Histologicky jak z FNAB tak z </a:t>
            </a:r>
            <a:r>
              <a:rPr lang="cs-CZ" dirty="0" err="1"/>
              <a:t>resekátu</a:t>
            </a:r>
            <a:r>
              <a:rPr lang="cs-CZ" dirty="0"/>
              <a:t> potvrzen neuroendokrinní tumor pankreatu grade 2</a:t>
            </a:r>
          </a:p>
          <a:p>
            <a:r>
              <a:rPr lang="cs-CZ" dirty="0"/>
              <a:t>Následně pacient již bez úvodních potíží </a:t>
            </a:r>
          </a:p>
          <a:p>
            <a:r>
              <a:rPr lang="cs-CZ" dirty="0"/>
              <a:t>Nyní v onkologickém a endokrinologickém sledování bez známek recidivy či diseminace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241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274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 – </a:t>
            </a:r>
            <a:r>
              <a:rPr lang="cs-CZ" dirty="0" err="1"/>
              <a:t>inzulinom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Patří mezi neuroendokrinní tumory</a:t>
            </a:r>
          </a:p>
          <a:p>
            <a:r>
              <a:rPr lang="cs-CZ" dirty="0"/>
              <a:t>Ve většině případů benigní</a:t>
            </a:r>
          </a:p>
          <a:p>
            <a:r>
              <a:rPr lang="cs-CZ" dirty="0"/>
              <a:t>Téměř výhradní lokalizace v pankreatu </a:t>
            </a:r>
          </a:p>
          <a:p>
            <a:endParaRPr lang="cs-CZ" dirty="0"/>
          </a:p>
          <a:p>
            <a:r>
              <a:rPr lang="cs-CZ" dirty="0"/>
              <a:t>Klinicky symptomatologie z nadprodukce inzulinu -&gt; hypoglykemie</a:t>
            </a:r>
          </a:p>
          <a:p>
            <a:endParaRPr lang="cs-CZ" dirty="0"/>
          </a:p>
          <a:p>
            <a:r>
              <a:rPr lang="cs-CZ" dirty="0"/>
              <a:t>V radiologickém obraz typické arteriální sycení </a:t>
            </a:r>
            <a:r>
              <a:rPr lang="cs-CZ" dirty="0" err="1"/>
              <a:t>k.l</a:t>
            </a:r>
            <a:r>
              <a:rPr lang="cs-CZ" dirty="0"/>
              <a:t>. </a:t>
            </a:r>
          </a:p>
        </p:txBody>
      </p:sp>
      <p:pic>
        <p:nvPicPr>
          <p:cNvPr id="4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241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824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Muž 45 let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OA: hypertenze, astma </a:t>
            </a:r>
            <a:r>
              <a:rPr lang="cs-CZ" dirty="0" err="1"/>
              <a:t>bronchiale</a:t>
            </a:r>
            <a:endParaRPr lang="cs-CZ" dirty="0"/>
          </a:p>
          <a:p>
            <a:r>
              <a:rPr lang="cs-CZ" dirty="0"/>
              <a:t>V řádu měsíců stupňující se přechodné </a:t>
            </a:r>
            <a:r>
              <a:rPr lang="cs-CZ" dirty="0" err="1"/>
              <a:t>hemiparezy</a:t>
            </a:r>
            <a:r>
              <a:rPr lang="cs-CZ" dirty="0"/>
              <a:t>, noční poruchy chování, poruchy vědomí v 30-120min</a:t>
            </a:r>
          </a:p>
          <a:p>
            <a:r>
              <a:rPr lang="cs-CZ" dirty="0"/>
              <a:t>Krom neurologického vyšetření indikováno: </a:t>
            </a:r>
          </a:p>
          <a:p>
            <a:pPr lvl="1"/>
            <a:r>
              <a:rPr lang="cs-CZ" dirty="0"/>
              <a:t>CT mozku</a:t>
            </a:r>
          </a:p>
          <a:p>
            <a:pPr lvl="1"/>
            <a:r>
              <a:rPr lang="cs-CZ" dirty="0"/>
              <a:t>Následně MRI mozku </a:t>
            </a:r>
          </a:p>
        </p:txBody>
      </p:sp>
      <p:pic>
        <p:nvPicPr>
          <p:cNvPr id="4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241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155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CT i MR mozku bez průkazu vysvětlující patologie</a:t>
            </a:r>
          </a:p>
          <a:p>
            <a:r>
              <a:rPr lang="cs-CZ" dirty="0"/>
              <a:t>Pracovní diagnóza „NON-REM </a:t>
            </a:r>
            <a:r>
              <a:rPr lang="cs-CZ" dirty="0" err="1"/>
              <a:t>parasomnie</a:t>
            </a:r>
            <a:r>
              <a:rPr lang="cs-CZ" dirty="0"/>
              <a:t>“</a:t>
            </a:r>
          </a:p>
          <a:p>
            <a:r>
              <a:rPr lang="cs-CZ" dirty="0"/>
              <a:t>V rámci další pátrání objednán na PET/MRI</a:t>
            </a:r>
          </a:p>
          <a:p>
            <a:r>
              <a:rPr lang="cs-CZ" dirty="0"/>
              <a:t>V rámci lačnění před PET vyšetřením zjištěna glykemie 0,5 </a:t>
            </a:r>
            <a:r>
              <a:rPr lang="cs-CZ" dirty="0" err="1"/>
              <a:t>mmol</a:t>
            </a:r>
            <a:r>
              <a:rPr lang="cs-CZ" dirty="0"/>
              <a:t>/l</a:t>
            </a:r>
          </a:p>
          <a:p>
            <a:endParaRPr lang="cs-CZ" dirty="0"/>
          </a:p>
          <a:p>
            <a:r>
              <a:rPr lang="cs-CZ" dirty="0"/>
              <a:t>Možné příčiny hypoglykemie? </a:t>
            </a:r>
          </a:p>
          <a:p>
            <a:endParaRPr lang="cs-CZ" dirty="0"/>
          </a:p>
        </p:txBody>
      </p:sp>
      <p:pic>
        <p:nvPicPr>
          <p:cNvPr id="4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241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166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Vysloveno podezření na </a:t>
            </a:r>
            <a:r>
              <a:rPr lang="cs-CZ" dirty="0" err="1"/>
              <a:t>inzulinom</a:t>
            </a:r>
            <a:r>
              <a:rPr lang="cs-CZ" dirty="0"/>
              <a:t>  </a:t>
            </a:r>
          </a:p>
          <a:p>
            <a:r>
              <a:rPr lang="cs-CZ" dirty="0"/>
              <a:t>Indikováno cílené ultrazvukové vyšetření pankreatu</a:t>
            </a:r>
          </a:p>
        </p:txBody>
      </p:sp>
      <p:pic>
        <p:nvPicPr>
          <p:cNvPr id="4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241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451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249" y="777766"/>
            <a:ext cx="9394966" cy="5659821"/>
          </a:xfrm>
        </p:spPr>
      </p:pic>
      <p:sp>
        <p:nvSpPr>
          <p:cNvPr id="5" name="TextovéPole 4"/>
          <p:cNvSpPr txBox="1"/>
          <p:nvPr/>
        </p:nvSpPr>
        <p:spPr>
          <a:xfrm>
            <a:off x="520065" y="365125"/>
            <a:ext cx="37947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solidFill>
                  <a:schemeClr val="bg1"/>
                </a:solidFill>
              </a:rPr>
              <a:t>Hypoechogenní</a:t>
            </a:r>
            <a:r>
              <a:rPr lang="cs-CZ" sz="2400" dirty="0">
                <a:solidFill>
                  <a:schemeClr val="bg1"/>
                </a:solidFill>
              </a:rPr>
              <a:t>  kulovité ložisko v hlavě pankreatu s patrnou vaskularizací v barevném modu</a:t>
            </a:r>
          </a:p>
          <a:p>
            <a:endParaRPr lang="cs-CZ" sz="2400" dirty="0">
              <a:solidFill>
                <a:schemeClr val="bg1"/>
              </a:solidFill>
            </a:endParaRPr>
          </a:p>
          <a:p>
            <a:r>
              <a:rPr lang="cs-CZ" sz="2400" dirty="0">
                <a:solidFill>
                  <a:schemeClr val="bg1"/>
                </a:solidFill>
              </a:rPr>
              <a:t>Doplněno </a:t>
            </a:r>
            <a:r>
              <a:rPr lang="cs-CZ" sz="2400" dirty="0" err="1">
                <a:solidFill>
                  <a:schemeClr val="bg1"/>
                </a:solidFill>
              </a:rPr>
              <a:t>i.v</a:t>
            </a:r>
            <a:r>
              <a:rPr lang="cs-CZ" sz="2400" dirty="0">
                <a:solidFill>
                  <a:schemeClr val="bg1"/>
                </a:solidFill>
              </a:rPr>
              <a:t>. podání kontrastní látky – CEUS * </a:t>
            </a:r>
          </a:p>
          <a:p>
            <a:endParaRPr lang="cs-CZ" sz="2400" dirty="0">
              <a:solidFill>
                <a:schemeClr val="bg1"/>
              </a:solidFill>
            </a:endParaRPr>
          </a:p>
          <a:p>
            <a:endParaRPr lang="cs-CZ" sz="2400" dirty="0">
              <a:solidFill>
                <a:schemeClr val="bg1"/>
              </a:solidFill>
            </a:endParaRPr>
          </a:p>
          <a:p>
            <a:r>
              <a:rPr lang="cs-CZ" sz="2400" dirty="0">
                <a:solidFill>
                  <a:schemeClr val="bg1"/>
                </a:solidFill>
              </a:rPr>
              <a:t>*CEUS = </a:t>
            </a:r>
            <a:r>
              <a:rPr lang="cs-CZ" sz="2400" dirty="0" err="1">
                <a:solidFill>
                  <a:schemeClr val="bg1"/>
                </a:solidFill>
              </a:rPr>
              <a:t>Contrast-enhanced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ultrasound</a:t>
            </a:r>
            <a:endParaRPr lang="cs-CZ" sz="2400" dirty="0">
              <a:solidFill>
                <a:schemeClr val="bg1"/>
              </a:solidFill>
            </a:endParaRPr>
          </a:p>
          <a:p>
            <a:r>
              <a:rPr lang="cs-CZ" sz="2400" dirty="0">
                <a:solidFill>
                  <a:schemeClr val="bg1"/>
                </a:solidFill>
              </a:rPr>
              <a:t> </a:t>
            </a:r>
          </a:p>
          <a:p>
            <a:r>
              <a:rPr lang="cs-CZ" sz="24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241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375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CEUS ložiska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670" y="0"/>
            <a:ext cx="7589247" cy="45720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31" y="0"/>
            <a:ext cx="5881669" cy="35433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32" y="3314700"/>
            <a:ext cx="5881668" cy="35433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00906" y="4745504"/>
            <a:ext cx="3794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Ložisko se po podání kontrastní látky rychle (v arteriální fázi) sytí a zůstává nasyceno i déle než 2min </a:t>
            </a:r>
          </a:p>
          <a:p>
            <a:r>
              <a:rPr lang="cs-CZ" sz="24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9" name="Přímá spojnice se šipkou 8"/>
          <p:cNvCxnSpPr/>
          <p:nvPr/>
        </p:nvCxnSpPr>
        <p:spPr>
          <a:xfrm flipH="1">
            <a:off x="1836420" y="1690688"/>
            <a:ext cx="76200" cy="64674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>
            <a:off x="2750820" y="1681481"/>
            <a:ext cx="76200" cy="64674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1455421" y="131214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Ložisko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446021" y="1287722"/>
            <a:ext cx="106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V. </a:t>
            </a:r>
            <a:r>
              <a:rPr lang="cs-CZ" dirty="0" err="1">
                <a:solidFill>
                  <a:schemeClr val="bg1"/>
                </a:solidFill>
              </a:rPr>
              <a:t>portae</a:t>
            </a:r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16" name="Přímá spojnice se šipkou 15"/>
          <p:cNvCxnSpPr/>
          <p:nvPr/>
        </p:nvCxnSpPr>
        <p:spPr>
          <a:xfrm flipH="1">
            <a:off x="4709694" y="1724322"/>
            <a:ext cx="76200" cy="64674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5624094" y="1715115"/>
            <a:ext cx="76200" cy="64674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4328695" y="134578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Ložisko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5319295" y="1321356"/>
            <a:ext cx="106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V. </a:t>
            </a:r>
            <a:r>
              <a:rPr lang="cs-CZ" dirty="0" err="1">
                <a:solidFill>
                  <a:schemeClr val="bg1"/>
                </a:solidFill>
              </a:rPr>
              <a:t>portae</a:t>
            </a:r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20" name="Přímá spojnice se šipkou 19"/>
          <p:cNvCxnSpPr/>
          <p:nvPr/>
        </p:nvCxnSpPr>
        <p:spPr>
          <a:xfrm flipH="1">
            <a:off x="7842386" y="1010306"/>
            <a:ext cx="76200" cy="64674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>
            <a:off x="8642486" y="1068367"/>
            <a:ext cx="76200" cy="64674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7461387" y="63176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Ložisko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8451987" y="607340"/>
            <a:ext cx="106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V. </a:t>
            </a:r>
            <a:r>
              <a:rPr lang="cs-CZ" dirty="0" err="1">
                <a:solidFill>
                  <a:schemeClr val="bg1"/>
                </a:solidFill>
              </a:rPr>
              <a:t>portae</a:t>
            </a:r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24" name="Přímá spojnice se šipkou 23"/>
          <p:cNvCxnSpPr/>
          <p:nvPr/>
        </p:nvCxnSpPr>
        <p:spPr>
          <a:xfrm flipH="1">
            <a:off x="7918150" y="4349433"/>
            <a:ext cx="76200" cy="64674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H="1">
            <a:off x="8718686" y="4395592"/>
            <a:ext cx="76200" cy="64674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7537151" y="397089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Ložisko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8527751" y="3946467"/>
            <a:ext cx="106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V. </a:t>
            </a:r>
            <a:r>
              <a:rPr lang="cs-CZ" dirty="0" err="1">
                <a:solidFill>
                  <a:schemeClr val="bg1"/>
                </a:solidFill>
              </a:rPr>
              <a:t>portae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4095666" y="5535751"/>
            <a:ext cx="3040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Vlevo v odstínech žluté kontrastem zvýrazněný obraz, vpravo běžné B-mód zobrazeni </a:t>
            </a:r>
          </a:p>
          <a:p>
            <a:r>
              <a:rPr lang="cs-CZ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3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241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71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Doplněno </a:t>
            </a:r>
            <a:r>
              <a:rPr lang="cs-CZ" dirty="0" err="1"/>
              <a:t>endosonografické</a:t>
            </a:r>
            <a:r>
              <a:rPr lang="cs-CZ" dirty="0"/>
              <a:t> 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Stejný nález – </a:t>
            </a:r>
            <a:r>
              <a:rPr lang="cs-CZ" dirty="0" err="1"/>
              <a:t>hypoechogenní</a:t>
            </a:r>
            <a:r>
              <a:rPr lang="cs-CZ" dirty="0"/>
              <a:t> </a:t>
            </a:r>
            <a:r>
              <a:rPr lang="cs-CZ" dirty="0" err="1"/>
              <a:t>vaskularizované</a:t>
            </a:r>
            <a:r>
              <a:rPr lang="cs-CZ" dirty="0"/>
              <a:t> ložisko hlavy pankreatu</a:t>
            </a:r>
          </a:p>
          <a:p>
            <a:r>
              <a:rPr lang="cs-CZ" dirty="0"/>
              <a:t>Provedena FNAB (fine </a:t>
            </a:r>
            <a:r>
              <a:rPr lang="cs-CZ" dirty="0" err="1"/>
              <a:t>needle</a:t>
            </a:r>
            <a:r>
              <a:rPr lang="cs-CZ" dirty="0"/>
              <a:t> </a:t>
            </a:r>
            <a:r>
              <a:rPr lang="cs-CZ" dirty="0" err="1"/>
              <a:t>aspiration</a:t>
            </a:r>
            <a:r>
              <a:rPr lang="cs-CZ" dirty="0"/>
              <a:t> </a:t>
            </a:r>
            <a:r>
              <a:rPr lang="cs-CZ" dirty="0" err="1"/>
              <a:t>biopsy</a:t>
            </a:r>
            <a:r>
              <a:rPr lang="cs-CZ" dirty="0"/>
              <a:t>) 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124" y="2865120"/>
            <a:ext cx="7077367" cy="39928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839" y="2865120"/>
            <a:ext cx="7059472" cy="3992880"/>
          </a:xfrm>
          <a:prstGeom prst="rect">
            <a:avLst/>
          </a:prstGeom>
        </p:spPr>
      </p:pic>
      <p:cxnSp>
        <p:nvCxnSpPr>
          <p:cNvPr id="7" name="Přímá spojnice se šipkou 6"/>
          <p:cNvCxnSpPr/>
          <p:nvPr/>
        </p:nvCxnSpPr>
        <p:spPr>
          <a:xfrm flipH="1" flipV="1">
            <a:off x="10073641" y="3489961"/>
            <a:ext cx="579119" cy="13488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10621845" y="3359284"/>
            <a:ext cx="1067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Bioptická jehla</a:t>
            </a:r>
          </a:p>
        </p:txBody>
      </p:sp>
      <p:pic>
        <p:nvPicPr>
          <p:cNvPr id="11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241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090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Doplněno CT s </a:t>
            </a:r>
            <a:r>
              <a:rPr lang="cs-CZ" dirty="0" err="1"/>
              <a:t>i.v</a:t>
            </a:r>
            <a:r>
              <a:rPr lang="cs-CZ" dirty="0"/>
              <a:t>. </a:t>
            </a:r>
            <a:r>
              <a:rPr lang="cs-CZ" dirty="0" err="1"/>
              <a:t>k.l</a:t>
            </a:r>
            <a:r>
              <a:rPr lang="cs-CZ" dirty="0"/>
              <a:t>. 2 fáze </a:t>
            </a:r>
            <a:r>
              <a:rPr lang="cs-CZ" dirty="0" err="1"/>
              <a:t>postkontrastně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Ložisko hlavy pankreatu - v </a:t>
            </a:r>
            <a:r>
              <a:rPr lang="cs-CZ" dirty="0" err="1"/>
              <a:t>dif.dg</a:t>
            </a:r>
            <a:r>
              <a:rPr lang="cs-CZ" dirty="0"/>
              <a:t>. na 1. místě neuroendokrinní tumor.</a:t>
            </a:r>
          </a:p>
          <a:p>
            <a:r>
              <a:rPr lang="cs-CZ" dirty="0"/>
              <a:t>Bez známek jednoznačné diseminace.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2" t="17110" r="19488" b="9506"/>
          <a:stretch/>
        </p:blipFill>
        <p:spPr>
          <a:xfrm>
            <a:off x="137160" y="2759981"/>
            <a:ext cx="5669280" cy="409801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4" t="17069" r="20945" b="10785"/>
          <a:stretch/>
        </p:blipFill>
        <p:spPr>
          <a:xfrm>
            <a:off x="6422009" y="2759981"/>
            <a:ext cx="5632831" cy="4077497"/>
          </a:xfrm>
          <a:prstGeom prst="rect">
            <a:avLst/>
          </a:prstGeom>
        </p:spPr>
      </p:pic>
      <p:cxnSp>
        <p:nvCxnSpPr>
          <p:cNvPr id="7" name="Přímá spojnice se šipkou 6"/>
          <p:cNvCxnSpPr/>
          <p:nvPr/>
        </p:nvCxnSpPr>
        <p:spPr>
          <a:xfrm flipH="1">
            <a:off x="2567940" y="3688080"/>
            <a:ext cx="403860" cy="3132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8923020" y="3703320"/>
            <a:ext cx="403860" cy="3132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241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030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Doplněn </a:t>
            </a:r>
            <a:r>
              <a:rPr lang="cs-CZ" dirty="0" err="1"/>
              <a:t>octreoscan</a:t>
            </a:r>
            <a:r>
              <a:rPr lang="cs-CZ" dirty="0"/>
              <a:t> a MRCP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203960" y="2026920"/>
            <a:ext cx="3337560" cy="435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838200" y="1825625"/>
            <a:ext cx="6096000" cy="4351338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Octreoscan</a:t>
            </a:r>
            <a:r>
              <a:rPr lang="cs-CZ" dirty="0"/>
              <a:t> – k posílení diagnózy neuroendokrinního tumoru: </a:t>
            </a:r>
          </a:p>
          <a:p>
            <a:pPr lvl="1"/>
            <a:r>
              <a:rPr lang="cs-CZ" dirty="0"/>
              <a:t>Ložisko patologicky zvýšené aktivity v oblasti hlavy pankreatu, bez dalších ložisek patologicky zvýšené aktivity</a:t>
            </a:r>
          </a:p>
          <a:p>
            <a:endParaRPr lang="cs-CZ" dirty="0"/>
          </a:p>
          <a:p>
            <a:r>
              <a:rPr lang="cs-CZ" dirty="0"/>
              <a:t>MRCP – k určení vztahu ložiska k pankreatickému vývodu – radikalitě operačního výkonu</a:t>
            </a:r>
          </a:p>
          <a:p>
            <a:pPr lvl="1"/>
            <a:r>
              <a:rPr lang="cs-CZ" dirty="0"/>
              <a:t>Ložisko hlavy pankreatu bez jednoznačného kontaktu s </a:t>
            </a:r>
            <a:r>
              <a:rPr lang="cs-CZ" dirty="0" err="1"/>
              <a:t>Wirsungovým</a:t>
            </a:r>
            <a:r>
              <a:rPr lang="cs-CZ" dirty="0"/>
              <a:t> vývodem. </a:t>
            </a:r>
          </a:p>
        </p:txBody>
      </p:sp>
      <p:pic>
        <p:nvPicPr>
          <p:cNvPr id="11" name="Zástupný symbol pro obsah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7" r="33332"/>
          <a:stretch/>
        </p:blipFill>
        <p:spPr>
          <a:xfrm>
            <a:off x="7574280" y="0"/>
            <a:ext cx="4145280" cy="6841408"/>
          </a:xfrm>
          <a:prstGeom prst="rect">
            <a:avLst/>
          </a:prstGeom>
        </p:spPr>
      </p:pic>
      <p:cxnSp>
        <p:nvCxnSpPr>
          <p:cNvPr id="12" name="Přímá spojnice se šipkou 11"/>
          <p:cNvCxnSpPr/>
          <p:nvPr/>
        </p:nvCxnSpPr>
        <p:spPr>
          <a:xfrm flipH="1" flipV="1">
            <a:off x="9292590" y="3540681"/>
            <a:ext cx="201930" cy="9212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241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058400" y="62179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bg1"/>
                </a:solidFill>
              </a:rPr>
              <a:t>Octreoscan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4648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354</Words>
  <Application>Microsoft Office PowerPoint</Application>
  <PresentationFormat>Širokoúhlá obrazovka</PresentationFormat>
  <Paragraphs>65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Kazuistika - Inzulinom</vt:lpstr>
      <vt:lpstr>Muž 45 let </vt:lpstr>
      <vt:lpstr>Prezentace aplikace PowerPoint</vt:lpstr>
      <vt:lpstr>Prezentace aplikace PowerPoint</vt:lpstr>
      <vt:lpstr>Prezentace aplikace PowerPoint</vt:lpstr>
      <vt:lpstr>CEUS ložiska</vt:lpstr>
      <vt:lpstr>Doplněno endosonografické vyšetření</vt:lpstr>
      <vt:lpstr>Doplněno CT s i.v. k.l. 2 fáze postkontrastně</vt:lpstr>
      <vt:lpstr>Doplněn octreoscan a MRCP</vt:lpstr>
      <vt:lpstr>Prezentace aplikace PowerPoint</vt:lpstr>
      <vt:lpstr>Závěr – inzulinom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Kazuistika – komplikace implantace kardiostimulátoru</dc:title>
  <dc:creator>Jůza Tomáš</dc:creator>
  <cp:lastModifiedBy>Tomas Rohan</cp:lastModifiedBy>
  <cp:revision>33</cp:revision>
  <dcterms:created xsi:type="dcterms:W3CDTF">2020-05-18T10:54:13Z</dcterms:created>
  <dcterms:modified xsi:type="dcterms:W3CDTF">2020-05-25T15:41:58Z</dcterms:modified>
</cp:coreProperties>
</file>