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9" r:id="rId3"/>
    <p:sldId id="257" r:id="rId4"/>
    <p:sldId id="259" r:id="rId5"/>
    <p:sldId id="294" r:id="rId6"/>
    <p:sldId id="262" r:id="rId7"/>
    <p:sldId id="296" r:id="rId8"/>
    <p:sldId id="265" r:id="rId9"/>
    <p:sldId id="268" r:id="rId10"/>
    <p:sldId id="272" r:id="rId11"/>
    <p:sldId id="285" r:id="rId12"/>
    <p:sldId id="277" r:id="rId13"/>
    <p:sldId id="293" r:id="rId14"/>
    <p:sldId id="290" r:id="rId15"/>
    <p:sldId id="283" r:id="rId16"/>
    <p:sldId id="282" r:id="rId17"/>
    <p:sldId id="278" r:id="rId18"/>
    <p:sldId id="281" r:id="rId19"/>
    <p:sldId id="292" r:id="rId20"/>
    <p:sldId id="298" r:id="rId21"/>
    <p:sldId id="286" r:id="rId22"/>
    <p:sldId id="291" r:id="rId23"/>
    <p:sldId id="288" r:id="rId24"/>
    <p:sldId id="270" r:id="rId25"/>
    <p:sldId id="269" r:id="rId26"/>
    <p:sldId id="297" r:id="rId27"/>
    <p:sldId id="273" r:id="rId28"/>
  </p:sldIdLst>
  <p:sldSz cx="9144000" cy="6858000" type="screen4x3"/>
  <p:notesSz cx="6858000" cy="9144000"/>
  <p:custDataLst>
    <p:tags r:id="rId30"/>
  </p:custDataLst>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FF00"/>
    <a:srgbClr val="DDDDDD"/>
    <a:srgbClr val="A50021"/>
    <a:srgbClr val="CC0000"/>
    <a:srgbClr val="00FFFF"/>
    <a:srgbClr val="FF33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90172" autoAdjust="0"/>
  </p:normalViewPr>
  <p:slideViewPr>
    <p:cSldViewPr snapToGrid="0">
      <p:cViewPr varScale="1">
        <p:scale>
          <a:sx n="79" d="100"/>
          <a:sy n="79" d="100"/>
        </p:scale>
        <p:origin x="176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84"/>
    </p:cViewPr>
  </p:sorterViewPr>
  <p:notesViewPr>
    <p:cSldViewPr snapToGrid="0">
      <p:cViewPr>
        <p:scale>
          <a:sx n="100" d="100"/>
          <a:sy n="100" d="100"/>
        </p:scale>
        <p:origin x="-1890" y="4272"/>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cs-CZ"/>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882CE144-A079-418A-81CA-BEA22B9CAA64}" type="slidenum">
              <a:rPr lang="cs-CZ"/>
              <a:pPr>
                <a:defRPr/>
              </a:pPr>
              <a:t>‹#›</a:t>
            </a:fld>
            <a:endParaRPr lang="cs-CZ"/>
          </a:p>
        </p:txBody>
      </p:sp>
    </p:spTree>
    <p:extLst>
      <p:ext uri="{BB962C8B-B14F-4D97-AF65-F5344CB8AC3E}">
        <p14:creationId xmlns:p14="http://schemas.microsoft.com/office/powerpoint/2010/main" val="32532526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treamlines,_streaklines,_and_pathlines" TargetMode="External"/><Relationship Id="rId7" Type="http://schemas.openxmlformats.org/officeDocument/2006/relationships/hyperlink" Target="https://en.wikipedia.org/wiki/Static_pressu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Internal_energy" TargetMode="External"/><Relationship Id="rId5" Type="http://schemas.openxmlformats.org/officeDocument/2006/relationships/hyperlink" Target="https://en.wikipedia.org/wiki/Potential_energy" TargetMode="External"/><Relationship Id="rId4" Type="http://schemas.openxmlformats.org/officeDocument/2006/relationships/hyperlink" Target="https://en.wikipedia.org/wiki/Kinetic_energ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a:t>
            </a:fld>
            <a:endParaRPr lang="cs-CZ"/>
          </a:p>
        </p:txBody>
      </p:sp>
    </p:spTree>
    <p:extLst>
      <p:ext uri="{BB962C8B-B14F-4D97-AF65-F5344CB8AC3E}">
        <p14:creationId xmlns:p14="http://schemas.microsoft.com/office/powerpoint/2010/main" val="308289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26F329D9-8705-4ED8-BB4F-990AFA189D5B}" type="slidenum">
              <a:rPr lang="cs-CZ" altLang="cs-CZ" smtClean="0"/>
              <a:pPr/>
              <a:t>10</a:t>
            </a:fld>
            <a:endParaRPr lang="cs-CZ" altLang="cs-CZ" smtClean="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1" dirty="0" err="1" smtClean="0">
                <a:solidFill>
                  <a:schemeClr val="tx1"/>
                </a:solidFill>
              </a:rPr>
              <a:t>Poiseuille</a:t>
            </a:r>
            <a:r>
              <a:rPr lang="en-GB" altLang="cs-CZ" sz="1200" b="1" dirty="0" smtClean="0">
                <a:solidFill>
                  <a:schemeClr val="tx1"/>
                </a:solidFill>
              </a:rPr>
              <a:t> – Hagen equation </a:t>
            </a:r>
            <a:r>
              <a:rPr lang="en-GB" altLang="cs-CZ" sz="1200" noProof="0" dirty="0" smtClean="0">
                <a:solidFill>
                  <a:schemeClr val="tx1"/>
                </a:solidFill>
              </a:rPr>
              <a:t>states that </a:t>
            </a:r>
            <a:r>
              <a:rPr lang="en-GB" altLang="cs-CZ" sz="1200" i="1" noProof="0" dirty="0" smtClean="0">
                <a:solidFill>
                  <a:schemeClr val="tx1"/>
                </a:solidFill>
              </a:rPr>
              <a:t>flow of liquid</a:t>
            </a:r>
            <a:r>
              <a:rPr lang="en-GB" altLang="cs-CZ" sz="1200" noProof="0" dirty="0" smtClean="0">
                <a:solidFill>
                  <a:schemeClr val="tx1"/>
                </a:solidFill>
              </a:rPr>
              <a:t>  in the cylindrical „rigid“ tube</a:t>
            </a:r>
            <a:r>
              <a:rPr lang="en-GB" altLang="cs-CZ" sz="1200" i="1" noProof="0" dirty="0" smtClean="0">
                <a:solidFill>
                  <a:schemeClr val="tx1"/>
                </a:solidFill>
              </a:rPr>
              <a:t> </a:t>
            </a:r>
            <a:r>
              <a:rPr lang="en-GB" altLang="cs-CZ" sz="1200" noProof="0" dirty="0" smtClean="0">
                <a:solidFill>
                  <a:schemeClr val="tx1"/>
                </a:solidFill>
              </a:rPr>
              <a:t>(Q) is directly proportional to the pressure difference between two ends of the tube (</a:t>
            </a:r>
            <a:r>
              <a:rPr lang="en-GB" altLang="cs-CZ" sz="1200" noProof="0" dirty="0" smtClean="0">
                <a:solidFill>
                  <a:schemeClr val="tx1"/>
                </a:solidFill>
                <a:sym typeface="Symbol" pitchFamily="18" charset="2"/>
              </a:rPr>
              <a:t>P=P</a:t>
            </a:r>
            <a:r>
              <a:rPr lang="en-GB" altLang="cs-CZ" sz="1200" baseline="-25000" noProof="0" dirty="0" smtClean="0">
                <a:solidFill>
                  <a:schemeClr val="tx1"/>
                </a:solidFill>
                <a:sym typeface="Symbol" pitchFamily="18" charset="2"/>
              </a:rPr>
              <a:t>A</a:t>
            </a:r>
            <a:r>
              <a:rPr lang="en-GB" altLang="cs-CZ" sz="1200" noProof="0" dirty="0" smtClean="0">
                <a:solidFill>
                  <a:schemeClr val="tx1"/>
                </a:solidFill>
                <a:sym typeface="Symbol" pitchFamily="18" charset="2"/>
              </a:rPr>
              <a:t>-P</a:t>
            </a:r>
            <a:r>
              <a:rPr lang="en-GB" altLang="cs-CZ" sz="1200" baseline="-25000" noProof="0" dirty="0" smtClean="0">
                <a:solidFill>
                  <a:schemeClr val="tx1"/>
                </a:solidFill>
                <a:sym typeface="Symbol" pitchFamily="18" charset="2"/>
              </a:rPr>
              <a:t>B</a:t>
            </a:r>
            <a:r>
              <a:rPr lang="en-GB" altLang="cs-CZ" sz="1200" noProof="0" dirty="0" smtClean="0">
                <a:solidFill>
                  <a:schemeClr val="tx1"/>
                </a:solidFill>
              </a:rPr>
              <a:t>), to the fourth power of the tube radius (</a:t>
            </a:r>
            <a:r>
              <a:rPr lang="en-GB" altLang="cs-CZ" sz="1200" noProof="0" dirty="0" smtClean="0">
                <a:solidFill>
                  <a:schemeClr val="tx1"/>
                </a:solidFill>
                <a:sym typeface="Symbol" pitchFamily="18" charset="2"/>
              </a:rPr>
              <a:t>r</a:t>
            </a:r>
            <a:r>
              <a:rPr lang="en-GB" altLang="cs-CZ" sz="1200" noProof="0" dirty="0" smtClean="0">
                <a:solidFill>
                  <a:schemeClr val="tx1"/>
                </a:solidFill>
              </a:rPr>
              <a:t>) and inversely proportional to tube length (</a:t>
            </a:r>
            <a:r>
              <a:rPr lang="en-GB" altLang="cs-CZ" sz="1200" i="1" noProof="0" dirty="0" smtClean="0">
                <a:solidFill>
                  <a:schemeClr val="tx1"/>
                </a:solidFill>
              </a:rPr>
              <a:t>l</a:t>
            </a:r>
            <a:r>
              <a:rPr lang="en-GB" altLang="cs-CZ" sz="1200" noProof="0" dirty="0" smtClean="0">
                <a:solidFill>
                  <a:schemeClr val="tx1"/>
                </a:solidFill>
              </a:rPr>
              <a:t>) and to the viscosity of liquid (</a:t>
            </a:r>
            <a:r>
              <a:rPr lang="en-GB" altLang="cs-CZ" sz="1200" noProof="0" dirty="0" smtClean="0">
                <a:solidFill>
                  <a:schemeClr val="tx1"/>
                </a:solidFill>
                <a:sym typeface="Symbol" pitchFamily="18" charset="2"/>
              </a:rPr>
              <a:t></a:t>
            </a:r>
            <a:r>
              <a:rPr lang="en-GB" altLang="cs-CZ" sz="1200" noProof="0" dirty="0" smtClean="0">
                <a:solidFill>
                  <a:schemeClr val="tx1"/>
                </a:solidFill>
              </a:rPr>
              <a:t>).</a:t>
            </a:r>
          </a:p>
          <a:p>
            <a:endParaRPr lang="cs-CZ" dirty="0" smtClean="0">
              <a:solidFill>
                <a:schemeClr val="tx1"/>
              </a:solidFill>
            </a:endParaRPr>
          </a:p>
          <a:p>
            <a:pPr algn="just"/>
            <a:r>
              <a:rPr lang="en-GB" dirty="0" smtClean="0">
                <a:solidFill>
                  <a:schemeClr val="tx1"/>
                </a:solidFill>
              </a:rPr>
              <a:t>Note: Rigid tube means that the tube radius is constant (not dependent</a:t>
            </a:r>
            <a:r>
              <a:rPr lang="en-GB" baseline="0" dirty="0" smtClean="0">
                <a:solidFill>
                  <a:schemeClr val="tx1"/>
                </a:solidFill>
              </a:rPr>
              <a:t> </a:t>
            </a:r>
            <a:r>
              <a:rPr lang="en-GB" dirty="0" smtClean="0">
                <a:solidFill>
                  <a:schemeClr val="tx1"/>
                </a:solidFill>
              </a:rPr>
              <a:t>on </a:t>
            </a:r>
            <a:r>
              <a:rPr lang="en-GB" altLang="cs-CZ" sz="1200" noProof="0" dirty="0" smtClean="0">
                <a:solidFill>
                  <a:schemeClr val="tx1"/>
                </a:solidFill>
                <a:sym typeface="Symbol" pitchFamily="18" charset="2"/>
              </a:rPr>
              <a:t>P).</a:t>
            </a:r>
            <a:r>
              <a:rPr lang="en-GB" dirty="0" smtClean="0">
                <a:solidFill>
                  <a:schemeClr val="tx1"/>
                </a:solidFill>
              </a:rPr>
              <a:t> </a:t>
            </a:r>
          </a:p>
          <a:p>
            <a:pPr eaLnBrk="1" hangingPunct="1"/>
            <a:endParaRPr lang="cs-CZ" altLang="cs-CZ"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Dependence of vessel resistance on vessel radius</a:t>
            </a:r>
          </a:p>
          <a:p>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Slight change in vessel radius (r) cause tremendous changes in vessel resistance due to its nonlinear dependence on r powered by 4 (see the equation for R</a:t>
            </a:r>
            <a:r>
              <a:rPr lang="cs-CZ" sz="1200" b="0" i="0" u="none" strike="noStrike" kern="1200" baseline="-25000" noProof="0" dirty="0" smtClean="0">
                <a:solidFill>
                  <a:schemeClr val="tx1"/>
                </a:solidFill>
                <a:latin typeface="Arial" charset="0"/>
                <a:ea typeface="+mn-ea"/>
                <a:cs typeface="+mn-cs"/>
              </a:rPr>
              <a:t>c</a:t>
            </a:r>
            <a:r>
              <a:rPr lang="en-GB" sz="1200" b="0" i="0" u="none" strike="noStrike" kern="1200" baseline="0" noProof="0" dirty="0" smtClean="0">
                <a:solidFill>
                  <a:schemeClr val="tx1"/>
                </a:solidFill>
                <a:latin typeface="Arial" charset="0"/>
                <a:ea typeface="+mn-ea"/>
                <a:cs typeface="+mn-cs"/>
              </a:rPr>
              <a:t>). </a:t>
            </a:r>
            <a:endParaRPr lang="cs-CZ" sz="1200" b="0" i="0" u="none" strike="noStrike" kern="1200" baseline="0" noProof="0" dirty="0" smtClean="0">
              <a:solidFill>
                <a:schemeClr val="tx1"/>
              </a:solidFill>
              <a:latin typeface="Arial" charset="0"/>
              <a:ea typeface="+mn-ea"/>
              <a:cs typeface="+mn-cs"/>
            </a:endParaRPr>
          </a:p>
          <a:p>
            <a:endParaRPr lang="cs-CZ" sz="1200" b="0" i="0" u="none" strike="noStrike" kern="1200" baseline="0" noProof="0" dirty="0" smtClean="0">
              <a:solidFill>
                <a:schemeClr val="tx1"/>
              </a:solidFill>
              <a:latin typeface="Arial" charset="0"/>
              <a:ea typeface="+mn-ea"/>
              <a:cs typeface="+mn-cs"/>
            </a:endParaRPr>
          </a:p>
          <a:p>
            <a:r>
              <a:rPr lang="en-GB" sz="1200" b="1" i="0" u="none" strike="noStrike" kern="1200" baseline="0" noProof="0" dirty="0" smtClean="0">
                <a:solidFill>
                  <a:schemeClr val="tx1"/>
                </a:solidFill>
                <a:latin typeface="Arial" charset="0"/>
                <a:ea typeface="+mn-ea"/>
                <a:cs typeface="+mn-cs"/>
              </a:rPr>
              <a:t>Resistance to blood flow in series and parallel vascular circuits</a:t>
            </a:r>
          </a:p>
          <a:p>
            <a:pPr algn="just"/>
            <a:r>
              <a:rPr lang="en-GB" dirty="0"/>
              <a:t>     When blood vessels are </a:t>
            </a:r>
            <a:r>
              <a:rPr lang="en-GB" dirty="0" smtClean="0"/>
              <a:t>arranged in series, flow through each blood vessel is the same and the total resistance to blood flow (</a:t>
            </a:r>
            <a:r>
              <a:rPr lang="en-GB" dirty="0" err="1" smtClean="0"/>
              <a:t>R</a:t>
            </a:r>
            <a:r>
              <a:rPr lang="en-GB" baseline="-25000" dirty="0" err="1" smtClean="0"/>
              <a:t>total</a:t>
            </a:r>
            <a:r>
              <a:rPr lang="en-GB" dirty="0" smtClean="0"/>
              <a:t>) is equal to the sum of the resistances of each vessel. In the human body, blood </a:t>
            </a:r>
            <a:r>
              <a:rPr lang="en-GB" sz="1200" b="0" i="0" u="none" strike="noStrike" kern="1200" baseline="0" dirty="0" smtClean="0">
                <a:solidFill>
                  <a:schemeClr val="tx1"/>
                </a:solidFill>
              </a:rPr>
              <a:t>pumped by the heart flows from the high pressure part of the systemic circulation (i.e., aorta) to the low pressure part (i.e., vena cava) through many miles of blood vessels arranged in series and in parallel.</a:t>
            </a:r>
            <a:r>
              <a:rPr lang="en-GB" sz="1200" b="0" i="0" u="none" strike="noStrike" kern="1200" dirty="0" smtClean="0">
                <a:solidFill>
                  <a:schemeClr val="tx1"/>
                </a:solidFill>
              </a:rPr>
              <a:t> </a:t>
            </a:r>
            <a:r>
              <a:rPr lang="en-GB" sz="1200" b="0" i="0" u="none" strike="noStrike" kern="1200" baseline="0" dirty="0" smtClean="0">
                <a:solidFill>
                  <a:schemeClr val="tx1"/>
                </a:solidFill>
              </a:rPr>
              <a:t>The systems of arteries, arterioles, capillaries, </a:t>
            </a:r>
            <a:r>
              <a:rPr lang="en-GB" sz="1200" b="0" i="0" u="none" strike="noStrike" kern="1200" baseline="0" dirty="0" err="1" smtClean="0">
                <a:solidFill>
                  <a:schemeClr val="tx1"/>
                </a:solidFill>
              </a:rPr>
              <a:t>venules</a:t>
            </a:r>
            <a:r>
              <a:rPr lang="en-GB" sz="1200" b="0" i="0" u="none" strike="noStrike" kern="1200" baseline="0" dirty="0" smtClean="0">
                <a:solidFill>
                  <a:schemeClr val="tx1"/>
                </a:solidFill>
              </a:rPr>
              <a:t>, and veins are collectively arranged in series. Therefore, </a:t>
            </a:r>
            <a:r>
              <a:rPr lang="en-GB" dirty="0" smtClean="0"/>
              <a:t>the total vascular (peripheral) resistance is equal to the sum of resistances of these vascular systems.</a:t>
            </a:r>
            <a:r>
              <a:rPr lang="en-GB" sz="1200" b="0" i="0" u="none" strike="noStrike" kern="1200" baseline="0" dirty="0" smtClean="0">
                <a:solidFill>
                  <a:schemeClr val="tx1"/>
                </a:solidFill>
              </a:rPr>
              <a:t> </a:t>
            </a:r>
          </a:p>
          <a:p>
            <a:pPr algn="just"/>
            <a:r>
              <a:rPr lang="en-GB" sz="1200" b="0" i="0" u="none" strike="noStrike" kern="1200" baseline="0" dirty="0" smtClean="0">
                <a:solidFill>
                  <a:schemeClr val="tx1"/>
                </a:solidFill>
                <a:latin typeface="Arial" charset="0"/>
                <a:ea typeface="+mn-ea"/>
                <a:cs typeface="+mn-cs"/>
              </a:rPr>
              <a:t>     Blood vessels branch extensively to form parallel circuits that supply blood to the many organs and tissues of the body. This parallel arrangement permits</a:t>
            </a:r>
          </a:p>
          <a:p>
            <a:pPr algn="just"/>
            <a:r>
              <a:rPr lang="en-GB" sz="1200" b="0" i="0" u="none" strike="noStrike" kern="1200" baseline="0" dirty="0" smtClean="0">
                <a:solidFill>
                  <a:schemeClr val="tx1"/>
                </a:solidFill>
                <a:latin typeface="Arial" charset="0"/>
                <a:ea typeface="+mn-ea"/>
                <a:cs typeface="+mn-cs"/>
              </a:rPr>
              <a:t>each tissue to regulate its own blood </a:t>
            </a:r>
            <a:r>
              <a:rPr lang="en-GB" sz="1200" b="0" i="0" u="none" strike="noStrike" kern="1200" baseline="0" noProof="0" dirty="0" smtClean="0">
                <a:solidFill>
                  <a:schemeClr val="tx1"/>
                </a:solidFill>
                <a:latin typeface="Arial" charset="0"/>
                <a:ea typeface="+mn-ea"/>
                <a:cs typeface="+mn-cs"/>
              </a:rPr>
              <a:t>flow, to a great extent, independently of flow to other tissues. For </a:t>
            </a:r>
            <a:r>
              <a:rPr lang="cs-CZ" sz="1200" b="0" i="0" u="none" strike="noStrike" kern="1200" baseline="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system of blood vessels arranged in parallel the total resistance to blood flow is always lower than the resistance of individual vessels. </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11</a:t>
            </a:fld>
            <a:endParaRPr lang="cs-CZ"/>
          </a:p>
        </p:txBody>
      </p:sp>
    </p:spTree>
    <p:extLst>
      <p:ext uri="{BB962C8B-B14F-4D97-AF65-F5344CB8AC3E}">
        <p14:creationId xmlns:p14="http://schemas.microsoft.com/office/powerpoint/2010/main" val="1612667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kern="1200" dirty="0" smtClean="0">
                <a:solidFill>
                  <a:schemeClr val="tx1"/>
                </a:solidFill>
                <a:effectLst/>
              </a:rPr>
              <a:t>Graphical representation of the relation </a:t>
            </a:r>
            <a:r>
              <a:rPr lang="en-GB" b="1" dirty="0" smtClean="0"/>
              <a:t>between radius of vessels, their </a:t>
            </a:r>
            <a:r>
              <a:rPr lang="en-GB" sz="1200" b="1" i="0" kern="1200" dirty="0" smtClean="0">
                <a:solidFill>
                  <a:schemeClr val="tx1"/>
                </a:solidFill>
                <a:effectLst/>
              </a:rPr>
              <a:t>number and peripheral resistance</a:t>
            </a:r>
            <a:endParaRPr lang="en-GB" sz="1200" b="0" i="0" kern="1200" dirty="0" smtClean="0">
              <a:solidFill>
                <a:schemeClr val="tx1"/>
              </a:solidFill>
              <a:effectLst/>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sz="1200" b="0" i="0" kern="1200" noProof="0" dirty="0" smtClean="0">
                <a:solidFill>
                  <a:schemeClr val="tx1"/>
                </a:solidFill>
                <a:effectLst/>
                <a:latin typeface="Arial" charset="0"/>
                <a:ea typeface="+mn-ea"/>
                <a:cs typeface="+mn-cs"/>
              </a:rPr>
              <a:t>     </a:t>
            </a:r>
            <a:r>
              <a:rPr lang="en-GB" sz="1200" b="0" i="0" kern="1200" noProof="0" dirty="0" smtClean="0">
                <a:solidFill>
                  <a:schemeClr val="tx1"/>
                </a:solidFill>
                <a:effectLst/>
                <a:latin typeface="Arial" charset="0"/>
                <a:ea typeface="+mn-ea"/>
                <a:cs typeface="+mn-cs"/>
              </a:rPr>
              <a:t>Peripheral resistance is resistance of vessels to blood flow caused by the friction between the vessel wall and flowing blood. As the vessels constrict, the resistance increases and as they dilate, the resistance decreases (mathematical expression for one vessel is in the previous slide). In the human body,</a:t>
            </a:r>
            <a:r>
              <a:rPr lang="en-GB" sz="1200" b="0" i="0" kern="1200" baseline="0" noProof="0" dirty="0" smtClean="0">
                <a:solidFill>
                  <a:schemeClr val="tx1"/>
                </a:solidFill>
                <a:effectLst/>
                <a:latin typeface="Arial" charset="0"/>
                <a:ea typeface="+mn-ea"/>
                <a:cs typeface="+mn-cs"/>
              </a:rPr>
              <a:t> the highest resistance (nearly 50%) is generated by the system of small arteries and arterioles due to their small radius and limited branching. However, the vasomotor activity of these vessels allow</a:t>
            </a:r>
            <a:r>
              <a:rPr lang="cs-CZ" sz="1200" b="0" i="0" kern="1200" baseline="0" noProof="0" dirty="0" smtClean="0">
                <a:solidFill>
                  <a:schemeClr val="tx1"/>
                </a:solidFill>
                <a:effectLst/>
                <a:latin typeface="Arial" charset="0"/>
                <a:ea typeface="+mn-ea"/>
                <a:cs typeface="+mn-cs"/>
              </a:rPr>
              <a:t>s</a:t>
            </a:r>
            <a:r>
              <a:rPr lang="en-GB" sz="1200" b="0" i="0" kern="1200" baseline="0" noProof="0" dirty="0" smtClean="0">
                <a:solidFill>
                  <a:schemeClr val="tx1"/>
                </a:solidFill>
                <a:effectLst/>
                <a:latin typeface="Arial" charset="0"/>
                <a:ea typeface="+mn-ea"/>
                <a:cs typeface="+mn-cs"/>
              </a:rPr>
              <a:t> them to change their radius and thus to regulate their resistance </a:t>
            </a:r>
            <a:r>
              <a:rPr lang="en-GB" sz="1200" b="0" i="0" u="none" strike="noStrike" kern="1200" baseline="0" noProof="0" dirty="0" smtClean="0">
                <a:solidFill>
                  <a:schemeClr val="tx1"/>
                </a:solidFill>
                <a:latin typeface="Arial" charset="0"/>
                <a:ea typeface="+mn-ea"/>
                <a:cs typeface="+mn-cs"/>
              </a:rPr>
              <a:t>greatly</a:t>
            </a:r>
            <a:r>
              <a:rPr lang="en-GB" sz="1200" b="0" i="0" kern="1200" baseline="0" noProof="0" dirty="0" smtClean="0">
                <a:solidFill>
                  <a:schemeClr val="tx1"/>
                </a:solidFill>
                <a:effectLst/>
                <a:latin typeface="Arial" charset="0"/>
                <a:ea typeface="+mn-ea"/>
                <a:cs typeface="+mn-cs"/>
              </a:rPr>
              <a:t>. This is important for efficient regulation of blood flow into bodily tissues according to their metabolic demands.</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12</a:t>
            </a:fld>
            <a:endParaRPr lang="cs-CZ"/>
          </a:p>
        </p:txBody>
      </p:sp>
    </p:spTree>
    <p:extLst>
      <p:ext uri="{BB962C8B-B14F-4D97-AF65-F5344CB8AC3E}">
        <p14:creationId xmlns:p14="http://schemas.microsoft.com/office/powerpoint/2010/main" val="171541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Total peripheral resistance </a:t>
            </a:r>
          </a:p>
          <a:p>
            <a:pPr algn="just"/>
            <a:r>
              <a:rPr lang="en-GB" sz="1200" b="0" i="0" u="none" strike="noStrike" kern="1200" baseline="0" noProof="0" dirty="0" smtClean="0">
                <a:solidFill>
                  <a:schemeClr val="tx1"/>
                </a:solidFill>
                <a:latin typeface="Arial" charset="0"/>
                <a:ea typeface="+mn-ea"/>
                <a:cs typeface="+mn-cs"/>
              </a:rPr>
              <a:t>     The amount of blood flowing through the entire circulatory system is equal to the amount of blood pumping by the heart</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 that is, it is equal to the cardiac output. The resting cardiac output is approximately 9</a:t>
            </a:r>
            <a:r>
              <a:rPr lang="cs-CZ" sz="1200" b="0" i="0" u="none" strike="noStrike" kern="1200" baseline="0" noProof="0" dirty="0" smtClean="0">
                <a:solidFill>
                  <a:schemeClr val="tx1"/>
                </a:solidFill>
                <a:latin typeface="Arial" charset="0"/>
                <a:ea typeface="+mn-ea"/>
                <a:cs typeface="+mn-cs"/>
              </a:rPr>
              <a:t>0</a:t>
            </a:r>
            <a:r>
              <a:rPr lang="en-GB" sz="1200" b="0" i="0" u="none" strike="noStrike" kern="1200" baseline="0" noProof="0" dirty="0" smtClean="0">
                <a:solidFill>
                  <a:schemeClr val="tx1"/>
                </a:solidFill>
                <a:latin typeface="Arial" charset="0"/>
                <a:ea typeface="+mn-ea"/>
                <a:cs typeface="+mn-cs"/>
              </a:rPr>
              <a:t> ml/sec. The pressure difference from the systemic arteries to the systemic veins is about 90 mmHg. Therefore, the resistance of the entire systemic circulation</a:t>
            </a:r>
            <a:r>
              <a:rPr lang="en-GB" sz="1200" b="0" i="0" u="none" strike="noStrike" kern="1200" baseline="0" dirty="0" smtClean="0">
                <a:solidFill>
                  <a:schemeClr val="tx1"/>
                </a:solidFill>
                <a:latin typeface="Arial" charset="0"/>
                <a:ea typeface="+mn-ea"/>
                <a:cs typeface="+mn-cs"/>
              </a:rPr>
              <a:t>, called the </a:t>
            </a:r>
            <a:r>
              <a:rPr lang="en-GB" sz="1200" b="0" i="1" u="none" strike="noStrike" kern="1200" baseline="0" dirty="0" smtClean="0">
                <a:solidFill>
                  <a:schemeClr val="tx1"/>
                </a:solidFill>
                <a:latin typeface="Arial" charset="0"/>
                <a:ea typeface="+mn-ea"/>
                <a:cs typeface="+mn-cs"/>
              </a:rPr>
              <a:t>total peripheral resistance </a:t>
            </a:r>
            <a:r>
              <a:rPr lang="en-GB" sz="1200" b="0" i="0" u="none" strike="noStrike" kern="1200" baseline="0" dirty="0" smtClean="0">
                <a:solidFill>
                  <a:schemeClr val="tx1"/>
                </a:solidFill>
                <a:latin typeface="Arial" charset="0"/>
                <a:ea typeface="+mn-ea"/>
                <a:cs typeface="+mn-cs"/>
              </a:rPr>
              <a:t>(TPR)</a:t>
            </a:r>
            <a:r>
              <a:rPr lang="en-GB" sz="1200" b="0" i="1"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is about 1 </a:t>
            </a:r>
            <a:r>
              <a:rPr lang="en-GB" sz="1200" b="0" i="0" u="none" strike="noStrike" kern="1200" baseline="0" dirty="0" err="1" smtClean="0">
                <a:solidFill>
                  <a:schemeClr val="tx1"/>
                </a:solidFill>
                <a:latin typeface="Arial" charset="0"/>
                <a:ea typeface="+mn-ea"/>
                <a:cs typeface="+mn-cs"/>
              </a:rPr>
              <a:t>mmHg</a:t>
            </a:r>
            <a:r>
              <a:rPr lang="en-GB" sz="1200" b="0" i="0" u="none" strike="noStrike" kern="1200" baseline="0" dirty="0" err="1" smtClean="0">
                <a:solidFill>
                  <a:schemeClr val="tx1"/>
                </a:solidFill>
                <a:latin typeface="Arial" charset="0"/>
                <a:ea typeface="+mn-ea"/>
                <a:cs typeface="+mn-cs"/>
                <a:sym typeface="Symbol"/>
              </a:rPr>
              <a:t></a:t>
            </a:r>
            <a:r>
              <a:rPr lang="en-GB" sz="1200" b="0" i="0" u="none" strike="noStrike" kern="1200" baseline="0" dirty="0" err="1" smtClean="0">
                <a:solidFill>
                  <a:schemeClr val="tx1"/>
                </a:solidFill>
                <a:latin typeface="Arial" charset="0"/>
                <a:ea typeface="+mn-ea"/>
                <a:cs typeface="+mn-cs"/>
              </a:rPr>
              <a:t>s</a:t>
            </a:r>
            <a:r>
              <a:rPr lang="en-GB" sz="1200" b="0" i="0" u="none" strike="noStrike" kern="1200" baseline="0" dirty="0" smtClean="0">
                <a:solidFill>
                  <a:schemeClr val="tx1"/>
                </a:solidFill>
                <a:latin typeface="Arial" charset="0"/>
                <a:ea typeface="+mn-ea"/>
                <a:cs typeface="+mn-cs"/>
              </a:rPr>
              <a:t>/ml.</a:t>
            </a:r>
          </a:p>
          <a:p>
            <a:pPr algn="just"/>
            <a:r>
              <a:rPr lang="en-GB" sz="1200" b="0" i="0" u="none" strike="noStrike" kern="1200" baseline="0" noProof="0" dirty="0" smtClean="0">
                <a:solidFill>
                  <a:schemeClr val="tx1"/>
                </a:solidFill>
                <a:latin typeface="Arial" charset="0"/>
                <a:ea typeface="+mn-ea"/>
                <a:cs typeface="+mn-cs"/>
              </a:rPr>
              <a:t>     In conditions in which all the blood vessels throughout the body become strongly constricted, the </a:t>
            </a:r>
            <a:r>
              <a:rPr lang="cs-CZ" sz="1200" b="0" i="0" u="none" strike="noStrike" kern="1200" baseline="0" noProof="0" dirty="0" smtClean="0">
                <a:solidFill>
                  <a:schemeClr val="tx1"/>
                </a:solidFill>
                <a:latin typeface="Arial" charset="0"/>
                <a:ea typeface="+mn-ea"/>
                <a:cs typeface="+mn-cs"/>
              </a:rPr>
              <a:t>TPR </a:t>
            </a:r>
            <a:r>
              <a:rPr lang="en-GB" sz="1200" b="0" i="0" u="none" strike="noStrike" kern="1200" baseline="0" noProof="0" dirty="0" smtClean="0">
                <a:solidFill>
                  <a:schemeClr val="tx1"/>
                </a:solidFill>
                <a:latin typeface="Arial" charset="0"/>
                <a:ea typeface="+mn-ea"/>
                <a:cs typeface="+mn-cs"/>
              </a:rPr>
              <a:t>occasionally rises four times. Conversely, when the vessels become greatly dilated, the resistance can fall to 20% of resting TPR.</a:t>
            </a:r>
          </a:p>
          <a:p>
            <a:pPr algn="just"/>
            <a:r>
              <a:rPr lang="en-GB" sz="1200" b="0" i="0" u="none" strike="noStrike" kern="1200" baseline="0" noProof="0" dirty="0" smtClean="0">
                <a:solidFill>
                  <a:schemeClr val="tx1"/>
                </a:solidFill>
                <a:latin typeface="Arial" charset="0"/>
                <a:ea typeface="+mn-ea"/>
                <a:cs typeface="+mn-cs"/>
              </a:rPr>
              <a:t>     Note that each condition that causes an increase of TPR (under constant Q) leads to an increase of P</a:t>
            </a:r>
            <a:r>
              <a:rPr lang="en-GB" sz="1200" b="0" i="0" u="none" strike="noStrike" kern="1200" baseline="-2500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and </a:t>
            </a:r>
            <a:r>
              <a:rPr lang="en-GB" sz="1200" b="0" i="0" u="none" strike="noStrike" kern="1200" baseline="0" dirty="0" smtClean="0">
                <a:solidFill>
                  <a:schemeClr val="tx1"/>
                </a:solidFill>
                <a:latin typeface="Arial" charset="0"/>
                <a:ea typeface="+mn-ea"/>
                <a:cs typeface="+mn-cs"/>
              </a:rPr>
              <a:t>hence to hypertension. A long time increase of TPR may lead to heart hypertrophy (adaptation of the heart to higher pressure) and to heart disease such as cardiomyopathy or heart</a:t>
            </a:r>
            <a:r>
              <a:rPr lang="en-GB" sz="1200" b="0" i="0" u="none" strike="noStrike" kern="1200" dirty="0" smtClean="0">
                <a:solidFill>
                  <a:schemeClr val="tx1"/>
                </a:solidFill>
                <a:latin typeface="Arial" charset="0"/>
                <a:ea typeface="+mn-ea"/>
                <a:cs typeface="+mn-cs"/>
              </a:rPr>
              <a:t> failure</a:t>
            </a:r>
            <a:r>
              <a:rPr lang="en-GB" sz="1200" b="0" i="0" u="none" strike="noStrike" kern="1200" baseline="0" noProof="0" dirty="0" smtClean="0">
                <a:solidFill>
                  <a:schemeClr val="tx1"/>
                </a:solidFill>
                <a:latin typeface="Arial" charset="0"/>
                <a:ea typeface="+mn-ea"/>
                <a:cs typeface="+mn-cs"/>
              </a:rPr>
              <a:t>.</a:t>
            </a:r>
            <a:r>
              <a:rPr lang="cs-CZ" sz="1200" b="0" i="0" u="none" strike="noStrike" kern="1200" baseline="0" noProof="0" dirty="0" smtClean="0">
                <a:solidFill>
                  <a:schemeClr val="tx1"/>
                </a:solidFill>
                <a:latin typeface="Arial" charset="0"/>
                <a:ea typeface="+mn-ea"/>
                <a:cs typeface="+mn-cs"/>
              </a:rPr>
              <a:t> </a:t>
            </a:r>
            <a:endParaRPr lang="en-GB" baseline="-25000"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13</a:t>
            </a:fld>
            <a:endParaRPr lang="cs-CZ"/>
          </a:p>
        </p:txBody>
      </p:sp>
    </p:spTree>
    <p:extLst>
      <p:ext uri="{BB962C8B-B14F-4D97-AF65-F5344CB8AC3E}">
        <p14:creationId xmlns:p14="http://schemas.microsoft.com/office/powerpoint/2010/main" val="1752961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14</a:t>
            </a:fld>
            <a:endParaRPr lang="cs-CZ"/>
          </a:p>
        </p:txBody>
      </p:sp>
    </p:spTree>
    <p:extLst>
      <p:ext uri="{BB962C8B-B14F-4D97-AF65-F5344CB8AC3E}">
        <p14:creationId xmlns:p14="http://schemas.microsoft.com/office/powerpoint/2010/main" val="1576819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FBC54C1B-0810-4486-A757-0C0F90931357}" type="slidenum">
              <a:rPr lang="cs-CZ" altLang="cs-CZ" smtClean="0"/>
              <a:pPr/>
              <a:t>15</a:t>
            </a:fld>
            <a:endParaRPr lang="cs-CZ" altLang="cs-CZ"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blood viscosity on vascular resistance and blood flow</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noProof="0" dirty="0" smtClean="0">
                <a:solidFill>
                  <a:schemeClr val="tx1"/>
                </a:solidFill>
                <a:latin typeface="Arial" charset="0"/>
                <a:ea typeface="+mn-ea"/>
                <a:cs typeface="+mn-cs"/>
              </a:rPr>
              <a:t>     An important factor in </a:t>
            </a:r>
            <a:r>
              <a:rPr lang="en-GB" sz="1200" b="0" i="0" u="none" strike="noStrike" kern="1200" baseline="0" noProof="0" dirty="0" err="1" smtClean="0">
                <a:solidFill>
                  <a:schemeClr val="tx1"/>
                </a:solidFill>
                <a:latin typeface="Arial" charset="0"/>
                <a:ea typeface="+mn-ea"/>
                <a:cs typeface="+mn-cs"/>
              </a:rPr>
              <a:t>Poiseuille’s</a:t>
            </a:r>
            <a:r>
              <a:rPr lang="en-GB" sz="1200" b="0" i="0" u="none" strike="noStrike" kern="1200" baseline="0" noProof="0" dirty="0" smtClean="0">
                <a:solidFill>
                  <a:schemeClr val="tx1"/>
                </a:solidFill>
                <a:latin typeface="Arial" charset="0"/>
                <a:ea typeface="+mn-ea"/>
                <a:cs typeface="+mn-cs"/>
              </a:rPr>
              <a:t> equation is viscosity of the blood. The </a:t>
            </a:r>
            <a:r>
              <a:rPr lang="cs-CZ" altLang="cs-CZ" b="0" i="0" noProof="0" dirty="0" smtClean="0"/>
              <a:t>v</a:t>
            </a:r>
            <a:r>
              <a:rPr lang="en-GB" altLang="cs-CZ" b="0" i="0" noProof="0" dirty="0" err="1" smtClean="0"/>
              <a:t>iscosity</a:t>
            </a:r>
            <a:r>
              <a:rPr lang="en-GB" altLang="cs-CZ" b="1" i="1" noProof="0" dirty="0" smtClean="0"/>
              <a:t> </a:t>
            </a:r>
            <a:r>
              <a:rPr lang="en-GB" altLang="cs-CZ" noProof="0" dirty="0" smtClean="0"/>
              <a:t>describes the tendency of a fluid to resist flow. </a:t>
            </a:r>
            <a:r>
              <a:rPr lang="en-GB" sz="1200" b="0" i="0" u="none" strike="noStrike" kern="1200" baseline="0" noProof="0" dirty="0" smtClean="0">
                <a:solidFill>
                  <a:schemeClr val="tx1"/>
                </a:solidFill>
                <a:latin typeface="Arial" charset="0"/>
                <a:ea typeface="+mn-ea"/>
                <a:cs typeface="+mn-cs"/>
              </a:rPr>
              <a:t>The viscosity of normal blood is about three times as great as the viscosity of water and increases progressively with a rise of haematocrit (</a:t>
            </a:r>
            <a:r>
              <a:rPr lang="en-GB" sz="1200" b="0" i="0" kern="1200" dirty="0" smtClean="0">
                <a:solidFill>
                  <a:schemeClr val="tx1"/>
                </a:solidFill>
                <a:effectLst/>
                <a:latin typeface="Arial" charset="0"/>
                <a:ea typeface="+mn-ea"/>
                <a:cs typeface="+mn-cs"/>
              </a:rPr>
              <a:t>percentage of red blood cells in </a:t>
            </a:r>
            <a:r>
              <a:rPr lang="cs-CZ" sz="1200" b="0" i="0" kern="1200" dirty="0" smtClean="0">
                <a:solidFill>
                  <a:schemeClr val="tx1"/>
                </a:solidFill>
                <a:effectLst/>
                <a:latin typeface="Arial" charset="0"/>
                <a:ea typeface="+mn-ea"/>
                <a:cs typeface="+mn-cs"/>
              </a:rPr>
              <a:t>a</a:t>
            </a:r>
            <a:r>
              <a:rPr lang="en-GB" sz="1200" b="0" i="0" kern="1200" dirty="0" smtClean="0">
                <a:solidFill>
                  <a:schemeClr val="tx1"/>
                </a:solidFill>
                <a:effectLst/>
                <a:latin typeface="Arial" charset="0"/>
                <a:ea typeface="+mn-ea"/>
                <a:cs typeface="+mn-cs"/>
              </a:rPr>
              <a:t> </a:t>
            </a:r>
            <a:r>
              <a:rPr lang="cs-CZ" sz="1200" b="0" i="0" kern="1200" dirty="0" err="1" smtClean="0">
                <a:solidFill>
                  <a:schemeClr val="tx1"/>
                </a:solidFill>
                <a:effectLst/>
                <a:latin typeface="Arial" charset="0"/>
                <a:ea typeface="+mn-ea"/>
                <a:cs typeface="+mn-cs"/>
              </a:rPr>
              <a:t>given</a:t>
            </a:r>
            <a:r>
              <a:rPr lang="en-GB" sz="1200" b="0" i="0" kern="1200" dirty="0" smtClean="0">
                <a:solidFill>
                  <a:schemeClr val="tx1"/>
                </a:solidFill>
                <a:effectLst/>
                <a:latin typeface="Arial" charset="0"/>
                <a:ea typeface="+mn-ea"/>
                <a:cs typeface="+mn-cs"/>
              </a:rPr>
              <a:t> blood volume)</a:t>
            </a:r>
            <a:r>
              <a:rPr lang="en-GB" sz="1200" b="0" i="0" u="none" strike="noStrike" kern="1200" baseline="0" noProof="0" dirty="0" smtClean="0">
                <a:solidFill>
                  <a:schemeClr val="tx1"/>
                </a:solidFill>
                <a:latin typeface="Arial" charset="0"/>
                <a:ea typeface="+mn-ea"/>
                <a:cs typeface="+mn-cs"/>
              </a:rPr>
              <a:t>. Thus, </a:t>
            </a:r>
            <a:r>
              <a:rPr lang="en-GB" sz="1200" b="0" i="1" u="none" strike="noStrike" kern="1200" baseline="0" noProof="0" dirty="0" smtClean="0">
                <a:solidFill>
                  <a:schemeClr val="tx1"/>
                </a:solidFill>
                <a:latin typeface="Arial" charset="0"/>
                <a:ea typeface="+mn-ea"/>
                <a:cs typeface="+mn-cs"/>
              </a:rPr>
              <a:t>the higher is </a:t>
            </a:r>
            <a:r>
              <a:rPr lang="en-GB" sz="1200" b="0" i="1" u="none" strike="noStrike" kern="1200" baseline="0" noProof="0" dirty="0" err="1" smtClean="0">
                <a:solidFill>
                  <a:schemeClr val="tx1"/>
                </a:solidFill>
                <a:latin typeface="Arial" charset="0"/>
                <a:ea typeface="+mn-ea"/>
                <a:cs typeface="+mn-cs"/>
              </a:rPr>
              <a:t>hematocrit</a:t>
            </a:r>
            <a:r>
              <a:rPr lang="en-GB" sz="1200" b="0" i="1" u="none" strike="noStrike" kern="1200" baseline="0" noProof="0" dirty="0" smtClean="0">
                <a:solidFill>
                  <a:schemeClr val="tx1"/>
                </a:solidFill>
                <a:latin typeface="Arial" charset="0"/>
                <a:ea typeface="+mn-ea"/>
                <a:cs typeface="+mn-cs"/>
              </a:rPr>
              <a:t>, the greater is blood viscosity and finally vascular resistance</a:t>
            </a:r>
            <a:r>
              <a:rPr lang="en-GB" sz="1200" b="0" i="0" u="none" strike="noStrike" kern="1200" baseline="0" noProof="0" dirty="0" smtClean="0">
                <a:solidFill>
                  <a:schemeClr val="tx1"/>
                </a:solidFill>
                <a:latin typeface="Arial" charset="0"/>
                <a:ea typeface="+mn-ea"/>
                <a:cs typeface="+mn-cs"/>
              </a:rPr>
              <a:t>. This results in lower flow of blood in vessels</a:t>
            </a:r>
            <a:r>
              <a:rPr lang="cs-CZ" sz="1200" b="0" i="0" u="none" strike="noStrike" kern="1200" baseline="0" noProof="0" dirty="0" smtClean="0">
                <a:solidFill>
                  <a:schemeClr val="tx1"/>
                </a:solidFill>
                <a:latin typeface="Arial" charset="0"/>
                <a:ea typeface="+mn-ea"/>
                <a:cs typeface="+mn-cs"/>
              </a:rPr>
              <a:t> </a:t>
            </a:r>
            <a:r>
              <a:rPr lang="cs-CZ" sz="1200" b="0" i="0" u="none" strike="noStrike" kern="1200" baseline="0" noProof="0" dirty="0" err="1" smtClean="0">
                <a:solidFill>
                  <a:schemeClr val="tx1"/>
                </a:solidFill>
                <a:latin typeface="Arial" charset="0"/>
                <a:ea typeface="+mn-ea"/>
                <a:cs typeface="+mn-cs"/>
              </a:rPr>
              <a:t>or</a:t>
            </a:r>
            <a:r>
              <a:rPr lang="en-GB" sz="1200" b="0" i="0" u="none" strike="noStrike" kern="1200" baseline="0" noProof="0" dirty="0" smtClean="0">
                <a:solidFill>
                  <a:schemeClr val="tx1"/>
                </a:solidFill>
                <a:latin typeface="Arial" charset="0"/>
                <a:ea typeface="+mn-ea"/>
                <a:cs typeface="+mn-cs"/>
              </a:rPr>
              <a:t> higher load of the heart if the cardiac output is held constant. </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kern="1200" noProof="0" dirty="0" smtClean="0">
                <a:solidFill>
                  <a:schemeClr val="tx1"/>
                </a:solidFill>
                <a:effectLst/>
                <a:latin typeface="Arial" charset="0"/>
                <a:ea typeface="+mn-ea"/>
                <a:cs typeface="+mn-cs"/>
              </a:rPr>
              <a:t>     The viscosity of blood </a:t>
            </a:r>
            <a:r>
              <a:rPr lang="en-GB" sz="1200" b="0" i="1" kern="1200" noProof="0" dirty="0" smtClean="0">
                <a:solidFill>
                  <a:schemeClr val="tx1"/>
                </a:solidFill>
                <a:effectLst/>
                <a:latin typeface="Arial" charset="0"/>
                <a:ea typeface="+mn-ea"/>
                <a:cs typeface="+mn-cs"/>
              </a:rPr>
              <a:t>changes </a:t>
            </a:r>
            <a:r>
              <a:rPr lang="en-GB" sz="1200" b="0" i="1" kern="1200" noProof="0" dirty="0" smtClean="0">
                <a:effectLst/>
                <a:latin typeface="Arial" charset="0"/>
                <a:ea typeface="+mn-ea"/>
                <a:cs typeface="+mn-cs"/>
              </a:rPr>
              <a:t>with the diameter of the vessel it travels through</a:t>
            </a:r>
            <a:r>
              <a:rPr lang="en-GB" sz="1200" b="0" i="0" kern="1200" noProof="0" dirty="0" smtClean="0">
                <a:effectLst/>
                <a:latin typeface="Arial" charset="0"/>
                <a:ea typeface="+mn-ea"/>
                <a:cs typeface="+mn-cs"/>
              </a:rPr>
              <a:t>. In particular</a:t>
            </a:r>
            <a:r>
              <a:rPr lang="cs-CZ" sz="1200" b="0" i="0" kern="1200" noProof="0" dirty="0" smtClean="0">
                <a:effectLst/>
                <a:latin typeface="Arial" charset="0"/>
                <a:ea typeface="+mn-ea"/>
                <a:cs typeface="+mn-cs"/>
              </a:rPr>
              <a:t>,</a:t>
            </a:r>
            <a:r>
              <a:rPr lang="en-GB" sz="1200" b="0" i="0" kern="1200" noProof="0" dirty="0" smtClean="0">
                <a:effectLst/>
                <a:latin typeface="Arial" charset="0"/>
                <a:ea typeface="+mn-ea"/>
                <a:cs typeface="+mn-cs"/>
              </a:rPr>
              <a:t> there is a decrease in viscosity as the vessel's diameter decreases from 300 to 10 </a:t>
            </a:r>
            <a:r>
              <a:rPr lang="en-GB" sz="1200" b="0" i="0" kern="1200" noProof="0" dirty="0" err="1" smtClean="0">
                <a:effectLst/>
                <a:latin typeface="Arial" charset="0"/>
                <a:ea typeface="+mn-ea"/>
                <a:cs typeface="+mn-cs"/>
              </a:rPr>
              <a:t>micrometers</a:t>
            </a:r>
            <a:r>
              <a:rPr lang="en-GB" sz="1200" b="0" i="0" kern="1200" noProof="0" dirty="0" smtClean="0">
                <a:effectLst/>
                <a:latin typeface="Arial" charset="0"/>
                <a:ea typeface="+mn-ea"/>
                <a:cs typeface="+mn-cs"/>
              </a:rPr>
              <a:t> </a:t>
            </a:r>
            <a:r>
              <a:rPr lang="en-GB" altLang="cs-CZ" sz="1200" b="0" dirty="0" smtClean="0">
                <a:sym typeface="Symbol" pitchFamily="18" charset="2"/>
              </a:rPr>
              <a:t>(</a:t>
            </a:r>
            <a:r>
              <a:rPr lang="en-GB" sz="1200" b="0" i="0" kern="1200" dirty="0" smtClean="0">
                <a:effectLst/>
                <a:latin typeface="Arial" charset="0"/>
                <a:ea typeface="+mn-ea"/>
                <a:cs typeface="+mn-cs"/>
              </a:rPr>
              <a:t>the </a:t>
            </a:r>
            <a:r>
              <a:rPr lang="en-GB" sz="1200" b="0" i="0" kern="1200" dirty="0" err="1" smtClean="0">
                <a:effectLst/>
                <a:latin typeface="Arial" charset="0"/>
                <a:ea typeface="+mn-ea"/>
                <a:cs typeface="+mn-cs"/>
              </a:rPr>
              <a:t>Fahræus</a:t>
            </a:r>
            <a:r>
              <a:rPr lang="en-GB" sz="1200" b="0" i="0" kern="1200" dirty="0" smtClean="0">
                <a:effectLst/>
                <a:latin typeface="Arial" charset="0"/>
                <a:ea typeface="+mn-ea"/>
                <a:cs typeface="+mn-cs"/>
              </a:rPr>
              <a:t>–</a:t>
            </a:r>
            <a:r>
              <a:rPr lang="en-GB" sz="1200" b="0" i="0" kern="1200" dirty="0" err="1" smtClean="0">
                <a:effectLst/>
                <a:latin typeface="Arial" charset="0"/>
                <a:ea typeface="+mn-ea"/>
                <a:cs typeface="+mn-cs"/>
              </a:rPr>
              <a:t>Lindqvist</a:t>
            </a:r>
            <a:r>
              <a:rPr lang="en-GB" sz="1200" b="0" i="0" kern="1200" dirty="0" smtClean="0">
                <a:effectLst/>
                <a:latin typeface="Arial" charset="0"/>
                <a:ea typeface="+mn-ea"/>
                <a:cs typeface="+mn-cs"/>
              </a:rPr>
              <a:t> effect).</a:t>
            </a:r>
            <a:r>
              <a:rPr lang="en-GB" sz="1200" b="0" i="0" kern="1200" noProof="0" dirty="0" smtClean="0">
                <a:effectLst/>
                <a:latin typeface="Arial" charset="0"/>
                <a:ea typeface="+mn-ea"/>
                <a:cs typeface="+mn-cs"/>
              </a:rPr>
              <a:t> This is because erythrocytes move over to the centre of the vessel, leaving only plasma near the wall of the vessel. The consequent </a:t>
            </a:r>
            <a:r>
              <a:rPr lang="en-GB" sz="1200" b="0" i="0" kern="1200" noProof="0" dirty="0" smtClean="0">
                <a:solidFill>
                  <a:schemeClr val="tx1"/>
                </a:solidFill>
                <a:effectLst/>
                <a:latin typeface="Arial" charset="0"/>
                <a:ea typeface="+mn-ea"/>
                <a:cs typeface="+mn-cs"/>
              </a:rPr>
              <a:t>decrease</a:t>
            </a:r>
            <a:r>
              <a:rPr lang="cs-CZ" sz="1200" b="0" i="0" kern="1200" noProof="0" dirty="0" smtClean="0">
                <a:solidFill>
                  <a:schemeClr val="tx1"/>
                </a:solidFill>
                <a:effectLst/>
                <a:latin typeface="Arial" charset="0"/>
                <a:ea typeface="+mn-ea"/>
                <a:cs typeface="+mn-cs"/>
              </a:rPr>
              <a:t> </a:t>
            </a:r>
            <a:r>
              <a:rPr lang="cs-CZ" sz="1200" b="0" i="0" kern="1200" noProof="0" dirty="0" err="1" smtClean="0">
                <a:solidFill>
                  <a:schemeClr val="tx1"/>
                </a:solidFill>
                <a:effectLst/>
                <a:latin typeface="Arial" charset="0"/>
                <a:ea typeface="+mn-ea"/>
                <a:cs typeface="+mn-cs"/>
              </a:rPr>
              <a:t>of</a:t>
            </a:r>
            <a:r>
              <a:rPr lang="en-GB" sz="1200" b="0" i="0" kern="1200" noProof="0" dirty="0" smtClean="0">
                <a:solidFill>
                  <a:schemeClr val="tx1"/>
                </a:solidFill>
                <a:effectLst/>
                <a:latin typeface="Arial" charset="0"/>
                <a:ea typeface="+mn-ea"/>
                <a:cs typeface="+mn-cs"/>
              </a:rPr>
              <a:t> the</a:t>
            </a:r>
            <a:r>
              <a:rPr lang="en-GB" sz="1200" b="0" i="0" kern="1200" baseline="0" noProof="0" dirty="0" smtClean="0">
                <a:solidFill>
                  <a:schemeClr val="tx1"/>
                </a:solidFill>
                <a:effectLst/>
                <a:latin typeface="Arial" charset="0"/>
                <a:ea typeface="+mn-ea"/>
                <a:cs typeface="+mn-cs"/>
              </a:rPr>
              <a:t> friction forces between the blood and vessel wall contributes to a reduction of blood viscosity</a:t>
            </a:r>
            <a:r>
              <a:rPr lang="en-GB" sz="1200" b="0" i="0" kern="1200" noProof="0" dirty="0" smtClean="0">
                <a:solidFill>
                  <a:schemeClr val="tx1"/>
                </a:solidFill>
                <a:effectLst/>
                <a:latin typeface="Arial" charset="0"/>
                <a:ea typeface="+mn-ea"/>
                <a:cs typeface="+mn-cs"/>
              </a:rPr>
              <a:t>.</a:t>
            </a:r>
            <a:endParaRPr lang="en-GB" altLang="cs-CZ" b="0" noProof="0" dirty="0" smtClean="0"/>
          </a:p>
          <a:p>
            <a:pPr eaLnBrk="1" hangingPunct="1"/>
            <a:endParaRPr lang="cs-CZ" alt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Parabolic velocity profile during laminar flow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fluids are made to flow,</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 parabolic interface develops between them</a:t>
            </a:r>
            <a:r>
              <a:rPr lang="cs-CZ" sz="1200" b="0" i="0" u="none" strike="noStrike" kern="1200" baseline="0" dirty="0" smtClean="0">
                <a:solidFill>
                  <a:schemeClr val="tx1"/>
                </a:solidFill>
                <a:latin typeface="Arial" charset="0"/>
                <a:ea typeface="+mn-ea"/>
                <a:cs typeface="+mn-cs"/>
              </a:rPr>
              <a:t>. T</a:t>
            </a:r>
            <a:r>
              <a:rPr lang="en-US" sz="1200" b="0" i="0" u="none" strike="noStrike" kern="1200" baseline="0" dirty="0" smtClean="0">
                <a:solidFill>
                  <a:schemeClr val="tx1"/>
                </a:solidFill>
                <a:latin typeface="Arial" charset="0"/>
                <a:ea typeface="+mn-ea"/>
                <a:cs typeface="+mn-cs"/>
              </a:rPr>
              <a:t>he portion of fluid adjacent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the vessel wall has hardly moved, the portion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slightly away from the wall has moved a small distance,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the portion in the center of the vessel has moved 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long distance. This effect is called the “parabolic profile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velocity of blood flow.”</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cause of the parabolic profile is the following: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fluid molecules touching the wall barely move 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of adherence to the vessel wall. The next layer of molecules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slips over these, the third layer over the second,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fourth layer over the third, and so forth. Therefore,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fluid in the middle of the vessel can move rapidly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 many layers of slipping molecules exist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between the middle of the vessel and the vessel wall;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thus, each layer toward the center flows progressively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rapidly than the outer layers.</a:t>
            </a:r>
            <a:endParaRPr lang="cs-CZ" sz="1200" b="0" i="0" u="none" strike="noStrike" kern="1200" baseline="0" dirty="0" smtClean="0">
              <a:solidFill>
                <a:schemeClr val="tx1"/>
              </a:solidFill>
              <a:latin typeface="Arial" charset="0"/>
              <a:ea typeface="+mn-ea"/>
              <a:cs typeface="+mn-cs"/>
            </a:endParaRPr>
          </a:p>
          <a:p>
            <a:endParaRPr lang="cs-CZ" altLang="cs-CZ"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Piston velocity profile during laminar flow</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All layers in the flowing fluid have the same velocity.</a:t>
            </a: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16</a:t>
            </a:fld>
            <a:endParaRPr lang="cs-CZ"/>
          </a:p>
        </p:txBody>
      </p:sp>
    </p:spTree>
    <p:extLst>
      <p:ext uri="{BB962C8B-B14F-4D97-AF65-F5344CB8AC3E}">
        <p14:creationId xmlns:p14="http://schemas.microsoft.com/office/powerpoint/2010/main" val="3251223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Laminar flow of blood in vessels</a:t>
            </a:r>
          </a:p>
          <a:p>
            <a:pPr algn="just"/>
            <a:r>
              <a:rPr lang="en-GB" sz="1200" b="0" i="0" u="none" strike="noStrike" kern="1200" baseline="0" dirty="0" smtClean="0">
                <a:solidFill>
                  <a:schemeClr val="tx1"/>
                </a:solidFill>
                <a:latin typeface="Arial" charset="0"/>
                <a:ea typeface="+mn-ea"/>
                <a:cs typeface="+mn-cs"/>
              </a:rPr>
              <a:t>     When blood flows at a steady rate through a long, smooth blood vessel, it flows in </a:t>
            </a:r>
            <a:r>
              <a:rPr lang="en-GB" sz="1200" b="0" i="1" u="none" strike="noStrike" kern="1200" baseline="0" dirty="0" smtClean="0">
                <a:solidFill>
                  <a:schemeClr val="tx1"/>
                </a:solidFill>
                <a:latin typeface="Arial" charset="0"/>
                <a:ea typeface="+mn-ea"/>
                <a:cs typeface="+mn-cs"/>
              </a:rPr>
              <a:t>streamlines</a:t>
            </a:r>
            <a:r>
              <a:rPr lang="en-GB" sz="1200" b="0" i="0" u="none" strike="noStrike" kern="1200" baseline="0" dirty="0" smtClean="0">
                <a:solidFill>
                  <a:schemeClr val="tx1"/>
                </a:solidFill>
                <a:latin typeface="Arial" charset="0"/>
                <a:ea typeface="+mn-ea"/>
                <a:cs typeface="+mn-cs"/>
              </a:rPr>
              <a:t>, with each layer of blood remaining the same distance from the vessel wall. Also, the central most portion of the blood stays in the </a:t>
            </a:r>
            <a:r>
              <a:rPr lang="en-GB" sz="1200" b="0" i="0" u="none" strike="noStrike" kern="1200" baseline="0" dirty="0" err="1" smtClean="0">
                <a:solidFill>
                  <a:schemeClr val="tx1"/>
                </a:solidFill>
                <a:latin typeface="Arial" charset="0"/>
                <a:ea typeface="+mn-ea"/>
                <a:cs typeface="+mn-cs"/>
              </a:rPr>
              <a:t>center</a:t>
            </a:r>
            <a:r>
              <a:rPr lang="en-GB" sz="1200" b="0" i="0" u="none" strike="noStrike" kern="1200" baseline="0" dirty="0" smtClean="0">
                <a:solidFill>
                  <a:schemeClr val="tx1"/>
                </a:solidFill>
                <a:latin typeface="Arial" charset="0"/>
                <a:ea typeface="+mn-ea"/>
                <a:cs typeface="+mn-cs"/>
              </a:rPr>
              <a:t> of the vessel. This type of flow is called </a:t>
            </a:r>
            <a:r>
              <a:rPr lang="en-GB" sz="1200" b="0" i="1" u="none" strike="noStrike" kern="1200" baseline="0" dirty="0" smtClean="0">
                <a:solidFill>
                  <a:schemeClr val="tx1"/>
                </a:solidFill>
                <a:latin typeface="Arial" charset="0"/>
                <a:ea typeface="+mn-ea"/>
                <a:cs typeface="+mn-cs"/>
              </a:rPr>
              <a:t>laminar flow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streamline flow</a:t>
            </a:r>
            <a:r>
              <a:rPr lang="en-GB" sz="1200" b="0" i="0" u="none" strike="noStrike" kern="1200" baseline="0" dirty="0" smtClean="0">
                <a:solidFill>
                  <a:schemeClr val="tx1"/>
                </a:solidFill>
                <a:latin typeface="Arial" charset="0"/>
                <a:ea typeface="+mn-ea"/>
                <a:cs typeface="+mn-cs"/>
              </a:rPr>
              <a:t>, and it is the opposite of </a:t>
            </a:r>
            <a:r>
              <a:rPr lang="en-GB" sz="1200" b="0" i="1" u="none" strike="noStrike" kern="1200" baseline="0" dirty="0" smtClean="0">
                <a:solidFill>
                  <a:schemeClr val="tx1"/>
                </a:solidFill>
                <a:latin typeface="Arial" charset="0"/>
                <a:ea typeface="+mn-ea"/>
                <a:cs typeface="+mn-cs"/>
              </a:rPr>
              <a:t>turbulent flow</a:t>
            </a:r>
            <a:r>
              <a:rPr lang="en-GB" sz="1200" b="0" i="0" u="none" strike="noStrike" kern="1200" baseline="0" dirty="0" smtClean="0">
                <a:solidFill>
                  <a:schemeClr val="tx1"/>
                </a:solidFill>
                <a:latin typeface="Arial" charset="0"/>
                <a:ea typeface="+mn-ea"/>
                <a:cs typeface="+mn-cs"/>
              </a:rPr>
              <a:t>, which is blood flowing in all directions in the vessel and continually mixing within the vessel.</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Turbulent flow of blood in </a:t>
            </a:r>
            <a:r>
              <a:rPr lang="en-GB" sz="1200" b="1" i="0" u="none" strike="noStrike" kern="1200" baseline="0" noProof="0" dirty="0" smtClean="0">
                <a:solidFill>
                  <a:schemeClr val="tx1"/>
                </a:solidFill>
                <a:latin typeface="Arial" charset="0"/>
                <a:ea typeface="+mn-ea"/>
                <a:cs typeface="+mn-cs"/>
              </a:rPr>
              <a:t>vessels </a:t>
            </a:r>
          </a:p>
          <a:p>
            <a:pPr algn="just"/>
            <a:r>
              <a:rPr lang="en-GB" sz="1200" b="0" i="0" u="none" strike="noStrike" kern="1200" baseline="0" dirty="0" smtClean="0">
                <a:solidFill>
                  <a:schemeClr val="tx1"/>
                </a:solidFill>
                <a:latin typeface="Arial" charset="0"/>
                <a:ea typeface="+mn-ea"/>
                <a:cs typeface="+mn-cs"/>
              </a:rPr>
              <a:t>     When the rate of blood flow becomes too great, when it passes by an obstruction in a vessel, when it makes a sharp turn, or when it passes over a rough surface, the flow may then become </a:t>
            </a:r>
            <a:r>
              <a:rPr lang="en-GB" sz="1200" b="0" i="1" u="none" strike="noStrike" kern="1200" baseline="0" dirty="0" smtClean="0">
                <a:solidFill>
                  <a:schemeClr val="tx1"/>
                </a:solidFill>
                <a:latin typeface="Arial" charset="0"/>
                <a:ea typeface="+mn-ea"/>
                <a:cs typeface="+mn-cs"/>
              </a:rPr>
              <a:t>turbulent</a:t>
            </a:r>
            <a:r>
              <a:rPr lang="en-GB" sz="1200" b="0" i="0" u="none" strike="noStrike" kern="1200" baseline="0" dirty="0" smtClean="0">
                <a:solidFill>
                  <a:schemeClr val="tx1"/>
                </a:solidFill>
                <a:latin typeface="Arial" charset="0"/>
                <a:ea typeface="+mn-ea"/>
                <a:cs typeface="+mn-cs"/>
              </a:rPr>
              <a:t>, or disorderly, rather than streamline. Turbulent flow means that the blood flows crosswise in the vessel as well as along the vessel, usually forming whorls in the blood called </a:t>
            </a:r>
            <a:r>
              <a:rPr lang="en-GB" sz="1200" b="0" i="1" u="none" strike="noStrike" kern="1200" baseline="0" dirty="0" smtClean="0">
                <a:solidFill>
                  <a:schemeClr val="tx1"/>
                </a:solidFill>
                <a:latin typeface="Arial" charset="0"/>
                <a:ea typeface="+mn-ea"/>
                <a:cs typeface="+mn-cs"/>
              </a:rPr>
              <a:t>eddy currents</a:t>
            </a:r>
            <a:r>
              <a:rPr lang="en-GB" sz="1200" b="0" i="0" u="none" strike="noStrike" kern="1200" baseline="0" dirty="0" smtClean="0">
                <a:solidFill>
                  <a:schemeClr val="tx1"/>
                </a:solidFill>
                <a:latin typeface="Arial" charset="0"/>
                <a:ea typeface="+mn-ea"/>
                <a:cs typeface="+mn-cs"/>
              </a:rPr>
              <a:t>. These are similar to the whirlpools that one frequently sees in a rapidly flowing river at a point of obstruction. When eddy currents are present, the blood flows with much greater resistance than when the flow is streamline</a:t>
            </a:r>
            <a:r>
              <a:rPr lang="cs-CZ" sz="1200" b="0"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because eddies add tremendously to the overall friction of flow in the vessel. The tendency </a:t>
            </a:r>
            <a:r>
              <a:rPr lang="cs-CZ" sz="1200" b="0" i="0" u="none" strike="noStrike" kern="1200" baseline="0" dirty="0" smtClean="0">
                <a:solidFill>
                  <a:schemeClr val="tx1"/>
                </a:solidFill>
                <a:latin typeface="Arial" charset="0"/>
                <a:ea typeface="+mn-ea"/>
                <a:cs typeface="+mn-cs"/>
              </a:rPr>
              <a:t>to</a:t>
            </a:r>
            <a:r>
              <a:rPr lang="en-GB" sz="1200" b="0" i="0" u="none" strike="noStrike" kern="1200" baseline="0" dirty="0" smtClean="0">
                <a:solidFill>
                  <a:schemeClr val="tx1"/>
                </a:solidFill>
                <a:latin typeface="Arial" charset="0"/>
                <a:ea typeface="+mn-ea"/>
                <a:cs typeface="+mn-cs"/>
              </a:rPr>
              <a:t> turbulent flow increases in direct proportion to the velocity of blood flow, the diameter of the blood vessel, and the density of the blood, and is inversely proportional to the viscosity of the blood, in accordance with the following equation:</a:t>
            </a:r>
          </a:p>
          <a:p>
            <a:endParaRPr lang="en-GB" sz="1200" b="0" i="0" u="none" strike="noStrike" kern="1200" baseline="0" dirty="0" smtClean="0">
              <a:solidFill>
                <a:schemeClr val="tx1"/>
              </a:solidFill>
              <a:latin typeface="Arial" charset="0"/>
              <a:ea typeface="+mn-ea"/>
              <a:cs typeface="+mn-cs"/>
            </a:endParaRPr>
          </a:p>
          <a:p>
            <a:pPr marL="0" marR="0" indent="0" algn="ctr" defTabSz="914400" rtl="0" eaLnBrk="0" fontAlgn="base" latinLnBrk="0" hangingPunct="0">
              <a:lnSpc>
                <a:spcPct val="100000"/>
              </a:lnSpc>
              <a:spcBef>
                <a:spcPct val="30000"/>
              </a:spcBef>
              <a:spcAft>
                <a:spcPct val="0"/>
              </a:spcAft>
              <a:buClrTx/>
              <a:buSzTx/>
              <a:buFontTx/>
              <a:buNone/>
              <a:tabLst/>
              <a:defRPr/>
            </a:pPr>
            <a:r>
              <a:rPr lang="en-GB" altLang="cs-CZ" sz="1200" b="1" dirty="0" smtClean="0"/>
              <a:t>R</a:t>
            </a:r>
            <a:r>
              <a:rPr lang="en-GB" altLang="cs-CZ" sz="1200" b="1" baseline="-25000" dirty="0" smtClean="0"/>
              <a:t>e</a:t>
            </a:r>
            <a:r>
              <a:rPr lang="en-GB" altLang="cs-CZ" sz="1200" b="1" dirty="0" smtClean="0"/>
              <a:t>=(</a:t>
            </a:r>
            <a:r>
              <a:rPr lang="en-GB" altLang="cs-CZ" sz="1200" b="1" dirty="0" smtClean="0">
                <a:sym typeface="Symbol" pitchFamily="18" charset="2"/>
              </a:rPr>
              <a:t>v r)/</a:t>
            </a:r>
            <a:endParaRPr lang="en-GB" altLang="cs-CZ" sz="1200" b="1" baseline="-25000" dirty="0" smtClean="0">
              <a:sym typeface="Symbol" pitchFamily="18" charset="2"/>
            </a:endParaRPr>
          </a:p>
          <a:p>
            <a:endParaRPr lang="en-GB" sz="1200" b="0" i="0" u="none" strike="noStrike" kern="1200" baseline="0" dirty="0" smtClean="0">
              <a:solidFill>
                <a:schemeClr val="tx1"/>
              </a:solidFill>
              <a:latin typeface="Arial" charset="0"/>
              <a:ea typeface="+mn-ea"/>
              <a:cs typeface="+mn-cs"/>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smtClean="0">
                <a:solidFill>
                  <a:schemeClr val="tx1"/>
                </a:solidFill>
                <a:latin typeface="Arial" charset="0"/>
                <a:ea typeface="+mn-ea"/>
                <a:cs typeface="+mn-cs"/>
              </a:rPr>
              <a:t>where </a:t>
            </a:r>
            <a:r>
              <a:rPr lang="en-GB" sz="1200" b="0" i="1" u="none" strike="noStrike" kern="1200" baseline="0" dirty="0" smtClean="0">
                <a:solidFill>
                  <a:schemeClr val="tx1"/>
                </a:solidFill>
                <a:latin typeface="Arial" charset="0"/>
                <a:ea typeface="+mn-ea"/>
                <a:cs typeface="+mn-cs"/>
              </a:rPr>
              <a:t>R</a:t>
            </a:r>
            <a:r>
              <a:rPr lang="en-GB" sz="1200" b="0" i="0" u="none" strike="noStrike" kern="1200" baseline="-25000" dirty="0" smtClean="0">
                <a:solidFill>
                  <a:schemeClr val="tx1"/>
                </a:solidFill>
                <a:latin typeface="Arial" charset="0"/>
                <a:ea typeface="+mn-ea"/>
                <a:cs typeface="+mn-cs"/>
              </a:rPr>
              <a:t>e</a:t>
            </a:r>
            <a:r>
              <a:rPr lang="en-GB" sz="1200" b="0" i="0" u="none" strike="noStrike" kern="1200" baseline="0" dirty="0" smtClean="0">
                <a:solidFill>
                  <a:schemeClr val="tx1"/>
                </a:solidFill>
                <a:latin typeface="Arial" charset="0"/>
                <a:ea typeface="+mn-ea"/>
                <a:cs typeface="+mn-cs"/>
              </a:rPr>
              <a:t> is </a:t>
            </a:r>
            <a:r>
              <a:rPr lang="en-GB" sz="1200" b="0" i="1" u="none" strike="noStrike" kern="1200" baseline="0" dirty="0" smtClean="0">
                <a:solidFill>
                  <a:schemeClr val="tx1"/>
                </a:solidFill>
                <a:latin typeface="Arial" charset="0"/>
                <a:ea typeface="+mn-ea"/>
                <a:cs typeface="+mn-cs"/>
              </a:rPr>
              <a:t>Reynolds’ number </a:t>
            </a:r>
            <a:r>
              <a:rPr lang="en-GB" sz="1200" b="0" i="0" u="none" strike="noStrike" kern="1200" baseline="0" dirty="0" smtClean="0">
                <a:solidFill>
                  <a:schemeClr val="tx1"/>
                </a:solidFill>
                <a:latin typeface="Arial" charset="0"/>
                <a:ea typeface="+mn-ea"/>
                <a:cs typeface="+mn-cs"/>
              </a:rPr>
              <a:t>and is the measure of the tendency for turbulence to occur, </a:t>
            </a:r>
            <a:r>
              <a:rPr lang="en-GB" altLang="cs-CZ" sz="1200" b="0" i="1" dirty="0" smtClean="0">
                <a:sym typeface="Symbol" pitchFamily="18" charset="2"/>
              </a:rPr>
              <a:t>v</a:t>
            </a:r>
            <a:r>
              <a:rPr lang="en-GB" sz="1200" b="0" i="0" u="none" strike="noStrike" kern="1200" baseline="0" dirty="0" smtClean="0">
                <a:solidFill>
                  <a:schemeClr val="tx1"/>
                </a:solidFill>
                <a:latin typeface="Arial" charset="0"/>
                <a:ea typeface="+mn-ea"/>
                <a:cs typeface="+mn-cs"/>
              </a:rPr>
              <a:t> is the mean velocity of blood flow</a:t>
            </a:r>
            <a:r>
              <a:rPr lang="en-GB" sz="1200" b="0" i="0" u="none" strike="noStrike" kern="1200" baseline="0" noProof="0" dirty="0" smtClean="0">
                <a:solidFill>
                  <a:schemeClr val="tx1"/>
                </a:solidFill>
                <a:latin typeface="Arial" charset="0"/>
                <a:ea typeface="+mn-ea"/>
                <a:cs typeface="+mn-cs"/>
              </a:rPr>
              <a:t>, </a:t>
            </a:r>
            <a:r>
              <a:rPr lang="en-GB" sz="1200" b="0" i="1" u="none" strike="noStrike" kern="1200" baseline="0" noProof="0" dirty="0" smtClean="0">
                <a:solidFill>
                  <a:schemeClr val="tx1"/>
                </a:solidFill>
                <a:latin typeface="Arial" charset="0"/>
                <a:ea typeface="+mn-ea"/>
                <a:cs typeface="+mn-cs"/>
              </a:rPr>
              <a:t>r</a:t>
            </a:r>
            <a:r>
              <a:rPr lang="en-GB" sz="1200" b="0" i="0" u="none" strike="noStrike" kern="1200" baseline="0" noProof="0" dirty="0" smtClean="0">
                <a:solidFill>
                  <a:schemeClr val="tx1"/>
                </a:solidFill>
                <a:latin typeface="Arial" charset="0"/>
                <a:ea typeface="+mn-ea"/>
                <a:cs typeface="+mn-cs"/>
              </a:rPr>
              <a:t> is the vessel radius,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density, and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the viscosity. The viscosity of blood is normally about 1/30 poise</a:t>
            </a:r>
            <a:r>
              <a:rPr lang="cs-CZ" sz="1200" b="0" i="0" u="none" strike="noStrike" kern="1200" baseline="0" noProof="0" dirty="0" smtClean="0">
                <a:solidFill>
                  <a:schemeClr val="tx1"/>
                </a:solidFill>
                <a:latin typeface="Arial" charset="0"/>
                <a:ea typeface="+mn-ea"/>
                <a:cs typeface="+mn-cs"/>
              </a:rPr>
              <a:t> (0.0033 </a:t>
            </a:r>
            <a:r>
              <a:rPr lang="cs-CZ" sz="1200" b="0" i="0" u="none" strike="noStrike" kern="1200" baseline="0" noProof="0" dirty="0" err="1" smtClean="0">
                <a:solidFill>
                  <a:schemeClr val="tx1"/>
                </a:solidFill>
                <a:latin typeface="Arial" charset="0"/>
                <a:ea typeface="+mn-ea"/>
                <a:cs typeface="+mn-cs"/>
              </a:rPr>
              <a:t>Pa</a:t>
            </a:r>
            <a:r>
              <a:rPr lang="cs-CZ" sz="1200" b="0" i="0" u="none" strike="noStrike" kern="1200" baseline="0" noProof="0" dirty="0" err="1" smtClean="0">
                <a:solidFill>
                  <a:schemeClr val="tx1"/>
                </a:solidFill>
                <a:latin typeface="Arial" charset="0"/>
                <a:ea typeface="+mn-ea"/>
                <a:cs typeface="+mn-cs"/>
                <a:sym typeface="Symbol"/>
              </a:rPr>
              <a:t></a:t>
            </a:r>
            <a:r>
              <a:rPr lang="cs-CZ" sz="1200" b="0" i="0" u="none" strike="noStrike" kern="1200" baseline="0" noProof="0" dirty="0" err="1" smtClean="0">
                <a:solidFill>
                  <a:schemeClr val="tx1"/>
                </a:solidFill>
                <a:latin typeface="Arial" charset="0"/>
                <a:ea typeface="+mn-ea"/>
                <a:cs typeface="+mn-cs"/>
              </a:rPr>
              <a:t>s</a:t>
            </a:r>
            <a:r>
              <a:rPr lang="cs-CZ" sz="1200" b="0" i="0" u="none" strike="noStrike" kern="1200" baseline="0" noProof="0" dirty="0" smtClean="0">
                <a:solidFill>
                  <a:schemeClr val="tx1"/>
                </a:solidFill>
                <a:latin typeface="Arial" charset="0"/>
                <a:ea typeface="+mn-ea"/>
                <a:cs typeface="+mn-cs"/>
              </a:rPr>
              <a:t>)</a:t>
            </a:r>
            <a:r>
              <a:rPr lang="en-GB" sz="1200" b="0" i="0" u="none" strike="noStrike" kern="1200" baseline="0" noProof="0" dirty="0" smtClean="0">
                <a:solidFill>
                  <a:schemeClr val="tx1"/>
                </a:solidFill>
                <a:latin typeface="Arial" charset="0"/>
                <a:ea typeface="+mn-ea"/>
                <a:cs typeface="+mn-cs"/>
              </a:rPr>
              <a:t>, and the density is only slightly greater </a:t>
            </a:r>
            <a:r>
              <a:rPr lang="en-GB" sz="1200" b="0" i="0" u="none" strike="noStrike" kern="1200" baseline="0" dirty="0" smtClean="0">
                <a:solidFill>
                  <a:schemeClr val="tx1"/>
                </a:solidFill>
                <a:latin typeface="Arial" charset="0"/>
                <a:ea typeface="+mn-ea"/>
                <a:cs typeface="+mn-cs"/>
              </a:rPr>
              <a:t>than 1. When Reynolds’ number rises above 200 to 400, turbulent flow will occur at some branches of vessels but will die out along the smooth portions of the vessels. However, when Reynolds’ number rises above approximately 2000, turbulence will usually occur even in a straight, smooth vessel. Reynolds’ number for flow in the vascular system even normally rises to 200 to 400 in large arteries; as a result there is almost always some turbulence of flow at the branches of these vessels. In the proximal portions of the aorta and pulmonary artery, Reynolds’ number can rise to several thousand during the rapid phase of ejection by the ventricles; this causes considerable turbulence in the proximal aorta and pulmonary artery where many conditions are appropriate for turbulence: (1) high velocity of blood flow, (2) pulsatile nature of the flow, (3) sudden change in vessel diameter, and (4) large vessel diameter. However, in small vessels, Reynolds’ number is almost never high enough to cause turbulence.</a:t>
            </a:r>
            <a:endParaRPr lang="en-GB"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17</a:t>
            </a:fld>
            <a:endParaRPr lang="cs-CZ"/>
          </a:p>
        </p:txBody>
      </p:sp>
    </p:spTree>
    <p:extLst>
      <p:ext uri="{BB962C8B-B14F-4D97-AF65-F5344CB8AC3E}">
        <p14:creationId xmlns:p14="http://schemas.microsoft.com/office/powerpoint/2010/main" val="3562596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pressure on vascular resistance and tissue blood flow</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One might expect that an increase in arterial pressure will cause a proportionate increase in blood flow through the various tissues of the body. However, the effect of pressure on blood flow is greater. The reason for this is that an increase in arterial pressure not only increases the force that pushes blood through the vessels but also distends the vessels at the same time, which decreases vascular resistance. Thus, greater pressure increases the flow in both of these ways. Therefore, for most tissues, blood flow at 100 mm Hg arterial pressure is usually four to six times as great as blood flow at 50 mm </a:t>
            </a:r>
            <a:r>
              <a:rPr lang="en-GB" sz="1200" b="0" i="0" u="none" strike="noStrike" kern="1200" baseline="0" dirty="0" smtClean="0">
                <a:solidFill>
                  <a:schemeClr val="tx1"/>
                </a:solidFill>
                <a:latin typeface="Arial" charset="0"/>
                <a:ea typeface="+mn-ea"/>
                <a:cs typeface="+mn-cs"/>
              </a:rPr>
              <a:t>Hg instead of two times as would be true if there were no effect of increasing pressure to increase vascular diameter (rigid vessel).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dirty="0" smtClean="0">
                <a:solidFill>
                  <a:schemeClr val="tx1"/>
                </a:solidFill>
                <a:latin typeface="Arial" charset="0"/>
                <a:ea typeface="+mn-ea"/>
                <a:cs typeface="+mn-cs"/>
              </a:rPr>
              <a:t>Vascular </a:t>
            </a:r>
            <a:r>
              <a:rPr lang="en-GB" sz="1200" b="1" i="0" u="none" strike="noStrike" kern="1200" baseline="0" dirty="0" err="1" smtClean="0">
                <a:solidFill>
                  <a:schemeClr val="tx1"/>
                </a:solidFill>
                <a:latin typeface="Arial" charset="0"/>
                <a:ea typeface="+mn-ea"/>
                <a:cs typeface="+mn-cs"/>
              </a:rPr>
              <a:t>distensibility</a:t>
            </a:r>
            <a:endParaRPr lang="en-GB" sz="1200" b="1" i="0" u="none" strike="noStrike" kern="1200" baseline="0" dirty="0" smtClean="0">
              <a:solidFill>
                <a:schemeClr val="tx1"/>
              </a:solidFill>
              <a:latin typeface="Arial" charset="0"/>
              <a:ea typeface="+mn-ea"/>
              <a:cs typeface="+mn-cs"/>
            </a:endParaRPr>
          </a:p>
          <a:p>
            <a:pPr algn="just"/>
            <a:r>
              <a:rPr lang="en-GB" sz="1200" b="0" i="0" u="none" strike="noStrike" kern="1200" baseline="0" dirty="0" smtClean="0">
                <a:solidFill>
                  <a:schemeClr val="tx1"/>
                </a:solidFill>
                <a:latin typeface="Arial" charset="0"/>
                <a:ea typeface="+mn-ea"/>
                <a:cs typeface="+mn-cs"/>
              </a:rPr>
              <a:t>     A valuable characteristic of the vascular system is that all blood vessels are </a:t>
            </a:r>
            <a:r>
              <a:rPr lang="en-GB" sz="1200" b="0" i="1" u="none" strike="noStrike" kern="1200" baseline="0" dirty="0" smtClean="0">
                <a:solidFill>
                  <a:schemeClr val="tx1"/>
                </a:solidFill>
                <a:latin typeface="Arial" charset="0"/>
                <a:ea typeface="+mn-ea"/>
                <a:cs typeface="+mn-cs"/>
              </a:rPr>
              <a:t>distensible</a:t>
            </a:r>
            <a:r>
              <a:rPr lang="en-GB" sz="1200" b="0" i="0" u="none" strike="noStrike" kern="1200" baseline="0" dirty="0" smtClean="0">
                <a:solidFill>
                  <a:schemeClr val="tx1"/>
                </a:solidFill>
                <a:latin typeface="Arial" charset="0"/>
                <a:ea typeface="+mn-ea"/>
                <a:cs typeface="+mn-cs"/>
              </a:rPr>
              <a:t>. Vascular </a:t>
            </a:r>
            <a:r>
              <a:rPr lang="en-GB" sz="1200" b="0" i="0" u="none" strike="noStrike" kern="1200" baseline="0" dirty="0" err="1" smtClean="0">
                <a:solidFill>
                  <a:schemeClr val="tx1"/>
                </a:solidFill>
                <a:latin typeface="Arial" charset="0"/>
                <a:ea typeface="+mn-ea"/>
                <a:cs typeface="+mn-cs"/>
              </a:rPr>
              <a:t>distensibility</a:t>
            </a:r>
            <a:r>
              <a:rPr lang="en-GB" sz="1200" b="0" i="0" u="none" strike="noStrike" kern="1200" baseline="0" dirty="0" smtClean="0">
                <a:solidFill>
                  <a:schemeClr val="tx1"/>
                </a:solidFill>
                <a:latin typeface="Arial" charset="0"/>
                <a:ea typeface="+mn-ea"/>
                <a:cs typeface="+mn-cs"/>
              </a:rPr>
              <a:t> plays an important roles in circulatory function. For example, the distensible nature of the arteries allows them to accommodate the pulsatile output </a:t>
            </a:r>
            <a:r>
              <a:rPr lang="en-GB" sz="1200" b="0" i="0" u="none" strike="noStrike" kern="1200" baseline="0" noProof="0" dirty="0" smtClean="0">
                <a:solidFill>
                  <a:schemeClr val="tx1"/>
                </a:solidFill>
                <a:latin typeface="Arial" charset="0"/>
                <a:ea typeface="+mn-ea"/>
                <a:cs typeface="+mn-cs"/>
              </a:rPr>
              <a:t>of the heart and to average out the pressure pulsations. This </a:t>
            </a:r>
            <a:r>
              <a:rPr lang="en-GB" sz="1200" b="0" i="0" u="none" strike="noStrike" kern="1200" baseline="0" dirty="0" smtClean="0">
                <a:solidFill>
                  <a:schemeClr val="tx1"/>
                </a:solidFill>
              </a:rPr>
              <a:t>provides smooth, continuous flow of blood through the very small blood vessels of the tissues. The most distensible by far of all the vessels are the veins. Even slight increases in venous pressure cause the veins to store 0.5 to 1.0 </a:t>
            </a:r>
            <a:r>
              <a:rPr lang="en-GB" sz="1200" b="0" i="0" u="none" strike="noStrike" kern="1200" baseline="0" dirty="0" err="1" smtClean="0">
                <a:solidFill>
                  <a:schemeClr val="tx1"/>
                </a:solidFill>
              </a:rPr>
              <a:t>liter</a:t>
            </a:r>
            <a:r>
              <a:rPr lang="en-GB" sz="1200" b="0" i="0" u="none" strike="noStrike" kern="1200" baseline="0" dirty="0" smtClean="0">
                <a:solidFill>
                  <a:schemeClr val="tx1"/>
                </a:solidFill>
              </a:rPr>
              <a:t> of extra blood. Therefore, the veins provide a </a:t>
            </a:r>
            <a:r>
              <a:rPr lang="en-GB" sz="1200" b="0" i="1" u="none" strike="noStrike" kern="1200" baseline="0" dirty="0" smtClean="0">
                <a:solidFill>
                  <a:schemeClr val="tx1"/>
                </a:solidFill>
              </a:rPr>
              <a:t>reservoir function </a:t>
            </a:r>
            <a:r>
              <a:rPr lang="en-GB" sz="1200" b="0" i="0" u="none" strike="noStrike" kern="1200" baseline="0" dirty="0" smtClean="0">
                <a:solidFill>
                  <a:schemeClr val="tx1"/>
                </a:solidFill>
              </a:rPr>
              <a:t>for storing large quantities of extra blood that can be called into use whenever required elsewhere in the circulation. Conversely, the walls of the arteries are far stronger than those of the veins. Consequently, the arteries, on average, are about eight times less distensible than the veins. That is, a given increase in pressure causes about eight times as much increase in blood in a vein as in an artery of comparable size.</a:t>
            </a:r>
          </a:p>
          <a:p>
            <a:pPr algn="just"/>
            <a:endParaRPr lang="en-GB" altLang="cs-CZ"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b="1" dirty="0" smtClean="0"/>
              <a:t>Vascular </a:t>
            </a:r>
            <a:r>
              <a:rPr lang="cs-CZ" altLang="cs-CZ" b="1" dirty="0" smtClean="0"/>
              <a:t>c</a:t>
            </a:r>
            <a:r>
              <a:rPr lang="en-GB" altLang="cs-CZ" b="1" dirty="0" err="1" smtClean="0"/>
              <a:t>ompliance</a:t>
            </a:r>
            <a:endParaRPr lang="en-GB" altLang="cs-CZ" b="1" dirty="0" smtClean="0"/>
          </a:p>
          <a:p>
            <a:pPr algn="just"/>
            <a:r>
              <a:rPr lang="en-GB" sz="1200" b="0" i="0" u="none" strike="noStrike" kern="1200" baseline="0" dirty="0" smtClean="0">
                <a:solidFill>
                  <a:schemeClr val="tx1"/>
                </a:solidFill>
              </a:rPr>
              <a:t>   </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In hemodynamic studies, it usually is much more important to know the </a:t>
            </a:r>
            <a:r>
              <a:rPr lang="en-GB" sz="1200" b="0" i="1" u="none" strike="noStrike" kern="1200" baseline="0" dirty="0" smtClean="0">
                <a:solidFill>
                  <a:schemeClr val="tx1"/>
                </a:solidFill>
              </a:rPr>
              <a:t>total quantity of blood  </a:t>
            </a:r>
            <a:r>
              <a:rPr lang="en-GB" sz="1200" b="0" i="0" u="none" strike="noStrike" kern="1200" baseline="0" dirty="0" smtClean="0">
                <a:solidFill>
                  <a:schemeClr val="tx1"/>
                </a:solidFill>
              </a:rPr>
              <a:t>that can be stored in a given portion of the circulation for</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each </a:t>
            </a:r>
            <a:r>
              <a:rPr lang="en-GB" sz="1200" b="0" i="0" u="none" strike="noStrike" kern="1200" baseline="0" dirty="0" err="1" smtClean="0">
                <a:solidFill>
                  <a:schemeClr val="tx1"/>
                </a:solidFill>
              </a:rPr>
              <a:t>millimeter</a:t>
            </a:r>
            <a:r>
              <a:rPr lang="en-GB" sz="1200" b="0" i="0" u="none" strike="noStrike" kern="1200" baseline="0" dirty="0" smtClean="0">
                <a:solidFill>
                  <a:schemeClr val="tx1"/>
                </a:solidFill>
              </a:rPr>
              <a:t> of mercury pressure rise than to know the </a:t>
            </a:r>
            <a:r>
              <a:rPr lang="en-GB" sz="1200" b="0" i="0" u="none" strike="noStrike" kern="1200" baseline="0" dirty="0" err="1" smtClean="0">
                <a:solidFill>
                  <a:schemeClr val="tx1"/>
                </a:solidFill>
              </a:rPr>
              <a:t>distensibilities</a:t>
            </a:r>
            <a:r>
              <a:rPr lang="en-GB" sz="1200" b="0" i="0" u="none" strike="noStrike" kern="1200" baseline="0" dirty="0" smtClean="0">
                <a:solidFill>
                  <a:schemeClr val="tx1"/>
                </a:solidFill>
              </a:rPr>
              <a:t> of the</a:t>
            </a:r>
            <a:r>
              <a:rPr lang="en-GB" altLang="cs-CZ" dirty="0" smtClean="0"/>
              <a:t> </a:t>
            </a:r>
            <a:r>
              <a:rPr lang="en-GB" sz="1200" b="0" i="0" u="none" strike="noStrike" kern="1200" baseline="0" dirty="0" smtClean="0">
                <a:solidFill>
                  <a:schemeClr val="tx1"/>
                </a:solidFill>
              </a:rPr>
              <a:t>individual vessels. This value is called the </a:t>
            </a:r>
            <a:r>
              <a:rPr lang="en-GB" sz="1200" b="0" i="1" u="none" strike="noStrike" kern="1200" baseline="0" dirty="0" smtClean="0">
                <a:solidFill>
                  <a:schemeClr val="tx1"/>
                </a:solidFill>
              </a:rPr>
              <a:t>compliance. </a:t>
            </a:r>
          </a:p>
          <a:p>
            <a:pPr algn="just"/>
            <a:r>
              <a:rPr lang="en-GB" sz="1200" b="0" i="0" u="none" strike="noStrike" kern="1200" baseline="0" dirty="0" smtClean="0">
                <a:solidFill>
                  <a:schemeClr val="tx1"/>
                </a:solidFill>
              </a:rPr>
              <a:t>    Compliance and </a:t>
            </a:r>
            <a:r>
              <a:rPr lang="en-GB" sz="1200" b="0" i="0" u="none" strike="noStrike" kern="1200" baseline="0" dirty="0" err="1" smtClean="0">
                <a:solidFill>
                  <a:schemeClr val="tx1"/>
                </a:solidFill>
              </a:rPr>
              <a:t>distensibility</a:t>
            </a:r>
            <a:r>
              <a:rPr lang="en-GB" sz="1200" b="0" i="0" u="none" strike="noStrike" kern="1200" baseline="0" dirty="0" smtClean="0">
                <a:solidFill>
                  <a:schemeClr val="tx1"/>
                </a:solidFill>
              </a:rPr>
              <a:t> are quite different. A slightly distensible vessel that has a slight volume may have far less compliance than a much less distensible vessel that has a large volume because </a:t>
            </a:r>
            <a:r>
              <a:rPr lang="en-GB" sz="1200" b="0" i="1" u="none" strike="noStrike" kern="1200" baseline="0" dirty="0" smtClean="0">
                <a:solidFill>
                  <a:schemeClr val="tx1"/>
                </a:solidFill>
              </a:rPr>
              <a:t>compliance is equal to </a:t>
            </a:r>
            <a:r>
              <a:rPr lang="en-GB" sz="1200" b="0" i="1" u="none" strike="noStrike" kern="1200" baseline="0" dirty="0" err="1" smtClean="0">
                <a:solidFill>
                  <a:schemeClr val="tx1"/>
                </a:solidFill>
              </a:rPr>
              <a:t>distensibility</a:t>
            </a:r>
            <a:r>
              <a:rPr lang="en-GB" sz="1200" b="0" i="1" u="none" strike="noStrike" kern="1200" baseline="0" dirty="0" smtClean="0">
                <a:solidFill>
                  <a:schemeClr val="tx1"/>
                </a:solidFill>
              </a:rPr>
              <a:t> times volume.</a:t>
            </a:r>
          </a:p>
          <a:p>
            <a:pPr algn="just"/>
            <a:r>
              <a:rPr lang="en-GB" sz="1200" b="0" i="0" u="none" strike="noStrike" kern="1200" baseline="0" dirty="0" smtClean="0">
                <a:solidFill>
                  <a:schemeClr val="tx1"/>
                </a:solidFill>
              </a:rPr>
              <a:t>    The compliance of a systemic vein is about 24 times that of its corresponding artery because it is about 8 times as distensible and it has a volume about</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3 times as great (8 </a:t>
            </a:r>
            <a:r>
              <a:rPr lang="en-GB" sz="1200" b="0" i="0" u="none" strike="noStrike" kern="1200" baseline="0" dirty="0" smtClean="0">
                <a:solidFill>
                  <a:schemeClr val="tx1"/>
                </a:solidFill>
                <a:sym typeface="Symbol"/>
              </a:rPr>
              <a:t></a:t>
            </a:r>
            <a:r>
              <a:rPr lang="en-GB" sz="1200" b="0" i="0" u="none" strike="noStrike" kern="1200" baseline="0" dirty="0" smtClean="0">
                <a:solidFill>
                  <a:schemeClr val="tx1"/>
                </a:solidFill>
              </a:rPr>
              <a:t> 3 = 24).</a:t>
            </a:r>
            <a:endParaRPr lang="en-GB" altLang="cs-CZ" dirty="0" smtClean="0"/>
          </a:p>
          <a:p>
            <a:endParaRPr lang="cs-CZ" altLang="cs-CZ"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Pulse wave velocity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heart ejects blood into the aorta during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systole, at first only the proximal portion of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becomes distended because the inertia of the blood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prevents sudden blood movement all the way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periphery. However, the rising pressure in the proximal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aorta rapidly overcomes this inertia, and the wave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front of distention spreads farther and farther along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This is called </a:t>
            </a:r>
            <a:r>
              <a:rPr lang="en-GB" sz="1200" b="0" i="1" u="none" strike="noStrike" kern="1200" baseline="0" dirty="0" smtClean="0">
                <a:solidFill>
                  <a:schemeClr val="tx1"/>
                </a:solidFill>
              </a:rPr>
              <a:t>transmission of </a:t>
            </a:r>
            <a:r>
              <a:rPr lang="en-GB" i="1" dirty="0" smtClean="0"/>
              <a:t>the pulse pressure </a:t>
            </a:r>
            <a:r>
              <a:rPr lang="en-GB" sz="1200" b="0" i="0" u="none" strike="noStrike" kern="1200" baseline="0" dirty="0" smtClean="0">
                <a:solidFill>
                  <a:schemeClr val="tx1"/>
                </a:solidFill>
              </a:rPr>
              <a:t>in the arteries. The velocity </a:t>
            </a:r>
            <a:r>
              <a:rPr lang="en-GB" dirty="0" smtClean="0"/>
              <a:t>of pulse </a:t>
            </a:r>
            <a:r>
              <a:rPr lang="en-GB" sz="1200" b="0" i="0" u="none" strike="noStrike" kern="1200" baseline="0" dirty="0" smtClean="0">
                <a:solidFill>
                  <a:schemeClr val="tx1"/>
                </a:solidFill>
              </a:rPr>
              <a:t>pressure transmission (or pulse wave velocity, PWV) in the normal aorta is 3 to 5 m/sec; in the large arterial branches, 7 to 10 m/sec</a:t>
            </a:r>
            <a:r>
              <a:rPr lang="en-US" sz="1200" b="0" i="0" u="none" strike="noStrike" kern="1200" baseline="0" dirty="0" smtClean="0">
                <a:solidFill>
                  <a:schemeClr val="tx1"/>
                </a:solidFill>
                <a:latin typeface="Arial" charset="0"/>
                <a:ea typeface="+mn-ea"/>
                <a:cs typeface="+mn-cs"/>
              </a:rPr>
              <a:t>; and in the small arteries, 15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35 m/sec. </a:t>
            </a:r>
            <a:r>
              <a:rPr lang="en-GB" sz="1200" b="0" i="0" u="none" strike="noStrike" kern="1200" baseline="0" dirty="0" smtClean="0">
                <a:solidFill>
                  <a:schemeClr val="tx1"/>
                </a:solidFill>
                <a:latin typeface="Arial" charset="0"/>
                <a:ea typeface="+mn-ea"/>
                <a:cs typeface="+mn-cs"/>
              </a:rPr>
              <a:t>In general, the smaller the </a:t>
            </a:r>
            <a:r>
              <a:rPr lang="en-GB" sz="1200" b="0" i="0" u="none" strike="noStrike" kern="1200" baseline="0" noProof="0" dirty="0" smtClean="0">
                <a:solidFill>
                  <a:schemeClr val="tx1"/>
                </a:solidFill>
                <a:latin typeface="Arial" charset="0"/>
                <a:ea typeface="+mn-ea"/>
                <a:cs typeface="+mn-cs"/>
              </a:rPr>
              <a:t>compliance (and higher stiffness) of </a:t>
            </a:r>
            <a:r>
              <a:rPr lang="cs-CZ" sz="1200" b="0" i="0" u="none" strike="noStrike" kern="1200" baseline="0" dirty="0" smtClean="0">
                <a:solidFill>
                  <a:schemeClr val="tx1"/>
                </a:solidFill>
                <a:latin typeface="Arial" charset="0"/>
                <a:ea typeface="+mn-ea"/>
                <a:cs typeface="+mn-cs"/>
              </a:rPr>
              <a:t>a </a:t>
            </a:r>
            <a:r>
              <a:rPr lang="cs-CZ" sz="1200" b="0" i="0" u="none" strike="noStrike" kern="1200" baseline="0" dirty="0" err="1" smtClean="0">
                <a:solidFill>
                  <a:schemeClr val="tx1"/>
                </a:solidFill>
                <a:latin typeface="Arial" charset="0"/>
                <a:ea typeface="+mn-ea"/>
                <a:cs typeface="+mn-cs"/>
              </a:rPr>
              <a:t>given</a:t>
            </a:r>
            <a:r>
              <a:rPr lang="en-GB" sz="1200" b="0" i="0" u="none" strike="noStrike" kern="1200" baseline="0" smtClean="0">
                <a:solidFill>
                  <a:schemeClr val="tx1"/>
                </a:solidFill>
                <a:latin typeface="Arial" charset="0"/>
                <a:ea typeface="+mn-ea"/>
                <a:cs typeface="+mn-cs"/>
              </a:rPr>
              <a:t> vascular segment, the higher the velocity, which explains the slow PWV in the aorta and the much faster PWV in the much less compliant small distal arteries. In </a:t>
            </a:r>
            <a:r>
              <a:rPr lang="en-GB" sz="1200" b="0" i="0" u="none" strike="noStrike" kern="1200" baseline="0" dirty="0" smtClean="0">
                <a:solidFill>
                  <a:schemeClr val="tx1"/>
                </a:solidFill>
                <a:latin typeface="Arial" charset="0"/>
                <a:ea typeface="+mn-ea"/>
                <a:cs typeface="+mn-cs"/>
              </a:rPr>
              <a:t>the aorta, the PWV is 20 </a:t>
            </a:r>
            <a:r>
              <a:rPr lang="en-GB" sz="1200" b="0" i="0" u="none" strike="noStrike" kern="1200" baseline="0" noProof="0" dirty="0" smtClean="0">
                <a:solidFill>
                  <a:schemeClr val="tx1"/>
                </a:solidFill>
                <a:latin typeface="Arial" charset="0"/>
                <a:ea typeface="+mn-ea"/>
                <a:cs typeface="+mn-cs"/>
              </a:rPr>
              <a:t>or more times the velocity of blood flow because </a:t>
            </a:r>
            <a:r>
              <a:rPr lang="en-GB" dirty="0" smtClean="0"/>
              <a:t>the pulse</a:t>
            </a:r>
            <a:r>
              <a:rPr lang="cs-CZ" dirty="0" smtClean="0"/>
              <a:t> </a:t>
            </a:r>
            <a:r>
              <a:rPr lang="en-GB" dirty="0" smtClean="0"/>
              <a:t>pressure is </a:t>
            </a:r>
            <a:r>
              <a:rPr lang="en-GB" sz="1200" b="0" i="0" u="none" strike="noStrike" kern="1200" baseline="0" noProof="0" dirty="0" smtClean="0">
                <a:solidFill>
                  <a:schemeClr val="tx1"/>
                </a:solidFill>
                <a:latin typeface="Arial" charset="0"/>
                <a:ea typeface="+mn-ea"/>
                <a:cs typeface="+mn-cs"/>
              </a:rPr>
              <a:t>simply a moving wave of </a:t>
            </a:r>
            <a:r>
              <a:rPr lang="en-GB" sz="1200" b="0" i="1" u="none" strike="noStrike" kern="1200" baseline="0" noProof="0" dirty="0" smtClean="0">
                <a:solidFill>
                  <a:schemeClr val="tx1"/>
                </a:solidFill>
                <a:latin typeface="Arial" charset="0"/>
                <a:ea typeface="+mn-ea"/>
                <a:cs typeface="+mn-cs"/>
              </a:rPr>
              <a:t>pressure </a:t>
            </a:r>
            <a:r>
              <a:rPr lang="en-GB" sz="1200" b="0" i="0" u="none" strike="noStrike" kern="1200" baseline="0" noProof="0" dirty="0" smtClean="0">
                <a:solidFill>
                  <a:schemeClr val="tx1"/>
                </a:solidFill>
                <a:latin typeface="Arial" charset="0"/>
                <a:ea typeface="+mn-ea"/>
                <a:cs typeface="+mn-cs"/>
              </a:rPr>
              <a:t>that involves little forward total movement of blood volume. The relation between PWV, vascular stiffness, vessel radius, and thickness of vessel wall shows the equations derived by </a:t>
            </a:r>
            <a:r>
              <a:rPr lang="en-GB" sz="1200" b="0" i="0" u="none" strike="noStrike" kern="1200" baseline="0" noProof="0" dirty="0" err="1" smtClean="0">
                <a:solidFill>
                  <a:schemeClr val="tx1"/>
                </a:solidFill>
                <a:latin typeface="Arial" charset="0"/>
                <a:ea typeface="+mn-ea"/>
                <a:cs typeface="+mn-cs"/>
              </a:rPr>
              <a:t>Moens-Kortweg</a:t>
            </a:r>
            <a:r>
              <a:rPr lang="en-GB" sz="1200" b="0" i="0" u="none" strike="noStrike" kern="1200" baseline="0" noProof="0" dirty="0" smtClean="0">
                <a:solidFill>
                  <a:schemeClr val="tx1"/>
                </a:solidFill>
                <a:latin typeface="Arial" charset="0"/>
                <a:ea typeface="+mn-ea"/>
                <a:cs typeface="+mn-cs"/>
              </a:rPr>
              <a:t> in 1878. It is worth noting that PWV can be simply measured and can be used as a predictor of increased vascular stiffness and of related tendency to hypertension.</a:t>
            </a:r>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19</a:t>
            </a:fld>
            <a:endParaRPr lang="cs-CZ"/>
          </a:p>
        </p:txBody>
      </p:sp>
    </p:spTree>
    <p:extLst>
      <p:ext uri="{BB962C8B-B14F-4D97-AF65-F5344CB8AC3E}">
        <p14:creationId xmlns:p14="http://schemas.microsoft.com/office/powerpoint/2010/main" val="425032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a:t>
            </a:fld>
            <a:endParaRPr lang="cs-CZ"/>
          </a:p>
        </p:txBody>
      </p:sp>
    </p:spTree>
    <p:extLst>
      <p:ext uri="{BB962C8B-B14F-4D97-AF65-F5344CB8AC3E}">
        <p14:creationId xmlns:p14="http://schemas.microsoft.com/office/powerpoint/2010/main" val="4020965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Arial" charset="0"/>
                <a:ea typeface="+mn-ea"/>
                <a:cs typeface="+mn-cs"/>
              </a:rPr>
              <a:t>Shear </a:t>
            </a:r>
            <a:r>
              <a:rPr lang="en-GB" sz="1200" b="1" i="0" kern="1200" noProof="0" dirty="0" smtClean="0">
                <a:solidFill>
                  <a:schemeClr val="tx1"/>
                </a:solidFill>
                <a:effectLst/>
                <a:latin typeface="Arial" charset="0"/>
                <a:ea typeface="+mn-ea"/>
                <a:cs typeface="+mn-cs"/>
              </a:rPr>
              <a:t>stress</a:t>
            </a:r>
            <a:r>
              <a:rPr lang="en-GB" sz="1200" b="0" i="0" kern="1200" noProof="0" dirty="0" smtClean="0">
                <a:solidFill>
                  <a:schemeClr val="tx1"/>
                </a:solidFill>
                <a:effectLst/>
                <a:latin typeface="Arial" charset="0"/>
                <a:ea typeface="+mn-ea"/>
                <a:cs typeface="+mn-cs"/>
              </a:rPr>
              <a:t> is defined as the frictional force generated by blood flow in the endothelium, that is, the force that the blood flow exerts on the vessel wall in direction of the flow. The magnitude of shear stress depends on velocity of blood flow, viscosity of the </a:t>
            </a:r>
            <a:r>
              <a:rPr lang="en-GB" sz="1200" b="0" i="0" kern="1200" noProof="0" dirty="0" smtClean="0">
                <a:effectLst/>
                <a:latin typeface="Arial" charset="0"/>
                <a:ea typeface="+mn-ea"/>
                <a:cs typeface="+mn-cs"/>
              </a:rPr>
              <a:t>blood,</a:t>
            </a:r>
            <a:r>
              <a:rPr lang="en-GB" sz="1200" b="0" i="0" kern="1200" baseline="0" noProof="0" dirty="0" smtClean="0">
                <a:effectLst/>
                <a:latin typeface="Arial" charset="0"/>
                <a:ea typeface="+mn-ea"/>
                <a:cs typeface="+mn-cs"/>
              </a:rPr>
              <a:t> and</a:t>
            </a:r>
            <a:r>
              <a:rPr lang="en-GB" sz="1200" b="0" i="0" kern="1200" noProof="0" dirty="0" smtClean="0">
                <a:effectLst/>
                <a:latin typeface="Arial" charset="0"/>
                <a:ea typeface="+mn-ea"/>
                <a:cs typeface="+mn-cs"/>
              </a:rPr>
              <a:t> vessel radius. Increased values</a:t>
            </a:r>
            <a:r>
              <a:rPr lang="en-GB" sz="1200" b="0" i="0" kern="1200" baseline="0" noProof="0" dirty="0" smtClean="0">
                <a:effectLst/>
                <a:latin typeface="Arial" charset="0"/>
                <a:ea typeface="+mn-ea"/>
                <a:cs typeface="+mn-cs"/>
              </a:rPr>
              <a:t> of </a:t>
            </a:r>
            <a:r>
              <a:rPr lang="en-GB" altLang="cs-CZ" noProof="0" dirty="0" smtClean="0"/>
              <a:t>share stress may lead to a tear in endothelial layer and to arterial dissection</a:t>
            </a:r>
            <a:r>
              <a:rPr lang="cs-CZ" altLang="cs-CZ" noProof="0" dirty="0" smtClean="0"/>
              <a:t>.</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20</a:t>
            </a:fld>
            <a:endParaRPr lang="cs-CZ"/>
          </a:p>
        </p:txBody>
      </p:sp>
    </p:spTree>
    <p:extLst>
      <p:ext uri="{BB962C8B-B14F-4D97-AF65-F5344CB8AC3E}">
        <p14:creationId xmlns:p14="http://schemas.microsoft.com/office/powerpoint/2010/main" val="1860519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dirty="0" smtClean="0">
                <a:solidFill>
                  <a:schemeClr val="tx1"/>
                </a:solidFill>
              </a:rPr>
              <a:t>Venous return</a:t>
            </a:r>
          </a:p>
          <a:p>
            <a:pPr algn="just"/>
            <a:r>
              <a:rPr lang="en-GB" sz="1200" b="0" i="0" u="none" strike="noStrike" kern="1200" baseline="0" dirty="0" smtClean="0">
                <a:solidFill>
                  <a:schemeClr val="tx1"/>
                </a:solidFill>
              </a:rPr>
              <a:t>     Blood from the capillaries is collected in the veins and returned to the heart. The driving forces</a:t>
            </a:r>
            <a:r>
              <a:rPr lang="en-GB" sz="1200" b="1" i="0" u="none" strike="noStrike" kern="1200" baseline="0" dirty="0" smtClean="0">
                <a:solidFill>
                  <a:schemeClr val="tx1"/>
                </a:solidFill>
              </a:rPr>
              <a:t> </a:t>
            </a:r>
            <a:r>
              <a:rPr lang="en-GB" sz="1200" b="0" i="0" u="none" strike="noStrike" kern="1200" baseline="0" dirty="0" smtClean="0">
                <a:solidFill>
                  <a:schemeClr val="tx1"/>
                </a:solidFill>
              </a:rPr>
              <a:t>for this venous return are: (1) </a:t>
            </a:r>
            <a:r>
              <a:rPr lang="en-GB" sz="1200" b="0" i="1" u="none" strike="noStrike" kern="1200" baseline="0" dirty="0" err="1" smtClean="0">
                <a:solidFill>
                  <a:schemeClr val="tx1"/>
                </a:solidFill>
              </a:rPr>
              <a:t>vis</a:t>
            </a:r>
            <a:r>
              <a:rPr lang="en-GB" sz="1200" b="0" i="1" u="none" strike="noStrike" kern="1200" baseline="0" dirty="0" smtClean="0">
                <a:solidFill>
                  <a:schemeClr val="tx1"/>
                </a:solidFill>
              </a:rPr>
              <a:t> a </a:t>
            </a:r>
            <a:r>
              <a:rPr lang="en-GB" sz="1200" b="0" i="1" u="none" strike="noStrike" kern="1200" baseline="0" dirty="0" err="1" smtClean="0">
                <a:solidFill>
                  <a:schemeClr val="tx1"/>
                </a:solidFill>
              </a:rPr>
              <a:t>tergo</a:t>
            </a:r>
            <a:r>
              <a:rPr lang="en-GB" sz="1200" b="0" i="0" u="none" strike="noStrike" kern="1200" baseline="0" dirty="0" smtClean="0">
                <a:solidFill>
                  <a:schemeClr val="tx1"/>
                </a:solidFill>
              </a:rPr>
              <a:t>, i.e., the </a:t>
            </a:r>
            <a:r>
              <a:rPr lang="en-GB" sz="1200" b="0" i="0" u="none" strike="noStrike" kern="1200" baseline="0" dirty="0" err="1" smtClean="0">
                <a:solidFill>
                  <a:schemeClr val="tx1"/>
                </a:solidFill>
              </a:rPr>
              <a:t>postcapillary</a:t>
            </a:r>
            <a:r>
              <a:rPr lang="en-GB" sz="1200" b="0" i="0" u="none" strike="noStrike" kern="1200" baseline="0" dirty="0" smtClean="0">
                <a:solidFill>
                  <a:schemeClr val="tx1"/>
                </a:solidFill>
              </a:rPr>
              <a:t> blood pressure (ca. 15 mmHg); (2) the suction that arises due to lowering of the cardiac valve plane in systole; (3) the pressure exerted on the veins during skeletal muscle contraction (</a:t>
            </a:r>
            <a:r>
              <a:rPr lang="en-GB" sz="1200" b="0" i="1" u="none" strike="noStrike" kern="1200" baseline="0" dirty="0" smtClean="0">
                <a:solidFill>
                  <a:schemeClr val="tx1"/>
                </a:solidFill>
              </a:rPr>
              <a:t>muscle pump</a:t>
            </a:r>
            <a:r>
              <a:rPr lang="en-GB" sz="1200" b="0" i="0" u="none" strike="noStrike" kern="1200" baseline="0" dirty="0" smtClean="0">
                <a:solidFill>
                  <a:schemeClr val="tx1"/>
                </a:solidFill>
              </a:rPr>
              <a:t>); (4) the increased abdominal pressure together with the lowered </a:t>
            </a:r>
            <a:r>
              <a:rPr lang="en-GB" sz="1200" b="0" i="0" u="none" strike="noStrike" kern="1200" baseline="0" dirty="0" err="1" smtClean="0">
                <a:solidFill>
                  <a:schemeClr val="tx1"/>
                </a:solidFill>
              </a:rPr>
              <a:t>intrathoracic</a:t>
            </a:r>
            <a:r>
              <a:rPr lang="en-GB" sz="1200" b="0" i="0" u="none" strike="noStrike" kern="1200" baseline="0" dirty="0" smtClean="0">
                <a:solidFill>
                  <a:schemeClr val="tx1"/>
                </a:solidFill>
              </a:rPr>
              <a:t> pressure during inspiration, which leads to thoracic venous dilatation and suction. The valves of veins (5) prevent the blood from flowing in the wrong direction.</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21</a:t>
            </a:fld>
            <a:endParaRPr lang="cs-CZ"/>
          </a:p>
        </p:txBody>
      </p:sp>
    </p:spTree>
    <p:extLst>
      <p:ext uri="{BB962C8B-B14F-4D97-AF65-F5344CB8AC3E}">
        <p14:creationId xmlns:p14="http://schemas.microsoft.com/office/powerpoint/2010/main" val="1169190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22</a:t>
            </a:fld>
            <a:endParaRPr lang="cs-CZ"/>
          </a:p>
        </p:txBody>
      </p:sp>
    </p:spTree>
    <p:extLst>
      <p:ext uri="{BB962C8B-B14F-4D97-AF65-F5344CB8AC3E}">
        <p14:creationId xmlns:p14="http://schemas.microsoft.com/office/powerpoint/2010/main" val="3607263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u="none" strike="noStrike" kern="1200" baseline="0" noProof="0" dirty="0" smtClean="0">
                <a:solidFill>
                  <a:schemeClr val="tx1"/>
                </a:solidFill>
                <a:latin typeface="Arial" charset="0"/>
                <a:ea typeface="+mn-ea"/>
                <a:cs typeface="+mn-cs"/>
              </a:rPr>
              <a:t>Function of blood circulation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function of the circulation is to service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needs of the body tissues—to transport nutrients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body tissues, to transport waste products away,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conduct hormones from one part of the body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another, and, in general, to maintain an appropriate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environment in all the tissue fluids of the body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optimal survival and function of the cells.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rate of blood </a:t>
            </a:r>
            <a:r>
              <a:rPr lang="en-GB" sz="1200" b="0" i="0" u="none" strike="noStrike" kern="1200" baseline="0" dirty="0" smtClean="0">
                <a:solidFill>
                  <a:schemeClr val="tx1"/>
                </a:solidFill>
                <a:latin typeface="Arial" charset="0"/>
                <a:ea typeface="+mn-ea"/>
                <a:cs typeface="+mn-cs"/>
              </a:rPr>
              <a:t>flow through most tissues is controlled in response to tissue need for </a:t>
            </a:r>
            <a:r>
              <a:rPr lang="en-GB" sz="1200" b="0" i="0" u="none" strike="noStrike" kern="1200" baseline="0" noProof="0" dirty="0" smtClean="0">
                <a:solidFill>
                  <a:schemeClr val="tx1"/>
                </a:solidFill>
                <a:latin typeface="Arial" charset="0"/>
                <a:ea typeface="+mn-ea"/>
                <a:cs typeface="+mn-cs"/>
              </a:rPr>
              <a:t>nutrients. The heart and circulation in turn are controlled to provide the necessary cardiac output and arterial pressure to ensure the required blood flow into the individual </a:t>
            </a:r>
            <a:r>
              <a:rPr lang="en-GB" sz="1200" b="0" i="0" u="none" strike="noStrike" kern="1200" baseline="0" dirty="0" smtClean="0">
                <a:solidFill>
                  <a:schemeClr val="tx1"/>
                </a:solidFill>
                <a:latin typeface="Arial" charset="0"/>
                <a:ea typeface="+mn-ea"/>
                <a:cs typeface="+mn-cs"/>
              </a:rPr>
              <a:t>tissues (note the differences in blood distribution between individual organ systems in rest and under load). </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Physical characteristics of the circulation</a:t>
            </a:r>
          </a:p>
          <a:p>
            <a:pPr algn="just"/>
            <a:r>
              <a:rPr lang="en-GB" sz="1200" b="0" i="0" u="none" strike="noStrike" kern="1200" baseline="0" dirty="0" smtClean="0">
                <a:solidFill>
                  <a:schemeClr val="tx1"/>
                </a:solidFill>
                <a:latin typeface="Arial" charset="0"/>
                <a:ea typeface="+mn-ea"/>
                <a:cs typeface="+mn-cs"/>
              </a:rPr>
              <a:t>    The circulation is divided into the </a:t>
            </a:r>
            <a:r>
              <a:rPr lang="en-GB" sz="1200" b="0" i="1" u="none" strike="noStrike" kern="1200" baseline="0" dirty="0" smtClean="0">
                <a:solidFill>
                  <a:schemeClr val="tx1"/>
                </a:solidFill>
                <a:latin typeface="Arial" charset="0"/>
                <a:ea typeface="+mn-ea"/>
                <a:cs typeface="+mn-cs"/>
              </a:rPr>
              <a:t>systemic circulation </a:t>
            </a:r>
            <a:r>
              <a:rPr lang="en-US" sz="1200" b="0" i="0" u="none" strike="noStrike" kern="1200" baseline="0" dirty="0" smtClean="0">
                <a:solidFill>
                  <a:schemeClr val="tx1"/>
                </a:solidFill>
                <a:latin typeface="Arial" charset="0"/>
                <a:ea typeface="+mn-ea"/>
                <a:cs typeface="+mn-cs"/>
              </a:rPr>
              <a:t>and the </a:t>
            </a:r>
            <a:r>
              <a:rPr lang="en-US" sz="1200" b="0" i="1" u="none" strike="noStrike" kern="1200" baseline="0" dirty="0" smtClean="0">
                <a:solidFill>
                  <a:schemeClr val="tx1"/>
                </a:solidFill>
                <a:latin typeface="Arial" charset="0"/>
                <a:ea typeface="+mn-ea"/>
                <a:cs typeface="+mn-cs"/>
              </a:rPr>
              <a:t>pulmonary circulation. </a:t>
            </a:r>
            <a:r>
              <a:rPr lang="en-US" sz="1200" b="0" i="0" u="none" strike="noStrike" kern="1200" baseline="0" dirty="0" smtClean="0">
                <a:solidFill>
                  <a:schemeClr val="tx1"/>
                </a:solidFill>
                <a:latin typeface="Arial" charset="0"/>
                <a:ea typeface="+mn-ea"/>
                <a:cs typeface="+mn-cs"/>
              </a:rPr>
              <a:t>Because the systemic circulation </a:t>
            </a:r>
            <a:r>
              <a:rPr lang="en-GB" sz="1200" b="0" i="0" u="none" strike="noStrike" kern="1200" baseline="0" dirty="0" smtClean="0">
                <a:solidFill>
                  <a:schemeClr val="tx1"/>
                </a:solidFill>
                <a:latin typeface="Arial" charset="0"/>
                <a:ea typeface="+mn-ea"/>
                <a:cs typeface="+mn-cs"/>
              </a:rPr>
              <a:t>supplies blood flow to all the tissues of the body except the lungs, it is also called the </a:t>
            </a:r>
            <a:r>
              <a:rPr lang="en-GB" sz="1200" b="0" i="1" u="none" strike="noStrike" kern="1200" baseline="0" dirty="0" smtClean="0">
                <a:solidFill>
                  <a:schemeClr val="tx1"/>
                </a:solidFill>
                <a:latin typeface="Arial" charset="0"/>
                <a:ea typeface="+mn-ea"/>
                <a:cs typeface="+mn-cs"/>
              </a:rPr>
              <a:t>greater circulation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peripheral circulation.</a:t>
            </a:r>
          </a:p>
          <a:p>
            <a:endParaRPr lang="en-GB" sz="1200" b="0" i="1"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Functional parts of the circulation</a:t>
            </a:r>
          </a:p>
          <a:p>
            <a:pPr algn="just"/>
            <a:r>
              <a:rPr lang="en-GB" sz="1200" b="1"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Before discussing the details of circulatory function, it is important to understand the role of each part of the circulation. The function of the </a:t>
            </a:r>
            <a:r>
              <a:rPr lang="en-GB" sz="1200" b="0" i="1" u="none" strike="noStrike" kern="1200" baseline="0" dirty="0" smtClean="0">
                <a:solidFill>
                  <a:schemeClr val="tx1"/>
                </a:solidFill>
                <a:latin typeface="Arial" charset="0"/>
                <a:ea typeface="+mn-ea"/>
                <a:cs typeface="+mn-cs"/>
              </a:rPr>
              <a:t>arteries </a:t>
            </a:r>
            <a:r>
              <a:rPr lang="en-GB" sz="1200" b="0" i="0" u="none" strike="noStrike" kern="1200" baseline="0" dirty="0" smtClean="0">
                <a:solidFill>
                  <a:schemeClr val="tx1"/>
                </a:solidFill>
                <a:latin typeface="Arial" charset="0"/>
                <a:ea typeface="+mn-ea"/>
                <a:cs typeface="+mn-cs"/>
              </a:rPr>
              <a:t>is to transport blood </a:t>
            </a:r>
            <a:r>
              <a:rPr lang="en-GB" sz="1200" b="0" i="1" u="none" strike="noStrike" kern="1200" baseline="0" dirty="0" smtClean="0">
                <a:solidFill>
                  <a:schemeClr val="tx1"/>
                </a:solidFill>
                <a:latin typeface="Arial" charset="0"/>
                <a:ea typeface="+mn-ea"/>
                <a:cs typeface="+mn-cs"/>
              </a:rPr>
              <a:t>under high pressure </a:t>
            </a:r>
            <a:r>
              <a:rPr lang="en-US" sz="1200" b="0" i="0" u="none" strike="noStrike" kern="1200" baseline="0" dirty="0" smtClean="0">
                <a:solidFill>
                  <a:schemeClr val="tx1"/>
                </a:solidFill>
                <a:latin typeface="Arial" charset="0"/>
                <a:ea typeface="+mn-ea"/>
                <a:cs typeface="+mn-cs"/>
              </a:rPr>
              <a:t>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tissues. For this reason, the arteries have strong vascular walls, and blood flows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at a high velocity in the arteries.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t>
            </a:r>
            <a:r>
              <a:rPr lang="en-US" sz="1200" b="0" i="1" u="none" strike="noStrike" kern="1200" baseline="0" dirty="0" smtClean="0">
                <a:solidFill>
                  <a:schemeClr val="tx1"/>
                </a:solidFill>
                <a:latin typeface="Arial" charset="0"/>
                <a:ea typeface="+mn-ea"/>
                <a:cs typeface="+mn-cs"/>
              </a:rPr>
              <a:t>arterioles </a:t>
            </a:r>
            <a:r>
              <a:rPr lang="en-US" sz="1200" b="0" i="0" u="none" strike="noStrike" kern="1200" baseline="0" dirty="0" smtClean="0">
                <a:solidFill>
                  <a:schemeClr val="tx1"/>
                </a:solidFill>
                <a:latin typeface="Arial" charset="0"/>
                <a:ea typeface="+mn-ea"/>
                <a:cs typeface="+mn-cs"/>
              </a:rPr>
              <a:t>are the last small branches of the arterial system; they act as</a:t>
            </a:r>
            <a:r>
              <a:rPr lang="cs-CZ"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control conduits </a:t>
            </a:r>
            <a:r>
              <a:rPr lang="en-US" sz="1200" b="0" i="0" u="none" strike="noStrike" kern="1200" baseline="0" dirty="0" smtClean="0">
                <a:solidFill>
                  <a:schemeClr val="tx1"/>
                </a:solidFill>
                <a:latin typeface="Arial" charset="0"/>
                <a:ea typeface="+mn-ea"/>
                <a:cs typeface="+mn-cs"/>
              </a:rPr>
              <a:t>through which blood is released into the capillaries. The</a:t>
            </a:r>
            <a:r>
              <a:rPr lang="cs-CZ" sz="1200" b="0" i="0" u="none" strike="noStrike" kern="1200" baseline="0" dirty="0" smtClean="0">
                <a:solidFill>
                  <a:schemeClr val="tx1"/>
                </a:solidFill>
                <a:latin typeface="Arial" charset="0"/>
                <a:ea typeface="+mn-ea"/>
                <a:cs typeface="+mn-cs"/>
              </a:rPr>
              <a:t> arteriol </a:t>
            </a:r>
            <a:r>
              <a:rPr lang="en-US" sz="1200" b="0" i="0" u="none" strike="noStrike" kern="1200" baseline="0" dirty="0" smtClean="0">
                <a:solidFill>
                  <a:schemeClr val="tx1"/>
                </a:solidFill>
                <a:latin typeface="Arial" charset="0"/>
                <a:ea typeface="+mn-ea"/>
                <a:cs typeface="+mn-cs"/>
              </a:rPr>
              <a:t>has a strong muscular wall that can close the arteriole completely or can,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by relaxing, dilate it several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fold, thus having the capability of vastly altering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blood flow in each tissue bed in response to the need of the tissue.</a:t>
            </a:r>
            <a:r>
              <a:rPr lang="cs-CZ" sz="1200" b="0" i="0" u="none" strike="noStrike" kern="1200" baseline="0" dirty="0" smtClean="0">
                <a:solidFill>
                  <a:schemeClr val="tx1"/>
                </a:solidFill>
                <a:latin typeface="Arial" charset="0"/>
                <a:ea typeface="+mn-ea"/>
                <a:cs typeface="+mn-cs"/>
              </a:rPr>
              <a:t> </a:t>
            </a:r>
          </a:p>
          <a:p>
            <a:pPr algn="just"/>
            <a:r>
              <a:rPr lang="en-GB" sz="1200" b="0" i="0" u="none" strike="noStrike" kern="1200" baseline="0" noProof="0" dirty="0" smtClean="0">
                <a:solidFill>
                  <a:schemeClr val="tx1"/>
                </a:solidFill>
                <a:latin typeface="Arial" charset="0"/>
                <a:ea typeface="+mn-ea"/>
                <a:cs typeface="+mn-cs"/>
              </a:rPr>
              <a:t>     The function of the </a:t>
            </a:r>
            <a:r>
              <a:rPr lang="en-GB" sz="1200" b="0" i="1" u="none" strike="noStrike" kern="1200" baseline="0" noProof="0" dirty="0" smtClean="0">
                <a:solidFill>
                  <a:schemeClr val="tx1"/>
                </a:solidFill>
                <a:latin typeface="Arial" charset="0"/>
                <a:ea typeface="+mn-ea"/>
                <a:cs typeface="+mn-cs"/>
              </a:rPr>
              <a:t>capillaries </a:t>
            </a:r>
            <a:r>
              <a:rPr lang="en-GB" sz="1200" b="0" i="0" u="none" strike="noStrike" kern="1200" baseline="0" noProof="0" dirty="0" smtClean="0">
                <a:solidFill>
                  <a:schemeClr val="tx1"/>
                </a:solidFill>
                <a:latin typeface="Arial" charset="0"/>
                <a:ea typeface="+mn-ea"/>
                <a:cs typeface="+mn-cs"/>
              </a:rPr>
              <a:t>is to exchange fluid, nutrients, electrolytes, hormones, and other substances between the blood and the interstitial fluid.</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To serve this role, the capillary walls are very thin and have numerous minute </a:t>
            </a:r>
            <a:r>
              <a:rPr lang="en-GB" sz="1200" b="0" i="1" u="none" strike="noStrike" kern="1200" baseline="0" noProof="0" dirty="0" smtClean="0">
                <a:solidFill>
                  <a:schemeClr val="tx1"/>
                </a:solidFill>
                <a:latin typeface="Arial" charset="0"/>
                <a:ea typeface="+mn-ea"/>
                <a:cs typeface="+mn-cs"/>
              </a:rPr>
              <a:t>capillary pores </a:t>
            </a:r>
            <a:r>
              <a:rPr lang="en-GB" sz="1200" b="0" i="0" u="none" strike="noStrike" kern="1200" baseline="0" noProof="0" dirty="0" smtClean="0">
                <a:solidFill>
                  <a:schemeClr val="tx1"/>
                </a:solidFill>
                <a:latin typeface="Arial" charset="0"/>
                <a:ea typeface="+mn-ea"/>
                <a:cs typeface="+mn-cs"/>
              </a:rPr>
              <a:t>permeable to water and other small molecular substances.</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The </a:t>
            </a:r>
            <a:r>
              <a:rPr lang="en-GB" sz="1200" b="0" i="1" u="none" strike="noStrike" kern="1200" baseline="0" noProof="0" dirty="0" err="1" smtClean="0">
                <a:solidFill>
                  <a:schemeClr val="tx1"/>
                </a:solidFill>
                <a:latin typeface="Arial" charset="0"/>
                <a:ea typeface="+mn-ea"/>
                <a:cs typeface="+mn-cs"/>
              </a:rPr>
              <a:t>venules</a:t>
            </a:r>
            <a:r>
              <a:rPr lang="en-GB" sz="1200" b="0" i="1"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collect blood from the capillaries, and they gradually coalesce into progressively larger veins. The </a:t>
            </a:r>
            <a:r>
              <a:rPr lang="en-GB" sz="1200" b="0" i="1" u="none" strike="noStrike" kern="1200" baseline="0" noProof="0" dirty="0" smtClean="0">
                <a:solidFill>
                  <a:schemeClr val="tx1"/>
                </a:solidFill>
                <a:latin typeface="Arial" charset="0"/>
                <a:ea typeface="+mn-ea"/>
                <a:cs typeface="+mn-cs"/>
              </a:rPr>
              <a:t>veins </a:t>
            </a:r>
            <a:r>
              <a:rPr lang="en-GB" sz="1200" b="0" i="0" u="none" strike="noStrike" kern="1200" baseline="0" noProof="0" dirty="0" smtClean="0">
                <a:solidFill>
                  <a:schemeClr val="tx1"/>
                </a:solidFill>
                <a:latin typeface="Arial" charset="0"/>
                <a:ea typeface="+mn-ea"/>
                <a:cs typeface="+mn-cs"/>
              </a:rPr>
              <a:t>function as conduits for transport of blood from t</a:t>
            </a:r>
            <a:r>
              <a:rPr lang="en-GB" sz="1200" b="0" i="0" u="none" strike="noStrike" kern="1200" baseline="0" noProof="0" dirty="0" smtClean="0">
                <a:solidFill>
                  <a:schemeClr val="tx1"/>
                </a:solidFill>
              </a:rPr>
              <a:t>he </a:t>
            </a:r>
            <a:r>
              <a:rPr lang="en-GB" sz="1200" b="0" i="0" u="none" strike="noStrike" kern="1200" baseline="0" noProof="0" dirty="0" err="1" smtClean="0">
                <a:solidFill>
                  <a:schemeClr val="tx1"/>
                </a:solidFill>
              </a:rPr>
              <a:t>venules</a:t>
            </a:r>
            <a:r>
              <a:rPr lang="en-GB" sz="1200" b="0" i="0" u="none" strike="noStrike" kern="1200" baseline="0" noProof="0" dirty="0" smtClean="0">
                <a:solidFill>
                  <a:schemeClr val="tx1"/>
                </a:solidFill>
              </a:rPr>
              <a:t> back to the heart; equally important, they serve as a major reservoir of extra blood.</a:t>
            </a:r>
          </a:p>
          <a:p>
            <a:r>
              <a:rPr lang="en-GB" sz="1200" b="0" i="0" u="none" strike="noStrike" kern="1200" baseline="0" noProof="0" dirty="0" smtClean="0">
                <a:solidFill>
                  <a:schemeClr val="tx1"/>
                </a:solidFill>
              </a:rPr>
              <a:t>     Because the pressure in the venous system is very low, the venous walls are thin. Even so, they are muscular enough to contract or expand and thereby act as a controllable reservoir for the extra blood, either a small or a large amount, depending on the needs of the circulation.</a:t>
            </a:r>
            <a:endParaRPr lang="en-GB" sz="1200" b="0" i="1" u="none" strike="noStrike" kern="1200" baseline="0" noProof="0" dirty="0" smtClean="0">
              <a:solidFill>
                <a:schemeClr val="tx1"/>
              </a:solidFill>
            </a:endParaRPr>
          </a:p>
          <a:p>
            <a:endParaRPr lang="en-GB" noProof="0" dirty="0" smtClean="0"/>
          </a:p>
          <a:p>
            <a:r>
              <a:rPr lang="en-GB" sz="1200" b="1" i="0" u="none" strike="noStrike" kern="1200" baseline="0" dirty="0" smtClean="0">
                <a:solidFill>
                  <a:schemeClr val="tx1"/>
                </a:solidFill>
              </a:rPr>
              <a:t>Basic theory of circulatory function</a:t>
            </a:r>
          </a:p>
          <a:p>
            <a:r>
              <a:rPr lang="en-GB" sz="1200" b="0" i="0" u="none" strike="noStrike" kern="1200" baseline="0" dirty="0" smtClean="0">
                <a:solidFill>
                  <a:schemeClr val="tx1"/>
                </a:solidFill>
              </a:rPr>
              <a:t>Although the details of circulatory function are complex, there are three basic principles that underlie all functions of the system.</a:t>
            </a:r>
          </a:p>
          <a:p>
            <a:pPr marL="228600" indent="-228600" algn="just">
              <a:buAutoNum type="arabicPeriod"/>
            </a:pPr>
            <a:r>
              <a:rPr lang="en-GB" sz="1200" b="1" i="1" u="none" strike="noStrike" kern="1200" baseline="0" dirty="0" smtClean="0">
                <a:solidFill>
                  <a:schemeClr val="tx1"/>
                </a:solidFill>
              </a:rPr>
              <a:t>The rate of blood flow to each tissue of the body is almost always precisely controlled in relation to the tissue need. </a:t>
            </a:r>
            <a:r>
              <a:rPr lang="en-GB" sz="1200" b="0" i="0" u="none" strike="noStrike" kern="1200" baseline="0" dirty="0" smtClean="0">
                <a:solidFill>
                  <a:schemeClr val="tx1"/>
                </a:solidFill>
              </a:rPr>
              <a:t>When tissues are active, they need greatly increased supply of nutrients and therefore much more blood flow than when at  rest—occasionally as much as 20 to 30 times the resting level. Yet the heart normally cannot increase its cardiac output more than four to seven times greater than resting levels. Therefore, it is not possible simply to increase blood flow everywhere in the body when a particular tissue demands increased flow. Instead, the </a:t>
            </a:r>
            <a:r>
              <a:rPr lang="en-GB" sz="1200" b="0" i="0" u="none" strike="noStrike" kern="1200" baseline="0" dirty="0" err="1" smtClean="0">
                <a:solidFill>
                  <a:schemeClr val="tx1"/>
                </a:solidFill>
              </a:rPr>
              <a:t>microvessels</a:t>
            </a:r>
            <a:r>
              <a:rPr lang="en-GB" sz="1200" b="0" i="0" u="none" strike="noStrike" kern="1200" baseline="0" dirty="0" smtClean="0">
                <a:solidFill>
                  <a:schemeClr val="tx1"/>
                </a:solidFill>
              </a:rPr>
              <a:t> of each tissue continuously monitor tissue needs, such as the availability of oxygen and other nutrients and the accumulation of carbon dioxide and other tissue waste products, and these in turn act directly on the local blood vessels, dilating or constricting them, to control local blood flow precisely to that level required for the tissue activity. Also, nervous control of the circulation from the central nervous system provides additional help in controlling tissue blood flow.</a:t>
            </a:r>
          </a:p>
          <a:p>
            <a:pPr marL="228600" indent="-228600" algn="just">
              <a:buAutoNum type="arabicPeriod"/>
            </a:pPr>
            <a:endParaRPr lang="en-GB" sz="1200" b="0" i="0" u="none" strike="noStrike" kern="1200" baseline="0" noProof="0" dirty="0" smtClean="0">
              <a:solidFill>
                <a:schemeClr val="tx1"/>
              </a:solidFill>
            </a:endParaRPr>
          </a:p>
          <a:p>
            <a:pPr marL="216000" indent="-457200" algn="just"/>
            <a:r>
              <a:rPr lang="en-GB" sz="1200" b="1" i="0" u="none" strike="noStrike" kern="1200" baseline="0" dirty="0" smtClean="0">
                <a:solidFill>
                  <a:schemeClr val="tx1"/>
                </a:solidFill>
              </a:rPr>
              <a:t>2. </a:t>
            </a:r>
            <a:r>
              <a:rPr lang="en-GB" sz="1200" b="1" i="1" u="none" strike="noStrike" kern="1200" baseline="0" dirty="0" smtClean="0">
                <a:solidFill>
                  <a:schemeClr val="tx1"/>
                </a:solidFill>
              </a:rPr>
              <a:t>The cardiac output is controlled mainly by the sum of all the local tissue flows. </a:t>
            </a:r>
            <a:r>
              <a:rPr lang="en-GB" sz="1200" b="0" i="0" u="none" strike="noStrike" kern="1200" baseline="0" dirty="0" smtClean="0">
                <a:solidFill>
                  <a:schemeClr val="tx1"/>
                </a:solidFill>
              </a:rPr>
              <a:t>When blood flows </a:t>
            </a:r>
            <a:r>
              <a:rPr lang="en-US" sz="1200" b="0" i="0" u="none" strike="noStrike" kern="1200" baseline="0" dirty="0" smtClean="0">
                <a:solidFill>
                  <a:schemeClr val="tx1"/>
                </a:solidFill>
                <a:latin typeface="Arial" charset="0"/>
                <a:ea typeface="+mn-ea"/>
                <a:cs typeface="+mn-cs"/>
              </a:rPr>
              <a:t>through a tissue, it immediately returns by way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veins to the heart. The heart responds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automatically to this increased inflow of blood by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pumping it immediately into the arteries from</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whence it had originally come. Thus, the heart acts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as an automaton, responding to the demands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tissues. The heart, however, often needs help</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 the form of special nerve signals to make it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 the required amounts of blood flow.</a:t>
            </a:r>
            <a:endParaRPr lang="cs-CZ" sz="1200" b="0" i="0" u="none" strike="noStrike" kern="1200" baseline="0" dirty="0" smtClean="0">
              <a:solidFill>
                <a:schemeClr val="tx1"/>
              </a:solidFill>
              <a:latin typeface="Arial" charset="0"/>
              <a:ea typeface="+mn-ea"/>
              <a:cs typeface="+mn-cs"/>
            </a:endParaRPr>
          </a:p>
          <a:p>
            <a:pPr marL="216000" indent="-457200" algn="just"/>
            <a:endParaRPr lang="cs-CZ" sz="1200" b="0" i="0" u="none" strike="noStrike" kern="1200" baseline="0" noProof="0" dirty="0" smtClean="0">
              <a:solidFill>
                <a:schemeClr val="tx1"/>
              </a:solidFill>
              <a:latin typeface="Arial" charset="0"/>
              <a:ea typeface="+mn-ea"/>
              <a:cs typeface="+mn-cs"/>
            </a:endParaRPr>
          </a:p>
          <a:p>
            <a:pPr marL="216000" indent="-457200" algn="just"/>
            <a:r>
              <a:rPr lang="en-US" sz="1200" b="1" i="0" u="none" strike="noStrike" kern="1200" baseline="0" dirty="0" smtClean="0">
                <a:solidFill>
                  <a:schemeClr val="tx1"/>
                </a:solidFill>
                <a:latin typeface="Arial" charset="0"/>
                <a:ea typeface="+mn-ea"/>
                <a:cs typeface="+mn-cs"/>
              </a:rPr>
              <a:t>3. </a:t>
            </a:r>
            <a:r>
              <a:rPr lang="cs-CZ" sz="1200" b="1" i="1" u="none" strike="noStrike" kern="1200" baseline="0" dirty="0" smtClean="0">
                <a:solidFill>
                  <a:schemeClr val="tx1"/>
                </a:solidFill>
                <a:latin typeface="Arial" charset="0"/>
                <a:ea typeface="+mn-ea"/>
                <a:cs typeface="+mn-cs"/>
              </a:rPr>
              <a:t>T</a:t>
            </a:r>
            <a:r>
              <a:rPr lang="en-US" sz="1200" b="1" i="1" u="none" strike="noStrike" kern="1200" baseline="0" dirty="0" smtClean="0">
                <a:solidFill>
                  <a:schemeClr val="tx1"/>
                </a:solidFill>
                <a:latin typeface="Arial" charset="0"/>
                <a:ea typeface="+mn-ea"/>
                <a:cs typeface="+mn-cs"/>
              </a:rPr>
              <a:t>he arterial pressure is controlled</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independently of either local blood flow control</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or cardiac output control. </a:t>
            </a:r>
            <a:r>
              <a:rPr lang="en-US" sz="1200" b="0" i="0" u="none" strike="noStrike" kern="1200" baseline="0" dirty="0" smtClean="0">
                <a:solidFill>
                  <a:schemeClr val="tx1"/>
                </a:solidFill>
                <a:latin typeface="Arial" charset="0"/>
                <a:ea typeface="+mn-ea"/>
                <a:cs typeface="+mn-cs"/>
              </a:rPr>
              <a:t>The circulatory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system is provided with an extensive system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controlling the arterial blood pressure.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instance, if at any time the pressure falls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significantly below the normal level of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 Hg, within seconds a barrage of nervous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reflexes elicits a series of circulatory changes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raise the pressure back toward normal.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nervous signals especially (a) increase the force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pumping, (b) cause contraction of the large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venous reservoirs to provide more blood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and (c) cause generalized constriction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most of the arterioles throughout the body so that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blood accumulates in the large arteries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increase the arterial pressure. Then, over more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prolonged periods, hours and days, the kidneys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play an additional major role in pressure control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both by secreting pressure-controlling hormones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by regulating the blood volume.</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23</a:t>
            </a:fld>
            <a:endParaRPr lang="cs-CZ"/>
          </a:p>
        </p:txBody>
      </p:sp>
    </p:spTree>
    <p:extLst>
      <p:ext uri="{BB962C8B-B14F-4D97-AF65-F5344CB8AC3E}">
        <p14:creationId xmlns:p14="http://schemas.microsoft.com/office/powerpoint/2010/main" val="1257264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Pressures in the various parts of the circulation system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heart pumps blood continually into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mean pressure in the aorta is high, averaging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mmHg. Also, because heart </a:t>
            </a:r>
            <a:r>
              <a:rPr lang="en-GB" sz="1200" b="0" i="0" u="none" strike="noStrike" kern="1200" baseline="0" dirty="0" smtClean="0">
                <a:solidFill>
                  <a:schemeClr val="tx1"/>
                </a:solidFill>
                <a:latin typeface="Arial" charset="0"/>
                <a:ea typeface="+mn-ea"/>
                <a:cs typeface="+mn-cs"/>
              </a:rPr>
              <a:t>pumping is pulsatile, the arterial pressure alternates between a </a:t>
            </a:r>
            <a:r>
              <a:rPr lang="en-GB" sz="1200" b="0" i="1" u="none" strike="noStrike" kern="1200" baseline="0" dirty="0" smtClean="0">
                <a:solidFill>
                  <a:schemeClr val="tx1"/>
                </a:solidFill>
                <a:latin typeface="Arial" charset="0"/>
                <a:ea typeface="+mn-ea"/>
                <a:cs typeface="+mn-cs"/>
              </a:rPr>
              <a:t>systolic pressure level </a:t>
            </a:r>
            <a:r>
              <a:rPr lang="en-GB" sz="1200" b="0" i="0" u="none" strike="noStrike" kern="1200" baseline="0" dirty="0" smtClean="0">
                <a:solidFill>
                  <a:schemeClr val="tx1"/>
                </a:solidFill>
                <a:latin typeface="Arial" charset="0"/>
                <a:ea typeface="+mn-ea"/>
                <a:cs typeface="+mn-cs"/>
              </a:rPr>
              <a:t>of 120 mm Hg and a </a:t>
            </a:r>
            <a:r>
              <a:rPr lang="en-GB" sz="1200" b="0" i="1" u="none" strike="noStrike" kern="1200" baseline="0" dirty="0" smtClean="0">
                <a:solidFill>
                  <a:schemeClr val="tx1"/>
                </a:solidFill>
                <a:latin typeface="Arial" charset="0"/>
                <a:ea typeface="+mn-ea"/>
                <a:cs typeface="+mn-cs"/>
              </a:rPr>
              <a:t>diastolic pressure level </a:t>
            </a:r>
            <a:r>
              <a:rPr lang="en-GB" sz="1200" b="0" i="0" u="none" strike="noStrike" kern="1200" baseline="0" dirty="0" smtClean="0">
                <a:solidFill>
                  <a:schemeClr val="tx1"/>
                </a:solidFill>
                <a:latin typeface="Arial" charset="0"/>
                <a:ea typeface="+mn-ea"/>
                <a:cs typeface="+mn-cs"/>
              </a:rPr>
              <a:t>of 80 mm Hg. As the </a:t>
            </a:r>
            <a:r>
              <a:rPr lang="en-GB" sz="1200" b="0" i="0" u="none" strike="noStrike" kern="1200" baseline="0" noProof="0" dirty="0" smtClean="0">
                <a:solidFill>
                  <a:schemeClr val="tx1"/>
                </a:solidFill>
                <a:latin typeface="Arial" charset="0"/>
                <a:ea typeface="+mn-ea"/>
                <a:cs typeface="+mn-cs"/>
              </a:rPr>
              <a:t>blood flows through the </a:t>
            </a:r>
            <a:r>
              <a:rPr lang="en-GB" sz="1200" b="0" i="1" u="none" strike="noStrike" kern="1200" baseline="0" noProof="0" dirty="0" smtClean="0">
                <a:solidFill>
                  <a:schemeClr val="tx1"/>
                </a:solidFill>
                <a:latin typeface="Arial" charset="0"/>
                <a:ea typeface="+mn-ea"/>
                <a:cs typeface="+mn-cs"/>
              </a:rPr>
              <a:t>systemic circulation, </a:t>
            </a:r>
            <a:r>
              <a:rPr lang="en-GB" sz="1200" b="0" i="0" u="none" strike="noStrike" kern="1200" baseline="0" noProof="0" dirty="0" smtClean="0">
                <a:solidFill>
                  <a:schemeClr val="tx1"/>
                </a:solidFill>
                <a:latin typeface="Arial" charset="0"/>
                <a:ea typeface="+mn-ea"/>
                <a:cs typeface="+mn-cs"/>
              </a:rPr>
              <a:t>its mean pressure falls progressively to about 0 mmHg by the time it reaches the termination of the venae </a:t>
            </a:r>
            <a:r>
              <a:rPr lang="en-GB" sz="1200" b="0" i="0" u="none" strike="noStrike" kern="1200" baseline="0" noProof="0" dirty="0" err="1" smtClean="0">
                <a:solidFill>
                  <a:schemeClr val="tx1"/>
                </a:solidFill>
                <a:latin typeface="Arial" charset="0"/>
                <a:ea typeface="+mn-ea"/>
                <a:cs typeface="+mn-cs"/>
              </a:rPr>
              <a:t>cavae</a:t>
            </a:r>
            <a:r>
              <a:rPr lang="en-GB" sz="1200" b="0" i="0" u="none" strike="noStrike" kern="1200" baseline="0" noProof="0" dirty="0" smtClean="0">
                <a:solidFill>
                  <a:schemeClr val="tx1"/>
                </a:solidFill>
                <a:latin typeface="Arial" charset="0"/>
                <a:ea typeface="+mn-ea"/>
                <a:cs typeface="+mn-cs"/>
              </a:rPr>
              <a:t> where they empty into the right atrium of the heart. </a:t>
            </a:r>
          </a:p>
          <a:p>
            <a:pPr algn="just"/>
            <a:r>
              <a:rPr lang="en-GB" sz="1200" b="0" i="0" u="none" strike="noStrike" kern="1200" baseline="0" noProof="0" dirty="0" smtClean="0">
                <a:solidFill>
                  <a:schemeClr val="tx1"/>
                </a:solidFill>
                <a:latin typeface="Arial" charset="0"/>
                <a:ea typeface="+mn-ea"/>
                <a:cs typeface="+mn-cs"/>
              </a:rPr>
              <a:t>    Note that the </a:t>
            </a:r>
            <a:r>
              <a:rPr lang="en-GB" sz="1200" b="0" i="1" u="none" strike="noStrike" kern="1200" baseline="0" noProof="0" dirty="0" smtClean="0">
                <a:solidFill>
                  <a:schemeClr val="tx1"/>
                </a:solidFill>
                <a:latin typeface="Arial" charset="0"/>
                <a:ea typeface="+mn-ea"/>
                <a:cs typeface="+mn-cs"/>
              </a:rPr>
              <a:t>mean pressure fall is the fastest at the system of arterioles</a:t>
            </a:r>
            <a:r>
              <a:rPr lang="en-GB" sz="1200" b="0" i="0" u="none" strike="noStrike" kern="1200" baseline="0" noProof="0" dirty="0" smtClean="0">
                <a:solidFill>
                  <a:schemeClr val="tx1"/>
                </a:solidFill>
                <a:latin typeface="Arial" charset="0"/>
                <a:ea typeface="+mn-ea"/>
                <a:cs typeface="+mn-cs"/>
              </a:rPr>
              <a:t>. This is </a:t>
            </a:r>
            <a:r>
              <a:rPr lang="cs-CZ" sz="1200" b="0" i="0" u="none" strike="noStrike" kern="1200" baseline="0" noProof="0" dirty="0" smtClean="0">
                <a:solidFill>
                  <a:schemeClr val="tx1"/>
                </a:solidFill>
                <a:latin typeface="Arial" charset="0"/>
                <a:ea typeface="+mn-ea"/>
                <a:cs typeface="+mn-cs"/>
              </a:rPr>
              <a:t>a</a:t>
            </a:r>
            <a:r>
              <a:rPr lang="en-GB" sz="1200" b="0" i="0" u="none" strike="noStrike" kern="1200" baseline="0" noProof="0" dirty="0" smtClean="0">
                <a:solidFill>
                  <a:schemeClr val="tx1"/>
                </a:solidFill>
                <a:latin typeface="Arial" charset="0"/>
                <a:ea typeface="+mn-ea"/>
                <a:cs typeface="+mn-cs"/>
              </a:rPr>
              <a:t> consequence of the highest resistance of this system </a:t>
            </a:r>
            <a:r>
              <a:rPr lang="cs-CZ" sz="1200" b="0" i="0" u="none" strike="noStrike" kern="1200" baseline="0" noProof="0" dirty="0" smtClean="0">
                <a:solidFill>
                  <a:schemeClr val="tx1"/>
                </a:solidFill>
                <a:latin typeface="Arial" charset="0"/>
                <a:ea typeface="+mn-ea"/>
                <a:cs typeface="+mn-cs"/>
              </a:rPr>
              <a:t>to</a:t>
            </a:r>
            <a:r>
              <a:rPr lang="en-GB" sz="1200" b="0" i="0" u="none" strike="noStrike" kern="1200" baseline="0" noProof="0" dirty="0" smtClean="0">
                <a:solidFill>
                  <a:schemeClr val="tx1"/>
                </a:solidFill>
                <a:latin typeface="Arial" charset="0"/>
                <a:ea typeface="+mn-ea"/>
                <a:cs typeface="+mn-cs"/>
              </a:rPr>
              <a:t> the blood flow. </a:t>
            </a:r>
            <a:endParaRPr lang="en-GB" altLang="cs-CZ" b="1"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24</a:t>
            </a:fld>
            <a:endParaRPr lang="cs-CZ"/>
          </a:p>
        </p:txBody>
      </p:sp>
    </p:spTree>
    <p:extLst>
      <p:ext uri="{BB962C8B-B14F-4D97-AF65-F5344CB8AC3E}">
        <p14:creationId xmlns:p14="http://schemas.microsoft.com/office/powerpoint/2010/main" val="3113997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dirty="0" smtClean="0">
                <a:latin typeface="Arial" pitchFamily="34" charset="0"/>
                <a:cs typeface="Arial" pitchFamily="34" charset="0"/>
              </a:rPr>
              <a:t>The</a:t>
            </a:r>
            <a:r>
              <a:rPr lang="en-GB" baseline="0" dirty="0" smtClean="0">
                <a:latin typeface="Arial" pitchFamily="34" charset="0"/>
                <a:cs typeface="Arial" pitchFamily="34" charset="0"/>
              </a:rPr>
              <a:t> effect of change</a:t>
            </a:r>
            <a:r>
              <a:rPr lang="cs-CZ" baseline="0" dirty="0" smtClean="0">
                <a:latin typeface="Arial" pitchFamily="34" charset="0"/>
                <a:cs typeface="Arial" pitchFamily="34" charset="0"/>
              </a:rPr>
              <a:t>s</a:t>
            </a:r>
            <a:r>
              <a:rPr lang="en-GB" baseline="0" dirty="0" smtClean="0">
                <a:latin typeface="Arial" pitchFamily="34" charset="0"/>
                <a:cs typeface="Arial" pitchFamily="34" charset="0"/>
              </a:rPr>
              <a:t> of </a:t>
            </a:r>
            <a:r>
              <a:rPr lang="en-GB" altLang="cs-CZ" sz="1200" dirty="0" smtClean="0">
                <a:latin typeface="Arial" pitchFamily="34" charset="0"/>
                <a:cs typeface="Arial" pitchFamily="34" charset="0"/>
              </a:rPr>
              <a:t>cardiac output and </a:t>
            </a:r>
            <a:r>
              <a:rPr lang="cs-CZ" altLang="cs-CZ" sz="1200" dirty="0" err="1" smtClean="0">
                <a:latin typeface="Arial" pitchFamily="34" charset="0"/>
                <a:cs typeface="Arial" pitchFamily="34" charset="0"/>
              </a:rPr>
              <a:t>of</a:t>
            </a:r>
            <a:r>
              <a:rPr lang="cs-CZ" altLang="cs-CZ" sz="1200" dirty="0" smtClean="0">
                <a:latin typeface="Arial" pitchFamily="34" charset="0"/>
                <a:cs typeface="Arial" pitchFamily="34" charset="0"/>
              </a:rPr>
              <a:t> </a:t>
            </a:r>
            <a:r>
              <a:rPr lang="en-GB" altLang="cs-CZ" sz="1200" dirty="0" smtClean="0">
                <a:latin typeface="Arial" pitchFamily="34" charset="0"/>
                <a:cs typeface="Arial" pitchFamily="34" charset="0"/>
              </a:rPr>
              <a:t>vascular parameters on </a:t>
            </a:r>
            <a:r>
              <a:rPr lang="en-GB" baseline="0" dirty="0" smtClean="0">
                <a:latin typeface="Arial" pitchFamily="34" charset="0"/>
                <a:cs typeface="Arial" pitchFamily="34" charset="0"/>
              </a:rPr>
              <a:t>mean arterial pressure (</a:t>
            </a:r>
            <a:r>
              <a:rPr lang="en-GB" altLang="cs-CZ" sz="1200" b="0" dirty="0" err="1" smtClean="0">
                <a:latin typeface="Arial" pitchFamily="34" charset="0"/>
                <a:cs typeface="Arial" pitchFamily="34" charset="0"/>
              </a:rPr>
              <a:t>P</a:t>
            </a:r>
            <a:r>
              <a:rPr lang="en-GB" altLang="cs-CZ" sz="1200" b="0" baseline="-25000" dirty="0" err="1" smtClean="0">
                <a:latin typeface="Arial" pitchFamily="34" charset="0"/>
                <a:cs typeface="Arial" pitchFamily="34" charset="0"/>
              </a:rPr>
              <a:t>a,mean</a:t>
            </a:r>
            <a:r>
              <a:rPr lang="en-GB" altLang="cs-CZ" sz="1200" b="0" baseline="0" dirty="0" smtClean="0">
                <a:latin typeface="Arial" pitchFamily="34" charset="0"/>
                <a:cs typeface="Arial" pitchFamily="34" charset="0"/>
              </a:rPr>
              <a:t>) and pulse pressure (PP) </a:t>
            </a:r>
            <a:r>
              <a:rPr lang="en-GB" baseline="0" dirty="0" smtClean="0">
                <a:latin typeface="Arial" pitchFamily="34" charset="0"/>
                <a:cs typeface="Arial" pitchFamily="34" charset="0"/>
              </a:rPr>
              <a:t>can be approximately estimated from the two following relations:</a:t>
            </a:r>
            <a:endParaRPr lang="cs-CZ" baseline="0" dirty="0" smtClean="0">
              <a:latin typeface="Arial" pitchFamily="34" charset="0"/>
              <a:cs typeface="Arial" pitchFamily="34" charset="0"/>
            </a:endParaRPr>
          </a:p>
          <a:p>
            <a:pPr algn="just"/>
            <a:endParaRPr lang="en-GB" baseline="0" dirty="0" smtClean="0">
              <a:latin typeface="Arial" pitchFamily="34" charset="0"/>
              <a:cs typeface="Arial" pitchFamily="34"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 · HR · R</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smtClean="0">
                <a:latin typeface="Arial" pitchFamily="34" charset="0"/>
                <a:cs typeface="Arial" pitchFamily="34" charset="0"/>
                <a:sym typeface="Symbol" pitchFamily="18" charset="2"/>
              </a:rPr>
              <a:t>PP</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cs-CZ" sz="1200" b="0" baseline="0" noProof="0" dirty="0" smtClean="0">
              <a:latin typeface="Arial" pitchFamily="34" charset="0"/>
              <a:cs typeface="Arial" pitchFamily="34" charset="0"/>
              <a:sym typeface="Symbol" pitchFamily="18" charset="2"/>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baseline="0" noProof="0" dirty="0" err="1" smtClean="0">
                <a:latin typeface="Arial" pitchFamily="34" charset="0"/>
                <a:cs typeface="Arial" pitchFamily="34" charset="0"/>
                <a:sym typeface="Symbol" pitchFamily="18" charset="2"/>
              </a:rPr>
              <a:t>where</a:t>
            </a:r>
            <a:r>
              <a:rPr lang="cs-CZ" altLang="cs-CZ" sz="1200" b="0" baseline="0" noProof="0" dirty="0" smtClean="0">
                <a:latin typeface="Arial" pitchFamily="34" charset="0"/>
                <a:cs typeface="Arial" pitchFamily="34" charset="0"/>
                <a:sym typeface="Symbol" pitchFamily="18" charset="2"/>
              </a:rPr>
              <a:t> </a:t>
            </a:r>
            <a:r>
              <a:rPr lang="en-GB" altLang="cs-CZ" sz="1200" b="0" baseline="0" noProof="0" dirty="0" smtClean="0">
                <a:latin typeface="Arial" pitchFamily="34" charset="0"/>
                <a:cs typeface="Arial" pitchFamily="34" charset="0"/>
                <a:sym typeface="Symbol" pitchFamily="18" charset="2"/>
              </a:rPr>
              <a:t>SV, HR, R, and C stand for stroke volume, heart rate, total peripheral resistance and compliance of aorta, respectively. </a:t>
            </a: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baseline="0" noProof="0" dirty="0" smtClean="0">
                <a:latin typeface="Arial" pitchFamily="34" charset="0"/>
                <a:cs typeface="Arial" pitchFamily="34" charset="0"/>
              </a:rPr>
              <a:t>Note that these two relations are derived from the equations of blood flow </a:t>
            </a:r>
            <a:r>
              <a:rPr lang="en-GB" b="0" baseline="0" noProof="0" dirty="0" smtClean="0">
                <a:latin typeface="Arial" pitchFamily="34" charset="0"/>
                <a:cs typeface="Arial" pitchFamily="34" charset="0"/>
              </a:rPr>
              <a:t>(Q=</a:t>
            </a:r>
            <a:r>
              <a:rPr lang="en-GB" altLang="cs-CZ" sz="1200" b="0" noProof="0" dirty="0" smtClean="0">
                <a:latin typeface="Arial" pitchFamily="34" charset="0"/>
                <a:cs typeface="Arial" pitchFamily="34" charset="0"/>
                <a:sym typeface="Symbol" pitchFamily="18" charset="2"/>
              </a:rPr>
              <a:t>P/R) and vascular compliance (C=V/P).</a:t>
            </a:r>
            <a:endParaRPr lang="en-GB" b="0" noProof="0" dirty="0" smtClean="0">
              <a:latin typeface="Arial" pitchFamily="34" charset="0"/>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25</a:t>
            </a:fld>
            <a:endParaRPr lang="cs-CZ"/>
          </a:p>
        </p:txBody>
      </p:sp>
    </p:spTree>
    <p:extLst>
      <p:ext uri="{BB962C8B-B14F-4D97-AF65-F5344CB8AC3E}">
        <p14:creationId xmlns:p14="http://schemas.microsoft.com/office/powerpoint/2010/main" val="2655461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noProof="0" dirty="0" smtClean="0">
                <a:latin typeface="Arial" pitchFamily="34" charset="0"/>
                <a:cs typeface="Arial" pitchFamily="34" charset="0"/>
              </a:rPr>
              <a:t>Changes</a:t>
            </a:r>
            <a:r>
              <a:rPr lang="en-GB" b="1" baseline="0" noProof="0" dirty="0" smtClean="0">
                <a:latin typeface="Arial" pitchFamily="34" charset="0"/>
                <a:cs typeface="Arial" pitchFamily="34" charset="0"/>
              </a:rPr>
              <a:t> of mean arterial pressure and of pulse pressure during exercise</a:t>
            </a:r>
            <a:endParaRPr lang="en-GB" b="1" noProof="0" dirty="0" smtClean="0">
              <a:latin typeface="Arial" pitchFamily="34" charset="0"/>
              <a:cs typeface="Arial" pitchFamily="34" charset="0"/>
            </a:endParaRPr>
          </a:p>
          <a:p>
            <a:pPr algn="just"/>
            <a:r>
              <a:rPr lang="en-GB" dirty="0" smtClean="0">
                <a:latin typeface="Arial" pitchFamily="34" charset="0"/>
                <a:cs typeface="Arial" pitchFamily="34" charset="0"/>
              </a:rPr>
              <a:t>     </a:t>
            </a:r>
            <a:r>
              <a:rPr lang="en-GB" noProof="0" dirty="0" smtClean="0">
                <a:latin typeface="Arial" pitchFamily="34" charset="0"/>
                <a:cs typeface="Arial" pitchFamily="34" charset="0"/>
              </a:rPr>
              <a:t>Consistently with the relations </a:t>
            </a:r>
            <a:r>
              <a:rPr lang="en-GB" b="0" noProof="0" dirty="0" smtClean="0">
                <a:latin typeface="Arial" pitchFamily="34" charset="0"/>
                <a:cs typeface="Arial" pitchFamily="34" charset="0"/>
              </a:rPr>
              <a:t>for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and PP </a:t>
            </a:r>
            <a:r>
              <a:rPr lang="cs-CZ" altLang="cs-CZ" sz="1200" b="0" noProof="0" dirty="0" smtClean="0">
                <a:latin typeface="Arial" pitchFamily="34" charset="0"/>
                <a:cs typeface="Arial" pitchFamily="34" charset="0"/>
              </a:rPr>
              <a:t>a</a:t>
            </a:r>
            <a:r>
              <a:rPr lang="en-GB" altLang="cs-CZ" sz="1200" b="0" noProof="0" dirty="0" smtClean="0">
                <a:latin typeface="Arial" pitchFamily="34" charset="0"/>
                <a:cs typeface="Arial" pitchFamily="34" charset="0"/>
              </a:rPr>
              <a:t> separate </a:t>
            </a:r>
            <a:r>
              <a:rPr lang="en-GB" b="0" noProof="0" dirty="0" smtClean="0">
                <a:latin typeface="Arial" pitchFamily="34" charset="0"/>
                <a:cs typeface="Arial" pitchFamily="34" charset="0"/>
              </a:rPr>
              <a:t>increase</a:t>
            </a:r>
            <a:r>
              <a:rPr lang="en-GB" b="0" baseline="0" noProof="0" dirty="0" smtClean="0">
                <a:latin typeface="Arial" pitchFamily="34" charset="0"/>
                <a:cs typeface="Arial" pitchFamily="34" charset="0"/>
              </a:rPr>
              <a:t> of HR induced by the physical activity would cause only the rise of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baseline="0" noProof="0" dirty="0" smtClean="0">
                <a:latin typeface="Arial" pitchFamily="34" charset="0"/>
                <a:cs typeface="Arial" pitchFamily="34" charset="0"/>
              </a:rPr>
              <a:t>.</a:t>
            </a:r>
            <a:r>
              <a:rPr lang="en-GB" altLang="cs-CZ" baseline="-25000" dirty="0" smtClean="0">
                <a:latin typeface="Arial" pitchFamily="34" charset="0"/>
                <a:cs typeface="Arial" pitchFamily="34" charset="0"/>
              </a:rPr>
              <a:t> </a:t>
            </a:r>
            <a:r>
              <a:rPr lang="en-GB" altLang="cs-CZ" sz="1200" b="0" noProof="0" dirty="0" smtClean="0">
                <a:latin typeface="Arial" pitchFamily="34" charset="0"/>
                <a:cs typeface="Arial" pitchFamily="34" charset="0"/>
              </a:rPr>
              <a:t>A </a:t>
            </a:r>
            <a:r>
              <a:rPr lang="en-GB" altLang="cs-CZ" dirty="0" smtClean="0">
                <a:latin typeface="Arial" pitchFamily="34" charset="0"/>
                <a:cs typeface="Arial" pitchFamily="34" charset="0"/>
              </a:rPr>
              <a:t>simultaneous </a:t>
            </a:r>
            <a:r>
              <a:rPr lang="en-GB" altLang="cs-CZ" sz="1200" b="0" noProof="0" dirty="0" smtClean="0">
                <a:latin typeface="Arial" pitchFamily="34" charset="0"/>
                <a:cs typeface="Arial" pitchFamily="34" charset="0"/>
              </a:rPr>
              <a:t>increase of SV will cause</a:t>
            </a:r>
            <a:r>
              <a:rPr lang="en-GB" altLang="cs-CZ" sz="1200" b="0" baseline="0" noProof="0" dirty="0" smtClean="0">
                <a:latin typeface="Arial" pitchFamily="34" charset="0"/>
                <a:cs typeface="Arial" pitchFamily="34" charset="0"/>
              </a:rPr>
              <a:t> a further rise of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baseline="-25000" noProof="0" dirty="0" smtClean="0">
                <a:latin typeface="Arial" pitchFamily="34" charset="0"/>
                <a:cs typeface="Arial" pitchFamily="34" charset="0"/>
              </a:rPr>
              <a:t> </a:t>
            </a:r>
            <a:r>
              <a:rPr lang="en-GB" altLang="cs-CZ" sz="1200" b="0" baseline="0" noProof="0" dirty="0" smtClean="0">
                <a:latin typeface="Arial" pitchFamily="34" charset="0"/>
                <a:cs typeface="Arial" pitchFamily="34" charset="0"/>
              </a:rPr>
              <a:t>and an increase of PP. Due to a subsequent reduction of R (consequence of the vascular vasodilatation in active muscles) the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falls down but PP remains increased. </a:t>
            </a:r>
          </a:p>
          <a:p>
            <a:pPr algn="just"/>
            <a:r>
              <a:rPr lang="en-GB" altLang="cs-CZ" sz="1200" b="0" noProof="0" dirty="0" smtClean="0">
                <a:latin typeface="Arial" pitchFamily="34" charset="0"/>
                <a:cs typeface="Arial" pitchFamily="34" charset="0"/>
              </a:rPr>
              <a:t>    </a:t>
            </a:r>
            <a:r>
              <a:rPr lang="cs-CZ"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rPr>
              <a:t>This example</a:t>
            </a:r>
            <a:r>
              <a:rPr lang="en-GB" altLang="cs-CZ" sz="1200" b="0" baseline="0" noProof="0" dirty="0" smtClean="0">
                <a:latin typeface="Arial" pitchFamily="34" charset="0"/>
                <a:cs typeface="Arial" pitchFamily="34" charset="0"/>
              </a:rPr>
              <a:t> shows </a:t>
            </a:r>
            <a:r>
              <a:rPr lang="cs-CZ" altLang="cs-CZ" sz="1200" b="0" baseline="0" noProof="0" dirty="0" smtClean="0">
                <a:latin typeface="Arial" pitchFamily="34" charset="0"/>
                <a:cs typeface="Arial" pitchFamily="34" charset="0"/>
              </a:rPr>
              <a:t>a</a:t>
            </a:r>
            <a:r>
              <a:rPr lang="en-GB" altLang="cs-CZ" sz="1200" b="0" baseline="0" noProof="0" dirty="0" smtClean="0">
                <a:latin typeface="Arial" pitchFamily="34" charset="0"/>
                <a:cs typeface="Arial" pitchFamily="34" charset="0"/>
              </a:rPr>
              <a:t> separate effect of changes that accompany physical activity but may be applied to other situations. In reality, the changes may occur simultaneously.</a:t>
            </a:r>
            <a:endParaRPr lang="en-GB" b="0" baseline="0" noProof="0" dirty="0" smtClean="0">
              <a:latin typeface="Arial" pitchFamily="34" charset="0"/>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26</a:t>
            </a:fld>
            <a:endParaRPr lang="cs-CZ"/>
          </a:p>
        </p:txBody>
      </p:sp>
    </p:spTree>
    <p:extLst>
      <p:ext uri="{BB962C8B-B14F-4D97-AF65-F5344CB8AC3E}">
        <p14:creationId xmlns:p14="http://schemas.microsoft.com/office/powerpoint/2010/main" val="2332216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hangingPunct="0"/>
            <a:r>
              <a:rPr lang="en-GB" sz="1200" b="1" kern="1200" noProof="0" dirty="0" smtClean="0">
                <a:solidFill>
                  <a:schemeClr val="tx1"/>
                </a:solidFill>
                <a:effectLst/>
                <a:latin typeface="Arial" charset="0"/>
                <a:ea typeface="+mn-ea"/>
                <a:cs typeface="+mn-cs"/>
              </a:rPr>
              <a:t>Model of blood pressure changes in aorta</a:t>
            </a:r>
          </a:p>
          <a:p>
            <a:pPr algn="just" hangingPunct="0">
              <a:spcAft>
                <a:spcPts val="600"/>
              </a:spcAft>
            </a:pPr>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Simulation of aortic function is based on a simple “</a:t>
            </a:r>
            <a:r>
              <a:rPr lang="en-GB" sz="1200" kern="1200" dirty="0" err="1" smtClean="0">
                <a:solidFill>
                  <a:schemeClr val="tx1"/>
                </a:solidFill>
                <a:effectLst/>
                <a:latin typeface="Arial" charset="0"/>
                <a:ea typeface="+mn-ea"/>
                <a:cs typeface="+mn-cs"/>
              </a:rPr>
              <a:t>Windkessel</a:t>
            </a:r>
            <a:r>
              <a:rPr lang="en-GB" sz="1200" kern="1200" dirty="0" smtClean="0">
                <a:solidFill>
                  <a:schemeClr val="tx1"/>
                </a:solidFill>
                <a:effectLst/>
                <a:latin typeface="Arial" charset="0"/>
                <a:ea typeface="+mn-ea"/>
                <a:cs typeface="+mn-cs"/>
              </a:rPr>
              <a:t>” model. Blood pressure change in the aorta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P</a:t>
            </a:r>
            <a:r>
              <a:rPr lang="en-GB" sz="1200" i="0" kern="1200" baseline="-25000" dirty="0"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directly proportional to blood volume change in the aorta (</a:t>
            </a:r>
            <a:r>
              <a:rPr lang="en-GB" sz="1200" kern="1200" dirty="0" smtClean="0">
                <a:solidFill>
                  <a:schemeClr val="tx1"/>
                </a:solidFill>
                <a:effectLst/>
                <a:latin typeface="Arial" charset="0"/>
                <a:ea typeface="+mn-ea"/>
                <a:cs typeface="+mn-cs"/>
                <a:sym typeface="Symbol"/>
              </a:rPr>
              <a:t></a:t>
            </a:r>
            <a:r>
              <a:rPr lang="en-GB" sz="1200" i="1" kern="1200" dirty="0" err="1" smtClean="0">
                <a:solidFill>
                  <a:schemeClr val="tx1"/>
                </a:solidFill>
                <a:effectLst/>
                <a:latin typeface="Arial" charset="0"/>
                <a:ea typeface="+mn-ea"/>
                <a:cs typeface="+mn-cs"/>
              </a:rPr>
              <a:t>V</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according to equation: </a:t>
            </a:r>
            <a:endParaRPr lang="cs-CZ" sz="1200" kern="1200" dirty="0" smtClean="0">
              <a:solidFill>
                <a:schemeClr val="tx1"/>
              </a:solidFill>
              <a:effectLst/>
              <a:latin typeface="Arial" charset="0"/>
              <a:ea typeface="+mn-ea"/>
              <a:cs typeface="+mn-cs"/>
            </a:endParaRPr>
          </a:p>
          <a:p>
            <a:pPr algn="just" hangingPunct="0">
              <a:spcAft>
                <a:spcPts val="600"/>
              </a:spcAft>
            </a:pPr>
            <a:endParaRPr lang="cs-CZ" sz="1200" kern="1200" dirty="0" smtClean="0">
              <a:solidFill>
                <a:schemeClr val="tx1"/>
              </a:solidFill>
              <a:effectLst/>
              <a:latin typeface="Arial" charset="0"/>
              <a:ea typeface="+mn-ea"/>
              <a:cs typeface="+mn-cs"/>
            </a:endParaRPr>
          </a:p>
          <a:p>
            <a:pPr algn="ctr" hangingPunct="0"/>
            <a:r>
              <a:rPr lang="en-GB" sz="1200" b="1" kern="1200" dirty="0" smtClean="0">
                <a:effectLst/>
                <a:latin typeface="Arial" charset="0"/>
                <a:ea typeface="+mn-ea"/>
                <a:cs typeface="+mn-cs"/>
              </a:rPr>
              <a:t> </a:t>
            </a:r>
            <a:r>
              <a:rPr lang="en-GB" sz="1200" b="1" kern="1200" dirty="0" smtClean="0">
                <a:effectLst/>
                <a:latin typeface="Arial" charset="0"/>
                <a:ea typeface="+mn-ea"/>
                <a:cs typeface="+mn-cs"/>
                <a:sym typeface="Symbol"/>
              </a:rPr>
              <a:t></a:t>
            </a:r>
            <a:r>
              <a:rPr lang="en-GB" sz="1200" b="1" i="1" kern="1200" dirty="0" smtClean="0">
                <a:effectLst/>
                <a:latin typeface="Arial" charset="0"/>
                <a:ea typeface="+mn-ea"/>
                <a:cs typeface="+mn-cs"/>
              </a:rPr>
              <a:t>P</a:t>
            </a:r>
            <a:r>
              <a:rPr lang="en-GB" sz="1200" b="1" i="0" kern="1200" baseline="-25000" dirty="0" smtClean="0">
                <a:effectLst/>
                <a:latin typeface="Arial" charset="0"/>
                <a:ea typeface="+mn-ea"/>
                <a:cs typeface="+mn-cs"/>
              </a:rPr>
              <a:t>a</a:t>
            </a:r>
            <a:r>
              <a:rPr lang="cs-CZ" sz="1200" b="1" i="1" kern="1200" baseline="0" dirty="0" smtClean="0">
                <a:effectLst/>
                <a:latin typeface="Arial" charset="0"/>
                <a:ea typeface="+mn-ea"/>
                <a:cs typeface="+mn-cs"/>
              </a:rPr>
              <a:t>=</a:t>
            </a:r>
            <a:r>
              <a:rPr lang="en-GB" sz="1200" b="1" kern="1200" dirty="0" smtClean="0">
                <a:effectLst/>
                <a:latin typeface="Arial" charset="0"/>
                <a:ea typeface="+mn-ea"/>
                <a:cs typeface="+mn-cs"/>
                <a:sym typeface="Symbol"/>
              </a:rPr>
              <a:t></a:t>
            </a:r>
            <a:r>
              <a:rPr lang="en-GB" sz="1200" b="1" i="1" kern="1200" dirty="0" err="1" smtClean="0">
                <a:effectLst/>
                <a:latin typeface="Arial" charset="0"/>
                <a:ea typeface="+mn-ea"/>
                <a:cs typeface="+mn-cs"/>
              </a:rPr>
              <a:t>V</a:t>
            </a:r>
            <a:r>
              <a:rPr lang="en-GB" sz="1200" b="1" i="0" kern="1200" baseline="-25000" dirty="0" err="1" smtClean="0">
                <a:effectLst/>
                <a:latin typeface="Arial" charset="0"/>
                <a:ea typeface="+mn-ea"/>
                <a:cs typeface="+mn-cs"/>
              </a:rPr>
              <a:t>a</a:t>
            </a:r>
            <a:r>
              <a:rPr lang="cs-CZ" sz="1200" b="1" i="1" kern="1200" baseline="0" dirty="0" smtClean="0">
                <a:effectLst/>
                <a:latin typeface="Arial" charset="0"/>
                <a:ea typeface="+mn-ea"/>
                <a:cs typeface="+mn-cs"/>
              </a:rPr>
              <a:t>/C</a:t>
            </a:r>
            <a:r>
              <a:rPr lang="en-GB" sz="1200" b="1" i="0" kern="1200" baseline="-25000" dirty="0" smtClean="0">
                <a:effectLst/>
                <a:latin typeface="Arial" charset="0"/>
                <a:ea typeface="+mn-ea"/>
                <a:cs typeface="+mn-cs"/>
              </a:rPr>
              <a:t>a</a:t>
            </a:r>
            <a:endParaRPr lang="cs-CZ" sz="1200" b="1" i="0" kern="1200" baseline="-25000" dirty="0" smtClean="0">
              <a:effectLst/>
              <a:latin typeface="Arial" charset="0"/>
              <a:ea typeface="+mn-ea"/>
              <a:cs typeface="+mn-cs"/>
            </a:endParaRPr>
          </a:p>
          <a:p>
            <a:pPr algn="ctr" hangingPunct="0"/>
            <a:endParaRPr lang="cs-CZ" sz="1200" b="0" i="0" kern="1200" baseline="0" dirty="0" smtClean="0">
              <a:effectLst/>
              <a:latin typeface="Arial" charset="0"/>
              <a:ea typeface="+mn-ea"/>
              <a:cs typeface="+mn-cs"/>
            </a:endParaRPr>
          </a:p>
          <a:p>
            <a:pPr hangingPunct="0"/>
            <a:r>
              <a:rPr lang="en-GB" sz="1200" kern="1200" dirty="0" smtClean="0">
                <a:solidFill>
                  <a:schemeClr val="tx1"/>
                </a:solidFill>
                <a:effectLst/>
                <a:latin typeface="Arial" charset="0"/>
                <a:ea typeface="+mn-ea"/>
                <a:cs typeface="+mn-cs"/>
              </a:rPr>
              <a:t>where </a:t>
            </a:r>
            <a:r>
              <a:rPr lang="en-GB" sz="1200" i="1" kern="1200" dirty="0" err="1" smtClean="0">
                <a:solidFill>
                  <a:schemeClr val="tx1"/>
                </a:solidFill>
                <a:effectLst/>
                <a:latin typeface="Arial" charset="0"/>
                <a:ea typeface="+mn-ea"/>
                <a:cs typeface="+mn-cs"/>
              </a:rPr>
              <a:t>C</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compliance of aorta (in l/Pa). </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hangingPunct="0"/>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Blood volume change in the aorta during short time interval of cardiac cycle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t</a:t>
            </a:r>
            <a:r>
              <a:rPr lang="en-GB" sz="1200" kern="1200" dirty="0" smtClean="0">
                <a:solidFill>
                  <a:schemeClr val="tx1"/>
                </a:solidFill>
                <a:effectLst/>
                <a:latin typeface="Arial" charset="0"/>
                <a:ea typeface="+mn-ea"/>
                <a:cs typeface="+mn-cs"/>
              </a:rPr>
              <a:t>)</a:t>
            </a:r>
            <a:r>
              <a:rPr lang="en-GB" sz="1200" i="1"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is given by equation:</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algn="ctr" hangingPunct="0">
              <a:spcBef>
                <a:spcPts val="600"/>
              </a:spcBef>
              <a:spcAft>
                <a:spcPts val="600"/>
              </a:spcAft>
            </a:pPr>
            <a:r>
              <a:rPr lang="en-GB" sz="1200" b="1" kern="1200" dirty="0" smtClean="0">
                <a:solidFill>
                  <a:schemeClr val="tx1"/>
                </a:solidFill>
                <a:effectLst/>
                <a:sym typeface="Symbol"/>
              </a:rPr>
              <a:t></a:t>
            </a:r>
            <a:r>
              <a:rPr lang="en-GB" sz="1200" b="1" i="1" kern="1200" dirty="0" err="1" smtClean="0">
                <a:solidFill>
                  <a:schemeClr val="tx1"/>
                </a:solidFill>
                <a:effectLst/>
              </a:rPr>
              <a:t>V</a:t>
            </a:r>
            <a:r>
              <a:rPr lang="en-GB" sz="1200" b="1" i="0" kern="1200" baseline="-25000" dirty="0" err="1" smtClean="0">
                <a:solidFill>
                  <a:schemeClr val="tx1"/>
                </a:solidFill>
                <a:effectLst/>
              </a:rPr>
              <a:t>a</a:t>
            </a:r>
            <a:r>
              <a:rPr lang="en-GB" sz="1200" b="1" i="1" kern="1200" baseline="-25000" dirty="0" smtClean="0">
                <a:solidFill>
                  <a:schemeClr val="tx1"/>
                </a:solidFill>
                <a:effectLst/>
              </a:rPr>
              <a:t> </a:t>
            </a:r>
            <a:r>
              <a:rPr lang="en-GB" sz="1200" b="1" i="1" kern="1200" dirty="0" smtClean="0">
                <a:solidFill>
                  <a:schemeClr val="tx1"/>
                </a:solidFill>
                <a:effectLst/>
              </a:rPr>
              <a:t>= (F</a:t>
            </a:r>
            <a:r>
              <a:rPr lang="en-GB" sz="1200" b="1" i="0" kern="1200" baseline="-25000" dirty="0" smtClean="0">
                <a:solidFill>
                  <a:schemeClr val="tx1"/>
                </a:solidFill>
                <a:effectLst/>
              </a:rPr>
              <a:t>i</a:t>
            </a:r>
            <a:r>
              <a:rPr lang="en-GB" sz="1200" b="1" i="0" kern="1200" dirty="0" smtClean="0">
                <a:solidFill>
                  <a:schemeClr val="tx1"/>
                </a:solidFill>
                <a:effectLst/>
              </a:rPr>
              <a:t> </a:t>
            </a:r>
            <a:r>
              <a:rPr lang="en-GB" sz="1200" b="1" kern="1200" dirty="0" smtClean="0">
                <a:solidFill>
                  <a:schemeClr val="tx1"/>
                </a:solidFill>
                <a:effectLst/>
              </a:rPr>
              <a:t>− </a:t>
            </a:r>
            <a:r>
              <a:rPr lang="en-GB" sz="1200" b="1" i="1" kern="1200" dirty="0" err="1" smtClean="0">
                <a:solidFill>
                  <a:schemeClr val="tx1"/>
                </a:solidFill>
                <a:effectLst/>
              </a:rPr>
              <a:t>F</a:t>
            </a:r>
            <a:r>
              <a:rPr lang="en-GB" sz="1200" b="1" i="0" kern="1200" baseline="-25000" dirty="0" err="1" smtClean="0">
                <a:solidFill>
                  <a:schemeClr val="tx1"/>
                </a:solidFill>
                <a:effectLst/>
              </a:rPr>
              <a:t>o</a:t>
            </a:r>
            <a:r>
              <a:rPr lang="en-GB" sz="1200" b="1" i="1" kern="1200" dirty="0" smtClean="0">
                <a:solidFill>
                  <a:schemeClr val="tx1"/>
                </a:solidFill>
                <a:effectLst/>
              </a:rPr>
              <a:t>)×</a:t>
            </a:r>
            <a:r>
              <a:rPr lang="en-GB" sz="1200" b="1" kern="1200" dirty="0" smtClean="0">
                <a:solidFill>
                  <a:schemeClr val="tx1"/>
                </a:solidFill>
                <a:effectLst/>
                <a:sym typeface="Symbol"/>
              </a:rPr>
              <a:t></a:t>
            </a:r>
            <a:r>
              <a:rPr lang="en-GB" sz="1200" b="1" i="1" kern="1200" dirty="0" smtClean="0">
                <a:solidFill>
                  <a:schemeClr val="tx1"/>
                </a:solidFill>
                <a:effectLst/>
              </a:rPr>
              <a:t>t</a:t>
            </a:r>
            <a:endParaRPr lang="cs-CZ" sz="1200" b="1" i="1" kern="1200" dirty="0" smtClean="0">
              <a:solidFill>
                <a:schemeClr val="tx1"/>
              </a:solidFill>
              <a:effectLst/>
            </a:endParaRPr>
          </a:p>
          <a:p>
            <a:pPr algn="ctr" hangingPunct="0">
              <a:spcBef>
                <a:spcPts val="600"/>
              </a:spcBef>
              <a:spcAft>
                <a:spcPts val="600"/>
              </a:spcAft>
            </a:pPr>
            <a:endParaRPr lang="en-GB" sz="1200" b="1" kern="1200" dirty="0" smtClean="0">
              <a:solidFill>
                <a:schemeClr val="tx1"/>
              </a:solidFill>
              <a:effectLst/>
            </a:endParaRPr>
          </a:p>
          <a:p>
            <a:pPr hangingPunct="0"/>
            <a:r>
              <a:rPr lang="en-GB" sz="1200" kern="1200" dirty="0" smtClean="0">
                <a:solidFill>
                  <a:schemeClr val="tx1"/>
                </a:solidFill>
                <a:effectLst/>
              </a:rPr>
              <a:t>where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(in l/s) corresponds to blood inflow from the left ventricle and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kern="1200" dirty="0" smtClean="0">
                <a:solidFill>
                  <a:schemeClr val="tx1"/>
                </a:solidFill>
                <a:effectLst/>
              </a:rPr>
              <a:t> blood outflow to other parts of arterial system.</a:t>
            </a:r>
          </a:p>
          <a:p>
            <a:pPr hangingPunct="0"/>
            <a:endParaRPr lang="en-GB" sz="1200" kern="1200" dirty="0" smtClean="0">
              <a:solidFill>
                <a:schemeClr val="tx1"/>
              </a:solidFill>
              <a:effectLst/>
            </a:endParaRPr>
          </a:p>
          <a:p>
            <a:pPr algn="just" hangingPunct="0"/>
            <a:r>
              <a:rPr lang="en-GB" sz="1200" kern="1200" dirty="0" smtClean="0">
                <a:solidFill>
                  <a:schemeClr val="tx1"/>
                </a:solidFill>
                <a:effectLst/>
              </a:rPr>
              <a:t>     In our model, the inflow is characterised by a triangular pulse and corresponds to blood flow through the aortic valve. During clinical examination, speed (in m/s) is measured by Doppler method and flow is calculated as a product of blood speed and area of aortic valve. Area surrounded by triangular pulse corresponds then to </a:t>
            </a:r>
            <a:r>
              <a:rPr lang="en-GB" sz="1200" b="0" i="1" kern="1200" dirty="0" smtClean="0">
                <a:solidFill>
                  <a:schemeClr val="tx1"/>
                </a:solidFill>
                <a:effectLst/>
              </a:rPr>
              <a:t>stroke volume </a:t>
            </a:r>
            <a:r>
              <a:rPr lang="en-GB" sz="1200" kern="1200" dirty="0" smtClean="0">
                <a:solidFill>
                  <a:schemeClr val="tx1"/>
                </a:solidFill>
                <a:effectLst/>
              </a:rPr>
              <a:t>(</a:t>
            </a:r>
            <a:r>
              <a:rPr lang="en-GB" sz="1200" i="1" kern="1200" dirty="0" smtClean="0">
                <a:solidFill>
                  <a:schemeClr val="tx1"/>
                </a:solidFill>
                <a:effectLst/>
              </a:rPr>
              <a:t>SV</a:t>
            </a:r>
            <a:r>
              <a:rPr lang="en-GB" sz="1200" i="0" kern="1200" dirty="0" smtClean="0">
                <a:solidFill>
                  <a:schemeClr val="tx1"/>
                </a:solidFill>
                <a:effectLst/>
              </a:rPr>
              <a:t>)</a:t>
            </a:r>
            <a:r>
              <a:rPr lang="en-GB" sz="1200" kern="1200" dirty="0" smtClean="0">
                <a:solidFill>
                  <a:schemeClr val="tx1"/>
                </a:solidFill>
                <a:effectLst/>
              </a:rPr>
              <a:t>. By multiplying SV by </a:t>
            </a:r>
            <a:r>
              <a:rPr lang="en-GB" sz="1200" b="0" i="1" kern="1200" dirty="0" smtClean="0">
                <a:solidFill>
                  <a:schemeClr val="tx1"/>
                </a:solidFill>
                <a:effectLst/>
              </a:rPr>
              <a:t>heart rate </a:t>
            </a:r>
            <a:r>
              <a:rPr lang="en-GB" sz="1200" kern="1200" dirty="0" smtClean="0">
                <a:solidFill>
                  <a:schemeClr val="tx1"/>
                </a:solidFill>
                <a:effectLst/>
              </a:rPr>
              <a:t>(</a:t>
            </a:r>
            <a:r>
              <a:rPr lang="en-GB" sz="1200" i="1" kern="1200" dirty="0" smtClean="0">
                <a:solidFill>
                  <a:schemeClr val="tx1"/>
                </a:solidFill>
                <a:effectLst/>
              </a:rPr>
              <a:t>HR</a:t>
            </a:r>
            <a:r>
              <a:rPr lang="en-GB" sz="1200" kern="1200" dirty="0" smtClean="0">
                <a:solidFill>
                  <a:schemeClr val="tx1"/>
                </a:solidFill>
                <a:effectLst/>
              </a:rPr>
              <a:t>) the </a:t>
            </a:r>
            <a:r>
              <a:rPr lang="en-GB" sz="1200" b="0" i="1" kern="1200" dirty="0" smtClean="0">
                <a:solidFill>
                  <a:schemeClr val="tx1"/>
                </a:solidFill>
                <a:effectLst/>
              </a:rPr>
              <a:t>cardiac output </a:t>
            </a:r>
            <a:r>
              <a:rPr lang="en-GB" sz="1200" i="1" kern="1200" dirty="0" smtClean="0">
                <a:solidFill>
                  <a:schemeClr val="tx1"/>
                </a:solidFill>
                <a:effectLst/>
              </a:rPr>
              <a:t>(CO)</a:t>
            </a:r>
            <a:r>
              <a:rPr lang="en-GB" sz="1200" kern="1200" dirty="0" smtClean="0">
                <a:solidFill>
                  <a:schemeClr val="tx1"/>
                </a:solidFill>
                <a:effectLst/>
              </a:rPr>
              <a:t> is calculated. Outflow is defined as:</a:t>
            </a:r>
            <a:endParaRPr lang="cs-CZ" sz="1200" kern="1200" dirty="0" smtClean="0">
              <a:solidFill>
                <a:schemeClr val="tx1"/>
              </a:solidFill>
              <a:effectLst/>
            </a:endParaRPr>
          </a:p>
          <a:p>
            <a:pPr algn="just" hangingPunct="0"/>
            <a:endParaRPr lang="en-GB" sz="1200" kern="1200" dirty="0" smtClean="0">
              <a:solidFill>
                <a:schemeClr val="tx1"/>
              </a:solidFill>
              <a:effectLst/>
            </a:endParaRPr>
          </a:p>
          <a:p>
            <a:pPr algn="ctr" hangingPunct="0">
              <a:spcBef>
                <a:spcPts val="600"/>
              </a:spcBef>
            </a:pPr>
            <a:r>
              <a:rPr lang="en-GB" sz="1200" kern="1200" dirty="0" smtClean="0">
                <a:solidFill>
                  <a:schemeClr val="tx1"/>
                </a:solidFill>
                <a:effectLst/>
              </a:rPr>
              <a:t> </a:t>
            </a:r>
            <a:r>
              <a:rPr lang="en-GB" sz="1200" b="1" i="1" kern="1200" dirty="0" err="1" smtClean="0">
                <a:solidFill>
                  <a:schemeClr val="tx1"/>
                </a:solidFill>
                <a:effectLst/>
                <a:sym typeface="Symbol"/>
              </a:rPr>
              <a:t>F</a:t>
            </a:r>
            <a:r>
              <a:rPr lang="en-GB" sz="1200" b="1" i="0" kern="1200" baseline="-25000" dirty="0" err="1" smtClean="0">
                <a:solidFill>
                  <a:schemeClr val="tx1"/>
                </a:solidFill>
                <a:effectLst/>
              </a:rPr>
              <a:t>o</a:t>
            </a:r>
            <a:r>
              <a:rPr lang="en-GB" sz="1200" b="1" i="1" kern="1200" baseline="-25000" dirty="0" smtClean="0">
                <a:solidFill>
                  <a:schemeClr val="tx1"/>
                </a:solidFill>
                <a:effectLst/>
              </a:rPr>
              <a:t> </a:t>
            </a:r>
            <a:r>
              <a:rPr lang="en-GB" sz="1200" b="1" i="1" kern="1200" dirty="0" smtClean="0">
                <a:solidFill>
                  <a:schemeClr val="tx1"/>
                </a:solidFill>
                <a:effectLst/>
              </a:rPr>
              <a:t>= (P</a:t>
            </a:r>
            <a:r>
              <a:rPr lang="en-GB" sz="1200" b="1" i="0" kern="1200" baseline="-25000" dirty="0" smtClean="0">
                <a:solidFill>
                  <a:schemeClr val="tx1"/>
                </a:solidFill>
                <a:effectLst/>
              </a:rPr>
              <a:t>a</a:t>
            </a:r>
            <a:r>
              <a:rPr lang="en-GB" sz="1200" b="1" kern="1200" dirty="0" smtClean="0">
                <a:solidFill>
                  <a:schemeClr val="tx1"/>
                </a:solidFill>
                <a:effectLst/>
              </a:rPr>
              <a:t>− </a:t>
            </a:r>
            <a:r>
              <a:rPr lang="en-GB" sz="1200" b="1" i="1" kern="1200" dirty="0" err="1" smtClean="0">
                <a:solidFill>
                  <a:schemeClr val="tx1"/>
                </a:solidFill>
                <a:effectLst/>
              </a:rPr>
              <a:t>P</a:t>
            </a:r>
            <a:r>
              <a:rPr lang="en-GB" sz="1200" b="1" i="0" kern="1200" baseline="-25000" dirty="0" err="1" smtClean="0">
                <a:solidFill>
                  <a:schemeClr val="tx1"/>
                </a:solidFill>
                <a:effectLst/>
              </a:rPr>
              <a:t>v</a:t>
            </a:r>
            <a:r>
              <a:rPr lang="en-GB" sz="1200" b="1" i="1" kern="1200" dirty="0" smtClean="0">
                <a:solidFill>
                  <a:schemeClr val="tx1"/>
                </a:solidFill>
                <a:effectLst/>
              </a:rPr>
              <a:t>)/</a:t>
            </a:r>
            <a:r>
              <a:rPr lang="en-GB" sz="1200" b="1" kern="1200" dirty="0" smtClean="0">
                <a:solidFill>
                  <a:schemeClr val="tx1"/>
                </a:solidFill>
                <a:effectLst/>
                <a:sym typeface="Symbol"/>
              </a:rPr>
              <a:t>R</a:t>
            </a:r>
            <a:r>
              <a:rPr lang="en-GB" sz="1200" b="0" kern="1200" dirty="0" smtClean="0">
                <a:solidFill>
                  <a:schemeClr val="tx1"/>
                </a:solidFill>
                <a:effectLst/>
                <a:sym typeface="Symbol"/>
              </a:rPr>
              <a:t>,</a:t>
            </a:r>
            <a:endParaRPr lang="en-GB" sz="1200" b="0" kern="1200" dirty="0" smtClean="0">
              <a:solidFill>
                <a:schemeClr val="tx1"/>
              </a:solidFill>
              <a:effectLst/>
            </a:endParaRPr>
          </a:p>
          <a:p>
            <a:pPr hangingPunct="0"/>
            <a:endParaRPr lang="en-GB" sz="1200" kern="1200" dirty="0" smtClean="0">
              <a:solidFill>
                <a:schemeClr val="tx1"/>
              </a:solidFill>
              <a:effectLst/>
            </a:endParaRPr>
          </a:p>
          <a:p>
            <a:pPr algn="just"/>
            <a:r>
              <a:rPr lang="en-GB" sz="1200" kern="1200" dirty="0" smtClean="0">
                <a:solidFill>
                  <a:schemeClr val="tx1"/>
                </a:solidFill>
                <a:effectLst/>
              </a:rPr>
              <a:t>where </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i="1" kern="1200" dirty="0" smtClean="0">
                <a:solidFill>
                  <a:schemeClr val="tx1"/>
                </a:solidFill>
                <a:effectLst/>
                <a:sym typeface="Symbol"/>
              </a:rPr>
              <a:t></a:t>
            </a:r>
            <a:r>
              <a:rPr lang="en-GB" sz="1200" i="1" kern="1200" dirty="0" smtClean="0">
                <a:solidFill>
                  <a:schemeClr val="tx1"/>
                </a:solidFill>
                <a:effectLst/>
              </a:rPr>
              <a:t> </a:t>
            </a:r>
            <a:r>
              <a:rPr lang="en-GB" sz="1200" i="1" kern="1200" dirty="0" err="1" smtClean="0">
                <a:solidFill>
                  <a:schemeClr val="tx1"/>
                </a:solidFill>
                <a:effectLst/>
              </a:rPr>
              <a:t>P</a:t>
            </a:r>
            <a:r>
              <a:rPr lang="en-GB" sz="1200" i="1" kern="1200" baseline="-25000" dirty="0" err="1" smtClean="0">
                <a:solidFill>
                  <a:schemeClr val="tx1"/>
                </a:solidFill>
                <a:effectLst/>
              </a:rPr>
              <a:t>v</a:t>
            </a:r>
            <a:r>
              <a:rPr lang="en-GB" sz="1200" kern="1200" dirty="0" smtClean="0">
                <a:solidFill>
                  <a:schemeClr val="tx1"/>
                </a:solidFill>
                <a:effectLst/>
              </a:rPr>
              <a:t> is </a:t>
            </a:r>
            <a:r>
              <a:rPr lang="en-GB" dirty="0" smtClean="0"/>
              <a:t>pressure difference between </a:t>
            </a:r>
            <a:r>
              <a:rPr lang="en-GB" sz="1200" kern="1200" dirty="0" smtClean="0">
                <a:solidFill>
                  <a:schemeClr val="tx1"/>
                </a:solidFill>
                <a:effectLst/>
              </a:rPr>
              <a:t>the aorta and v. cava and </a:t>
            </a:r>
            <a:r>
              <a:rPr lang="en-GB" sz="1200" i="1" kern="1200" dirty="0" smtClean="0">
                <a:solidFill>
                  <a:schemeClr val="tx1"/>
                </a:solidFill>
                <a:effectLst/>
              </a:rPr>
              <a:t>R</a:t>
            </a:r>
            <a:r>
              <a:rPr lang="en-GB" sz="1200" kern="1200" dirty="0" smtClean="0">
                <a:solidFill>
                  <a:schemeClr val="tx1"/>
                </a:solidFill>
                <a:effectLst/>
              </a:rPr>
              <a:t> is peripheral vascular resistance (its physiological value is </a:t>
            </a:r>
            <a:r>
              <a:rPr lang="en-GB" sz="1200" kern="1200" dirty="0" smtClean="0">
                <a:solidFill>
                  <a:schemeClr val="tx1"/>
                </a:solidFill>
                <a:effectLst/>
                <a:sym typeface="Symbol"/>
              </a:rPr>
              <a:t></a:t>
            </a:r>
            <a:r>
              <a:rPr lang="en-GB" sz="1200" kern="1200" dirty="0" smtClean="0">
                <a:solidFill>
                  <a:schemeClr val="tx1"/>
                </a:solidFill>
                <a:effectLst/>
              </a:rPr>
              <a:t>1.0 </a:t>
            </a:r>
            <a:r>
              <a:rPr lang="en-GB" sz="1200" kern="1200" dirty="0" err="1" smtClean="0">
                <a:solidFill>
                  <a:schemeClr val="tx1"/>
                </a:solidFill>
                <a:effectLst/>
              </a:rPr>
              <a:t>mmHg∙s</a:t>
            </a:r>
            <a:r>
              <a:rPr lang="en-GB" sz="1200" kern="1200" dirty="0" smtClean="0">
                <a:solidFill>
                  <a:schemeClr val="tx1"/>
                </a:solidFill>
                <a:effectLst/>
              </a:rPr>
              <a:t>/ml).</a:t>
            </a:r>
          </a:p>
          <a:p>
            <a:r>
              <a:rPr lang="en-GB" sz="1200" kern="1200" dirty="0" smtClean="0">
                <a:solidFill>
                  <a:schemeClr val="tx1"/>
                </a:solidFill>
                <a:effectLst/>
              </a:rPr>
              <a:t>    </a:t>
            </a:r>
          </a:p>
          <a:p>
            <a:pPr algn="just"/>
            <a:r>
              <a:rPr lang="en-GB" sz="1200" kern="1200" dirty="0" smtClean="0">
                <a:solidFill>
                  <a:schemeClr val="tx1"/>
                </a:solidFill>
                <a:effectLst/>
              </a:rPr>
              <a:t>    Time course of blood pressure can be than simulated by repeated calculations of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i="1" kern="1200" baseline="-25000" dirty="0" smtClean="0">
                <a:solidFill>
                  <a:schemeClr val="tx1"/>
                </a:solidFill>
                <a:effectLst/>
              </a:rPr>
              <a:t> </a:t>
            </a:r>
            <a:r>
              <a:rPr lang="en-GB" sz="1200" kern="1200" dirty="0" smtClean="0">
                <a:solidFill>
                  <a:schemeClr val="tx1"/>
                </a:solidFill>
                <a:effectLst/>
              </a:rPr>
              <a:t>and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at discrete time moments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kern="12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baseline="-250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+2</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dirty="0" smtClean="0">
                <a:solidFill>
                  <a:schemeClr val="tx1"/>
                </a:solidFill>
                <a:effectLst/>
              </a:rPr>
              <a:t>) and by introduction of their values into the formula for </a:t>
            </a:r>
            <a:r>
              <a:rPr lang="en-GB" sz="1200" kern="1200" dirty="0" smtClean="0">
                <a:solidFill>
                  <a:schemeClr val="tx1"/>
                </a:solidFill>
                <a:effectLst/>
                <a:sym typeface="Symbol"/>
              </a:rPr>
              <a:t></a:t>
            </a:r>
            <a:r>
              <a:rPr lang="en-GB" sz="1200" i="1" kern="1200" dirty="0" err="1" smtClean="0">
                <a:solidFill>
                  <a:schemeClr val="tx1"/>
                </a:solidFill>
                <a:effectLst/>
              </a:rPr>
              <a:t>V</a:t>
            </a:r>
            <a:r>
              <a:rPr lang="en-GB" sz="1200" i="1" kern="1200" baseline="-25000" dirty="0" err="1" smtClean="0">
                <a:solidFill>
                  <a:schemeClr val="tx1"/>
                </a:solidFill>
                <a:effectLst/>
              </a:rPr>
              <a:t>a</a:t>
            </a:r>
            <a:r>
              <a:rPr lang="en-GB" sz="1200" kern="1200" dirty="0" smtClean="0">
                <a:solidFill>
                  <a:schemeClr val="tx1"/>
                </a:solidFill>
                <a:effectLst/>
              </a:rPr>
              <a:t> and </a:t>
            </a:r>
            <a:r>
              <a:rPr lang="en-GB" sz="1200" kern="1200" dirty="0" smtClean="0">
                <a:solidFill>
                  <a:schemeClr val="tx1"/>
                </a:solidFill>
                <a:effectLst/>
                <a:sym typeface="Symbol"/>
              </a:rPr>
              <a:t></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kern="1200" dirty="0" smtClean="0">
                <a:solidFill>
                  <a:schemeClr val="tx1"/>
                </a:solidFill>
                <a:effectLst/>
              </a:rPr>
              <a:t> calculation. Actual values of BP as well as values of systolic (SBP) and diastolic (DBP) blood pressure are thus given by four variables: </a:t>
            </a:r>
            <a:r>
              <a:rPr lang="en-GB" sz="1200" i="1" kern="1200" dirty="0" smtClean="0">
                <a:solidFill>
                  <a:schemeClr val="tx1"/>
                </a:solidFill>
                <a:effectLst/>
              </a:rPr>
              <a:t>SV</a:t>
            </a:r>
            <a:r>
              <a:rPr lang="en-GB" sz="1200" kern="1200" dirty="0" smtClean="0">
                <a:solidFill>
                  <a:schemeClr val="tx1"/>
                </a:solidFill>
                <a:effectLst/>
              </a:rPr>
              <a:t>, </a:t>
            </a:r>
            <a:r>
              <a:rPr lang="cs-CZ" sz="1200" i="1" kern="1200" dirty="0" smtClean="0">
                <a:solidFill>
                  <a:schemeClr val="tx1"/>
                </a:solidFill>
                <a:effectLst/>
              </a:rPr>
              <a:t>HR</a:t>
            </a:r>
            <a:r>
              <a:rPr lang="en-GB" sz="1200" kern="1200" dirty="0" smtClean="0">
                <a:solidFill>
                  <a:schemeClr val="tx1"/>
                </a:solidFill>
                <a:effectLst/>
              </a:rPr>
              <a:t>, </a:t>
            </a:r>
            <a:r>
              <a:rPr lang="en-GB" sz="1200" i="1" kern="1200" dirty="0" smtClean="0">
                <a:solidFill>
                  <a:schemeClr val="tx1"/>
                </a:solidFill>
                <a:effectLst/>
              </a:rPr>
              <a:t>C</a:t>
            </a:r>
            <a:r>
              <a:rPr lang="en-GB" sz="1200" i="0" kern="1200" dirty="0" smtClean="0">
                <a:solidFill>
                  <a:schemeClr val="tx1"/>
                </a:solidFill>
                <a:effectLst/>
              </a:rPr>
              <a:t>,</a:t>
            </a:r>
            <a:r>
              <a:rPr lang="en-GB" sz="1200" kern="1200" dirty="0" smtClean="0">
                <a:solidFill>
                  <a:schemeClr val="tx1"/>
                </a:solidFill>
                <a:effectLst/>
              </a:rPr>
              <a:t> and </a:t>
            </a:r>
            <a:r>
              <a:rPr lang="en-GB" sz="1200" i="1" kern="1200" dirty="0" smtClean="0">
                <a:solidFill>
                  <a:schemeClr val="tx1"/>
                </a:solidFill>
                <a:effectLst/>
              </a:rPr>
              <a:t>R</a:t>
            </a:r>
            <a:r>
              <a:rPr lang="en-GB" sz="1200" kern="1200" dirty="0" smtClean="0">
                <a:solidFill>
                  <a:schemeClr val="tx1"/>
                </a:solidFill>
                <a:effectLst/>
              </a:rPr>
              <a:t>. </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27</a:t>
            </a:fld>
            <a:endParaRPr lang="cs-CZ"/>
          </a:p>
        </p:txBody>
      </p:sp>
    </p:spTree>
    <p:extLst>
      <p:ext uri="{BB962C8B-B14F-4D97-AF65-F5344CB8AC3E}">
        <p14:creationId xmlns:p14="http://schemas.microsoft.com/office/powerpoint/2010/main" val="4020136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eaLnBrk="1" hangingPunct="1">
              <a:spcBef>
                <a:spcPct val="50000"/>
              </a:spcBef>
            </a:pPr>
            <a:r>
              <a:rPr lang="en-GB" altLang="cs-CZ" b="1" noProof="0" dirty="0" smtClean="0">
                <a:solidFill>
                  <a:schemeClr val="bg1"/>
                </a:solidFill>
              </a:rPr>
              <a:t>Law of Pascal</a:t>
            </a:r>
          </a:p>
          <a:p>
            <a:pPr marL="0" marR="0" indent="0" algn="just" defTabSz="914400" rtl="0" eaLnBrk="1" fontAlgn="base" latinLnBrk="0" hangingPunct="1">
              <a:lnSpc>
                <a:spcPct val="100000"/>
              </a:lnSpc>
              <a:spcBef>
                <a:spcPct val="50000"/>
              </a:spcBef>
              <a:spcAft>
                <a:spcPct val="0"/>
              </a:spcAft>
              <a:buClrTx/>
              <a:buSzTx/>
              <a:buFontTx/>
              <a:buNone/>
              <a:tabLst/>
              <a:defRPr/>
            </a:pPr>
            <a:r>
              <a:rPr lang="cs-CZ" altLang="cs-CZ" noProof="0" dirty="0" smtClean="0">
                <a:solidFill>
                  <a:schemeClr val="bg1"/>
                </a:solidFill>
              </a:rPr>
              <a:t>     </a:t>
            </a:r>
            <a:r>
              <a:rPr lang="en-GB" altLang="cs-CZ" sz="1200" dirty="0" smtClean="0">
                <a:solidFill>
                  <a:schemeClr val="bg1"/>
                </a:solidFill>
              </a:rPr>
              <a:t>Liquid column causes a pressure (hydrostatic pressure) that is directly proportional to the height of the liquid column (h), density of the liquid (</a:t>
            </a:r>
            <a:r>
              <a:rPr lang="en-GB" altLang="cs-CZ" sz="1200" dirty="0" smtClean="0">
                <a:solidFill>
                  <a:schemeClr val="bg1"/>
                </a:solidFill>
                <a:sym typeface="Symbol" pitchFamily="18" charset="2"/>
              </a:rPr>
              <a:t>) and gravitational acceleration (g). </a:t>
            </a:r>
            <a:r>
              <a:rPr lang="en-GB" altLang="cs-CZ" noProof="0" dirty="0" smtClean="0">
                <a:solidFill>
                  <a:schemeClr val="bg1"/>
                </a:solidFill>
              </a:rPr>
              <a:t>At any given depth (h) in the liquid the pressure is the same no matter what shape the container (vessel) is</a:t>
            </a:r>
            <a:r>
              <a:rPr lang="cs-CZ" altLang="cs-CZ" noProof="0" dirty="0" smtClean="0">
                <a:solidFill>
                  <a:schemeClr val="bg1"/>
                </a:solidFill>
              </a:rPr>
              <a:t> and </a:t>
            </a:r>
            <a:r>
              <a:rPr lang="en-GB" altLang="cs-CZ" noProof="0" dirty="0" smtClean="0">
                <a:solidFill>
                  <a:schemeClr val="bg1"/>
                </a:solidFill>
              </a:rPr>
              <a:t>is transmitted equally in all directions. A pressure developed by 760</a:t>
            </a:r>
            <a:r>
              <a:rPr lang="en-GB" altLang="cs-CZ" baseline="0" noProof="0" dirty="0" smtClean="0">
                <a:solidFill>
                  <a:schemeClr val="bg1"/>
                </a:solidFill>
              </a:rPr>
              <a:t> mmHg is the same as the pressure developed by earth atmosphere. This is equivalent to pressure generated by 10.3 m of water column.</a:t>
            </a:r>
            <a:r>
              <a:rPr lang="cs-CZ" altLang="cs-CZ" baseline="0" noProof="0" dirty="0" smtClean="0">
                <a:solidFill>
                  <a:schemeClr val="bg1"/>
                </a:solidFill>
              </a:rPr>
              <a:t> </a:t>
            </a:r>
            <a:endParaRPr lang="en-GB" altLang="cs-CZ" noProof="0" dirty="0" smtClean="0">
              <a:solidFill>
                <a:schemeClr val="bg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3</a:t>
            </a:fld>
            <a:endParaRPr lang="cs-CZ"/>
          </a:p>
        </p:txBody>
      </p:sp>
    </p:spTree>
    <p:extLst>
      <p:ext uri="{BB962C8B-B14F-4D97-AF65-F5344CB8AC3E}">
        <p14:creationId xmlns:p14="http://schemas.microsoft.com/office/powerpoint/2010/main" val="376657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noProof="0" dirty="0" smtClean="0"/>
              <a:t>Consequence of Pascal's law for blood pressure </a:t>
            </a:r>
          </a:p>
          <a:p>
            <a:pPr algn="just"/>
            <a:r>
              <a:rPr lang="en-GB" noProof="0" dirty="0" smtClean="0"/>
              <a:t>     </a:t>
            </a:r>
            <a:r>
              <a:rPr lang="en-GB" b="0" dirty="0" smtClean="0"/>
              <a:t>As illustrated in the right figure, the blood </a:t>
            </a:r>
            <a:r>
              <a:rPr lang="en-GB" dirty="0" smtClean="0"/>
              <a:t>column causes a decrease </a:t>
            </a:r>
            <a:r>
              <a:rPr lang="en-GB" baseline="0" dirty="0" smtClean="0"/>
              <a:t>of blood pressure if measured over the heart </a:t>
            </a:r>
            <a:r>
              <a:rPr lang="en-GB" baseline="0" noProof="0" dirty="0" smtClean="0"/>
              <a:t>and increase of blood pressure if measured below the heart. Therefore, to obtain a proper value of blood pressure, it is important for the cuff to be placed at the level of heart.</a:t>
            </a:r>
            <a:r>
              <a:rPr lang="en-GB" noProof="0" dirty="0" smtClean="0"/>
              <a:t> Besides, because of the same effect, the blood pressure at the level of brain may be sometimes too low, which may</a:t>
            </a:r>
            <a:r>
              <a:rPr lang="en-GB" baseline="0" noProof="0" dirty="0" smtClean="0"/>
              <a:t> lead to</a:t>
            </a:r>
            <a:r>
              <a:rPr lang="en-GB" noProof="0" dirty="0" smtClean="0"/>
              <a:t> insufficient perfusion of brain tissue (especially under hypotension) and collapse. On the contrary, the high blood pressure at the level of feet</a:t>
            </a:r>
            <a:r>
              <a:rPr lang="en-GB" dirty="0"/>
              <a:t> (see the </a:t>
            </a:r>
            <a:r>
              <a:rPr lang="en-GB" dirty="0" smtClean="0"/>
              <a:t>pressure</a:t>
            </a:r>
            <a:r>
              <a:rPr lang="cs-CZ" dirty="0" smtClean="0"/>
              <a:t> </a:t>
            </a:r>
            <a:r>
              <a:rPr lang="en-GB" dirty="0" smtClean="0"/>
              <a:t>increment </a:t>
            </a:r>
            <a:r>
              <a:rPr lang="en-GB" dirty="0"/>
              <a:t>due to the blood column </a:t>
            </a:r>
            <a:r>
              <a:rPr lang="en-GB" dirty="0" smtClean="0"/>
              <a:t>in </a:t>
            </a:r>
            <a:r>
              <a:rPr lang="en-GB" dirty="0"/>
              <a:t>the left figure</a:t>
            </a:r>
            <a:r>
              <a:rPr lang="en-GB" dirty="0" smtClean="0"/>
              <a:t>)</a:t>
            </a:r>
            <a:r>
              <a:rPr lang="cs-CZ" dirty="0" smtClean="0"/>
              <a:t> </a:t>
            </a:r>
            <a:r>
              <a:rPr lang="en-GB" baseline="0" noProof="0" dirty="0" smtClean="0"/>
              <a:t>may lead to </a:t>
            </a:r>
            <a:r>
              <a:rPr lang="en-GB" baseline="0" noProof="0" dirty="0" err="1" smtClean="0"/>
              <a:t>edema</a:t>
            </a:r>
            <a:r>
              <a:rPr lang="en-GB" baseline="0" noProof="0" dirty="0" smtClean="0"/>
              <a:t>.</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4</a:t>
            </a:fld>
            <a:endParaRPr lang="cs-CZ"/>
          </a:p>
        </p:txBody>
      </p:sp>
    </p:spTree>
    <p:extLst>
      <p:ext uri="{BB962C8B-B14F-4D97-AF65-F5344CB8AC3E}">
        <p14:creationId xmlns:p14="http://schemas.microsoft.com/office/powerpoint/2010/main" val="2698402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altLang="cs-CZ" sz="1200" b="1" dirty="0" smtClean="0"/>
              <a:t>Law of Laplace</a:t>
            </a:r>
            <a:endParaRPr lang="cs-CZ" altLang="cs-CZ" sz="1200" b="1"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dirty="0" smtClean="0"/>
              <a:t>    </a:t>
            </a:r>
            <a:r>
              <a:rPr lang="en-GB" altLang="cs-CZ" sz="1200" b="0" noProof="0" dirty="0" smtClean="0"/>
              <a:t>Law of Laplace defines the r</a:t>
            </a:r>
            <a:r>
              <a:rPr lang="en-GB" altLang="cs-CZ" sz="1200" noProof="0" dirty="0" smtClean="0"/>
              <a:t>elation between distending </a:t>
            </a:r>
            <a:r>
              <a:rPr lang="en-GB" altLang="cs-CZ" noProof="0" dirty="0" smtClean="0"/>
              <a:t>pressure (P [N/m</a:t>
            </a:r>
            <a:r>
              <a:rPr lang="en-GB" altLang="cs-CZ" baseline="30000" noProof="0" dirty="0" smtClean="0"/>
              <a:t>2</a:t>
            </a:r>
            <a:r>
              <a:rPr lang="en-GB" altLang="cs-CZ" noProof="0" dirty="0" smtClean="0"/>
              <a:t>]) and tension in the wall of hollow object (T [N/m]). In vessels, P represents a </a:t>
            </a:r>
            <a:r>
              <a:rPr lang="en-GB" b="0" i="0" u="none" strike="noStrike" kern="1200" baseline="0" noProof="0" dirty="0" smtClean="0"/>
              <a:t>pressure </a:t>
            </a:r>
            <a:r>
              <a:rPr lang="en-GB" b="0" i="0" u="none" strike="noStrike" kern="1200" baseline="0" dirty="0" smtClean="0"/>
              <a:t>difference across the vessel wall (</a:t>
            </a:r>
            <a:r>
              <a:rPr lang="en-GB" b="0" i="1" u="none" strike="noStrike" kern="1200" baseline="0" dirty="0" err="1" smtClean="0"/>
              <a:t>transmural</a:t>
            </a:r>
            <a:r>
              <a:rPr lang="en-GB" b="0" i="1" u="none" strike="noStrike" kern="1200" baseline="0" dirty="0" smtClean="0"/>
              <a:t> pressure</a:t>
            </a:r>
            <a:r>
              <a:rPr lang="en-GB" b="0" i="0" u="none" strike="noStrike" kern="1200" baseline="0" dirty="0" smtClean="0"/>
              <a:t>). The resulting tangential </a:t>
            </a:r>
            <a:r>
              <a:rPr lang="en-GB" b="0" i="1" u="none" strike="noStrike" kern="1200" baseline="0" dirty="0" smtClean="0"/>
              <a:t>mural tension </a:t>
            </a:r>
            <a:r>
              <a:rPr lang="en-GB" b="0" i="0" u="none" strike="noStrike" kern="1200" baseline="0" dirty="0" smtClean="0"/>
              <a:t>T [N/m] is a function of the inner radius R [m] of the vessel. Note that the higher is R of the vessel the higher is T.</a:t>
            </a:r>
            <a:endParaRPr lang="en-GB" altLang="cs-CZ"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5</a:t>
            </a:fld>
            <a:endParaRPr lang="cs-CZ"/>
          </a:p>
        </p:txBody>
      </p:sp>
    </p:spTree>
    <p:extLst>
      <p:ext uri="{BB962C8B-B14F-4D97-AF65-F5344CB8AC3E}">
        <p14:creationId xmlns:p14="http://schemas.microsoft.com/office/powerpoint/2010/main" val="102885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b="1" noProof="0" dirty="0" smtClean="0"/>
              <a:t>Consequences</a:t>
            </a:r>
            <a:r>
              <a:rPr lang="en-GB" altLang="cs-CZ" b="1" baseline="0" noProof="0" dirty="0" smtClean="0"/>
              <a:t> of Laplace law for tension in vessel wall </a:t>
            </a:r>
            <a:endParaRPr lang="cs-CZ" altLang="cs-CZ" b="1" baseline="0" noProof="0" dirty="0" smtClean="0"/>
          </a:p>
          <a:p>
            <a:pPr algn="just">
              <a:defRPr/>
            </a:pPr>
            <a:r>
              <a:rPr lang="en-GB" altLang="cs-CZ" b="0" noProof="0" dirty="0" smtClean="0"/>
              <a:t>     Consequences</a:t>
            </a:r>
            <a:r>
              <a:rPr lang="en-GB" altLang="cs-CZ" b="0" baseline="0" noProof="0" dirty="0" smtClean="0"/>
              <a:t> of the Laplace law for vessels can be well demonstrated when comparing the wall tension in aorta and capillary. Despite that the wall thickness of aorta (~ 2 mm) is incomparably larger than the wall thickness of capillary (~ 1 </a:t>
            </a:r>
            <a:r>
              <a:rPr lang="en-GB" altLang="cs-CZ" b="0" baseline="0" noProof="0" dirty="0" smtClean="0">
                <a:sym typeface="Symbol"/>
              </a:rPr>
              <a:t></a:t>
            </a:r>
            <a:r>
              <a:rPr lang="en-GB" altLang="cs-CZ" b="0" baseline="0" noProof="0" dirty="0" smtClean="0"/>
              <a:t>m) the wall tension in aorta is substantially higher. The reason is the large radius </a:t>
            </a:r>
            <a:r>
              <a:rPr lang="en-GB" altLang="cs-CZ" b="0" baseline="0" dirty="0" smtClean="0"/>
              <a:t>of aorta. </a:t>
            </a:r>
            <a:r>
              <a:rPr lang="en-GB" dirty="0" smtClean="0"/>
              <a:t>Aorta is therefore the most stressed vessel in the human body, and </a:t>
            </a:r>
            <a:r>
              <a:rPr lang="cs-CZ" dirty="0" smtClean="0"/>
              <a:t>a</a:t>
            </a:r>
            <a:r>
              <a:rPr lang="en-GB" dirty="0" smtClean="0"/>
              <a:t> high tension in its wall can sometimes lead to aortic aneurism or even to aortic rupture</a:t>
            </a:r>
            <a:r>
              <a:rPr lang="en-GB" altLang="cs-CZ" b="0" baseline="0" dirty="0" smtClean="0"/>
              <a:t>.</a:t>
            </a: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6</a:t>
            </a:fld>
            <a:endParaRPr lang="cs-CZ"/>
          </a:p>
        </p:txBody>
      </p:sp>
    </p:spTree>
    <p:extLst>
      <p:ext uri="{BB962C8B-B14F-4D97-AF65-F5344CB8AC3E}">
        <p14:creationId xmlns:p14="http://schemas.microsoft.com/office/powerpoint/2010/main" val="2382593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a:ln/>
        </p:spPr>
      </p:sp>
      <p:sp>
        <p:nvSpPr>
          <p:cNvPr id="5120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Continuity equation</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b="0" noProof="0" dirty="0" smtClean="0"/>
              <a:t>     The continuity equation states</a:t>
            </a:r>
            <a:r>
              <a:rPr lang="en-GB" altLang="cs-CZ" b="0" baseline="0" noProof="0" dirty="0" smtClean="0"/>
              <a:t> that </a:t>
            </a:r>
            <a:r>
              <a:rPr lang="en-GB" altLang="cs-CZ" sz="1200" b="0" noProof="0" dirty="0" smtClean="0"/>
              <a:t>the volume of fluid flowing through a tube </a:t>
            </a:r>
            <a:r>
              <a:rPr lang="en-GB" altLang="cs-CZ" sz="1200" noProof="0" dirty="0" smtClean="0"/>
              <a:t>(vessel) per unit of time (Q </a:t>
            </a:r>
            <a:r>
              <a:rPr lang="en-GB" altLang="cs-CZ" sz="1050" noProof="0" dirty="0" smtClean="0"/>
              <a:t>[l/s]</a:t>
            </a:r>
            <a:r>
              <a:rPr lang="en-GB" altLang="cs-CZ" sz="1200" noProof="0" dirty="0" smtClean="0"/>
              <a:t>) is constant. This implicates that each change of cross-sectional area of vessel must be accompanied by a change</a:t>
            </a:r>
            <a:r>
              <a:rPr lang="en-GB" altLang="cs-CZ" sz="1200" baseline="0" noProof="0" dirty="0" smtClean="0"/>
              <a:t> of blood flow velocity.</a:t>
            </a:r>
            <a:endParaRPr lang="en-GB" altLang="cs-CZ" b="1" noProof="0" dirty="0" smtClean="0"/>
          </a:p>
          <a:p>
            <a:endParaRPr lang="cs-CZ" altLang="cs-CZ" b="1" dirty="0" smtClean="0"/>
          </a:p>
          <a:p>
            <a:r>
              <a:rPr lang="en-GB" altLang="cs-CZ" b="1" dirty="0" smtClean="0"/>
              <a:t>Cross-sectional area and velocity of blood flow in different segments of circulation system </a:t>
            </a:r>
          </a:p>
          <a:p>
            <a:pPr algn="just"/>
            <a:r>
              <a:rPr lang="en-GB" sz="1200" b="0" i="0" u="none" strike="noStrike" kern="1200" baseline="0" noProof="0" dirty="0" smtClean="0">
                <a:latin typeface="Arial" charset="0"/>
                <a:ea typeface="+mn-ea"/>
                <a:cs typeface="+mn-cs"/>
              </a:rPr>
              <a:t>     </a:t>
            </a:r>
            <a:r>
              <a:rPr lang="en-GB" sz="1200" b="0" i="0" u="none" strike="noStrike" kern="1200" baseline="0" dirty="0" smtClean="0">
                <a:latin typeface="Arial" charset="0"/>
                <a:ea typeface="+mn-ea"/>
                <a:cs typeface="+mn-cs"/>
              </a:rPr>
              <a:t>Because the same volume of blood must flow through each segment of the circulation system during a minute, the velocity of blood flow in a given segment </a:t>
            </a:r>
            <a:r>
              <a:rPr lang="en-GB" sz="1200" b="0" i="0" u="none" strike="noStrike" kern="1200" baseline="0" dirty="0" smtClean="0">
                <a:solidFill>
                  <a:schemeClr val="tx1"/>
                </a:solidFill>
                <a:latin typeface="Arial" charset="0"/>
                <a:ea typeface="+mn-ea"/>
                <a:cs typeface="+mn-cs"/>
              </a:rPr>
              <a:t>can be computed as a ratio of cardiac output to total cross-sectional area of the segment. Thus, under resting conditions, the average velocity of blood flow is about 20 cm/sec in aorta but only 0.4 mm/s in capillaries. </a:t>
            </a:r>
          </a:p>
          <a:p>
            <a:endParaRPr lang="cs-CZ" altLang="cs-CZ" dirty="0" smtClean="0"/>
          </a:p>
        </p:txBody>
      </p:sp>
      <p:sp>
        <p:nvSpPr>
          <p:cNvPr id="51204"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82D9FF72-9BE2-425F-A270-1760FBB7D155}" type="slidenum">
              <a:rPr lang="cs-CZ" altLang="cs-CZ" sz="1200"/>
              <a:pPr algn="r"/>
              <a:t>7</a:t>
            </a:fld>
            <a:endParaRPr lang="cs-CZ" altLang="cs-CZ"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noProof="0" dirty="0" smtClean="0">
                <a:solidFill>
                  <a:schemeClr val="tx1"/>
                </a:solidFill>
              </a:rPr>
              <a:t>Graphical representation of the relation </a:t>
            </a:r>
            <a:r>
              <a:rPr lang="en-GB" altLang="cs-CZ" sz="1200" b="1" noProof="0" dirty="0" smtClean="0">
                <a:solidFill>
                  <a:schemeClr val="tx1"/>
                </a:solidFill>
              </a:rPr>
              <a:t>between total cross-sectional area of vessels and mean blood flow velocity </a:t>
            </a:r>
          </a:p>
          <a:p>
            <a:pPr algn="just"/>
            <a:r>
              <a:rPr lang="cs-CZ" sz="1200" b="0" noProof="0" dirty="0" smtClean="0">
                <a:solidFill>
                  <a:schemeClr val="tx1"/>
                </a:solidFill>
              </a:rPr>
              <a:t>     </a:t>
            </a:r>
            <a:r>
              <a:rPr lang="en-GB" sz="1200" b="0" noProof="0" dirty="0" smtClean="0">
                <a:solidFill>
                  <a:schemeClr val="tx1"/>
                </a:solidFill>
              </a:rPr>
              <a:t>Note the large </a:t>
            </a:r>
            <a:r>
              <a:rPr lang="en-GB" altLang="cs-CZ" sz="1200" b="0" noProof="0" dirty="0" smtClean="0">
                <a:solidFill>
                  <a:schemeClr val="tx1"/>
                </a:solidFill>
              </a:rPr>
              <a:t>cross-sectional area of the system of capillaries resulting from enormous </a:t>
            </a:r>
            <a:r>
              <a:rPr lang="en-GB" sz="1200" b="0" noProof="0" dirty="0" smtClean="0">
                <a:solidFill>
                  <a:schemeClr val="tx1"/>
                </a:solidFill>
              </a:rPr>
              <a:t>number of capillaries (5*10</a:t>
            </a:r>
            <a:r>
              <a:rPr lang="en-GB" sz="1200" b="0" baseline="30000" noProof="0" dirty="0" smtClean="0">
                <a:solidFill>
                  <a:schemeClr val="tx1"/>
                </a:solidFill>
              </a:rPr>
              <a:t>9</a:t>
            </a:r>
            <a:r>
              <a:rPr lang="en-GB" sz="1200" b="0" baseline="0" noProof="0" dirty="0" smtClean="0">
                <a:solidFill>
                  <a:schemeClr val="tx1"/>
                </a:solidFill>
              </a:rPr>
              <a:t>)</a:t>
            </a:r>
            <a:r>
              <a:rPr lang="en-GB" sz="1200" b="0" noProof="0" dirty="0" smtClean="0">
                <a:solidFill>
                  <a:schemeClr val="tx1"/>
                </a:solidFill>
              </a:rPr>
              <a:t> arranged in parallel. The consequent</a:t>
            </a:r>
            <a:r>
              <a:rPr lang="en-GB" sz="1200" b="0" baseline="0" noProof="0" dirty="0" smtClean="0">
                <a:solidFill>
                  <a:schemeClr val="tx1"/>
                </a:solidFill>
              </a:rPr>
              <a:t> slow blood flow velocity in capillaries is important for efficient exchange of solutes through the capillary wall.</a:t>
            </a:r>
            <a:endParaRPr lang="en-GB" sz="1200" b="0" noProof="0" dirty="0" smtClean="0">
              <a:solidFill>
                <a:schemeClr val="tx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8</a:t>
            </a:fld>
            <a:endParaRPr lang="cs-CZ"/>
          </a:p>
        </p:txBody>
      </p:sp>
    </p:spTree>
    <p:extLst>
      <p:ext uri="{BB962C8B-B14F-4D97-AF65-F5344CB8AC3E}">
        <p14:creationId xmlns:p14="http://schemas.microsoft.com/office/powerpoint/2010/main" val="3055886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sz="1200" b="1" noProof="0" dirty="0" smtClean="0">
                <a:solidFill>
                  <a:schemeClr val="tx1"/>
                </a:solidFill>
              </a:rPr>
              <a:t>Bernoulli’s principle</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0" noProof="0" dirty="0" smtClean="0">
                <a:solidFill>
                  <a:schemeClr val="tx1"/>
                </a:solidFill>
              </a:rPr>
              <a:t>     Bernoulli’s principle </a:t>
            </a:r>
            <a:r>
              <a:rPr lang="en-GB" sz="1200" b="0" i="0" kern="1200" noProof="0" dirty="0" smtClean="0">
                <a:solidFill>
                  <a:schemeClr val="tx1"/>
                </a:solidFill>
                <a:effectLst/>
                <a:latin typeface="Arial" charset="0"/>
                <a:ea typeface="+mn-ea"/>
                <a:cs typeface="+mn-cs"/>
              </a:rPr>
              <a:t>states that, in a steady flow, the sum of all forms of energy in a </a:t>
            </a:r>
            <a:r>
              <a:rPr lang="en-GB" sz="1200" b="0" i="0" u="none" kern="1200" noProof="0" dirty="0" smtClean="0">
                <a:solidFill>
                  <a:schemeClr val="tx1"/>
                </a:solidFill>
                <a:effectLst/>
                <a:latin typeface="Arial" charset="0"/>
                <a:ea typeface="+mn-ea"/>
                <a:cs typeface="+mn-cs"/>
              </a:rPr>
              <a:t>fluid along a </a:t>
            </a:r>
            <a:r>
              <a:rPr lang="en-GB" sz="1200" b="0" i="0" u="none" strike="noStrike" kern="1200" noProof="0" dirty="0" smtClean="0">
                <a:solidFill>
                  <a:schemeClr val="tx1"/>
                </a:solidFill>
                <a:effectLst/>
                <a:latin typeface="Arial" charset="0"/>
                <a:ea typeface="+mn-ea"/>
                <a:cs typeface="+mn-cs"/>
                <a:hlinkClick r:id="rId3" tooltip="Streamlines, streaklines, and pathlines"/>
              </a:rPr>
              <a:t>streamline</a:t>
            </a:r>
            <a:r>
              <a:rPr lang="en-GB" sz="1200" b="0" i="0" u="none" kern="1200" noProof="0" dirty="0" smtClean="0">
                <a:solidFill>
                  <a:schemeClr val="tx1"/>
                </a:solidFill>
                <a:effectLst/>
                <a:latin typeface="Arial" charset="0"/>
                <a:ea typeface="+mn-ea"/>
                <a:cs typeface="+mn-cs"/>
              </a:rPr>
              <a:t> is the same at all points of that streamline. This requires that the sum of </a:t>
            </a:r>
            <a:r>
              <a:rPr lang="en-GB" sz="1200" b="0" i="0" u="none" strike="noStrike" kern="1200" noProof="0" dirty="0" smtClean="0">
                <a:solidFill>
                  <a:schemeClr val="tx1"/>
                </a:solidFill>
                <a:effectLst/>
                <a:latin typeface="Arial" charset="0"/>
                <a:ea typeface="+mn-ea"/>
                <a:cs typeface="+mn-cs"/>
                <a:hlinkClick r:id="rId4" tooltip="Kinetic energy"/>
              </a:rPr>
              <a:t>kinetic</a:t>
            </a:r>
            <a:r>
              <a:rPr lang="cs-CZ" sz="1200" b="0" i="0" u="none" strike="noStrike" kern="1200" noProof="0" dirty="0" smtClean="0">
                <a:solidFill>
                  <a:schemeClr val="tx1"/>
                </a:solidFill>
                <a:effectLst/>
                <a:latin typeface="Arial" charset="0"/>
                <a:ea typeface="+mn-ea"/>
                <a:cs typeface="+mn-cs"/>
                <a:hlinkClick r:id="rId4" tooltip="Kinetic energy"/>
              </a:rPr>
              <a:t> </a:t>
            </a:r>
            <a:r>
              <a:rPr lang="en-GB" sz="1200" b="0" i="0" u="none" strike="noStrike" kern="1200" noProof="0" dirty="0" smtClean="0">
                <a:solidFill>
                  <a:schemeClr val="tx1"/>
                </a:solidFill>
                <a:effectLst/>
                <a:latin typeface="Arial" charset="0"/>
                <a:ea typeface="+mn-ea"/>
                <a:cs typeface="+mn-cs"/>
                <a:hlinkClick r:id="rId4" tooltip="Kinetic energy"/>
              </a:rPr>
              <a:t>energy</a:t>
            </a:r>
            <a:r>
              <a:rPr lang="en-GB" sz="1200" b="0" i="0" u="none" strike="noStrike" kern="1200" noProof="0" dirty="0" smtClean="0">
                <a:solidFill>
                  <a:schemeClr val="tx1"/>
                </a:solidFill>
                <a:effectLst/>
                <a:latin typeface="Arial" charset="0"/>
                <a:ea typeface="+mn-ea"/>
                <a:cs typeface="+mn-cs"/>
              </a:rPr>
              <a:t> (1/2</a:t>
            </a:r>
            <a:r>
              <a:rPr lang="en-GB" sz="1200" b="0" i="0" u="none" strike="noStrike" kern="1200" noProof="0" dirty="0" smtClean="0">
                <a:solidFill>
                  <a:schemeClr val="tx1"/>
                </a:solidFill>
                <a:effectLst/>
                <a:latin typeface="Arial" charset="0"/>
                <a:ea typeface="+mn-ea"/>
                <a:cs typeface="+mn-cs"/>
                <a:sym typeface="Symbol"/>
              </a:rPr>
              <a:t>v</a:t>
            </a:r>
            <a:r>
              <a:rPr lang="en-GB" sz="1200" b="0" i="0" u="none" strike="noStrike" kern="1200" baseline="30000" noProof="0" dirty="0" smtClean="0">
                <a:solidFill>
                  <a:schemeClr val="tx1"/>
                </a:solidFill>
                <a:effectLst/>
                <a:latin typeface="Arial" charset="0"/>
                <a:ea typeface="+mn-ea"/>
                <a:cs typeface="+mn-cs"/>
                <a:sym typeface="Symbol"/>
              </a:rPr>
              <a:t>2</a:t>
            </a:r>
            <a:r>
              <a:rPr lang="en-GB" sz="1200" b="0" i="0" u="none" strike="noStrike" kern="1200" baseline="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hlinkClick r:id="rId5" tooltip="Potential energy"/>
              </a:rPr>
              <a:t>potential energy</a:t>
            </a:r>
            <a:r>
              <a:rPr lang="en-GB" sz="1200" b="0" i="0" u="none" strike="noStrike" kern="1200" noProof="0" dirty="0" smtClean="0">
                <a:solidFill>
                  <a:schemeClr val="tx1"/>
                </a:solidFill>
                <a:effectLst/>
                <a:latin typeface="Arial" charset="0"/>
                <a:ea typeface="+mn-ea"/>
                <a:cs typeface="+mn-cs"/>
              </a:rPr>
              <a:t> (</a:t>
            </a:r>
            <a:r>
              <a:rPr lang="en-GB" sz="1200" b="0" i="0" u="none" strike="noStrike" kern="1200" noProof="0" dirty="0" err="1" smtClean="0">
                <a:solidFill>
                  <a:schemeClr val="tx1"/>
                </a:solidFill>
                <a:effectLst/>
                <a:latin typeface="Arial" charset="0"/>
                <a:ea typeface="+mn-ea"/>
                <a:cs typeface="+mn-cs"/>
              </a:rPr>
              <a:t>h</a:t>
            </a:r>
            <a:r>
              <a:rPr lang="en-GB" sz="1200" b="0" i="0" u="none" strike="noStrike" kern="1200" noProof="0" dirty="0" err="1" smtClean="0">
                <a:solidFill>
                  <a:schemeClr val="tx1"/>
                </a:solidFill>
                <a:effectLst/>
                <a:latin typeface="Arial" charset="0"/>
                <a:ea typeface="+mn-ea"/>
                <a:cs typeface="+mn-cs"/>
                <a:sym typeface="Symbol"/>
              </a:rPr>
              <a:t>g</a:t>
            </a:r>
            <a:r>
              <a:rPr lang="en-GB" sz="1200" b="0" i="0" u="none" strike="noStrike" kern="120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and </a:t>
            </a:r>
            <a:r>
              <a:rPr lang="en-GB" sz="1200" b="0" i="0" u="none" strike="noStrike" kern="1200" noProof="0" dirty="0" smtClean="0">
                <a:solidFill>
                  <a:schemeClr val="tx1"/>
                </a:solidFill>
                <a:effectLst/>
                <a:latin typeface="Arial" charset="0"/>
                <a:ea typeface="+mn-ea"/>
                <a:cs typeface="+mn-cs"/>
                <a:hlinkClick r:id="rId6" tooltip="Internal energy"/>
              </a:rPr>
              <a:t>pressure energy</a:t>
            </a:r>
            <a:r>
              <a:rPr lang="en-GB" sz="1200" b="0" i="0" u="none" strike="noStrike" kern="1200" noProof="0" dirty="0" smtClean="0">
                <a:solidFill>
                  <a:schemeClr val="tx1"/>
                </a:solidFill>
                <a:effectLst/>
                <a:latin typeface="Arial" charset="0"/>
                <a:ea typeface="+mn-ea"/>
                <a:cs typeface="+mn-cs"/>
              </a:rPr>
              <a:t> (P)</a:t>
            </a:r>
            <a:r>
              <a:rPr lang="en-GB" sz="1200" b="0" i="0" u="none" kern="1200" noProof="0" dirty="0" smtClean="0">
                <a:solidFill>
                  <a:schemeClr val="tx1"/>
                </a:solidFill>
                <a:effectLst/>
                <a:latin typeface="Arial" charset="0"/>
                <a:ea typeface="+mn-ea"/>
                <a:cs typeface="+mn-cs"/>
              </a:rPr>
              <a:t> remains constant.</a:t>
            </a:r>
            <a:r>
              <a:rPr lang="en-GB" sz="1200" b="0" i="0" u="none" strike="noStrike" kern="1200" baseline="30000" noProof="0" dirty="0" smtClean="0">
                <a:solidFill>
                  <a:schemeClr val="tx1"/>
                </a:solidFill>
                <a:effectLst/>
                <a:latin typeface="Arial" charset="0"/>
                <a:ea typeface="+mn-ea"/>
                <a:cs typeface="+mn-cs"/>
              </a:rPr>
              <a:t> </a:t>
            </a:r>
            <a:r>
              <a:rPr lang="en-GB" sz="1200" b="0" i="0" u="none" kern="1200" noProof="0" dirty="0" smtClean="0">
                <a:solidFill>
                  <a:schemeClr val="tx1"/>
                </a:solidFill>
                <a:effectLst/>
                <a:latin typeface="Arial" charset="0"/>
                <a:ea typeface="+mn-ea"/>
                <a:cs typeface="+mn-cs"/>
              </a:rPr>
              <a:t>Thus</a:t>
            </a:r>
            <a:r>
              <a:rPr lang="cs-CZ" sz="1200" b="0" i="0" u="non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an increase in the speed of the fluid – implying an increase in its kinetic energy – occurs with a simultaneous decrease in pressure energy (including the </a:t>
            </a:r>
            <a:r>
              <a:rPr lang="en-GB" sz="1200" b="0" i="0" u="none" strike="noStrike" kern="1200" noProof="0" dirty="0" smtClean="0">
                <a:solidFill>
                  <a:schemeClr val="tx1"/>
                </a:solidFill>
                <a:effectLst/>
                <a:latin typeface="Arial" charset="0"/>
                <a:ea typeface="+mn-ea"/>
                <a:cs typeface="+mn-cs"/>
                <a:hlinkClick r:id="rId7" tooltip="Static pressure"/>
              </a:rPr>
              <a:t>static pressure</a:t>
            </a:r>
            <a:r>
              <a:rPr lang="en-GB" sz="1200" b="0" i="0" u="none" kern="1200" noProof="0" dirty="0" smtClean="0">
                <a:solidFill>
                  <a:schemeClr val="tx1"/>
                </a:solidFill>
                <a:effectLst/>
                <a:latin typeface="Arial" charset="0"/>
                <a:ea typeface="+mn-ea"/>
                <a:cs typeface="+mn-cs"/>
              </a:rPr>
              <a:t>). This has serious implications for pathologically distended</a:t>
            </a:r>
            <a:r>
              <a:rPr lang="en-GB" sz="1200" b="0" i="0" u="none" kern="1200" baseline="0" noProof="0" dirty="0" smtClean="0">
                <a:solidFill>
                  <a:schemeClr val="tx1"/>
                </a:solidFill>
                <a:effectLst/>
                <a:latin typeface="Arial" charset="0"/>
                <a:ea typeface="+mn-ea"/>
                <a:cs typeface="+mn-cs"/>
              </a:rPr>
              <a:t> parts of vascular system such as aortic aneurysm.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u="none" kern="1200" baseline="0" noProof="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sz="1200" b="1" dirty="0" smtClean="0">
                <a:solidFill>
                  <a:schemeClr val="tx1"/>
                </a:solidFill>
              </a:rPr>
              <a:t>Implications for aortic aneurysm</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kern="1200" baseline="0" noProof="0" dirty="0" smtClean="0">
                <a:solidFill>
                  <a:schemeClr val="tx1"/>
                </a:solidFill>
                <a:effectLst/>
                <a:latin typeface="Arial" charset="0"/>
                <a:ea typeface="+mn-ea"/>
                <a:cs typeface="+mn-cs"/>
              </a:rPr>
              <a:t>    Considering that S</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0" noProof="0" dirty="0" smtClean="0">
                <a:solidFill>
                  <a:schemeClr val="tx1"/>
                </a:solidFill>
                <a:effectLst/>
                <a:latin typeface="Arial" charset="0"/>
                <a:ea typeface="+mn-ea"/>
                <a:cs typeface="+mn-cs"/>
              </a:rPr>
              <a:t>S</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a:t>
            </a:r>
            <a:r>
              <a:rPr lang="en-GB" altLang="cs-CZ" sz="1200" b="0" baseline="0" noProof="0" dirty="0" smtClean="0">
                <a:solidFill>
                  <a:schemeClr val="tx1"/>
                </a:solidFill>
              </a:rPr>
              <a:t>(see the figure on the left side) </a:t>
            </a:r>
            <a:r>
              <a:rPr lang="en-GB" sz="1200" b="0" i="0" u="none" kern="1200" baseline="0" noProof="0" dirty="0" smtClean="0">
                <a:solidFill>
                  <a:schemeClr val="tx1"/>
                </a:solidFill>
                <a:effectLst/>
                <a:latin typeface="Arial" charset="0"/>
                <a:ea typeface="+mn-ea"/>
                <a:cs typeface="+mn-cs"/>
              </a:rPr>
              <a:t>it must hold that v</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2 </a:t>
            </a:r>
            <a:r>
              <a:rPr lang="en-GB" altLang="cs-CZ" sz="1200" b="0" baseline="0" noProof="0" dirty="0" smtClean="0">
                <a:solidFill>
                  <a:schemeClr val="tx1"/>
                </a:solidFill>
              </a:rPr>
              <a:t>(according to </a:t>
            </a:r>
            <a:r>
              <a:rPr lang="cs-CZ" altLang="cs-CZ" sz="1200" b="0" baseline="0" noProof="0" dirty="0" err="1" smtClean="0">
                <a:solidFill>
                  <a:schemeClr val="tx1"/>
                </a:solidFill>
              </a:rPr>
              <a:t>the</a:t>
            </a:r>
            <a:r>
              <a:rPr lang="cs-CZ" altLang="cs-CZ" sz="1200" b="0" baseline="0" noProof="0" dirty="0" smtClean="0">
                <a:solidFill>
                  <a:schemeClr val="tx1"/>
                </a:solidFill>
              </a:rPr>
              <a:t> </a:t>
            </a:r>
            <a:r>
              <a:rPr lang="en-GB" altLang="cs-CZ" b="0" noProof="0" dirty="0" smtClean="0">
                <a:solidFill>
                  <a:schemeClr val="tx1"/>
                </a:solidFill>
              </a:rPr>
              <a:t>continuity equation)</a:t>
            </a:r>
            <a:r>
              <a:rPr lang="en-GB" sz="1200" b="0" i="0" u="none" kern="1200" baseline="0" noProof="0" dirty="0" smtClean="0">
                <a:solidFill>
                  <a:schemeClr val="tx1"/>
                </a:solidFill>
                <a:effectLst/>
                <a:latin typeface="Arial" charset="0"/>
                <a:ea typeface="+mn-ea"/>
                <a:cs typeface="+mn-cs"/>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As follows from the </a:t>
            </a:r>
            <a:r>
              <a:rPr lang="en-GB" altLang="cs-CZ" sz="1200" b="0" noProof="0" dirty="0" smtClean="0">
                <a:solidFill>
                  <a:schemeClr val="tx1"/>
                </a:solidFill>
              </a:rPr>
              <a:t>Bernoulli’s principle applied</a:t>
            </a:r>
            <a:r>
              <a:rPr lang="en-GB" altLang="cs-CZ" sz="1200" b="0" baseline="0" noProof="0" dirty="0" smtClean="0">
                <a:solidFill>
                  <a:schemeClr val="tx1"/>
                </a:solidFill>
              </a:rPr>
              <a:t> on both the normal and pathologically distended part</a:t>
            </a:r>
            <a:r>
              <a:rPr lang="cs-CZ" altLang="cs-CZ" sz="1200" b="0" baseline="0" noProof="0" dirty="0" smtClean="0">
                <a:solidFill>
                  <a:schemeClr val="tx1"/>
                </a:solidFill>
              </a:rPr>
              <a:t>s</a:t>
            </a:r>
            <a:r>
              <a:rPr lang="en-GB" altLang="cs-CZ" sz="1200" b="0" baseline="0" noProof="0" dirty="0" smtClean="0">
                <a:solidFill>
                  <a:schemeClr val="tx1"/>
                </a:solidFill>
              </a:rPr>
              <a:t> of aorta, if </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rPr>
              <a:t> than P</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P</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rPr>
              <a:t>. Consequently, according to the </a:t>
            </a:r>
            <a:r>
              <a:rPr lang="en-GB" sz="1200" b="0" i="0" kern="1200" dirty="0" smtClean="0">
                <a:solidFill>
                  <a:schemeClr val="tx1"/>
                </a:solidFill>
                <a:effectLst/>
                <a:latin typeface="Arial" charset="0"/>
                <a:ea typeface="+mn-ea"/>
                <a:cs typeface="+mn-cs"/>
              </a:rPr>
              <a:t>Laplace's law</a:t>
            </a:r>
            <a:r>
              <a:rPr lang="cs-CZ" sz="1200" b="0" i="0" kern="120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the tension in the wall of aneurysm (T</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rises because of the increase of both the radius R</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and pressure P</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This lead</a:t>
            </a:r>
            <a:r>
              <a:rPr lang="cs-CZ" sz="1200" b="0" i="0" u="none" kern="1200" baseline="0" noProof="0" dirty="0" smtClean="0">
                <a:solidFill>
                  <a:schemeClr val="tx1"/>
                </a:solidFill>
                <a:effectLst/>
                <a:latin typeface="Arial" charset="0"/>
                <a:ea typeface="+mn-ea"/>
                <a:cs typeface="+mn-cs"/>
              </a:rPr>
              <a:t>s</a:t>
            </a:r>
            <a:r>
              <a:rPr lang="en-GB" sz="1200" b="0" i="0" u="none" kern="1200" baseline="0" noProof="0" dirty="0" smtClean="0">
                <a:solidFill>
                  <a:schemeClr val="tx1"/>
                </a:solidFill>
                <a:effectLst/>
                <a:latin typeface="Arial" charset="0"/>
                <a:ea typeface="+mn-ea"/>
                <a:cs typeface="+mn-cs"/>
              </a:rPr>
              <a:t> to further distension of aneurism and its rupture if not treated.</a:t>
            </a:r>
            <a:endParaRPr lang="en-GB" b="1" baseline="0" noProof="0" dirty="0" smtClean="0">
              <a:solidFill>
                <a:schemeClr val="tx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9</a:t>
            </a:fld>
            <a:endParaRPr lang="cs-CZ"/>
          </a:p>
        </p:txBody>
      </p:sp>
    </p:spTree>
    <p:extLst>
      <p:ext uri="{BB962C8B-B14F-4D97-AF65-F5344CB8AC3E}">
        <p14:creationId xmlns:p14="http://schemas.microsoft.com/office/powerpoint/2010/main" val="218115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EC7D2B9-81B4-4091-BEC4-7B55397299D0}" type="slidenum">
              <a:rPr lang="cs-CZ"/>
              <a:pPr>
                <a:defRPr/>
              </a:pPr>
              <a:t>‹#›</a:t>
            </a:fld>
            <a:endParaRPr lang="cs-CZ"/>
          </a:p>
        </p:txBody>
      </p:sp>
    </p:spTree>
    <p:extLst>
      <p:ext uri="{BB962C8B-B14F-4D97-AF65-F5344CB8AC3E}">
        <p14:creationId xmlns:p14="http://schemas.microsoft.com/office/powerpoint/2010/main" val="2292695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E90EF40-410E-43C6-85E6-765B9EA7D646}" type="slidenum">
              <a:rPr lang="cs-CZ"/>
              <a:pPr>
                <a:defRPr/>
              </a:pPr>
              <a:t>‹#›</a:t>
            </a:fld>
            <a:endParaRPr lang="cs-CZ"/>
          </a:p>
        </p:txBody>
      </p:sp>
    </p:spTree>
    <p:extLst>
      <p:ext uri="{BB962C8B-B14F-4D97-AF65-F5344CB8AC3E}">
        <p14:creationId xmlns:p14="http://schemas.microsoft.com/office/powerpoint/2010/main" val="129607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0AB5186-9DA3-4E29-8C1E-2EDB5D7EC605}" type="slidenum">
              <a:rPr lang="cs-CZ"/>
              <a:pPr>
                <a:defRPr/>
              </a:pPr>
              <a:t>‹#›</a:t>
            </a:fld>
            <a:endParaRPr lang="cs-CZ"/>
          </a:p>
        </p:txBody>
      </p:sp>
    </p:spTree>
    <p:extLst>
      <p:ext uri="{BB962C8B-B14F-4D97-AF65-F5344CB8AC3E}">
        <p14:creationId xmlns:p14="http://schemas.microsoft.com/office/powerpoint/2010/main" val="3995720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DC1FB5DF-9340-4D15-9FFE-2500BD1E4007}" type="slidenum">
              <a:rPr lang="cs-CZ"/>
              <a:pPr>
                <a:defRPr/>
              </a:pPr>
              <a:t>‹#›</a:t>
            </a:fld>
            <a:endParaRPr lang="cs-CZ"/>
          </a:p>
        </p:txBody>
      </p:sp>
    </p:spTree>
    <p:extLst>
      <p:ext uri="{BB962C8B-B14F-4D97-AF65-F5344CB8AC3E}">
        <p14:creationId xmlns:p14="http://schemas.microsoft.com/office/powerpoint/2010/main" val="210742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3D42857-A4B4-4060-9EB0-9140BDC00DEF}" type="slidenum">
              <a:rPr lang="cs-CZ"/>
              <a:pPr>
                <a:defRPr/>
              </a:pPr>
              <a:t>‹#›</a:t>
            </a:fld>
            <a:endParaRPr lang="cs-CZ"/>
          </a:p>
        </p:txBody>
      </p:sp>
    </p:spTree>
    <p:extLst>
      <p:ext uri="{BB962C8B-B14F-4D97-AF65-F5344CB8AC3E}">
        <p14:creationId xmlns:p14="http://schemas.microsoft.com/office/powerpoint/2010/main" val="2257596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87E232D4-0199-4617-8E34-34B4B5552359}" type="slidenum">
              <a:rPr lang="cs-CZ"/>
              <a:pPr>
                <a:defRPr/>
              </a:pPr>
              <a:t>‹#›</a:t>
            </a:fld>
            <a:endParaRPr lang="cs-CZ"/>
          </a:p>
        </p:txBody>
      </p:sp>
    </p:spTree>
    <p:extLst>
      <p:ext uri="{BB962C8B-B14F-4D97-AF65-F5344CB8AC3E}">
        <p14:creationId xmlns:p14="http://schemas.microsoft.com/office/powerpoint/2010/main" val="393992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BC02EF8A-EF93-444E-BF2A-8AA38CC44C52}" type="slidenum">
              <a:rPr lang="cs-CZ"/>
              <a:pPr>
                <a:defRPr/>
              </a:pPr>
              <a:t>‹#›</a:t>
            </a:fld>
            <a:endParaRPr lang="cs-CZ"/>
          </a:p>
        </p:txBody>
      </p:sp>
    </p:spTree>
    <p:extLst>
      <p:ext uri="{BB962C8B-B14F-4D97-AF65-F5344CB8AC3E}">
        <p14:creationId xmlns:p14="http://schemas.microsoft.com/office/powerpoint/2010/main" val="242730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D54EC088-6EA0-43EB-A8BA-8FBB3EF568BA}" type="slidenum">
              <a:rPr lang="cs-CZ"/>
              <a:pPr>
                <a:defRPr/>
              </a:pPr>
              <a:t>‹#›</a:t>
            </a:fld>
            <a:endParaRPr lang="cs-CZ"/>
          </a:p>
        </p:txBody>
      </p:sp>
    </p:spTree>
    <p:extLst>
      <p:ext uri="{BB962C8B-B14F-4D97-AF65-F5344CB8AC3E}">
        <p14:creationId xmlns:p14="http://schemas.microsoft.com/office/powerpoint/2010/main" val="389519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CF1FEC34-3BE0-4A24-9A9B-677675899E30}" type="slidenum">
              <a:rPr lang="cs-CZ"/>
              <a:pPr>
                <a:defRPr/>
              </a:pPr>
              <a:t>‹#›</a:t>
            </a:fld>
            <a:endParaRPr lang="cs-CZ"/>
          </a:p>
        </p:txBody>
      </p:sp>
    </p:spTree>
    <p:extLst>
      <p:ext uri="{BB962C8B-B14F-4D97-AF65-F5344CB8AC3E}">
        <p14:creationId xmlns:p14="http://schemas.microsoft.com/office/powerpoint/2010/main" val="159433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F9E816F6-3520-40BE-96A2-6B7C6FEFD678}" type="slidenum">
              <a:rPr lang="cs-CZ"/>
              <a:pPr>
                <a:defRPr/>
              </a:pPr>
              <a:t>‹#›</a:t>
            </a:fld>
            <a:endParaRPr lang="cs-CZ"/>
          </a:p>
        </p:txBody>
      </p:sp>
    </p:spTree>
    <p:extLst>
      <p:ext uri="{BB962C8B-B14F-4D97-AF65-F5344CB8AC3E}">
        <p14:creationId xmlns:p14="http://schemas.microsoft.com/office/powerpoint/2010/main" val="209527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2A6CC043-47D7-423B-AD32-E38C9388FED3}" type="slidenum">
              <a:rPr lang="cs-CZ"/>
              <a:pPr>
                <a:defRPr/>
              </a:pPr>
              <a:t>‹#›</a:t>
            </a:fld>
            <a:endParaRPr lang="cs-CZ"/>
          </a:p>
        </p:txBody>
      </p:sp>
    </p:spTree>
    <p:extLst>
      <p:ext uri="{BB962C8B-B14F-4D97-AF65-F5344CB8AC3E}">
        <p14:creationId xmlns:p14="http://schemas.microsoft.com/office/powerpoint/2010/main" val="265752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01FA4AF7-BAAD-4B88-A420-5CD916D06D04}" type="slidenum">
              <a:rPr lang="cs-CZ"/>
              <a:pPr>
                <a:defRPr/>
              </a:pPr>
              <a:t>‹#›</a:t>
            </a:fld>
            <a:endParaRPr lang="cs-CZ"/>
          </a:p>
        </p:txBody>
      </p:sp>
    </p:spTree>
    <p:extLst>
      <p:ext uri="{BB962C8B-B14F-4D97-AF65-F5344CB8AC3E}">
        <p14:creationId xmlns:p14="http://schemas.microsoft.com/office/powerpoint/2010/main" val="1640079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2F6FD886-DEF8-467F-81D0-AA770546A7E4}"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362" name="Oval 12"/>
          <p:cNvSpPr>
            <a:spLocks noChangeArrowheads="1"/>
          </p:cNvSpPr>
          <p:nvPr/>
        </p:nvSpPr>
        <p:spPr bwMode="auto">
          <a:xfrm>
            <a:off x="868363" y="2330450"/>
            <a:ext cx="7302500" cy="1465263"/>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54" name="Text Box 6"/>
          <p:cNvSpPr txBox="1">
            <a:spLocks noChangeArrowheads="1"/>
          </p:cNvSpPr>
          <p:nvPr/>
        </p:nvSpPr>
        <p:spPr bwMode="auto">
          <a:xfrm>
            <a:off x="1631950" y="2730500"/>
            <a:ext cx="5837238" cy="641350"/>
          </a:xfrm>
          <a:prstGeom prst="rect">
            <a:avLst/>
          </a:prstGeom>
          <a:noFill/>
          <a:ln>
            <a:noFill/>
          </a:ln>
          <a:effectLst/>
          <a:extLst/>
        </p:spPr>
        <p:txBody>
          <a:bodyPr>
            <a:spAutoFit/>
          </a:bodyPr>
          <a:lstStyle/>
          <a:p>
            <a:pPr algn="ctr">
              <a:spcBef>
                <a:spcPct val="50000"/>
              </a:spcBef>
              <a:defRPr/>
            </a:pPr>
            <a:r>
              <a:rPr lang="cs-CZ" sz="3600" b="1">
                <a:effectLst>
                  <a:outerShdw blurRad="38100" dist="38100" dir="2700000" algn="tl">
                    <a:srgbClr val="C0C0C0"/>
                  </a:outerShdw>
                </a:effectLst>
              </a:rPr>
              <a:t>Reologie krevního oběhu</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78" name="Text Box 22"/>
          <p:cNvSpPr txBox="1">
            <a:spLocks noChangeArrowheads="1"/>
          </p:cNvSpPr>
          <p:nvPr/>
        </p:nvSpPr>
        <p:spPr bwMode="auto">
          <a:xfrm>
            <a:off x="381000" y="4376738"/>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cs-CZ" altLang="cs-CZ" sz="2000" i="1" dirty="0">
                <a:solidFill>
                  <a:srgbClr val="FFFF00"/>
                </a:solidFill>
              </a:rPr>
              <a:t>Objemový průtok (Q)</a:t>
            </a:r>
            <a:r>
              <a:rPr lang="cs-CZ" altLang="cs-CZ" sz="2000" dirty="0">
                <a:solidFill>
                  <a:schemeClr val="bg1"/>
                </a:solidFill>
              </a:rPr>
              <a:t> v rigidní </a:t>
            </a:r>
            <a:r>
              <a:rPr lang="cs-CZ" altLang="cs-CZ" sz="2000" dirty="0" smtClean="0">
                <a:solidFill>
                  <a:schemeClr val="bg1"/>
                </a:solidFill>
              </a:rPr>
              <a:t>trubici  </a:t>
            </a:r>
            <a:r>
              <a:rPr lang="cs-CZ" altLang="cs-CZ" sz="2000" dirty="0">
                <a:solidFill>
                  <a:schemeClr val="bg1"/>
                </a:solidFill>
              </a:rPr>
              <a:t>je přímo úměrný tlakovému rozdílu </a:t>
            </a:r>
            <a:r>
              <a:rPr lang="cs-CZ" altLang="cs-CZ" sz="2000" dirty="0" smtClean="0">
                <a:solidFill>
                  <a:schemeClr val="bg1"/>
                </a:solidFill>
              </a:rPr>
              <a:t>mezi začátkem </a:t>
            </a:r>
            <a:r>
              <a:rPr lang="cs-CZ" altLang="cs-CZ" sz="2000" dirty="0">
                <a:solidFill>
                  <a:schemeClr val="bg1"/>
                </a:solidFill>
              </a:rPr>
              <a:t>a </a:t>
            </a:r>
            <a:r>
              <a:rPr lang="cs-CZ" altLang="cs-CZ" sz="2000" dirty="0" smtClean="0">
                <a:solidFill>
                  <a:schemeClr val="bg1"/>
                </a:solidFill>
              </a:rPr>
              <a:t>koncem </a:t>
            </a:r>
            <a:r>
              <a:rPr lang="cs-CZ" altLang="cs-CZ" sz="2000" dirty="0">
                <a:solidFill>
                  <a:schemeClr val="bg1"/>
                </a:solidFill>
              </a:rPr>
              <a:t>trubice </a:t>
            </a:r>
            <a:r>
              <a:rPr lang="cs-CZ" altLang="cs-CZ" sz="2000" dirty="0">
                <a:solidFill>
                  <a:srgbClr val="FFFF00"/>
                </a:solidFill>
              </a:rPr>
              <a:t>(</a:t>
            </a:r>
            <a:r>
              <a:rPr lang="cs-CZ" altLang="cs-CZ" sz="2000" dirty="0">
                <a:solidFill>
                  <a:srgbClr val="FFFF00"/>
                </a:solidFill>
                <a:sym typeface="Symbol" pitchFamily="18" charset="2"/>
              </a:rPr>
              <a:t>P=P</a:t>
            </a:r>
            <a:r>
              <a:rPr lang="cs-CZ" altLang="cs-CZ" sz="2000" baseline="-25000" dirty="0">
                <a:solidFill>
                  <a:srgbClr val="FFFF00"/>
                </a:solidFill>
                <a:sym typeface="Symbol" pitchFamily="18" charset="2"/>
              </a:rPr>
              <a:t>A</a:t>
            </a:r>
            <a:r>
              <a:rPr lang="cs-CZ" altLang="cs-CZ" sz="2000" dirty="0">
                <a:solidFill>
                  <a:srgbClr val="FFFF00"/>
                </a:solidFill>
                <a:sym typeface="Symbol" pitchFamily="18" charset="2"/>
              </a:rPr>
              <a:t>-P</a:t>
            </a:r>
            <a:r>
              <a:rPr lang="cs-CZ" altLang="cs-CZ" sz="2000" baseline="-25000" dirty="0">
                <a:solidFill>
                  <a:srgbClr val="FFFF00"/>
                </a:solidFill>
                <a:sym typeface="Symbol" pitchFamily="18" charset="2"/>
              </a:rPr>
              <a:t>B</a:t>
            </a:r>
            <a:r>
              <a:rPr lang="cs-CZ" altLang="cs-CZ" sz="2000" dirty="0">
                <a:solidFill>
                  <a:srgbClr val="FFFF00"/>
                </a:solidFill>
              </a:rPr>
              <a:t>)</a:t>
            </a:r>
            <a:r>
              <a:rPr lang="cs-CZ" altLang="cs-CZ" sz="2000" dirty="0"/>
              <a:t> </a:t>
            </a:r>
            <a:r>
              <a:rPr lang="cs-CZ" altLang="cs-CZ" sz="2000" dirty="0">
                <a:solidFill>
                  <a:schemeClr val="bg1"/>
                </a:solidFill>
              </a:rPr>
              <a:t>čtvrté mocnině jejího poloměru </a:t>
            </a:r>
            <a:r>
              <a:rPr lang="cs-CZ" altLang="cs-CZ" sz="2000" dirty="0">
                <a:solidFill>
                  <a:srgbClr val="FFFF00"/>
                </a:solidFill>
              </a:rPr>
              <a:t>(</a:t>
            </a:r>
            <a:r>
              <a:rPr lang="cs-CZ" altLang="cs-CZ" sz="2000" dirty="0">
                <a:solidFill>
                  <a:srgbClr val="FFFF00"/>
                </a:solidFill>
                <a:sym typeface="Symbol" pitchFamily="18" charset="2"/>
              </a:rPr>
              <a:t>r</a:t>
            </a:r>
            <a:r>
              <a:rPr lang="cs-CZ" altLang="cs-CZ" sz="2000" dirty="0">
                <a:solidFill>
                  <a:srgbClr val="FFFF00"/>
                </a:solidFill>
              </a:rPr>
              <a:t>)</a:t>
            </a:r>
            <a:r>
              <a:rPr lang="cs-CZ" altLang="cs-CZ" sz="2000" dirty="0"/>
              <a:t> </a:t>
            </a:r>
            <a:r>
              <a:rPr lang="cs-CZ" altLang="cs-CZ" sz="2000" dirty="0" smtClean="0">
                <a:solidFill>
                  <a:schemeClr val="bg1"/>
                </a:solidFill>
              </a:rPr>
              <a:t>a </a:t>
            </a:r>
            <a:r>
              <a:rPr lang="cs-CZ" altLang="cs-CZ" sz="2000" dirty="0">
                <a:solidFill>
                  <a:schemeClr val="bg1"/>
                </a:solidFill>
              </a:rPr>
              <a:t>nepřímo úměrný délce trubice (</a:t>
            </a:r>
            <a:r>
              <a:rPr lang="cs-CZ" altLang="cs-CZ" sz="2000" dirty="0">
                <a:solidFill>
                  <a:srgbClr val="FFFF00"/>
                </a:solidFill>
              </a:rPr>
              <a:t>l</a:t>
            </a:r>
            <a:r>
              <a:rPr lang="cs-CZ" altLang="cs-CZ" sz="2000" dirty="0">
                <a:solidFill>
                  <a:schemeClr val="bg1"/>
                </a:solidFill>
              </a:rPr>
              <a:t>) a viskozitě proudící kapaliny </a:t>
            </a:r>
            <a:r>
              <a:rPr lang="cs-CZ" altLang="cs-CZ" sz="2000" dirty="0">
                <a:solidFill>
                  <a:srgbClr val="FFFF00"/>
                </a:solidFill>
              </a:rPr>
              <a:t>(</a:t>
            </a:r>
            <a:r>
              <a:rPr lang="cs-CZ" altLang="cs-CZ" sz="2000" dirty="0">
                <a:solidFill>
                  <a:srgbClr val="FFFF00"/>
                </a:solidFill>
                <a:sym typeface="Symbol" pitchFamily="18" charset="2"/>
              </a:rPr>
              <a:t></a:t>
            </a:r>
            <a:r>
              <a:rPr lang="cs-CZ" altLang="cs-CZ" sz="2000" dirty="0">
                <a:solidFill>
                  <a:srgbClr val="FFFF00"/>
                </a:solidFill>
              </a:rPr>
              <a:t>)</a:t>
            </a:r>
            <a:r>
              <a:rPr lang="cs-CZ" altLang="cs-CZ" sz="2000" dirty="0">
                <a:solidFill>
                  <a:schemeClr val="bg1"/>
                </a:solidFill>
              </a:rPr>
              <a:t>.</a:t>
            </a:r>
          </a:p>
        </p:txBody>
      </p:sp>
      <p:sp>
        <p:nvSpPr>
          <p:cNvPr id="24579" name="Rectangle 29"/>
          <p:cNvSpPr>
            <a:spLocks noChangeArrowheads="1"/>
          </p:cNvSpPr>
          <p:nvPr/>
        </p:nvSpPr>
        <p:spPr bwMode="auto">
          <a:xfrm>
            <a:off x="2401888" y="2860675"/>
            <a:ext cx="4321175" cy="911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80" name="Text Box 30"/>
          <p:cNvSpPr txBox="1">
            <a:spLocks noChangeArrowheads="1"/>
          </p:cNvSpPr>
          <p:nvPr/>
        </p:nvSpPr>
        <p:spPr bwMode="auto">
          <a:xfrm>
            <a:off x="3840163" y="283845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24581" name="Text Box 31"/>
          <p:cNvSpPr txBox="1">
            <a:spLocks noChangeArrowheads="1"/>
          </p:cNvSpPr>
          <p:nvPr/>
        </p:nvSpPr>
        <p:spPr bwMode="auto">
          <a:xfrm>
            <a:off x="3375025" y="305911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4582" name="Line 32"/>
          <p:cNvSpPr>
            <a:spLocks noChangeShapeType="1"/>
          </p:cNvSpPr>
          <p:nvPr/>
        </p:nvSpPr>
        <p:spPr bwMode="auto">
          <a:xfrm>
            <a:off x="3954463" y="3257550"/>
            <a:ext cx="1333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83" name="Text Box 33"/>
          <p:cNvSpPr txBox="1">
            <a:spLocks noChangeArrowheads="1"/>
          </p:cNvSpPr>
          <p:nvPr/>
        </p:nvSpPr>
        <p:spPr bwMode="auto">
          <a:xfrm>
            <a:off x="4079875" y="330676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grpSp>
        <p:nvGrpSpPr>
          <p:cNvPr id="24584" name="Group 27"/>
          <p:cNvGrpSpPr>
            <a:grpSpLocks/>
          </p:cNvGrpSpPr>
          <p:nvPr/>
        </p:nvGrpSpPr>
        <p:grpSpPr bwMode="auto">
          <a:xfrm>
            <a:off x="2916238" y="1585913"/>
            <a:ext cx="3268662" cy="438150"/>
            <a:chOff x="1848" y="1332"/>
            <a:chExt cx="2059" cy="276"/>
          </a:xfrm>
        </p:grpSpPr>
        <p:sp>
          <p:nvSpPr>
            <p:cNvPr id="24596" name="Oval 25"/>
            <p:cNvSpPr>
              <a:spLocks noChangeArrowheads="1"/>
            </p:cNvSpPr>
            <p:nvPr/>
          </p:nvSpPr>
          <p:spPr bwMode="auto">
            <a:xfrm>
              <a:off x="3835" y="1333"/>
              <a:ext cx="72" cy="273"/>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7" name="Rectangle 23"/>
            <p:cNvSpPr>
              <a:spLocks noChangeArrowheads="1"/>
            </p:cNvSpPr>
            <p:nvPr/>
          </p:nvSpPr>
          <p:spPr bwMode="auto">
            <a:xfrm>
              <a:off x="1884" y="1332"/>
              <a:ext cx="1992" cy="276"/>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8" name="Oval 24"/>
            <p:cNvSpPr>
              <a:spLocks noChangeArrowheads="1"/>
            </p:cNvSpPr>
            <p:nvPr/>
          </p:nvSpPr>
          <p:spPr bwMode="auto">
            <a:xfrm>
              <a:off x="1848" y="1332"/>
              <a:ext cx="72" cy="27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9" name="Rectangle 26"/>
            <p:cNvSpPr>
              <a:spLocks noChangeArrowheads="1"/>
            </p:cNvSpPr>
            <p:nvPr/>
          </p:nvSpPr>
          <p:spPr bwMode="auto">
            <a:xfrm>
              <a:off x="3850" y="1338"/>
              <a:ext cx="30" cy="2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sp>
        <p:nvSpPr>
          <p:cNvPr id="24585" name="Text Box 35"/>
          <p:cNvSpPr txBox="1">
            <a:spLocks noChangeArrowheads="1"/>
          </p:cNvSpPr>
          <p:nvPr/>
        </p:nvSpPr>
        <p:spPr bwMode="auto">
          <a:xfrm>
            <a:off x="2525713" y="1604963"/>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t>
            </a:r>
            <a:r>
              <a:rPr lang="cs-CZ" altLang="cs-CZ" baseline="-25000">
                <a:solidFill>
                  <a:srgbClr val="FFFF00"/>
                </a:solidFill>
              </a:rPr>
              <a:t>A</a:t>
            </a:r>
          </a:p>
        </p:txBody>
      </p:sp>
      <p:sp>
        <p:nvSpPr>
          <p:cNvPr id="24586" name="Text Box 36"/>
          <p:cNvSpPr txBox="1">
            <a:spLocks noChangeArrowheads="1"/>
          </p:cNvSpPr>
          <p:nvPr/>
        </p:nvSpPr>
        <p:spPr bwMode="auto">
          <a:xfrm>
            <a:off x="6127750" y="161607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t>
            </a:r>
            <a:r>
              <a:rPr lang="cs-CZ" altLang="cs-CZ" baseline="-25000">
                <a:solidFill>
                  <a:srgbClr val="FFFF00"/>
                </a:solidFill>
              </a:rPr>
              <a:t>B</a:t>
            </a:r>
          </a:p>
        </p:txBody>
      </p:sp>
      <p:sp>
        <p:nvSpPr>
          <p:cNvPr id="24587" name="Line 37"/>
          <p:cNvSpPr>
            <a:spLocks noChangeShapeType="1"/>
          </p:cNvSpPr>
          <p:nvPr/>
        </p:nvSpPr>
        <p:spPr bwMode="auto">
          <a:xfrm>
            <a:off x="2982913" y="2271713"/>
            <a:ext cx="31337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88" name="Text Box 38"/>
          <p:cNvSpPr txBox="1">
            <a:spLocks noChangeArrowheads="1"/>
          </p:cNvSpPr>
          <p:nvPr/>
        </p:nvSpPr>
        <p:spPr bwMode="auto">
          <a:xfrm>
            <a:off x="4394200" y="19685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l</a:t>
            </a:r>
            <a:endParaRPr lang="cs-CZ" altLang="cs-CZ" baseline="-25000">
              <a:solidFill>
                <a:srgbClr val="FFFF00"/>
              </a:solidFill>
            </a:endParaRPr>
          </a:p>
        </p:txBody>
      </p:sp>
      <p:sp>
        <p:nvSpPr>
          <p:cNvPr id="24589" name="Line 39"/>
          <p:cNvSpPr>
            <a:spLocks noChangeShapeType="1"/>
          </p:cNvSpPr>
          <p:nvPr/>
        </p:nvSpPr>
        <p:spPr bwMode="auto">
          <a:xfrm>
            <a:off x="4497388" y="1595438"/>
            <a:ext cx="0" cy="400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90" name="Text Box 40"/>
          <p:cNvSpPr txBox="1">
            <a:spLocks noChangeArrowheads="1"/>
          </p:cNvSpPr>
          <p:nvPr/>
        </p:nvSpPr>
        <p:spPr bwMode="auto">
          <a:xfrm>
            <a:off x="4441825" y="159702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r</a:t>
            </a:r>
            <a:endParaRPr lang="cs-CZ" altLang="cs-CZ" baseline="-25000">
              <a:solidFill>
                <a:srgbClr val="FFFF00"/>
              </a:solidFill>
            </a:endParaRPr>
          </a:p>
        </p:txBody>
      </p:sp>
      <p:sp>
        <p:nvSpPr>
          <p:cNvPr id="24591" name="Line 42"/>
          <p:cNvSpPr>
            <a:spLocks noChangeShapeType="1"/>
          </p:cNvSpPr>
          <p:nvPr/>
        </p:nvSpPr>
        <p:spPr bwMode="auto">
          <a:xfrm>
            <a:off x="2973388" y="2138363"/>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2" name="Line 43"/>
          <p:cNvSpPr>
            <a:spLocks noChangeShapeType="1"/>
          </p:cNvSpPr>
          <p:nvPr/>
        </p:nvSpPr>
        <p:spPr bwMode="auto">
          <a:xfrm>
            <a:off x="6127750" y="21494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3" name="Rectangle 56"/>
          <p:cNvSpPr>
            <a:spLocks noGrp="1" noChangeArrowheads="1"/>
          </p:cNvSpPr>
          <p:nvPr>
            <p:ph type="title"/>
          </p:nvPr>
        </p:nvSpPr>
        <p:spPr>
          <a:xfrm>
            <a:off x="422275" y="342900"/>
            <a:ext cx="8229600" cy="771525"/>
          </a:xfrm>
        </p:spPr>
        <p:txBody>
          <a:bodyPr/>
          <a:lstStyle/>
          <a:p>
            <a:pPr eaLnBrk="1" hangingPunct="1"/>
            <a:r>
              <a:rPr lang="cs-CZ" altLang="cs-CZ" sz="3000" smtClean="0">
                <a:solidFill>
                  <a:srgbClr val="FFFF00"/>
                </a:solidFill>
              </a:rPr>
              <a:t>Poiseuillův - Hagenův zákon</a:t>
            </a:r>
          </a:p>
        </p:txBody>
      </p:sp>
      <p:sp>
        <p:nvSpPr>
          <p:cNvPr id="24" name="Rectangle 10"/>
          <p:cNvSpPr txBox="1">
            <a:spLocks noChangeArrowheads="1"/>
          </p:cNvSpPr>
          <p:nvPr/>
        </p:nvSpPr>
        <p:spPr bwMode="auto">
          <a:xfrm>
            <a:off x="349250" y="5780088"/>
            <a:ext cx="1255713" cy="500062"/>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altLang="cs-CZ" sz="2000" i="1" kern="0" dirty="0" smtClean="0">
                <a:solidFill>
                  <a:srgbClr val="FFFF00"/>
                </a:solidFill>
              </a:rPr>
              <a:t>Platnost</a:t>
            </a:r>
            <a:r>
              <a:rPr lang="cs-CZ" altLang="cs-CZ" sz="2000" kern="0" dirty="0" smtClean="0">
                <a:solidFill>
                  <a:srgbClr val="FFFF00"/>
                </a:solidFill>
              </a:rPr>
              <a:t>:</a:t>
            </a:r>
          </a:p>
        </p:txBody>
      </p:sp>
      <p:sp>
        <p:nvSpPr>
          <p:cNvPr id="24595" name="Text Box 11"/>
          <p:cNvSpPr txBox="1">
            <a:spLocks noChangeArrowheads="1"/>
          </p:cNvSpPr>
          <p:nvPr/>
        </p:nvSpPr>
        <p:spPr bwMode="auto">
          <a:xfrm>
            <a:off x="382588" y="6159500"/>
            <a:ext cx="8532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1200">
                <a:solidFill>
                  <a:schemeClr val="bg1"/>
                </a:solidFill>
                <a:sym typeface="Symbol" pitchFamily="18" charset="2"/>
              </a:rPr>
              <a:t>	pro stacionární proudění newtonovských tekutin, u kterých je viskozita konstantní a nezávislá na rychlosti proudění</a:t>
            </a:r>
            <a:r>
              <a:rPr lang="cs-CZ" altLang="cs-CZ" sz="1200">
                <a:solidFill>
                  <a:srgbClr val="FFFF00"/>
                </a:solidFill>
                <a:sym typeface="Symbol" pitchFamily="18" charset="2"/>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65113" y="234644"/>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26" name="Rectangle 6"/>
          <p:cNvSpPr>
            <a:spLocks noChangeArrowheads="1"/>
          </p:cNvSpPr>
          <p:nvPr/>
        </p:nvSpPr>
        <p:spPr bwMode="auto">
          <a:xfrm>
            <a:off x="1603375" y="781050"/>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27" name="Text Box 7"/>
          <p:cNvSpPr txBox="1">
            <a:spLocks noChangeArrowheads="1"/>
          </p:cNvSpPr>
          <p:nvPr/>
        </p:nvSpPr>
        <p:spPr bwMode="auto">
          <a:xfrm>
            <a:off x="2286000" y="72390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26628" name="Text Box 8"/>
          <p:cNvSpPr txBox="1">
            <a:spLocks noChangeArrowheads="1"/>
          </p:cNvSpPr>
          <p:nvPr/>
        </p:nvSpPr>
        <p:spPr bwMode="auto">
          <a:xfrm>
            <a:off x="1692275" y="9159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29" name="Line 9"/>
          <p:cNvSpPr>
            <a:spLocks noChangeShapeType="1"/>
          </p:cNvSpPr>
          <p:nvPr/>
        </p:nvSpPr>
        <p:spPr bwMode="auto">
          <a:xfrm>
            <a:off x="2386013" y="1157288"/>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0" name="Text Box 10"/>
          <p:cNvSpPr txBox="1">
            <a:spLocks noChangeArrowheads="1"/>
          </p:cNvSpPr>
          <p:nvPr/>
        </p:nvSpPr>
        <p:spPr bwMode="auto">
          <a:xfrm>
            <a:off x="2397125" y="1163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sp>
        <p:nvSpPr>
          <p:cNvPr id="26631" name="Rectangle 11"/>
          <p:cNvSpPr>
            <a:spLocks noChangeArrowheads="1"/>
          </p:cNvSpPr>
          <p:nvPr/>
        </p:nvSpPr>
        <p:spPr bwMode="auto">
          <a:xfrm>
            <a:off x="4840288" y="766763"/>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32" name="Text Box 12"/>
          <p:cNvSpPr txBox="1">
            <a:spLocks noChangeArrowheads="1"/>
          </p:cNvSpPr>
          <p:nvPr/>
        </p:nvSpPr>
        <p:spPr bwMode="auto">
          <a:xfrm>
            <a:off x="4929188" y="97313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33" name="Line 13"/>
          <p:cNvSpPr>
            <a:spLocks noChangeShapeType="1"/>
          </p:cNvSpPr>
          <p:nvPr/>
        </p:nvSpPr>
        <p:spPr bwMode="auto">
          <a:xfrm>
            <a:off x="5529263" y="12001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4" name="Text Box 14"/>
          <p:cNvSpPr txBox="1">
            <a:spLocks noChangeArrowheads="1"/>
          </p:cNvSpPr>
          <p:nvPr/>
        </p:nvSpPr>
        <p:spPr bwMode="auto">
          <a:xfrm>
            <a:off x="5864225" y="79533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30000">
              <a:sym typeface="Symbol" pitchFamily="18" charset="2"/>
            </a:endParaRPr>
          </a:p>
        </p:txBody>
      </p:sp>
      <p:sp>
        <p:nvSpPr>
          <p:cNvPr id="26635" name="Text Box 15"/>
          <p:cNvSpPr txBox="1">
            <a:spLocks noChangeArrowheads="1"/>
          </p:cNvSpPr>
          <p:nvPr/>
        </p:nvSpPr>
        <p:spPr bwMode="auto">
          <a:xfrm>
            <a:off x="5905500" y="11572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R</a:t>
            </a:r>
            <a:r>
              <a:rPr lang="cs-CZ" altLang="cs-CZ" sz="2400" b="1" baseline="-25000">
                <a:sym typeface="Symbol" pitchFamily="18" charset="2"/>
              </a:rPr>
              <a:t>c</a:t>
            </a:r>
            <a:endParaRPr lang="en-US" altLang="cs-CZ" sz="2400" b="1" baseline="-25000">
              <a:sym typeface="Symbol" pitchFamily="18" charset="2"/>
            </a:endParaRPr>
          </a:p>
        </p:txBody>
      </p:sp>
      <p:sp>
        <p:nvSpPr>
          <p:cNvPr id="26636" name="Text Box 16"/>
          <p:cNvSpPr txBox="1">
            <a:spLocks noChangeArrowheads="1"/>
          </p:cNvSpPr>
          <p:nvPr/>
        </p:nvSpPr>
        <p:spPr bwMode="auto">
          <a:xfrm>
            <a:off x="4095750" y="863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3200" b="1">
                <a:solidFill>
                  <a:schemeClr val="bg1"/>
                </a:solidFill>
                <a:sym typeface="Symbol" pitchFamily="18" charset="2"/>
              </a:rPr>
              <a:t></a:t>
            </a:r>
          </a:p>
        </p:txBody>
      </p:sp>
      <p:sp>
        <p:nvSpPr>
          <p:cNvPr id="26637" name="Rectangle 17"/>
          <p:cNvSpPr>
            <a:spLocks noChangeArrowheads="1"/>
          </p:cNvSpPr>
          <p:nvPr/>
        </p:nvSpPr>
        <p:spPr bwMode="auto">
          <a:xfrm>
            <a:off x="4843463" y="2811463"/>
            <a:ext cx="188912" cy="87312"/>
          </a:xfrm>
          <a:prstGeom prst="rect">
            <a:avLst/>
          </a:pr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38" name="Text Box 20"/>
          <p:cNvSpPr txBox="1">
            <a:spLocks noChangeArrowheads="1"/>
          </p:cNvSpPr>
          <p:nvPr/>
        </p:nvSpPr>
        <p:spPr bwMode="auto">
          <a:xfrm>
            <a:off x="1559182" y="5399909"/>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600" b="1" dirty="0" smtClean="0">
                <a:solidFill>
                  <a:schemeClr val="bg1"/>
                </a:solidFill>
                <a:latin typeface="Times New Roman" pitchFamily="18" charset="0"/>
                <a:cs typeface="Times New Roman" pitchFamily="18" charset="0"/>
              </a:rPr>
              <a:t>=</a:t>
            </a:r>
            <a:r>
              <a:rPr lang="cs-CZ" altLang="cs-CZ" sz="1600" b="1" dirty="0" smtClean="0">
                <a:solidFill>
                  <a:schemeClr val="bg1"/>
                </a:solidFill>
                <a:latin typeface="Times New Roman" pitchFamily="18" charset="0"/>
                <a:cs typeface="Times New Roman" pitchFamily="18" charset="0"/>
              </a:rPr>
              <a:t>          </a:t>
            </a:r>
            <a:r>
              <a:rPr lang="cs-CZ" altLang="cs-CZ" sz="1600" b="1" dirty="0">
                <a:solidFill>
                  <a:schemeClr val="bg1"/>
                </a:solidFill>
                <a:latin typeface="Times New Roman" pitchFamily="18" charset="0"/>
                <a:cs typeface="Times New Roman" pitchFamily="18" charset="0"/>
              </a:rPr>
              <a:t>+           + ….</a:t>
            </a:r>
            <a:endParaRPr lang="en-US" altLang="cs-CZ" sz="1600" b="1" dirty="0">
              <a:solidFill>
                <a:schemeClr val="bg1"/>
              </a:solidFill>
              <a:latin typeface="Times New Roman" pitchFamily="18" charset="0"/>
              <a:cs typeface="Times New Roman" pitchFamily="18" charset="0"/>
            </a:endParaRPr>
          </a:p>
        </p:txBody>
      </p:sp>
      <p:sp>
        <p:nvSpPr>
          <p:cNvPr id="26639" name="Text Box 21"/>
          <p:cNvSpPr txBox="1">
            <a:spLocks noChangeArrowheads="1"/>
          </p:cNvSpPr>
          <p:nvPr/>
        </p:nvSpPr>
        <p:spPr bwMode="auto">
          <a:xfrm>
            <a:off x="2525713" y="415766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26640" name="Rectangle 22"/>
          <p:cNvSpPr>
            <a:spLocks noChangeArrowheads="1"/>
          </p:cNvSpPr>
          <p:nvPr/>
        </p:nvSpPr>
        <p:spPr bwMode="auto">
          <a:xfrm>
            <a:off x="1706563"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41" name="Text Box 23"/>
          <p:cNvSpPr txBox="1">
            <a:spLocks noChangeArrowheads="1"/>
          </p:cNvSpPr>
          <p:nvPr/>
        </p:nvSpPr>
        <p:spPr bwMode="auto">
          <a:xfrm>
            <a:off x="1681163" y="5972175"/>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26642" name="Text Box 24"/>
          <p:cNvSpPr txBox="1">
            <a:spLocks noChangeArrowheads="1"/>
          </p:cNvSpPr>
          <p:nvPr/>
        </p:nvSpPr>
        <p:spPr bwMode="auto">
          <a:xfrm>
            <a:off x="1930400" y="6221413"/>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t>R</a:t>
            </a:r>
            <a:r>
              <a:rPr lang="cs-CZ" altLang="cs-CZ" sz="1600" b="1" baseline="-25000"/>
              <a:t>c</a:t>
            </a:r>
            <a:r>
              <a:rPr lang="cs-CZ" altLang="cs-CZ" sz="1600" b="1"/>
              <a:t>=R/n</a:t>
            </a:r>
          </a:p>
        </p:txBody>
      </p:sp>
      <p:sp>
        <p:nvSpPr>
          <p:cNvPr id="26643" name="Text Box 35"/>
          <p:cNvSpPr txBox="1">
            <a:spLocks noChangeArrowheads="1"/>
          </p:cNvSpPr>
          <p:nvPr/>
        </p:nvSpPr>
        <p:spPr bwMode="auto">
          <a:xfrm>
            <a:off x="544513" y="2008188"/>
            <a:ext cx="8161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i="1">
                <a:solidFill>
                  <a:srgbClr val="FFFF00"/>
                </a:solidFill>
              </a:rPr>
              <a:t>Cévní rezistence (R</a:t>
            </a:r>
            <a:r>
              <a:rPr lang="cs-CZ" altLang="cs-CZ" sz="2000" i="1" baseline="-25000">
                <a:solidFill>
                  <a:srgbClr val="FFFF00"/>
                </a:solidFill>
              </a:rPr>
              <a:t>c</a:t>
            </a:r>
            <a:r>
              <a:rPr lang="cs-CZ" altLang="cs-CZ" sz="2000" i="1">
                <a:solidFill>
                  <a:srgbClr val="FFFF00"/>
                </a:solidFill>
              </a:rPr>
              <a:t>)</a:t>
            </a:r>
            <a:r>
              <a:rPr lang="cs-CZ" altLang="cs-CZ" sz="2000">
                <a:solidFill>
                  <a:schemeClr val="bg1"/>
                </a:solidFill>
              </a:rPr>
              <a:t> vzniká následkem vnitřního tření mezi kapalinou a stěnou cévy.</a:t>
            </a:r>
          </a:p>
        </p:txBody>
      </p:sp>
      <p:sp>
        <p:nvSpPr>
          <p:cNvPr id="26644" name="Rectangle 36"/>
          <p:cNvSpPr>
            <a:spLocks noChangeArrowheads="1"/>
          </p:cNvSpPr>
          <p:nvPr/>
        </p:nvSpPr>
        <p:spPr bwMode="auto">
          <a:xfrm>
            <a:off x="2420938" y="2682875"/>
            <a:ext cx="4322762"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45" name="Text Box 37"/>
          <p:cNvSpPr txBox="1">
            <a:spLocks noChangeArrowheads="1"/>
          </p:cNvSpPr>
          <p:nvPr/>
        </p:nvSpPr>
        <p:spPr bwMode="auto">
          <a:xfrm>
            <a:off x="5205413" y="3074988"/>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olidFill>
                  <a:srgbClr val="FF0000"/>
                </a:solidFill>
                <a:sym typeface="Symbol" pitchFamily="18" charset="2"/>
              </a:rPr>
              <a:t> </a:t>
            </a:r>
            <a:r>
              <a:rPr lang="en-US" altLang="cs-CZ" sz="2400" b="1">
                <a:solidFill>
                  <a:srgbClr val="FF0000"/>
                </a:solidFill>
                <a:cs typeface="Arial" charset="0"/>
                <a:sym typeface="Symbol" pitchFamily="18" charset="2"/>
              </a:rPr>
              <a:t>·</a:t>
            </a:r>
            <a:r>
              <a:rPr lang="cs-CZ" altLang="cs-CZ" sz="2400" b="1">
                <a:solidFill>
                  <a:srgbClr val="FF0000"/>
                </a:solidFill>
                <a:cs typeface="Arial" charset="0"/>
                <a:sym typeface="Symbol" pitchFamily="18" charset="2"/>
              </a:rPr>
              <a:t> </a:t>
            </a:r>
            <a:r>
              <a:rPr lang="cs-CZ" altLang="cs-CZ" sz="2400" b="1">
                <a:solidFill>
                  <a:srgbClr val="FF0000"/>
                </a:solidFill>
                <a:sym typeface="Symbol" pitchFamily="18" charset="2"/>
              </a:rPr>
              <a:t>r</a:t>
            </a:r>
            <a:r>
              <a:rPr lang="cs-CZ" altLang="cs-CZ" sz="2400" b="1" baseline="30000">
                <a:solidFill>
                  <a:srgbClr val="FF0000"/>
                </a:solidFill>
                <a:sym typeface="Symbol" pitchFamily="18" charset="2"/>
              </a:rPr>
              <a:t>4</a:t>
            </a:r>
            <a:endParaRPr lang="en-US" altLang="cs-CZ" sz="2400" b="1" baseline="30000">
              <a:solidFill>
                <a:srgbClr val="FF0000"/>
              </a:solidFill>
              <a:sym typeface="Symbol" pitchFamily="18" charset="2"/>
            </a:endParaRPr>
          </a:p>
        </p:txBody>
      </p:sp>
      <p:sp>
        <p:nvSpPr>
          <p:cNvPr id="26646" name="Text Box 38"/>
          <p:cNvSpPr txBox="1">
            <a:spLocks noChangeArrowheads="1"/>
          </p:cNvSpPr>
          <p:nvPr/>
        </p:nvSpPr>
        <p:spPr bwMode="auto">
          <a:xfrm>
            <a:off x="2595563" y="28178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a:t>
            </a:r>
            <a:r>
              <a:rPr lang="cs-CZ" altLang="cs-CZ" sz="2400" b="1"/>
              <a:t>=</a:t>
            </a:r>
            <a:endParaRPr lang="en-US" altLang="cs-CZ" sz="2400" b="1">
              <a:sym typeface="Symbol" pitchFamily="18" charset="2"/>
            </a:endParaRPr>
          </a:p>
        </p:txBody>
      </p:sp>
      <p:sp>
        <p:nvSpPr>
          <p:cNvPr id="26647" name="Line 39"/>
          <p:cNvSpPr>
            <a:spLocks noChangeShapeType="1"/>
          </p:cNvSpPr>
          <p:nvPr/>
        </p:nvSpPr>
        <p:spPr bwMode="auto">
          <a:xfrm>
            <a:off x="3317875" y="31321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8" name="Text Box 40"/>
          <p:cNvSpPr txBox="1">
            <a:spLocks noChangeArrowheads="1"/>
          </p:cNvSpPr>
          <p:nvPr/>
        </p:nvSpPr>
        <p:spPr bwMode="auto">
          <a:xfrm>
            <a:off x="5046663" y="26447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olidFill>
                  <a:srgbClr val="FF0000"/>
                </a:solidFill>
                <a:sym typeface="Symbol" pitchFamily="18" charset="2"/>
              </a:rPr>
              <a:t>8 </a:t>
            </a:r>
            <a:r>
              <a:rPr lang="en-US" altLang="cs-CZ" sz="2400" b="1">
                <a:solidFill>
                  <a:srgbClr val="FF0000"/>
                </a:solidFill>
                <a:sym typeface="Symbol" pitchFamily="18" charset="2"/>
              </a:rPr>
              <a:t>·</a:t>
            </a:r>
            <a:r>
              <a:rPr lang="cs-CZ" altLang="cs-CZ" sz="2400" b="1">
                <a:solidFill>
                  <a:srgbClr val="FF0000"/>
                </a:solidFill>
                <a:sym typeface="Symbol" pitchFamily="18" charset="2"/>
              </a:rPr>
              <a:t> l </a:t>
            </a:r>
            <a:r>
              <a:rPr lang="en-US" altLang="cs-CZ" sz="2400" b="1">
                <a:solidFill>
                  <a:srgbClr val="FF0000"/>
                </a:solidFill>
                <a:sym typeface="Symbol" pitchFamily="18" charset="2"/>
              </a:rPr>
              <a:t>·</a:t>
            </a:r>
            <a:r>
              <a:rPr lang="cs-CZ" altLang="cs-CZ" sz="2400" b="1">
                <a:solidFill>
                  <a:srgbClr val="FF0000"/>
                </a:solidFill>
                <a:sym typeface="Symbol" pitchFamily="18" charset="2"/>
              </a:rPr>
              <a:t> </a:t>
            </a:r>
          </a:p>
        </p:txBody>
      </p:sp>
      <p:sp>
        <p:nvSpPr>
          <p:cNvPr id="26649" name="Line 41"/>
          <p:cNvSpPr>
            <a:spLocks noChangeShapeType="1"/>
          </p:cNvSpPr>
          <p:nvPr/>
        </p:nvSpPr>
        <p:spPr bwMode="auto">
          <a:xfrm>
            <a:off x="4991100" y="3116263"/>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0" name="Text Box 42"/>
          <p:cNvSpPr txBox="1">
            <a:spLocks noChangeArrowheads="1"/>
          </p:cNvSpPr>
          <p:nvPr/>
        </p:nvSpPr>
        <p:spPr bwMode="auto">
          <a:xfrm>
            <a:off x="3479800" y="2724150"/>
            <a:ext cx="66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30000">
              <a:sym typeface="Symbol" pitchFamily="18" charset="2"/>
            </a:endParaRPr>
          </a:p>
        </p:txBody>
      </p:sp>
      <p:sp>
        <p:nvSpPr>
          <p:cNvPr id="26651" name="Text Box 43"/>
          <p:cNvSpPr txBox="1">
            <a:spLocks noChangeArrowheads="1"/>
          </p:cNvSpPr>
          <p:nvPr/>
        </p:nvSpPr>
        <p:spPr bwMode="auto">
          <a:xfrm>
            <a:off x="3552825" y="31051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52" name="Text Box 44"/>
          <p:cNvSpPr txBox="1">
            <a:spLocks noChangeArrowheads="1"/>
          </p:cNvSpPr>
          <p:nvPr/>
        </p:nvSpPr>
        <p:spPr bwMode="auto">
          <a:xfrm>
            <a:off x="4424363" y="288766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a:t>
            </a:r>
            <a:endParaRPr lang="en-US" altLang="cs-CZ" sz="2400" b="1">
              <a:sym typeface="Symbol" pitchFamily="18" charset="2"/>
            </a:endParaRPr>
          </a:p>
        </p:txBody>
      </p:sp>
      <p:sp>
        <p:nvSpPr>
          <p:cNvPr id="26653" name="Text Box 47"/>
          <p:cNvSpPr txBox="1">
            <a:spLocks noChangeArrowheads="1"/>
          </p:cNvSpPr>
          <p:nvPr/>
        </p:nvSpPr>
        <p:spPr bwMode="auto">
          <a:xfrm>
            <a:off x="1054100" y="3873500"/>
            <a:ext cx="3340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Paralelní zapojení odporů</a:t>
            </a:r>
          </a:p>
        </p:txBody>
      </p:sp>
      <p:sp>
        <p:nvSpPr>
          <p:cNvPr id="26654" name="Text Box 48"/>
          <p:cNvSpPr txBox="1">
            <a:spLocks noChangeArrowheads="1"/>
          </p:cNvSpPr>
          <p:nvPr/>
        </p:nvSpPr>
        <p:spPr bwMode="auto">
          <a:xfrm>
            <a:off x="5453063" y="3865563"/>
            <a:ext cx="3340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Sériové zapojení odporů</a:t>
            </a:r>
          </a:p>
        </p:txBody>
      </p:sp>
      <p:sp>
        <p:nvSpPr>
          <p:cNvPr id="26655" name="Line 50"/>
          <p:cNvSpPr>
            <a:spLocks noChangeShapeType="1"/>
          </p:cNvSpPr>
          <p:nvPr/>
        </p:nvSpPr>
        <p:spPr bwMode="auto">
          <a:xfrm>
            <a:off x="1079500" y="4762500"/>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6" name="Rectangle 29"/>
          <p:cNvSpPr>
            <a:spLocks noChangeArrowheads="1"/>
          </p:cNvSpPr>
          <p:nvPr/>
        </p:nvSpPr>
        <p:spPr bwMode="auto">
          <a:xfrm>
            <a:off x="2022475" y="4700588"/>
            <a:ext cx="571500" cy="123825"/>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57" name="Freeform 51"/>
          <p:cNvSpPr>
            <a:spLocks/>
          </p:cNvSpPr>
          <p:nvPr/>
        </p:nvSpPr>
        <p:spPr bwMode="auto">
          <a:xfrm>
            <a:off x="1739900" y="4470400"/>
            <a:ext cx="1130300" cy="584200"/>
          </a:xfrm>
          <a:custGeom>
            <a:avLst/>
            <a:gdLst>
              <a:gd name="T0" fmla="*/ 0 w 712"/>
              <a:gd name="T1" fmla="*/ 2147483647 h 368"/>
              <a:gd name="T2" fmla="*/ 0 w 712"/>
              <a:gd name="T3" fmla="*/ 0 h 368"/>
              <a:gd name="T4" fmla="*/ 2147483647 w 712"/>
              <a:gd name="T5" fmla="*/ 0 h 368"/>
              <a:gd name="T6" fmla="*/ 2147483647 w 712"/>
              <a:gd name="T7" fmla="*/ 0 h 368"/>
              <a:gd name="T8" fmla="*/ 2147483647 w 712"/>
              <a:gd name="T9" fmla="*/ 2147483647 h 368"/>
              <a:gd name="T10" fmla="*/ 0 w 712"/>
              <a:gd name="T11" fmla="*/ 2147483647 h 368"/>
              <a:gd name="T12" fmla="*/ 0 w 712"/>
              <a:gd name="T13" fmla="*/ 2147483647 h 368"/>
              <a:gd name="T14" fmla="*/ 0 60000 65536"/>
              <a:gd name="T15" fmla="*/ 0 60000 65536"/>
              <a:gd name="T16" fmla="*/ 0 60000 65536"/>
              <a:gd name="T17" fmla="*/ 0 60000 65536"/>
              <a:gd name="T18" fmla="*/ 0 60000 65536"/>
              <a:gd name="T19" fmla="*/ 0 60000 65536"/>
              <a:gd name="T20" fmla="*/ 0 60000 65536"/>
              <a:gd name="T21" fmla="*/ 0 w 712"/>
              <a:gd name="T22" fmla="*/ 0 h 368"/>
              <a:gd name="T23" fmla="*/ 712 w 712"/>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2" h="368">
                <a:moveTo>
                  <a:pt x="0" y="184"/>
                </a:moveTo>
                <a:lnTo>
                  <a:pt x="0" y="0"/>
                </a:lnTo>
                <a:lnTo>
                  <a:pt x="176" y="0"/>
                </a:lnTo>
                <a:lnTo>
                  <a:pt x="712" y="0"/>
                </a:lnTo>
                <a:lnTo>
                  <a:pt x="712" y="368"/>
                </a:lnTo>
                <a:lnTo>
                  <a:pt x="0" y="368"/>
                </a:lnTo>
                <a:lnTo>
                  <a:pt x="0" y="184"/>
                </a:lnTo>
                <a:close/>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58" name="Rectangle 30"/>
          <p:cNvSpPr>
            <a:spLocks noChangeArrowheads="1"/>
          </p:cNvSpPr>
          <p:nvPr/>
        </p:nvSpPr>
        <p:spPr bwMode="auto">
          <a:xfrm>
            <a:off x="2022475" y="5014913"/>
            <a:ext cx="571500" cy="95250"/>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59" name="Rectangle 28"/>
          <p:cNvSpPr>
            <a:spLocks noChangeArrowheads="1"/>
          </p:cNvSpPr>
          <p:nvPr/>
        </p:nvSpPr>
        <p:spPr bwMode="auto">
          <a:xfrm>
            <a:off x="2030413" y="4422775"/>
            <a:ext cx="571500" cy="95250"/>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0" name="Line 52"/>
          <p:cNvSpPr>
            <a:spLocks noChangeShapeType="1"/>
          </p:cNvSpPr>
          <p:nvPr/>
        </p:nvSpPr>
        <p:spPr bwMode="auto">
          <a:xfrm>
            <a:off x="5541963" y="4729163"/>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1" name="Rectangle 31"/>
          <p:cNvSpPr>
            <a:spLocks noChangeArrowheads="1"/>
          </p:cNvSpPr>
          <p:nvPr/>
        </p:nvSpPr>
        <p:spPr bwMode="auto">
          <a:xfrm>
            <a:off x="5859463" y="4684713"/>
            <a:ext cx="485775" cy="9525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2" name="Rectangle 32"/>
          <p:cNvSpPr>
            <a:spLocks noChangeArrowheads="1"/>
          </p:cNvSpPr>
          <p:nvPr/>
        </p:nvSpPr>
        <p:spPr bwMode="auto">
          <a:xfrm>
            <a:off x="6565900" y="4676775"/>
            <a:ext cx="542925" cy="123825"/>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3" name="Rectangle 33"/>
          <p:cNvSpPr>
            <a:spLocks noChangeArrowheads="1"/>
          </p:cNvSpPr>
          <p:nvPr/>
        </p:nvSpPr>
        <p:spPr bwMode="auto">
          <a:xfrm>
            <a:off x="7289800" y="4686300"/>
            <a:ext cx="485775" cy="9525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4" name="Text Box 53"/>
          <p:cNvSpPr txBox="1">
            <a:spLocks noChangeArrowheads="1"/>
          </p:cNvSpPr>
          <p:nvPr/>
        </p:nvSpPr>
        <p:spPr bwMode="auto">
          <a:xfrm>
            <a:off x="5908675" y="43910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26665" name="Text Box 54"/>
          <p:cNvSpPr txBox="1">
            <a:spLocks noChangeArrowheads="1"/>
          </p:cNvSpPr>
          <p:nvPr/>
        </p:nvSpPr>
        <p:spPr bwMode="auto">
          <a:xfrm>
            <a:off x="2530475" y="44545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26666" name="Text Box 55"/>
          <p:cNvSpPr txBox="1">
            <a:spLocks noChangeArrowheads="1"/>
          </p:cNvSpPr>
          <p:nvPr/>
        </p:nvSpPr>
        <p:spPr bwMode="auto">
          <a:xfrm>
            <a:off x="6650038" y="4370388"/>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26667" name="Text Box 56"/>
          <p:cNvSpPr txBox="1">
            <a:spLocks noChangeArrowheads="1"/>
          </p:cNvSpPr>
          <p:nvPr/>
        </p:nvSpPr>
        <p:spPr bwMode="auto">
          <a:xfrm>
            <a:off x="2552700" y="4756150"/>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26668" name="Text Box 57"/>
          <p:cNvSpPr txBox="1">
            <a:spLocks noChangeArrowheads="1"/>
          </p:cNvSpPr>
          <p:nvPr/>
        </p:nvSpPr>
        <p:spPr bwMode="auto">
          <a:xfrm>
            <a:off x="7345363" y="439261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26669" name="Line 58"/>
          <p:cNvSpPr>
            <a:spLocks noChangeShapeType="1"/>
          </p:cNvSpPr>
          <p:nvPr/>
        </p:nvSpPr>
        <p:spPr bwMode="auto">
          <a:xfrm>
            <a:off x="1854200" y="5562600"/>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0" name="Line 59"/>
          <p:cNvSpPr>
            <a:spLocks noChangeShapeType="1"/>
          </p:cNvSpPr>
          <p:nvPr/>
        </p:nvSpPr>
        <p:spPr bwMode="auto">
          <a:xfrm>
            <a:off x="2493963" y="5567363"/>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1" name="Text Box 61"/>
          <p:cNvSpPr txBox="1">
            <a:spLocks noChangeArrowheads="1"/>
          </p:cNvSpPr>
          <p:nvPr/>
        </p:nvSpPr>
        <p:spPr bwMode="auto">
          <a:xfrm>
            <a:off x="1855788" y="551656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26672" name="Text Box 62"/>
          <p:cNvSpPr txBox="1">
            <a:spLocks noChangeArrowheads="1"/>
          </p:cNvSpPr>
          <p:nvPr/>
        </p:nvSpPr>
        <p:spPr bwMode="auto">
          <a:xfrm>
            <a:off x="2470150" y="5508625"/>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R</a:t>
            </a:r>
            <a:r>
              <a:rPr lang="cs-CZ" altLang="cs-CZ" sz="1600" b="1" baseline="-25000" dirty="0">
                <a:solidFill>
                  <a:schemeClr val="bg1"/>
                </a:solidFill>
                <a:latin typeface="Times New Roman" pitchFamily="18" charset="0"/>
              </a:rPr>
              <a:t>2</a:t>
            </a:r>
            <a:endParaRPr lang="en-US" altLang="cs-CZ" sz="1600" b="1" dirty="0">
              <a:solidFill>
                <a:schemeClr val="bg1"/>
              </a:solidFill>
              <a:latin typeface="Times New Roman" pitchFamily="18" charset="0"/>
              <a:cs typeface="Times New Roman" pitchFamily="18" charset="0"/>
            </a:endParaRPr>
          </a:p>
        </p:txBody>
      </p:sp>
      <p:sp>
        <p:nvSpPr>
          <p:cNvPr id="26673" name="Text Box 63"/>
          <p:cNvSpPr txBox="1">
            <a:spLocks noChangeArrowheads="1"/>
          </p:cNvSpPr>
          <p:nvPr/>
        </p:nvSpPr>
        <p:spPr bwMode="auto">
          <a:xfrm>
            <a:off x="1865313" y="52720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26674" name="Text Box 64"/>
          <p:cNvSpPr txBox="1">
            <a:spLocks noChangeArrowheads="1"/>
          </p:cNvSpPr>
          <p:nvPr/>
        </p:nvSpPr>
        <p:spPr bwMode="auto">
          <a:xfrm>
            <a:off x="2492375" y="5289550"/>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26675" name="Text Box 65"/>
          <p:cNvSpPr txBox="1">
            <a:spLocks noChangeArrowheads="1"/>
          </p:cNvSpPr>
          <p:nvPr/>
        </p:nvSpPr>
        <p:spPr bwMode="auto">
          <a:xfrm>
            <a:off x="6072188" y="5389563"/>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c</a:t>
            </a:r>
            <a:r>
              <a:rPr lang="en-US" altLang="cs-CZ" sz="1600" b="1">
                <a:solidFill>
                  <a:schemeClr val="bg1"/>
                </a:solidFill>
                <a:latin typeface="Times New Roman" pitchFamily="18" charset="0"/>
                <a:cs typeface="Times New Roman" pitchFamily="18" charset="0"/>
              </a:rPr>
              <a:t>=</a:t>
            </a:r>
            <a:r>
              <a:rPr lang="cs-CZ" altLang="cs-CZ" sz="1600" b="1">
                <a:solidFill>
                  <a:schemeClr val="bg1"/>
                </a:solidFill>
                <a:latin typeface="Times New Roman" pitchFamily="18" charset="0"/>
                <a:cs typeface="Times New Roman" pitchFamily="18" charset="0"/>
              </a:rPr>
              <a:t>  R</a:t>
            </a:r>
            <a:r>
              <a:rPr lang="cs-CZ" altLang="cs-CZ" sz="1600" b="1" baseline="-25000">
                <a:solidFill>
                  <a:schemeClr val="bg1"/>
                </a:solidFill>
                <a:latin typeface="Times New Roman" pitchFamily="18" charset="0"/>
                <a:cs typeface="Times New Roman" pitchFamily="18" charset="0"/>
              </a:rPr>
              <a:t>1</a:t>
            </a:r>
            <a:r>
              <a:rPr lang="cs-CZ" altLang="cs-CZ" sz="1600" b="1">
                <a:solidFill>
                  <a:schemeClr val="bg1"/>
                </a:solidFill>
                <a:latin typeface="Times New Roman" pitchFamily="18" charset="0"/>
                <a:cs typeface="Times New Roman" pitchFamily="18" charset="0"/>
              </a:rPr>
              <a:t>  + R</a:t>
            </a:r>
            <a:r>
              <a:rPr lang="cs-CZ" altLang="cs-CZ" sz="1600" b="1" baseline="-25000">
                <a:solidFill>
                  <a:schemeClr val="bg1"/>
                </a:solidFill>
                <a:latin typeface="Times New Roman" pitchFamily="18" charset="0"/>
                <a:cs typeface="Times New Roman" pitchFamily="18" charset="0"/>
              </a:rPr>
              <a:t>2</a:t>
            </a:r>
            <a:r>
              <a:rPr lang="cs-CZ" altLang="cs-CZ" sz="1600" b="1">
                <a:solidFill>
                  <a:schemeClr val="bg1"/>
                </a:solidFill>
                <a:latin typeface="Times New Roman" pitchFamily="18" charset="0"/>
                <a:cs typeface="Times New Roman" pitchFamily="18" charset="0"/>
              </a:rPr>
              <a:t> + ….</a:t>
            </a:r>
            <a:endParaRPr lang="en-US" altLang="cs-CZ" sz="1600" b="1">
              <a:solidFill>
                <a:schemeClr val="bg1"/>
              </a:solidFill>
              <a:latin typeface="Times New Roman" pitchFamily="18" charset="0"/>
              <a:cs typeface="Times New Roman" pitchFamily="18" charset="0"/>
            </a:endParaRPr>
          </a:p>
        </p:txBody>
      </p:sp>
      <p:sp>
        <p:nvSpPr>
          <p:cNvPr id="26676" name="Rectangle 70"/>
          <p:cNvSpPr>
            <a:spLocks noChangeArrowheads="1"/>
          </p:cNvSpPr>
          <p:nvPr/>
        </p:nvSpPr>
        <p:spPr bwMode="auto">
          <a:xfrm>
            <a:off x="6308725"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77" name="Text Box 26"/>
          <p:cNvSpPr txBox="1">
            <a:spLocks noChangeArrowheads="1"/>
          </p:cNvSpPr>
          <p:nvPr/>
        </p:nvSpPr>
        <p:spPr bwMode="auto">
          <a:xfrm>
            <a:off x="6267450" y="6011863"/>
            <a:ext cx="171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26678" name="Text Box 27"/>
          <p:cNvSpPr txBox="1">
            <a:spLocks noChangeArrowheads="1"/>
          </p:cNvSpPr>
          <p:nvPr/>
        </p:nvSpPr>
        <p:spPr bwMode="auto">
          <a:xfrm>
            <a:off x="6561138" y="6248400"/>
            <a:ext cx="898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t>R</a:t>
            </a:r>
            <a:r>
              <a:rPr lang="cs-CZ" altLang="cs-CZ" sz="1600" b="1" baseline="-25000"/>
              <a:t>c</a:t>
            </a:r>
            <a:r>
              <a:rPr lang="cs-CZ" altLang="cs-CZ" sz="1600" b="1"/>
              <a:t>=R</a:t>
            </a:r>
            <a:r>
              <a:rPr lang="cs-CZ" altLang="cs-CZ" sz="1600" b="1">
                <a:sym typeface="Symbol" pitchFamily="18" charset="2"/>
              </a:rPr>
              <a:t></a:t>
            </a:r>
            <a:r>
              <a:rPr lang="cs-CZ" altLang="cs-CZ" sz="1600" b="1"/>
              <a:t>n</a:t>
            </a:r>
          </a:p>
        </p:txBody>
      </p:sp>
      <p:sp>
        <p:nvSpPr>
          <p:cNvPr id="56" name="Text Box 62"/>
          <p:cNvSpPr txBox="1">
            <a:spLocks noChangeArrowheads="1"/>
          </p:cNvSpPr>
          <p:nvPr/>
        </p:nvSpPr>
        <p:spPr bwMode="auto">
          <a:xfrm>
            <a:off x="1222734" y="551420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solidFill>
                  <a:schemeClr val="bg1"/>
                </a:solidFill>
                <a:latin typeface="Times New Roman" pitchFamily="18" charset="0"/>
              </a:rPr>
              <a:t>R</a:t>
            </a:r>
            <a:r>
              <a:rPr lang="cs-CZ" altLang="cs-CZ" sz="1600" b="1" baseline="-25000" dirty="0" err="1" smtClean="0">
                <a:solidFill>
                  <a:schemeClr val="bg1"/>
                </a:solidFill>
                <a:latin typeface="Times New Roman" pitchFamily="18" charset="0"/>
              </a:rPr>
              <a:t>c</a:t>
            </a:r>
            <a:endParaRPr lang="en-US" altLang="cs-CZ" sz="1600" b="1" dirty="0">
              <a:solidFill>
                <a:schemeClr val="bg1"/>
              </a:solidFill>
              <a:latin typeface="Times New Roman" pitchFamily="18" charset="0"/>
              <a:cs typeface="Times New Roman" pitchFamily="18" charset="0"/>
            </a:endParaRPr>
          </a:p>
        </p:txBody>
      </p:sp>
      <p:sp>
        <p:nvSpPr>
          <p:cNvPr id="57" name="Text Box 64"/>
          <p:cNvSpPr txBox="1">
            <a:spLocks noChangeArrowheads="1"/>
          </p:cNvSpPr>
          <p:nvPr/>
        </p:nvSpPr>
        <p:spPr bwMode="auto">
          <a:xfrm>
            <a:off x="1252868" y="5273047"/>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58" name="Line 59"/>
          <p:cNvSpPr>
            <a:spLocks noChangeShapeType="1"/>
          </p:cNvSpPr>
          <p:nvPr/>
        </p:nvSpPr>
        <p:spPr bwMode="auto">
          <a:xfrm>
            <a:off x="1222734" y="5557838"/>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50" name="Rectangle 5"/>
          <p:cNvSpPr>
            <a:spLocks noChangeArrowheads="1"/>
          </p:cNvSpPr>
          <p:nvPr/>
        </p:nvSpPr>
        <p:spPr bwMode="auto">
          <a:xfrm>
            <a:off x="5470525" y="1150938"/>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1" name="Rectangle 6"/>
          <p:cNvSpPr>
            <a:spLocks noChangeArrowheads="1"/>
          </p:cNvSpPr>
          <p:nvPr/>
        </p:nvSpPr>
        <p:spPr bwMode="auto">
          <a:xfrm>
            <a:off x="4500563" y="11525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2" name="Rectangle 7"/>
          <p:cNvSpPr>
            <a:spLocks noChangeArrowheads="1"/>
          </p:cNvSpPr>
          <p:nvPr/>
        </p:nvSpPr>
        <p:spPr bwMode="auto">
          <a:xfrm>
            <a:off x="3506788" y="114935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3" name="Rectangle 8"/>
          <p:cNvSpPr>
            <a:spLocks noChangeArrowheads="1"/>
          </p:cNvSpPr>
          <p:nvPr/>
        </p:nvSpPr>
        <p:spPr bwMode="auto">
          <a:xfrm>
            <a:off x="2025650" y="1154113"/>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4" name="Rectangle 9"/>
          <p:cNvSpPr>
            <a:spLocks noChangeArrowheads="1"/>
          </p:cNvSpPr>
          <p:nvPr/>
        </p:nvSpPr>
        <p:spPr bwMode="auto">
          <a:xfrm>
            <a:off x="7494588" y="1155700"/>
            <a:ext cx="73342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5" name="Rectangle 10"/>
          <p:cNvSpPr>
            <a:spLocks noChangeArrowheads="1"/>
          </p:cNvSpPr>
          <p:nvPr/>
        </p:nvSpPr>
        <p:spPr bwMode="auto">
          <a:xfrm>
            <a:off x="1266825" y="1147763"/>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27656" name="Picture 11"/>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44625"/>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p:cNvPicPr>
            <a:picLocks noChangeAspect="1" noChangeArrowheads="1"/>
          </p:cNvPicPr>
          <p:nvPr/>
        </p:nvPicPr>
        <p:blipFill>
          <a:blip r:embed="rId4">
            <a:extLst>
              <a:ext uri="{28A0092B-C50C-407E-A947-70E740481C1C}">
                <a14:useLocalDpi xmlns:a14="http://schemas.microsoft.com/office/drawing/2010/main" val="0"/>
              </a:ext>
            </a:extLst>
          </a:blip>
          <a:srcRect l="12680" t="2971" r="10797" b="77614"/>
          <a:stretch>
            <a:fillRect/>
          </a:stretch>
        </p:blipFill>
        <p:spPr bwMode="auto">
          <a:xfrm>
            <a:off x="1619250" y="3484563"/>
            <a:ext cx="59674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4"/>
          <p:cNvSpPr txBox="1">
            <a:spLocks noChangeArrowheads="1"/>
          </p:cNvSpPr>
          <p:nvPr/>
        </p:nvSpPr>
        <p:spPr bwMode="auto">
          <a:xfrm>
            <a:off x="7410450" y="112871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 cava</a:t>
            </a:r>
          </a:p>
        </p:txBody>
      </p:sp>
      <p:sp>
        <p:nvSpPr>
          <p:cNvPr id="27659" name="Rectangle 15"/>
          <p:cNvSpPr>
            <a:spLocks noChangeArrowheads="1"/>
          </p:cNvSpPr>
          <p:nvPr/>
        </p:nvSpPr>
        <p:spPr bwMode="auto">
          <a:xfrm>
            <a:off x="6691313" y="11525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60" name="Text Box 16"/>
          <p:cNvSpPr txBox="1">
            <a:spLocks noChangeArrowheads="1"/>
          </p:cNvSpPr>
          <p:nvPr/>
        </p:nvSpPr>
        <p:spPr bwMode="auto">
          <a:xfrm>
            <a:off x="4449763" y="1130300"/>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kapiláry</a:t>
            </a:r>
          </a:p>
        </p:txBody>
      </p:sp>
      <p:sp>
        <p:nvSpPr>
          <p:cNvPr id="27661" name="Text Box 17"/>
          <p:cNvSpPr txBox="1">
            <a:spLocks noChangeArrowheads="1"/>
          </p:cNvSpPr>
          <p:nvPr/>
        </p:nvSpPr>
        <p:spPr bwMode="auto">
          <a:xfrm>
            <a:off x="34417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arterioly</a:t>
            </a:r>
          </a:p>
        </p:txBody>
      </p:sp>
      <p:sp>
        <p:nvSpPr>
          <p:cNvPr id="27662" name="Text Box 18"/>
          <p:cNvSpPr txBox="1">
            <a:spLocks noChangeArrowheads="1"/>
          </p:cNvSpPr>
          <p:nvPr/>
        </p:nvSpPr>
        <p:spPr bwMode="auto">
          <a:xfrm>
            <a:off x="2005013" y="1123950"/>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artérie</a:t>
            </a:r>
          </a:p>
        </p:txBody>
      </p:sp>
      <p:sp>
        <p:nvSpPr>
          <p:cNvPr id="27663" name="Text Box 19"/>
          <p:cNvSpPr txBox="1">
            <a:spLocks noChangeArrowheads="1"/>
          </p:cNvSpPr>
          <p:nvPr/>
        </p:nvSpPr>
        <p:spPr bwMode="auto">
          <a:xfrm>
            <a:off x="1311275" y="1116013"/>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aorta</a:t>
            </a:r>
          </a:p>
        </p:txBody>
      </p:sp>
      <p:sp>
        <p:nvSpPr>
          <p:cNvPr id="27664" name="Text Box 20"/>
          <p:cNvSpPr txBox="1">
            <a:spLocks noChangeArrowheads="1"/>
          </p:cNvSpPr>
          <p:nvPr/>
        </p:nvSpPr>
        <p:spPr bwMode="auto">
          <a:xfrm>
            <a:off x="6707188" y="1130300"/>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vény</a:t>
            </a:r>
          </a:p>
        </p:txBody>
      </p:sp>
      <p:sp>
        <p:nvSpPr>
          <p:cNvPr id="27665" name="Text Box 21"/>
          <p:cNvSpPr txBox="1">
            <a:spLocks noChangeArrowheads="1"/>
          </p:cNvSpPr>
          <p:nvPr/>
        </p:nvSpPr>
        <p:spPr bwMode="auto">
          <a:xfrm>
            <a:off x="54229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venuly</a:t>
            </a:r>
          </a:p>
        </p:txBody>
      </p:sp>
      <p:pic>
        <p:nvPicPr>
          <p:cNvPr id="27666" name="Picture 22"/>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094038"/>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23"/>
          <p:cNvPicPr>
            <a:picLocks noChangeAspect="1" noChangeArrowheads="1"/>
          </p:cNvPicPr>
          <p:nvPr/>
        </p:nvPicPr>
        <p:blipFill>
          <a:blip r:embed="rId4">
            <a:extLst>
              <a:ext uri="{28A0092B-C50C-407E-A947-70E740481C1C}">
                <a14:useLocalDpi xmlns:a14="http://schemas.microsoft.com/office/drawing/2010/main" val="0"/>
              </a:ext>
            </a:extLst>
          </a:blip>
          <a:srcRect l="3780" t="32951" r="2440" b="62018"/>
          <a:stretch>
            <a:fillRect/>
          </a:stretch>
        </p:blipFill>
        <p:spPr bwMode="auto">
          <a:xfrm>
            <a:off x="919163" y="5675313"/>
            <a:ext cx="73215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8" name="Rectangle 24"/>
          <p:cNvSpPr>
            <a:spLocks noChangeArrowheads="1"/>
          </p:cNvSpPr>
          <p:nvPr/>
        </p:nvSpPr>
        <p:spPr bwMode="auto">
          <a:xfrm>
            <a:off x="904875" y="15763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69" name="Rectangle 25"/>
          <p:cNvSpPr>
            <a:spLocks noChangeArrowheads="1"/>
          </p:cNvSpPr>
          <p:nvPr/>
        </p:nvSpPr>
        <p:spPr bwMode="auto">
          <a:xfrm>
            <a:off x="1889125" y="5735638"/>
            <a:ext cx="287338"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0" name="Rectangle 26"/>
          <p:cNvSpPr>
            <a:spLocks noChangeArrowheads="1"/>
          </p:cNvSpPr>
          <p:nvPr/>
        </p:nvSpPr>
        <p:spPr bwMode="auto">
          <a:xfrm>
            <a:off x="955675" y="57419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1" name="Rectangle 29"/>
          <p:cNvSpPr>
            <a:spLocks noGrp="1" noChangeArrowheads="1"/>
          </p:cNvSpPr>
          <p:nvPr>
            <p:ph type="title"/>
          </p:nvPr>
        </p:nvSpPr>
        <p:spPr>
          <a:xfrm>
            <a:off x="384175" y="88900"/>
            <a:ext cx="8229600" cy="1143000"/>
          </a:xfrm>
        </p:spPr>
        <p:txBody>
          <a:bodyPr/>
          <a:lstStyle/>
          <a:p>
            <a:pPr eaLnBrk="1" hangingPunct="1"/>
            <a:r>
              <a:rPr lang="cs-CZ" altLang="cs-CZ" sz="2500" smtClean="0">
                <a:solidFill>
                  <a:schemeClr val="bg1"/>
                </a:solidFill>
              </a:rPr>
              <a:t>Vztah mezi průměrem cév a cévní rezistencí</a:t>
            </a:r>
            <a:r>
              <a:rPr lang="cs-CZ" altLang="cs-CZ" sz="2500" smtClean="0">
                <a:solidFill>
                  <a:srgbClr val="FFFF00"/>
                </a:solidFill>
              </a:rPr>
              <a:t> </a:t>
            </a:r>
          </a:p>
        </p:txBody>
      </p:sp>
      <p:sp>
        <p:nvSpPr>
          <p:cNvPr id="27672" name="Text Box 30"/>
          <p:cNvSpPr txBox="1">
            <a:spLocks noChangeArrowheads="1"/>
          </p:cNvSpPr>
          <p:nvPr/>
        </p:nvSpPr>
        <p:spPr bwMode="auto">
          <a:xfrm>
            <a:off x="1806575" y="5730875"/>
            <a:ext cx="5365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100"/>
              <a:t>R</a:t>
            </a:r>
            <a:r>
              <a:rPr lang="cs-CZ" altLang="cs-CZ" sz="1100" baseline="-25000"/>
              <a:t>c,tot</a:t>
            </a:r>
          </a:p>
        </p:txBody>
      </p:sp>
      <p:sp>
        <p:nvSpPr>
          <p:cNvPr id="27673" name="Rectangle 31"/>
          <p:cNvSpPr>
            <a:spLocks noChangeArrowheads="1"/>
          </p:cNvSpPr>
          <p:nvPr/>
        </p:nvSpPr>
        <p:spPr bwMode="auto">
          <a:xfrm>
            <a:off x="1620838" y="3497263"/>
            <a:ext cx="581025" cy="798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4" name="Oval 32"/>
          <p:cNvSpPr>
            <a:spLocks noChangeArrowheads="1"/>
          </p:cNvSpPr>
          <p:nvPr/>
        </p:nvSpPr>
        <p:spPr bwMode="auto">
          <a:xfrm>
            <a:off x="3276600" y="5829300"/>
            <a:ext cx="523875" cy="37147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4"/>
          <p:cNvGrpSpPr>
            <a:grpSpLocks/>
          </p:cNvGrpSpPr>
          <p:nvPr/>
        </p:nvGrpSpPr>
        <p:grpSpPr bwMode="auto">
          <a:xfrm>
            <a:off x="241300" y="136525"/>
            <a:ext cx="8682038" cy="6586538"/>
            <a:chOff x="150" y="86"/>
            <a:chExt cx="5469" cy="4149"/>
          </a:xfrm>
        </p:grpSpPr>
        <p:pic>
          <p:nvPicPr>
            <p:cNvPr id="2871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71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8674" name="Rectangle 81"/>
          <p:cNvSpPr>
            <a:spLocks noChangeArrowheads="1"/>
          </p:cNvSpPr>
          <p:nvPr/>
        </p:nvSpPr>
        <p:spPr bwMode="auto">
          <a:xfrm>
            <a:off x="635000" y="4305300"/>
            <a:ext cx="7899400" cy="14859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8675" name="Rectangle 29"/>
          <p:cNvSpPr>
            <a:spLocks noChangeArrowheads="1"/>
          </p:cNvSpPr>
          <p:nvPr/>
        </p:nvSpPr>
        <p:spPr bwMode="auto">
          <a:xfrm>
            <a:off x="512763" y="889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2500">
                <a:solidFill>
                  <a:schemeClr val="bg1"/>
                </a:solidFill>
              </a:rPr>
              <a:t>Celková</a:t>
            </a:r>
            <a:r>
              <a:rPr lang="en-GB" altLang="cs-CZ" sz="2500">
                <a:solidFill>
                  <a:schemeClr val="bg1"/>
                </a:solidFill>
              </a:rPr>
              <a:t> </a:t>
            </a:r>
            <a:r>
              <a:rPr lang="cs-CZ" altLang="cs-CZ" sz="2500">
                <a:solidFill>
                  <a:schemeClr val="bg1"/>
                </a:solidFill>
              </a:rPr>
              <a:t>cévní</a:t>
            </a:r>
            <a:r>
              <a:rPr lang="en-GB" altLang="cs-CZ" sz="2500">
                <a:solidFill>
                  <a:schemeClr val="bg1"/>
                </a:solidFill>
              </a:rPr>
              <a:t> </a:t>
            </a:r>
            <a:r>
              <a:rPr lang="cs-CZ" altLang="cs-CZ" sz="2500">
                <a:solidFill>
                  <a:schemeClr val="bg1"/>
                </a:solidFill>
              </a:rPr>
              <a:t>rezistence</a:t>
            </a:r>
            <a:r>
              <a:rPr lang="en-GB" altLang="cs-CZ" sz="2500">
                <a:solidFill>
                  <a:schemeClr val="bg1"/>
                </a:solidFill>
              </a:rPr>
              <a:t> </a:t>
            </a:r>
            <a:r>
              <a:rPr lang="cs-CZ" altLang="cs-CZ" sz="2500">
                <a:solidFill>
                  <a:schemeClr val="bg1"/>
                </a:solidFill>
              </a:rPr>
              <a:t>(R</a:t>
            </a:r>
            <a:r>
              <a:rPr lang="cs-CZ" altLang="cs-CZ" sz="2500" baseline="-25000">
                <a:solidFill>
                  <a:schemeClr val="bg1"/>
                </a:solidFill>
              </a:rPr>
              <a:t>c,tot</a:t>
            </a:r>
            <a:r>
              <a:rPr lang="cs-CZ" altLang="cs-CZ" sz="2500">
                <a:solidFill>
                  <a:schemeClr val="bg1"/>
                </a:solidFill>
              </a:rPr>
              <a:t>)</a:t>
            </a:r>
            <a:endParaRPr lang="en-GB" altLang="cs-CZ" sz="2500">
              <a:solidFill>
                <a:srgbClr val="FFFF00"/>
              </a:solidFill>
            </a:endParaRPr>
          </a:p>
        </p:txBody>
      </p:sp>
      <p:sp>
        <p:nvSpPr>
          <p:cNvPr id="28676" name="Oval 7"/>
          <p:cNvSpPr>
            <a:spLocks noChangeArrowheads="1"/>
          </p:cNvSpPr>
          <p:nvPr/>
        </p:nvSpPr>
        <p:spPr bwMode="auto">
          <a:xfrm>
            <a:off x="2152650" y="1566863"/>
            <a:ext cx="4584700" cy="2044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28677" name="Oval 8"/>
          <p:cNvSpPr>
            <a:spLocks noChangeArrowheads="1"/>
          </p:cNvSpPr>
          <p:nvPr/>
        </p:nvSpPr>
        <p:spPr bwMode="auto">
          <a:xfrm>
            <a:off x="2314575" y="1747838"/>
            <a:ext cx="4281488" cy="17843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28678" name="Text Box 11"/>
          <p:cNvSpPr txBox="1">
            <a:spLocks noChangeArrowheads="1"/>
          </p:cNvSpPr>
          <p:nvPr/>
        </p:nvSpPr>
        <p:spPr bwMode="auto">
          <a:xfrm>
            <a:off x="4154488" y="3570288"/>
            <a:ext cx="728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solidFill>
                  <a:schemeClr val="bg1"/>
                </a:solidFill>
              </a:rPr>
              <a:t>R</a:t>
            </a:r>
            <a:r>
              <a:rPr lang="cs-CZ" altLang="cs-CZ" b="1" u="sng" baseline="-25000">
                <a:solidFill>
                  <a:schemeClr val="bg1"/>
                </a:solidFill>
              </a:rPr>
              <a:t>c,tot</a:t>
            </a:r>
            <a:endParaRPr lang="cs-CZ" altLang="cs-CZ" baseline="-25000">
              <a:solidFill>
                <a:schemeClr val="bg1"/>
              </a:solidFill>
            </a:endParaRPr>
          </a:p>
        </p:txBody>
      </p:sp>
      <p:sp>
        <p:nvSpPr>
          <p:cNvPr id="28679" name="Text Box 12"/>
          <p:cNvSpPr txBox="1">
            <a:spLocks noChangeArrowheads="1"/>
          </p:cNvSpPr>
          <p:nvPr/>
        </p:nvSpPr>
        <p:spPr bwMode="auto">
          <a:xfrm>
            <a:off x="6731000" y="22780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chemeClr val="bg1"/>
                </a:solidFill>
              </a:rPr>
              <a:t>P</a:t>
            </a:r>
            <a:r>
              <a:rPr lang="cs-CZ" altLang="cs-CZ" b="1" baseline="-25000">
                <a:solidFill>
                  <a:schemeClr val="bg1"/>
                </a:solidFill>
              </a:rPr>
              <a:t>a</a:t>
            </a:r>
            <a:endParaRPr lang="cs-CZ" altLang="cs-CZ">
              <a:solidFill>
                <a:schemeClr val="bg1"/>
              </a:solidFill>
            </a:endParaRPr>
          </a:p>
        </p:txBody>
      </p:sp>
      <p:sp>
        <p:nvSpPr>
          <p:cNvPr id="28680" name="Text Box 13"/>
          <p:cNvSpPr txBox="1">
            <a:spLocks noChangeArrowheads="1"/>
          </p:cNvSpPr>
          <p:nvPr/>
        </p:nvSpPr>
        <p:spPr bwMode="auto">
          <a:xfrm>
            <a:off x="1809750" y="22860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chemeClr val="bg1"/>
                </a:solidFill>
              </a:rPr>
              <a:t>P</a:t>
            </a:r>
            <a:r>
              <a:rPr lang="cs-CZ" altLang="cs-CZ" b="1" baseline="-25000">
                <a:solidFill>
                  <a:schemeClr val="bg1"/>
                </a:solidFill>
              </a:rPr>
              <a:t>v</a:t>
            </a:r>
            <a:endParaRPr lang="cs-CZ" altLang="cs-CZ">
              <a:solidFill>
                <a:schemeClr val="bg1"/>
              </a:solidFill>
            </a:endParaRPr>
          </a:p>
        </p:txBody>
      </p:sp>
      <p:sp>
        <p:nvSpPr>
          <p:cNvPr id="28681" name="Freeform 14"/>
          <p:cNvSpPr>
            <a:spLocks/>
          </p:cNvSpPr>
          <p:nvPr/>
        </p:nvSpPr>
        <p:spPr bwMode="auto">
          <a:xfrm>
            <a:off x="4737100" y="1671638"/>
            <a:ext cx="684213"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8682" name="Text Box 16"/>
          <p:cNvSpPr txBox="1">
            <a:spLocks noChangeArrowheads="1"/>
          </p:cNvSpPr>
          <p:nvPr/>
        </p:nvSpPr>
        <p:spPr bwMode="auto">
          <a:xfrm>
            <a:off x="5211763" y="12858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cs-CZ" b="1">
                <a:solidFill>
                  <a:schemeClr val="bg1"/>
                </a:solidFill>
              </a:rPr>
              <a:t>Q</a:t>
            </a:r>
            <a:endParaRPr lang="cs-CZ" altLang="cs-CZ" b="1">
              <a:solidFill>
                <a:schemeClr val="bg1"/>
              </a:solidFill>
            </a:endParaRPr>
          </a:p>
        </p:txBody>
      </p:sp>
      <p:sp>
        <p:nvSpPr>
          <p:cNvPr id="28683" name="Line 18"/>
          <p:cNvSpPr>
            <a:spLocks noChangeShapeType="1"/>
          </p:cNvSpPr>
          <p:nvPr/>
        </p:nvSpPr>
        <p:spPr bwMode="auto">
          <a:xfrm>
            <a:off x="6632575" y="24177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8684" name="Line 19"/>
          <p:cNvSpPr>
            <a:spLocks noChangeShapeType="1"/>
          </p:cNvSpPr>
          <p:nvPr/>
        </p:nvSpPr>
        <p:spPr bwMode="auto">
          <a:xfrm flipH="1">
            <a:off x="2093913" y="24638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8685" name="Line 20"/>
          <p:cNvSpPr>
            <a:spLocks noChangeShapeType="1"/>
          </p:cNvSpPr>
          <p:nvPr/>
        </p:nvSpPr>
        <p:spPr bwMode="auto">
          <a:xfrm flipV="1">
            <a:off x="5081588" y="15382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86" name="Text Box 25"/>
          <p:cNvSpPr txBox="1">
            <a:spLocks noChangeArrowheads="1"/>
          </p:cNvSpPr>
          <p:nvPr/>
        </p:nvSpPr>
        <p:spPr bwMode="auto">
          <a:xfrm>
            <a:off x="2317750" y="2371725"/>
            <a:ext cx="13271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žilní </a:t>
            </a:r>
          </a:p>
          <a:p>
            <a:r>
              <a:rPr lang="en-GB" altLang="cs-CZ" sz="1400" b="1"/>
              <a:t>syst</a:t>
            </a:r>
            <a:r>
              <a:rPr lang="cs-CZ" altLang="cs-CZ" sz="1400" b="1"/>
              <a:t>é</a:t>
            </a:r>
            <a:r>
              <a:rPr lang="en-GB" altLang="cs-CZ" sz="1400" b="1"/>
              <a:t>m</a:t>
            </a:r>
            <a:endParaRPr lang="en-GB" altLang="cs-CZ"/>
          </a:p>
        </p:txBody>
      </p:sp>
      <p:pic>
        <p:nvPicPr>
          <p:cNvPr id="28687" name="Picture 8" descr="HEART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49713" y="1223963"/>
            <a:ext cx="75723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8" name="Text Box 38"/>
          <p:cNvSpPr txBox="1">
            <a:spLocks noChangeArrowheads="1"/>
          </p:cNvSpPr>
          <p:nvPr/>
        </p:nvSpPr>
        <p:spPr bwMode="auto">
          <a:xfrm>
            <a:off x="3449638" y="2455863"/>
            <a:ext cx="12144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c,tot </a:t>
            </a:r>
            <a:r>
              <a:rPr lang="cs-CZ" altLang="cs-CZ" sz="2400" b="1"/>
              <a:t>=</a:t>
            </a:r>
            <a:endParaRPr lang="en-US" altLang="cs-CZ" sz="2400" b="1">
              <a:sym typeface="Symbol" pitchFamily="18" charset="2"/>
            </a:endParaRPr>
          </a:p>
        </p:txBody>
      </p:sp>
      <p:sp>
        <p:nvSpPr>
          <p:cNvPr id="28689" name="Line 39"/>
          <p:cNvSpPr>
            <a:spLocks noChangeShapeType="1"/>
          </p:cNvSpPr>
          <p:nvPr/>
        </p:nvSpPr>
        <p:spPr bwMode="auto">
          <a:xfrm>
            <a:off x="4567238" y="2674938"/>
            <a:ext cx="668337"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0" name="Text Box 42"/>
          <p:cNvSpPr txBox="1">
            <a:spLocks noChangeArrowheads="1"/>
          </p:cNvSpPr>
          <p:nvPr/>
        </p:nvSpPr>
        <p:spPr bwMode="auto">
          <a:xfrm>
            <a:off x="4600575" y="22669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25000">
              <a:sym typeface="Symbol" pitchFamily="18" charset="2"/>
            </a:endParaRPr>
          </a:p>
        </p:txBody>
      </p:sp>
      <p:sp>
        <p:nvSpPr>
          <p:cNvPr id="28691" name="Text Box 43"/>
          <p:cNvSpPr txBox="1">
            <a:spLocks noChangeArrowheads="1"/>
          </p:cNvSpPr>
          <p:nvPr/>
        </p:nvSpPr>
        <p:spPr bwMode="auto">
          <a:xfrm>
            <a:off x="4657725" y="26479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692" name="Text Box 25"/>
          <p:cNvSpPr txBox="1">
            <a:spLocks noChangeArrowheads="1"/>
          </p:cNvSpPr>
          <p:nvPr/>
        </p:nvSpPr>
        <p:spPr bwMode="auto">
          <a:xfrm>
            <a:off x="5568950" y="2335213"/>
            <a:ext cx="13271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arteriální  systém</a:t>
            </a:r>
            <a:endParaRPr lang="cs-CZ" altLang="cs-CZ"/>
          </a:p>
        </p:txBody>
      </p:sp>
      <p:sp>
        <p:nvSpPr>
          <p:cNvPr id="28693" name="Text Box 42"/>
          <p:cNvSpPr txBox="1">
            <a:spLocks noChangeArrowheads="1"/>
          </p:cNvSpPr>
          <p:nvPr/>
        </p:nvSpPr>
        <p:spPr bwMode="auto">
          <a:xfrm>
            <a:off x="3009900" y="4597400"/>
            <a:ext cx="134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r>
              <a:rPr lang="cs-CZ" altLang="cs-CZ" sz="2400" b="1" baseline="-25000">
                <a:sym typeface="Symbol" pitchFamily="18" charset="2"/>
              </a:rPr>
              <a:t>a</a:t>
            </a:r>
            <a:r>
              <a:rPr lang="cs-CZ" altLang="cs-CZ" sz="2400" b="1">
                <a:sym typeface="Symbol" pitchFamily="18" charset="2"/>
              </a:rPr>
              <a:t>-P</a:t>
            </a:r>
            <a:r>
              <a:rPr lang="cs-CZ" altLang="cs-CZ" sz="2400" b="1" baseline="-25000">
                <a:sym typeface="Symbol" pitchFamily="18" charset="2"/>
              </a:rPr>
              <a:t>v</a:t>
            </a:r>
            <a:endParaRPr lang="en-US" altLang="cs-CZ" sz="2400" b="1" baseline="-25000">
              <a:sym typeface="Symbol" pitchFamily="18" charset="2"/>
            </a:endParaRPr>
          </a:p>
        </p:txBody>
      </p:sp>
      <p:sp>
        <p:nvSpPr>
          <p:cNvPr id="28694" name="Text Box 38"/>
          <p:cNvSpPr txBox="1">
            <a:spLocks noChangeArrowheads="1"/>
          </p:cNvSpPr>
          <p:nvPr/>
        </p:nvSpPr>
        <p:spPr bwMode="auto">
          <a:xfrm>
            <a:off x="758825" y="4829175"/>
            <a:ext cx="12271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c,tot  </a:t>
            </a:r>
            <a:r>
              <a:rPr lang="cs-CZ" altLang="cs-CZ" sz="2400" b="1"/>
              <a:t>=</a:t>
            </a:r>
            <a:endParaRPr lang="en-US" altLang="cs-CZ" sz="2400" b="1">
              <a:sym typeface="Symbol" pitchFamily="18" charset="2"/>
            </a:endParaRPr>
          </a:p>
        </p:txBody>
      </p:sp>
      <p:sp>
        <p:nvSpPr>
          <p:cNvPr id="28695" name="Line 39"/>
          <p:cNvSpPr>
            <a:spLocks noChangeShapeType="1"/>
          </p:cNvSpPr>
          <p:nvPr/>
        </p:nvSpPr>
        <p:spPr bwMode="auto">
          <a:xfrm>
            <a:off x="2001838" y="5054600"/>
            <a:ext cx="509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6" name="Text Box 42"/>
          <p:cNvSpPr txBox="1">
            <a:spLocks noChangeArrowheads="1"/>
          </p:cNvSpPr>
          <p:nvPr/>
        </p:nvSpPr>
        <p:spPr bwMode="auto">
          <a:xfrm>
            <a:off x="1960563" y="4621213"/>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25000">
              <a:sym typeface="Symbol" pitchFamily="18" charset="2"/>
            </a:endParaRPr>
          </a:p>
        </p:txBody>
      </p:sp>
      <p:sp>
        <p:nvSpPr>
          <p:cNvPr id="28697" name="Text Box 43"/>
          <p:cNvSpPr txBox="1">
            <a:spLocks noChangeArrowheads="1"/>
          </p:cNvSpPr>
          <p:nvPr/>
        </p:nvSpPr>
        <p:spPr bwMode="auto">
          <a:xfrm>
            <a:off x="2058988" y="5002213"/>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698" name="Text Box 35"/>
          <p:cNvSpPr txBox="1">
            <a:spLocks noChangeArrowheads="1"/>
          </p:cNvSpPr>
          <p:nvPr/>
        </p:nvSpPr>
        <p:spPr bwMode="auto">
          <a:xfrm>
            <a:off x="6076950" y="3328988"/>
            <a:ext cx="2382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err="1">
                <a:solidFill>
                  <a:srgbClr val="FFFF00"/>
                </a:solidFill>
              </a:rPr>
              <a:t>P</a:t>
            </a:r>
            <a:r>
              <a:rPr lang="cs-CZ" altLang="cs-CZ" sz="2000" baseline="-25000" dirty="0" err="1">
                <a:solidFill>
                  <a:srgbClr val="FFFF00"/>
                </a:solidFill>
              </a:rPr>
              <a:t>a,mean</a:t>
            </a:r>
            <a:r>
              <a:rPr lang="cs-CZ" altLang="cs-CZ" sz="2000" baseline="-25000" dirty="0">
                <a:solidFill>
                  <a:srgbClr val="FFFF00"/>
                </a:solidFill>
              </a:rPr>
              <a:t> </a:t>
            </a:r>
            <a:r>
              <a:rPr lang="cs-CZ" altLang="cs-CZ" sz="2000" dirty="0">
                <a:solidFill>
                  <a:srgbClr val="FFFF00"/>
                </a:solidFill>
                <a:latin typeface="Times New Roman" pitchFamily="18" charset="0"/>
                <a:cs typeface="Times New Roman" pitchFamily="18" charset="0"/>
              </a:rPr>
              <a:t>≈ </a:t>
            </a:r>
            <a:r>
              <a:rPr lang="cs-CZ" altLang="cs-CZ" sz="2000" dirty="0" smtClean="0">
                <a:solidFill>
                  <a:srgbClr val="FFFF00"/>
                </a:solidFill>
                <a:latin typeface="Times New Roman" pitchFamily="18" charset="0"/>
                <a:cs typeface="Times New Roman" pitchFamily="18" charset="0"/>
              </a:rPr>
              <a:t>93 </a:t>
            </a:r>
            <a:r>
              <a:rPr lang="cs-CZ" altLang="cs-CZ" sz="2000" dirty="0">
                <a:solidFill>
                  <a:srgbClr val="FFFF00"/>
                </a:solidFill>
                <a:latin typeface="Times New Roman" pitchFamily="18" charset="0"/>
                <a:cs typeface="Times New Roman" pitchFamily="18" charset="0"/>
              </a:rPr>
              <a:t>mm </a:t>
            </a:r>
            <a:r>
              <a:rPr lang="cs-CZ" altLang="cs-CZ" sz="2000" dirty="0" err="1">
                <a:solidFill>
                  <a:srgbClr val="FFFF00"/>
                </a:solidFill>
                <a:latin typeface="Times New Roman" pitchFamily="18" charset="0"/>
                <a:cs typeface="Times New Roman" pitchFamily="18" charset="0"/>
              </a:rPr>
              <a:t>Hg</a:t>
            </a:r>
            <a:endParaRPr lang="en-GB" altLang="cs-CZ" sz="2000" dirty="0">
              <a:solidFill>
                <a:schemeClr val="bg1"/>
              </a:solidFill>
            </a:endParaRPr>
          </a:p>
        </p:txBody>
      </p:sp>
      <p:sp>
        <p:nvSpPr>
          <p:cNvPr id="28699" name="Text Box 35"/>
          <p:cNvSpPr txBox="1">
            <a:spLocks noChangeArrowheads="1"/>
          </p:cNvSpPr>
          <p:nvPr/>
        </p:nvSpPr>
        <p:spPr bwMode="auto">
          <a:xfrm>
            <a:off x="671513" y="33591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rgbClr val="FFFF00"/>
                </a:solidFill>
              </a:rPr>
              <a:t>P</a:t>
            </a:r>
            <a:r>
              <a:rPr lang="cs-CZ" altLang="cs-CZ" sz="2000" baseline="-25000">
                <a:solidFill>
                  <a:srgbClr val="FFFF00"/>
                </a:solidFill>
              </a:rPr>
              <a:t>v,mean </a:t>
            </a:r>
            <a:r>
              <a:rPr lang="cs-CZ" altLang="cs-CZ" sz="2000">
                <a:solidFill>
                  <a:srgbClr val="FFFF00"/>
                </a:solidFill>
                <a:latin typeface="Times New Roman" pitchFamily="18" charset="0"/>
                <a:cs typeface="Times New Roman" pitchFamily="18" charset="0"/>
              </a:rPr>
              <a:t>≈ 3 mm Hg</a:t>
            </a:r>
            <a:endParaRPr lang="en-GB" altLang="cs-CZ" sz="2000">
              <a:solidFill>
                <a:schemeClr val="bg1"/>
              </a:solidFill>
            </a:endParaRPr>
          </a:p>
        </p:txBody>
      </p:sp>
      <p:sp>
        <p:nvSpPr>
          <p:cNvPr id="28700" name="Text Box 35"/>
          <p:cNvSpPr txBox="1">
            <a:spLocks noChangeArrowheads="1"/>
          </p:cNvSpPr>
          <p:nvPr/>
        </p:nvSpPr>
        <p:spPr bwMode="auto">
          <a:xfrm>
            <a:off x="6107113" y="12890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err="1">
                <a:solidFill>
                  <a:srgbClr val="FFFF00"/>
                </a:solidFill>
              </a:rPr>
              <a:t>Q</a:t>
            </a:r>
            <a:r>
              <a:rPr lang="cs-CZ" altLang="cs-CZ" sz="2000" baseline="-25000" dirty="0" err="1">
                <a:solidFill>
                  <a:srgbClr val="FFFF00"/>
                </a:solidFill>
              </a:rPr>
              <a:t>rest</a:t>
            </a:r>
            <a:r>
              <a:rPr lang="cs-CZ" altLang="cs-CZ" sz="2000" baseline="-25000" dirty="0">
                <a:solidFill>
                  <a:srgbClr val="FFFF00"/>
                </a:solidFill>
              </a:rPr>
              <a:t> </a:t>
            </a:r>
            <a:r>
              <a:rPr lang="cs-CZ" altLang="cs-CZ" sz="2000" dirty="0">
                <a:solidFill>
                  <a:srgbClr val="FFFF00"/>
                </a:solidFill>
                <a:latin typeface="Times New Roman" pitchFamily="18" charset="0"/>
                <a:cs typeface="Times New Roman" pitchFamily="18" charset="0"/>
              </a:rPr>
              <a:t>≈ </a:t>
            </a:r>
            <a:r>
              <a:rPr lang="cs-CZ" altLang="cs-CZ" sz="2000" dirty="0" smtClean="0">
                <a:solidFill>
                  <a:srgbClr val="FFFF00"/>
                </a:solidFill>
                <a:latin typeface="Times New Roman" pitchFamily="18" charset="0"/>
                <a:cs typeface="Times New Roman" pitchFamily="18" charset="0"/>
              </a:rPr>
              <a:t>90 </a:t>
            </a:r>
            <a:r>
              <a:rPr lang="cs-CZ" altLang="cs-CZ" sz="2000" dirty="0">
                <a:solidFill>
                  <a:srgbClr val="FFFF00"/>
                </a:solidFill>
                <a:latin typeface="Times New Roman" pitchFamily="18" charset="0"/>
                <a:cs typeface="Times New Roman" pitchFamily="18" charset="0"/>
              </a:rPr>
              <a:t>ml/s</a:t>
            </a:r>
            <a:endParaRPr lang="en-GB" altLang="cs-CZ" sz="2000" dirty="0">
              <a:solidFill>
                <a:schemeClr val="bg1"/>
              </a:solidFill>
            </a:endParaRPr>
          </a:p>
        </p:txBody>
      </p:sp>
      <p:sp>
        <p:nvSpPr>
          <p:cNvPr id="28701" name="Line 39"/>
          <p:cNvSpPr>
            <a:spLocks noChangeShapeType="1"/>
          </p:cNvSpPr>
          <p:nvPr/>
        </p:nvSpPr>
        <p:spPr bwMode="auto">
          <a:xfrm>
            <a:off x="3009900" y="5046663"/>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02" name="Text Box 38"/>
          <p:cNvSpPr txBox="1">
            <a:spLocks noChangeArrowheads="1"/>
          </p:cNvSpPr>
          <p:nvPr/>
        </p:nvSpPr>
        <p:spPr bwMode="auto">
          <a:xfrm>
            <a:off x="2579688" y="4833938"/>
            <a:ext cx="3635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a:t>
            </a:r>
            <a:endParaRPr lang="en-US" altLang="cs-CZ" sz="2400" b="1">
              <a:sym typeface="Symbol" pitchFamily="18" charset="2"/>
            </a:endParaRPr>
          </a:p>
        </p:txBody>
      </p:sp>
      <p:sp>
        <p:nvSpPr>
          <p:cNvPr id="28703" name="Text Box 38"/>
          <p:cNvSpPr txBox="1">
            <a:spLocks noChangeArrowheads="1"/>
          </p:cNvSpPr>
          <p:nvPr/>
        </p:nvSpPr>
        <p:spPr bwMode="auto">
          <a:xfrm>
            <a:off x="4019550" y="4838700"/>
            <a:ext cx="3254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a:t>
            </a:r>
            <a:endParaRPr lang="en-US" altLang="cs-CZ" sz="2400" b="1" dirty="0"/>
          </a:p>
        </p:txBody>
      </p:sp>
      <p:sp>
        <p:nvSpPr>
          <p:cNvPr id="28704" name="Text Box 43"/>
          <p:cNvSpPr txBox="1">
            <a:spLocks noChangeArrowheads="1"/>
          </p:cNvSpPr>
          <p:nvPr/>
        </p:nvSpPr>
        <p:spPr bwMode="auto">
          <a:xfrm>
            <a:off x="32194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705" name="Line 39"/>
          <p:cNvSpPr>
            <a:spLocks noChangeShapeType="1"/>
          </p:cNvSpPr>
          <p:nvPr/>
        </p:nvSpPr>
        <p:spPr bwMode="auto">
          <a:xfrm>
            <a:off x="4495800" y="5046663"/>
            <a:ext cx="5095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06" name="Text Box 42"/>
          <p:cNvSpPr txBox="1">
            <a:spLocks noChangeArrowheads="1"/>
          </p:cNvSpPr>
          <p:nvPr/>
        </p:nvSpPr>
        <p:spPr bwMode="auto">
          <a:xfrm>
            <a:off x="4518025" y="4600575"/>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r>
              <a:rPr lang="cs-CZ" altLang="cs-CZ" sz="2400" b="1" baseline="-25000">
                <a:sym typeface="Symbol" pitchFamily="18" charset="2"/>
              </a:rPr>
              <a:t>a</a:t>
            </a:r>
            <a:endParaRPr lang="en-US" altLang="cs-CZ" sz="2400" b="1" baseline="-25000">
              <a:sym typeface="Symbol" pitchFamily="18" charset="2"/>
            </a:endParaRPr>
          </a:p>
        </p:txBody>
      </p:sp>
      <p:sp>
        <p:nvSpPr>
          <p:cNvPr id="28707" name="Text Box 43"/>
          <p:cNvSpPr txBox="1">
            <a:spLocks noChangeArrowheads="1"/>
          </p:cNvSpPr>
          <p:nvPr/>
        </p:nvSpPr>
        <p:spPr bwMode="auto">
          <a:xfrm>
            <a:off x="45529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708" name="Text Box 38"/>
          <p:cNvSpPr txBox="1">
            <a:spLocks noChangeArrowheads="1"/>
          </p:cNvSpPr>
          <p:nvPr/>
        </p:nvSpPr>
        <p:spPr bwMode="auto">
          <a:xfrm>
            <a:off x="5010150" y="4800600"/>
            <a:ext cx="363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a:t>
            </a:r>
            <a:endParaRPr lang="en-US" altLang="cs-CZ" sz="2400" b="1" dirty="0">
              <a:sym typeface="Symbol" pitchFamily="18" charset="2"/>
            </a:endParaRPr>
          </a:p>
        </p:txBody>
      </p:sp>
      <p:sp>
        <p:nvSpPr>
          <p:cNvPr id="28709" name="Line 39"/>
          <p:cNvSpPr>
            <a:spLocks noChangeShapeType="1"/>
          </p:cNvSpPr>
          <p:nvPr/>
        </p:nvSpPr>
        <p:spPr bwMode="auto">
          <a:xfrm>
            <a:off x="5465763" y="5051425"/>
            <a:ext cx="9413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10" name="Text Box 42"/>
          <p:cNvSpPr txBox="1">
            <a:spLocks noChangeArrowheads="1"/>
          </p:cNvSpPr>
          <p:nvPr/>
        </p:nvSpPr>
        <p:spPr bwMode="auto">
          <a:xfrm>
            <a:off x="5589588" y="461803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93</a:t>
            </a:r>
            <a:endParaRPr lang="en-US" altLang="cs-CZ" sz="2400" b="1" baseline="-25000" dirty="0">
              <a:sym typeface="Symbol" pitchFamily="18" charset="2"/>
            </a:endParaRPr>
          </a:p>
        </p:txBody>
      </p:sp>
      <p:sp>
        <p:nvSpPr>
          <p:cNvPr id="28711" name="Text Box 42"/>
          <p:cNvSpPr txBox="1">
            <a:spLocks noChangeArrowheads="1"/>
          </p:cNvSpPr>
          <p:nvPr/>
        </p:nvSpPr>
        <p:spPr bwMode="auto">
          <a:xfrm>
            <a:off x="5584992" y="50165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90</a:t>
            </a:r>
            <a:endParaRPr lang="en-US" altLang="cs-CZ" sz="2400" b="1" baseline="-25000" dirty="0">
              <a:sym typeface="Symbol" pitchFamily="18" charset="2"/>
            </a:endParaRPr>
          </a:p>
        </p:txBody>
      </p:sp>
      <p:sp>
        <p:nvSpPr>
          <p:cNvPr id="28712" name="Text Box 38"/>
          <p:cNvSpPr txBox="1">
            <a:spLocks noChangeArrowheads="1"/>
          </p:cNvSpPr>
          <p:nvPr/>
        </p:nvSpPr>
        <p:spPr bwMode="auto">
          <a:xfrm>
            <a:off x="6424613" y="4830763"/>
            <a:ext cx="3254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t>≈</a:t>
            </a:r>
            <a:endParaRPr lang="en-US" altLang="cs-CZ" sz="2400" b="1" dirty="0"/>
          </a:p>
        </p:txBody>
      </p:sp>
      <p:sp>
        <p:nvSpPr>
          <p:cNvPr id="28713" name="Text Box 42"/>
          <p:cNvSpPr txBox="1">
            <a:spLocks noChangeArrowheads="1"/>
          </p:cNvSpPr>
          <p:nvPr/>
        </p:nvSpPr>
        <p:spPr bwMode="auto">
          <a:xfrm>
            <a:off x="6991350" y="4622800"/>
            <a:ext cx="1444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mmHg s</a:t>
            </a:r>
            <a:endParaRPr lang="en-US" altLang="cs-CZ" sz="2400" b="1" baseline="-25000">
              <a:sym typeface="Symbol" pitchFamily="18" charset="2"/>
            </a:endParaRPr>
          </a:p>
        </p:txBody>
      </p:sp>
      <p:sp>
        <p:nvSpPr>
          <p:cNvPr id="28714" name="Line 39"/>
          <p:cNvSpPr>
            <a:spLocks noChangeShapeType="1"/>
          </p:cNvSpPr>
          <p:nvPr/>
        </p:nvSpPr>
        <p:spPr bwMode="auto">
          <a:xfrm>
            <a:off x="7116763" y="5051425"/>
            <a:ext cx="1144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15" name="Text Box 42"/>
          <p:cNvSpPr txBox="1">
            <a:spLocks noChangeArrowheads="1"/>
          </p:cNvSpPr>
          <p:nvPr/>
        </p:nvSpPr>
        <p:spPr bwMode="auto">
          <a:xfrm>
            <a:off x="6661150" y="482265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sym typeface="Symbol" pitchFamily="18" charset="2"/>
              </a:rPr>
              <a:t>1</a:t>
            </a:r>
            <a:endParaRPr lang="en-US" altLang="cs-CZ" sz="2400" b="1" baseline="-25000" dirty="0">
              <a:sym typeface="Symbol" pitchFamily="18" charset="2"/>
            </a:endParaRPr>
          </a:p>
        </p:txBody>
      </p:sp>
      <p:sp>
        <p:nvSpPr>
          <p:cNvPr id="28716" name="Text Box 42"/>
          <p:cNvSpPr txBox="1">
            <a:spLocks noChangeArrowheads="1"/>
          </p:cNvSpPr>
          <p:nvPr/>
        </p:nvSpPr>
        <p:spPr bwMode="auto">
          <a:xfrm>
            <a:off x="7369175" y="5008563"/>
            <a:ext cx="593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ml</a:t>
            </a:r>
            <a:endParaRPr lang="en-US" altLang="cs-CZ" sz="2400" b="1" baseline="-25000">
              <a:sym typeface="Symbol" pitchFamily="18" charset="2"/>
            </a:endParaRPr>
          </a:p>
        </p:txBody>
      </p:sp>
      <p:sp>
        <p:nvSpPr>
          <p:cNvPr id="28717" name="Text Box 57"/>
          <p:cNvSpPr txBox="1">
            <a:spLocks noChangeArrowheads="1"/>
          </p:cNvSpPr>
          <p:nvPr/>
        </p:nvSpPr>
        <p:spPr bwMode="auto">
          <a:xfrm>
            <a:off x="755650" y="6042025"/>
            <a:ext cx="747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chemeClr val="bg1"/>
                </a:solidFill>
                <a:sym typeface="Symbol" pitchFamily="18" charset="2"/>
              </a:rPr>
              <a:t>Pro konstantní Q: </a:t>
            </a:r>
            <a:r>
              <a:rPr lang="en-US" altLang="cs-CZ" sz="2000">
                <a:solidFill>
                  <a:schemeClr val="bg1"/>
                </a:solidFill>
                <a:sym typeface="Symbol" pitchFamily="18" charset="2"/>
              </a:rPr>
              <a:t></a:t>
            </a:r>
            <a:r>
              <a:rPr lang="cs-CZ" altLang="cs-CZ" sz="2000">
                <a:solidFill>
                  <a:schemeClr val="bg1"/>
                </a:solidFill>
                <a:sym typeface="Symbol" pitchFamily="18" charset="2"/>
              </a:rPr>
              <a:t>R</a:t>
            </a:r>
            <a:r>
              <a:rPr lang="cs-CZ" altLang="cs-CZ" sz="2000" baseline="-25000">
                <a:solidFill>
                  <a:schemeClr val="bg1"/>
                </a:solidFill>
                <a:sym typeface="Symbol" pitchFamily="18" charset="2"/>
              </a:rPr>
              <a:t>c,tot</a:t>
            </a:r>
            <a:r>
              <a:rPr lang="cs-CZ" altLang="cs-CZ" sz="2000">
                <a:solidFill>
                  <a:schemeClr val="bg1"/>
                </a:solidFill>
                <a:sym typeface="Symbol" pitchFamily="18" charset="2"/>
              </a:rPr>
              <a:t> </a:t>
            </a:r>
            <a:r>
              <a:rPr lang="en-US" altLang="cs-CZ" sz="2400">
                <a:solidFill>
                  <a:schemeClr val="bg1"/>
                </a:solidFill>
                <a:sym typeface="Symbol" pitchFamily="18" charset="2"/>
              </a:rPr>
              <a:t></a:t>
            </a:r>
            <a:r>
              <a:rPr lang="cs-CZ" altLang="cs-CZ" sz="2000">
                <a:solidFill>
                  <a:schemeClr val="bg1"/>
                </a:solidFill>
                <a:sym typeface="Symbol" pitchFamily="18" charset="2"/>
              </a:rPr>
              <a:t> </a:t>
            </a:r>
            <a:r>
              <a:rPr lang="en-US" altLang="cs-CZ" sz="2000">
                <a:solidFill>
                  <a:schemeClr val="bg1"/>
                </a:solidFill>
                <a:sym typeface="Symbol" pitchFamily="18" charset="2"/>
              </a:rPr>
              <a:t></a:t>
            </a:r>
            <a:r>
              <a:rPr lang="cs-CZ" altLang="cs-CZ" sz="2000">
                <a:sym typeface="Symbol" pitchFamily="18" charset="2"/>
              </a:rPr>
              <a:t> </a:t>
            </a:r>
            <a:r>
              <a:rPr lang="cs-CZ" altLang="cs-CZ" sz="2000">
                <a:solidFill>
                  <a:schemeClr val="bg1"/>
                </a:solidFill>
              </a:rPr>
              <a:t>P</a:t>
            </a:r>
            <a:r>
              <a:rPr lang="cs-CZ" altLang="cs-CZ" sz="2000" baseline="-25000">
                <a:solidFill>
                  <a:schemeClr val="bg1"/>
                </a:solidFill>
              </a:rPr>
              <a:t>a </a:t>
            </a:r>
            <a:r>
              <a:rPr lang="en-US" altLang="cs-CZ" sz="2000">
                <a:solidFill>
                  <a:schemeClr val="bg1"/>
                </a:solidFill>
                <a:sym typeface="Symbol" pitchFamily="18" charset="2"/>
              </a:rPr>
              <a:t></a:t>
            </a:r>
            <a:r>
              <a:rPr lang="cs-CZ" altLang="cs-CZ" sz="2000">
                <a:solidFill>
                  <a:schemeClr val="bg1"/>
                </a:solidFill>
                <a:sym typeface="Symbol" pitchFamily="18" charset="2"/>
              </a:rPr>
              <a:t> hypertenze,….</a:t>
            </a:r>
            <a:endParaRPr lang="en-US" altLang="cs-CZ" sz="2000">
              <a:solidFill>
                <a:schemeClr val="bg1"/>
              </a:solidFill>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982663" y="27527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2. </a:t>
            </a:r>
            <a:r>
              <a:rPr lang="cs-CZ" sz="3200" b="1">
                <a:sym typeface="Symbol" pitchFamily="18" charset="2"/>
              </a:rPr>
              <a:t>Reologické vlastnosti krve a cév</a:t>
            </a:r>
            <a:endParaRPr lang="en-GB" sz="3200" b="1">
              <a:sym typeface="Symbol" pitchFamily="18"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
          <p:cNvGrpSpPr>
            <a:grpSpLocks/>
          </p:cNvGrpSpPr>
          <p:nvPr/>
        </p:nvGrpSpPr>
        <p:grpSpPr bwMode="auto">
          <a:xfrm>
            <a:off x="238125" y="136525"/>
            <a:ext cx="8682038" cy="6586538"/>
            <a:chOff x="150" y="86"/>
            <a:chExt cx="5469" cy="4149"/>
          </a:xfrm>
        </p:grpSpPr>
        <p:pic>
          <p:nvPicPr>
            <p:cNvPr id="3076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6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897" name="Text Box 9"/>
          <p:cNvSpPr txBox="1">
            <a:spLocks noChangeArrowheads="1"/>
          </p:cNvSpPr>
          <p:nvPr/>
        </p:nvSpPr>
        <p:spPr bwMode="auto">
          <a:xfrm>
            <a:off x="792163" y="290513"/>
            <a:ext cx="7505700" cy="473075"/>
          </a:xfrm>
          <a:prstGeom prst="rect">
            <a:avLst/>
          </a:prstGeom>
          <a:noFill/>
          <a:ln>
            <a:noFill/>
          </a:ln>
          <a:effectLst/>
          <a:extLst/>
        </p:spPr>
        <p:txBody>
          <a:bodyPr>
            <a:spAutoFit/>
          </a:bodyPr>
          <a:lstStyle/>
          <a:p>
            <a:pPr algn="ctr">
              <a:spcBef>
                <a:spcPct val="50000"/>
              </a:spcBef>
              <a:defRPr/>
            </a:pPr>
            <a:r>
              <a:rPr lang="cs-CZ" sz="2500" dirty="0">
                <a:solidFill>
                  <a:schemeClr val="bg1"/>
                </a:solidFill>
                <a:effectLst>
                  <a:outerShdw blurRad="38100" dist="38100" dir="2700000" algn="tl">
                    <a:srgbClr val="C0C0C0"/>
                  </a:outerShdw>
                </a:effectLst>
                <a:sym typeface="Symbol" pitchFamily="18" charset="2"/>
              </a:rPr>
              <a:t>Viskozita krve</a:t>
            </a:r>
          </a:p>
        </p:txBody>
      </p:sp>
      <p:sp>
        <p:nvSpPr>
          <p:cNvPr id="30723" name="Text Box 23"/>
          <p:cNvSpPr txBox="1">
            <a:spLocks noChangeArrowheads="1"/>
          </p:cNvSpPr>
          <p:nvPr/>
        </p:nvSpPr>
        <p:spPr bwMode="auto">
          <a:xfrm>
            <a:off x="2811463" y="5980113"/>
            <a:ext cx="392906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buFont typeface="Symbol" pitchFamily="18" charset="2"/>
              <a:buNone/>
            </a:pPr>
            <a:r>
              <a:rPr lang="cs-CZ" altLang="cs-CZ">
                <a:solidFill>
                  <a:srgbClr val="FFFF00"/>
                </a:solidFill>
                <a:sym typeface="Symbol" pitchFamily="18" charset="2"/>
              </a:rPr>
              <a:t>       </a:t>
            </a:r>
            <a:r>
              <a:rPr lang="cs-CZ" altLang="cs-CZ">
                <a:solidFill>
                  <a:srgbClr val="FFFF00"/>
                </a:solidFill>
              </a:rPr>
              <a:t>pokles rychlosti proudění    </a:t>
            </a:r>
          </a:p>
          <a:p>
            <a:pPr>
              <a:lnSpc>
                <a:spcPct val="70000"/>
              </a:lnSpc>
              <a:spcBef>
                <a:spcPct val="50000"/>
              </a:spcBef>
              <a:buFont typeface="Symbol" pitchFamily="18" charset="2"/>
              <a:buChar char="·"/>
            </a:pPr>
            <a:r>
              <a:rPr lang="cs-CZ" altLang="cs-CZ">
                <a:solidFill>
                  <a:srgbClr val="FFFF00"/>
                </a:solidFill>
              </a:rPr>
              <a:t> zmnožení plazmatických bílkovin</a:t>
            </a:r>
          </a:p>
        </p:txBody>
      </p:sp>
      <p:grpSp>
        <p:nvGrpSpPr>
          <p:cNvPr id="30724" name="Group 61"/>
          <p:cNvGrpSpPr>
            <a:grpSpLocks/>
          </p:cNvGrpSpPr>
          <p:nvPr/>
        </p:nvGrpSpPr>
        <p:grpSpPr bwMode="auto">
          <a:xfrm>
            <a:off x="4711700" y="1117600"/>
            <a:ext cx="3873500" cy="4227513"/>
            <a:chOff x="2968" y="704"/>
            <a:chExt cx="2440" cy="2663"/>
          </a:xfrm>
        </p:grpSpPr>
        <p:sp>
          <p:nvSpPr>
            <p:cNvPr id="30764" name="Rectangle 24"/>
            <p:cNvSpPr>
              <a:spLocks noChangeArrowheads="1"/>
            </p:cNvSpPr>
            <p:nvPr/>
          </p:nvSpPr>
          <p:spPr bwMode="auto">
            <a:xfrm>
              <a:off x="2968" y="944"/>
              <a:ext cx="2440" cy="24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30765" name="Picture 10"/>
            <p:cNvPicPr>
              <a:picLocks noChangeAspect="1" noChangeArrowheads="1"/>
            </p:cNvPicPr>
            <p:nvPr/>
          </p:nvPicPr>
          <p:blipFill>
            <a:blip r:embed="rId4">
              <a:lum contrast="24000"/>
              <a:extLst>
                <a:ext uri="{28A0092B-C50C-407E-A947-70E740481C1C}">
                  <a14:useLocalDpi xmlns:a14="http://schemas.microsoft.com/office/drawing/2010/main" val="0"/>
                </a:ext>
              </a:extLst>
            </a:blip>
            <a:srcRect l="2196" t="4239" b="2040"/>
            <a:stretch>
              <a:fillRect/>
            </a:stretch>
          </p:blipFill>
          <p:spPr bwMode="auto">
            <a:xfrm>
              <a:off x="2998" y="1026"/>
              <a:ext cx="2407" cy="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6" name="Text Box 8"/>
            <p:cNvSpPr txBox="1">
              <a:spLocks noChangeArrowheads="1"/>
            </p:cNvSpPr>
            <p:nvPr/>
          </p:nvSpPr>
          <p:spPr bwMode="auto">
            <a:xfrm>
              <a:off x="3342" y="962"/>
              <a:ext cx="18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1400" b="1">
                  <a:sym typeface="Symbol" pitchFamily="18" charset="2"/>
                </a:rPr>
                <a:t>Fáhraeusův-Lindqvistův efekt </a:t>
              </a:r>
            </a:p>
          </p:txBody>
        </p:sp>
        <p:sp>
          <p:nvSpPr>
            <p:cNvPr id="30767" name="Text Box 25"/>
            <p:cNvSpPr txBox="1">
              <a:spLocks noChangeArrowheads="1"/>
            </p:cNvSpPr>
            <p:nvPr/>
          </p:nvSpPr>
          <p:spPr bwMode="auto">
            <a:xfrm>
              <a:off x="3048" y="704"/>
              <a:ext cx="22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Vliv poloměru cév</a:t>
              </a:r>
            </a:p>
          </p:txBody>
        </p:sp>
      </p:grpSp>
      <p:sp>
        <p:nvSpPr>
          <p:cNvPr id="30725" name="Rectangle 16"/>
          <p:cNvSpPr>
            <a:spLocks noChangeArrowheads="1"/>
          </p:cNvSpPr>
          <p:nvPr/>
        </p:nvSpPr>
        <p:spPr bwMode="auto">
          <a:xfrm>
            <a:off x="536575" y="1501775"/>
            <a:ext cx="3844925" cy="3830638"/>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26" name="Line 17"/>
          <p:cNvSpPr>
            <a:spLocks noChangeShapeType="1"/>
          </p:cNvSpPr>
          <p:nvPr/>
        </p:nvSpPr>
        <p:spPr bwMode="auto">
          <a:xfrm>
            <a:off x="1079500" y="1692275"/>
            <a:ext cx="0" cy="31416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7" name="Line 18"/>
          <p:cNvSpPr>
            <a:spLocks noChangeShapeType="1"/>
          </p:cNvSpPr>
          <p:nvPr/>
        </p:nvSpPr>
        <p:spPr bwMode="auto">
          <a:xfrm>
            <a:off x="1079500" y="4833938"/>
            <a:ext cx="30051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8" name="Freeform 19"/>
          <p:cNvSpPr>
            <a:spLocks/>
          </p:cNvSpPr>
          <p:nvPr/>
        </p:nvSpPr>
        <p:spPr bwMode="auto">
          <a:xfrm>
            <a:off x="1085850" y="2061942"/>
            <a:ext cx="2757488" cy="2090738"/>
          </a:xfrm>
          <a:custGeom>
            <a:avLst/>
            <a:gdLst>
              <a:gd name="T0" fmla="*/ 0 w 1737"/>
              <a:gd name="T1" fmla="*/ 2147483647 h 1317"/>
              <a:gd name="T2" fmla="*/ 2147483647 w 1737"/>
              <a:gd name="T3" fmla="*/ 2147483647 h 1317"/>
              <a:gd name="T4" fmla="*/ 2147483647 w 1737"/>
              <a:gd name="T5" fmla="*/ 0 h 1317"/>
              <a:gd name="T6" fmla="*/ 0 60000 65536"/>
              <a:gd name="T7" fmla="*/ 0 60000 65536"/>
              <a:gd name="T8" fmla="*/ 0 60000 65536"/>
              <a:gd name="T9" fmla="*/ 0 w 1737"/>
              <a:gd name="T10" fmla="*/ 0 h 1317"/>
              <a:gd name="T11" fmla="*/ 1737 w 1737"/>
              <a:gd name="T12" fmla="*/ 1317 h 1317"/>
            </a:gdLst>
            <a:ahLst/>
            <a:cxnLst>
              <a:cxn ang="T6">
                <a:pos x="T0" y="T1"/>
              </a:cxn>
              <a:cxn ang="T7">
                <a:pos x="T2" y="T3"/>
              </a:cxn>
              <a:cxn ang="T8">
                <a:pos x="T4" y="T5"/>
              </a:cxn>
            </a:cxnLst>
            <a:rect l="T9" t="T10" r="T11" b="T12"/>
            <a:pathLst>
              <a:path w="1737" h="1317">
                <a:moveTo>
                  <a:pt x="0" y="1317"/>
                </a:moveTo>
                <a:cubicBezTo>
                  <a:pt x="292" y="1260"/>
                  <a:pt x="828" y="1101"/>
                  <a:pt x="1140" y="852"/>
                </a:cubicBezTo>
                <a:cubicBezTo>
                  <a:pt x="1452" y="602"/>
                  <a:pt x="1604" y="252"/>
                  <a:pt x="1737"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0729" name="Text Box 21"/>
          <p:cNvSpPr txBox="1">
            <a:spLocks noChangeArrowheads="1"/>
          </p:cNvSpPr>
          <p:nvPr/>
        </p:nvSpPr>
        <p:spPr bwMode="auto">
          <a:xfrm>
            <a:off x="782638" y="249713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6</a:t>
            </a:r>
          </a:p>
        </p:txBody>
      </p:sp>
      <p:sp>
        <p:nvSpPr>
          <p:cNvPr id="30730" name="Text Box 22"/>
          <p:cNvSpPr txBox="1">
            <a:spLocks noChangeArrowheads="1"/>
          </p:cNvSpPr>
          <p:nvPr/>
        </p:nvSpPr>
        <p:spPr bwMode="auto">
          <a:xfrm>
            <a:off x="642938" y="1079500"/>
            <a:ext cx="360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Vliv hematokritu </a:t>
            </a:r>
          </a:p>
        </p:txBody>
      </p:sp>
      <p:sp>
        <p:nvSpPr>
          <p:cNvPr id="30731" name="Line 28"/>
          <p:cNvSpPr>
            <a:spLocks noChangeShapeType="1"/>
          </p:cNvSpPr>
          <p:nvPr/>
        </p:nvSpPr>
        <p:spPr bwMode="auto">
          <a:xfrm>
            <a:off x="1030288" y="411321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2" name="Line 30"/>
          <p:cNvSpPr>
            <a:spLocks noChangeShapeType="1"/>
          </p:cNvSpPr>
          <p:nvPr/>
        </p:nvSpPr>
        <p:spPr bwMode="auto">
          <a:xfrm>
            <a:off x="1030288" y="3368675"/>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3" name="Line 32"/>
          <p:cNvSpPr>
            <a:spLocks noChangeShapeType="1"/>
          </p:cNvSpPr>
          <p:nvPr/>
        </p:nvSpPr>
        <p:spPr bwMode="auto">
          <a:xfrm>
            <a:off x="1025525" y="2628900"/>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4" name="Text Box 33"/>
          <p:cNvSpPr txBox="1">
            <a:spLocks noChangeArrowheads="1"/>
          </p:cNvSpPr>
          <p:nvPr/>
        </p:nvSpPr>
        <p:spPr bwMode="auto">
          <a:xfrm>
            <a:off x="790575" y="3968750"/>
            <a:ext cx="241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2</a:t>
            </a:r>
          </a:p>
        </p:txBody>
      </p:sp>
      <p:sp>
        <p:nvSpPr>
          <p:cNvPr id="30735" name="Text Box 35"/>
          <p:cNvSpPr txBox="1">
            <a:spLocks noChangeArrowheads="1"/>
          </p:cNvSpPr>
          <p:nvPr/>
        </p:nvSpPr>
        <p:spPr bwMode="auto">
          <a:xfrm>
            <a:off x="800100" y="3219450"/>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4</a:t>
            </a:r>
          </a:p>
        </p:txBody>
      </p:sp>
      <p:sp>
        <p:nvSpPr>
          <p:cNvPr id="30736" name="Line 37"/>
          <p:cNvSpPr>
            <a:spLocks noChangeShapeType="1"/>
          </p:cNvSpPr>
          <p:nvPr/>
        </p:nvSpPr>
        <p:spPr bwMode="auto">
          <a:xfrm>
            <a:off x="3060700" y="4832350"/>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7" name="Line 38"/>
          <p:cNvSpPr>
            <a:spLocks noChangeShapeType="1"/>
          </p:cNvSpPr>
          <p:nvPr/>
        </p:nvSpPr>
        <p:spPr bwMode="auto">
          <a:xfrm>
            <a:off x="4081463" y="484346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8" name="Line 39"/>
          <p:cNvSpPr>
            <a:spLocks noChangeShapeType="1"/>
          </p:cNvSpPr>
          <p:nvPr/>
        </p:nvSpPr>
        <p:spPr bwMode="auto">
          <a:xfrm>
            <a:off x="1082675" y="4835525"/>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9" name="Text Box 40"/>
          <p:cNvSpPr txBox="1">
            <a:spLocks noChangeArrowheads="1"/>
          </p:cNvSpPr>
          <p:nvPr/>
        </p:nvSpPr>
        <p:spPr bwMode="auto">
          <a:xfrm>
            <a:off x="928688" y="4816475"/>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0</a:t>
            </a:r>
          </a:p>
        </p:txBody>
      </p:sp>
      <p:sp>
        <p:nvSpPr>
          <p:cNvPr id="30740" name="Text Box 42"/>
          <p:cNvSpPr txBox="1">
            <a:spLocks noChangeArrowheads="1"/>
          </p:cNvSpPr>
          <p:nvPr/>
        </p:nvSpPr>
        <p:spPr bwMode="auto">
          <a:xfrm>
            <a:off x="3890963" y="4819650"/>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60</a:t>
            </a:r>
          </a:p>
        </p:txBody>
      </p:sp>
      <p:sp>
        <p:nvSpPr>
          <p:cNvPr id="30741" name="Line 45"/>
          <p:cNvSpPr>
            <a:spLocks noChangeShapeType="1"/>
          </p:cNvSpPr>
          <p:nvPr/>
        </p:nvSpPr>
        <p:spPr bwMode="auto">
          <a:xfrm>
            <a:off x="1027113" y="193516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42" name="Text Box 47"/>
          <p:cNvSpPr txBox="1">
            <a:spLocks noChangeArrowheads="1"/>
          </p:cNvSpPr>
          <p:nvPr/>
        </p:nvSpPr>
        <p:spPr bwMode="auto">
          <a:xfrm>
            <a:off x="785813" y="179228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8</a:t>
            </a:r>
          </a:p>
        </p:txBody>
      </p:sp>
      <p:sp>
        <p:nvSpPr>
          <p:cNvPr id="30743" name="Text Box 48"/>
          <p:cNvSpPr txBox="1">
            <a:spLocks noChangeArrowheads="1"/>
          </p:cNvSpPr>
          <p:nvPr/>
        </p:nvSpPr>
        <p:spPr bwMode="auto">
          <a:xfrm rot="-5400000">
            <a:off x="-411162" y="3190875"/>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altLang="cs-CZ" sz="1400"/>
              <a:t>Viscosity in relative units</a:t>
            </a:r>
          </a:p>
        </p:txBody>
      </p:sp>
      <p:sp>
        <p:nvSpPr>
          <p:cNvPr id="30744" name="Text Box 49"/>
          <p:cNvSpPr txBox="1">
            <a:spLocks noChangeArrowheads="1"/>
          </p:cNvSpPr>
          <p:nvPr/>
        </p:nvSpPr>
        <p:spPr bwMode="auto">
          <a:xfrm>
            <a:off x="2057400" y="5011738"/>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Hematocrit</a:t>
            </a:r>
            <a:endParaRPr lang="en-GB" altLang="cs-CZ" sz="1400"/>
          </a:p>
        </p:txBody>
      </p:sp>
      <p:sp>
        <p:nvSpPr>
          <p:cNvPr id="30745" name="Line 50"/>
          <p:cNvSpPr>
            <a:spLocks noChangeShapeType="1"/>
          </p:cNvSpPr>
          <p:nvPr/>
        </p:nvSpPr>
        <p:spPr bwMode="auto">
          <a:xfrm>
            <a:off x="2049463" y="484981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46" name="Text Box 51"/>
          <p:cNvSpPr txBox="1">
            <a:spLocks noChangeArrowheads="1"/>
          </p:cNvSpPr>
          <p:nvPr/>
        </p:nvSpPr>
        <p:spPr bwMode="auto">
          <a:xfrm>
            <a:off x="1863725" y="483711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20</a:t>
            </a:r>
          </a:p>
        </p:txBody>
      </p:sp>
      <p:sp>
        <p:nvSpPr>
          <p:cNvPr id="30747" name="Text Box 52"/>
          <p:cNvSpPr txBox="1">
            <a:spLocks noChangeArrowheads="1"/>
          </p:cNvSpPr>
          <p:nvPr/>
        </p:nvSpPr>
        <p:spPr bwMode="auto">
          <a:xfrm>
            <a:off x="2897188" y="4816475"/>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40</a:t>
            </a:r>
          </a:p>
        </p:txBody>
      </p:sp>
      <p:sp>
        <p:nvSpPr>
          <p:cNvPr id="30748" name="Text Box 56"/>
          <p:cNvSpPr txBox="1">
            <a:spLocks noChangeArrowheads="1"/>
          </p:cNvSpPr>
          <p:nvPr/>
        </p:nvSpPr>
        <p:spPr bwMode="auto">
          <a:xfrm>
            <a:off x="2413000" y="5541963"/>
            <a:ext cx="436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Další faktory zvyšující viskozitu krve: </a:t>
            </a:r>
          </a:p>
        </p:txBody>
      </p:sp>
      <p:sp>
        <p:nvSpPr>
          <p:cNvPr id="30749" name="Line 57"/>
          <p:cNvSpPr>
            <a:spLocks noChangeShapeType="1"/>
          </p:cNvSpPr>
          <p:nvPr/>
        </p:nvSpPr>
        <p:spPr bwMode="auto">
          <a:xfrm>
            <a:off x="5676900" y="4819650"/>
            <a:ext cx="419100"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750" name="Text Box 58"/>
          <p:cNvSpPr txBox="1">
            <a:spLocks noChangeArrowheads="1"/>
          </p:cNvSpPr>
          <p:nvPr/>
        </p:nvSpPr>
        <p:spPr bwMode="auto">
          <a:xfrm>
            <a:off x="5676900" y="4457700"/>
            <a:ext cx="790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solidFill>
                  <a:srgbClr val="CC0000"/>
                </a:solidFill>
              </a:rPr>
              <a:t>cap.</a:t>
            </a:r>
          </a:p>
        </p:txBody>
      </p:sp>
      <p:sp>
        <p:nvSpPr>
          <p:cNvPr id="30751" name="Line 59"/>
          <p:cNvSpPr>
            <a:spLocks noChangeShapeType="1"/>
          </p:cNvSpPr>
          <p:nvPr/>
        </p:nvSpPr>
        <p:spPr bwMode="auto">
          <a:xfrm flipV="1">
            <a:off x="6069013" y="4821238"/>
            <a:ext cx="790575"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752" name="Text Box 60"/>
          <p:cNvSpPr txBox="1">
            <a:spLocks noChangeArrowheads="1"/>
          </p:cNvSpPr>
          <p:nvPr/>
        </p:nvSpPr>
        <p:spPr bwMode="auto">
          <a:xfrm>
            <a:off x="6059488" y="4468813"/>
            <a:ext cx="96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solidFill>
                  <a:srgbClr val="CC0000"/>
                </a:solidFill>
              </a:rPr>
              <a:t>arterioles</a:t>
            </a:r>
          </a:p>
        </p:txBody>
      </p:sp>
      <p:sp>
        <p:nvSpPr>
          <p:cNvPr id="30753" name="Line 62"/>
          <p:cNvSpPr>
            <a:spLocks noChangeShapeType="1"/>
          </p:cNvSpPr>
          <p:nvPr/>
        </p:nvSpPr>
        <p:spPr bwMode="auto">
          <a:xfrm>
            <a:off x="1085850" y="4487196"/>
            <a:ext cx="3000375"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54" name="Text Box 63"/>
          <p:cNvSpPr txBox="1">
            <a:spLocks noChangeArrowheads="1"/>
          </p:cNvSpPr>
          <p:nvPr/>
        </p:nvSpPr>
        <p:spPr bwMode="auto">
          <a:xfrm>
            <a:off x="3314700" y="4187619"/>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a:t>Water</a:t>
            </a:r>
            <a:endParaRPr lang="cs-CZ" altLang="cs-CZ" sz="1600" b="1" dirty="0"/>
          </a:p>
        </p:txBody>
      </p:sp>
      <p:sp>
        <p:nvSpPr>
          <p:cNvPr id="30755" name="Text Box 64"/>
          <p:cNvSpPr txBox="1">
            <a:spLocks noChangeArrowheads="1"/>
          </p:cNvSpPr>
          <p:nvPr/>
        </p:nvSpPr>
        <p:spPr bwMode="auto">
          <a:xfrm>
            <a:off x="3354388" y="2788240"/>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t>Blood</a:t>
            </a:r>
            <a:endParaRPr lang="cs-CZ" altLang="cs-CZ" sz="1600" b="1" dirty="0"/>
          </a:p>
        </p:txBody>
      </p:sp>
      <p:sp>
        <p:nvSpPr>
          <p:cNvPr id="30756" name="Line 65"/>
          <p:cNvSpPr>
            <a:spLocks noChangeShapeType="1"/>
          </p:cNvSpPr>
          <p:nvPr/>
        </p:nvSpPr>
        <p:spPr bwMode="auto">
          <a:xfrm flipV="1">
            <a:off x="2876550" y="4800600"/>
            <a:ext cx="895350" cy="9525"/>
          </a:xfrm>
          <a:prstGeom prst="line">
            <a:avLst/>
          </a:prstGeom>
          <a:noFill/>
          <a:ln w="38100">
            <a:solidFill>
              <a:srgbClr val="00FF00"/>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cs-CZ"/>
          </a:p>
        </p:txBody>
      </p:sp>
      <p:sp>
        <p:nvSpPr>
          <p:cNvPr id="30757" name="Text Box 66"/>
          <p:cNvSpPr txBox="1">
            <a:spLocks noChangeArrowheads="1"/>
          </p:cNvSpPr>
          <p:nvPr/>
        </p:nvSpPr>
        <p:spPr bwMode="auto">
          <a:xfrm>
            <a:off x="2841625" y="4529138"/>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Phys. range</a:t>
            </a:r>
          </a:p>
        </p:txBody>
      </p:sp>
      <p:sp>
        <p:nvSpPr>
          <p:cNvPr id="30758" name="Text Box 89"/>
          <p:cNvSpPr txBox="1">
            <a:spLocks noChangeArrowheads="1"/>
          </p:cNvSpPr>
          <p:nvPr/>
        </p:nvSpPr>
        <p:spPr bwMode="auto">
          <a:xfrm>
            <a:off x="3779838" y="1993093"/>
            <a:ext cx="571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dirty="0">
                <a:solidFill>
                  <a:srgbClr val="0033CC"/>
                </a:solidFill>
                <a:sym typeface="Symbol" pitchFamily="18" charset="2"/>
              </a:rPr>
              <a:t></a:t>
            </a:r>
            <a:r>
              <a:rPr lang="cs-CZ" altLang="cs-CZ" sz="1600" b="1" dirty="0" err="1">
                <a:solidFill>
                  <a:srgbClr val="0033CC"/>
                </a:solidFill>
                <a:sym typeface="Symbol" pitchFamily="18" charset="2"/>
              </a:rPr>
              <a:t>R</a:t>
            </a:r>
            <a:r>
              <a:rPr lang="cs-CZ" altLang="cs-CZ" sz="1600" b="1" baseline="-25000" dirty="0" err="1">
                <a:solidFill>
                  <a:srgbClr val="0033CC"/>
                </a:solidFill>
                <a:sym typeface="Symbol" pitchFamily="18" charset="2"/>
              </a:rPr>
              <a:t>c</a:t>
            </a:r>
            <a:endParaRPr lang="cs-CZ" altLang="cs-CZ" sz="1600" b="1" baseline="-25000" dirty="0">
              <a:solidFill>
                <a:srgbClr val="0033CC"/>
              </a:solidFill>
              <a:sym typeface="Symbol" pitchFamily="18" charset="2"/>
            </a:endParaRPr>
          </a:p>
        </p:txBody>
      </p:sp>
      <p:sp>
        <p:nvSpPr>
          <p:cNvPr id="30759" name="Oval 48"/>
          <p:cNvSpPr>
            <a:spLocks noChangeArrowheads="1"/>
          </p:cNvSpPr>
          <p:nvPr/>
        </p:nvSpPr>
        <p:spPr bwMode="auto">
          <a:xfrm>
            <a:off x="7240588" y="2090738"/>
            <a:ext cx="539750" cy="539750"/>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0" name="Oval 49"/>
          <p:cNvSpPr>
            <a:spLocks noChangeArrowheads="1"/>
          </p:cNvSpPr>
          <p:nvPr/>
        </p:nvSpPr>
        <p:spPr bwMode="auto">
          <a:xfrm>
            <a:off x="7273925" y="2119313"/>
            <a:ext cx="468313" cy="4683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1" name="Oval 50"/>
          <p:cNvSpPr>
            <a:spLocks noChangeArrowheads="1"/>
          </p:cNvSpPr>
          <p:nvPr/>
        </p:nvSpPr>
        <p:spPr bwMode="auto">
          <a:xfrm>
            <a:off x="5978525" y="2243138"/>
            <a:ext cx="179388" cy="179387"/>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2" name="Oval 51"/>
          <p:cNvSpPr>
            <a:spLocks noChangeArrowheads="1"/>
          </p:cNvSpPr>
          <p:nvPr/>
        </p:nvSpPr>
        <p:spPr bwMode="auto">
          <a:xfrm>
            <a:off x="6005513" y="2268538"/>
            <a:ext cx="125412" cy="1254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3" name="Text Box 91"/>
          <p:cNvSpPr txBox="1">
            <a:spLocks noChangeArrowheads="1"/>
          </p:cNvSpPr>
          <p:nvPr/>
        </p:nvSpPr>
        <p:spPr bwMode="auto">
          <a:xfrm>
            <a:off x="3656013" y="763588"/>
            <a:ext cx="1843087" cy="373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b="1"/>
              <a:t>R</a:t>
            </a:r>
            <a:r>
              <a:rPr lang="cs-CZ" altLang="cs-CZ" b="1" baseline="-25000"/>
              <a:t>c  </a:t>
            </a:r>
            <a:r>
              <a:rPr lang="cs-CZ" altLang="cs-CZ" b="1"/>
              <a:t>= </a:t>
            </a:r>
            <a:r>
              <a:rPr lang="cs-CZ" altLang="cs-CZ" b="1">
                <a:sym typeface="Symbol" pitchFamily="18" charset="2"/>
              </a:rPr>
              <a:t>8</a:t>
            </a:r>
            <a:r>
              <a:rPr lang="en-US" altLang="cs-CZ" b="1">
                <a:sym typeface="Symbol" pitchFamily="18" charset="2"/>
              </a:rPr>
              <a:t>·</a:t>
            </a:r>
            <a:r>
              <a:rPr lang="cs-CZ" altLang="cs-CZ" b="1">
                <a:sym typeface="Symbol" pitchFamily="18" charset="2"/>
              </a:rPr>
              <a:t>l</a:t>
            </a:r>
            <a:r>
              <a:rPr lang="en-US" altLang="cs-CZ" b="1">
                <a:sym typeface="Symbol" pitchFamily="18" charset="2"/>
              </a:rPr>
              <a:t>·</a:t>
            </a:r>
            <a:r>
              <a:rPr lang="cs-CZ" altLang="cs-CZ" b="1">
                <a:solidFill>
                  <a:srgbClr val="FF0000"/>
                </a:solidFill>
                <a:sym typeface="Symbol" pitchFamily="18" charset="2"/>
              </a:rPr>
              <a:t></a:t>
            </a:r>
            <a:r>
              <a:rPr lang="cs-CZ" altLang="cs-CZ" b="1">
                <a:sym typeface="Symbol" pitchFamily="18" charset="2"/>
              </a:rPr>
              <a:t>/(</a:t>
            </a:r>
            <a:r>
              <a:rPr lang="en-US" altLang="cs-CZ" b="1">
                <a:sym typeface="Symbol" pitchFamily="18" charset="2"/>
              </a:rPr>
              <a:t>·</a:t>
            </a:r>
            <a:r>
              <a:rPr lang="cs-CZ" altLang="cs-CZ" b="1">
                <a:sym typeface="Symbol" pitchFamily="18" charset="2"/>
              </a:rPr>
              <a:t>r</a:t>
            </a:r>
            <a:r>
              <a:rPr lang="cs-CZ" altLang="cs-CZ" b="1" baseline="30000">
                <a:sym typeface="Symbol" pitchFamily="18" charset="2"/>
              </a:rPr>
              <a:t>4</a:t>
            </a:r>
            <a:r>
              <a:rPr lang="cs-CZ" altLang="cs-CZ" b="1">
                <a:sym typeface="Symbol" pitchFamily="18" charset="2"/>
              </a:rPr>
              <a:t>)</a:t>
            </a:r>
          </a:p>
          <a:p>
            <a:pPr algn="ctr">
              <a:spcBef>
                <a:spcPct val="50000"/>
              </a:spcBef>
            </a:pPr>
            <a:endParaRPr lang="en-US" altLang="cs-CZ" b="1">
              <a:sym typeface="Symbol" pitchFamily="18" charset="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236538" y="138113"/>
            <a:ext cx="8682037" cy="6586537"/>
            <a:chOff x="150" y="86"/>
            <a:chExt cx="5469" cy="4149"/>
          </a:xfrm>
        </p:grpSpPr>
        <p:pic>
          <p:nvPicPr>
            <p:cNvPr id="327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6871" name="Rectangle 7"/>
          <p:cNvSpPr>
            <a:spLocks noGrp="1" noChangeArrowheads="1"/>
          </p:cNvSpPr>
          <p:nvPr>
            <p:ph type="title"/>
          </p:nvPr>
        </p:nvSpPr>
        <p:spPr>
          <a:xfrm>
            <a:off x="487363" y="276225"/>
            <a:ext cx="8229600" cy="1143000"/>
          </a:xfrm>
        </p:spPr>
        <p:txBody>
          <a:bodyPr/>
          <a:lstStyle/>
          <a:p>
            <a:pPr eaLnBrk="1" hangingPunct="1">
              <a:defRPr/>
            </a:pPr>
            <a:r>
              <a:rPr lang="cs-CZ" sz="2500" smtClean="0">
                <a:solidFill>
                  <a:schemeClr val="bg1"/>
                </a:solidFill>
                <a:effectLst>
                  <a:outerShdw blurRad="38100" dist="38100" dir="2700000" algn="tl">
                    <a:srgbClr val="C0C0C0"/>
                  </a:outerShdw>
                </a:effectLst>
              </a:rPr>
              <a:t>Rychlostní profil toku krve v cévách</a:t>
            </a:r>
          </a:p>
        </p:txBody>
      </p:sp>
      <p:sp>
        <p:nvSpPr>
          <p:cNvPr id="32771" name="Text Box 10"/>
          <p:cNvSpPr txBox="1">
            <a:spLocks noChangeArrowheads="1"/>
          </p:cNvSpPr>
          <p:nvPr/>
        </p:nvSpPr>
        <p:spPr bwMode="auto">
          <a:xfrm>
            <a:off x="693738" y="4610100"/>
            <a:ext cx="7770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a:solidFill>
                  <a:srgbClr val="FFFFCC"/>
                </a:solidFill>
              </a:rPr>
              <a:t>V malých tepnách má rychlostní profil parabolický tvar, ve velkých pak pístový tvar.</a:t>
            </a:r>
          </a:p>
        </p:txBody>
      </p:sp>
      <p:sp>
        <p:nvSpPr>
          <p:cNvPr id="32772" name="Text Box 25"/>
          <p:cNvSpPr txBox="1">
            <a:spLocks noChangeArrowheads="1"/>
          </p:cNvSpPr>
          <p:nvPr/>
        </p:nvSpPr>
        <p:spPr bwMode="auto">
          <a:xfrm>
            <a:off x="712788" y="5483225"/>
            <a:ext cx="7770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a:solidFill>
                  <a:srgbClr val="FFFFCC"/>
                </a:solidFill>
              </a:rPr>
              <a:t>Prostor kolem stěn cév obsahuje méně erytrocytů.</a:t>
            </a:r>
          </a:p>
        </p:txBody>
      </p:sp>
      <p:pic>
        <p:nvPicPr>
          <p:cNvPr id="32773" name="Picture 26"/>
          <p:cNvPicPr>
            <a:picLocks noChangeAspect="1" noChangeArrowheads="1"/>
          </p:cNvPicPr>
          <p:nvPr/>
        </p:nvPicPr>
        <p:blipFill>
          <a:blip r:embed="rId4">
            <a:extLst>
              <a:ext uri="{28A0092B-C50C-407E-A947-70E740481C1C}">
                <a14:useLocalDpi xmlns:a14="http://schemas.microsoft.com/office/drawing/2010/main" val="0"/>
              </a:ext>
            </a:extLst>
          </a:blip>
          <a:srcRect l="5507" r="5290"/>
          <a:stretch>
            <a:fillRect/>
          </a:stretch>
        </p:blipFill>
        <p:spPr bwMode="auto">
          <a:xfrm>
            <a:off x="825500" y="1622425"/>
            <a:ext cx="3262313"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27"/>
          <p:cNvSpPr txBox="1">
            <a:spLocks noChangeArrowheads="1"/>
          </p:cNvSpPr>
          <p:nvPr/>
        </p:nvSpPr>
        <p:spPr bwMode="auto">
          <a:xfrm>
            <a:off x="3203575" y="2644775"/>
            <a:ext cx="6810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t>malé</a:t>
            </a:r>
            <a:endParaRPr lang="en-GB" altLang="cs-CZ" sz="1600"/>
          </a:p>
          <a:p>
            <a:r>
              <a:rPr lang="cs-CZ" altLang="cs-CZ" sz="1600"/>
              <a:t>tepny</a:t>
            </a:r>
            <a:endParaRPr lang="en-GB" altLang="cs-CZ" sz="1600"/>
          </a:p>
        </p:txBody>
      </p:sp>
      <p:sp>
        <p:nvSpPr>
          <p:cNvPr id="32775" name="Text Box 28"/>
          <p:cNvSpPr txBox="1">
            <a:spLocks noChangeArrowheads="1"/>
          </p:cNvSpPr>
          <p:nvPr/>
        </p:nvSpPr>
        <p:spPr bwMode="auto">
          <a:xfrm>
            <a:off x="3219450" y="2087563"/>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t>aorta</a:t>
            </a:r>
          </a:p>
        </p:txBody>
      </p:sp>
      <p:sp>
        <p:nvSpPr>
          <p:cNvPr id="32776" name="Line 29"/>
          <p:cNvSpPr>
            <a:spLocks noChangeShapeType="1"/>
          </p:cNvSpPr>
          <p:nvPr/>
        </p:nvSpPr>
        <p:spPr bwMode="auto">
          <a:xfrm flipH="1">
            <a:off x="3092450" y="2933700"/>
            <a:ext cx="1476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7" name="Line 30"/>
          <p:cNvSpPr>
            <a:spLocks noChangeShapeType="1"/>
          </p:cNvSpPr>
          <p:nvPr/>
        </p:nvSpPr>
        <p:spPr bwMode="auto">
          <a:xfrm flipH="1">
            <a:off x="3097213" y="2278063"/>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8" name="AutoShape 31"/>
          <p:cNvSpPr>
            <a:spLocks noChangeArrowheads="1"/>
          </p:cNvSpPr>
          <p:nvPr/>
        </p:nvSpPr>
        <p:spPr bwMode="auto">
          <a:xfrm>
            <a:off x="4238625" y="3606800"/>
            <a:ext cx="2141538" cy="457200"/>
          </a:xfrm>
          <a:prstGeom prst="wedgeRoundRectCallout">
            <a:avLst>
              <a:gd name="adj1" fmla="val -122870"/>
              <a:gd name="adj2" fmla="val 43056"/>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a:t>plasma-skimming</a:t>
            </a:r>
          </a:p>
        </p:txBody>
      </p:sp>
      <p:grpSp>
        <p:nvGrpSpPr>
          <p:cNvPr id="32779" name="Group 32"/>
          <p:cNvGrpSpPr>
            <a:grpSpLocks/>
          </p:cNvGrpSpPr>
          <p:nvPr/>
        </p:nvGrpSpPr>
        <p:grpSpPr bwMode="auto">
          <a:xfrm>
            <a:off x="4248150" y="1714500"/>
            <a:ext cx="2106613" cy="1730375"/>
            <a:chOff x="3688" y="1184"/>
            <a:chExt cx="1327" cy="1090"/>
          </a:xfrm>
        </p:grpSpPr>
        <p:pic>
          <p:nvPicPr>
            <p:cNvPr id="32782" name="Picture 33" descr="vivekRS1"/>
            <p:cNvPicPr>
              <a:picLocks noChangeAspect="1" noChangeArrowheads="1"/>
            </p:cNvPicPr>
            <p:nvPr/>
          </p:nvPicPr>
          <p:blipFill>
            <a:blip r:embed="rId5">
              <a:extLst>
                <a:ext uri="{28A0092B-C50C-407E-A947-70E740481C1C}">
                  <a14:useLocalDpi xmlns:a14="http://schemas.microsoft.com/office/drawing/2010/main" val="0"/>
                </a:ext>
              </a:extLst>
            </a:blip>
            <a:srcRect b="12309"/>
            <a:stretch>
              <a:fillRect/>
            </a:stretch>
          </p:blipFill>
          <p:spPr bwMode="auto">
            <a:xfrm>
              <a:off x="3691" y="1184"/>
              <a:ext cx="1324"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Line 34"/>
            <p:cNvSpPr>
              <a:spLocks noChangeShapeType="1"/>
            </p:cNvSpPr>
            <p:nvPr/>
          </p:nvSpPr>
          <p:spPr bwMode="auto">
            <a:xfrm>
              <a:off x="3688" y="1246"/>
              <a:ext cx="131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784" name="Line 35"/>
            <p:cNvSpPr>
              <a:spLocks noChangeShapeType="1"/>
            </p:cNvSpPr>
            <p:nvPr/>
          </p:nvSpPr>
          <p:spPr bwMode="auto">
            <a:xfrm>
              <a:off x="3697" y="2097"/>
              <a:ext cx="130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pic>
        <p:nvPicPr>
          <p:cNvPr id="32780" name="Picture 36" descr="nefr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8750" y="1616075"/>
            <a:ext cx="18621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Rectangle 37"/>
          <p:cNvSpPr>
            <a:spLocks noChangeArrowheads="1"/>
          </p:cNvSpPr>
          <p:nvPr/>
        </p:nvSpPr>
        <p:spPr bwMode="auto">
          <a:xfrm>
            <a:off x="6508750" y="2790825"/>
            <a:ext cx="228600" cy="285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18"/>
          <p:cNvGrpSpPr>
            <a:grpSpLocks/>
          </p:cNvGrpSpPr>
          <p:nvPr/>
        </p:nvGrpSpPr>
        <p:grpSpPr bwMode="auto">
          <a:xfrm>
            <a:off x="268288" y="138113"/>
            <a:ext cx="8682037" cy="6586537"/>
            <a:chOff x="150" y="86"/>
            <a:chExt cx="5469" cy="4149"/>
          </a:xfrm>
        </p:grpSpPr>
        <p:pic>
          <p:nvPicPr>
            <p:cNvPr id="33818" name="Picture 1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819" name="Picture 2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2784" name="Rectangle 16"/>
          <p:cNvSpPr>
            <a:spLocks noChangeArrowheads="1"/>
          </p:cNvSpPr>
          <p:nvPr/>
        </p:nvSpPr>
        <p:spPr bwMode="auto">
          <a:xfrm>
            <a:off x="487363" y="301625"/>
            <a:ext cx="8229600" cy="889000"/>
          </a:xfrm>
          <a:prstGeom prst="rect">
            <a:avLst/>
          </a:prstGeom>
          <a:noFill/>
          <a:ln>
            <a:noFill/>
          </a:ln>
          <a:effectLst/>
          <a:extLst/>
        </p:spPr>
        <p:txBody>
          <a:bodyPr anchor="ctr"/>
          <a:lstStyle/>
          <a:p>
            <a:pPr algn="ctr">
              <a:defRPr/>
            </a:pPr>
            <a:r>
              <a:rPr lang="cs-CZ" sz="2500">
                <a:solidFill>
                  <a:schemeClr val="bg1"/>
                </a:solidFill>
                <a:effectLst>
                  <a:outerShdw blurRad="38100" dist="38100" dir="2700000" algn="tl">
                    <a:srgbClr val="C0C0C0"/>
                  </a:outerShdw>
                </a:effectLst>
              </a:rPr>
              <a:t>Laminární a turbulentní proudění</a:t>
            </a:r>
          </a:p>
        </p:txBody>
      </p:sp>
      <p:pic>
        <p:nvPicPr>
          <p:cNvPr id="33795" name="Picture 17" descr="Biofyzika krevního oběhu_Page_06"/>
          <p:cNvPicPr>
            <a:picLocks noChangeAspect="1" noChangeArrowheads="1"/>
          </p:cNvPicPr>
          <p:nvPr/>
        </p:nvPicPr>
        <p:blipFill>
          <a:blip r:embed="rId4">
            <a:extLst>
              <a:ext uri="{28A0092B-C50C-407E-A947-70E740481C1C}">
                <a14:useLocalDpi xmlns:a14="http://schemas.microsoft.com/office/drawing/2010/main" val="0"/>
              </a:ext>
            </a:extLst>
          </a:blip>
          <a:srcRect l="19360" t="11679" r="20947" b="79198"/>
          <a:stretch>
            <a:fillRect/>
          </a:stretch>
        </p:blipFill>
        <p:spPr bwMode="auto">
          <a:xfrm>
            <a:off x="1516063" y="1373188"/>
            <a:ext cx="620712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21"/>
          <p:cNvSpPr txBox="1">
            <a:spLocks noChangeArrowheads="1"/>
          </p:cNvSpPr>
          <p:nvPr/>
        </p:nvSpPr>
        <p:spPr bwMode="auto">
          <a:xfrm>
            <a:off x="1981200" y="1027113"/>
            <a:ext cx="5651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olidFill>
                  <a:schemeClr val="bg1"/>
                </a:solidFill>
              </a:rPr>
              <a:t>Rychlostní profil při laminárním a turbulentním proudění</a:t>
            </a:r>
          </a:p>
        </p:txBody>
      </p:sp>
      <p:sp>
        <p:nvSpPr>
          <p:cNvPr id="33797" name="Text Box 22"/>
          <p:cNvSpPr txBox="1">
            <a:spLocks noChangeArrowheads="1"/>
          </p:cNvSpPr>
          <p:nvPr/>
        </p:nvSpPr>
        <p:spPr bwMode="auto">
          <a:xfrm>
            <a:off x="2036763" y="2846388"/>
            <a:ext cx="5346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rgbClr val="FFFF00"/>
                </a:solidFill>
              </a:rPr>
              <a:t>Charakter proudění určuje Reynoldsovo číslo</a:t>
            </a:r>
          </a:p>
        </p:txBody>
      </p:sp>
      <p:sp>
        <p:nvSpPr>
          <p:cNvPr id="33798" name="Rectangle 23"/>
          <p:cNvSpPr>
            <a:spLocks noChangeArrowheads="1"/>
          </p:cNvSpPr>
          <p:nvPr/>
        </p:nvSpPr>
        <p:spPr bwMode="auto">
          <a:xfrm>
            <a:off x="3417888" y="3335338"/>
            <a:ext cx="2406650" cy="695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799" name="Text Box 24"/>
          <p:cNvSpPr txBox="1">
            <a:spLocks noChangeArrowheads="1"/>
          </p:cNvSpPr>
          <p:nvPr/>
        </p:nvSpPr>
        <p:spPr bwMode="auto">
          <a:xfrm>
            <a:off x="3557588" y="3427413"/>
            <a:ext cx="11112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e</a:t>
            </a:r>
            <a:r>
              <a:rPr lang="cs-CZ" altLang="cs-CZ" sz="2400" b="1"/>
              <a:t>=</a:t>
            </a:r>
            <a:endParaRPr lang="en-US" altLang="cs-CZ" sz="2400" b="1">
              <a:sym typeface="Symbol" pitchFamily="18" charset="2"/>
            </a:endParaRPr>
          </a:p>
        </p:txBody>
      </p:sp>
      <p:sp>
        <p:nvSpPr>
          <p:cNvPr id="33800" name="Line 25"/>
          <p:cNvSpPr>
            <a:spLocks noChangeShapeType="1"/>
          </p:cNvSpPr>
          <p:nvPr/>
        </p:nvSpPr>
        <p:spPr bwMode="auto">
          <a:xfrm>
            <a:off x="4183063" y="3641725"/>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3801" name="Text Box 26"/>
          <p:cNvSpPr txBox="1">
            <a:spLocks noChangeArrowheads="1"/>
          </p:cNvSpPr>
          <p:nvPr/>
        </p:nvSpPr>
        <p:spPr bwMode="auto">
          <a:xfrm>
            <a:off x="4454525" y="3211513"/>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v r</a:t>
            </a:r>
          </a:p>
        </p:txBody>
      </p:sp>
      <p:sp>
        <p:nvSpPr>
          <p:cNvPr id="33802" name="Text Box 27"/>
          <p:cNvSpPr txBox="1">
            <a:spLocks noChangeArrowheads="1"/>
          </p:cNvSpPr>
          <p:nvPr/>
        </p:nvSpPr>
        <p:spPr bwMode="auto">
          <a:xfrm>
            <a:off x="4737100" y="3560763"/>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a:t>
            </a:r>
            <a:endParaRPr lang="cs-CZ" altLang="cs-CZ" sz="2400" b="1" baseline="-25000">
              <a:sym typeface="Symbol" pitchFamily="18" charset="2"/>
            </a:endParaRPr>
          </a:p>
        </p:txBody>
      </p:sp>
      <p:sp>
        <p:nvSpPr>
          <p:cNvPr id="33803" name="Text Box 28"/>
          <p:cNvSpPr txBox="1">
            <a:spLocks noChangeArrowheads="1"/>
          </p:cNvSpPr>
          <p:nvPr/>
        </p:nvSpPr>
        <p:spPr bwMode="auto">
          <a:xfrm>
            <a:off x="949325" y="3722688"/>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dirty="0"/>
              <a:t> laminární proudění</a:t>
            </a:r>
          </a:p>
          <a:p>
            <a:pPr>
              <a:lnSpc>
                <a:spcPct val="70000"/>
              </a:lnSpc>
              <a:spcBef>
                <a:spcPct val="50000"/>
              </a:spcBef>
            </a:pPr>
            <a:r>
              <a:rPr lang="cs-CZ" altLang="cs-CZ" dirty="0"/>
              <a:t>       Re</a:t>
            </a:r>
            <a:r>
              <a:rPr lang="en-US" altLang="cs-CZ" dirty="0" smtClean="0">
                <a:cs typeface="Arial" charset="0"/>
              </a:rPr>
              <a:t>&lt;</a:t>
            </a:r>
            <a:r>
              <a:rPr lang="cs-CZ" altLang="cs-CZ" dirty="0" smtClean="0">
                <a:cs typeface="Arial" charset="0"/>
              </a:rPr>
              <a:t>2000 </a:t>
            </a:r>
            <a:endParaRPr lang="en-US" altLang="cs-CZ" dirty="0">
              <a:cs typeface="Arial" charset="0"/>
            </a:endParaRPr>
          </a:p>
        </p:txBody>
      </p:sp>
      <p:sp>
        <p:nvSpPr>
          <p:cNvPr id="33804" name="Text Box 29"/>
          <p:cNvSpPr txBox="1">
            <a:spLocks noChangeArrowheads="1"/>
          </p:cNvSpPr>
          <p:nvPr/>
        </p:nvSpPr>
        <p:spPr bwMode="auto">
          <a:xfrm>
            <a:off x="5988050" y="3738563"/>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dirty="0"/>
              <a:t> turbulentní proudění</a:t>
            </a:r>
          </a:p>
          <a:p>
            <a:pPr>
              <a:lnSpc>
                <a:spcPct val="70000"/>
              </a:lnSpc>
              <a:spcBef>
                <a:spcPct val="50000"/>
              </a:spcBef>
            </a:pPr>
            <a:r>
              <a:rPr lang="cs-CZ" altLang="cs-CZ" dirty="0"/>
              <a:t>       Re</a:t>
            </a:r>
            <a:r>
              <a:rPr lang="en-US" altLang="cs-CZ" dirty="0" smtClean="0">
                <a:cs typeface="Arial" charset="0"/>
              </a:rPr>
              <a:t>&gt;</a:t>
            </a:r>
            <a:r>
              <a:rPr lang="cs-CZ" altLang="cs-CZ" dirty="0" smtClean="0">
                <a:cs typeface="Arial" charset="0"/>
              </a:rPr>
              <a:t>3000 </a:t>
            </a:r>
            <a:endParaRPr lang="en-US" altLang="cs-CZ" dirty="0">
              <a:cs typeface="Arial" charset="0"/>
            </a:endParaRPr>
          </a:p>
        </p:txBody>
      </p:sp>
      <p:sp>
        <p:nvSpPr>
          <p:cNvPr id="33805" name="Text Box 32"/>
          <p:cNvSpPr txBox="1">
            <a:spLocks noChangeArrowheads="1"/>
          </p:cNvSpPr>
          <p:nvPr/>
        </p:nvSpPr>
        <p:spPr bwMode="auto">
          <a:xfrm>
            <a:off x="635000" y="6205538"/>
            <a:ext cx="8140700"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sz="1600" dirty="0">
                <a:solidFill>
                  <a:schemeClr val="bg1"/>
                </a:solidFill>
              </a:rPr>
              <a:t>Patologické stavy způsobující turbulentní proudění: </a:t>
            </a:r>
            <a:r>
              <a:rPr lang="cs-CZ" altLang="cs-CZ" sz="1600" dirty="0" smtClean="0">
                <a:solidFill>
                  <a:schemeClr val="bg1"/>
                </a:solidFill>
              </a:rPr>
              <a:t>stenóza, ateroskleróza,</a:t>
            </a:r>
            <a:r>
              <a:rPr lang="cs-CZ" altLang="cs-CZ" sz="1600" dirty="0">
                <a:solidFill>
                  <a:schemeClr val="bg1"/>
                </a:solidFill>
              </a:rPr>
              <a:t> </a:t>
            </a:r>
            <a:r>
              <a:rPr lang="cs-CZ" altLang="cs-CZ" sz="1600" dirty="0" err="1" smtClean="0">
                <a:solidFill>
                  <a:schemeClr val="bg1"/>
                </a:solidFill>
              </a:rPr>
              <a:t>aneurisma</a:t>
            </a:r>
            <a:r>
              <a:rPr lang="cs-CZ" altLang="cs-CZ" sz="1600" dirty="0" smtClean="0">
                <a:solidFill>
                  <a:schemeClr val="bg1"/>
                </a:solidFill>
              </a:rPr>
              <a:t>, rozdvojení cév.  </a:t>
            </a:r>
            <a:endParaRPr lang="cs-CZ" altLang="cs-CZ" dirty="0">
              <a:solidFill>
                <a:schemeClr val="bg1"/>
              </a:solidFill>
            </a:endParaRPr>
          </a:p>
        </p:txBody>
      </p:sp>
      <p:pic>
        <p:nvPicPr>
          <p:cNvPr id="33806" name="Picture 39" descr="Turbulentni_proudeni"/>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2763838" y="4967288"/>
            <a:ext cx="3594100" cy="1014412"/>
          </a:xfrm>
        </p:spPr>
      </p:pic>
      <p:sp>
        <p:nvSpPr>
          <p:cNvPr id="33807" name="Rectangle 41"/>
          <p:cNvSpPr>
            <a:spLocks noChangeArrowheads="1"/>
          </p:cNvSpPr>
          <p:nvPr/>
        </p:nvSpPr>
        <p:spPr bwMode="auto">
          <a:xfrm>
            <a:off x="3976688" y="4991100"/>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3808" name="Rectangle 42"/>
          <p:cNvSpPr>
            <a:spLocks noChangeArrowheads="1"/>
          </p:cNvSpPr>
          <p:nvPr/>
        </p:nvSpPr>
        <p:spPr bwMode="auto">
          <a:xfrm>
            <a:off x="4043363" y="5775325"/>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3809" name="AutoShape 43"/>
          <p:cNvSpPr>
            <a:spLocks noChangeArrowheads="1"/>
          </p:cNvSpPr>
          <p:nvPr/>
        </p:nvSpPr>
        <p:spPr bwMode="auto">
          <a:xfrm>
            <a:off x="4175125" y="4783138"/>
            <a:ext cx="474663" cy="473075"/>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810" name="Text Box 31"/>
          <p:cNvSpPr txBox="1">
            <a:spLocks noChangeArrowheads="1"/>
          </p:cNvSpPr>
          <p:nvPr/>
        </p:nvSpPr>
        <p:spPr bwMode="auto">
          <a:xfrm>
            <a:off x="2765425" y="4487863"/>
            <a:ext cx="3606800" cy="376237"/>
          </a:xfrm>
          <a:prstGeom prst="rect">
            <a:avLst/>
          </a:prstGeom>
          <a:solidFill>
            <a:srgbClr val="FFFF00"/>
          </a:solidFill>
          <a:ln w="9525">
            <a:solidFill>
              <a:schemeClr val="tx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a:t>Náhlá změna průřezu cévy</a:t>
            </a:r>
            <a:endParaRPr lang="cs-CZ" altLang="cs-CZ">
              <a:sym typeface="Symbol" pitchFamily="18" charset="2"/>
            </a:endParaRPr>
          </a:p>
        </p:txBody>
      </p:sp>
      <p:sp>
        <p:nvSpPr>
          <p:cNvPr id="33811" name="Rectangle 44"/>
          <p:cNvSpPr>
            <a:spLocks noChangeArrowheads="1"/>
          </p:cNvSpPr>
          <p:nvPr/>
        </p:nvSpPr>
        <p:spPr bwMode="auto">
          <a:xfrm>
            <a:off x="4300538" y="4829175"/>
            <a:ext cx="223837" cy="88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812" name="Text Box 45"/>
          <p:cNvSpPr txBox="1">
            <a:spLocks noChangeArrowheads="1"/>
          </p:cNvSpPr>
          <p:nvPr/>
        </p:nvSpPr>
        <p:spPr bwMode="auto">
          <a:xfrm>
            <a:off x="5904924" y="5162175"/>
            <a:ext cx="6146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sym typeface="Symbol" pitchFamily="18" charset="2"/>
              </a:rPr>
              <a:t> </a:t>
            </a:r>
            <a:r>
              <a:rPr lang="cs-CZ" altLang="cs-CZ" sz="1600" dirty="0"/>
              <a:t>v</a:t>
            </a:r>
          </a:p>
        </p:txBody>
      </p:sp>
      <p:sp>
        <p:nvSpPr>
          <p:cNvPr id="33813" name="Text Box 46"/>
          <p:cNvSpPr txBox="1">
            <a:spLocks noChangeArrowheads="1"/>
          </p:cNvSpPr>
          <p:nvPr/>
        </p:nvSpPr>
        <p:spPr bwMode="auto">
          <a:xfrm>
            <a:off x="5979097" y="5459413"/>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ym typeface="Symbol" pitchFamily="18" charset="2"/>
              </a:rPr>
              <a:t></a:t>
            </a:r>
            <a:r>
              <a:rPr lang="cs-CZ" altLang="cs-CZ" sz="1600" dirty="0"/>
              <a:t>r</a:t>
            </a:r>
          </a:p>
        </p:txBody>
      </p:sp>
      <p:sp>
        <p:nvSpPr>
          <p:cNvPr id="33814" name="Text Box 47"/>
          <p:cNvSpPr txBox="1">
            <a:spLocks noChangeArrowheads="1"/>
          </p:cNvSpPr>
          <p:nvPr/>
        </p:nvSpPr>
        <p:spPr bwMode="auto">
          <a:xfrm>
            <a:off x="64214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dirty="0">
                <a:solidFill>
                  <a:srgbClr val="FF0000"/>
                </a:solidFill>
                <a:sym typeface="Symbol" pitchFamily="18" charset="2"/>
              </a:rPr>
              <a:t></a:t>
            </a:r>
            <a:r>
              <a:rPr lang="cs-CZ" altLang="cs-CZ" sz="1600" b="1" dirty="0">
                <a:solidFill>
                  <a:srgbClr val="FF0000"/>
                </a:solidFill>
                <a:sym typeface="Symbol" pitchFamily="18" charset="2"/>
              </a:rPr>
              <a:t>R</a:t>
            </a:r>
            <a:r>
              <a:rPr lang="cs-CZ" altLang="cs-CZ" sz="1600" b="1" baseline="-25000" dirty="0">
                <a:solidFill>
                  <a:srgbClr val="FF0000"/>
                </a:solidFill>
                <a:sym typeface="Symbol" pitchFamily="18" charset="2"/>
              </a:rPr>
              <a:t>e</a:t>
            </a:r>
          </a:p>
        </p:txBody>
      </p:sp>
      <p:sp>
        <p:nvSpPr>
          <p:cNvPr id="33815" name="Text Box 51"/>
          <p:cNvSpPr txBox="1">
            <a:spLocks noChangeArrowheads="1"/>
          </p:cNvSpPr>
          <p:nvPr/>
        </p:nvSpPr>
        <p:spPr bwMode="auto">
          <a:xfrm>
            <a:off x="72850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olidFill>
                  <a:srgbClr val="0033CC"/>
                </a:solidFill>
                <a:sym typeface="Symbol" pitchFamily="18" charset="2"/>
              </a:rPr>
              <a:t></a:t>
            </a:r>
            <a:r>
              <a:rPr lang="cs-CZ" altLang="cs-CZ" sz="1600" b="1">
                <a:solidFill>
                  <a:srgbClr val="0033CC"/>
                </a:solidFill>
                <a:sym typeface="Symbol" pitchFamily="18" charset="2"/>
              </a:rPr>
              <a:t>R</a:t>
            </a:r>
            <a:r>
              <a:rPr lang="cs-CZ" altLang="cs-CZ" sz="1600" b="1" baseline="-25000">
                <a:solidFill>
                  <a:srgbClr val="0033CC"/>
                </a:solidFill>
                <a:sym typeface="Symbol" pitchFamily="18" charset="2"/>
              </a:rPr>
              <a:t>c</a:t>
            </a:r>
          </a:p>
        </p:txBody>
      </p:sp>
      <p:sp>
        <p:nvSpPr>
          <p:cNvPr id="33816" name="Text Box 52"/>
          <p:cNvSpPr txBox="1">
            <a:spLocks noChangeArrowheads="1"/>
          </p:cNvSpPr>
          <p:nvPr/>
        </p:nvSpPr>
        <p:spPr bwMode="auto">
          <a:xfrm>
            <a:off x="6935788" y="5281613"/>
            <a:ext cx="515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sym typeface="Symbol" pitchFamily="18" charset="2"/>
              </a:rPr>
              <a:t></a:t>
            </a:r>
          </a:p>
        </p:txBody>
      </p:sp>
      <p:sp>
        <p:nvSpPr>
          <p:cNvPr id="33817" name="Text Box 53"/>
          <p:cNvSpPr txBox="1">
            <a:spLocks noChangeArrowheads="1"/>
          </p:cNvSpPr>
          <p:nvPr/>
        </p:nvSpPr>
        <p:spPr bwMode="auto">
          <a:xfrm>
            <a:off x="4027138" y="5665851"/>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ym typeface="Symbol" pitchFamily="18" charset="2"/>
              </a:rPr>
              <a:t></a:t>
            </a:r>
            <a:r>
              <a:rPr lang="cs-CZ" altLang="cs-CZ" sz="1600" dirty="0"/>
              <a:t>r</a:t>
            </a:r>
          </a:p>
        </p:txBody>
      </p:sp>
      <p:sp>
        <p:nvSpPr>
          <p:cNvPr id="29" name="Text Box 45"/>
          <p:cNvSpPr txBox="1">
            <a:spLocks noChangeArrowheads="1"/>
          </p:cNvSpPr>
          <p:nvPr/>
        </p:nvSpPr>
        <p:spPr bwMode="auto">
          <a:xfrm>
            <a:off x="4271073" y="5667743"/>
            <a:ext cx="6442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sym typeface="Symbol" pitchFamily="18" charset="2"/>
              </a:rPr>
              <a:t></a:t>
            </a:r>
            <a:r>
              <a:rPr lang="cs-CZ" altLang="cs-CZ" sz="1600" dirty="0"/>
              <a:t>v</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4"/>
          <p:cNvGrpSpPr>
            <a:grpSpLocks/>
          </p:cNvGrpSpPr>
          <p:nvPr/>
        </p:nvGrpSpPr>
        <p:grpSpPr bwMode="auto">
          <a:xfrm>
            <a:off x="215900" y="136525"/>
            <a:ext cx="8682038" cy="6586538"/>
            <a:chOff x="150" y="86"/>
            <a:chExt cx="5469" cy="4149"/>
          </a:xfrm>
        </p:grpSpPr>
        <p:pic>
          <p:nvPicPr>
            <p:cNvPr id="34869"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70"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4818" name="Rectangle 31"/>
          <p:cNvSpPr>
            <a:spLocks noChangeArrowheads="1"/>
          </p:cNvSpPr>
          <p:nvPr/>
        </p:nvSpPr>
        <p:spPr bwMode="auto">
          <a:xfrm>
            <a:off x="3756025" y="5295900"/>
            <a:ext cx="1581150" cy="749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48" name="Rectangle 8"/>
          <p:cNvSpPr>
            <a:spLocks noGrp="1" noChangeArrowheads="1"/>
          </p:cNvSpPr>
          <p:nvPr>
            <p:ph type="title"/>
          </p:nvPr>
        </p:nvSpPr>
        <p:spPr>
          <a:xfrm>
            <a:off x="487363" y="276225"/>
            <a:ext cx="8229600" cy="885825"/>
          </a:xfrm>
        </p:spPr>
        <p:txBody>
          <a:bodyPr/>
          <a:lstStyle/>
          <a:p>
            <a:pPr eaLnBrk="1" hangingPunct="1">
              <a:defRPr/>
            </a:pPr>
            <a:r>
              <a:rPr lang="cs-CZ" sz="2400" smtClean="0">
                <a:solidFill>
                  <a:schemeClr val="bg1"/>
                </a:solidFill>
                <a:effectLst>
                  <a:outerShdw blurRad="38100" dist="38100" dir="2700000" algn="tl">
                    <a:srgbClr val="C0C0C0"/>
                  </a:outerShdw>
                </a:effectLst>
              </a:rPr>
              <a:t>Elasticita cév</a:t>
            </a:r>
          </a:p>
        </p:txBody>
      </p:sp>
      <p:sp>
        <p:nvSpPr>
          <p:cNvPr id="34820" name="Rectangle 25"/>
          <p:cNvSpPr>
            <a:spLocks noChangeArrowheads="1"/>
          </p:cNvSpPr>
          <p:nvPr/>
        </p:nvSpPr>
        <p:spPr bwMode="auto">
          <a:xfrm>
            <a:off x="2630488" y="1249363"/>
            <a:ext cx="3829050" cy="311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4821" name="Line 13"/>
          <p:cNvSpPr>
            <a:spLocks noChangeShapeType="1"/>
          </p:cNvSpPr>
          <p:nvPr/>
        </p:nvSpPr>
        <p:spPr bwMode="auto">
          <a:xfrm rot="19350212" flipV="1">
            <a:off x="2970213" y="2890838"/>
            <a:ext cx="3003550" cy="1587"/>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2" name="Text Box 16"/>
          <p:cNvSpPr txBox="1">
            <a:spLocks noChangeArrowheads="1"/>
          </p:cNvSpPr>
          <p:nvPr/>
        </p:nvSpPr>
        <p:spPr bwMode="auto">
          <a:xfrm>
            <a:off x="3544888" y="240188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a:solidFill>
                  <a:schemeClr val="accent2"/>
                </a:solidFill>
              </a:rPr>
              <a:t>Rigidní trubice</a:t>
            </a:r>
          </a:p>
        </p:txBody>
      </p:sp>
      <p:sp>
        <p:nvSpPr>
          <p:cNvPr id="34823" name="Text Box 21"/>
          <p:cNvSpPr txBox="1">
            <a:spLocks noChangeArrowheads="1"/>
          </p:cNvSpPr>
          <p:nvPr/>
        </p:nvSpPr>
        <p:spPr bwMode="auto">
          <a:xfrm>
            <a:off x="5240338" y="3783013"/>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2000">
                <a:latin typeface="Times New Roman" pitchFamily="18" charset="0"/>
              </a:rPr>
              <a:t>tlak</a:t>
            </a:r>
            <a:endParaRPr lang="cs-CZ" altLang="cs-CZ" sz="2400">
              <a:latin typeface="Times New Roman" pitchFamily="18" charset="0"/>
            </a:endParaRPr>
          </a:p>
        </p:txBody>
      </p:sp>
      <p:sp>
        <p:nvSpPr>
          <p:cNvPr id="34824" name="Text Box 22"/>
          <p:cNvSpPr txBox="1">
            <a:spLocks noChangeArrowheads="1"/>
          </p:cNvSpPr>
          <p:nvPr/>
        </p:nvSpPr>
        <p:spPr bwMode="auto">
          <a:xfrm rot="-5400000">
            <a:off x="2525713" y="1706562"/>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2000">
                <a:latin typeface="Times New Roman" pitchFamily="18" charset="0"/>
              </a:rPr>
              <a:t>průtok</a:t>
            </a:r>
            <a:endParaRPr lang="cs-CZ" altLang="cs-CZ" sz="2400">
              <a:latin typeface="Times New Roman" pitchFamily="18" charset="0"/>
            </a:endParaRPr>
          </a:p>
        </p:txBody>
      </p:sp>
      <p:sp>
        <p:nvSpPr>
          <p:cNvPr id="34825" name="Text Box 23"/>
          <p:cNvSpPr txBox="1">
            <a:spLocks noChangeArrowheads="1"/>
          </p:cNvSpPr>
          <p:nvPr/>
        </p:nvSpPr>
        <p:spPr bwMode="auto">
          <a:xfrm>
            <a:off x="4649788" y="3392488"/>
            <a:ext cx="188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a:solidFill>
                  <a:srgbClr val="FF0000"/>
                </a:solidFill>
              </a:rPr>
              <a:t>krevní cévy</a:t>
            </a:r>
          </a:p>
        </p:txBody>
      </p:sp>
      <p:sp>
        <p:nvSpPr>
          <p:cNvPr id="34826" name="Line 18"/>
          <p:cNvSpPr>
            <a:spLocks noChangeShapeType="1"/>
          </p:cNvSpPr>
          <p:nvPr/>
        </p:nvSpPr>
        <p:spPr bwMode="auto">
          <a:xfrm rot="4753">
            <a:off x="3268663" y="1611313"/>
            <a:ext cx="1587"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7" name="Line 19"/>
          <p:cNvSpPr>
            <a:spLocks noChangeShapeType="1"/>
          </p:cNvSpPr>
          <p:nvPr/>
        </p:nvSpPr>
        <p:spPr bwMode="auto">
          <a:xfrm>
            <a:off x="3268663" y="3821113"/>
            <a:ext cx="25765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8" name="Freeform 27"/>
          <p:cNvSpPr>
            <a:spLocks/>
          </p:cNvSpPr>
          <p:nvPr/>
        </p:nvSpPr>
        <p:spPr bwMode="auto">
          <a:xfrm>
            <a:off x="3743325" y="1971675"/>
            <a:ext cx="1933575" cy="1933575"/>
          </a:xfrm>
          <a:custGeom>
            <a:avLst/>
            <a:gdLst>
              <a:gd name="T0" fmla="*/ 0 w 1218"/>
              <a:gd name="T1" fmla="*/ 2147483647 h 1014"/>
              <a:gd name="T2" fmla="*/ 2147483647 w 1218"/>
              <a:gd name="T3" fmla="*/ 2147483647 h 1014"/>
              <a:gd name="T4" fmla="*/ 2147483647 w 1218"/>
              <a:gd name="T5" fmla="*/ 0 h 1014"/>
              <a:gd name="T6" fmla="*/ 0 60000 65536"/>
              <a:gd name="T7" fmla="*/ 0 60000 65536"/>
              <a:gd name="T8" fmla="*/ 0 60000 65536"/>
              <a:gd name="T9" fmla="*/ 0 w 1218"/>
              <a:gd name="T10" fmla="*/ 0 h 1014"/>
              <a:gd name="T11" fmla="*/ 1218 w 1218"/>
              <a:gd name="T12" fmla="*/ 1014 h 1014"/>
            </a:gdLst>
            <a:ahLst/>
            <a:cxnLst>
              <a:cxn ang="T6">
                <a:pos x="T0" y="T1"/>
              </a:cxn>
              <a:cxn ang="T7">
                <a:pos x="T2" y="T3"/>
              </a:cxn>
              <a:cxn ang="T8">
                <a:pos x="T4" y="T5"/>
              </a:cxn>
            </a:cxnLst>
            <a:rect l="T9" t="T10" r="T11" b="T12"/>
            <a:pathLst>
              <a:path w="1218" h="1014">
                <a:moveTo>
                  <a:pt x="0" y="971"/>
                </a:moveTo>
                <a:cubicBezTo>
                  <a:pt x="102" y="939"/>
                  <a:pt x="342" y="1014"/>
                  <a:pt x="612" y="780"/>
                </a:cubicBezTo>
                <a:cubicBezTo>
                  <a:pt x="882" y="546"/>
                  <a:pt x="1092" y="163"/>
                  <a:pt x="1218" y="0"/>
                </a:cubicBezTo>
              </a:path>
            </a:pathLst>
          </a:custGeom>
          <a:noFill/>
          <a:ln w="38100">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4829" name="Text Box 29"/>
          <p:cNvSpPr txBox="1">
            <a:spLocks noChangeArrowheads="1"/>
          </p:cNvSpPr>
          <p:nvPr/>
        </p:nvSpPr>
        <p:spPr bwMode="auto">
          <a:xfrm>
            <a:off x="3870325" y="5502275"/>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C =</a:t>
            </a:r>
            <a:endParaRPr lang="cs-CZ" altLang="cs-CZ" b="1">
              <a:sym typeface="Symbol" pitchFamily="18" charset="2"/>
            </a:endParaRPr>
          </a:p>
        </p:txBody>
      </p:sp>
      <p:sp>
        <p:nvSpPr>
          <p:cNvPr id="34830" name="Line 32"/>
          <p:cNvSpPr>
            <a:spLocks noChangeShapeType="1"/>
          </p:cNvSpPr>
          <p:nvPr/>
        </p:nvSpPr>
        <p:spPr bwMode="auto">
          <a:xfrm>
            <a:off x="4441825" y="5683250"/>
            <a:ext cx="628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1" name="Text Box 30"/>
          <p:cNvSpPr txBox="1">
            <a:spLocks noChangeArrowheads="1"/>
          </p:cNvSpPr>
          <p:nvPr/>
        </p:nvSpPr>
        <p:spPr bwMode="auto">
          <a:xfrm>
            <a:off x="4491038" y="534193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V</a:t>
            </a:r>
          </a:p>
        </p:txBody>
      </p:sp>
      <p:sp>
        <p:nvSpPr>
          <p:cNvPr id="34832" name="Text Box 33"/>
          <p:cNvSpPr txBox="1">
            <a:spLocks noChangeArrowheads="1"/>
          </p:cNvSpPr>
          <p:nvPr/>
        </p:nvSpPr>
        <p:spPr bwMode="auto">
          <a:xfrm>
            <a:off x="4502150" y="565785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p>
        </p:txBody>
      </p:sp>
      <p:sp>
        <p:nvSpPr>
          <p:cNvPr id="34833" name="Oval 69"/>
          <p:cNvSpPr>
            <a:spLocks noChangeArrowheads="1"/>
          </p:cNvSpPr>
          <p:nvPr/>
        </p:nvSpPr>
        <p:spPr bwMode="auto">
          <a:xfrm>
            <a:off x="3744913" y="3775075"/>
            <a:ext cx="87312" cy="88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34" name="Text Box 70"/>
          <p:cNvSpPr txBox="1">
            <a:spLocks noChangeArrowheads="1"/>
          </p:cNvSpPr>
          <p:nvPr/>
        </p:nvSpPr>
        <p:spPr bwMode="auto">
          <a:xfrm>
            <a:off x="3340100" y="3863975"/>
            <a:ext cx="1712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Kritický tlak</a:t>
            </a:r>
          </a:p>
        </p:txBody>
      </p:sp>
      <p:sp>
        <p:nvSpPr>
          <p:cNvPr id="34835" name="Rectangle 72"/>
          <p:cNvSpPr>
            <a:spLocks noChangeArrowheads="1"/>
          </p:cNvSpPr>
          <p:nvPr/>
        </p:nvSpPr>
        <p:spPr bwMode="auto">
          <a:xfrm>
            <a:off x="965200" y="4760913"/>
            <a:ext cx="2509838" cy="168275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36" name="Line 74"/>
          <p:cNvSpPr>
            <a:spLocks noChangeShapeType="1"/>
          </p:cNvSpPr>
          <p:nvPr/>
        </p:nvSpPr>
        <p:spPr bwMode="auto">
          <a:xfrm>
            <a:off x="1516063" y="50069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7" name="Line 75"/>
          <p:cNvSpPr>
            <a:spLocks noChangeShapeType="1"/>
          </p:cNvSpPr>
          <p:nvPr/>
        </p:nvSpPr>
        <p:spPr bwMode="auto">
          <a:xfrm rot="5400000">
            <a:off x="2189163" y="54784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8" name="Text Box 76"/>
          <p:cNvSpPr txBox="1">
            <a:spLocks noChangeArrowheads="1"/>
          </p:cNvSpPr>
          <p:nvPr/>
        </p:nvSpPr>
        <p:spPr bwMode="auto">
          <a:xfrm>
            <a:off x="1012825" y="53101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KPa</a:t>
            </a:r>
          </a:p>
        </p:txBody>
      </p:sp>
      <p:sp>
        <p:nvSpPr>
          <p:cNvPr id="34839" name="Line 77"/>
          <p:cNvSpPr>
            <a:spLocks noChangeShapeType="1"/>
          </p:cNvSpPr>
          <p:nvPr/>
        </p:nvSpPr>
        <p:spPr bwMode="auto">
          <a:xfrm>
            <a:off x="1401763" y="52689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0" name="Text Box 78"/>
          <p:cNvSpPr txBox="1">
            <a:spLocks noChangeArrowheads="1"/>
          </p:cNvSpPr>
          <p:nvPr/>
        </p:nvSpPr>
        <p:spPr bwMode="auto">
          <a:xfrm>
            <a:off x="1039813" y="50958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10</a:t>
            </a:r>
          </a:p>
        </p:txBody>
      </p:sp>
      <p:sp>
        <p:nvSpPr>
          <p:cNvPr id="34841" name="Text Box 87"/>
          <p:cNvSpPr txBox="1">
            <a:spLocks noChangeArrowheads="1"/>
          </p:cNvSpPr>
          <p:nvPr/>
        </p:nvSpPr>
        <p:spPr bwMode="auto">
          <a:xfrm>
            <a:off x="1271588" y="48910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34842" name="Text Box 88"/>
          <p:cNvSpPr txBox="1">
            <a:spLocks noChangeArrowheads="1"/>
          </p:cNvSpPr>
          <p:nvPr/>
        </p:nvSpPr>
        <p:spPr bwMode="auto">
          <a:xfrm>
            <a:off x="2676525" y="61261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V</a:t>
            </a:r>
          </a:p>
        </p:txBody>
      </p:sp>
      <p:sp>
        <p:nvSpPr>
          <p:cNvPr id="34843" name="Line 89"/>
          <p:cNvSpPr>
            <a:spLocks noChangeShapeType="1"/>
          </p:cNvSpPr>
          <p:nvPr/>
        </p:nvSpPr>
        <p:spPr bwMode="auto">
          <a:xfrm flipV="1">
            <a:off x="1836738" y="5268913"/>
            <a:ext cx="833437" cy="869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4" name="Rectangle 90"/>
          <p:cNvSpPr>
            <a:spLocks noChangeArrowheads="1"/>
          </p:cNvSpPr>
          <p:nvPr/>
        </p:nvSpPr>
        <p:spPr bwMode="auto">
          <a:xfrm>
            <a:off x="5664200" y="4773613"/>
            <a:ext cx="2509838" cy="168275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45" name="Line 91"/>
          <p:cNvSpPr>
            <a:spLocks noChangeShapeType="1"/>
          </p:cNvSpPr>
          <p:nvPr/>
        </p:nvSpPr>
        <p:spPr bwMode="auto">
          <a:xfrm>
            <a:off x="6215063" y="50196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6" name="Line 92"/>
          <p:cNvSpPr>
            <a:spLocks noChangeShapeType="1"/>
          </p:cNvSpPr>
          <p:nvPr/>
        </p:nvSpPr>
        <p:spPr bwMode="auto">
          <a:xfrm rot="5400000">
            <a:off x="6888163" y="54911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7" name="Text Box 93"/>
          <p:cNvSpPr txBox="1">
            <a:spLocks noChangeArrowheads="1"/>
          </p:cNvSpPr>
          <p:nvPr/>
        </p:nvSpPr>
        <p:spPr bwMode="auto">
          <a:xfrm>
            <a:off x="5711825" y="53228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KPa</a:t>
            </a:r>
          </a:p>
        </p:txBody>
      </p:sp>
      <p:sp>
        <p:nvSpPr>
          <p:cNvPr id="34848" name="Line 94"/>
          <p:cNvSpPr>
            <a:spLocks noChangeShapeType="1"/>
          </p:cNvSpPr>
          <p:nvPr/>
        </p:nvSpPr>
        <p:spPr bwMode="auto">
          <a:xfrm>
            <a:off x="6100763" y="52816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9" name="Text Box 95"/>
          <p:cNvSpPr txBox="1">
            <a:spLocks noChangeArrowheads="1"/>
          </p:cNvSpPr>
          <p:nvPr/>
        </p:nvSpPr>
        <p:spPr bwMode="auto">
          <a:xfrm>
            <a:off x="5738813" y="51085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  1</a:t>
            </a:r>
          </a:p>
        </p:txBody>
      </p:sp>
      <p:sp>
        <p:nvSpPr>
          <p:cNvPr id="34850" name="Text Box 96"/>
          <p:cNvSpPr txBox="1">
            <a:spLocks noChangeArrowheads="1"/>
          </p:cNvSpPr>
          <p:nvPr/>
        </p:nvSpPr>
        <p:spPr bwMode="auto">
          <a:xfrm>
            <a:off x="5970588" y="49037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34851" name="Text Box 97"/>
          <p:cNvSpPr txBox="1">
            <a:spLocks noChangeArrowheads="1"/>
          </p:cNvSpPr>
          <p:nvPr/>
        </p:nvSpPr>
        <p:spPr bwMode="auto">
          <a:xfrm>
            <a:off x="7375525" y="61388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V</a:t>
            </a:r>
          </a:p>
        </p:txBody>
      </p:sp>
      <p:sp>
        <p:nvSpPr>
          <p:cNvPr id="34852" name="Freeform 98"/>
          <p:cNvSpPr>
            <a:spLocks/>
          </p:cNvSpPr>
          <p:nvPr/>
        </p:nvSpPr>
        <p:spPr bwMode="auto">
          <a:xfrm>
            <a:off x="6524625" y="5281613"/>
            <a:ext cx="839788" cy="914400"/>
          </a:xfrm>
          <a:custGeom>
            <a:avLst/>
            <a:gdLst>
              <a:gd name="T0" fmla="*/ 0 w 713"/>
              <a:gd name="T1" fmla="*/ 2147483647 h 576"/>
              <a:gd name="T2" fmla="*/ 2147483647 w 713"/>
              <a:gd name="T3" fmla="*/ 2147483647 h 576"/>
              <a:gd name="T4" fmla="*/ 2147483647 w 713"/>
              <a:gd name="T5" fmla="*/ 0 h 576"/>
              <a:gd name="T6" fmla="*/ 0 60000 65536"/>
              <a:gd name="T7" fmla="*/ 0 60000 65536"/>
              <a:gd name="T8" fmla="*/ 0 60000 65536"/>
              <a:gd name="T9" fmla="*/ 0 w 713"/>
              <a:gd name="T10" fmla="*/ 0 h 576"/>
              <a:gd name="T11" fmla="*/ 713 w 713"/>
              <a:gd name="T12" fmla="*/ 576 h 576"/>
            </a:gdLst>
            <a:ahLst/>
            <a:cxnLst>
              <a:cxn ang="T6">
                <a:pos x="T0" y="T1"/>
              </a:cxn>
              <a:cxn ang="T7">
                <a:pos x="T2" y="T3"/>
              </a:cxn>
              <a:cxn ang="T8">
                <a:pos x="T4" y="T5"/>
              </a:cxn>
            </a:cxnLst>
            <a:rect l="T9" t="T10" r="T11" b="T12"/>
            <a:pathLst>
              <a:path w="713" h="576">
                <a:moveTo>
                  <a:pt x="0" y="559"/>
                </a:moveTo>
                <a:cubicBezTo>
                  <a:pt x="76" y="535"/>
                  <a:pt x="246" y="576"/>
                  <a:pt x="457" y="412"/>
                </a:cubicBezTo>
                <a:cubicBezTo>
                  <a:pt x="668" y="248"/>
                  <a:pt x="660" y="86"/>
                  <a:pt x="713" y="0"/>
                </a:cubicBezTo>
              </a:path>
            </a:pathLst>
          </a:custGeom>
          <a:noFill/>
          <a:ln w="2540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4853" name="Text Box 99"/>
          <p:cNvSpPr txBox="1">
            <a:spLocks noChangeArrowheads="1"/>
          </p:cNvSpPr>
          <p:nvPr/>
        </p:nvSpPr>
        <p:spPr bwMode="auto">
          <a:xfrm>
            <a:off x="1792288" y="4740275"/>
            <a:ext cx="1103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aorta</a:t>
            </a:r>
          </a:p>
        </p:txBody>
      </p:sp>
      <p:sp>
        <p:nvSpPr>
          <p:cNvPr id="34854" name="Text Box 100"/>
          <p:cNvSpPr txBox="1">
            <a:spLocks noChangeArrowheads="1"/>
          </p:cNvSpPr>
          <p:nvPr/>
        </p:nvSpPr>
        <p:spPr bwMode="auto">
          <a:xfrm>
            <a:off x="6350000" y="4743450"/>
            <a:ext cx="1103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v. cava</a:t>
            </a:r>
          </a:p>
        </p:txBody>
      </p:sp>
      <p:sp>
        <p:nvSpPr>
          <p:cNvPr id="34855" name="Rectangle 101"/>
          <p:cNvSpPr>
            <a:spLocks noChangeArrowheads="1"/>
          </p:cNvSpPr>
          <p:nvPr/>
        </p:nvSpPr>
        <p:spPr bwMode="auto">
          <a:xfrm>
            <a:off x="3756025" y="4759325"/>
            <a:ext cx="1581150" cy="3286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56" name="Text Box 102"/>
          <p:cNvSpPr txBox="1">
            <a:spLocks noChangeArrowheads="1"/>
          </p:cNvSpPr>
          <p:nvPr/>
        </p:nvSpPr>
        <p:spPr bwMode="auto">
          <a:xfrm>
            <a:off x="3808413" y="4729163"/>
            <a:ext cx="1712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poddajnost</a:t>
            </a:r>
          </a:p>
        </p:txBody>
      </p:sp>
      <p:cxnSp>
        <p:nvCxnSpPr>
          <p:cNvPr id="60" name="Přímá spojnice 59"/>
          <p:cNvCxnSpPr/>
          <p:nvPr/>
        </p:nvCxnSpPr>
        <p:spPr>
          <a:xfrm>
            <a:off x="6530975" y="6167438"/>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a:off x="7364413" y="5289550"/>
            <a:ext cx="0" cy="1001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6535738" y="62785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504" name="Obdélník 19503"/>
          <p:cNvSpPr/>
          <p:nvPr/>
        </p:nvSpPr>
        <p:spPr>
          <a:xfrm>
            <a:off x="6867525" y="6229350"/>
            <a:ext cx="204788"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4861" name="TextovéPole 63"/>
          <p:cNvSpPr txBox="1">
            <a:spLocks noChangeArrowheads="1"/>
          </p:cNvSpPr>
          <p:nvPr/>
        </p:nvSpPr>
        <p:spPr bwMode="auto">
          <a:xfrm>
            <a:off x="6789738" y="6159500"/>
            <a:ext cx="396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000">
                <a:solidFill>
                  <a:srgbClr val="0033CC"/>
                </a:solidFill>
                <a:sym typeface="Symbol" pitchFamily="18" charset="2"/>
              </a:rPr>
              <a:t>V</a:t>
            </a:r>
            <a:endParaRPr lang="cs-CZ" altLang="cs-CZ" sz="1000">
              <a:solidFill>
                <a:srgbClr val="0033CC"/>
              </a:solidFill>
            </a:endParaRPr>
          </a:p>
        </p:txBody>
      </p:sp>
      <p:cxnSp>
        <p:nvCxnSpPr>
          <p:cNvPr id="88" name="Přímá spojnice 87"/>
          <p:cNvCxnSpPr/>
          <p:nvPr/>
        </p:nvCxnSpPr>
        <p:spPr>
          <a:xfrm>
            <a:off x="1836738" y="6165850"/>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Přímá spojnice 88"/>
          <p:cNvCxnSpPr/>
          <p:nvPr/>
        </p:nvCxnSpPr>
        <p:spPr>
          <a:xfrm flipH="1">
            <a:off x="1841500" y="62658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0" name="Obdélník 89"/>
          <p:cNvSpPr/>
          <p:nvPr/>
        </p:nvSpPr>
        <p:spPr>
          <a:xfrm>
            <a:off x="2173288" y="6216650"/>
            <a:ext cx="206375"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4865" name="TextovéPole 90"/>
          <p:cNvSpPr txBox="1">
            <a:spLocks noChangeArrowheads="1"/>
          </p:cNvSpPr>
          <p:nvPr/>
        </p:nvSpPr>
        <p:spPr bwMode="auto">
          <a:xfrm>
            <a:off x="2097088" y="6146800"/>
            <a:ext cx="395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000">
                <a:solidFill>
                  <a:srgbClr val="0033CC"/>
                </a:solidFill>
                <a:sym typeface="Symbol" pitchFamily="18" charset="2"/>
              </a:rPr>
              <a:t>V</a:t>
            </a:r>
            <a:endParaRPr lang="cs-CZ" altLang="cs-CZ" sz="1000">
              <a:solidFill>
                <a:srgbClr val="0033CC"/>
              </a:solidFill>
            </a:endParaRPr>
          </a:p>
        </p:txBody>
      </p:sp>
      <p:cxnSp>
        <p:nvCxnSpPr>
          <p:cNvPr id="92" name="Přímá spojnice 91"/>
          <p:cNvCxnSpPr/>
          <p:nvPr/>
        </p:nvCxnSpPr>
        <p:spPr>
          <a:xfrm>
            <a:off x="2670175" y="5284788"/>
            <a:ext cx="0" cy="1000125"/>
          </a:xfrm>
          <a:prstGeom prst="line">
            <a:avLst/>
          </a:prstGeom>
        </p:spPr>
        <p:style>
          <a:lnRef idx="1">
            <a:schemeClr val="accent1"/>
          </a:lnRef>
          <a:fillRef idx="0">
            <a:schemeClr val="accent1"/>
          </a:fillRef>
          <a:effectRef idx="0">
            <a:schemeClr val="accent1"/>
          </a:effectRef>
          <a:fontRef idx="minor">
            <a:schemeClr val="tx1"/>
          </a:fontRef>
        </p:style>
      </p:cxnSp>
      <p:sp>
        <p:nvSpPr>
          <p:cNvPr id="34867" name="TextovéPole 92"/>
          <p:cNvSpPr txBox="1">
            <a:spLocks noChangeArrowheads="1"/>
          </p:cNvSpPr>
          <p:nvPr/>
        </p:nvSpPr>
        <p:spPr bwMode="auto">
          <a:xfrm>
            <a:off x="6596063" y="5375275"/>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34868" name="TextovéPole 93"/>
          <p:cNvSpPr txBox="1">
            <a:spLocks noChangeArrowheads="1"/>
          </p:cNvSpPr>
          <p:nvPr/>
        </p:nvSpPr>
        <p:spPr bwMode="auto">
          <a:xfrm>
            <a:off x="1900238" y="5337175"/>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4"/>
          <p:cNvGrpSpPr>
            <a:grpSpLocks/>
          </p:cNvGrpSpPr>
          <p:nvPr/>
        </p:nvGrpSpPr>
        <p:grpSpPr bwMode="auto">
          <a:xfrm>
            <a:off x="238125" y="136525"/>
            <a:ext cx="8682038" cy="6586538"/>
            <a:chOff x="150" y="86"/>
            <a:chExt cx="5469" cy="4149"/>
          </a:xfrm>
        </p:grpSpPr>
        <p:pic>
          <p:nvPicPr>
            <p:cNvPr id="35867"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68"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5842" name="Group 7"/>
          <p:cNvGrpSpPr>
            <a:grpSpLocks/>
          </p:cNvGrpSpPr>
          <p:nvPr/>
        </p:nvGrpSpPr>
        <p:grpSpPr bwMode="auto">
          <a:xfrm>
            <a:off x="1350963" y="1584325"/>
            <a:ext cx="6303962" cy="1646238"/>
            <a:chOff x="1074" y="3018"/>
            <a:chExt cx="3516" cy="912"/>
          </a:xfrm>
        </p:grpSpPr>
        <p:sp>
          <p:nvSpPr>
            <p:cNvPr id="35864" name="Rectangle 8"/>
            <p:cNvSpPr>
              <a:spLocks noChangeArrowheads="1"/>
            </p:cNvSpPr>
            <p:nvPr/>
          </p:nvSpPr>
          <p:spPr bwMode="auto">
            <a:xfrm>
              <a:off x="1074" y="3018"/>
              <a:ext cx="3516" cy="912"/>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65" name="Freeform 9"/>
            <p:cNvSpPr>
              <a:spLocks/>
            </p:cNvSpPr>
            <p:nvPr/>
          </p:nvSpPr>
          <p:spPr bwMode="auto">
            <a:xfrm>
              <a:off x="1344" y="3136"/>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66" name="Freeform 10"/>
            <p:cNvSpPr>
              <a:spLocks/>
            </p:cNvSpPr>
            <p:nvPr/>
          </p:nvSpPr>
          <p:spPr bwMode="auto">
            <a:xfrm flipV="1">
              <a:off x="1345" y="3635"/>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5843" name="Freeform 12"/>
          <p:cNvSpPr>
            <a:spLocks/>
          </p:cNvSpPr>
          <p:nvPr/>
        </p:nvSpPr>
        <p:spPr bwMode="auto">
          <a:xfrm>
            <a:off x="2995613" y="2058988"/>
            <a:ext cx="744537" cy="48577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44" name="AutoShape 13"/>
          <p:cNvSpPr>
            <a:spLocks noChangeArrowheads="1"/>
          </p:cNvSpPr>
          <p:nvPr/>
        </p:nvSpPr>
        <p:spPr bwMode="auto">
          <a:xfrm>
            <a:off x="3998913" y="2293938"/>
            <a:ext cx="381000" cy="114300"/>
          </a:xfrm>
          <a:prstGeom prst="rightArrow">
            <a:avLst>
              <a:gd name="adj1" fmla="val 50000"/>
              <a:gd name="adj2" fmla="val 83333"/>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45" name="Text Box 14"/>
          <p:cNvSpPr txBox="1">
            <a:spLocks noChangeArrowheads="1"/>
          </p:cNvSpPr>
          <p:nvPr/>
        </p:nvSpPr>
        <p:spPr bwMode="auto">
          <a:xfrm>
            <a:off x="4518025" y="2193925"/>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0000"/>
                </a:solidFill>
              </a:rPr>
              <a:t>RPV</a:t>
            </a:r>
          </a:p>
        </p:txBody>
      </p:sp>
      <p:sp>
        <p:nvSpPr>
          <p:cNvPr id="35846" name="Line 21"/>
          <p:cNvSpPr>
            <a:spLocks noChangeShapeType="1"/>
          </p:cNvSpPr>
          <p:nvPr/>
        </p:nvSpPr>
        <p:spPr bwMode="auto">
          <a:xfrm>
            <a:off x="5837238" y="1817688"/>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47" name="Line 22"/>
          <p:cNvSpPr>
            <a:spLocks noChangeShapeType="1"/>
          </p:cNvSpPr>
          <p:nvPr/>
        </p:nvSpPr>
        <p:spPr bwMode="auto">
          <a:xfrm flipV="1">
            <a:off x="5838825" y="1990725"/>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48" name="Text Box 23"/>
          <p:cNvSpPr txBox="1">
            <a:spLocks noChangeArrowheads="1"/>
          </p:cNvSpPr>
          <p:nvPr/>
        </p:nvSpPr>
        <p:spPr bwMode="auto">
          <a:xfrm>
            <a:off x="5808663" y="1703388"/>
            <a:ext cx="361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h</a:t>
            </a:r>
          </a:p>
        </p:txBody>
      </p:sp>
      <p:sp>
        <p:nvSpPr>
          <p:cNvPr id="35849" name="Line 24"/>
          <p:cNvSpPr>
            <a:spLocks noChangeShapeType="1"/>
          </p:cNvSpPr>
          <p:nvPr/>
        </p:nvSpPr>
        <p:spPr bwMode="auto">
          <a:xfrm>
            <a:off x="2103438" y="2038350"/>
            <a:ext cx="1587" cy="6413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50" name="Text Box 25"/>
          <p:cNvSpPr txBox="1">
            <a:spLocks noChangeArrowheads="1"/>
          </p:cNvSpPr>
          <p:nvPr/>
        </p:nvSpPr>
        <p:spPr bwMode="auto">
          <a:xfrm>
            <a:off x="2082800" y="2185988"/>
            <a:ext cx="4762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t>2r</a:t>
            </a:r>
            <a:endParaRPr lang="cs-CZ" altLang="cs-CZ" sz="1600" dirty="0"/>
          </a:p>
        </p:txBody>
      </p:sp>
      <p:sp>
        <p:nvSpPr>
          <p:cNvPr id="35851" name="Text Box 26"/>
          <p:cNvSpPr txBox="1">
            <a:spLocks noChangeArrowheads="1"/>
          </p:cNvSpPr>
          <p:nvPr/>
        </p:nvSpPr>
        <p:spPr bwMode="auto">
          <a:xfrm>
            <a:off x="5402263" y="2139950"/>
            <a:ext cx="904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ym typeface="Symbol" pitchFamily="18" charset="2"/>
              </a:rPr>
              <a:t></a:t>
            </a:r>
          </a:p>
        </p:txBody>
      </p:sp>
      <p:sp>
        <p:nvSpPr>
          <p:cNvPr id="35852" name="Oval 27"/>
          <p:cNvSpPr>
            <a:spLocks noChangeArrowheads="1"/>
          </p:cNvSpPr>
          <p:nvPr/>
        </p:nvSpPr>
        <p:spPr bwMode="auto">
          <a:xfrm>
            <a:off x="4613275" y="2822575"/>
            <a:ext cx="419100" cy="295275"/>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53" name="Text Box 28"/>
          <p:cNvSpPr txBox="1">
            <a:spLocks noChangeArrowheads="1"/>
          </p:cNvSpPr>
          <p:nvPr/>
        </p:nvSpPr>
        <p:spPr bwMode="auto">
          <a:xfrm>
            <a:off x="4618038" y="2798763"/>
            <a:ext cx="211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ym typeface="Symbol" pitchFamily="18" charset="2"/>
              </a:rPr>
              <a:t>E</a:t>
            </a:r>
            <a:r>
              <a:rPr lang="cs-CZ" altLang="cs-CZ" sz="1400" baseline="-25000">
                <a:sym typeface="Symbol" pitchFamily="18" charset="2"/>
              </a:rPr>
              <a:t>inc</a:t>
            </a:r>
            <a:r>
              <a:rPr lang="cs-CZ" altLang="cs-CZ" sz="1400">
                <a:sym typeface="Symbol" pitchFamily="18" charset="2"/>
              </a:rPr>
              <a:t>  – modul tuhosti</a:t>
            </a:r>
          </a:p>
        </p:txBody>
      </p:sp>
      <p:sp>
        <p:nvSpPr>
          <p:cNvPr id="35854" name="Rectangle 15"/>
          <p:cNvSpPr>
            <a:spLocks noChangeArrowheads="1"/>
          </p:cNvSpPr>
          <p:nvPr/>
        </p:nvSpPr>
        <p:spPr bwMode="auto">
          <a:xfrm>
            <a:off x="2559050" y="3989388"/>
            <a:ext cx="3895725" cy="1181100"/>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55" name="Text Box 16"/>
          <p:cNvSpPr txBox="1">
            <a:spLocks noChangeArrowheads="1"/>
          </p:cNvSpPr>
          <p:nvPr/>
        </p:nvSpPr>
        <p:spPr bwMode="auto">
          <a:xfrm>
            <a:off x="3101975" y="3579813"/>
            <a:ext cx="2981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2000">
                <a:solidFill>
                  <a:schemeClr val="bg1"/>
                </a:solidFill>
                <a:sym typeface="Symbol" pitchFamily="18" charset="2"/>
              </a:rPr>
              <a:t>Moens-Korteweg (1878)</a:t>
            </a:r>
          </a:p>
        </p:txBody>
      </p:sp>
      <p:sp>
        <p:nvSpPr>
          <p:cNvPr id="35856" name="Text Box 17"/>
          <p:cNvSpPr txBox="1">
            <a:spLocks noChangeArrowheads="1"/>
          </p:cNvSpPr>
          <p:nvPr/>
        </p:nvSpPr>
        <p:spPr bwMode="auto">
          <a:xfrm>
            <a:off x="3330575" y="4427538"/>
            <a:ext cx="1162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a:t>RPV =</a:t>
            </a:r>
            <a:r>
              <a:rPr lang="cs-CZ" altLang="cs-CZ" sz="2000"/>
              <a:t> </a:t>
            </a:r>
          </a:p>
        </p:txBody>
      </p:sp>
      <p:sp>
        <p:nvSpPr>
          <p:cNvPr id="35857" name="Line 18"/>
          <p:cNvSpPr>
            <a:spLocks noChangeShapeType="1"/>
          </p:cNvSpPr>
          <p:nvPr/>
        </p:nvSpPr>
        <p:spPr bwMode="auto">
          <a:xfrm>
            <a:off x="4548188" y="4625975"/>
            <a:ext cx="971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5858" name="Text Box 19"/>
          <p:cNvSpPr txBox="1">
            <a:spLocks noChangeArrowheads="1"/>
          </p:cNvSpPr>
          <p:nvPr/>
        </p:nvSpPr>
        <p:spPr bwMode="auto">
          <a:xfrm>
            <a:off x="4616450" y="4656138"/>
            <a:ext cx="90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t>2</a:t>
            </a:r>
            <a:r>
              <a:rPr lang="cs-CZ" altLang="cs-CZ" baseline="-25000"/>
              <a:t> </a:t>
            </a:r>
            <a:r>
              <a:rPr lang="cs-CZ" altLang="cs-CZ">
                <a:sym typeface="Symbol" pitchFamily="18" charset="2"/>
              </a:rPr>
              <a:t></a:t>
            </a:r>
            <a:r>
              <a:rPr lang="cs-CZ" altLang="cs-CZ"/>
              <a:t> r </a:t>
            </a:r>
            <a:r>
              <a:rPr lang="cs-CZ" altLang="cs-CZ">
                <a:sym typeface="Symbol" pitchFamily="18" charset="2"/>
              </a:rPr>
              <a:t> </a:t>
            </a:r>
          </a:p>
        </p:txBody>
      </p:sp>
      <p:sp>
        <p:nvSpPr>
          <p:cNvPr id="35859" name="Freeform 20"/>
          <p:cNvSpPr>
            <a:spLocks/>
          </p:cNvSpPr>
          <p:nvPr/>
        </p:nvSpPr>
        <p:spPr bwMode="auto">
          <a:xfrm>
            <a:off x="4195763" y="4254500"/>
            <a:ext cx="1371600" cy="752475"/>
          </a:xfrm>
          <a:custGeom>
            <a:avLst/>
            <a:gdLst>
              <a:gd name="T0" fmla="*/ 0 w 864"/>
              <a:gd name="T1" fmla="*/ 2147483647 h 474"/>
              <a:gd name="T2" fmla="*/ 2147483647 w 864"/>
              <a:gd name="T3" fmla="*/ 2147483647 h 474"/>
              <a:gd name="T4" fmla="*/ 2147483647 w 864"/>
              <a:gd name="T5" fmla="*/ 0 h 474"/>
              <a:gd name="T6" fmla="*/ 2147483647 w 864"/>
              <a:gd name="T7" fmla="*/ 0 h 474"/>
              <a:gd name="T8" fmla="*/ 0 60000 65536"/>
              <a:gd name="T9" fmla="*/ 0 60000 65536"/>
              <a:gd name="T10" fmla="*/ 0 60000 65536"/>
              <a:gd name="T11" fmla="*/ 0 60000 65536"/>
              <a:gd name="T12" fmla="*/ 0 w 864"/>
              <a:gd name="T13" fmla="*/ 0 h 474"/>
              <a:gd name="T14" fmla="*/ 864 w 864"/>
              <a:gd name="T15" fmla="*/ 474 h 474"/>
            </a:gdLst>
            <a:ahLst/>
            <a:cxnLst>
              <a:cxn ang="T8">
                <a:pos x="T0" y="T1"/>
              </a:cxn>
              <a:cxn ang="T9">
                <a:pos x="T2" y="T3"/>
              </a:cxn>
              <a:cxn ang="T10">
                <a:pos x="T4" y="T5"/>
              </a:cxn>
              <a:cxn ang="T11">
                <a:pos x="T6" y="T7"/>
              </a:cxn>
            </a:cxnLst>
            <a:rect l="T12" t="T13" r="T14" b="T15"/>
            <a:pathLst>
              <a:path w="864" h="474">
                <a:moveTo>
                  <a:pt x="0" y="54"/>
                </a:moveTo>
                <a:lnTo>
                  <a:pt x="78" y="474"/>
                </a:lnTo>
                <a:lnTo>
                  <a:pt x="126" y="0"/>
                </a:lnTo>
                <a:lnTo>
                  <a:pt x="864" y="0"/>
                </a:ln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60" name="Oval 29"/>
          <p:cNvSpPr>
            <a:spLocks noChangeArrowheads="1"/>
          </p:cNvSpPr>
          <p:nvPr/>
        </p:nvSpPr>
        <p:spPr bwMode="auto">
          <a:xfrm>
            <a:off x="4567238" y="4302125"/>
            <a:ext cx="485775" cy="3238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61" name="Text Box 30"/>
          <p:cNvSpPr txBox="1">
            <a:spLocks noChangeArrowheads="1"/>
          </p:cNvSpPr>
          <p:nvPr/>
        </p:nvSpPr>
        <p:spPr bwMode="auto">
          <a:xfrm>
            <a:off x="4548188" y="4244975"/>
            <a:ext cx="904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err="1"/>
              <a:t>E</a:t>
            </a:r>
            <a:r>
              <a:rPr lang="cs-CZ" altLang="cs-CZ" baseline="-25000" dirty="0" err="1"/>
              <a:t>inc</a:t>
            </a:r>
            <a:r>
              <a:rPr lang="cs-CZ" altLang="cs-CZ" baseline="-25000" dirty="0"/>
              <a:t>  </a:t>
            </a:r>
            <a:r>
              <a:rPr lang="cs-CZ" altLang="cs-CZ" dirty="0">
                <a:sym typeface="Symbol" pitchFamily="18" charset="2"/>
              </a:rPr>
              <a:t></a:t>
            </a:r>
            <a:r>
              <a:rPr lang="cs-CZ" altLang="cs-CZ" dirty="0"/>
              <a:t> h</a:t>
            </a:r>
          </a:p>
        </p:txBody>
      </p:sp>
      <p:sp>
        <p:nvSpPr>
          <p:cNvPr id="35862" name="Text Box 31"/>
          <p:cNvSpPr txBox="1">
            <a:spLocks noChangeArrowheads="1"/>
          </p:cNvSpPr>
          <p:nvPr/>
        </p:nvSpPr>
        <p:spPr bwMode="auto">
          <a:xfrm>
            <a:off x="3052763" y="5449888"/>
            <a:ext cx="3171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a:t> </a:t>
            </a:r>
            <a:r>
              <a:rPr lang="cs-CZ" altLang="cs-CZ" dirty="0">
                <a:solidFill>
                  <a:srgbClr val="FFFF00"/>
                </a:solidFill>
              </a:rPr>
              <a:t>V aortě RPV</a:t>
            </a:r>
            <a:r>
              <a:rPr lang="cs-CZ" altLang="cs-CZ" dirty="0">
                <a:solidFill>
                  <a:srgbClr val="FFFF00"/>
                </a:solidFill>
                <a:sym typeface="Symbol" pitchFamily="18" charset="2"/>
              </a:rPr>
              <a:t> = </a:t>
            </a:r>
            <a:r>
              <a:rPr lang="cs-CZ" altLang="cs-CZ" dirty="0" smtClean="0">
                <a:solidFill>
                  <a:srgbClr val="FFFF00"/>
                </a:solidFill>
                <a:sym typeface="Symbol" pitchFamily="18" charset="2"/>
              </a:rPr>
              <a:t>4 - 6 </a:t>
            </a:r>
            <a:r>
              <a:rPr lang="cs-CZ" altLang="cs-CZ" dirty="0">
                <a:solidFill>
                  <a:srgbClr val="FFFF00"/>
                </a:solidFill>
                <a:sym typeface="Symbol" pitchFamily="18" charset="2"/>
              </a:rPr>
              <a:t>m/s</a:t>
            </a:r>
          </a:p>
        </p:txBody>
      </p:sp>
      <p:sp>
        <p:nvSpPr>
          <p:cNvPr id="48161" name="Rectangle 33"/>
          <p:cNvSpPr>
            <a:spLocks noGrp="1" noChangeArrowheads="1"/>
          </p:cNvSpPr>
          <p:nvPr>
            <p:ph type="title"/>
          </p:nvPr>
        </p:nvSpPr>
        <p:spPr>
          <a:xfrm>
            <a:off x="487363" y="276225"/>
            <a:ext cx="8229600" cy="885825"/>
          </a:xfrm>
        </p:spPr>
        <p:txBody>
          <a:bodyPr/>
          <a:lstStyle/>
          <a:p>
            <a:pPr eaLnBrk="1" hangingPunct="1">
              <a:defRPr/>
            </a:pPr>
            <a:r>
              <a:rPr lang="cs-CZ" sz="2400" smtClean="0">
                <a:solidFill>
                  <a:schemeClr val="bg1"/>
                </a:solidFill>
                <a:effectLst>
                  <a:outerShdw blurRad="38100" dist="38100" dir="2700000" algn="tl">
                    <a:srgbClr val="C0C0C0"/>
                  </a:outerShdw>
                </a:effectLst>
              </a:rPr>
              <a:t>Rychlost pulzní vlny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6" name="Rectangle 10"/>
          <p:cNvSpPr>
            <a:spLocks noChangeArrowheads="1"/>
          </p:cNvSpPr>
          <p:nvPr/>
        </p:nvSpPr>
        <p:spPr bwMode="auto">
          <a:xfrm>
            <a:off x="1008063" y="28289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1. Základní fyzikální zákony tekutin</a:t>
            </a:r>
            <a:endParaRPr lang="en-GB" sz="3200" b="1"/>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229393" y="177799"/>
            <a:ext cx="8682037" cy="6586537"/>
            <a:chOff x="150" y="86"/>
            <a:chExt cx="5469" cy="4149"/>
          </a:xfrm>
        </p:grpSpPr>
        <p:pic>
          <p:nvPicPr>
            <p:cNvPr id="327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2" name="Obdélník 11"/>
          <p:cNvSpPr/>
          <p:nvPr/>
        </p:nvSpPr>
        <p:spPr>
          <a:xfrm>
            <a:off x="1463040" y="1255776"/>
            <a:ext cx="6132576" cy="4169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871" name="Rectangle 7"/>
          <p:cNvSpPr>
            <a:spLocks noGrp="1" noChangeArrowheads="1"/>
          </p:cNvSpPr>
          <p:nvPr>
            <p:ph type="title"/>
          </p:nvPr>
        </p:nvSpPr>
        <p:spPr>
          <a:xfrm>
            <a:off x="487363" y="276225"/>
            <a:ext cx="8229600" cy="1143000"/>
          </a:xfrm>
        </p:spPr>
        <p:txBody>
          <a:bodyPr/>
          <a:lstStyle/>
          <a:p>
            <a:pPr eaLnBrk="1" hangingPunct="1">
              <a:defRPr/>
            </a:pPr>
            <a:r>
              <a:rPr lang="cs-CZ" sz="2500" dirty="0" smtClean="0">
                <a:solidFill>
                  <a:schemeClr val="bg1"/>
                </a:solidFill>
                <a:effectLst>
                  <a:outerShdw blurRad="38100" dist="38100" dir="2700000" algn="tl">
                    <a:srgbClr val="C0C0C0"/>
                  </a:outerShdw>
                </a:effectLst>
              </a:rPr>
              <a:t>Střihové napětí ve stěně cévy</a:t>
            </a:r>
          </a:p>
        </p:txBody>
      </p:sp>
      <p:sp>
        <p:nvSpPr>
          <p:cNvPr id="32771" name="Text Box 10"/>
          <p:cNvSpPr txBox="1">
            <a:spLocks noChangeArrowheads="1"/>
          </p:cNvSpPr>
          <p:nvPr/>
        </p:nvSpPr>
        <p:spPr bwMode="auto">
          <a:xfrm>
            <a:off x="977613" y="5693228"/>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smtClean="0">
                <a:solidFill>
                  <a:srgbClr val="FFFFCC"/>
                </a:solidFill>
              </a:rPr>
              <a:t>Střihové napětí může vést k trhlinám v endoteliální vrstvě a k rozštěpení arteriální stěny (arteriální disekci).</a:t>
            </a:r>
            <a:endParaRPr lang="cs-CZ" altLang="cs-CZ" sz="2000" dirty="0">
              <a:solidFill>
                <a:srgbClr val="FFFFCC"/>
              </a:solidFill>
            </a:endParaRPr>
          </a:p>
        </p:txBody>
      </p:sp>
      <p:sp>
        <p:nvSpPr>
          <p:cNvPr id="32772" name="Text Box 25"/>
          <p:cNvSpPr txBox="1">
            <a:spLocks noChangeArrowheads="1"/>
          </p:cNvSpPr>
          <p:nvPr/>
        </p:nvSpPr>
        <p:spPr bwMode="auto">
          <a:xfrm>
            <a:off x="865188" y="7967889"/>
            <a:ext cx="7770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a:solidFill>
                  <a:srgbClr val="FFFFCC"/>
                </a:solidFill>
              </a:rPr>
              <a:t>Prostor kolem stěn cév obsahuje méně erytrocytů.</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286" y="1435608"/>
            <a:ext cx="42862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17"/>
          <p:cNvSpPr txBox="1">
            <a:spLocks noChangeArrowheads="1"/>
          </p:cNvSpPr>
          <p:nvPr/>
        </p:nvSpPr>
        <p:spPr bwMode="auto">
          <a:xfrm>
            <a:off x="5299234" y="1455868"/>
            <a:ext cx="2531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olidFill>
                  <a:srgbClr val="FF0000"/>
                </a:solidFill>
                <a:sym typeface="Symbol"/>
              </a:rPr>
              <a:t></a:t>
            </a:r>
            <a:r>
              <a:rPr lang="cs-CZ" altLang="cs-CZ" sz="2800" b="1" dirty="0" smtClean="0">
                <a:solidFill>
                  <a:srgbClr val="FF0000"/>
                </a:solidFill>
              </a:rPr>
              <a:t> = 4</a:t>
            </a:r>
            <a:r>
              <a:rPr lang="cs-CZ" altLang="cs-CZ" sz="2800" b="1" dirty="0" smtClean="0">
                <a:solidFill>
                  <a:srgbClr val="FF0000"/>
                </a:solidFill>
                <a:sym typeface="Symbol"/>
              </a:rPr>
              <a:t>Q/r</a:t>
            </a:r>
            <a:r>
              <a:rPr lang="cs-CZ" altLang="cs-CZ" sz="2800" b="1" baseline="30000" dirty="0" smtClean="0">
                <a:solidFill>
                  <a:srgbClr val="FF0000"/>
                </a:solidFill>
                <a:sym typeface="Symbol"/>
              </a:rPr>
              <a:t>3</a:t>
            </a:r>
            <a:r>
              <a:rPr lang="cs-CZ" altLang="cs-CZ" sz="2800" dirty="0" smtClean="0">
                <a:solidFill>
                  <a:srgbClr val="FF0000"/>
                </a:solidFill>
              </a:rPr>
              <a:t> </a:t>
            </a:r>
            <a:endParaRPr lang="cs-CZ" altLang="cs-CZ" sz="2800" dirty="0">
              <a:solidFill>
                <a:srgbClr val="FF0000"/>
              </a:solidFill>
            </a:endParaRPr>
          </a:p>
        </p:txBody>
      </p:sp>
      <p:sp>
        <p:nvSpPr>
          <p:cNvPr id="40" name="Freeform 92"/>
          <p:cNvSpPr>
            <a:spLocks/>
          </p:cNvSpPr>
          <p:nvPr/>
        </p:nvSpPr>
        <p:spPr bwMode="auto">
          <a:xfrm>
            <a:off x="3376797" y="2577044"/>
            <a:ext cx="128499" cy="743761"/>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 name="connsiteX0" fmla="*/ 2071 w 2696"/>
              <a:gd name="connsiteY0" fmla="*/ 0 h 10000"/>
              <a:gd name="connsiteX1" fmla="*/ 0 w 2696"/>
              <a:gd name="connsiteY1" fmla="*/ 5052 h 10000"/>
              <a:gd name="connsiteX2" fmla="*/ 2071 w 2696"/>
              <a:gd name="connsiteY2" fmla="*/ 10000 h 10000"/>
              <a:gd name="connsiteX0" fmla="*/ 36164 w 37612"/>
              <a:gd name="connsiteY0" fmla="*/ 0 h 11188"/>
              <a:gd name="connsiteX1" fmla="*/ 28482 w 37612"/>
              <a:gd name="connsiteY1" fmla="*/ 5052 h 11188"/>
              <a:gd name="connsiteX2" fmla="*/ 0 w 37612"/>
              <a:gd name="connsiteY2" fmla="*/ 11188 h 11188"/>
              <a:gd name="connsiteX0" fmla="*/ 36164 w 37281"/>
              <a:gd name="connsiteY0" fmla="*/ 0 h 11188"/>
              <a:gd name="connsiteX1" fmla="*/ 23316 w 37281"/>
              <a:gd name="connsiteY1" fmla="*/ 5052 h 11188"/>
              <a:gd name="connsiteX2" fmla="*/ 0 w 37281"/>
              <a:gd name="connsiteY2" fmla="*/ 11188 h 11188"/>
              <a:gd name="connsiteX0" fmla="*/ 94715 w 95025"/>
              <a:gd name="connsiteY0" fmla="*/ 0 h 15147"/>
              <a:gd name="connsiteX1" fmla="*/ 23316 w 95025"/>
              <a:gd name="connsiteY1" fmla="*/ 9011 h 15147"/>
              <a:gd name="connsiteX2" fmla="*/ 0 w 95025"/>
              <a:gd name="connsiteY2" fmla="*/ 15147 h 15147"/>
              <a:gd name="connsiteX0" fmla="*/ 99881 w 100191"/>
              <a:gd name="connsiteY0" fmla="*/ 0 h 17918"/>
              <a:gd name="connsiteX1" fmla="*/ 28482 w 100191"/>
              <a:gd name="connsiteY1" fmla="*/ 9011 h 17918"/>
              <a:gd name="connsiteX2" fmla="*/ 0 w 100191"/>
              <a:gd name="connsiteY2" fmla="*/ 17918 h 17918"/>
              <a:gd name="connsiteX0" fmla="*/ 99881 w 100191"/>
              <a:gd name="connsiteY0" fmla="*/ 0 h 17918"/>
              <a:gd name="connsiteX1" fmla="*/ 28482 w 100191"/>
              <a:gd name="connsiteY1" fmla="*/ 9011 h 17918"/>
              <a:gd name="connsiteX2" fmla="*/ 0 w 100191"/>
              <a:gd name="connsiteY2" fmla="*/ 17918 h 17918"/>
              <a:gd name="connsiteX0" fmla="*/ 99881 w 100129"/>
              <a:gd name="connsiteY0" fmla="*/ 0 h 17918"/>
              <a:gd name="connsiteX1" fmla="*/ 28482 w 100129"/>
              <a:gd name="connsiteY1" fmla="*/ 9011 h 17918"/>
              <a:gd name="connsiteX2" fmla="*/ 0 w 100129"/>
              <a:gd name="connsiteY2" fmla="*/ 17918 h 17918"/>
              <a:gd name="connsiteX0" fmla="*/ 99881 w 100113"/>
              <a:gd name="connsiteY0" fmla="*/ 0 h 17918"/>
              <a:gd name="connsiteX1" fmla="*/ 21594 w 100113"/>
              <a:gd name="connsiteY1" fmla="*/ 7427 h 17918"/>
              <a:gd name="connsiteX2" fmla="*/ 0 w 100113"/>
              <a:gd name="connsiteY2" fmla="*/ 17918 h 17918"/>
              <a:gd name="connsiteX0" fmla="*/ 99881 w 100236"/>
              <a:gd name="connsiteY0" fmla="*/ 0 h 17918"/>
              <a:gd name="connsiteX1" fmla="*/ 21594 w 100236"/>
              <a:gd name="connsiteY1" fmla="*/ 7427 h 17918"/>
              <a:gd name="connsiteX2" fmla="*/ 0 w 100236"/>
              <a:gd name="connsiteY2" fmla="*/ 17918 h 17918"/>
              <a:gd name="connsiteX0" fmla="*/ 99881 w 100296"/>
              <a:gd name="connsiteY0" fmla="*/ 0 h 17918"/>
              <a:gd name="connsiteX1" fmla="*/ 31927 w 100296"/>
              <a:gd name="connsiteY1" fmla="*/ 7427 h 17918"/>
              <a:gd name="connsiteX2" fmla="*/ 0 w 100296"/>
              <a:gd name="connsiteY2" fmla="*/ 17918 h 17918"/>
              <a:gd name="connsiteX0" fmla="*/ 99881 w 100274"/>
              <a:gd name="connsiteY0" fmla="*/ 0 h 17918"/>
              <a:gd name="connsiteX1" fmla="*/ 28483 w 100274"/>
              <a:gd name="connsiteY1" fmla="*/ 6833 h 17918"/>
              <a:gd name="connsiteX2" fmla="*/ 0 w 10027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99881"/>
              <a:gd name="connsiteY0" fmla="*/ 0 h 17918"/>
              <a:gd name="connsiteX1" fmla="*/ 28483 w 99881"/>
              <a:gd name="connsiteY1" fmla="*/ 6833 h 17918"/>
              <a:gd name="connsiteX2" fmla="*/ 0 w 99881"/>
              <a:gd name="connsiteY2" fmla="*/ 17918 h 17918"/>
              <a:gd name="connsiteX0" fmla="*/ 99881 w 99881"/>
              <a:gd name="connsiteY0" fmla="*/ 0 h 17918"/>
              <a:gd name="connsiteX1" fmla="*/ 35371 w 99881"/>
              <a:gd name="connsiteY1" fmla="*/ 6635 h 17918"/>
              <a:gd name="connsiteX2" fmla="*/ 0 w 99881"/>
              <a:gd name="connsiteY2" fmla="*/ 17918 h 17918"/>
              <a:gd name="connsiteX0" fmla="*/ 99881 w 99881"/>
              <a:gd name="connsiteY0" fmla="*/ 0 h 17918"/>
              <a:gd name="connsiteX1" fmla="*/ 23316 w 99881"/>
              <a:gd name="connsiteY1" fmla="*/ 6041 h 17918"/>
              <a:gd name="connsiteX2" fmla="*/ 0 w 99881"/>
              <a:gd name="connsiteY2" fmla="*/ 17918 h 17918"/>
              <a:gd name="connsiteX0" fmla="*/ 84382 w 84382"/>
              <a:gd name="connsiteY0" fmla="*/ 0 h 18908"/>
              <a:gd name="connsiteX1" fmla="*/ 23316 w 84382"/>
              <a:gd name="connsiteY1" fmla="*/ 7031 h 18908"/>
              <a:gd name="connsiteX2" fmla="*/ 0 w 84382"/>
              <a:gd name="connsiteY2" fmla="*/ 18908 h 18908"/>
              <a:gd name="connsiteX0" fmla="*/ 84382 w 84382"/>
              <a:gd name="connsiteY0" fmla="*/ 0 h 18908"/>
              <a:gd name="connsiteX1" fmla="*/ 21594 w 84382"/>
              <a:gd name="connsiteY1" fmla="*/ 7031 h 18908"/>
              <a:gd name="connsiteX2" fmla="*/ 0 w 84382"/>
              <a:gd name="connsiteY2" fmla="*/ 18908 h 18908"/>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5038 w 105047"/>
              <a:gd name="connsiteY1" fmla="*/ 8020 h 20887"/>
              <a:gd name="connsiteX2" fmla="*/ 0 w 105047"/>
              <a:gd name="connsiteY2" fmla="*/ 20887 h 20887"/>
              <a:gd name="connsiteX0" fmla="*/ 105047 w 105047"/>
              <a:gd name="connsiteY0" fmla="*/ 0 h 20887"/>
              <a:gd name="connsiteX1" fmla="*/ 26760 w 105047"/>
              <a:gd name="connsiteY1" fmla="*/ 762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99881 w 99881"/>
              <a:gd name="connsiteY0" fmla="*/ 0 h 20689"/>
              <a:gd name="connsiteX1" fmla="*/ 18150 w 99881"/>
              <a:gd name="connsiteY1" fmla="*/ 8614 h 20689"/>
              <a:gd name="connsiteX2" fmla="*/ 0 w 99881"/>
              <a:gd name="connsiteY2" fmla="*/ 20689 h 20689"/>
              <a:gd name="connsiteX0" fmla="*/ 41330 w 41330"/>
              <a:gd name="connsiteY0" fmla="*/ 0 h 14751"/>
              <a:gd name="connsiteX1" fmla="*/ 18150 w 41330"/>
              <a:gd name="connsiteY1" fmla="*/ 2676 h 14751"/>
              <a:gd name="connsiteX2" fmla="*/ 0 w 41330"/>
              <a:gd name="connsiteY2" fmla="*/ 14751 h 14751"/>
              <a:gd name="connsiteX0" fmla="*/ 18150 w 18150"/>
              <a:gd name="connsiteY0" fmla="*/ 0 h 12075"/>
              <a:gd name="connsiteX1" fmla="*/ 0 w 18150"/>
              <a:gd name="connsiteY1" fmla="*/ 12075 h 12075"/>
              <a:gd name="connsiteX0" fmla="*/ 18150 w 18150"/>
              <a:gd name="connsiteY0" fmla="*/ 0 h 12075"/>
              <a:gd name="connsiteX1" fmla="*/ 0 w 18150"/>
              <a:gd name="connsiteY1" fmla="*/ 12075 h 12075"/>
            </a:gdLst>
            <a:ahLst/>
            <a:cxnLst>
              <a:cxn ang="0">
                <a:pos x="connsiteX0" y="connsiteY0"/>
              </a:cxn>
              <a:cxn ang="0">
                <a:pos x="connsiteX1" y="connsiteY1"/>
              </a:cxn>
            </a:cxnLst>
            <a:rect l="l" t="t" r="r" b="b"/>
            <a:pathLst>
              <a:path w="18150" h="12075">
                <a:moveTo>
                  <a:pt x="18150" y="0"/>
                </a:moveTo>
                <a:cubicBezTo>
                  <a:pt x="-793" y="5428"/>
                  <a:pt x="1227" y="6491"/>
                  <a:pt x="0" y="12075"/>
                </a:cubicBezTo>
              </a:path>
            </a:pathLst>
          </a:custGeom>
          <a:noFill/>
          <a:ln w="349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Text Box 17"/>
          <p:cNvSpPr txBox="1">
            <a:spLocks noChangeArrowheads="1"/>
          </p:cNvSpPr>
          <p:nvPr/>
        </p:nvSpPr>
        <p:spPr bwMode="auto">
          <a:xfrm>
            <a:off x="3412172" y="2312661"/>
            <a:ext cx="4161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ym typeface="Symbol"/>
              </a:rPr>
              <a:t>T</a:t>
            </a:r>
            <a:endParaRPr lang="cs-CZ" altLang="cs-CZ" sz="2000" dirty="0"/>
          </a:p>
        </p:txBody>
      </p:sp>
      <p:cxnSp>
        <p:nvCxnSpPr>
          <p:cNvPr id="16" name="Přímá spojnice se šipkou 15"/>
          <p:cNvCxnSpPr/>
          <p:nvPr/>
        </p:nvCxnSpPr>
        <p:spPr>
          <a:xfrm>
            <a:off x="4486656" y="274320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a:off x="4250722" y="2331843"/>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4401312" y="254948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8" name="Text Box 17"/>
          <p:cNvSpPr txBox="1">
            <a:spLocks noChangeArrowheads="1"/>
          </p:cNvSpPr>
          <p:nvPr/>
        </p:nvSpPr>
        <p:spPr bwMode="auto">
          <a:xfrm>
            <a:off x="5444633" y="2712771"/>
            <a:ext cx="351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olidFill>
                  <a:srgbClr val="FF0000"/>
                </a:solidFill>
                <a:sym typeface="Symbol"/>
              </a:rPr>
              <a:t></a:t>
            </a:r>
            <a:endParaRPr lang="cs-CZ" altLang="cs-CZ" sz="2000" dirty="0">
              <a:solidFill>
                <a:srgbClr val="FF0000"/>
              </a:solidFill>
            </a:endParaRPr>
          </a:p>
        </p:txBody>
      </p:sp>
      <p:cxnSp>
        <p:nvCxnSpPr>
          <p:cNvPr id="20" name="Přímá spojnice se šipkou 19"/>
          <p:cNvCxnSpPr/>
          <p:nvPr/>
        </p:nvCxnSpPr>
        <p:spPr>
          <a:xfrm flipV="1">
            <a:off x="2889504" y="3337416"/>
            <a:ext cx="365760" cy="319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H="1">
            <a:off x="3626921" y="3320810"/>
            <a:ext cx="486894"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p:nvPr/>
        </p:nvCxnSpPr>
        <p:spPr>
          <a:xfrm>
            <a:off x="3413362" y="3320810"/>
            <a:ext cx="378350" cy="28802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528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8"/>
          <p:cNvGrpSpPr>
            <a:grpSpLocks/>
          </p:cNvGrpSpPr>
          <p:nvPr/>
        </p:nvGrpSpPr>
        <p:grpSpPr bwMode="auto">
          <a:xfrm>
            <a:off x="238125" y="146050"/>
            <a:ext cx="8682038" cy="6586538"/>
            <a:chOff x="150" y="86"/>
            <a:chExt cx="5469" cy="4149"/>
          </a:xfrm>
        </p:grpSpPr>
        <p:pic>
          <p:nvPicPr>
            <p:cNvPr id="36889" name="Picture 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890" name="Picture 1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0962" name="Rectangle 2"/>
          <p:cNvSpPr>
            <a:spLocks noGrp="1" noChangeArrowheads="1"/>
          </p:cNvSpPr>
          <p:nvPr>
            <p:ph type="title"/>
          </p:nvPr>
        </p:nvSpPr>
        <p:spPr/>
        <p:txBody>
          <a:bodyPr/>
          <a:lstStyle/>
          <a:p>
            <a:pPr eaLnBrk="1" hangingPunct="1">
              <a:defRPr/>
            </a:pPr>
            <a:r>
              <a:rPr lang="cs-CZ" sz="2400" smtClean="0">
                <a:solidFill>
                  <a:schemeClr val="bg1"/>
                </a:solidFill>
                <a:effectLst>
                  <a:outerShdw blurRad="38100" dist="38100" dir="2700000" algn="tl">
                    <a:srgbClr val="C0C0C0"/>
                  </a:outerShdw>
                </a:effectLst>
              </a:rPr>
              <a:t>Mechanizmy venózního návratu</a:t>
            </a:r>
          </a:p>
        </p:txBody>
      </p:sp>
      <p:sp>
        <p:nvSpPr>
          <p:cNvPr id="36867" name="Rectangle 15"/>
          <p:cNvSpPr>
            <a:spLocks noChangeArrowheads="1"/>
          </p:cNvSpPr>
          <p:nvPr/>
        </p:nvSpPr>
        <p:spPr bwMode="auto">
          <a:xfrm>
            <a:off x="849313" y="1419225"/>
            <a:ext cx="3794125" cy="4848225"/>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36868" name="Picture 16" descr="Color Atlas Of Physiology 5th Ed (A Despopoulos Et Al, Thieme 2003)_Page_218"/>
          <p:cNvPicPr>
            <a:picLocks noChangeAspect="1" noChangeArrowheads="1"/>
          </p:cNvPicPr>
          <p:nvPr/>
        </p:nvPicPr>
        <p:blipFill>
          <a:blip r:embed="rId4">
            <a:extLst>
              <a:ext uri="{28A0092B-C50C-407E-A947-70E740481C1C}">
                <a14:useLocalDpi xmlns:a14="http://schemas.microsoft.com/office/drawing/2010/main" val="0"/>
              </a:ext>
            </a:extLst>
          </a:blip>
          <a:srcRect l="47327" t="52266" r="8888" b="6158"/>
          <a:stretch>
            <a:fillRect/>
          </a:stretch>
        </p:blipFill>
        <p:spPr bwMode="auto">
          <a:xfrm>
            <a:off x="1017588" y="1604963"/>
            <a:ext cx="3087687"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17"/>
          <p:cNvSpPr txBox="1">
            <a:spLocks noChangeArrowheads="1"/>
          </p:cNvSpPr>
          <p:nvPr/>
        </p:nvSpPr>
        <p:spPr bwMode="auto">
          <a:xfrm>
            <a:off x="4960938" y="1408113"/>
            <a:ext cx="3598862" cy="641350"/>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1. Tlakový gradient mezi venózním systémem a pravou síní</a:t>
            </a:r>
            <a:endParaRPr lang="cs-CZ" altLang="cs-CZ" sz="1700"/>
          </a:p>
        </p:txBody>
      </p:sp>
      <p:sp>
        <p:nvSpPr>
          <p:cNvPr id="36870" name="Text Box 18"/>
          <p:cNvSpPr txBox="1">
            <a:spLocks noChangeArrowheads="1"/>
          </p:cNvSpPr>
          <p:nvPr/>
        </p:nvSpPr>
        <p:spPr bwMode="auto">
          <a:xfrm>
            <a:off x="4962525" y="2686050"/>
            <a:ext cx="3598863" cy="366713"/>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2. Sací účinek systoly</a:t>
            </a:r>
            <a:endParaRPr lang="cs-CZ" altLang="cs-CZ" sz="1700"/>
          </a:p>
        </p:txBody>
      </p:sp>
      <p:sp>
        <p:nvSpPr>
          <p:cNvPr id="36871" name="Text Box 19"/>
          <p:cNvSpPr txBox="1">
            <a:spLocks noChangeArrowheads="1"/>
          </p:cNvSpPr>
          <p:nvPr/>
        </p:nvSpPr>
        <p:spPr bwMode="auto">
          <a:xfrm>
            <a:off x="4964113" y="3668713"/>
            <a:ext cx="3598862" cy="366712"/>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3. Kontrakce kosterních svalů</a:t>
            </a:r>
            <a:endParaRPr lang="cs-CZ" altLang="cs-CZ" sz="1700"/>
          </a:p>
        </p:txBody>
      </p:sp>
      <p:sp>
        <p:nvSpPr>
          <p:cNvPr id="36872" name="Text Box 20"/>
          <p:cNvSpPr txBox="1">
            <a:spLocks noChangeArrowheads="1"/>
          </p:cNvSpPr>
          <p:nvPr/>
        </p:nvSpPr>
        <p:spPr bwMode="auto">
          <a:xfrm>
            <a:off x="4965700" y="4641850"/>
            <a:ext cx="3598863" cy="641350"/>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4. Přetlak v břišní dutině a podtlak v hrudní dutině během nádechu</a:t>
            </a:r>
            <a:endParaRPr lang="cs-CZ" altLang="cs-CZ" sz="1700"/>
          </a:p>
        </p:txBody>
      </p:sp>
      <p:sp>
        <p:nvSpPr>
          <p:cNvPr id="36873" name="Text Box 21"/>
          <p:cNvSpPr txBox="1">
            <a:spLocks noChangeArrowheads="1"/>
          </p:cNvSpPr>
          <p:nvPr/>
        </p:nvSpPr>
        <p:spPr bwMode="auto">
          <a:xfrm>
            <a:off x="4965700" y="5899150"/>
            <a:ext cx="3598863" cy="366713"/>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5. Žilní chlopně</a:t>
            </a:r>
            <a:endParaRPr lang="cs-CZ" altLang="cs-CZ" sz="1700"/>
          </a:p>
        </p:txBody>
      </p:sp>
      <p:grpSp>
        <p:nvGrpSpPr>
          <p:cNvPr id="36874" name="Group 27"/>
          <p:cNvGrpSpPr>
            <a:grpSpLocks/>
          </p:cNvGrpSpPr>
          <p:nvPr/>
        </p:nvGrpSpPr>
        <p:grpSpPr bwMode="auto">
          <a:xfrm>
            <a:off x="892175" y="4930775"/>
            <a:ext cx="419100" cy="485775"/>
            <a:chOff x="568" y="3022"/>
            <a:chExt cx="264" cy="306"/>
          </a:xfrm>
        </p:grpSpPr>
        <p:sp>
          <p:nvSpPr>
            <p:cNvPr id="36887" name="AutoShape 25"/>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8" name="Text Box 26"/>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1</a:t>
              </a:r>
            </a:p>
          </p:txBody>
        </p:sp>
      </p:grpSp>
      <p:grpSp>
        <p:nvGrpSpPr>
          <p:cNvPr id="36875" name="Group 28"/>
          <p:cNvGrpSpPr>
            <a:grpSpLocks/>
          </p:cNvGrpSpPr>
          <p:nvPr/>
        </p:nvGrpSpPr>
        <p:grpSpPr bwMode="auto">
          <a:xfrm>
            <a:off x="884238" y="2332038"/>
            <a:ext cx="419100" cy="485775"/>
            <a:chOff x="568" y="3022"/>
            <a:chExt cx="264" cy="306"/>
          </a:xfrm>
        </p:grpSpPr>
        <p:sp>
          <p:nvSpPr>
            <p:cNvPr id="36885" name="AutoShape 29"/>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6" name="Text Box 30"/>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2</a:t>
              </a:r>
            </a:p>
          </p:txBody>
        </p:sp>
      </p:grpSp>
      <p:grpSp>
        <p:nvGrpSpPr>
          <p:cNvPr id="36876" name="Group 31"/>
          <p:cNvGrpSpPr>
            <a:grpSpLocks/>
          </p:cNvGrpSpPr>
          <p:nvPr/>
        </p:nvGrpSpPr>
        <p:grpSpPr bwMode="auto">
          <a:xfrm>
            <a:off x="3114675" y="3505200"/>
            <a:ext cx="419100" cy="485775"/>
            <a:chOff x="568" y="3022"/>
            <a:chExt cx="264" cy="306"/>
          </a:xfrm>
        </p:grpSpPr>
        <p:sp>
          <p:nvSpPr>
            <p:cNvPr id="36883" name="AutoShape 32"/>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4" name="Text Box 33"/>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4</a:t>
              </a:r>
            </a:p>
          </p:txBody>
        </p:sp>
      </p:grpSp>
      <p:grpSp>
        <p:nvGrpSpPr>
          <p:cNvPr id="36877" name="Group 34"/>
          <p:cNvGrpSpPr>
            <a:grpSpLocks/>
          </p:cNvGrpSpPr>
          <p:nvPr/>
        </p:nvGrpSpPr>
        <p:grpSpPr bwMode="auto">
          <a:xfrm>
            <a:off x="3162300" y="4629150"/>
            <a:ext cx="419100" cy="485775"/>
            <a:chOff x="568" y="3022"/>
            <a:chExt cx="264" cy="306"/>
          </a:xfrm>
        </p:grpSpPr>
        <p:sp>
          <p:nvSpPr>
            <p:cNvPr id="36881" name="AutoShape 35"/>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2" name="Text Box 36"/>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3</a:t>
              </a:r>
            </a:p>
          </p:txBody>
        </p:sp>
      </p:grpSp>
      <p:grpSp>
        <p:nvGrpSpPr>
          <p:cNvPr id="36878" name="Group 37"/>
          <p:cNvGrpSpPr>
            <a:grpSpLocks/>
          </p:cNvGrpSpPr>
          <p:nvPr/>
        </p:nvGrpSpPr>
        <p:grpSpPr bwMode="auto">
          <a:xfrm>
            <a:off x="885825" y="3667125"/>
            <a:ext cx="419100" cy="485775"/>
            <a:chOff x="568" y="3022"/>
            <a:chExt cx="264" cy="306"/>
          </a:xfrm>
        </p:grpSpPr>
        <p:sp>
          <p:nvSpPr>
            <p:cNvPr id="36879" name="AutoShape 38"/>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0" name="Text Box 39"/>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5</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11" name="Rectangle 7"/>
          <p:cNvSpPr>
            <a:spLocks noChangeArrowheads="1"/>
          </p:cNvSpPr>
          <p:nvPr/>
        </p:nvSpPr>
        <p:spPr bwMode="auto">
          <a:xfrm>
            <a:off x="2151063" y="2809875"/>
            <a:ext cx="47259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3. </a:t>
            </a:r>
            <a:r>
              <a:rPr lang="cs-CZ" sz="3200" b="1">
                <a:sym typeface="Symbol" pitchFamily="18" charset="2"/>
              </a:rPr>
              <a:t>Krevní oběh a tlak</a:t>
            </a:r>
            <a:endParaRPr lang="en-GB" sz="3200" b="1">
              <a:sym typeface="Symbol" pitchFamily="18" charset="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Biofyzika krevního oběhu_Page_04"/>
          <p:cNvPicPr>
            <a:picLocks noChangeAspect="1" noChangeArrowheads="1"/>
          </p:cNvPicPr>
          <p:nvPr/>
        </p:nvPicPr>
        <p:blipFill>
          <a:blip r:embed="rId3">
            <a:extLst>
              <a:ext uri="{28A0092B-C50C-407E-A947-70E740481C1C}">
                <a14:useLocalDpi xmlns:a14="http://schemas.microsoft.com/office/drawing/2010/main" val="0"/>
              </a:ext>
            </a:extLst>
          </a:blip>
          <a:srcRect l="8069" t="52727" r="8279" b="6714"/>
          <a:stretch>
            <a:fillRect/>
          </a:stretch>
        </p:blipFill>
        <p:spPr bwMode="auto">
          <a:xfrm>
            <a:off x="198438" y="666750"/>
            <a:ext cx="87439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Oval 3"/>
          <p:cNvSpPr>
            <a:spLocks noChangeArrowheads="1"/>
          </p:cNvSpPr>
          <p:nvPr/>
        </p:nvSpPr>
        <p:spPr bwMode="auto">
          <a:xfrm>
            <a:off x="5994400" y="1865313"/>
            <a:ext cx="2190750" cy="6540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916" name="Text Box 4"/>
          <p:cNvSpPr txBox="1">
            <a:spLocks noChangeArrowheads="1"/>
          </p:cNvSpPr>
          <p:nvPr/>
        </p:nvSpPr>
        <p:spPr bwMode="auto">
          <a:xfrm>
            <a:off x="5907088" y="1957388"/>
            <a:ext cx="23701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Srdeční výdej v klidu </a:t>
            </a:r>
          </a:p>
          <a:p>
            <a:pPr algn="ctr">
              <a:spcBef>
                <a:spcPct val="5000"/>
              </a:spcBef>
            </a:pPr>
            <a:r>
              <a:rPr lang="cs-CZ" altLang="cs-CZ" sz="1400" b="1">
                <a:sym typeface="Symbol" pitchFamily="18" charset="2"/>
              </a:rPr>
              <a:t> 5 - 6 l</a:t>
            </a:r>
            <a:r>
              <a:rPr lang="en-US" altLang="cs-CZ" sz="1400" b="1">
                <a:sym typeface="Symbol" pitchFamily="18" charset="2"/>
              </a:rPr>
              <a:t>/min</a:t>
            </a:r>
            <a:endParaRPr lang="cs-CZ" altLang="cs-CZ" sz="1400" b="1">
              <a:sym typeface="Symbol" pitchFamily="18" charset="2"/>
            </a:endParaRPr>
          </a:p>
        </p:txBody>
      </p:sp>
      <p:sp>
        <p:nvSpPr>
          <p:cNvPr id="38921" name="Text Box 9"/>
          <p:cNvSpPr txBox="1">
            <a:spLocks noChangeArrowheads="1"/>
          </p:cNvSpPr>
          <p:nvPr/>
        </p:nvSpPr>
        <p:spPr bwMode="auto">
          <a:xfrm>
            <a:off x="3622675" y="1762125"/>
            <a:ext cx="1382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rgbClr val="FFFF00"/>
                </a:solidFill>
              </a:rPr>
              <a:t>plicní oběh</a:t>
            </a:r>
          </a:p>
        </p:txBody>
      </p:sp>
      <p:sp>
        <p:nvSpPr>
          <p:cNvPr id="38922" name="Text Box 10"/>
          <p:cNvSpPr txBox="1">
            <a:spLocks noChangeArrowheads="1"/>
          </p:cNvSpPr>
          <p:nvPr/>
        </p:nvSpPr>
        <p:spPr bwMode="auto">
          <a:xfrm>
            <a:off x="3446463" y="2806700"/>
            <a:ext cx="1920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rgbClr val="FFFF00"/>
                </a:solidFill>
              </a:rPr>
              <a:t>systémový oběh</a:t>
            </a:r>
          </a:p>
        </p:txBody>
      </p:sp>
      <p:sp>
        <p:nvSpPr>
          <p:cNvPr id="38923" name="Text Box 12"/>
          <p:cNvSpPr txBox="1">
            <a:spLocks noChangeArrowheads="1"/>
          </p:cNvSpPr>
          <p:nvPr/>
        </p:nvSpPr>
        <p:spPr bwMode="auto">
          <a:xfrm>
            <a:off x="320675" y="5851525"/>
            <a:ext cx="2468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60000"/>
              </a:lnSpc>
              <a:spcBef>
                <a:spcPct val="50000"/>
              </a:spcBef>
            </a:pPr>
            <a:r>
              <a:rPr lang="cs-CZ" altLang="cs-CZ" sz="1600">
                <a:solidFill>
                  <a:schemeClr val="bg1"/>
                </a:solidFill>
              </a:rPr>
              <a:t>Nízkotlaký-systém</a:t>
            </a:r>
          </a:p>
          <a:p>
            <a:pPr algn="ctr">
              <a:lnSpc>
                <a:spcPct val="60000"/>
              </a:lnSpc>
              <a:spcBef>
                <a:spcPct val="50000"/>
              </a:spcBef>
            </a:pPr>
            <a:r>
              <a:rPr lang="cs-CZ" altLang="cs-CZ" sz="1600">
                <a:solidFill>
                  <a:schemeClr val="bg1"/>
                </a:solidFill>
              </a:rPr>
              <a:t>(rezervoárová funkce)</a:t>
            </a:r>
          </a:p>
        </p:txBody>
      </p:sp>
      <p:sp>
        <p:nvSpPr>
          <p:cNvPr id="38924" name="Text Box 13"/>
          <p:cNvSpPr txBox="1">
            <a:spLocks noChangeArrowheads="1"/>
          </p:cNvSpPr>
          <p:nvPr/>
        </p:nvSpPr>
        <p:spPr bwMode="auto">
          <a:xfrm>
            <a:off x="6457950" y="5834063"/>
            <a:ext cx="246856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60000"/>
              </a:lnSpc>
              <a:spcBef>
                <a:spcPct val="50000"/>
              </a:spcBef>
            </a:pPr>
            <a:r>
              <a:rPr lang="cs-CZ" altLang="cs-CZ" sz="1600">
                <a:solidFill>
                  <a:schemeClr val="bg1"/>
                </a:solidFill>
              </a:rPr>
              <a:t>Vysokotlakový systém</a:t>
            </a:r>
          </a:p>
          <a:p>
            <a:pPr algn="ctr">
              <a:lnSpc>
                <a:spcPct val="60000"/>
              </a:lnSpc>
              <a:spcBef>
                <a:spcPct val="50000"/>
              </a:spcBef>
            </a:pPr>
            <a:r>
              <a:rPr lang="cs-CZ" altLang="cs-CZ" sz="1600">
                <a:solidFill>
                  <a:schemeClr val="bg1"/>
                </a:solidFill>
              </a:rPr>
              <a:t>(zásobovací funkce)</a:t>
            </a:r>
          </a:p>
        </p:txBody>
      </p:sp>
      <p:pic>
        <p:nvPicPr>
          <p:cNvPr id="38925" name="Picture 16" descr="Biofyzika krevního oběhu_Page_04"/>
          <p:cNvPicPr>
            <a:picLocks noChangeAspect="1" noChangeArrowheads="1"/>
          </p:cNvPicPr>
          <p:nvPr/>
        </p:nvPicPr>
        <p:blipFill>
          <a:blip r:embed="rId4">
            <a:extLst>
              <a:ext uri="{28A0092B-C50C-407E-A947-70E740481C1C}">
                <a14:useLocalDpi xmlns:a14="http://schemas.microsoft.com/office/drawing/2010/main" val="0"/>
              </a:ext>
            </a:extLst>
          </a:blip>
          <a:srcRect l="8052" t="44276" r="8290" b="53070"/>
          <a:stretch>
            <a:fillRect/>
          </a:stretch>
        </p:blipFill>
        <p:spPr bwMode="auto">
          <a:xfrm>
            <a:off x="196850" y="223838"/>
            <a:ext cx="87439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6" name="Text Box 11"/>
          <p:cNvSpPr txBox="1">
            <a:spLocks noChangeArrowheads="1"/>
          </p:cNvSpPr>
          <p:nvPr/>
        </p:nvSpPr>
        <p:spPr bwMode="auto">
          <a:xfrm>
            <a:off x="3313113" y="390525"/>
            <a:ext cx="24971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cs-CZ" altLang="cs-CZ" sz="2800">
                <a:solidFill>
                  <a:srgbClr val="FFFF00"/>
                </a:solidFill>
                <a:sym typeface="Symbol" pitchFamily="18" charset="2"/>
              </a:rPr>
              <a:t>Krevní oběh</a:t>
            </a:r>
          </a:p>
          <a:p>
            <a:pPr>
              <a:spcBef>
                <a:spcPct val="50000"/>
              </a:spcBef>
            </a:pPr>
            <a:endParaRPr lang="cs-CZ" altLang="cs-CZ" sz="2800">
              <a:solidFill>
                <a:srgbClr val="FFFF00"/>
              </a:solidFill>
            </a:endParaRPr>
          </a:p>
        </p:txBody>
      </p:sp>
      <p:sp>
        <p:nvSpPr>
          <p:cNvPr id="38927" name="AutoShape 20"/>
          <p:cNvSpPr>
            <a:spLocks noChangeArrowheads="1"/>
          </p:cNvSpPr>
          <p:nvPr/>
        </p:nvSpPr>
        <p:spPr bwMode="auto">
          <a:xfrm>
            <a:off x="5248275" y="6372225"/>
            <a:ext cx="657225" cy="228600"/>
          </a:xfrm>
          <a:prstGeom prst="wedgeRoundRectCallout">
            <a:avLst>
              <a:gd name="adj1" fmla="val -20532"/>
              <a:gd name="adj2" fmla="val -127778"/>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400"/>
          </a:p>
        </p:txBody>
      </p:sp>
      <p:sp>
        <p:nvSpPr>
          <p:cNvPr id="38928" name="AutoShape 21"/>
          <p:cNvSpPr>
            <a:spLocks noChangeArrowheads="1"/>
          </p:cNvSpPr>
          <p:nvPr/>
        </p:nvSpPr>
        <p:spPr bwMode="auto">
          <a:xfrm>
            <a:off x="5945188" y="6383338"/>
            <a:ext cx="657225" cy="219075"/>
          </a:xfrm>
          <a:prstGeom prst="wedgeRoundRectCallout">
            <a:avLst>
              <a:gd name="adj1" fmla="val -20532"/>
              <a:gd name="adj2" fmla="val -13550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400"/>
          </a:p>
        </p:txBody>
      </p:sp>
      <p:sp>
        <p:nvSpPr>
          <p:cNvPr id="38929" name="Text Box 23"/>
          <p:cNvSpPr txBox="1">
            <a:spLocks noChangeArrowheads="1"/>
          </p:cNvSpPr>
          <p:nvPr/>
        </p:nvSpPr>
        <p:spPr bwMode="auto">
          <a:xfrm>
            <a:off x="5861050" y="6313488"/>
            <a:ext cx="788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zátěž</a:t>
            </a:r>
            <a:endParaRPr lang="cs-CZ" altLang="cs-CZ" sz="1400" b="1">
              <a:sym typeface="Symbol" pitchFamily="18" charset="2"/>
            </a:endParaRPr>
          </a:p>
        </p:txBody>
      </p:sp>
      <p:sp>
        <p:nvSpPr>
          <p:cNvPr id="38930" name="Text Box 17"/>
          <p:cNvSpPr txBox="1">
            <a:spLocks noChangeArrowheads="1"/>
          </p:cNvSpPr>
          <p:nvPr/>
        </p:nvSpPr>
        <p:spPr bwMode="auto">
          <a:xfrm>
            <a:off x="5249863" y="6311900"/>
            <a:ext cx="579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klid</a:t>
            </a:r>
            <a:endParaRPr lang="cs-CZ" altLang="cs-CZ" sz="1400" b="1">
              <a:sym typeface="Symbol" pitchFamily="18" charset="2"/>
            </a:endParaRPr>
          </a:p>
        </p:txBody>
      </p:sp>
      <p:sp>
        <p:nvSpPr>
          <p:cNvPr id="38934" name="Text Box 52"/>
          <p:cNvSpPr txBox="1">
            <a:spLocks noChangeArrowheads="1"/>
          </p:cNvSpPr>
          <p:nvPr/>
        </p:nvSpPr>
        <p:spPr bwMode="auto">
          <a:xfrm>
            <a:off x="2352675" y="2441575"/>
            <a:ext cx="990600" cy="288925"/>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1100" b="1"/>
              <a:t>Pravé srdce</a:t>
            </a:r>
            <a:endParaRPr lang="en-GB" altLang="cs-CZ" sz="1100" b="1"/>
          </a:p>
        </p:txBody>
      </p:sp>
      <p:sp>
        <p:nvSpPr>
          <p:cNvPr id="38935" name="Text Box 52"/>
          <p:cNvSpPr txBox="1">
            <a:spLocks noChangeArrowheads="1"/>
          </p:cNvSpPr>
          <p:nvPr/>
        </p:nvSpPr>
        <p:spPr bwMode="auto">
          <a:xfrm>
            <a:off x="5176838" y="2489200"/>
            <a:ext cx="990600" cy="288925"/>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1100" b="1"/>
              <a:t>Levé srdce</a:t>
            </a:r>
            <a:endParaRPr lang="en-GB" altLang="cs-CZ" sz="1100" b="1"/>
          </a:p>
        </p:txBody>
      </p:sp>
      <p:sp>
        <p:nvSpPr>
          <p:cNvPr id="38914" name="Oval 24"/>
          <p:cNvSpPr>
            <a:spLocks noChangeArrowheads="1"/>
          </p:cNvSpPr>
          <p:nvPr/>
        </p:nvSpPr>
        <p:spPr bwMode="auto">
          <a:xfrm>
            <a:off x="6005513" y="2447925"/>
            <a:ext cx="2190750" cy="6540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931" name="Text Box 25"/>
          <p:cNvSpPr txBox="1">
            <a:spLocks noChangeArrowheads="1"/>
          </p:cNvSpPr>
          <p:nvPr/>
        </p:nvSpPr>
        <p:spPr bwMode="auto">
          <a:xfrm>
            <a:off x="5994400" y="2587625"/>
            <a:ext cx="237013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Po zátěži až 20 l/min</a:t>
            </a:r>
          </a:p>
          <a:p>
            <a:pPr algn="ctr">
              <a:spcBef>
                <a:spcPct val="5000"/>
              </a:spcBef>
            </a:pPr>
            <a:r>
              <a:rPr lang="cs-CZ" altLang="cs-CZ" sz="1400" b="1">
                <a:sym typeface="Symbol" pitchFamily="18" charset="2"/>
              </a:rPr>
              <a:t> </a:t>
            </a:r>
          </a:p>
        </p:txBody>
      </p:sp>
      <p:sp>
        <p:nvSpPr>
          <p:cNvPr id="38936" name="AutoShape 39"/>
          <p:cNvSpPr>
            <a:spLocks noChangeArrowheads="1"/>
          </p:cNvSpPr>
          <p:nvPr/>
        </p:nvSpPr>
        <p:spPr bwMode="auto">
          <a:xfrm>
            <a:off x="6419850" y="3114675"/>
            <a:ext cx="904875" cy="695325"/>
          </a:xfrm>
          <a:prstGeom prst="wedgeRoundRectCallout">
            <a:avLst>
              <a:gd name="adj1" fmla="val 9472"/>
              <a:gd name="adj2" fmla="val 14384"/>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t>120</a:t>
            </a:r>
            <a:r>
              <a:rPr lang="en-US" altLang="cs-CZ" sz="1400" b="1"/>
              <a:t>/80</a:t>
            </a:r>
            <a:endParaRPr lang="cs-CZ" altLang="cs-CZ" sz="1400" b="1"/>
          </a:p>
          <a:p>
            <a:pPr algn="ctr">
              <a:spcBef>
                <a:spcPct val="5000"/>
              </a:spcBef>
            </a:pPr>
            <a:r>
              <a:rPr lang="en-US" altLang="cs-CZ" sz="1400" b="1"/>
              <a:t> mm Hg</a:t>
            </a:r>
            <a:endParaRPr lang="cs-CZ" altLang="cs-CZ" sz="1400" b="1"/>
          </a:p>
          <a:p>
            <a:pPr algn="ctr"/>
            <a:endParaRPr lang="cs-CZ" altLang="cs-CZ" sz="2000"/>
          </a:p>
        </p:txBody>
      </p:sp>
      <p:sp>
        <p:nvSpPr>
          <p:cNvPr id="38937" name="Oval 25"/>
          <p:cNvSpPr>
            <a:spLocks noChangeArrowheads="1"/>
          </p:cNvSpPr>
          <p:nvPr/>
        </p:nvSpPr>
        <p:spPr bwMode="auto">
          <a:xfrm>
            <a:off x="1392238" y="2849563"/>
            <a:ext cx="1349375" cy="4937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38938" name="Text Box 26"/>
          <p:cNvSpPr txBox="1">
            <a:spLocks noChangeArrowheads="1"/>
          </p:cNvSpPr>
          <p:nvPr/>
        </p:nvSpPr>
        <p:spPr bwMode="auto">
          <a:xfrm>
            <a:off x="1214438" y="2970213"/>
            <a:ext cx="174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sym typeface="Symbol" pitchFamily="18" charset="2"/>
              </a:rPr>
              <a:t></a:t>
            </a:r>
            <a:r>
              <a:rPr lang="cs-CZ" altLang="cs-CZ" sz="1400" b="1"/>
              <a:t>3</a:t>
            </a:r>
            <a:r>
              <a:rPr lang="en-US" altLang="cs-CZ" sz="1400" b="1"/>
              <a:t> mm Hg</a:t>
            </a:r>
            <a:endParaRPr lang="cs-CZ" altLang="cs-CZ" sz="1400" b="1"/>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4463"/>
            <a:ext cx="89566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Oval 74"/>
          <p:cNvSpPr>
            <a:spLocks noChangeArrowheads="1"/>
          </p:cNvSpPr>
          <p:nvPr/>
        </p:nvSpPr>
        <p:spPr bwMode="auto">
          <a:xfrm>
            <a:off x="7142163" y="5126038"/>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2" name="Oval 73"/>
          <p:cNvSpPr>
            <a:spLocks noChangeArrowheads="1"/>
          </p:cNvSpPr>
          <p:nvPr/>
        </p:nvSpPr>
        <p:spPr bwMode="auto">
          <a:xfrm>
            <a:off x="160338" y="5689600"/>
            <a:ext cx="3251200"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3" name="Rectangle 5"/>
          <p:cNvSpPr>
            <a:spLocks noGrp="1" noChangeArrowheads="1"/>
          </p:cNvSpPr>
          <p:nvPr>
            <p:ph type="ctrTitle"/>
          </p:nvPr>
        </p:nvSpPr>
        <p:spPr>
          <a:xfrm>
            <a:off x="409575" y="144463"/>
            <a:ext cx="7772400" cy="1470025"/>
          </a:xfrm>
        </p:spPr>
        <p:txBody>
          <a:bodyPr/>
          <a:lstStyle/>
          <a:p>
            <a:pPr eaLnBrk="1" hangingPunct="1"/>
            <a:r>
              <a:rPr lang="cs-CZ" altLang="cs-CZ" sz="3200" smtClean="0"/>
              <a:t>Krevní tlak při změnách parametrů cévního systému a srdečního výdeje</a:t>
            </a:r>
          </a:p>
        </p:txBody>
      </p:sp>
      <p:sp>
        <p:nvSpPr>
          <p:cNvPr id="40964" name="Oval 7"/>
          <p:cNvSpPr>
            <a:spLocks noChangeArrowheads="1"/>
          </p:cNvSpPr>
          <p:nvPr/>
        </p:nvSpPr>
        <p:spPr bwMode="auto">
          <a:xfrm>
            <a:off x="2063750" y="2544763"/>
            <a:ext cx="4584700" cy="1663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5" name="Oval 8"/>
          <p:cNvSpPr>
            <a:spLocks noChangeArrowheads="1"/>
          </p:cNvSpPr>
          <p:nvPr/>
        </p:nvSpPr>
        <p:spPr bwMode="auto">
          <a:xfrm>
            <a:off x="2225675" y="2725738"/>
            <a:ext cx="4281488" cy="13779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6" name="Rectangle 9"/>
          <p:cNvSpPr>
            <a:spLocks noChangeArrowheads="1"/>
          </p:cNvSpPr>
          <p:nvPr/>
        </p:nvSpPr>
        <p:spPr bwMode="auto">
          <a:xfrm>
            <a:off x="3878263" y="2397125"/>
            <a:ext cx="1090612" cy="606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7" name="Rectangle 10"/>
          <p:cNvSpPr>
            <a:spLocks noChangeArrowheads="1"/>
          </p:cNvSpPr>
          <p:nvPr/>
        </p:nvSpPr>
        <p:spPr bwMode="auto">
          <a:xfrm>
            <a:off x="3873500" y="3852863"/>
            <a:ext cx="1090613" cy="508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8" name="Text Box 11"/>
          <p:cNvSpPr txBox="1">
            <a:spLocks noChangeArrowheads="1"/>
          </p:cNvSpPr>
          <p:nvPr/>
        </p:nvSpPr>
        <p:spPr bwMode="auto">
          <a:xfrm>
            <a:off x="4256088" y="3943350"/>
            <a:ext cx="512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t>R</a:t>
            </a:r>
            <a:endParaRPr lang="cs-CZ" altLang="cs-CZ"/>
          </a:p>
        </p:txBody>
      </p:sp>
      <p:sp>
        <p:nvSpPr>
          <p:cNvPr id="40969" name="Text Box 12"/>
          <p:cNvSpPr txBox="1">
            <a:spLocks noChangeArrowheads="1"/>
          </p:cNvSpPr>
          <p:nvPr/>
        </p:nvSpPr>
        <p:spPr bwMode="auto">
          <a:xfrm>
            <a:off x="6642100" y="32559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a</a:t>
            </a:r>
            <a:endParaRPr lang="cs-CZ" altLang="cs-CZ"/>
          </a:p>
        </p:txBody>
      </p:sp>
      <p:sp>
        <p:nvSpPr>
          <p:cNvPr id="40970" name="Text Box 13"/>
          <p:cNvSpPr txBox="1">
            <a:spLocks noChangeArrowheads="1"/>
          </p:cNvSpPr>
          <p:nvPr/>
        </p:nvSpPr>
        <p:spPr bwMode="auto">
          <a:xfrm>
            <a:off x="1695450" y="32004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v</a:t>
            </a:r>
            <a:endParaRPr lang="cs-CZ" altLang="cs-CZ"/>
          </a:p>
        </p:txBody>
      </p:sp>
      <p:sp>
        <p:nvSpPr>
          <p:cNvPr id="40971" name="Freeform 14"/>
          <p:cNvSpPr>
            <a:spLocks/>
          </p:cNvSpPr>
          <p:nvPr/>
        </p:nvSpPr>
        <p:spPr bwMode="auto">
          <a:xfrm>
            <a:off x="4805363" y="26495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72" name="Freeform 15"/>
          <p:cNvSpPr>
            <a:spLocks/>
          </p:cNvSpPr>
          <p:nvPr/>
        </p:nvSpPr>
        <p:spPr bwMode="auto">
          <a:xfrm>
            <a:off x="4721225" y="40687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73" name="Text Box 16"/>
          <p:cNvSpPr txBox="1">
            <a:spLocks noChangeArrowheads="1"/>
          </p:cNvSpPr>
          <p:nvPr/>
        </p:nvSpPr>
        <p:spPr bwMode="auto">
          <a:xfrm>
            <a:off x="5318125" y="22764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cs-CZ" b="1"/>
              <a:t>Q</a:t>
            </a:r>
            <a:endParaRPr lang="cs-CZ" altLang="cs-CZ" b="1"/>
          </a:p>
        </p:txBody>
      </p:sp>
      <p:sp>
        <p:nvSpPr>
          <p:cNvPr id="40974" name="Line 18"/>
          <p:cNvSpPr>
            <a:spLocks noChangeShapeType="1"/>
          </p:cNvSpPr>
          <p:nvPr/>
        </p:nvSpPr>
        <p:spPr bwMode="auto">
          <a:xfrm>
            <a:off x="6569075" y="33956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75" name="Line 19"/>
          <p:cNvSpPr>
            <a:spLocks noChangeShapeType="1"/>
          </p:cNvSpPr>
          <p:nvPr/>
        </p:nvSpPr>
        <p:spPr bwMode="auto">
          <a:xfrm flipH="1">
            <a:off x="1979613" y="33782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76" name="Line 20"/>
          <p:cNvSpPr>
            <a:spLocks noChangeShapeType="1"/>
          </p:cNvSpPr>
          <p:nvPr/>
        </p:nvSpPr>
        <p:spPr bwMode="auto">
          <a:xfrm flipV="1">
            <a:off x="5251450" y="25288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77" name="Line 22"/>
          <p:cNvSpPr>
            <a:spLocks noChangeShapeType="1"/>
          </p:cNvSpPr>
          <p:nvPr/>
        </p:nvSpPr>
        <p:spPr bwMode="auto">
          <a:xfrm flipV="1">
            <a:off x="6513513" y="2987675"/>
            <a:ext cx="168275" cy="125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78" name="Text Box 23"/>
          <p:cNvSpPr txBox="1">
            <a:spLocks noChangeArrowheads="1"/>
          </p:cNvSpPr>
          <p:nvPr/>
        </p:nvSpPr>
        <p:spPr bwMode="auto">
          <a:xfrm>
            <a:off x="6607175" y="2794000"/>
            <a:ext cx="6000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C</a:t>
            </a:r>
            <a:r>
              <a:rPr lang="cs-CZ" altLang="cs-CZ" b="1" baseline="-25000"/>
              <a:t>a</a:t>
            </a:r>
            <a:endParaRPr lang="cs-CZ" altLang="cs-CZ"/>
          </a:p>
        </p:txBody>
      </p:sp>
      <p:sp>
        <p:nvSpPr>
          <p:cNvPr id="40979" name="Text Box 24"/>
          <p:cNvSpPr txBox="1">
            <a:spLocks noChangeArrowheads="1"/>
          </p:cNvSpPr>
          <p:nvPr/>
        </p:nvSpPr>
        <p:spPr bwMode="auto">
          <a:xfrm>
            <a:off x="5849938" y="3228975"/>
            <a:ext cx="97631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aorta</a:t>
            </a:r>
            <a:endParaRPr lang="cs-CZ" altLang="cs-CZ"/>
          </a:p>
        </p:txBody>
      </p:sp>
      <p:sp>
        <p:nvSpPr>
          <p:cNvPr id="40980" name="Text Box 25"/>
          <p:cNvSpPr txBox="1">
            <a:spLocks noChangeArrowheads="1"/>
          </p:cNvSpPr>
          <p:nvPr/>
        </p:nvSpPr>
        <p:spPr bwMode="auto">
          <a:xfrm>
            <a:off x="2305050" y="3197225"/>
            <a:ext cx="20637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a:t>venózní systém</a:t>
            </a:r>
            <a:endParaRPr lang="cs-CZ" altLang="cs-CZ" dirty="0"/>
          </a:p>
        </p:txBody>
      </p:sp>
      <p:sp>
        <p:nvSpPr>
          <p:cNvPr id="40981" name="Text Box 26"/>
          <p:cNvSpPr txBox="1">
            <a:spLocks noChangeArrowheads="1"/>
          </p:cNvSpPr>
          <p:nvPr/>
        </p:nvSpPr>
        <p:spPr bwMode="auto">
          <a:xfrm>
            <a:off x="6618288" y="3644900"/>
            <a:ext cx="482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a:t>
            </a:r>
            <a:r>
              <a:rPr lang="cs-CZ" altLang="cs-CZ" b="1" baseline="-25000"/>
              <a:t>a</a:t>
            </a:r>
            <a:endParaRPr lang="cs-CZ" altLang="cs-CZ"/>
          </a:p>
        </p:txBody>
      </p:sp>
      <p:sp>
        <p:nvSpPr>
          <p:cNvPr id="40982" name="Line 27"/>
          <p:cNvSpPr>
            <a:spLocks noChangeShapeType="1"/>
          </p:cNvSpPr>
          <p:nvPr/>
        </p:nvSpPr>
        <p:spPr bwMode="auto">
          <a:xfrm>
            <a:off x="6442075" y="3644900"/>
            <a:ext cx="214313" cy="160338"/>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83" name="Text Box 28"/>
          <p:cNvSpPr txBox="1">
            <a:spLocks noChangeArrowheads="1"/>
          </p:cNvSpPr>
          <p:nvPr/>
        </p:nvSpPr>
        <p:spPr bwMode="auto">
          <a:xfrm>
            <a:off x="3859213" y="2392363"/>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1600" b="1"/>
              <a:t>SRDCE</a:t>
            </a:r>
          </a:p>
          <a:p>
            <a:pPr algn="ctr"/>
            <a:r>
              <a:rPr lang="cs-CZ" altLang="cs-CZ" b="1" u="sng"/>
              <a:t>SV</a:t>
            </a:r>
            <a:r>
              <a:rPr lang="cs-CZ" altLang="cs-CZ" b="1"/>
              <a:t>, </a:t>
            </a:r>
            <a:r>
              <a:rPr lang="cs-CZ" altLang="cs-CZ" b="1" u="sng"/>
              <a:t>TF</a:t>
            </a:r>
            <a:endParaRPr lang="cs-CZ" altLang="cs-CZ"/>
          </a:p>
        </p:txBody>
      </p:sp>
      <p:sp>
        <p:nvSpPr>
          <p:cNvPr id="40984" name="Line 29"/>
          <p:cNvSpPr>
            <a:spLocks noChangeShapeType="1"/>
          </p:cNvSpPr>
          <p:nvPr/>
        </p:nvSpPr>
        <p:spPr bwMode="auto">
          <a:xfrm>
            <a:off x="6708775" y="3111500"/>
            <a:ext cx="2381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85" name="Text Box 37"/>
          <p:cNvSpPr txBox="1">
            <a:spLocks noChangeArrowheads="1"/>
          </p:cNvSpPr>
          <p:nvPr/>
        </p:nvSpPr>
        <p:spPr bwMode="auto">
          <a:xfrm>
            <a:off x="374650" y="4498975"/>
            <a:ext cx="2611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 </a:t>
            </a:r>
            <a:r>
              <a:rPr lang="en-US" altLang="cs-CZ" sz="2400" b="1">
                <a:latin typeface="Times New Roman" pitchFamily="18" charset="0"/>
              </a:rPr>
              <a:t>-</a:t>
            </a:r>
            <a:r>
              <a:rPr lang="cs-CZ" altLang="cs-CZ" sz="2400" b="1">
                <a:latin typeface="Times New Roman" pitchFamily="18" charset="0"/>
              </a:rPr>
              <a:t> </a:t>
            </a:r>
            <a:r>
              <a:rPr lang="en-US" altLang="cs-CZ" sz="2400" b="1">
                <a:latin typeface="Times New Roman" pitchFamily="18" charset="0"/>
              </a:rPr>
              <a:t>P</a:t>
            </a:r>
            <a:r>
              <a:rPr lang="en-US" altLang="cs-CZ" sz="2400" b="1" baseline="-25000">
                <a:latin typeface="Times New Roman" pitchFamily="18" charset="0"/>
              </a:rPr>
              <a:t>v</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a:t>
            </a:r>
            <a:r>
              <a:rPr lang="en-US" altLang="cs-CZ" sz="2400" b="1">
                <a:latin typeface="Times New Roman" pitchFamily="18" charset="0"/>
              </a:rPr>
              <a:t> </a:t>
            </a:r>
            <a:r>
              <a:rPr lang="cs-CZ" altLang="cs-CZ" sz="2400" b="1">
                <a:latin typeface="Times New Roman" pitchFamily="18" charset="0"/>
              </a:rPr>
              <a:t>= </a:t>
            </a:r>
            <a:r>
              <a:rPr lang="en-US" altLang="cs-CZ" sz="2400" b="1">
                <a:latin typeface="Times New Roman" pitchFamily="18" charset="0"/>
                <a:sym typeface="Symbol" pitchFamily="18" charset="2"/>
              </a:rPr>
              <a:t>Q</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R</a:t>
            </a:r>
          </a:p>
        </p:txBody>
      </p:sp>
      <p:sp>
        <p:nvSpPr>
          <p:cNvPr id="40986" name="Text Box 38"/>
          <p:cNvSpPr txBox="1">
            <a:spLocks noChangeArrowheads="1"/>
          </p:cNvSpPr>
          <p:nvPr/>
        </p:nvSpPr>
        <p:spPr bwMode="auto">
          <a:xfrm>
            <a:off x="71438" y="5181600"/>
            <a:ext cx="3887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 </a:t>
            </a:r>
            <a:r>
              <a:rPr lang="cs-CZ" altLang="cs-CZ" sz="2400" b="1">
                <a:latin typeface="Times New Roman" pitchFamily="18" charset="0"/>
              </a:rPr>
              <a:t>= </a:t>
            </a:r>
            <a:r>
              <a:rPr lang="en-US" altLang="cs-CZ" sz="2400" b="1">
                <a:latin typeface="Times New Roman" pitchFamily="18" charset="0"/>
                <a:sym typeface="Symbol" pitchFamily="18" charset="2"/>
              </a:rPr>
              <a:t>SV</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TF</a:t>
            </a:r>
            <a:r>
              <a:rPr lang="cs-CZ" altLang="cs-CZ" sz="2400" b="1">
                <a:latin typeface="Times New Roman" pitchFamily="18" charset="0"/>
                <a:cs typeface="Arial" charset="0"/>
                <a:sym typeface="Symbol" pitchFamily="18" charset="2"/>
              </a:rPr>
              <a:t> </a:t>
            </a:r>
            <a:r>
              <a:rPr lang="en-US" altLang="cs-CZ" sz="2400" b="1">
                <a:latin typeface="Times New Roman" pitchFamily="18" charset="0"/>
                <a:sym typeface="Symbol" pitchFamily="18" charset="2"/>
              </a:rPr>
              <a:t>·</a:t>
            </a:r>
            <a:r>
              <a:rPr lang="cs-CZ" altLang="cs-CZ" sz="2400" b="1">
                <a:latin typeface="Times New Roman" pitchFamily="18" charset="0"/>
                <a:sym typeface="Symbol" pitchFamily="18" charset="2"/>
              </a:rPr>
              <a:t> </a:t>
            </a:r>
            <a:r>
              <a:rPr lang="en-US" altLang="cs-CZ" sz="2400" b="1">
                <a:latin typeface="Times New Roman" pitchFamily="18" charset="0"/>
                <a:sym typeface="Symbol" pitchFamily="18" charset="2"/>
              </a:rPr>
              <a:t>R</a:t>
            </a:r>
            <a:r>
              <a:rPr lang="cs-CZ" altLang="cs-CZ" sz="2400" b="1">
                <a:latin typeface="Times New Roman" pitchFamily="18" charset="0"/>
                <a:sym typeface="Symbol" pitchFamily="18" charset="2"/>
              </a:rPr>
              <a:t> </a:t>
            </a:r>
            <a:r>
              <a:rPr lang="en-US" altLang="cs-CZ" sz="2400" b="1">
                <a:latin typeface="Times New Roman" pitchFamily="18" charset="0"/>
              </a:rPr>
              <a:t>+ P</a:t>
            </a:r>
            <a:r>
              <a:rPr lang="en-US" altLang="cs-CZ" sz="2400" b="1" baseline="-25000">
                <a:latin typeface="Times New Roman" pitchFamily="18" charset="0"/>
              </a:rPr>
              <a:t>v</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a:t>
            </a:r>
            <a:r>
              <a:rPr lang="en-US" altLang="cs-CZ" sz="2400">
                <a:latin typeface="Times New Roman" pitchFamily="18" charset="0"/>
              </a:rPr>
              <a:t> </a:t>
            </a:r>
          </a:p>
        </p:txBody>
      </p:sp>
      <p:sp>
        <p:nvSpPr>
          <p:cNvPr id="40987" name="Text Box 39"/>
          <p:cNvSpPr txBox="1">
            <a:spLocks noChangeArrowheads="1"/>
          </p:cNvSpPr>
          <p:nvPr/>
        </p:nvSpPr>
        <p:spPr bwMode="auto">
          <a:xfrm>
            <a:off x="285750" y="5821363"/>
            <a:ext cx="326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stř</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cs typeface="Arial" charset="0"/>
                <a:sym typeface="Symbol" pitchFamily="18" charset="2"/>
              </a:rPr>
              <a:t>TF</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grpSp>
        <p:nvGrpSpPr>
          <p:cNvPr id="40988" name="Group 49"/>
          <p:cNvGrpSpPr>
            <a:grpSpLocks/>
          </p:cNvGrpSpPr>
          <p:nvPr/>
        </p:nvGrpSpPr>
        <p:grpSpPr bwMode="auto">
          <a:xfrm>
            <a:off x="217488" y="1641475"/>
            <a:ext cx="2060575" cy="1495425"/>
            <a:chOff x="201" y="1016"/>
            <a:chExt cx="1298" cy="942"/>
          </a:xfrm>
        </p:grpSpPr>
        <p:sp>
          <p:nvSpPr>
            <p:cNvPr id="41007" name="AutoShape 33"/>
            <p:cNvSpPr>
              <a:spLocks noChangeArrowheads="1"/>
            </p:cNvSpPr>
            <p:nvPr/>
          </p:nvSpPr>
          <p:spPr bwMode="auto">
            <a:xfrm>
              <a:off x="201" y="1016"/>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008" name="Text Box 31"/>
            <p:cNvSpPr txBox="1">
              <a:spLocks noChangeArrowheads="1"/>
            </p:cNvSpPr>
            <p:nvPr/>
          </p:nvSpPr>
          <p:spPr bwMode="auto">
            <a:xfrm>
              <a:off x="493" y="1363"/>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Q=</a:t>
              </a:r>
              <a:endParaRPr lang="cs-CZ" altLang="cs-CZ" b="1">
                <a:sym typeface="Symbol" pitchFamily="18" charset="2"/>
              </a:endParaRPr>
            </a:p>
          </p:txBody>
        </p:sp>
        <p:sp>
          <p:nvSpPr>
            <p:cNvPr id="41009" name="Line 40"/>
            <p:cNvSpPr>
              <a:spLocks noChangeShapeType="1"/>
            </p:cNvSpPr>
            <p:nvPr/>
          </p:nvSpPr>
          <p:spPr bwMode="auto">
            <a:xfrm>
              <a:off x="786" y="1463"/>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10" name="Text Box 41"/>
            <p:cNvSpPr txBox="1">
              <a:spLocks noChangeArrowheads="1"/>
            </p:cNvSpPr>
            <p:nvPr/>
          </p:nvSpPr>
          <p:spPr bwMode="auto">
            <a:xfrm>
              <a:off x="823" y="1262"/>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endParaRPr lang="cs-CZ" altLang="cs-CZ"/>
            </a:p>
          </p:txBody>
        </p:sp>
        <p:sp>
          <p:nvSpPr>
            <p:cNvPr id="41011" name="Text Box 42"/>
            <p:cNvSpPr txBox="1">
              <a:spLocks noChangeArrowheads="1"/>
            </p:cNvSpPr>
            <p:nvPr/>
          </p:nvSpPr>
          <p:spPr bwMode="auto">
            <a:xfrm>
              <a:off x="859" y="1443"/>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R</a:t>
              </a:r>
              <a:endParaRPr lang="cs-CZ" altLang="cs-CZ"/>
            </a:p>
          </p:txBody>
        </p:sp>
      </p:grpSp>
      <p:grpSp>
        <p:nvGrpSpPr>
          <p:cNvPr id="40989" name="Group 48"/>
          <p:cNvGrpSpPr>
            <a:grpSpLocks/>
          </p:cNvGrpSpPr>
          <p:nvPr/>
        </p:nvGrpSpPr>
        <p:grpSpPr bwMode="auto">
          <a:xfrm>
            <a:off x="6819900" y="1685925"/>
            <a:ext cx="2060575" cy="1495425"/>
            <a:chOff x="3565" y="2872"/>
            <a:chExt cx="1298" cy="942"/>
          </a:xfrm>
        </p:grpSpPr>
        <p:sp>
          <p:nvSpPr>
            <p:cNvPr id="41002" name="AutoShape 43"/>
            <p:cNvSpPr>
              <a:spLocks noChangeArrowheads="1"/>
            </p:cNvSpPr>
            <p:nvPr/>
          </p:nvSpPr>
          <p:spPr bwMode="auto">
            <a:xfrm>
              <a:off x="3565" y="2872"/>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003" name="Text Box 44"/>
            <p:cNvSpPr txBox="1">
              <a:spLocks noChangeArrowheads="1"/>
            </p:cNvSpPr>
            <p:nvPr/>
          </p:nvSpPr>
          <p:spPr bwMode="auto">
            <a:xfrm>
              <a:off x="3857" y="3219"/>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C=</a:t>
              </a:r>
              <a:endParaRPr lang="cs-CZ" altLang="cs-CZ" b="1">
                <a:sym typeface="Symbol" pitchFamily="18" charset="2"/>
              </a:endParaRPr>
            </a:p>
          </p:txBody>
        </p:sp>
        <p:sp>
          <p:nvSpPr>
            <p:cNvPr id="41004" name="Line 45"/>
            <p:cNvSpPr>
              <a:spLocks noChangeShapeType="1"/>
            </p:cNvSpPr>
            <p:nvPr/>
          </p:nvSpPr>
          <p:spPr bwMode="auto">
            <a:xfrm>
              <a:off x="4150" y="3319"/>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05" name="Text Box 46"/>
            <p:cNvSpPr txBox="1">
              <a:spLocks noChangeArrowheads="1"/>
            </p:cNvSpPr>
            <p:nvPr/>
          </p:nvSpPr>
          <p:spPr bwMode="auto">
            <a:xfrm>
              <a:off x="4187" y="3118"/>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V</a:t>
              </a:r>
              <a:endParaRPr lang="cs-CZ" altLang="cs-CZ"/>
            </a:p>
          </p:txBody>
        </p:sp>
        <p:sp>
          <p:nvSpPr>
            <p:cNvPr id="41006" name="Text Box 47"/>
            <p:cNvSpPr txBox="1">
              <a:spLocks noChangeArrowheads="1"/>
            </p:cNvSpPr>
            <p:nvPr/>
          </p:nvSpPr>
          <p:spPr bwMode="auto">
            <a:xfrm>
              <a:off x="4196" y="3299"/>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p>
          </p:txBody>
        </p:sp>
      </p:grpSp>
      <p:sp>
        <p:nvSpPr>
          <p:cNvPr id="40990" name="Text Box 59"/>
          <p:cNvSpPr txBox="1">
            <a:spLocks noChangeArrowheads="1"/>
          </p:cNvSpPr>
          <p:nvPr/>
        </p:nvSpPr>
        <p:spPr bwMode="auto">
          <a:xfrm>
            <a:off x="7370763" y="4497388"/>
            <a:ext cx="127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latin typeface="Times New Roman" pitchFamily="18" charset="0"/>
                <a:sym typeface="Symbol" pitchFamily="18" charset="2"/>
              </a:rPr>
              <a:t>V</a:t>
            </a:r>
            <a:r>
              <a:rPr lang="cs-CZ" altLang="cs-CZ" b="1">
                <a:sym typeface="Symbol" pitchFamily="18" charset="2"/>
              </a:rPr>
              <a:t> </a:t>
            </a:r>
            <a:r>
              <a:rPr lang="en-US" altLang="cs-CZ"/>
              <a:t> </a:t>
            </a:r>
            <a:r>
              <a:rPr lang="cs-CZ" altLang="cs-CZ" sz="2400" b="1">
                <a:latin typeface="Times New Roman" pitchFamily="18" charset="0"/>
              </a:rPr>
              <a:t>SV</a:t>
            </a:r>
          </a:p>
        </p:txBody>
      </p:sp>
      <p:sp>
        <p:nvSpPr>
          <p:cNvPr id="40991" name="Text Box 60"/>
          <p:cNvSpPr txBox="1">
            <a:spLocks noChangeArrowheads="1"/>
          </p:cNvSpPr>
          <p:nvPr/>
        </p:nvSpPr>
        <p:spPr bwMode="auto">
          <a:xfrm>
            <a:off x="7299325" y="522446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40992" name="Freeform 64"/>
          <p:cNvSpPr>
            <a:spLocks/>
          </p:cNvSpPr>
          <p:nvPr/>
        </p:nvSpPr>
        <p:spPr bwMode="auto">
          <a:xfrm>
            <a:off x="987425" y="2684463"/>
            <a:ext cx="274638" cy="1928812"/>
          </a:xfrm>
          <a:custGeom>
            <a:avLst/>
            <a:gdLst>
              <a:gd name="T0" fmla="*/ 0 w 173"/>
              <a:gd name="T1" fmla="*/ 2147483647 h 1215"/>
              <a:gd name="T2" fmla="*/ 2147483647 w 173"/>
              <a:gd name="T3" fmla="*/ 2147483647 h 1215"/>
              <a:gd name="T4" fmla="*/ 2147483647 w 173"/>
              <a:gd name="T5" fmla="*/ 0 h 1215"/>
              <a:gd name="T6" fmla="*/ 0 60000 65536"/>
              <a:gd name="T7" fmla="*/ 0 60000 65536"/>
              <a:gd name="T8" fmla="*/ 0 60000 65536"/>
              <a:gd name="T9" fmla="*/ 0 w 173"/>
              <a:gd name="T10" fmla="*/ 0 h 1215"/>
              <a:gd name="T11" fmla="*/ 173 w 173"/>
              <a:gd name="T12" fmla="*/ 1215 h 1215"/>
            </a:gdLst>
            <a:ahLst/>
            <a:cxnLst>
              <a:cxn ang="T6">
                <a:pos x="T0" y="T1"/>
              </a:cxn>
              <a:cxn ang="T7">
                <a:pos x="T2" y="T3"/>
              </a:cxn>
              <a:cxn ang="T8">
                <a:pos x="T4" y="T5"/>
              </a:cxn>
            </a:cxnLst>
            <a:rect l="T9" t="T10" r="T11" b="T12"/>
            <a:pathLst>
              <a:path w="173" h="1215">
                <a:moveTo>
                  <a:pt x="0" y="46"/>
                </a:moveTo>
                <a:cubicBezTo>
                  <a:pt x="10" y="630"/>
                  <a:pt x="16" y="1215"/>
                  <a:pt x="45" y="1207"/>
                </a:cubicBezTo>
                <a:cubicBezTo>
                  <a:pt x="74" y="1199"/>
                  <a:pt x="146" y="251"/>
                  <a:pt x="173" y="0"/>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993" name="Freeform 69"/>
          <p:cNvSpPr>
            <a:spLocks/>
          </p:cNvSpPr>
          <p:nvPr/>
        </p:nvSpPr>
        <p:spPr bwMode="auto">
          <a:xfrm>
            <a:off x="7837488" y="2641600"/>
            <a:ext cx="319087" cy="1944688"/>
          </a:xfrm>
          <a:custGeom>
            <a:avLst/>
            <a:gdLst>
              <a:gd name="T0" fmla="*/ 0 w 201"/>
              <a:gd name="T1" fmla="*/ 2147483647 h 1225"/>
              <a:gd name="T2" fmla="*/ 2147483647 w 201"/>
              <a:gd name="T3" fmla="*/ 2147483647 h 1225"/>
              <a:gd name="T4" fmla="*/ 2147483647 w 201"/>
              <a:gd name="T5" fmla="*/ 0 h 1225"/>
              <a:gd name="T6" fmla="*/ 0 60000 65536"/>
              <a:gd name="T7" fmla="*/ 0 60000 65536"/>
              <a:gd name="T8" fmla="*/ 0 60000 65536"/>
              <a:gd name="T9" fmla="*/ 0 w 201"/>
              <a:gd name="T10" fmla="*/ 0 h 1225"/>
              <a:gd name="T11" fmla="*/ 201 w 201"/>
              <a:gd name="T12" fmla="*/ 1225 h 1225"/>
            </a:gdLst>
            <a:ahLst/>
            <a:cxnLst>
              <a:cxn ang="T6">
                <a:pos x="T0" y="T1"/>
              </a:cxn>
              <a:cxn ang="T7">
                <a:pos x="T2" y="T3"/>
              </a:cxn>
              <a:cxn ang="T8">
                <a:pos x="T4" y="T5"/>
              </a:cxn>
            </a:cxnLst>
            <a:rect l="T9" t="T10" r="T11" b="T12"/>
            <a:pathLst>
              <a:path w="201" h="1225">
                <a:moveTo>
                  <a:pt x="0" y="55"/>
                </a:moveTo>
                <a:lnTo>
                  <a:pt x="101" y="1225"/>
                </a:lnTo>
                <a:lnTo>
                  <a:pt x="201" y="0"/>
                </a:ln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994" name="Text Box 70"/>
          <p:cNvSpPr txBox="1">
            <a:spLocks noChangeArrowheads="1"/>
          </p:cNvSpPr>
          <p:nvPr/>
        </p:nvSpPr>
        <p:spPr bwMode="auto">
          <a:xfrm>
            <a:off x="8099425" y="512286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40995" name="Line 71"/>
          <p:cNvSpPr>
            <a:spLocks noChangeShapeType="1"/>
          </p:cNvSpPr>
          <p:nvPr/>
        </p:nvSpPr>
        <p:spPr bwMode="auto">
          <a:xfrm>
            <a:off x="8185150" y="557212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96" name="Text Box 72"/>
          <p:cNvSpPr txBox="1">
            <a:spLocks noChangeArrowheads="1"/>
          </p:cNvSpPr>
          <p:nvPr/>
        </p:nvSpPr>
        <p:spPr bwMode="auto">
          <a:xfrm>
            <a:off x="8215313" y="551338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sp>
        <p:nvSpPr>
          <p:cNvPr id="40997" name="Freeform 75"/>
          <p:cNvSpPr>
            <a:spLocks/>
          </p:cNvSpPr>
          <p:nvPr/>
        </p:nvSpPr>
        <p:spPr bwMode="auto">
          <a:xfrm>
            <a:off x="4032250" y="5386388"/>
            <a:ext cx="2668588" cy="10890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98" name="Line 76"/>
          <p:cNvSpPr>
            <a:spLocks noChangeShapeType="1"/>
          </p:cNvSpPr>
          <p:nvPr/>
        </p:nvSpPr>
        <p:spPr bwMode="auto">
          <a:xfrm>
            <a:off x="3875088" y="6199188"/>
            <a:ext cx="185737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40999" name="Line 77"/>
          <p:cNvSpPr>
            <a:spLocks noChangeShapeType="1"/>
          </p:cNvSpPr>
          <p:nvPr/>
        </p:nvSpPr>
        <p:spPr bwMode="auto">
          <a:xfrm>
            <a:off x="3903663" y="5473700"/>
            <a:ext cx="0" cy="10302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1000" name="Text Box 78"/>
          <p:cNvSpPr txBox="1">
            <a:spLocks noChangeArrowheads="1"/>
          </p:cNvSpPr>
          <p:nvPr/>
        </p:nvSpPr>
        <p:spPr bwMode="auto">
          <a:xfrm>
            <a:off x="3503613" y="5703888"/>
            <a:ext cx="4571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dirty="0" smtClean="0">
                <a:solidFill>
                  <a:srgbClr val="FF3300"/>
                </a:solidFill>
                <a:sym typeface="Symbol" pitchFamily="18" charset="2"/>
              </a:rPr>
              <a:t>PP</a:t>
            </a:r>
            <a:endParaRPr lang="cs-CZ" altLang="cs-CZ" sz="1600" dirty="0">
              <a:solidFill>
                <a:srgbClr val="FF3300"/>
              </a:solidFill>
              <a:sym typeface="Symbol" pitchFamily="18" charset="2"/>
            </a:endParaRPr>
          </a:p>
        </p:txBody>
      </p:sp>
      <p:sp>
        <p:nvSpPr>
          <p:cNvPr id="41001" name="Text Box 79"/>
          <p:cNvSpPr txBox="1">
            <a:spLocks noChangeArrowheads="1"/>
          </p:cNvSpPr>
          <p:nvPr/>
        </p:nvSpPr>
        <p:spPr bwMode="auto">
          <a:xfrm>
            <a:off x="4419600" y="5865813"/>
            <a:ext cx="588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solidFill>
                  <a:srgbClr val="FF3300"/>
                </a:solidFill>
                <a:sym typeface="Symbol" pitchFamily="18" charset="2"/>
              </a:rPr>
              <a:t>P</a:t>
            </a:r>
            <a:r>
              <a:rPr lang="cs-CZ" altLang="cs-CZ" sz="1600" baseline="-25000">
                <a:solidFill>
                  <a:srgbClr val="FF3300"/>
                </a:solidFill>
                <a:sym typeface="Symbol" pitchFamily="18" charset="2"/>
              </a:rPr>
              <a:t>a,stř</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Oval 74"/>
          <p:cNvSpPr>
            <a:spLocks noChangeArrowheads="1"/>
          </p:cNvSpPr>
          <p:nvPr/>
        </p:nvSpPr>
        <p:spPr bwMode="auto">
          <a:xfrm>
            <a:off x="6436435" y="5738813"/>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nvGrpSpPr>
          <p:cNvPr id="9" name="Skupina 8"/>
          <p:cNvGrpSpPr/>
          <p:nvPr/>
        </p:nvGrpSpPr>
        <p:grpSpPr>
          <a:xfrm>
            <a:off x="801218" y="4511274"/>
            <a:ext cx="2032228" cy="968377"/>
            <a:chOff x="1914703" y="4523150"/>
            <a:chExt cx="1655470" cy="968377"/>
          </a:xfrm>
        </p:grpSpPr>
        <p:sp>
          <p:nvSpPr>
            <p:cNvPr id="4"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6" name="Skupina 25"/>
          <p:cNvGrpSpPr/>
          <p:nvPr/>
        </p:nvGrpSpPr>
        <p:grpSpPr>
          <a:xfrm>
            <a:off x="2927164" y="3012149"/>
            <a:ext cx="1665752" cy="994245"/>
            <a:chOff x="3212914" y="3012149"/>
            <a:chExt cx="1665752" cy="994245"/>
          </a:xfrm>
        </p:grpSpPr>
        <p:grpSp>
          <p:nvGrpSpPr>
            <p:cNvPr id="10" name="Skupina 9"/>
            <p:cNvGrpSpPr/>
            <p:nvPr/>
          </p:nvGrpSpPr>
          <p:grpSpPr>
            <a:xfrm>
              <a:off x="3212914" y="3012149"/>
              <a:ext cx="832876" cy="968377"/>
              <a:chOff x="1914703" y="4523150"/>
              <a:chExt cx="1655470" cy="968377"/>
            </a:xfrm>
          </p:grpSpPr>
          <p:sp>
            <p:nvSpPr>
              <p:cNvPr id="11"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 name="Skupina 21"/>
            <p:cNvGrpSpPr/>
            <p:nvPr/>
          </p:nvGrpSpPr>
          <p:grpSpPr>
            <a:xfrm>
              <a:off x="4045790" y="3038017"/>
              <a:ext cx="832876" cy="968377"/>
              <a:chOff x="1914703" y="4523150"/>
              <a:chExt cx="1655470" cy="968377"/>
            </a:xfrm>
          </p:grpSpPr>
          <p:sp>
            <p:nvSpPr>
              <p:cNvPr id="23"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grpSp>
        <p:nvGrpSpPr>
          <p:cNvPr id="46" name="Skupina 45"/>
          <p:cNvGrpSpPr/>
          <p:nvPr/>
        </p:nvGrpSpPr>
        <p:grpSpPr>
          <a:xfrm>
            <a:off x="6604899" y="3996518"/>
            <a:ext cx="1685067" cy="1471529"/>
            <a:chOff x="6604899" y="3996518"/>
            <a:chExt cx="1685067" cy="1471529"/>
          </a:xfrm>
        </p:grpSpPr>
        <p:grpSp>
          <p:nvGrpSpPr>
            <p:cNvPr id="34" name="Skupina 33"/>
            <p:cNvGrpSpPr/>
            <p:nvPr/>
          </p:nvGrpSpPr>
          <p:grpSpPr>
            <a:xfrm>
              <a:off x="6604899" y="3996518"/>
              <a:ext cx="851936" cy="1471529"/>
              <a:chOff x="4230640" y="1201709"/>
              <a:chExt cx="851936" cy="1471529"/>
            </a:xfrm>
          </p:grpSpPr>
          <p:sp>
            <p:nvSpPr>
              <p:cNvPr id="39"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5" name="Skupina 44"/>
            <p:cNvGrpSpPr/>
            <p:nvPr/>
          </p:nvGrpSpPr>
          <p:grpSpPr>
            <a:xfrm>
              <a:off x="7457090" y="4002053"/>
              <a:ext cx="832876" cy="1465214"/>
              <a:chOff x="7457090" y="4002053"/>
              <a:chExt cx="832876" cy="1465214"/>
            </a:xfrm>
          </p:grpSpPr>
          <p:sp>
            <p:nvSpPr>
              <p:cNvPr id="36"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7"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8"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cxnSp>
        <p:nvCxnSpPr>
          <p:cNvPr id="43" name="Přímá spojnice 42"/>
          <p:cNvCxnSpPr/>
          <p:nvPr/>
        </p:nvCxnSpPr>
        <p:spPr>
          <a:xfrm flipV="1">
            <a:off x="767948" y="5484474"/>
            <a:ext cx="7609357" cy="0"/>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grpSp>
        <p:nvGrpSpPr>
          <p:cNvPr id="47" name="Skupina 46"/>
          <p:cNvGrpSpPr/>
          <p:nvPr/>
        </p:nvGrpSpPr>
        <p:grpSpPr>
          <a:xfrm>
            <a:off x="4680849" y="1005668"/>
            <a:ext cx="1685067" cy="1471529"/>
            <a:chOff x="6604899" y="3996518"/>
            <a:chExt cx="1685067" cy="1471529"/>
          </a:xfrm>
        </p:grpSpPr>
        <p:grpSp>
          <p:nvGrpSpPr>
            <p:cNvPr id="48" name="Skupina 47"/>
            <p:cNvGrpSpPr/>
            <p:nvPr/>
          </p:nvGrpSpPr>
          <p:grpSpPr>
            <a:xfrm>
              <a:off x="6604899" y="3996518"/>
              <a:ext cx="851936" cy="1471529"/>
              <a:chOff x="4230640" y="1201709"/>
              <a:chExt cx="851936" cy="1471529"/>
            </a:xfrm>
          </p:grpSpPr>
          <p:sp>
            <p:nvSpPr>
              <p:cNvPr id="53"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4"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5"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9" name="Skupina 48"/>
            <p:cNvGrpSpPr/>
            <p:nvPr/>
          </p:nvGrpSpPr>
          <p:grpSpPr>
            <a:xfrm>
              <a:off x="7457090" y="4002053"/>
              <a:ext cx="832876" cy="1465214"/>
              <a:chOff x="7457090" y="4002053"/>
              <a:chExt cx="832876" cy="1465214"/>
            </a:xfrm>
          </p:grpSpPr>
          <p:sp>
            <p:nvSpPr>
              <p:cNvPr id="50"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1"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2"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sp>
        <p:nvSpPr>
          <p:cNvPr id="56" name="Oval 73"/>
          <p:cNvSpPr>
            <a:spLocks noChangeArrowheads="1"/>
          </p:cNvSpPr>
          <p:nvPr/>
        </p:nvSpPr>
        <p:spPr bwMode="auto">
          <a:xfrm>
            <a:off x="724272" y="5708650"/>
            <a:ext cx="3251200"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57" name="Text Box 39"/>
          <p:cNvSpPr txBox="1">
            <a:spLocks noChangeArrowheads="1"/>
          </p:cNvSpPr>
          <p:nvPr/>
        </p:nvSpPr>
        <p:spPr bwMode="auto">
          <a:xfrm>
            <a:off x="849684" y="5840413"/>
            <a:ext cx="326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stř</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cs typeface="Arial" charset="0"/>
                <a:sym typeface="Symbol" pitchFamily="18" charset="2"/>
              </a:rPr>
              <a:t>TF</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sp>
        <p:nvSpPr>
          <p:cNvPr id="58" name="Text Box 60"/>
          <p:cNvSpPr txBox="1">
            <a:spLocks noChangeArrowheads="1"/>
          </p:cNvSpPr>
          <p:nvPr/>
        </p:nvSpPr>
        <p:spPr bwMode="auto">
          <a:xfrm>
            <a:off x="6542219" y="584041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59" name="Text Box 70"/>
          <p:cNvSpPr txBox="1">
            <a:spLocks noChangeArrowheads="1"/>
          </p:cNvSpPr>
          <p:nvPr/>
        </p:nvSpPr>
        <p:spPr bwMode="auto">
          <a:xfrm>
            <a:off x="7342319" y="573881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60" name="Line 71"/>
          <p:cNvSpPr>
            <a:spLocks noChangeShapeType="1"/>
          </p:cNvSpPr>
          <p:nvPr/>
        </p:nvSpPr>
        <p:spPr bwMode="auto">
          <a:xfrm>
            <a:off x="7428044" y="618807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 name="Text Box 72"/>
          <p:cNvSpPr txBox="1">
            <a:spLocks noChangeArrowheads="1"/>
          </p:cNvSpPr>
          <p:nvPr/>
        </p:nvSpPr>
        <p:spPr bwMode="auto">
          <a:xfrm>
            <a:off x="7458207" y="612933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cxnSp>
        <p:nvCxnSpPr>
          <p:cNvPr id="64" name="Přímá spojnice se šipkou 63"/>
          <p:cNvCxnSpPr/>
          <p:nvPr/>
        </p:nvCxnSpPr>
        <p:spPr>
          <a:xfrm>
            <a:off x="2492311" y="447675"/>
            <a:ext cx="5797655" cy="0"/>
          </a:xfrm>
          <a:prstGeom prst="straightConnector1">
            <a:avLst/>
          </a:prstGeom>
          <a:ln w="254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5" name="Přímá spojnice se šipkou 64"/>
          <p:cNvCxnSpPr/>
          <p:nvPr/>
        </p:nvCxnSpPr>
        <p:spPr>
          <a:xfrm>
            <a:off x="706745" y="447675"/>
            <a:ext cx="1808396"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 name="Text Box 25"/>
          <p:cNvSpPr txBox="1">
            <a:spLocks noChangeArrowheads="1"/>
          </p:cNvSpPr>
          <p:nvPr/>
        </p:nvSpPr>
        <p:spPr bwMode="auto">
          <a:xfrm>
            <a:off x="920303"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smtClean="0"/>
              <a:t>klidový stav</a:t>
            </a:r>
            <a:endParaRPr lang="cs-CZ" altLang="cs-CZ" dirty="0"/>
          </a:p>
        </p:txBody>
      </p:sp>
      <p:sp>
        <p:nvSpPr>
          <p:cNvPr id="68" name="Text Box 25"/>
          <p:cNvSpPr txBox="1">
            <a:spLocks noChangeArrowheads="1"/>
          </p:cNvSpPr>
          <p:nvPr/>
        </p:nvSpPr>
        <p:spPr bwMode="auto">
          <a:xfrm>
            <a:off x="4572627"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smtClean="0"/>
              <a:t>aktivita</a:t>
            </a:r>
            <a:endParaRPr lang="cs-CZ" altLang="cs-CZ" dirty="0"/>
          </a:p>
        </p:txBody>
      </p:sp>
      <p:sp>
        <p:nvSpPr>
          <p:cNvPr id="70" name="Text Box 39"/>
          <p:cNvSpPr txBox="1">
            <a:spLocks noChangeArrowheads="1"/>
          </p:cNvSpPr>
          <p:nvPr/>
        </p:nvSpPr>
        <p:spPr bwMode="auto">
          <a:xfrm>
            <a:off x="2260473" y="3303100"/>
            <a:ext cx="723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b="1" dirty="0" smtClean="0">
                <a:latin typeface="Times New Roman" pitchFamily="18" charset="0"/>
                <a:cs typeface="Arial" charset="0"/>
                <a:sym typeface="Symbol" pitchFamily="18" charset="2"/>
              </a:rPr>
              <a:t>TF↑</a:t>
            </a:r>
            <a:endParaRPr lang="en-US" altLang="cs-CZ" sz="2000" b="1" dirty="0">
              <a:latin typeface="Times New Roman" pitchFamily="18" charset="0"/>
            </a:endParaRPr>
          </a:p>
        </p:txBody>
      </p:sp>
      <p:sp>
        <p:nvSpPr>
          <p:cNvPr id="71" name="Text Box 39"/>
          <p:cNvSpPr txBox="1">
            <a:spLocks noChangeArrowheads="1"/>
          </p:cNvSpPr>
          <p:nvPr/>
        </p:nvSpPr>
        <p:spPr bwMode="auto">
          <a:xfrm>
            <a:off x="3864816" y="1550513"/>
            <a:ext cx="923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+SV</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72" name="Text Box 39"/>
          <p:cNvSpPr txBox="1">
            <a:spLocks noChangeArrowheads="1"/>
          </p:cNvSpPr>
          <p:nvPr/>
        </p:nvSpPr>
        <p:spPr bwMode="auto">
          <a:xfrm>
            <a:off x="5932192" y="4583476"/>
            <a:ext cx="738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+R↓</a:t>
            </a:r>
            <a:endParaRPr lang="en-US" altLang="cs-CZ" sz="2000" b="1" dirty="0">
              <a:latin typeface="Times New Roman" pitchFamily="18" charset="0"/>
            </a:endParaRPr>
          </a:p>
        </p:txBody>
      </p:sp>
    </p:spTree>
    <p:extLst>
      <p:ext uri="{BB962C8B-B14F-4D97-AF65-F5344CB8AC3E}">
        <p14:creationId xmlns:p14="http://schemas.microsoft.com/office/powerpoint/2010/main" val="25084200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Oval 86"/>
          <p:cNvSpPr>
            <a:spLocks noChangeArrowheads="1"/>
          </p:cNvSpPr>
          <p:nvPr/>
        </p:nvSpPr>
        <p:spPr bwMode="auto">
          <a:xfrm>
            <a:off x="274638" y="4913313"/>
            <a:ext cx="1843087" cy="595312"/>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6" name="Oval 82"/>
          <p:cNvSpPr>
            <a:spLocks noChangeArrowheads="1"/>
          </p:cNvSpPr>
          <p:nvPr/>
        </p:nvSpPr>
        <p:spPr bwMode="auto">
          <a:xfrm>
            <a:off x="2947988" y="1174750"/>
            <a:ext cx="2765425" cy="140811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7" name="Oval 81"/>
          <p:cNvSpPr>
            <a:spLocks noChangeArrowheads="1"/>
          </p:cNvSpPr>
          <p:nvPr/>
        </p:nvSpPr>
        <p:spPr bwMode="auto">
          <a:xfrm>
            <a:off x="6594475" y="4768850"/>
            <a:ext cx="2262188" cy="928688"/>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8" name="Oval 79"/>
          <p:cNvSpPr>
            <a:spLocks noChangeArrowheads="1"/>
          </p:cNvSpPr>
          <p:nvPr/>
        </p:nvSpPr>
        <p:spPr bwMode="auto">
          <a:xfrm>
            <a:off x="6597650" y="2070100"/>
            <a:ext cx="2247900" cy="928688"/>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9" name="Oval 78"/>
          <p:cNvSpPr>
            <a:spLocks noChangeArrowheads="1"/>
          </p:cNvSpPr>
          <p:nvPr/>
        </p:nvSpPr>
        <p:spPr bwMode="auto">
          <a:xfrm>
            <a:off x="3275013" y="5543550"/>
            <a:ext cx="2351087" cy="968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0" name="Rectangle 4"/>
          <p:cNvSpPr>
            <a:spLocks noChangeArrowheads="1"/>
          </p:cNvSpPr>
          <p:nvPr/>
        </p:nvSpPr>
        <p:spPr bwMode="auto">
          <a:xfrm>
            <a:off x="395288" y="180975"/>
            <a:ext cx="7772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3200">
                <a:solidFill>
                  <a:schemeClr val="tx2"/>
                </a:solidFill>
              </a:rPr>
              <a:t>Model aortálního pružníku</a:t>
            </a:r>
          </a:p>
        </p:txBody>
      </p:sp>
      <p:sp>
        <p:nvSpPr>
          <p:cNvPr id="41991" name="Oval 5"/>
          <p:cNvSpPr>
            <a:spLocks noChangeArrowheads="1"/>
          </p:cNvSpPr>
          <p:nvPr/>
        </p:nvSpPr>
        <p:spPr bwMode="auto">
          <a:xfrm>
            <a:off x="2092325" y="3073400"/>
            <a:ext cx="4584700" cy="1663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2" name="Oval 6"/>
          <p:cNvSpPr>
            <a:spLocks noChangeArrowheads="1"/>
          </p:cNvSpPr>
          <p:nvPr/>
        </p:nvSpPr>
        <p:spPr bwMode="auto">
          <a:xfrm>
            <a:off x="2254250" y="3254375"/>
            <a:ext cx="4281488" cy="13779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3" name="Rectangle 7"/>
          <p:cNvSpPr>
            <a:spLocks noChangeArrowheads="1"/>
          </p:cNvSpPr>
          <p:nvPr/>
        </p:nvSpPr>
        <p:spPr bwMode="auto">
          <a:xfrm>
            <a:off x="3906838" y="2925763"/>
            <a:ext cx="1090612" cy="606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4" name="Rectangle 8"/>
          <p:cNvSpPr>
            <a:spLocks noChangeArrowheads="1"/>
          </p:cNvSpPr>
          <p:nvPr/>
        </p:nvSpPr>
        <p:spPr bwMode="auto">
          <a:xfrm>
            <a:off x="3902075" y="4381500"/>
            <a:ext cx="1090613" cy="508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5" name="Text Box 9"/>
          <p:cNvSpPr txBox="1">
            <a:spLocks noChangeArrowheads="1"/>
          </p:cNvSpPr>
          <p:nvPr/>
        </p:nvSpPr>
        <p:spPr bwMode="auto">
          <a:xfrm>
            <a:off x="4284663" y="4471988"/>
            <a:ext cx="51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t>R</a:t>
            </a:r>
            <a:endParaRPr lang="cs-CZ" altLang="cs-CZ"/>
          </a:p>
        </p:txBody>
      </p:sp>
      <p:sp>
        <p:nvSpPr>
          <p:cNvPr id="41996" name="Text Box 10"/>
          <p:cNvSpPr txBox="1">
            <a:spLocks noChangeArrowheads="1"/>
          </p:cNvSpPr>
          <p:nvPr/>
        </p:nvSpPr>
        <p:spPr bwMode="auto">
          <a:xfrm>
            <a:off x="6670675" y="3784600"/>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a</a:t>
            </a:r>
            <a:endParaRPr lang="cs-CZ" altLang="cs-CZ"/>
          </a:p>
        </p:txBody>
      </p:sp>
      <p:sp>
        <p:nvSpPr>
          <p:cNvPr id="41997" name="Text Box 11"/>
          <p:cNvSpPr txBox="1">
            <a:spLocks noChangeArrowheads="1"/>
          </p:cNvSpPr>
          <p:nvPr/>
        </p:nvSpPr>
        <p:spPr bwMode="auto">
          <a:xfrm>
            <a:off x="1724025" y="3729038"/>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v</a:t>
            </a:r>
            <a:endParaRPr lang="cs-CZ" altLang="cs-CZ"/>
          </a:p>
        </p:txBody>
      </p:sp>
      <p:sp>
        <p:nvSpPr>
          <p:cNvPr id="41998" name="Freeform 12"/>
          <p:cNvSpPr>
            <a:spLocks/>
          </p:cNvSpPr>
          <p:nvPr/>
        </p:nvSpPr>
        <p:spPr bwMode="auto">
          <a:xfrm>
            <a:off x="4833938" y="3178175"/>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999" name="Freeform 13"/>
          <p:cNvSpPr>
            <a:spLocks/>
          </p:cNvSpPr>
          <p:nvPr/>
        </p:nvSpPr>
        <p:spPr bwMode="auto">
          <a:xfrm>
            <a:off x="4749800" y="4597400"/>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2000" name="Text Box 14"/>
          <p:cNvSpPr txBox="1">
            <a:spLocks noChangeArrowheads="1"/>
          </p:cNvSpPr>
          <p:nvPr/>
        </p:nvSpPr>
        <p:spPr bwMode="auto">
          <a:xfrm>
            <a:off x="5346700" y="2805113"/>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F</a:t>
            </a:r>
            <a:r>
              <a:rPr lang="cs-CZ" altLang="cs-CZ" b="1" baseline="-25000"/>
              <a:t>i</a:t>
            </a:r>
          </a:p>
        </p:txBody>
      </p:sp>
      <p:sp>
        <p:nvSpPr>
          <p:cNvPr id="42001" name="Line 15"/>
          <p:cNvSpPr>
            <a:spLocks noChangeShapeType="1"/>
          </p:cNvSpPr>
          <p:nvPr/>
        </p:nvSpPr>
        <p:spPr bwMode="auto">
          <a:xfrm>
            <a:off x="6597650" y="3924300"/>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02" name="Line 16"/>
          <p:cNvSpPr>
            <a:spLocks noChangeShapeType="1"/>
          </p:cNvSpPr>
          <p:nvPr/>
        </p:nvSpPr>
        <p:spPr bwMode="auto">
          <a:xfrm flipH="1">
            <a:off x="2008188" y="3906838"/>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03" name="Line 17"/>
          <p:cNvSpPr>
            <a:spLocks noChangeShapeType="1"/>
          </p:cNvSpPr>
          <p:nvPr/>
        </p:nvSpPr>
        <p:spPr bwMode="auto">
          <a:xfrm flipV="1">
            <a:off x="5280025" y="3057525"/>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04" name="Line 18"/>
          <p:cNvSpPr>
            <a:spLocks noChangeShapeType="1"/>
          </p:cNvSpPr>
          <p:nvPr/>
        </p:nvSpPr>
        <p:spPr bwMode="auto">
          <a:xfrm flipV="1">
            <a:off x="6542088" y="3516313"/>
            <a:ext cx="168275" cy="125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05" name="Text Box 19"/>
          <p:cNvSpPr txBox="1">
            <a:spLocks noChangeArrowheads="1"/>
          </p:cNvSpPr>
          <p:nvPr/>
        </p:nvSpPr>
        <p:spPr bwMode="auto">
          <a:xfrm>
            <a:off x="6635750" y="3322638"/>
            <a:ext cx="6000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C</a:t>
            </a:r>
            <a:r>
              <a:rPr lang="cs-CZ" altLang="cs-CZ" b="1" baseline="-25000"/>
              <a:t>a</a:t>
            </a:r>
            <a:endParaRPr lang="cs-CZ" altLang="cs-CZ"/>
          </a:p>
        </p:txBody>
      </p:sp>
      <p:sp>
        <p:nvSpPr>
          <p:cNvPr id="42006" name="Text Box 20"/>
          <p:cNvSpPr txBox="1">
            <a:spLocks noChangeArrowheads="1"/>
          </p:cNvSpPr>
          <p:nvPr/>
        </p:nvSpPr>
        <p:spPr bwMode="auto">
          <a:xfrm>
            <a:off x="5878513" y="3757613"/>
            <a:ext cx="9763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aorta</a:t>
            </a:r>
            <a:endParaRPr lang="cs-CZ" altLang="cs-CZ"/>
          </a:p>
        </p:txBody>
      </p:sp>
      <p:sp>
        <p:nvSpPr>
          <p:cNvPr id="42007" name="Text Box 21"/>
          <p:cNvSpPr txBox="1">
            <a:spLocks noChangeArrowheads="1"/>
          </p:cNvSpPr>
          <p:nvPr/>
        </p:nvSpPr>
        <p:spPr bwMode="auto">
          <a:xfrm>
            <a:off x="2333625" y="3725863"/>
            <a:ext cx="20637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venózní systém</a:t>
            </a:r>
            <a:endParaRPr lang="cs-CZ" altLang="cs-CZ"/>
          </a:p>
        </p:txBody>
      </p:sp>
      <p:sp>
        <p:nvSpPr>
          <p:cNvPr id="42008" name="Text Box 22"/>
          <p:cNvSpPr txBox="1">
            <a:spLocks noChangeArrowheads="1"/>
          </p:cNvSpPr>
          <p:nvPr/>
        </p:nvSpPr>
        <p:spPr bwMode="auto">
          <a:xfrm>
            <a:off x="6646863" y="4173538"/>
            <a:ext cx="4826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a:t>
            </a:r>
            <a:r>
              <a:rPr lang="cs-CZ" altLang="cs-CZ" b="1" baseline="-25000"/>
              <a:t>a</a:t>
            </a:r>
            <a:endParaRPr lang="cs-CZ" altLang="cs-CZ"/>
          </a:p>
        </p:txBody>
      </p:sp>
      <p:sp>
        <p:nvSpPr>
          <p:cNvPr id="42009" name="Line 23"/>
          <p:cNvSpPr>
            <a:spLocks noChangeShapeType="1"/>
          </p:cNvSpPr>
          <p:nvPr/>
        </p:nvSpPr>
        <p:spPr bwMode="auto">
          <a:xfrm>
            <a:off x="6470650" y="4173538"/>
            <a:ext cx="214313" cy="160337"/>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10" name="Text Box 24"/>
          <p:cNvSpPr txBox="1">
            <a:spLocks noChangeArrowheads="1"/>
          </p:cNvSpPr>
          <p:nvPr/>
        </p:nvSpPr>
        <p:spPr bwMode="auto">
          <a:xfrm>
            <a:off x="3887788" y="2921000"/>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1600" b="1"/>
              <a:t>SRDCE</a:t>
            </a:r>
          </a:p>
          <a:p>
            <a:pPr algn="ctr"/>
            <a:r>
              <a:rPr lang="cs-CZ" altLang="cs-CZ" b="1" u="sng"/>
              <a:t>SV</a:t>
            </a:r>
            <a:r>
              <a:rPr lang="cs-CZ" altLang="cs-CZ" b="1"/>
              <a:t>, </a:t>
            </a:r>
            <a:r>
              <a:rPr lang="cs-CZ" altLang="cs-CZ" b="1" u="sng"/>
              <a:t>TF</a:t>
            </a:r>
            <a:endParaRPr lang="cs-CZ" altLang="cs-CZ"/>
          </a:p>
        </p:txBody>
      </p:sp>
      <p:sp>
        <p:nvSpPr>
          <p:cNvPr id="42011" name="Line 25"/>
          <p:cNvSpPr>
            <a:spLocks noChangeShapeType="1"/>
          </p:cNvSpPr>
          <p:nvPr/>
        </p:nvSpPr>
        <p:spPr bwMode="auto">
          <a:xfrm>
            <a:off x="6737350" y="3640138"/>
            <a:ext cx="2381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12" name="Text Box 26"/>
          <p:cNvSpPr txBox="1">
            <a:spLocks noChangeArrowheads="1"/>
          </p:cNvSpPr>
          <p:nvPr/>
        </p:nvSpPr>
        <p:spPr bwMode="auto">
          <a:xfrm>
            <a:off x="5330825" y="473392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F</a:t>
            </a:r>
            <a:r>
              <a:rPr lang="cs-CZ" altLang="cs-CZ" b="1" baseline="-25000"/>
              <a:t>o</a:t>
            </a:r>
          </a:p>
        </p:txBody>
      </p:sp>
      <p:sp>
        <p:nvSpPr>
          <p:cNvPr id="42013" name="Line 27"/>
          <p:cNvSpPr>
            <a:spLocks noChangeShapeType="1"/>
          </p:cNvSpPr>
          <p:nvPr/>
        </p:nvSpPr>
        <p:spPr bwMode="auto">
          <a:xfrm flipH="1" flipV="1">
            <a:off x="5249863" y="4611688"/>
            <a:ext cx="144462" cy="190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14" name="Line 28"/>
          <p:cNvSpPr>
            <a:spLocks noChangeShapeType="1"/>
          </p:cNvSpPr>
          <p:nvPr/>
        </p:nvSpPr>
        <p:spPr bwMode="auto">
          <a:xfrm>
            <a:off x="3544888" y="2060575"/>
            <a:ext cx="190658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15" name="Line 29"/>
          <p:cNvSpPr>
            <a:spLocks noChangeShapeType="1"/>
          </p:cNvSpPr>
          <p:nvPr/>
        </p:nvSpPr>
        <p:spPr bwMode="auto">
          <a:xfrm flipV="1">
            <a:off x="3544888" y="1389063"/>
            <a:ext cx="0" cy="6699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16" name="Text Box 30"/>
          <p:cNvSpPr txBox="1">
            <a:spLocks noChangeArrowheads="1"/>
          </p:cNvSpPr>
          <p:nvPr/>
        </p:nvSpPr>
        <p:spPr bwMode="auto">
          <a:xfrm>
            <a:off x="3073400" y="1479550"/>
            <a:ext cx="6032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F</a:t>
            </a:r>
            <a:r>
              <a:rPr lang="cs-CZ" altLang="cs-CZ" sz="1200" baseline="-25000"/>
              <a:t>i </a:t>
            </a:r>
            <a:r>
              <a:rPr lang="cs-CZ" altLang="cs-CZ" sz="1200"/>
              <a:t>[ml/s]</a:t>
            </a:r>
            <a:endParaRPr lang="cs-CZ" altLang="cs-CZ"/>
          </a:p>
        </p:txBody>
      </p:sp>
      <p:sp>
        <p:nvSpPr>
          <p:cNvPr id="42017" name="Text Box 31"/>
          <p:cNvSpPr txBox="1">
            <a:spLocks noChangeArrowheads="1"/>
          </p:cNvSpPr>
          <p:nvPr/>
        </p:nvSpPr>
        <p:spPr bwMode="auto">
          <a:xfrm>
            <a:off x="5043488" y="2060575"/>
            <a:ext cx="4953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t [s]</a:t>
            </a:r>
            <a:endParaRPr lang="cs-CZ" altLang="cs-CZ"/>
          </a:p>
        </p:txBody>
      </p:sp>
      <p:grpSp>
        <p:nvGrpSpPr>
          <p:cNvPr id="42018" name="Group 32"/>
          <p:cNvGrpSpPr>
            <a:grpSpLocks/>
          </p:cNvGrpSpPr>
          <p:nvPr/>
        </p:nvGrpSpPr>
        <p:grpSpPr bwMode="auto">
          <a:xfrm>
            <a:off x="3660775" y="1493838"/>
            <a:ext cx="179388" cy="579437"/>
            <a:chOff x="5003" y="8083"/>
            <a:chExt cx="418" cy="913"/>
          </a:xfrm>
        </p:grpSpPr>
        <p:sp>
          <p:nvSpPr>
            <p:cNvPr id="42052" name="Line 33"/>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53" name="Line 34"/>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19" name="Group 35"/>
          <p:cNvGrpSpPr>
            <a:grpSpLocks/>
          </p:cNvGrpSpPr>
          <p:nvPr/>
        </p:nvGrpSpPr>
        <p:grpSpPr bwMode="auto">
          <a:xfrm>
            <a:off x="4086225" y="1493838"/>
            <a:ext cx="177800" cy="579437"/>
            <a:chOff x="5003" y="8083"/>
            <a:chExt cx="418" cy="913"/>
          </a:xfrm>
        </p:grpSpPr>
        <p:sp>
          <p:nvSpPr>
            <p:cNvPr id="42050" name="Line 36"/>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51" name="Line 37"/>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20" name="Group 38"/>
          <p:cNvGrpSpPr>
            <a:grpSpLocks/>
          </p:cNvGrpSpPr>
          <p:nvPr/>
        </p:nvGrpSpPr>
        <p:grpSpPr bwMode="auto">
          <a:xfrm>
            <a:off x="4508500" y="1493838"/>
            <a:ext cx="177800" cy="579437"/>
            <a:chOff x="5003" y="8083"/>
            <a:chExt cx="418" cy="913"/>
          </a:xfrm>
        </p:grpSpPr>
        <p:sp>
          <p:nvSpPr>
            <p:cNvPr id="42048" name="Line 39"/>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49" name="Line 40"/>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21" name="Group 41"/>
          <p:cNvGrpSpPr>
            <a:grpSpLocks/>
          </p:cNvGrpSpPr>
          <p:nvPr/>
        </p:nvGrpSpPr>
        <p:grpSpPr bwMode="auto">
          <a:xfrm>
            <a:off x="4945063" y="1493838"/>
            <a:ext cx="177800" cy="579437"/>
            <a:chOff x="5003" y="8083"/>
            <a:chExt cx="418" cy="913"/>
          </a:xfrm>
        </p:grpSpPr>
        <p:sp>
          <p:nvSpPr>
            <p:cNvPr id="42046" name="Line 42"/>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47" name="Line 43"/>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2022" name="Line 44"/>
          <p:cNvSpPr>
            <a:spLocks noChangeShapeType="1"/>
          </p:cNvSpPr>
          <p:nvPr/>
        </p:nvSpPr>
        <p:spPr bwMode="auto">
          <a:xfrm flipH="1">
            <a:off x="3660775" y="2060575"/>
            <a:ext cx="0" cy="265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3" name="Line 45"/>
          <p:cNvSpPr>
            <a:spLocks noChangeShapeType="1"/>
          </p:cNvSpPr>
          <p:nvPr/>
        </p:nvSpPr>
        <p:spPr bwMode="auto">
          <a:xfrm flipH="1">
            <a:off x="3716338" y="2052638"/>
            <a:ext cx="0" cy="266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4" name="Line 46"/>
          <p:cNvSpPr>
            <a:spLocks noChangeShapeType="1"/>
          </p:cNvSpPr>
          <p:nvPr/>
        </p:nvSpPr>
        <p:spPr bwMode="auto">
          <a:xfrm>
            <a:off x="3325813" y="2284413"/>
            <a:ext cx="6556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5" name="Line 47"/>
          <p:cNvSpPr>
            <a:spLocks noChangeShapeType="1"/>
          </p:cNvSpPr>
          <p:nvPr/>
        </p:nvSpPr>
        <p:spPr bwMode="auto">
          <a:xfrm>
            <a:off x="3381375" y="2284413"/>
            <a:ext cx="2936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26" name="Line 48"/>
          <p:cNvSpPr>
            <a:spLocks noChangeShapeType="1"/>
          </p:cNvSpPr>
          <p:nvPr/>
        </p:nvSpPr>
        <p:spPr bwMode="auto">
          <a:xfrm flipH="1">
            <a:off x="3716338" y="2284413"/>
            <a:ext cx="26511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27" name="Text Box 49"/>
          <p:cNvSpPr txBox="1">
            <a:spLocks noChangeArrowheads="1"/>
          </p:cNvSpPr>
          <p:nvPr/>
        </p:nvSpPr>
        <p:spPr bwMode="auto">
          <a:xfrm>
            <a:off x="3232150" y="2057400"/>
            <a:ext cx="6080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noProof="1">
                <a:sym typeface="Symbol" pitchFamily="18" charset="2"/>
              </a:rPr>
              <a:t></a:t>
            </a:r>
            <a:r>
              <a:rPr lang="cs-CZ" altLang="cs-CZ" sz="1200">
                <a:sym typeface="Symbol" pitchFamily="18" charset="2"/>
              </a:rPr>
              <a:t> </a:t>
            </a:r>
            <a:r>
              <a:rPr lang="cs-CZ" altLang="cs-CZ" sz="1200" noProof="1"/>
              <a:t>t</a:t>
            </a:r>
            <a:endParaRPr lang="cs-CZ" altLang="cs-CZ"/>
          </a:p>
        </p:txBody>
      </p:sp>
      <p:sp>
        <p:nvSpPr>
          <p:cNvPr id="42028" name="Line 54"/>
          <p:cNvSpPr>
            <a:spLocks noChangeShapeType="1"/>
          </p:cNvSpPr>
          <p:nvPr/>
        </p:nvSpPr>
        <p:spPr bwMode="auto">
          <a:xfrm>
            <a:off x="4575175" y="6029325"/>
            <a:ext cx="40481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9" name="Text Box 55"/>
          <p:cNvSpPr txBox="1">
            <a:spLocks noChangeArrowheads="1"/>
          </p:cNvSpPr>
          <p:nvPr/>
        </p:nvSpPr>
        <p:spPr bwMode="auto">
          <a:xfrm>
            <a:off x="4116388" y="5653088"/>
            <a:ext cx="10668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179388">
              <a:defRPr>
                <a:solidFill>
                  <a:schemeClr val="tx1"/>
                </a:solidFill>
                <a:latin typeface="Arial" charset="0"/>
              </a:defRPr>
            </a:lvl2pPr>
            <a:lvl3pPr marL="358775">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spcAft>
                <a:spcPts val="600"/>
              </a:spcAft>
            </a:pPr>
            <a:r>
              <a:rPr lang="cs-CZ" altLang="cs-CZ" b="1">
                <a:sym typeface="Symbol" pitchFamily="18" charset="2"/>
              </a:rPr>
              <a:t>   </a:t>
            </a:r>
            <a:r>
              <a:rPr lang="cs-CZ" altLang="cs-CZ" b="1" noProof="1">
                <a:sym typeface="Symbol" pitchFamily="18" charset="2"/>
              </a:rPr>
              <a:t></a:t>
            </a:r>
            <a:r>
              <a:rPr lang="cs-CZ" altLang="cs-CZ" b="1" noProof="1"/>
              <a:t>V</a:t>
            </a:r>
            <a:r>
              <a:rPr lang="cs-CZ" altLang="cs-CZ" b="1" baseline="-25000" noProof="1"/>
              <a:t>a</a:t>
            </a:r>
            <a:endParaRPr lang="cs-CZ" altLang="cs-CZ" b="1" noProof="1"/>
          </a:p>
          <a:p>
            <a:pPr lvl="2"/>
            <a:r>
              <a:rPr lang="cs-CZ" altLang="cs-CZ" b="1" noProof="1"/>
              <a:t> C</a:t>
            </a:r>
            <a:r>
              <a:rPr lang="cs-CZ" altLang="cs-CZ" b="1" baseline="-25000" noProof="1"/>
              <a:t>a</a:t>
            </a:r>
            <a:endParaRPr lang="cs-CZ" altLang="cs-CZ" b="1" noProof="1"/>
          </a:p>
          <a:p>
            <a:endParaRPr lang="cs-CZ" altLang="cs-CZ"/>
          </a:p>
        </p:txBody>
      </p:sp>
      <p:sp>
        <p:nvSpPr>
          <p:cNvPr id="42030" name="Oval 64"/>
          <p:cNvSpPr>
            <a:spLocks noChangeArrowheads="1"/>
          </p:cNvSpPr>
          <p:nvPr/>
        </p:nvSpPr>
        <p:spPr bwMode="auto">
          <a:xfrm>
            <a:off x="263525" y="2270125"/>
            <a:ext cx="1814513" cy="59531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2031" name="Text Box 58"/>
          <p:cNvSpPr txBox="1">
            <a:spLocks noChangeArrowheads="1"/>
          </p:cNvSpPr>
          <p:nvPr/>
        </p:nvSpPr>
        <p:spPr bwMode="auto">
          <a:xfrm>
            <a:off x="6934200" y="2254250"/>
            <a:ext cx="192722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spcAft>
                <a:spcPts val="600"/>
              </a:spcAft>
            </a:pPr>
            <a:r>
              <a:rPr lang="cs-CZ" altLang="cs-CZ" b="1" noProof="1"/>
              <a:t>(P</a:t>
            </a:r>
            <a:r>
              <a:rPr lang="cs-CZ" altLang="cs-CZ" b="1" baseline="-25000" noProof="1"/>
              <a:t>a</a:t>
            </a:r>
            <a:r>
              <a:rPr lang="cs-CZ" altLang="cs-CZ" b="1" noProof="1"/>
              <a:t> – P</a:t>
            </a:r>
            <a:r>
              <a:rPr lang="cs-CZ" altLang="cs-CZ" b="1" baseline="-25000" noProof="1"/>
              <a:t>v</a:t>
            </a:r>
            <a:r>
              <a:rPr lang="cs-CZ" altLang="cs-CZ" b="1" noProof="1"/>
              <a:t>)</a:t>
            </a:r>
            <a:endParaRPr lang="cs-CZ" altLang="cs-CZ" b="1"/>
          </a:p>
          <a:p>
            <a:pPr lvl="1">
              <a:spcAft>
                <a:spcPts val="600"/>
              </a:spcAft>
            </a:pPr>
            <a:r>
              <a:rPr lang="cs-CZ" altLang="cs-CZ" b="1"/>
              <a:t>     </a:t>
            </a:r>
            <a:r>
              <a:rPr lang="cs-CZ" altLang="cs-CZ" b="1" baseline="30000" noProof="1"/>
              <a:t> </a:t>
            </a:r>
            <a:r>
              <a:rPr lang="cs-CZ" altLang="cs-CZ" b="1" noProof="1"/>
              <a:t>R</a:t>
            </a:r>
          </a:p>
          <a:p>
            <a:endParaRPr lang="cs-CZ" altLang="cs-CZ"/>
          </a:p>
        </p:txBody>
      </p:sp>
      <p:sp>
        <p:nvSpPr>
          <p:cNvPr id="42032" name="Line 59"/>
          <p:cNvSpPr>
            <a:spLocks noChangeShapeType="1"/>
          </p:cNvSpPr>
          <p:nvPr/>
        </p:nvSpPr>
        <p:spPr bwMode="auto">
          <a:xfrm>
            <a:off x="7542213" y="2624138"/>
            <a:ext cx="80168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33" name="Text Box 60"/>
          <p:cNvSpPr txBox="1">
            <a:spLocks noChangeArrowheads="1"/>
          </p:cNvSpPr>
          <p:nvPr/>
        </p:nvSpPr>
        <p:spPr bwMode="auto">
          <a:xfrm>
            <a:off x="6865938" y="2354263"/>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b="1"/>
              <a:t>F</a:t>
            </a:r>
            <a:r>
              <a:rPr lang="cs-CZ" altLang="cs-CZ" sz="1600" b="1" baseline="-25000"/>
              <a:t>o </a:t>
            </a:r>
            <a:r>
              <a:rPr lang="cs-CZ" altLang="cs-CZ"/>
              <a:t>=</a:t>
            </a:r>
          </a:p>
        </p:txBody>
      </p:sp>
      <p:sp>
        <p:nvSpPr>
          <p:cNvPr id="42034" name="Text Box 62"/>
          <p:cNvSpPr txBox="1">
            <a:spLocks noChangeArrowheads="1"/>
          </p:cNvSpPr>
          <p:nvPr/>
        </p:nvSpPr>
        <p:spPr bwMode="auto">
          <a:xfrm>
            <a:off x="6765925" y="5016500"/>
            <a:ext cx="2265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a:t>
            </a:r>
            <a:r>
              <a:rPr lang="cs-CZ" altLang="cs-CZ" b="1"/>
              <a:t>V</a:t>
            </a:r>
            <a:r>
              <a:rPr lang="cs-CZ" altLang="cs-CZ" b="1" baseline="-25000"/>
              <a:t>a</a:t>
            </a:r>
            <a:r>
              <a:rPr lang="cs-CZ" altLang="cs-CZ" b="1"/>
              <a:t> = (F</a:t>
            </a:r>
            <a:r>
              <a:rPr lang="cs-CZ" altLang="cs-CZ" b="1" baseline="-25000"/>
              <a:t>i</a:t>
            </a:r>
            <a:r>
              <a:rPr lang="cs-CZ" altLang="cs-CZ" b="1"/>
              <a:t> - F</a:t>
            </a:r>
            <a:r>
              <a:rPr lang="cs-CZ" altLang="cs-CZ" b="1" baseline="-25000"/>
              <a:t>o</a:t>
            </a:r>
            <a:r>
              <a:rPr lang="cs-CZ" altLang="cs-CZ" b="1"/>
              <a:t>)</a:t>
            </a:r>
            <a:r>
              <a:rPr lang="cs-CZ" altLang="cs-CZ" b="1">
                <a:sym typeface="Symbol" pitchFamily="18" charset="2"/>
              </a:rPr>
              <a:t></a:t>
            </a:r>
            <a:r>
              <a:rPr lang="cs-CZ" altLang="cs-CZ" b="1"/>
              <a:t>t</a:t>
            </a:r>
          </a:p>
        </p:txBody>
      </p:sp>
      <p:sp>
        <p:nvSpPr>
          <p:cNvPr id="42035" name="Text Box 63"/>
          <p:cNvSpPr txBox="1">
            <a:spLocks noChangeArrowheads="1"/>
          </p:cNvSpPr>
          <p:nvPr/>
        </p:nvSpPr>
        <p:spPr bwMode="auto">
          <a:xfrm>
            <a:off x="3778250" y="582453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b="1">
                <a:sym typeface="Symbol" pitchFamily="18" charset="2"/>
              </a:rPr>
              <a:t></a:t>
            </a:r>
            <a:r>
              <a:rPr lang="cs-CZ" altLang="cs-CZ" sz="1600" b="1"/>
              <a:t>P</a:t>
            </a:r>
            <a:r>
              <a:rPr lang="cs-CZ" altLang="cs-CZ" sz="1600" b="1" baseline="-25000"/>
              <a:t>a  </a:t>
            </a:r>
            <a:r>
              <a:rPr lang="cs-CZ" altLang="cs-CZ"/>
              <a:t>=</a:t>
            </a:r>
          </a:p>
        </p:txBody>
      </p:sp>
      <p:sp>
        <p:nvSpPr>
          <p:cNvPr id="42036" name="Text Box 65"/>
          <p:cNvSpPr txBox="1">
            <a:spLocks noChangeArrowheads="1"/>
          </p:cNvSpPr>
          <p:nvPr/>
        </p:nvSpPr>
        <p:spPr bwMode="auto">
          <a:xfrm>
            <a:off x="688975" y="2371725"/>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t</a:t>
            </a:r>
            <a:r>
              <a:rPr lang="cs-CZ" altLang="cs-CZ" b="1"/>
              <a:t> = t</a:t>
            </a:r>
            <a:r>
              <a:rPr lang="en-US" altLang="cs-CZ" b="1"/>
              <a:t>+</a:t>
            </a:r>
            <a:r>
              <a:rPr lang="cs-CZ" altLang="cs-CZ" b="1">
                <a:sym typeface="Symbol" pitchFamily="18" charset="2"/>
              </a:rPr>
              <a:t></a:t>
            </a:r>
            <a:r>
              <a:rPr lang="cs-CZ" altLang="cs-CZ" b="1"/>
              <a:t>t</a:t>
            </a:r>
          </a:p>
        </p:txBody>
      </p:sp>
      <p:sp>
        <p:nvSpPr>
          <p:cNvPr id="42037" name="AutoShape 83"/>
          <p:cNvSpPr>
            <a:spLocks noChangeArrowheads="1"/>
          </p:cNvSpPr>
          <p:nvPr/>
        </p:nvSpPr>
        <p:spPr bwMode="auto">
          <a:xfrm>
            <a:off x="6850063" y="85725"/>
            <a:ext cx="2133600" cy="1016000"/>
          </a:xfrm>
          <a:prstGeom prst="irregularSeal1">
            <a:avLst/>
          </a:prstGeom>
          <a:solidFill>
            <a:srgbClr val="0099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2038" name="Text Box 56"/>
          <p:cNvSpPr txBox="1">
            <a:spLocks noChangeArrowheads="1"/>
          </p:cNvSpPr>
          <p:nvPr/>
        </p:nvSpPr>
        <p:spPr bwMode="auto">
          <a:xfrm>
            <a:off x="7189788" y="385763"/>
            <a:ext cx="1373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Výpočet P</a:t>
            </a:r>
            <a:r>
              <a:rPr lang="cs-CZ" altLang="cs-CZ" b="1" baseline="-25000"/>
              <a:t>a</a:t>
            </a:r>
          </a:p>
        </p:txBody>
      </p:sp>
      <p:sp>
        <p:nvSpPr>
          <p:cNvPr id="42039" name="Text Box 85"/>
          <p:cNvSpPr txBox="1">
            <a:spLocks noChangeArrowheads="1"/>
          </p:cNvSpPr>
          <p:nvPr/>
        </p:nvSpPr>
        <p:spPr bwMode="auto">
          <a:xfrm>
            <a:off x="442913" y="5014913"/>
            <a:ext cx="1582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b="1">
                <a:sym typeface="Symbol" pitchFamily="18" charset="2"/>
              </a:rPr>
              <a:t>P</a:t>
            </a:r>
            <a:r>
              <a:rPr lang="en-US" altLang="cs-CZ" b="1" baseline="-25000">
                <a:sym typeface="Symbol" pitchFamily="18" charset="2"/>
              </a:rPr>
              <a:t>a</a:t>
            </a:r>
            <a:r>
              <a:rPr lang="cs-CZ" altLang="cs-CZ" b="1"/>
              <a:t> = </a:t>
            </a:r>
            <a:r>
              <a:rPr lang="en-US" altLang="cs-CZ" b="1">
                <a:sym typeface="Symbol" pitchFamily="18" charset="2"/>
              </a:rPr>
              <a:t>P</a:t>
            </a:r>
            <a:r>
              <a:rPr lang="en-US" altLang="cs-CZ" b="1" baseline="-25000">
                <a:sym typeface="Symbol" pitchFamily="18" charset="2"/>
              </a:rPr>
              <a:t>a</a:t>
            </a:r>
            <a:r>
              <a:rPr lang="cs-CZ" altLang="cs-CZ"/>
              <a:t> </a:t>
            </a:r>
            <a:r>
              <a:rPr lang="en-US" altLang="cs-CZ" b="1"/>
              <a:t>+</a:t>
            </a:r>
            <a:r>
              <a:rPr lang="cs-CZ" altLang="cs-CZ" b="1">
                <a:sym typeface="Symbol" pitchFamily="18" charset="2"/>
              </a:rPr>
              <a:t></a:t>
            </a:r>
            <a:r>
              <a:rPr lang="en-US" altLang="cs-CZ" b="1"/>
              <a:t>P</a:t>
            </a:r>
            <a:r>
              <a:rPr lang="en-US" altLang="cs-CZ" b="1" baseline="-25000"/>
              <a:t>a</a:t>
            </a:r>
            <a:endParaRPr lang="cs-CZ" altLang="cs-CZ" b="1" baseline="-25000"/>
          </a:p>
        </p:txBody>
      </p:sp>
      <p:sp>
        <p:nvSpPr>
          <p:cNvPr id="42040" name="Arc 89"/>
          <p:cNvSpPr>
            <a:spLocks/>
          </p:cNvSpPr>
          <p:nvPr/>
        </p:nvSpPr>
        <p:spPr bwMode="auto">
          <a:xfrm>
            <a:off x="5805488" y="1681163"/>
            <a:ext cx="1874837" cy="363537"/>
          </a:xfrm>
          <a:custGeom>
            <a:avLst/>
            <a:gdLst>
              <a:gd name="T0" fmla="*/ 0 w 21600"/>
              <a:gd name="T1" fmla="*/ 0 h 21600"/>
              <a:gd name="T2" fmla="*/ 2147483647 w 21600"/>
              <a:gd name="T3" fmla="*/ 1733137516 h 21600"/>
              <a:gd name="T4" fmla="*/ 0 w 21600"/>
              <a:gd name="T5" fmla="*/ 173313751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1" name="Arc 90"/>
          <p:cNvSpPr>
            <a:spLocks/>
          </p:cNvSpPr>
          <p:nvPr/>
        </p:nvSpPr>
        <p:spPr bwMode="auto">
          <a:xfrm rot="10918856" flipH="1">
            <a:off x="5897563" y="5761038"/>
            <a:ext cx="1900237" cy="373062"/>
          </a:xfrm>
          <a:custGeom>
            <a:avLst/>
            <a:gdLst>
              <a:gd name="T0" fmla="*/ 0 w 21600"/>
              <a:gd name="T1" fmla="*/ 0 h 21600"/>
              <a:gd name="T2" fmla="*/ 2147483647 w 21600"/>
              <a:gd name="T3" fmla="*/ 1922040705 h 21600"/>
              <a:gd name="T4" fmla="*/ 0 w 21600"/>
              <a:gd name="T5" fmla="*/ 192204070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2" name="Arc 91"/>
          <p:cNvSpPr>
            <a:spLocks/>
          </p:cNvSpPr>
          <p:nvPr/>
        </p:nvSpPr>
        <p:spPr bwMode="auto">
          <a:xfrm rot="10800000">
            <a:off x="1233488" y="5541963"/>
            <a:ext cx="1655762" cy="495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3" name="Arc 94"/>
          <p:cNvSpPr>
            <a:spLocks/>
          </p:cNvSpPr>
          <p:nvPr/>
        </p:nvSpPr>
        <p:spPr bwMode="auto">
          <a:xfrm rot="10918856" flipV="1">
            <a:off x="1143000" y="1711325"/>
            <a:ext cx="1698625" cy="4873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4" name="Line 95"/>
          <p:cNvSpPr>
            <a:spLocks noChangeShapeType="1"/>
          </p:cNvSpPr>
          <p:nvPr/>
        </p:nvSpPr>
        <p:spPr bwMode="auto">
          <a:xfrm flipV="1">
            <a:off x="1044575" y="3003550"/>
            <a:ext cx="0" cy="1698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45" name="Line 96"/>
          <p:cNvSpPr>
            <a:spLocks noChangeShapeType="1"/>
          </p:cNvSpPr>
          <p:nvPr/>
        </p:nvSpPr>
        <p:spPr bwMode="auto">
          <a:xfrm>
            <a:off x="7896225" y="3135313"/>
            <a:ext cx="0" cy="1538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058" t="52768" r="8058" b="2716"/>
          <a:stretch>
            <a:fillRect/>
          </a:stretch>
        </p:blipFill>
        <p:spPr bwMode="auto">
          <a:xfrm>
            <a:off x="249238" y="182563"/>
            <a:ext cx="868521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1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92570"/>
          <a:stretch>
            <a:fillRect/>
          </a:stretch>
        </p:blipFill>
        <p:spPr bwMode="auto">
          <a:xfrm>
            <a:off x="279400" y="153988"/>
            <a:ext cx="8639175" cy="1585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411" name="Rectangle 15"/>
          <p:cNvSpPr>
            <a:spLocks noGrp="1" noChangeArrowheads="1"/>
          </p:cNvSpPr>
          <p:nvPr>
            <p:ph type="title"/>
          </p:nvPr>
        </p:nvSpPr>
        <p:spPr>
          <a:xfrm>
            <a:off x="2271713" y="171450"/>
            <a:ext cx="4383087" cy="771525"/>
          </a:xfrm>
        </p:spPr>
        <p:txBody>
          <a:bodyPr/>
          <a:lstStyle/>
          <a:p>
            <a:pPr eaLnBrk="1" hangingPunct="1"/>
            <a:r>
              <a:rPr lang="cs-CZ" altLang="cs-CZ" sz="3000" smtClean="0">
                <a:solidFill>
                  <a:srgbClr val="FFFF00"/>
                </a:solidFill>
              </a:rPr>
              <a:t>Paskalův zákon</a:t>
            </a:r>
          </a:p>
        </p:txBody>
      </p:sp>
      <p:pic>
        <p:nvPicPr>
          <p:cNvPr id="17412" name="Picture 3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15799" r="8734" b="52782"/>
          <a:stretch>
            <a:fillRect/>
          </a:stretch>
        </p:blipFill>
        <p:spPr bwMode="auto">
          <a:xfrm>
            <a:off x="287338" y="2084388"/>
            <a:ext cx="8631237" cy="46307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3" name="Picture 3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923" t="13300" r="8247" b="82510"/>
          <a:stretch>
            <a:fillRect/>
          </a:stretch>
        </p:blipFill>
        <p:spPr bwMode="auto">
          <a:xfrm>
            <a:off x="287338" y="1716088"/>
            <a:ext cx="8631237" cy="6175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7414" name="Group 46"/>
          <p:cNvGrpSpPr>
            <a:grpSpLocks/>
          </p:cNvGrpSpPr>
          <p:nvPr/>
        </p:nvGrpSpPr>
        <p:grpSpPr bwMode="auto">
          <a:xfrm>
            <a:off x="838200" y="1944688"/>
            <a:ext cx="7464425" cy="4659312"/>
            <a:chOff x="528" y="1225"/>
            <a:chExt cx="4702" cy="2935"/>
          </a:xfrm>
        </p:grpSpPr>
        <p:pic>
          <p:nvPicPr>
            <p:cNvPr id="17422" name="Picture 18" descr="Biophysics of blood circulation_Page_01"/>
            <p:cNvPicPr>
              <a:picLocks noChangeAspect="1" noChangeArrowheads="1"/>
            </p:cNvPicPr>
            <p:nvPr/>
          </p:nvPicPr>
          <p:blipFill>
            <a:blip r:embed="rId4">
              <a:extLst>
                <a:ext uri="{28A0092B-C50C-407E-A947-70E740481C1C}">
                  <a14:useLocalDpi xmlns:a14="http://schemas.microsoft.com/office/drawing/2010/main" val="0"/>
                </a:ext>
              </a:extLst>
            </a:blip>
            <a:srcRect l="9410" t="63339" r="9914" b="26738"/>
            <a:stretch>
              <a:fillRect/>
            </a:stretch>
          </p:blipFill>
          <p:spPr bwMode="auto">
            <a:xfrm>
              <a:off x="531" y="1225"/>
              <a:ext cx="4677"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9" descr="Biophysics of blood circulation_Page_02"/>
            <p:cNvPicPr>
              <a:picLocks noChangeAspect="1" noChangeArrowheads="1"/>
            </p:cNvPicPr>
            <p:nvPr/>
          </p:nvPicPr>
          <p:blipFill>
            <a:blip r:embed="rId5">
              <a:extLst>
                <a:ext uri="{28A0092B-C50C-407E-A947-70E740481C1C}">
                  <a14:useLocalDpi xmlns:a14="http://schemas.microsoft.com/office/drawing/2010/main" val="0"/>
                </a:ext>
              </a:extLst>
            </a:blip>
            <a:srcRect l="8243" t="17905" r="8243" b="64546"/>
            <a:stretch>
              <a:fillRect/>
            </a:stretch>
          </p:blipFill>
          <p:spPr bwMode="auto">
            <a:xfrm>
              <a:off x="528" y="2149"/>
              <a:ext cx="4684"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 Box 20"/>
            <p:cNvSpPr txBox="1">
              <a:spLocks noChangeArrowheads="1"/>
            </p:cNvSpPr>
            <p:nvPr/>
          </p:nvSpPr>
          <p:spPr bwMode="auto">
            <a:xfrm>
              <a:off x="3088" y="3352"/>
              <a:ext cx="4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200" b="1"/>
                <a:t>H</a:t>
              </a:r>
              <a:r>
                <a:rPr lang="en-US" altLang="cs-CZ" sz="1200" b="1" baseline="-25000"/>
                <a:t>2</a:t>
              </a:r>
              <a:r>
                <a:rPr lang="en-US" altLang="cs-CZ" sz="1200" b="1"/>
                <a:t>O</a:t>
              </a:r>
              <a:endParaRPr lang="cs-CZ" altLang="cs-CZ" sz="1200" b="1"/>
            </a:p>
          </p:txBody>
        </p:sp>
        <p:grpSp>
          <p:nvGrpSpPr>
            <p:cNvPr id="17425" name="Group 21"/>
            <p:cNvGrpSpPr>
              <a:grpSpLocks/>
            </p:cNvGrpSpPr>
            <p:nvPr/>
          </p:nvGrpSpPr>
          <p:grpSpPr bwMode="auto">
            <a:xfrm>
              <a:off x="2139" y="3579"/>
              <a:ext cx="827" cy="264"/>
              <a:chOff x="2123" y="3587"/>
              <a:chExt cx="827" cy="264"/>
            </a:xfrm>
          </p:grpSpPr>
          <p:sp>
            <p:nvSpPr>
              <p:cNvPr id="17437" name="Oval 22"/>
              <p:cNvSpPr>
                <a:spLocks noChangeArrowheads="1"/>
              </p:cNvSpPr>
              <p:nvPr/>
            </p:nvSpPr>
            <p:spPr bwMode="auto">
              <a:xfrm>
                <a:off x="2123" y="3587"/>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8" name="Text Box 23"/>
              <p:cNvSpPr txBox="1">
                <a:spLocks noChangeArrowheads="1"/>
              </p:cNvSpPr>
              <p:nvPr/>
            </p:nvSpPr>
            <p:spPr bwMode="auto">
              <a:xfrm>
                <a:off x="2251" y="3595"/>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t>mm Hg</a:t>
                </a:r>
                <a:endParaRPr lang="cs-CZ" altLang="cs-CZ" baseline="30000"/>
              </a:p>
            </p:txBody>
          </p:sp>
        </p:grpSp>
        <p:grpSp>
          <p:nvGrpSpPr>
            <p:cNvPr id="17426" name="Group 24"/>
            <p:cNvGrpSpPr>
              <a:grpSpLocks/>
            </p:cNvGrpSpPr>
            <p:nvPr/>
          </p:nvGrpSpPr>
          <p:grpSpPr bwMode="auto">
            <a:xfrm>
              <a:off x="3742" y="3582"/>
              <a:ext cx="827" cy="264"/>
              <a:chOff x="3726" y="3590"/>
              <a:chExt cx="827" cy="264"/>
            </a:xfrm>
          </p:grpSpPr>
          <p:sp>
            <p:nvSpPr>
              <p:cNvPr id="17435" name="Oval 25"/>
              <p:cNvSpPr>
                <a:spLocks noChangeArrowheads="1"/>
              </p:cNvSpPr>
              <p:nvPr/>
            </p:nvSpPr>
            <p:spPr bwMode="auto">
              <a:xfrm>
                <a:off x="3726" y="3590"/>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6" name="Text Box 26"/>
              <p:cNvSpPr txBox="1">
                <a:spLocks noChangeArrowheads="1"/>
              </p:cNvSpPr>
              <p:nvPr/>
            </p:nvSpPr>
            <p:spPr bwMode="auto">
              <a:xfrm>
                <a:off x="3846" y="3598"/>
                <a:ext cx="6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t>mm H</a:t>
                </a:r>
                <a:r>
                  <a:rPr lang="en-US" altLang="cs-CZ" baseline="-25000"/>
                  <a:t>2</a:t>
                </a:r>
                <a:r>
                  <a:rPr lang="en-US" altLang="cs-CZ"/>
                  <a:t>O</a:t>
                </a:r>
                <a:endParaRPr lang="cs-CZ" altLang="cs-CZ" baseline="30000"/>
              </a:p>
            </p:txBody>
          </p:sp>
        </p:grpSp>
        <p:sp>
          <p:nvSpPr>
            <p:cNvPr id="17427" name="Oval 27"/>
            <p:cNvSpPr>
              <a:spLocks noChangeArrowheads="1"/>
            </p:cNvSpPr>
            <p:nvPr/>
          </p:nvSpPr>
          <p:spPr bwMode="auto">
            <a:xfrm>
              <a:off x="1056" y="3888"/>
              <a:ext cx="1432" cy="272"/>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28" name="Text Box 28"/>
            <p:cNvSpPr txBox="1">
              <a:spLocks noChangeArrowheads="1"/>
            </p:cNvSpPr>
            <p:nvPr/>
          </p:nvSpPr>
          <p:spPr bwMode="auto">
            <a:xfrm>
              <a:off x="1125" y="3927"/>
              <a:ext cx="13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sym typeface="Symbol" pitchFamily="18" charset="2"/>
                </a:rPr>
                <a:t>133,322 Pa = 1 mm Hg </a:t>
              </a:r>
            </a:p>
          </p:txBody>
        </p:sp>
        <p:sp>
          <p:nvSpPr>
            <p:cNvPr id="17429" name="Text Box 29"/>
            <p:cNvSpPr txBox="1">
              <a:spLocks noChangeArrowheads="1"/>
            </p:cNvSpPr>
            <p:nvPr/>
          </p:nvSpPr>
          <p:spPr bwMode="auto">
            <a:xfrm>
              <a:off x="2704" y="3944"/>
              <a:ext cx="18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400">
                  <a:solidFill>
                    <a:schemeClr val="bg1"/>
                  </a:solidFill>
                </a:rPr>
                <a:t>760 mmHg= 1 atm = 10.3 m H</a:t>
              </a:r>
              <a:r>
                <a:rPr lang="en-US" altLang="cs-CZ" sz="1400" baseline="-25000">
                  <a:solidFill>
                    <a:schemeClr val="bg1"/>
                  </a:solidFill>
                </a:rPr>
                <a:t>2</a:t>
              </a:r>
              <a:r>
                <a:rPr lang="en-US" altLang="cs-CZ" sz="1400">
                  <a:solidFill>
                    <a:schemeClr val="bg1"/>
                  </a:solidFill>
                </a:rPr>
                <a:t>O</a:t>
              </a:r>
              <a:endParaRPr lang="cs-CZ" altLang="cs-CZ" sz="1400">
                <a:solidFill>
                  <a:schemeClr val="bg1"/>
                </a:solidFill>
              </a:endParaRPr>
            </a:p>
          </p:txBody>
        </p:sp>
        <p:grpSp>
          <p:nvGrpSpPr>
            <p:cNvPr id="17430" name="Group 30"/>
            <p:cNvGrpSpPr>
              <a:grpSpLocks/>
            </p:cNvGrpSpPr>
            <p:nvPr/>
          </p:nvGrpSpPr>
          <p:grpSpPr bwMode="auto">
            <a:xfrm>
              <a:off x="686" y="3574"/>
              <a:ext cx="827" cy="264"/>
              <a:chOff x="670" y="3582"/>
              <a:chExt cx="827" cy="264"/>
            </a:xfrm>
          </p:grpSpPr>
          <p:sp>
            <p:nvSpPr>
              <p:cNvPr id="17433" name="Oval 31"/>
              <p:cNvSpPr>
                <a:spLocks noChangeArrowheads="1"/>
              </p:cNvSpPr>
              <p:nvPr/>
            </p:nvSpPr>
            <p:spPr bwMode="auto">
              <a:xfrm>
                <a:off x="670" y="3582"/>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4" name="Text Box 32"/>
              <p:cNvSpPr txBox="1">
                <a:spLocks noChangeArrowheads="1"/>
              </p:cNvSpPr>
              <p:nvPr/>
            </p:nvSpPr>
            <p:spPr bwMode="auto">
              <a:xfrm>
                <a:off x="894" y="3598"/>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t> Pa</a:t>
                </a:r>
                <a:endParaRPr lang="cs-CZ" altLang="cs-CZ" baseline="30000"/>
              </a:p>
            </p:txBody>
          </p:sp>
        </p:grpSp>
        <p:sp>
          <p:nvSpPr>
            <p:cNvPr id="17431" name="Rectangle 33"/>
            <p:cNvSpPr>
              <a:spLocks noChangeArrowheads="1"/>
            </p:cNvSpPr>
            <p:nvPr/>
          </p:nvSpPr>
          <p:spPr bwMode="auto">
            <a:xfrm>
              <a:off x="4714" y="2380"/>
              <a:ext cx="378" cy="120"/>
            </a:xfrm>
            <a:prstGeom prst="rect">
              <a:avLst/>
            </a:prstGeom>
            <a:solidFill>
              <a:srgbClr val="00FFFF"/>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2" name="Text Box 34"/>
            <p:cNvSpPr txBox="1">
              <a:spLocks noChangeArrowheads="1"/>
            </p:cNvSpPr>
            <p:nvPr/>
          </p:nvSpPr>
          <p:spPr bwMode="auto">
            <a:xfrm>
              <a:off x="4696" y="2356"/>
              <a:ext cx="5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10.3 m</a:t>
              </a:r>
            </a:p>
          </p:txBody>
        </p:sp>
      </p:grpSp>
      <p:sp>
        <p:nvSpPr>
          <p:cNvPr id="17415" name="Rectangle 39"/>
          <p:cNvSpPr>
            <a:spLocks noChangeArrowheads="1"/>
          </p:cNvSpPr>
          <p:nvPr/>
        </p:nvSpPr>
        <p:spPr bwMode="auto">
          <a:xfrm>
            <a:off x="5905500" y="2463800"/>
            <a:ext cx="762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16" name="Text Box 38"/>
          <p:cNvSpPr txBox="1">
            <a:spLocks noChangeArrowheads="1"/>
          </p:cNvSpPr>
          <p:nvPr/>
        </p:nvSpPr>
        <p:spPr bwMode="auto">
          <a:xfrm>
            <a:off x="5892800" y="23622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výška</a:t>
            </a:r>
          </a:p>
        </p:txBody>
      </p:sp>
      <p:sp>
        <p:nvSpPr>
          <p:cNvPr id="17417" name="Rectangle 40"/>
          <p:cNvSpPr>
            <a:spLocks noChangeArrowheads="1"/>
          </p:cNvSpPr>
          <p:nvPr/>
        </p:nvSpPr>
        <p:spPr bwMode="auto">
          <a:xfrm>
            <a:off x="5910263" y="2735263"/>
            <a:ext cx="762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18" name="Text Box 41"/>
          <p:cNvSpPr txBox="1">
            <a:spLocks noChangeArrowheads="1"/>
          </p:cNvSpPr>
          <p:nvPr/>
        </p:nvSpPr>
        <p:spPr bwMode="auto">
          <a:xfrm>
            <a:off x="5859463" y="2633663"/>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hustota</a:t>
            </a:r>
          </a:p>
        </p:txBody>
      </p:sp>
      <p:sp>
        <p:nvSpPr>
          <p:cNvPr id="17419" name="Rectangle 43"/>
          <p:cNvSpPr>
            <a:spLocks noChangeArrowheads="1"/>
          </p:cNvSpPr>
          <p:nvPr/>
        </p:nvSpPr>
        <p:spPr bwMode="auto">
          <a:xfrm>
            <a:off x="5910263" y="2976563"/>
            <a:ext cx="22225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20" name="Text Box 42"/>
          <p:cNvSpPr txBox="1">
            <a:spLocks noChangeArrowheads="1"/>
          </p:cNvSpPr>
          <p:nvPr/>
        </p:nvSpPr>
        <p:spPr bwMode="auto">
          <a:xfrm>
            <a:off x="5864225" y="2879725"/>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gravitační zrychlení</a:t>
            </a:r>
          </a:p>
        </p:txBody>
      </p:sp>
      <p:sp>
        <p:nvSpPr>
          <p:cNvPr id="17421" name="Text Box 45"/>
          <p:cNvSpPr txBox="1">
            <a:spLocks noChangeArrowheads="1"/>
          </p:cNvSpPr>
          <p:nvPr/>
        </p:nvSpPr>
        <p:spPr bwMode="auto">
          <a:xfrm>
            <a:off x="711200" y="939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Tlak v tekutinách vzrůstá s hloubkou pod volným povrchem a má ve všech bodech téže horizontální roviny stejnou velikost.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7" descr="Biofyzika krevního oběhu_Page_02"/>
          <p:cNvPicPr>
            <a:picLocks noChangeAspect="1" noChangeArrowheads="1"/>
          </p:cNvPicPr>
          <p:nvPr/>
        </p:nvPicPr>
        <p:blipFill>
          <a:blip r:embed="rId3">
            <a:extLst>
              <a:ext uri="{28A0092B-C50C-407E-A947-70E740481C1C}">
                <a14:useLocalDpi xmlns:a14="http://schemas.microsoft.com/office/drawing/2010/main" val="0"/>
              </a:ext>
            </a:extLst>
          </a:blip>
          <a:srcRect l="7880" t="2719" r="8069" b="52861"/>
          <a:stretch>
            <a:fillRect/>
          </a:stretch>
        </p:blipFill>
        <p:spPr bwMode="auto">
          <a:xfrm>
            <a:off x="188913" y="174625"/>
            <a:ext cx="8740775"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12"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93367"/>
          <a:stretch>
            <a:fillRect/>
          </a:stretch>
        </p:blipFill>
        <p:spPr bwMode="auto">
          <a:xfrm>
            <a:off x="236538" y="153988"/>
            <a:ext cx="8682037" cy="579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435" name="Text Box 13"/>
          <p:cNvSpPr txBox="1">
            <a:spLocks noChangeArrowheads="1"/>
          </p:cNvSpPr>
          <p:nvPr/>
        </p:nvSpPr>
        <p:spPr bwMode="auto">
          <a:xfrm>
            <a:off x="342900" y="304800"/>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2400">
                <a:solidFill>
                  <a:schemeClr val="bg1"/>
                </a:solidFill>
              </a:rPr>
              <a:t>Vliv gravitace na arteriální a venózní tlak </a:t>
            </a:r>
          </a:p>
        </p:txBody>
      </p:sp>
      <p:pic>
        <p:nvPicPr>
          <p:cNvPr id="18436" name="Picture 14" descr="9976A56E"/>
          <p:cNvPicPr>
            <a:picLocks noChangeAspect="1" noChangeArrowheads="1"/>
          </p:cNvPicPr>
          <p:nvPr/>
        </p:nvPicPr>
        <p:blipFill>
          <a:blip r:embed="rId5">
            <a:lum contrast="24000"/>
            <a:extLst>
              <a:ext uri="{28A0092B-C50C-407E-A947-70E740481C1C}">
                <a14:useLocalDpi xmlns:a14="http://schemas.microsoft.com/office/drawing/2010/main" val="0"/>
              </a:ext>
            </a:extLst>
          </a:blip>
          <a:srcRect l="4652" t="3308" r="6718" b="3502"/>
          <a:stretch>
            <a:fillRect/>
          </a:stretch>
        </p:blipFill>
        <p:spPr bwMode="auto">
          <a:xfrm>
            <a:off x="895350" y="2895600"/>
            <a:ext cx="217805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3"/>
          <p:cNvGrpSpPr>
            <a:grpSpLocks/>
          </p:cNvGrpSpPr>
          <p:nvPr/>
        </p:nvGrpSpPr>
        <p:grpSpPr bwMode="auto">
          <a:xfrm>
            <a:off x="238125" y="147638"/>
            <a:ext cx="8682038" cy="6586537"/>
            <a:chOff x="150" y="86"/>
            <a:chExt cx="5469" cy="4149"/>
          </a:xfrm>
        </p:grpSpPr>
        <p:pic>
          <p:nvPicPr>
            <p:cNvPr id="19531" name="Picture 2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532"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9458" name="Rectangle 27"/>
          <p:cNvSpPr>
            <a:spLocks noGrp="1" noChangeArrowheads="1"/>
          </p:cNvSpPr>
          <p:nvPr>
            <p:ph type="title"/>
          </p:nvPr>
        </p:nvSpPr>
        <p:spPr>
          <a:xfrm>
            <a:off x="2487613" y="146050"/>
            <a:ext cx="4383087" cy="771525"/>
          </a:xfrm>
        </p:spPr>
        <p:txBody>
          <a:bodyPr/>
          <a:lstStyle/>
          <a:p>
            <a:pPr eaLnBrk="1" hangingPunct="1"/>
            <a:r>
              <a:rPr lang="en-US" altLang="cs-CZ" sz="3400" smtClean="0">
                <a:solidFill>
                  <a:srgbClr val="FFFF00"/>
                </a:solidFill>
              </a:rPr>
              <a:t>Laplace</a:t>
            </a:r>
            <a:r>
              <a:rPr lang="cs-CZ" altLang="cs-CZ" sz="3400" smtClean="0">
                <a:solidFill>
                  <a:srgbClr val="FFFF00"/>
                </a:solidFill>
              </a:rPr>
              <a:t>ův zákon</a:t>
            </a:r>
          </a:p>
        </p:txBody>
      </p:sp>
      <p:sp>
        <p:nvSpPr>
          <p:cNvPr id="19459" name="Text Box 42"/>
          <p:cNvSpPr txBox="1">
            <a:spLocks noChangeArrowheads="1"/>
          </p:cNvSpPr>
          <p:nvPr/>
        </p:nvSpPr>
        <p:spPr bwMode="auto">
          <a:xfrm>
            <a:off x="4525963" y="2073275"/>
            <a:ext cx="3513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b="1">
                <a:solidFill>
                  <a:srgbClr val="FFFF00"/>
                </a:solidFill>
              </a:rPr>
              <a:t>R</a:t>
            </a:r>
            <a:r>
              <a:rPr lang="en-US" altLang="cs-CZ" b="1" baseline="-25000">
                <a:solidFill>
                  <a:srgbClr val="FFFF00"/>
                </a:solidFill>
              </a:rPr>
              <a:t>1</a:t>
            </a:r>
            <a:r>
              <a:rPr lang="en-US" altLang="cs-CZ">
                <a:solidFill>
                  <a:schemeClr val="bg1"/>
                </a:solidFill>
              </a:rPr>
              <a:t> and </a:t>
            </a:r>
            <a:r>
              <a:rPr lang="en-US" altLang="cs-CZ" b="1">
                <a:solidFill>
                  <a:srgbClr val="FFFF00"/>
                </a:solidFill>
              </a:rPr>
              <a:t>R</a:t>
            </a:r>
            <a:r>
              <a:rPr lang="en-US" altLang="cs-CZ" b="1" baseline="-25000">
                <a:solidFill>
                  <a:srgbClr val="FFFF00"/>
                </a:solidFill>
              </a:rPr>
              <a:t>2</a:t>
            </a:r>
            <a:r>
              <a:rPr lang="en-US" altLang="cs-CZ">
                <a:solidFill>
                  <a:schemeClr val="bg1"/>
                </a:solidFill>
              </a:rPr>
              <a:t> </a:t>
            </a:r>
            <a:r>
              <a:rPr lang="cs-CZ" altLang="cs-CZ">
                <a:solidFill>
                  <a:schemeClr val="bg1"/>
                </a:solidFill>
              </a:rPr>
              <a:t>jsou největší a nejmenší poloměr křivosti</a:t>
            </a:r>
          </a:p>
        </p:txBody>
      </p:sp>
      <p:sp>
        <p:nvSpPr>
          <p:cNvPr id="19460" name="Text Box 43"/>
          <p:cNvSpPr txBox="1">
            <a:spLocks noChangeArrowheads="1"/>
          </p:cNvSpPr>
          <p:nvPr/>
        </p:nvSpPr>
        <p:spPr bwMode="auto">
          <a:xfrm>
            <a:off x="568325" y="333375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Céva</a:t>
            </a:r>
            <a:r>
              <a:rPr lang="en-US" altLang="cs-CZ">
                <a:solidFill>
                  <a:schemeClr val="bg1"/>
                </a:solidFill>
              </a:rPr>
              <a:t>:</a:t>
            </a:r>
            <a:endParaRPr lang="cs-CZ" altLang="cs-CZ">
              <a:solidFill>
                <a:schemeClr val="bg1"/>
              </a:solidFill>
            </a:endParaRPr>
          </a:p>
        </p:txBody>
      </p:sp>
      <p:sp>
        <p:nvSpPr>
          <p:cNvPr id="19461" name="Text Box 47"/>
          <p:cNvSpPr txBox="1">
            <a:spLocks noChangeArrowheads="1"/>
          </p:cNvSpPr>
          <p:nvPr/>
        </p:nvSpPr>
        <p:spPr bwMode="auto">
          <a:xfrm>
            <a:off x="2032000" y="3713163"/>
            <a:ext cx="1323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T= P</a:t>
            </a:r>
            <a:r>
              <a:rPr lang="cs-CZ" altLang="cs-CZ" sz="1600" b="1" baseline="30000">
                <a:sym typeface="Symbol" pitchFamily="18" charset="2"/>
              </a:rPr>
              <a:t> </a:t>
            </a:r>
            <a:r>
              <a:rPr lang="cs-CZ" altLang="cs-CZ" sz="2400" b="1"/>
              <a:t>R</a:t>
            </a:r>
            <a:endParaRPr lang="en-US" altLang="cs-CZ" sz="2400" b="1">
              <a:sym typeface="Symbol" pitchFamily="18" charset="2"/>
            </a:endParaRPr>
          </a:p>
        </p:txBody>
      </p:sp>
      <p:sp>
        <p:nvSpPr>
          <p:cNvPr id="19462" name="Text Box 57"/>
          <p:cNvSpPr txBox="1">
            <a:spLocks noChangeArrowheads="1"/>
          </p:cNvSpPr>
          <p:nvPr/>
        </p:nvSpPr>
        <p:spPr bwMode="auto">
          <a:xfrm>
            <a:off x="596900" y="3730625"/>
            <a:ext cx="1350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R</a:t>
            </a:r>
            <a:r>
              <a:rPr lang="en-US" altLang="cs-CZ" sz="2000" baseline="-25000">
                <a:solidFill>
                  <a:schemeClr val="bg1"/>
                </a:solidFill>
              </a:rPr>
              <a:t>2 </a:t>
            </a:r>
            <a:r>
              <a:rPr lang="en-US" altLang="cs-CZ" sz="2000">
                <a:solidFill>
                  <a:schemeClr val="bg1"/>
                </a:solidFill>
              </a:rPr>
              <a:t>= </a:t>
            </a:r>
            <a:r>
              <a:rPr lang="en-US" altLang="cs-CZ" sz="2400">
                <a:solidFill>
                  <a:schemeClr val="bg1"/>
                </a:solidFill>
                <a:sym typeface="Symbol" pitchFamily="18" charset="2"/>
              </a:rPr>
              <a:t></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19463" name="Text Box 58"/>
          <p:cNvSpPr txBox="1">
            <a:spLocks noChangeArrowheads="1"/>
          </p:cNvSpPr>
          <p:nvPr/>
        </p:nvSpPr>
        <p:spPr bwMode="auto">
          <a:xfrm>
            <a:off x="4562475" y="3302000"/>
            <a:ext cx="1525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Koule</a:t>
            </a:r>
            <a:r>
              <a:rPr lang="en-US" altLang="cs-CZ">
                <a:solidFill>
                  <a:schemeClr val="bg1"/>
                </a:solidFill>
              </a:rPr>
              <a:t>:</a:t>
            </a:r>
            <a:endParaRPr lang="cs-CZ" altLang="cs-CZ">
              <a:solidFill>
                <a:schemeClr val="bg1"/>
              </a:solidFill>
            </a:endParaRPr>
          </a:p>
        </p:txBody>
      </p:sp>
      <p:sp>
        <p:nvSpPr>
          <p:cNvPr id="19464" name="Text Box 65"/>
          <p:cNvSpPr txBox="1">
            <a:spLocks noChangeArrowheads="1"/>
          </p:cNvSpPr>
          <p:nvPr/>
        </p:nvSpPr>
        <p:spPr bwMode="auto">
          <a:xfrm>
            <a:off x="4578350" y="3636963"/>
            <a:ext cx="1627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R</a:t>
            </a:r>
            <a:r>
              <a:rPr lang="en-US" altLang="cs-CZ" sz="2000" baseline="-25000">
                <a:solidFill>
                  <a:schemeClr val="bg1"/>
                </a:solidFill>
              </a:rPr>
              <a:t>1 </a:t>
            </a:r>
            <a:r>
              <a:rPr lang="en-US" altLang="cs-CZ" sz="2000">
                <a:solidFill>
                  <a:schemeClr val="bg1"/>
                </a:solidFill>
              </a:rPr>
              <a:t>= R</a:t>
            </a:r>
            <a:r>
              <a:rPr lang="en-US" altLang="cs-CZ" sz="2000" baseline="-25000">
                <a:solidFill>
                  <a:schemeClr val="bg1"/>
                </a:solidFill>
              </a:rPr>
              <a:t>2</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19465" name="Text Box 69"/>
          <p:cNvSpPr txBox="1">
            <a:spLocks noChangeArrowheads="1"/>
          </p:cNvSpPr>
          <p:nvPr/>
        </p:nvSpPr>
        <p:spPr bwMode="auto">
          <a:xfrm>
            <a:off x="695325" y="5886450"/>
            <a:ext cx="3635375" cy="5635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85000"/>
              </a:lnSpc>
              <a:spcBef>
                <a:spcPct val="50000"/>
              </a:spcBef>
            </a:pPr>
            <a:r>
              <a:rPr lang="cs-CZ" altLang="cs-CZ">
                <a:sym typeface="Symbol" pitchFamily="18" charset="2"/>
              </a:rPr>
              <a:t>Pro cévu s tloušťkou stěny h </a:t>
            </a:r>
            <a:r>
              <a:rPr lang="en-GB" altLang="cs-CZ">
                <a:sym typeface="Symbol" pitchFamily="18" charset="2"/>
              </a:rPr>
              <a:t>[m]):</a:t>
            </a:r>
            <a:r>
              <a:rPr lang="cs-CZ" altLang="cs-CZ" b="1">
                <a:sym typeface="Symbol" pitchFamily="18" charset="2"/>
              </a:rPr>
              <a:t> </a:t>
            </a:r>
            <a:r>
              <a:rPr lang="en-US" altLang="cs-CZ" b="1">
                <a:sym typeface="Symbol" pitchFamily="18" charset="2"/>
              </a:rPr>
              <a:t> </a:t>
            </a:r>
            <a:r>
              <a:rPr lang="cs-CZ" altLang="cs-CZ" b="1">
                <a:sym typeface="Symbol" pitchFamily="18" charset="2"/>
              </a:rPr>
              <a:t>     	</a:t>
            </a:r>
            <a:r>
              <a:rPr lang="en-US" altLang="cs-CZ" b="1">
                <a:sym typeface="Symbol" pitchFamily="18" charset="2"/>
              </a:rPr>
              <a:t>T</a:t>
            </a:r>
            <a:r>
              <a:rPr lang="cs-CZ" altLang="cs-CZ" b="1">
                <a:sym typeface="Symbol" pitchFamily="18" charset="2"/>
              </a:rPr>
              <a:t>=</a:t>
            </a:r>
            <a:r>
              <a:rPr lang="en-US" altLang="cs-CZ" b="1">
                <a:sym typeface="Symbol" pitchFamily="18" charset="2"/>
              </a:rPr>
              <a:t>P</a:t>
            </a:r>
            <a:r>
              <a:rPr lang="en-US" altLang="cs-CZ" sz="1400" b="1" baseline="30000">
                <a:sym typeface="Symbol" pitchFamily="18" charset="2"/>
              </a:rPr>
              <a:t></a:t>
            </a:r>
            <a:r>
              <a:rPr lang="en-US" altLang="cs-CZ" b="1">
                <a:sym typeface="Symbol" pitchFamily="18" charset="2"/>
              </a:rPr>
              <a:t>R/h [N/m</a:t>
            </a:r>
            <a:r>
              <a:rPr lang="en-US" altLang="cs-CZ" b="1" baseline="30000">
                <a:sym typeface="Symbol" pitchFamily="18" charset="2"/>
              </a:rPr>
              <a:t>2</a:t>
            </a:r>
            <a:r>
              <a:rPr lang="en-US" altLang="cs-CZ" b="1">
                <a:sym typeface="Symbol" pitchFamily="18" charset="2"/>
              </a:rPr>
              <a:t>]</a:t>
            </a:r>
          </a:p>
        </p:txBody>
      </p:sp>
      <p:grpSp>
        <p:nvGrpSpPr>
          <p:cNvPr id="19466" name="Group 47"/>
          <p:cNvGrpSpPr>
            <a:grpSpLocks/>
          </p:cNvGrpSpPr>
          <p:nvPr/>
        </p:nvGrpSpPr>
        <p:grpSpPr bwMode="auto">
          <a:xfrm>
            <a:off x="1751013" y="1782763"/>
            <a:ext cx="2462212" cy="1274762"/>
            <a:chOff x="3149" y="925"/>
            <a:chExt cx="1551" cy="803"/>
          </a:xfrm>
        </p:grpSpPr>
        <p:grpSp>
          <p:nvGrpSpPr>
            <p:cNvPr id="19517" name="Group 46"/>
            <p:cNvGrpSpPr>
              <a:grpSpLocks/>
            </p:cNvGrpSpPr>
            <p:nvPr/>
          </p:nvGrpSpPr>
          <p:grpSpPr bwMode="auto">
            <a:xfrm>
              <a:off x="3149" y="925"/>
              <a:ext cx="1551" cy="803"/>
              <a:chOff x="3149" y="925"/>
              <a:chExt cx="1551" cy="803"/>
            </a:xfrm>
          </p:grpSpPr>
          <p:sp>
            <p:nvSpPr>
              <p:cNvPr id="19519" name="Rectangle 29"/>
              <p:cNvSpPr>
                <a:spLocks noChangeArrowheads="1"/>
              </p:cNvSpPr>
              <p:nvPr/>
            </p:nvSpPr>
            <p:spPr bwMode="auto">
              <a:xfrm>
                <a:off x="3149" y="962"/>
                <a:ext cx="1533" cy="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19520" name="Text Box 30"/>
              <p:cNvSpPr txBox="1">
                <a:spLocks noChangeArrowheads="1"/>
              </p:cNvSpPr>
              <p:nvPr/>
            </p:nvSpPr>
            <p:spPr bwMode="auto">
              <a:xfrm>
                <a:off x="3653"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R</a:t>
                </a:r>
                <a:r>
                  <a:rPr lang="en-US" altLang="cs-CZ" sz="2400" b="1" baseline="-25000">
                    <a:sym typeface="Symbol" pitchFamily="18" charset="2"/>
                  </a:rPr>
                  <a:t>1</a:t>
                </a:r>
              </a:p>
            </p:txBody>
          </p:sp>
          <p:sp>
            <p:nvSpPr>
              <p:cNvPr id="19521" name="Text Box 31"/>
              <p:cNvSpPr txBox="1">
                <a:spLocks noChangeArrowheads="1"/>
              </p:cNvSpPr>
              <p:nvPr/>
            </p:nvSpPr>
            <p:spPr bwMode="auto">
              <a:xfrm>
                <a:off x="3155" y="1135"/>
                <a:ext cx="486" cy="3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3200" b="1"/>
                  <a:t>T=</a:t>
                </a:r>
                <a:endParaRPr lang="en-US" altLang="cs-CZ" sz="3200" b="1">
                  <a:sym typeface="Symbol" pitchFamily="18" charset="2"/>
                </a:endParaRPr>
              </a:p>
            </p:txBody>
          </p:sp>
          <p:sp>
            <p:nvSpPr>
              <p:cNvPr id="19522" name="Line 32"/>
              <p:cNvSpPr>
                <a:spLocks noChangeShapeType="1"/>
              </p:cNvSpPr>
              <p:nvPr/>
            </p:nvSpPr>
            <p:spPr bwMode="auto">
              <a:xfrm>
                <a:off x="3733" y="1431"/>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23" name="Text Box 33"/>
              <p:cNvSpPr txBox="1">
                <a:spLocks noChangeArrowheads="1"/>
              </p:cNvSpPr>
              <p:nvPr/>
            </p:nvSpPr>
            <p:spPr bwMode="auto">
              <a:xfrm>
                <a:off x="3950" y="925"/>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P</a:t>
                </a:r>
              </a:p>
            </p:txBody>
          </p:sp>
          <p:sp>
            <p:nvSpPr>
              <p:cNvPr id="19524" name="Line 34"/>
              <p:cNvSpPr>
                <a:spLocks noChangeShapeType="1"/>
              </p:cNvSpPr>
              <p:nvPr/>
            </p:nvSpPr>
            <p:spPr bwMode="auto">
              <a:xfrm>
                <a:off x="4208" y="1422"/>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25" name="Text Box 35"/>
              <p:cNvSpPr txBox="1">
                <a:spLocks noChangeArrowheads="1"/>
              </p:cNvSpPr>
              <p:nvPr/>
            </p:nvSpPr>
            <p:spPr bwMode="auto">
              <a:xfrm>
                <a:off x="4147"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R</a:t>
                </a:r>
                <a:r>
                  <a:rPr lang="en-US" altLang="cs-CZ" sz="2400" b="1" baseline="-25000">
                    <a:sym typeface="Symbol" pitchFamily="18" charset="2"/>
                  </a:rPr>
                  <a:t>2</a:t>
                </a:r>
              </a:p>
            </p:txBody>
          </p:sp>
          <p:sp>
            <p:nvSpPr>
              <p:cNvPr id="19526" name="Text Box 36"/>
              <p:cNvSpPr txBox="1">
                <a:spLocks noChangeArrowheads="1"/>
              </p:cNvSpPr>
              <p:nvPr/>
            </p:nvSpPr>
            <p:spPr bwMode="auto">
              <a:xfrm>
                <a:off x="3688" y="117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19527" name="Text Box 37"/>
              <p:cNvSpPr txBox="1">
                <a:spLocks noChangeArrowheads="1"/>
              </p:cNvSpPr>
              <p:nvPr/>
            </p:nvSpPr>
            <p:spPr bwMode="auto">
              <a:xfrm>
                <a:off x="4166" y="1171"/>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19528" name="Text Box 38"/>
              <p:cNvSpPr txBox="1">
                <a:spLocks noChangeArrowheads="1"/>
              </p:cNvSpPr>
              <p:nvPr/>
            </p:nvSpPr>
            <p:spPr bwMode="auto">
              <a:xfrm>
                <a:off x="3412" y="111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19529" name="Text Box 39"/>
              <p:cNvSpPr txBox="1">
                <a:spLocks noChangeArrowheads="1"/>
              </p:cNvSpPr>
              <p:nvPr/>
            </p:nvSpPr>
            <p:spPr bwMode="auto">
              <a:xfrm flipH="1">
                <a:off x="4297" y="112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19530" name="Text Box 40"/>
              <p:cNvSpPr txBox="1">
                <a:spLocks noChangeArrowheads="1"/>
              </p:cNvSpPr>
              <p:nvPr/>
            </p:nvSpPr>
            <p:spPr bwMode="auto">
              <a:xfrm>
                <a:off x="3916" y="1294"/>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a:t>
                </a:r>
                <a:endParaRPr lang="en-US" altLang="cs-CZ" sz="2400" b="1" baseline="-25000">
                  <a:sym typeface="Symbol" pitchFamily="18" charset="2"/>
                </a:endParaRPr>
              </a:p>
            </p:txBody>
          </p:sp>
        </p:grpSp>
        <p:sp>
          <p:nvSpPr>
            <p:cNvPr id="19518" name="Line 34"/>
            <p:cNvSpPr>
              <a:spLocks noChangeShapeType="1"/>
            </p:cNvSpPr>
            <p:nvPr/>
          </p:nvSpPr>
          <p:spPr bwMode="auto">
            <a:xfrm>
              <a:off x="3597" y="1219"/>
              <a:ext cx="9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19467" name="Text Box 47"/>
          <p:cNvSpPr txBox="1">
            <a:spLocks noChangeArrowheads="1"/>
          </p:cNvSpPr>
          <p:nvPr/>
        </p:nvSpPr>
        <p:spPr bwMode="auto">
          <a:xfrm>
            <a:off x="6005513" y="3667125"/>
            <a:ext cx="15621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T= P</a:t>
            </a:r>
            <a:r>
              <a:rPr lang="cs-CZ" altLang="cs-CZ" sz="1600" b="1" baseline="30000">
                <a:sym typeface="Symbol" pitchFamily="18" charset="2"/>
              </a:rPr>
              <a:t> </a:t>
            </a:r>
            <a:r>
              <a:rPr lang="cs-CZ" altLang="cs-CZ" sz="2400" b="1"/>
              <a:t>R/2</a:t>
            </a:r>
            <a:endParaRPr lang="en-US" altLang="cs-CZ" sz="2400" b="1">
              <a:sym typeface="Symbol" pitchFamily="18" charset="2"/>
            </a:endParaRPr>
          </a:p>
        </p:txBody>
      </p:sp>
      <p:grpSp>
        <p:nvGrpSpPr>
          <p:cNvPr id="19468" name="Group 103"/>
          <p:cNvGrpSpPr>
            <a:grpSpLocks/>
          </p:cNvGrpSpPr>
          <p:nvPr/>
        </p:nvGrpSpPr>
        <p:grpSpPr bwMode="auto">
          <a:xfrm>
            <a:off x="525463" y="4457700"/>
            <a:ext cx="3548062" cy="1225550"/>
            <a:chOff x="331" y="2808"/>
            <a:chExt cx="2235" cy="772"/>
          </a:xfrm>
        </p:grpSpPr>
        <p:sp>
          <p:nvSpPr>
            <p:cNvPr id="19488" name="Oval 66"/>
            <p:cNvSpPr>
              <a:spLocks noChangeArrowheads="1"/>
            </p:cNvSpPr>
            <p:nvPr/>
          </p:nvSpPr>
          <p:spPr bwMode="auto">
            <a:xfrm>
              <a:off x="2054" y="2818"/>
              <a:ext cx="512" cy="760"/>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89" name="Rectangle 68"/>
            <p:cNvSpPr>
              <a:spLocks noChangeArrowheads="1"/>
            </p:cNvSpPr>
            <p:nvPr/>
          </p:nvSpPr>
          <p:spPr bwMode="auto">
            <a:xfrm>
              <a:off x="824" y="2816"/>
              <a:ext cx="1488" cy="764"/>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0" name="Oval 65"/>
            <p:cNvSpPr>
              <a:spLocks noChangeArrowheads="1"/>
            </p:cNvSpPr>
            <p:nvPr/>
          </p:nvSpPr>
          <p:spPr bwMode="auto">
            <a:xfrm>
              <a:off x="579" y="2819"/>
              <a:ext cx="512" cy="760"/>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1" name="Oval 64"/>
            <p:cNvSpPr>
              <a:spLocks noChangeArrowheads="1"/>
            </p:cNvSpPr>
            <p:nvPr/>
          </p:nvSpPr>
          <p:spPr bwMode="auto">
            <a:xfrm>
              <a:off x="616" y="2856"/>
              <a:ext cx="440" cy="688"/>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2" name="Line 69"/>
            <p:cNvSpPr>
              <a:spLocks noChangeShapeType="1"/>
            </p:cNvSpPr>
            <p:nvPr/>
          </p:nvSpPr>
          <p:spPr bwMode="auto">
            <a:xfrm>
              <a:off x="840" y="2816"/>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3" name="Line 70"/>
            <p:cNvSpPr>
              <a:spLocks noChangeShapeType="1"/>
            </p:cNvSpPr>
            <p:nvPr/>
          </p:nvSpPr>
          <p:spPr bwMode="auto">
            <a:xfrm>
              <a:off x="843" y="3579"/>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4" name="Text Box 80"/>
            <p:cNvSpPr txBox="1">
              <a:spLocks noChangeArrowheads="1"/>
            </p:cNvSpPr>
            <p:nvPr/>
          </p:nvSpPr>
          <p:spPr bwMode="auto">
            <a:xfrm>
              <a:off x="1592" y="2808"/>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T</a:t>
              </a:r>
            </a:p>
          </p:txBody>
        </p:sp>
        <p:sp>
          <p:nvSpPr>
            <p:cNvPr id="19495" name="Line 81"/>
            <p:cNvSpPr>
              <a:spLocks noChangeShapeType="1"/>
            </p:cNvSpPr>
            <p:nvPr/>
          </p:nvSpPr>
          <p:spPr bwMode="auto">
            <a:xfrm>
              <a:off x="832" y="3328"/>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6" name="Line 82"/>
            <p:cNvSpPr>
              <a:spLocks noChangeShapeType="1"/>
            </p:cNvSpPr>
            <p:nvPr/>
          </p:nvSpPr>
          <p:spPr bwMode="auto">
            <a:xfrm flipV="1">
              <a:off x="827" y="2847"/>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7" name="Line 83"/>
            <p:cNvSpPr>
              <a:spLocks noChangeShapeType="1"/>
            </p:cNvSpPr>
            <p:nvPr/>
          </p:nvSpPr>
          <p:spPr bwMode="auto">
            <a:xfrm flipV="1">
              <a:off x="910" y="319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8" name="Line 84"/>
            <p:cNvSpPr>
              <a:spLocks noChangeShapeType="1"/>
            </p:cNvSpPr>
            <p:nvPr/>
          </p:nvSpPr>
          <p:spPr bwMode="auto">
            <a:xfrm flipH="1" flipV="1">
              <a:off x="609" y="3201"/>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9" name="Line 85"/>
            <p:cNvSpPr>
              <a:spLocks noChangeShapeType="1"/>
            </p:cNvSpPr>
            <p:nvPr/>
          </p:nvSpPr>
          <p:spPr bwMode="auto">
            <a:xfrm>
              <a:off x="909" y="332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0" name="Line 86"/>
            <p:cNvSpPr>
              <a:spLocks noChangeShapeType="1"/>
            </p:cNvSpPr>
            <p:nvPr/>
          </p:nvSpPr>
          <p:spPr bwMode="auto">
            <a:xfrm flipH="1" flipV="1">
              <a:off x="664" y="2992"/>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1" name="Line 87"/>
            <p:cNvSpPr>
              <a:spLocks noChangeShapeType="1"/>
            </p:cNvSpPr>
            <p:nvPr/>
          </p:nvSpPr>
          <p:spPr bwMode="auto">
            <a:xfrm flipV="1">
              <a:off x="911" y="3003"/>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2" name="Line 88"/>
            <p:cNvSpPr>
              <a:spLocks noChangeShapeType="1"/>
            </p:cNvSpPr>
            <p:nvPr/>
          </p:nvSpPr>
          <p:spPr bwMode="auto">
            <a:xfrm flipH="1">
              <a:off x="676" y="3324"/>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3" name="Text Box 89"/>
            <p:cNvSpPr txBox="1">
              <a:spLocks noChangeArrowheads="1"/>
            </p:cNvSpPr>
            <p:nvPr/>
          </p:nvSpPr>
          <p:spPr bwMode="auto">
            <a:xfrm>
              <a:off x="731" y="3091"/>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a:t>
              </a:r>
            </a:p>
          </p:txBody>
        </p:sp>
        <p:sp>
          <p:nvSpPr>
            <p:cNvPr id="19504" name="Freeform 90"/>
            <p:cNvSpPr>
              <a:spLocks/>
            </p:cNvSpPr>
            <p:nvPr/>
          </p:nvSpPr>
          <p:spPr bwMode="auto">
            <a:xfrm>
              <a:off x="1552" y="3008"/>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5" name="Freeform 91"/>
            <p:cNvSpPr>
              <a:spLocks/>
            </p:cNvSpPr>
            <p:nvPr/>
          </p:nvSpPr>
          <p:spPr bwMode="auto">
            <a:xfrm>
              <a:off x="1695" y="3003"/>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6" name="Freeform 92"/>
            <p:cNvSpPr>
              <a:spLocks/>
            </p:cNvSpPr>
            <p:nvPr/>
          </p:nvSpPr>
          <p:spPr bwMode="auto">
            <a:xfrm>
              <a:off x="1835" y="3007"/>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7" name="Oval 71"/>
            <p:cNvSpPr>
              <a:spLocks noChangeArrowheads="1"/>
            </p:cNvSpPr>
            <p:nvPr/>
          </p:nvSpPr>
          <p:spPr bwMode="auto">
            <a:xfrm>
              <a:off x="1432" y="3168"/>
              <a:ext cx="584" cy="5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508" name="Line 93"/>
            <p:cNvSpPr>
              <a:spLocks noChangeShapeType="1"/>
            </p:cNvSpPr>
            <p:nvPr/>
          </p:nvSpPr>
          <p:spPr bwMode="auto">
            <a:xfrm>
              <a:off x="508" y="3200"/>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9" name="Text Box 94"/>
            <p:cNvSpPr txBox="1">
              <a:spLocks noChangeArrowheads="1"/>
            </p:cNvSpPr>
            <p:nvPr/>
          </p:nvSpPr>
          <p:spPr bwMode="auto">
            <a:xfrm>
              <a:off x="331" y="3263"/>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R</a:t>
              </a:r>
            </a:p>
          </p:txBody>
        </p:sp>
        <p:sp>
          <p:nvSpPr>
            <p:cNvPr id="19510" name="Line 95"/>
            <p:cNvSpPr>
              <a:spLocks noChangeShapeType="1"/>
            </p:cNvSpPr>
            <p:nvPr/>
          </p:nvSpPr>
          <p:spPr bwMode="auto">
            <a:xfrm flipH="1">
              <a:off x="492" y="320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1" name="Line 96"/>
            <p:cNvSpPr>
              <a:spLocks noChangeShapeType="1"/>
            </p:cNvSpPr>
            <p:nvPr/>
          </p:nvSpPr>
          <p:spPr bwMode="auto">
            <a:xfrm flipH="1">
              <a:off x="499" y="3575"/>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2" name="Line 98"/>
            <p:cNvSpPr>
              <a:spLocks noChangeShapeType="1"/>
            </p:cNvSpPr>
            <p:nvPr/>
          </p:nvSpPr>
          <p:spPr bwMode="auto">
            <a:xfrm>
              <a:off x="984" y="3288"/>
              <a:ext cx="56" cy="3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13" name="Line 99"/>
            <p:cNvSpPr>
              <a:spLocks noChangeShapeType="1"/>
            </p:cNvSpPr>
            <p:nvPr/>
          </p:nvSpPr>
          <p:spPr bwMode="auto">
            <a:xfrm flipH="1" flipV="1">
              <a:off x="1072" y="3340"/>
              <a:ext cx="88" cy="5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14" name="Line 100"/>
            <p:cNvSpPr>
              <a:spLocks noChangeShapeType="1"/>
            </p:cNvSpPr>
            <p:nvPr/>
          </p:nvSpPr>
          <p:spPr bwMode="auto">
            <a:xfrm>
              <a:off x="1032" y="3316"/>
              <a:ext cx="64"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5" name="Text Box 101"/>
            <p:cNvSpPr txBox="1">
              <a:spLocks noChangeArrowheads="1"/>
            </p:cNvSpPr>
            <p:nvPr/>
          </p:nvSpPr>
          <p:spPr bwMode="auto">
            <a:xfrm>
              <a:off x="1099" y="3207"/>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h</a:t>
              </a:r>
            </a:p>
          </p:txBody>
        </p:sp>
        <p:sp>
          <p:nvSpPr>
            <p:cNvPr id="19516" name="Line 102"/>
            <p:cNvSpPr>
              <a:spLocks noChangeShapeType="1"/>
            </p:cNvSpPr>
            <p:nvPr/>
          </p:nvSpPr>
          <p:spPr bwMode="auto">
            <a:xfrm>
              <a:off x="1156" y="3392"/>
              <a:ext cx="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9469" name="Group 135"/>
          <p:cNvGrpSpPr>
            <a:grpSpLocks/>
          </p:cNvGrpSpPr>
          <p:nvPr/>
        </p:nvGrpSpPr>
        <p:grpSpPr bwMode="auto">
          <a:xfrm>
            <a:off x="5813425" y="4467225"/>
            <a:ext cx="1960563" cy="1212850"/>
            <a:chOff x="2790" y="2822"/>
            <a:chExt cx="1235" cy="764"/>
          </a:xfrm>
        </p:grpSpPr>
        <p:sp>
          <p:nvSpPr>
            <p:cNvPr id="19471" name="Oval 107"/>
            <p:cNvSpPr>
              <a:spLocks noChangeArrowheads="1"/>
            </p:cNvSpPr>
            <p:nvPr/>
          </p:nvSpPr>
          <p:spPr bwMode="auto">
            <a:xfrm>
              <a:off x="3038" y="2822"/>
              <a:ext cx="759" cy="759"/>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72" name="Oval 108"/>
            <p:cNvSpPr>
              <a:spLocks noChangeArrowheads="1"/>
            </p:cNvSpPr>
            <p:nvPr/>
          </p:nvSpPr>
          <p:spPr bwMode="auto">
            <a:xfrm>
              <a:off x="3075" y="2856"/>
              <a:ext cx="687" cy="688"/>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73" name="Line 112"/>
            <p:cNvSpPr>
              <a:spLocks noChangeShapeType="1"/>
            </p:cNvSpPr>
            <p:nvPr/>
          </p:nvSpPr>
          <p:spPr bwMode="auto">
            <a:xfrm>
              <a:off x="3411" y="3355"/>
              <a:ext cx="0" cy="1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4" name="Line 113"/>
            <p:cNvSpPr>
              <a:spLocks noChangeShapeType="1"/>
            </p:cNvSpPr>
            <p:nvPr/>
          </p:nvSpPr>
          <p:spPr bwMode="auto">
            <a:xfrm flipH="1" flipV="1">
              <a:off x="3414" y="285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5" name="Line 114"/>
            <p:cNvSpPr>
              <a:spLocks noChangeShapeType="1"/>
            </p:cNvSpPr>
            <p:nvPr/>
          </p:nvSpPr>
          <p:spPr bwMode="auto">
            <a:xfrm flipV="1">
              <a:off x="3577" y="3221"/>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6" name="Line 115"/>
            <p:cNvSpPr>
              <a:spLocks noChangeShapeType="1"/>
            </p:cNvSpPr>
            <p:nvPr/>
          </p:nvSpPr>
          <p:spPr bwMode="auto">
            <a:xfrm flipH="1" flipV="1">
              <a:off x="3068" y="3212"/>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7" name="Line 116"/>
            <p:cNvSpPr>
              <a:spLocks noChangeShapeType="1"/>
            </p:cNvSpPr>
            <p:nvPr/>
          </p:nvSpPr>
          <p:spPr bwMode="auto">
            <a:xfrm>
              <a:off x="3520" y="3344"/>
              <a:ext cx="104" cy="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8" name="Line 117"/>
            <p:cNvSpPr>
              <a:spLocks noChangeShapeType="1"/>
            </p:cNvSpPr>
            <p:nvPr/>
          </p:nvSpPr>
          <p:spPr bwMode="auto">
            <a:xfrm flipH="1" flipV="1">
              <a:off x="3163" y="2987"/>
              <a:ext cx="116"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9" name="Line 118"/>
            <p:cNvSpPr>
              <a:spLocks noChangeShapeType="1"/>
            </p:cNvSpPr>
            <p:nvPr/>
          </p:nvSpPr>
          <p:spPr bwMode="auto">
            <a:xfrm flipV="1">
              <a:off x="3546" y="2982"/>
              <a:ext cx="132" cy="1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0" name="Line 119"/>
            <p:cNvSpPr>
              <a:spLocks noChangeShapeType="1"/>
            </p:cNvSpPr>
            <p:nvPr/>
          </p:nvSpPr>
          <p:spPr bwMode="auto">
            <a:xfrm flipH="1">
              <a:off x="3191" y="335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1" name="Text Box 120"/>
            <p:cNvSpPr txBox="1">
              <a:spLocks noChangeArrowheads="1"/>
            </p:cNvSpPr>
            <p:nvPr/>
          </p:nvSpPr>
          <p:spPr bwMode="auto">
            <a:xfrm>
              <a:off x="3310" y="3086"/>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a:t>
              </a:r>
            </a:p>
          </p:txBody>
        </p:sp>
        <p:sp>
          <p:nvSpPr>
            <p:cNvPr id="19482" name="Freeform 121"/>
            <p:cNvSpPr>
              <a:spLocks/>
            </p:cNvSpPr>
            <p:nvPr/>
          </p:nvSpPr>
          <p:spPr bwMode="auto">
            <a:xfrm>
              <a:off x="3795" y="3011"/>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83" name="Line 125"/>
            <p:cNvSpPr>
              <a:spLocks noChangeShapeType="1"/>
            </p:cNvSpPr>
            <p:nvPr/>
          </p:nvSpPr>
          <p:spPr bwMode="auto">
            <a:xfrm>
              <a:off x="2967" y="3211"/>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4" name="Text Box 126"/>
            <p:cNvSpPr txBox="1">
              <a:spLocks noChangeArrowheads="1"/>
            </p:cNvSpPr>
            <p:nvPr/>
          </p:nvSpPr>
          <p:spPr bwMode="auto">
            <a:xfrm>
              <a:off x="2790" y="3274"/>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R</a:t>
              </a:r>
            </a:p>
          </p:txBody>
        </p:sp>
        <p:sp>
          <p:nvSpPr>
            <p:cNvPr id="19485" name="Line 127"/>
            <p:cNvSpPr>
              <a:spLocks noChangeShapeType="1"/>
            </p:cNvSpPr>
            <p:nvPr/>
          </p:nvSpPr>
          <p:spPr bwMode="auto">
            <a:xfrm flipH="1">
              <a:off x="2951" y="3215"/>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6" name="Line 128"/>
            <p:cNvSpPr>
              <a:spLocks noChangeShapeType="1"/>
            </p:cNvSpPr>
            <p:nvPr/>
          </p:nvSpPr>
          <p:spPr bwMode="auto">
            <a:xfrm flipH="1">
              <a:off x="2958" y="3586"/>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7" name="Text Box 134"/>
            <p:cNvSpPr txBox="1">
              <a:spLocks noChangeArrowheads="1"/>
            </p:cNvSpPr>
            <p:nvPr/>
          </p:nvSpPr>
          <p:spPr bwMode="auto">
            <a:xfrm>
              <a:off x="3793" y="3085"/>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T</a:t>
              </a:r>
            </a:p>
          </p:txBody>
        </p:sp>
      </p:grpSp>
      <p:sp>
        <p:nvSpPr>
          <p:cNvPr id="19470" name="Text Box 18"/>
          <p:cNvSpPr txBox="1">
            <a:spLocks noChangeArrowheads="1"/>
          </p:cNvSpPr>
          <p:nvPr/>
        </p:nvSpPr>
        <p:spPr bwMode="auto">
          <a:xfrm>
            <a:off x="438150" y="914400"/>
            <a:ext cx="8401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Vztah mezi tlakem (P) uvnitř dutého tělesa a napětím T (N</a:t>
            </a:r>
            <a:r>
              <a:rPr lang="cs-CZ" altLang="cs-CZ" sz="2200">
                <a:solidFill>
                  <a:schemeClr val="bg1"/>
                </a:solidFill>
                <a:sym typeface="Symbol" pitchFamily="18" charset="2"/>
              </a:rPr>
              <a:t></a:t>
            </a:r>
            <a:r>
              <a:rPr lang="cs-CZ" altLang="cs-CZ" sz="2200">
                <a:solidFill>
                  <a:schemeClr val="bg1"/>
                </a:solidFill>
              </a:rPr>
              <a:t>m</a:t>
            </a:r>
            <a:r>
              <a:rPr lang="cs-CZ" altLang="cs-CZ" sz="2200" baseline="30000">
                <a:solidFill>
                  <a:schemeClr val="bg1"/>
                </a:solidFill>
              </a:rPr>
              <a:t>-1</a:t>
            </a:r>
            <a:r>
              <a:rPr lang="cs-CZ" altLang="cs-CZ" sz="2200">
                <a:solidFill>
                  <a:schemeClr val="bg1"/>
                </a:solidFill>
              </a:rPr>
              <a:t>) v jeho stěně:</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Biofyzika krevního oběhu_Page_03"/>
          <p:cNvPicPr>
            <a:picLocks noChangeAspect="1" noChangeArrowheads="1"/>
          </p:cNvPicPr>
          <p:nvPr/>
        </p:nvPicPr>
        <p:blipFill>
          <a:blip r:embed="rId3">
            <a:extLst>
              <a:ext uri="{28A0092B-C50C-407E-A947-70E740481C1C}">
                <a14:useLocalDpi xmlns:a14="http://schemas.microsoft.com/office/drawing/2010/main" val="0"/>
              </a:ext>
            </a:extLst>
          </a:blip>
          <a:srcRect l="8116" t="2586" r="8307" b="52759"/>
          <a:stretch>
            <a:fillRect/>
          </a:stretch>
        </p:blipFill>
        <p:spPr bwMode="auto">
          <a:xfrm>
            <a:off x="249238" y="180975"/>
            <a:ext cx="862806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6" descr="Biofyzika krevního oběhu_Page_03"/>
          <p:cNvPicPr>
            <a:picLocks noChangeAspect="1" noChangeArrowheads="1"/>
          </p:cNvPicPr>
          <p:nvPr/>
        </p:nvPicPr>
        <p:blipFill>
          <a:blip r:embed="rId3">
            <a:extLst>
              <a:ext uri="{28A0092B-C50C-407E-A947-70E740481C1C}">
                <a14:useLocalDpi xmlns:a14="http://schemas.microsoft.com/office/drawing/2010/main" val="0"/>
              </a:ext>
            </a:extLst>
          </a:blip>
          <a:srcRect l="53696" t="11069" r="36171" b="82253"/>
          <a:stretch>
            <a:fillRect/>
          </a:stretch>
        </p:blipFill>
        <p:spPr bwMode="auto">
          <a:xfrm>
            <a:off x="7381875" y="1449388"/>
            <a:ext cx="1046163"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7"/>
          <p:cNvSpPr txBox="1">
            <a:spLocks noChangeArrowheads="1"/>
          </p:cNvSpPr>
          <p:nvPr/>
        </p:nvSpPr>
        <p:spPr bwMode="auto">
          <a:xfrm>
            <a:off x="8020050" y="1981200"/>
            <a:ext cx="32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latin typeface="Times New Roman" pitchFamily="18" charset="0"/>
              </a:rPr>
              <a:t>2</a:t>
            </a:r>
          </a:p>
        </p:txBody>
      </p:sp>
      <p:sp>
        <p:nvSpPr>
          <p:cNvPr id="20484" name="Text Box 8"/>
          <p:cNvSpPr txBox="1">
            <a:spLocks noChangeArrowheads="1"/>
          </p:cNvSpPr>
          <p:nvPr/>
        </p:nvSpPr>
        <p:spPr bwMode="auto">
          <a:xfrm>
            <a:off x="7467600" y="2628900"/>
            <a:ext cx="971550"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solidFill>
                  <a:srgbClr val="FF3300"/>
                </a:solidFill>
                <a:latin typeface="Times New Roman" pitchFamily="18" charset="0"/>
              </a:rPr>
              <a:t>85000</a:t>
            </a:r>
          </a:p>
        </p:txBody>
      </p:sp>
      <p:sp>
        <p:nvSpPr>
          <p:cNvPr id="20485" name="Rectangle 10"/>
          <p:cNvSpPr>
            <a:spLocks noChangeArrowheads="1"/>
          </p:cNvSpPr>
          <p:nvPr/>
        </p:nvSpPr>
        <p:spPr bwMode="auto">
          <a:xfrm>
            <a:off x="7372350" y="323850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6" name="Rectangle 11"/>
          <p:cNvSpPr>
            <a:spLocks noChangeArrowheads="1"/>
          </p:cNvSpPr>
          <p:nvPr/>
        </p:nvSpPr>
        <p:spPr bwMode="auto">
          <a:xfrm>
            <a:off x="7383463" y="364966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7" name="Rectangle 12"/>
          <p:cNvSpPr>
            <a:spLocks noChangeArrowheads="1"/>
          </p:cNvSpPr>
          <p:nvPr/>
        </p:nvSpPr>
        <p:spPr bwMode="auto">
          <a:xfrm>
            <a:off x="7375525" y="407987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8" name="Rectangle 13"/>
          <p:cNvSpPr>
            <a:spLocks noChangeArrowheads="1"/>
          </p:cNvSpPr>
          <p:nvPr/>
        </p:nvSpPr>
        <p:spPr bwMode="auto">
          <a:xfrm>
            <a:off x="7367588" y="451008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9" name="Rectangle 14"/>
          <p:cNvSpPr>
            <a:spLocks noChangeArrowheads="1"/>
          </p:cNvSpPr>
          <p:nvPr/>
        </p:nvSpPr>
        <p:spPr bwMode="auto">
          <a:xfrm>
            <a:off x="7397750" y="511175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0" name="Rectangle 15"/>
          <p:cNvSpPr>
            <a:spLocks noChangeArrowheads="1"/>
          </p:cNvSpPr>
          <p:nvPr/>
        </p:nvSpPr>
        <p:spPr bwMode="auto">
          <a:xfrm>
            <a:off x="7408863" y="567531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1" name="Text Box 9"/>
          <p:cNvSpPr txBox="1">
            <a:spLocks noChangeArrowheads="1"/>
          </p:cNvSpPr>
          <p:nvPr/>
        </p:nvSpPr>
        <p:spPr bwMode="auto">
          <a:xfrm>
            <a:off x="7478713" y="317341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60000</a:t>
            </a:r>
          </a:p>
        </p:txBody>
      </p:sp>
      <p:sp>
        <p:nvSpPr>
          <p:cNvPr id="20492" name="Text Box 16"/>
          <p:cNvSpPr txBox="1">
            <a:spLocks noChangeArrowheads="1"/>
          </p:cNvSpPr>
          <p:nvPr/>
        </p:nvSpPr>
        <p:spPr bwMode="auto">
          <a:xfrm>
            <a:off x="7470775" y="36036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40000</a:t>
            </a:r>
          </a:p>
        </p:txBody>
      </p:sp>
      <p:sp>
        <p:nvSpPr>
          <p:cNvPr id="20493" name="Text Box 17"/>
          <p:cNvSpPr txBox="1">
            <a:spLocks noChangeArrowheads="1"/>
          </p:cNvSpPr>
          <p:nvPr/>
        </p:nvSpPr>
        <p:spPr bwMode="auto">
          <a:xfrm>
            <a:off x="7462838" y="401478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solidFill>
                  <a:srgbClr val="009900"/>
                </a:solidFill>
                <a:latin typeface="Times New Roman" pitchFamily="18" charset="0"/>
              </a:rPr>
              <a:t>16000</a:t>
            </a:r>
          </a:p>
        </p:txBody>
      </p:sp>
      <p:sp>
        <p:nvSpPr>
          <p:cNvPr id="20494" name="Text Box 18"/>
          <p:cNvSpPr txBox="1">
            <a:spLocks noChangeArrowheads="1"/>
          </p:cNvSpPr>
          <p:nvPr/>
        </p:nvSpPr>
        <p:spPr bwMode="auto">
          <a:xfrm>
            <a:off x="7473950" y="444500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13000</a:t>
            </a:r>
          </a:p>
        </p:txBody>
      </p:sp>
      <p:sp>
        <p:nvSpPr>
          <p:cNvPr id="20495" name="Text Box 19"/>
          <p:cNvSpPr txBox="1">
            <a:spLocks noChangeArrowheads="1"/>
          </p:cNvSpPr>
          <p:nvPr/>
        </p:nvSpPr>
        <p:spPr bwMode="auto">
          <a:xfrm>
            <a:off x="7466013" y="504666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800</a:t>
            </a:r>
          </a:p>
        </p:txBody>
      </p:sp>
      <p:sp>
        <p:nvSpPr>
          <p:cNvPr id="20496" name="Text Box 20"/>
          <p:cNvSpPr txBox="1">
            <a:spLocks noChangeArrowheads="1"/>
          </p:cNvSpPr>
          <p:nvPr/>
        </p:nvSpPr>
        <p:spPr bwMode="auto">
          <a:xfrm>
            <a:off x="7439025" y="56102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14000</a:t>
            </a:r>
          </a:p>
        </p:txBody>
      </p:sp>
      <p:sp>
        <p:nvSpPr>
          <p:cNvPr id="20497" name="Rectangle 22"/>
          <p:cNvSpPr>
            <a:spLocks noChangeArrowheads="1"/>
          </p:cNvSpPr>
          <p:nvPr/>
        </p:nvSpPr>
        <p:spPr bwMode="auto">
          <a:xfrm>
            <a:off x="666750" y="2452688"/>
            <a:ext cx="7824788" cy="741362"/>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8" name="Rectangle 23"/>
          <p:cNvSpPr>
            <a:spLocks noChangeArrowheads="1"/>
          </p:cNvSpPr>
          <p:nvPr/>
        </p:nvSpPr>
        <p:spPr bwMode="auto">
          <a:xfrm>
            <a:off x="666750" y="4033838"/>
            <a:ext cx="7823200" cy="422275"/>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9" name="AutoShape 24"/>
          <p:cNvSpPr>
            <a:spLocks noChangeArrowheads="1"/>
          </p:cNvSpPr>
          <p:nvPr/>
        </p:nvSpPr>
        <p:spPr bwMode="auto">
          <a:xfrm>
            <a:off x="2724150" y="1006475"/>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0" name="Text Box 25"/>
          <p:cNvSpPr txBox="1">
            <a:spLocks noChangeArrowheads="1"/>
          </p:cNvSpPr>
          <p:nvPr/>
        </p:nvSpPr>
        <p:spPr bwMode="auto">
          <a:xfrm>
            <a:off x="2800350" y="990600"/>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20501" name="AutoShape 28"/>
          <p:cNvSpPr>
            <a:spLocks noChangeArrowheads="1"/>
          </p:cNvSpPr>
          <p:nvPr/>
        </p:nvSpPr>
        <p:spPr bwMode="auto">
          <a:xfrm>
            <a:off x="3906838" y="1004888"/>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2" name="AutoShape 29"/>
          <p:cNvSpPr>
            <a:spLocks noChangeArrowheads="1"/>
          </p:cNvSpPr>
          <p:nvPr/>
        </p:nvSpPr>
        <p:spPr bwMode="auto">
          <a:xfrm>
            <a:off x="5118100" y="1003300"/>
            <a:ext cx="714375" cy="257175"/>
          </a:xfrm>
          <a:prstGeom prst="wedgeRoundRectCallout">
            <a:avLst>
              <a:gd name="adj1" fmla="val -20889"/>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3" name="AutoShape 31"/>
          <p:cNvSpPr>
            <a:spLocks noChangeArrowheads="1"/>
          </p:cNvSpPr>
          <p:nvPr/>
        </p:nvSpPr>
        <p:spPr bwMode="auto">
          <a:xfrm>
            <a:off x="6453188" y="1008063"/>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4" name="AutoShape 32"/>
          <p:cNvSpPr>
            <a:spLocks noChangeArrowheads="1"/>
          </p:cNvSpPr>
          <p:nvPr/>
        </p:nvSpPr>
        <p:spPr bwMode="auto">
          <a:xfrm>
            <a:off x="7577138" y="1004888"/>
            <a:ext cx="704850" cy="257175"/>
          </a:xfrm>
          <a:prstGeom prst="wedgeRoundRectCallout">
            <a:avLst>
              <a:gd name="adj1" fmla="val -20944"/>
              <a:gd name="adj2" fmla="val 88273"/>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5" name="Text Box 33"/>
          <p:cNvSpPr txBox="1">
            <a:spLocks noChangeArrowheads="1"/>
          </p:cNvSpPr>
          <p:nvPr/>
        </p:nvSpPr>
        <p:spPr bwMode="auto">
          <a:xfrm>
            <a:off x="5213350" y="984250"/>
            <a:ext cx="69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r>
              <a:rPr lang="cs-CZ" altLang="cs-CZ" sz="800" b="1">
                <a:sym typeface="Symbol" pitchFamily="18" charset="2"/>
              </a:rPr>
              <a:t> </a:t>
            </a:r>
            <a:r>
              <a:rPr lang="cs-CZ" altLang="cs-CZ" sz="1400" b="1">
                <a:sym typeface="Symbol" pitchFamily="18" charset="2"/>
              </a:rPr>
              <a:t>R</a:t>
            </a:r>
          </a:p>
        </p:txBody>
      </p:sp>
      <p:sp>
        <p:nvSpPr>
          <p:cNvPr id="20506" name="Text Box 27"/>
          <p:cNvSpPr txBox="1">
            <a:spLocks noChangeArrowheads="1"/>
          </p:cNvSpPr>
          <p:nvPr/>
        </p:nvSpPr>
        <p:spPr bwMode="auto">
          <a:xfrm>
            <a:off x="3973513" y="992188"/>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R</a:t>
            </a:r>
          </a:p>
        </p:txBody>
      </p:sp>
      <p:sp>
        <p:nvSpPr>
          <p:cNvPr id="20507" name="Text Box 34"/>
          <p:cNvSpPr txBox="1">
            <a:spLocks noChangeArrowheads="1"/>
          </p:cNvSpPr>
          <p:nvPr/>
        </p:nvSpPr>
        <p:spPr bwMode="auto">
          <a:xfrm>
            <a:off x="6535738" y="982663"/>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h</a:t>
            </a:r>
          </a:p>
        </p:txBody>
      </p:sp>
      <p:sp>
        <p:nvSpPr>
          <p:cNvPr id="20508" name="Text Box 35"/>
          <p:cNvSpPr txBox="1">
            <a:spLocks noChangeArrowheads="1"/>
          </p:cNvSpPr>
          <p:nvPr/>
        </p:nvSpPr>
        <p:spPr bwMode="auto">
          <a:xfrm>
            <a:off x="7605713" y="976313"/>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r>
              <a:rPr lang="cs-CZ" altLang="cs-CZ" sz="800" b="1">
                <a:sym typeface="Symbol" pitchFamily="18" charset="2"/>
              </a:rPr>
              <a:t> </a:t>
            </a:r>
            <a:r>
              <a:rPr lang="cs-CZ" altLang="cs-CZ" sz="1400" b="1">
                <a:sym typeface="Symbol" pitchFamily="18" charset="2"/>
              </a:rPr>
              <a:t>R/h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8"/>
          <p:cNvGrpSpPr>
            <a:grpSpLocks/>
          </p:cNvGrpSpPr>
          <p:nvPr/>
        </p:nvGrpSpPr>
        <p:grpSpPr bwMode="auto">
          <a:xfrm>
            <a:off x="249238" y="188913"/>
            <a:ext cx="8683625" cy="6586537"/>
            <a:chOff x="150" y="86"/>
            <a:chExt cx="5469" cy="4149"/>
          </a:xfrm>
        </p:grpSpPr>
        <p:pic>
          <p:nvPicPr>
            <p:cNvPr id="50179" name="Picture 2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180" name="Picture 3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50181" name="Group 22"/>
          <p:cNvGrpSpPr>
            <a:grpSpLocks/>
          </p:cNvGrpSpPr>
          <p:nvPr/>
        </p:nvGrpSpPr>
        <p:grpSpPr bwMode="auto">
          <a:xfrm>
            <a:off x="6743700" y="5676900"/>
            <a:ext cx="1457325" cy="357188"/>
            <a:chOff x="4044" y="3138"/>
            <a:chExt cx="918" cy="225"/>
          </a:xfrm>
        </p:grpSpPr>
        <p:sp>
          <p:nvSpPr>
            <p:cNvPr id="50182" name="Rectangle 12"/>
            <p:cNvSpPr>
              <a:spLocks noChangeArrowheads="1"/>
            </p:cNvSpPr>
            <p:nvPr/>
          </p:nvSpPr>
          <p:spPr bwMode="auto">
            <a:xfrm>
              <a:off x="4044" y="3174"/>
              <a:ext cx="918" cy="162"/>
            </a:xfrm>
            <a:prstGeom prst="rect">
              <a:avLst/>
            </a:prstGeom>
            <a:solidFill>
              <a:srgbClr val="EAEAEA"/>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53" name="Text Box 11"/>
            <p:cNvSpPr txBox="1">
              <a:spLocks noRot="1" noChangeAspect="1" noMove="1" noResize="1" noEditPoints="1" noAdjustHandles="1" noChangeArrowheads="1" noChangeShapeType="1" noTextEdit="1"/>
            </p:cNvSpPr>
            <p:nvPr/>
          </p:nvSpPr>
          <p:spPr bwMode="auto">
            <a:xfrm>
              <a:off x="4062" y="3138"/>
              <a:ext cx="756" cy="225"/>
            </a:xfrm>
            <a:prstGeom prst="rect">
              <a:avLst/>
            </a:prstGeom>
            <a:blipFill rotWithShape="1">
              <a:blip r:embed="rId4"/>
              <a:stretch>
                <a:fillRect t="-8475" r="-1015" b="-28814"/>
              </a:stretch>
            </a:blipFill>
            <a:ln>
              <a:noFill/>
            </a:ln>
            <a:effectLst/>
            <a:extLst/>
          </p:spPr>
          <p:txBody>
            <a:bodyPr/>
            <a:lstStyle/>
            <a:p>
              <a:pPr>
                <a:defRPr/>
              </a:pPr>
              <a:r>
                <a:rPr lang="cs-CZ" sz="2000">
                  <a:noFill/>
                </a:rPr>
                <a:t> </a:t>
              </a:r>
            </a:p>
          </p:txBody>
        </p:sp>
      </p:grpSp>
      <p:sp>
        <p:nvSpPr>
          <p:cNvPr id="50184" name="Rectangle 14"/>
          <p:cNvSpPr>
            <a:spLocks noChangeArrowheads="1"/>
          </p:cNvSpPr>
          <p:nvPr/>
        </p:nvSpPr>
        <p:spPr bwMode="auto">
          <a:xfrm>
            <a:off x="6745288" y="5392738"/>
            <a:ext cx="1457325" cy="25717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198" name="Text Box 15"/>
          <p:cNvSpPr txBox="1">
            <a:spLocks noRot="1" noChangeAspect="1" noMove="1" noResize="1" noEditPoints="1" noAdjustHandles="1" noChangeArrowheads="1" noChangeShapeType="1" noTextEdit="1"/>
          </p:cNvSpPr>
          <p:nvPr/>
        </p:nvSpPr>
        <p:spPr bwMode="auto">
          <a:xfrm>
            <a:off x="6764338" y="5335588"/>
            <a:ext cx="1547812" cy="357187"/>
          </a:xfrm>
          <a:prstGeom prst="rect">
            <a:avLst/>
          </a:prstGeom>
          <a:blipFill rotWithShape="1">
            <a:blip r:embed="rId5"/>
            <a:stretch>
              <a:fillRect t="-8475" b="-28814"/>
            </a:stretch>
          </a:blipFill>
          <a:ln>
            <a:noFill/>
          </a:ln>
          <a:effectLst/>
          <a:extLst/>
        </p:spPr>
        <p:txBody>
          <a:bodyPr/>
          <a:lstStyle/>
          <a:p>
            <a:pPr>
              <a:defRPr/>
            </a:pPr>
            <a:r>
              <a:rPr lang="cs-CZ" sz="2000">
                <a:noFill/>
              </a:rPr>
              <a:t> </a:t>
            </a:r>
          </a:p>
        </p:txBody>
      </p:sp>
      <p:sp>
        <p:nvSpPr>
          <p:cNvPr id="50186" name="Rectangle 16"/>
          <p:cNvSpPr>
            <a:spLocks noChangeArrowheads="1"/>
          </p:cNvSpPr>
          <p:nvPr/>
        </p:nvSpPr>
        <p:spPr bwMode="auto">
          <a:xfrm>
            <a:off x="6746875" y="4699000"/>
            <a:ext cx="1457325" cy="25717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00" name="Text Box 17"/>
          <p:cNvSpPr txBox="1">
            <a:spLocks noRot="1" noChangeAspect="1" noMove="1" noResize="1" noEditPoints="1" noAdjustHandles="1" noChangeArrowheads="1" noChangeShapeType="1" noTextEdit="1"/>
          </p:cNvSpPr>
          <p:nvPr/>
        </p:nvSpPr>
        <p:spPr bwMode="auto">
          <a:xfrm>
            <a:off x="6815138" y="4641850"/>
            <a:ext cx="1350962" cy="357188"/>
          </a:xfrm>
          <a:prstGeom prst="rect">
            <a:avLst/>
          </a:prstGeom>
          <a:blipFill rotWithShape="1">
            <a:blip r:embed="rId6"/>
            <a:stretch>
              <a:fillRect t="-8475" b="-28814"/>
            </a:stretch>
          </a:blipFill>
          <a:ln>
            <a:noFill/>
          </a:ln>
          <a:effectLst/>
          <a:extLst/>
        </p:spPr>
        <p:txBody>
          <a:bodyPr/>
          <a:lstStyle/>
          <a:p>
            <a:pPr>
              <a:defRPr/>
            </a:pPr>
            <a:r>
              <a:rPr lang="cs-CZ" sz="2000">
                <a:noFill/>
              </a:rPr>
              <a:t> </a:t>
            </a:r>
          </a:p>
        </p:txBody>
      </p:sp>
      <p:grpSp>
        <p:nvGrpSpPr>
          <p:cNvPr id="50188" name="Group 27"/>
          <p:cNvGrpSpPr>
            <a:grpSpLocks/>
          </p:cNvGrpSpPr>
          <p:nvPr/>
        </p:nvGrpSpPr>
        <p:grpSpPr bwMode="auto">
          <a:xfrm>
            <a:off x="6748463" y="4995863"/>
            <a:ext cx="1462087" cy="357187"/>
            <a:chOff x="2469" y="3147"/>
            <a:chExt cx="921" cy="225"/>
          </a:xfrm>
        </p:grpSpPr>
        <p:sp>
          <p:nvSpPr>
            <p:cNvPr id="50189" name="Rectangle 18"/>
            <p:cNvSpPr>
              <a:spLocks noChangeArrowheads="1"/>
            </p:cNvSpPr>
            <p:nvPr/>
          </p:nvSpPr>
          <p:spPr bwMode="auto">
            <a:xfrm>
              <a:off x="2469" y="3183"/>
              <a:ext cx="918" cy="162"/>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51" name="Text Box 19"/>
            <p:cNvSpPr txBox="1">
              <a:spLocks noRot="1" noChangeAspect="1" noMove="1" noResize="1" noEditPoints="1" noAdjustHandles="1" noChangeArrowheads="1" noChangeShapeType="1" noTextEdit="1"/>
            </p:cNvSpPr>
            <p:nvPr/>
          </p:nvSpPr>
          <p:spPr bwMode="auto">
            <a:xfrm>
              <a:off x="2505" y="3147"/>
              <a:ext cx="885" cy="225"/>
            </a:xfrm>
            <a:prstGeom prst="rect">
              <a:avLst/>
            </a:prstGeom>
            <a:blipFill rotWithShape="1">
              <a:blip r:embed="rId7"/>
              <a:stretch>
                <a:fillRect t="-8621" b="-31034"/>
              </a:stretch>
            </a:blipFill>
            <a:ln>
              <a:noFill/>
            </a:ln>
            <a:effectLst/>
            <a:extLst/>
          </p:spPr>
          <p:txBody>
            <a:bodyPr/>
            <a:lstStyle/>
            <a:p>
              <a:pPr>
                <a:defRPr/>
              </a:pPr>
              <a:r>
                <a:rPr lang="cs-CZ" sz="2000">
                  <a:noFill/>
                </a:rPr>
                <a:t> </a:t>
              </a:r>
            </a:p>
          </p:txBody>
        </p:sp>
      </p:grpSp>
      <p:sp>
        <p:nvSpPr>
          <p:cNvPr id="50191" name="Rectangle 24"/>
          <p:cNvSpPr>
            <a:spLocks noChangeArrowheads="1"/>
          </p:cNvSpPr>
          <p:nvPr/>
        </p:nvSpPr>
        <p:spPr bwMode="auto">
          <a:xfrm>
            <a:off x="6745288" y="6059488"/>
            <a:ext cx="1457325" cy="257175"/>
          </a:xfrm>
          <a:prstGeom prst="rect">
            <a:avLst/>
          </a:prstGeom>
          <a:solidFill>
            <a:srgbClr val="EAEAEA"/>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03" name="Text Box 25"/>
          <p:cNvSpPr txBox="1">
            <a:spLocks noRot="1" noChangeAspect="1" noMove="1" noResize="1" noEditPoints="1" noAdjustHandles="1" noChangeArrowheads="1" noChangeShapeType="1" noTextEdit="1"/>
          </p:cNvSpPr>
          <p:nvPr/>
        </p:nvSpPr>
        <p:spPr bwMode="auto">
          <a:xfrm>
            <a:off x="6792913" y="6002338"/>
            <a:ext cx="1200150" cy="357187"/>
          </a:xfrm>
          <a:prstGeom prst="rect">
            <a:avLst/>
          </a:prstGeom>
          <a:blipFill rotWithShape="1">
            <a:blip r:embed="rId8"/>
            <a:stretch>
              <a:fillRect t="-8621" r="-508" b="-31034"/>
            </a:stretch>
          </a:blipFill>
          <a:ln>
            <a:noFill/>
          </a:ln>
          <a:effectLst/>
          <a:extLst/>
        </p:spPr>
        <p:txBody>
          <a:bodyPr/>
          <a:lstStyle/>
          <a:p>
            <a:pPr>
              <a:defRPr/>
            </a:pPr>
            <a:r>
              <a:rPr lang="cs-CZ" sz="2000">
                <a:noFill/>
              </a:rPr>
              <a:t> </a:t>
            </a:r>
          </a:p>
        </p:txBody>
      </p:sp>
      <p:sp>
        <p:nvSpPr>
          <p:cNvPr id="50193" name="Rectangle 32"/>
          <p:cNvSpPr>
            <a:spLocks noGrp="1" noChangeArrowheads="1"/>
          </p:cNvSpPr>
          <p:nvPr>
            <p:ph type="title" idx="4294967295"/>
          </p:nvPr>
        </p:nvSpPr>
        <p:spPr>
          <a:xfrm>
            <a:off x="2487613" y="161925"/>
            <a:ext cx="4383087" cy="771525"/>
          </a:xfrm>
        </p:spPr>
        <p:txBody>
          <a:bodyPr/>
          <a:lstStyle/>
          <a:p>
            <a:pPr eaLnBrk="1" hangingPunct="1"/>
            <a:r>
              <a:rPr lang="cs-CZ" altLang="cs-CZ" sz="3400" smtClean="0">
                <a:solidFill>
                  <a:srgbClr val="FFFF00"/>
                </a:solidFill>
              </a:rPr>
              <a:t>Rovnice kontinuity</a:t>
            </a:r>
            <a:endParaRPr lang="en-GB" altLang="cs-CZ" sz="3400" smtClean="0">
              <a:solidFill>
                <a:srgbClr val="FFFF00"/>
              </a:solidFill>
            </a:endParaRPr>
          </a:p>
        </p:txBody>
      </p:sp>
      <p:sp>
        <p:nvSpPr>
          <p:cNvPr id="50194" name="Text Box 33"/>
          <p:cNvSpPr txBox="1">
            <a:spLocks noChangeArrowheads="1"/>
          </p:cNvSpPr>
          <p:nvPr/>
        </p:nvSpPr>
        <p:spPr bwMode="auto">
          <a:xfrm>
            <a:off x="403225" y="901700"/>
            <a:ext cx="8375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Součin plochy průřezu a rychlosti průtoku krve tímto průřezem je ve všech místech cévy konstantní</a:t>
            </a:r>
            <a:r>
              <a:rPr lang="en-GB" altLang="cs-CZ" sz="2200">
                <a:solidFill>
                  <a:schemeClr val="bg1"/>
                </a:solidFill>
              </a:rPr>
              <a:t>.</a:t>
            </a:r>
          </a:p>
        </p:txBody>
      </p:sp>
      <p:sp>
        <p:nvSpPr>
          <p:cNvPr id="50195" name="Text Box 39"/>
          <p:cNvSpPr txBox="1">
            <a:spLocks noChangeArrowheads="1"/>
          </p:cNvSpPr>
          <p:nvPr/>
        </p:nvSpPr>
        <p:spPr bwMode="auto">
          <a:xfrm>
            <a:off x="2092325" y="1863725"/>
            <a:ext cx="46243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ym typeface="Symbol" pitchFamily="18" charset="2"/>
              </a:rPr>
              <a:t> </a:t>
            </a:r>
            <a:r>
              <a:rPr lang="cs-CZ" altLang="cs-CZ" sz="2400" b="1">
                <a:sym typeface="Symbol" pitchFamily="18" charset="2"/>
              </a:rPr>
              <a:t>Q = </a:t>
            </a:r>
            <a:r>
              <a:rPr lang="cs-CZ" altLang="cs-CZ" sz="2400" b="1"/>
              <a:t>S</a:t>
            </a:r>
            <a:r>
              <a:rPr lang="cs-CZ" altLang="cs-CZ" sz="2400" b="1" baseline="-25000"/>
              <a:t>1 </a:t>
            </a:r>
            <a:r>
              <a:rPr lang="en-US" altLang="cs-CZ" sz="1400">
                <a:cs typeface="Arial" charset="0"/>
                <a:sym typeface="Symbol" pitchFamily="18" charset="2"/>
              </a:rPr>
              <a:t></a:t>
            </a:r>
            <a:r>
              <a:rPr lang="cs-CZ" altLang="cs-CZ" sz="2400" b="1">
                <a:sym typeface="Symbol" pitchFamily="18" charset="2"/>
              </a:rPr>
              <a:t>v</a:t>
            </a:r>
            <a:r>
              <a:rPr lang="cs-CZ" altLang="cs-CZ" sz="2400" b="1" baseline="-25000">
                <a:sym typeface="Symbol" pitchFamily="18" charset="2"/>
              </a:rPr>
              <a:t>1 </a:t>
            </a:r>
            <a:r>
              <a:rPr lang="cs-CZ" altLang="cs-CZ" sz="2400" b="1"/>
              <a:t>= S</a:t>
            </a:r>
            <a:r>
              <a:rPr lang="cs-CZ" altLang="cs-CZ" sz="2400" b="1" baseline="-25000"/>
              <a:t>2</a:t>
            </a:r>
            <a:r>
              <a:rPr lang="cs-CZ" altLang="cs-CZ" b="1"/>
              <a:t> </a:t>
            </a:r>
            <a:r>
              <a:rPr lang="en-US" altLang="cs-CZ" sz="1400">
                <a:cs typeface="Arial" charset="0"/>
                <a:sym typeface="Symbol" pitchFamily="18" charset="2"/>
              </a:rPr>
              <a:t></a:t>
            </a:r>
            <a:r>
              <a:rPr lang="en-US" altLang="cs-CZ">
                <a:sym typeface="Symbol" pitchFamily="18" charset="2"/>
              </a:rPr>
              <a:t> </a:t>
            </a:r>
            <a:r>
              <a:rPr lang="cs-CZ" altLang="cs-CZ" sz="2400" b="1">
                <a:sym typeface="Symbol" pitchFamily="18" charset="2"/>
              </a:rPr>
              <a:t>v</a:t>
            </a:r>
            <a:r>
              <a:rPr lang="cs-CZ" altLang="cs-CZ" sz="2400" b="1" baseline="-25000">
                <a:sym typeface="Symbol" pitchFamily="18" charset="2"/>
              </a:rPr>
              <a:t>2</a:t>
            </a:r>
            <a:r>
              <a:rPr lang="cs-CZ" altLang="cs-CZ" sz="2400">
                <a:sym typeface="Symbol" pitchFamily="18" charset="2"/>
              </a:rPr>
              <a:t> </a:t>
            </a:r>
            <a:r>
              <a:rPr lang="cs-CZ" altLang="cs-CZ" sz="2400" b="1">
                <a:sym typeface="Symbol" pitchFamily="18" charset="2"/>
              </a:rPr>
              <a:t>= konstanta</a:t>
            </a:r>
            <a:endParaRPr lang="en-GB" altLang="cs-CZ" sz="2400" b="1">
              <a:sym typeface="Symbol" pitchFamily="18" charset="2"/>
            </a:endParaRPr>
          </a:p>
        </p:txBody>
      </p:sp>
      <p:sp>
        <p:nvSpPr>
          <p:cNvPr id="50196" name="Text Box 50"/>
          <p:cNvSpPr txBox="1">
            <a:spLocks noChangeArrowheads="1"/>
          </p:cNvSpPr>
          <p:nvPr/>
        </p:nvSpPr>
        <p:spPr bwMode="auto">
          <a:xfrm>
            <a:off x="2359025" y="2701925"/>
            <a:ext cx="4587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rgbClr val="FFFF00"/>
                </a:solidFill>
              </a:rPr>
              <a:t>Průměrná rychlost krve v cévách</a:t>
            </a:r>
            <a:endParaRPr lang="en-GB" altLang="cs-CZ" sz="2200">
              <a:solidFill>
                <a:srgbClr val="FFFF00"/>
              </a:solidFill>
            </a:endParaRPr>
          </a:p>
        </p:txBody>
      </p:sp>
      <p:grpSp>
        <p:nvGrpSpPr>
          <p:cNvPr id="50197" name="Group 58"/>
          <p:cNvGrpSpPr>
            <a:grpSpLocks/>
          </p:cNvGrpSpPr>
          <p:nvPr/>
        </p:nvGrpSpPr>
        <p:grpSpPr bwMode="auto">
          <a:xfrm>
            <a:off x="3819525" y="3205163"/>
            <a:ext cx="1506538" cy="847725"/>
            <a:chOff x="2181" y="2019"/>
            <a:chExt cx="949" cy="534"/>
          </a:xfrm>
        </p:grpSpPr>
        <p:sp>
          <p:nvSpPr>
            <p:cNvPr id="50198" name="Rectangle 51"/>
            <p:cNvSpPr>
              <a:spLocks noChangeArrowheads="1"/>
            </p:cNvSpPr>
            <p:nvPr/>
          </p:nvSpPr>
          <p:spPr bwMode="auto">
            <a:xfrm>
              <a:off x="2181" y="2019"/>
              <a:ext cx="949" cy="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199" name="Text Box 52"/>
            <p:cNvSpPr txBox="1">
              <a:spLocks noChangeArrowheads="1"/>
            </p:cNvSpPr>
            <p:nvPr/>
          </p:nvSpPr>
          <p:spPr bwMode="auto">
            <a:xfrm>
              <a:off x="2228" y="2149"/>
              <a:ext cx="42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t>v </a:t>
              </a:r>
              <a:r>
                <a:rPr lang="cs-CZ" altLang="cs-CZ" sz="2400" b="1"/>
                <a:t>=</a:t>
              </a:r>
              <a:endParaRPr lang="en-US" altLang="cs-CZ" sz="2400" b="1">
                <a:sym typeface="Symbol" pitchFamily="18" charset="2"/>
              </a:endParaRPr>
            </a:p>
          </p:txBody>
        </p:sp>
        <p:sp>
          <p:nvSpPr>
            <p:cNvPr id="50200" name="Line 53"/>
            <p:cNvSpPr>
              <a:spLocks noChangeShapeType="1"/>
            </p:cNvSpPr>
            <p:nvPr/>
          </p:nvSpPr>
          <p:spPr bwMode="auto">
            <a:xfrm>
              <a:off x="2606" y="2292"/>
              <a:ext cx="41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1" name="Text Box 54"/>
            <p:cNvSpPr txBox="1">
              <a:spLocks noChangeArrowheads="1"/>
            </p:cNvSpPr>
            <p:nvPr/>
          </p:nvSpPr>
          <p:spPr bwMode="auto">
            <a:xfrm>
              <a:off x="2664" y="2037"/>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Q</a:t>
              </a:r>
              <a:endParaRPr lang="en-US" altLang="cs-CZ" sz="2400" b="1" baseline="30000">
                <a:sym typeface="Symbol" pitchFamily="18" charset="2"/>
              </a:endParaRPr>
            </a:p>
          </p:txBody>
        </p:sp>
        <p:sp>
          <p:nvSpPr>
            <p:cNvPr id="50202" name="Text Box 55"/>
            <p:cNvSpPr txBox="1">
              <a:spLocks noChangeArrowheads="1"/>
            </p:cNvSpPr>
            <p:nvPr/>
          </p:nvSpPr>
          <p:spPr bwMode="auto">
            <a:xfrm>
              <a:off x="2681" y="2265"/>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S</a:t>
              </a:r>
              <a:endParaRPr lang="en-US" altLang="cs-CZ" sz="2400" b="1" baseline="-25000">
                <a:sym typeface="Symbol" pitchFamily="18" charset="2"/>
              </a:endParaRPr>
            </a:p>
          </p:txBody>
        </p:sp>
      </p:grpSp>
      <p:sp>
        <p:nvSpPr>
          <p:cNvPr id="50203" name="Text Box 56"/>
          <p:cNvSpPr txBox="1">
            <a:spLocks noChangeArrowheads="1"/>
          </p:cNvSpPr>
          <p:nvPr/>
        </p:nvSpPr>
        <p:spPr bwMode="auto">
          <a:xfrm>
            <a:off x="4786313" y="2290763"/>
            <a:ext cx="2293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S – </a:t>
            </a:r>
            <a:r>
              <a:rPr lang="cs-CZ" altLang="cs-CZ" sz="2000">
                <a:solidFill>
                  <a:schemeClr val="bg1"/>
                </a:solidFill>
              </a:rPr>
              <a:t>plocha</a:t>
            </a:r>
            <a:endParaRPr lang="en-US" altLang="cs-CZ" sz="2000">
              <a:solidFill>
                <a:schemeClr val="bg1"/>
              </a:solidFill>
            </a:endParaRPr>
          </a:p>
        </p:txBody>
      </p:sp>
      <p:sp>
        <p:nvSpPr>
          <p:cNvPr id="50204" name="Text Box 57"/>
          <p:cNvSpPr txBox="1">
            <a:spLocks noChangeArrowheads="1"/>
          </p:cNvSpPr>
          <p:nvPr/>
        </p:nvSpPr>
        <p:spPr bwMode="auto">
          <a:xfrm>
            <a:off x="2921000" y="2292350"/>
            <a:ext cx="1506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v – </a:t>
            </a:r>
            <a:r>
              <a:rPr lang="cs-CZ" altLang="cs-CZ" sz="2000">
                <a:solidFill>
                  <a:schemeClr val="bg1"/>
                </a:solidFill>
              </a:rPr>
              <a:t>rychlost</a:t>
            </a:r>
            <a:endParaRPr lang="en-US" altLang="cs-CZ" sz="2000">
              <a:solidFill>
                <a:schemeClr val="bg1"/>
              </a:solidFill>
            </a:endParaRPr>
          </a:p>
        </p:txBody>
      </p:sp>
      <p:sp>
        <p:nvSpPr>
          <p:cNvPr id="50205" name="Line 59"/>
          <p:cNvSpPr>
            <a:spLocks noChangeShapeType="1"/>
          </p:cNvSpPr>
          <p:nvPr/>
        </p:nvSpPr>
        <p:spPr bwMode="auto">
          <a:xfrm>
            <a:off x="639763" y="4600575"/>
            <a:ext cx="756126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6" name="Text Box 60"/>
          <p:cNvSpPr txBox="1">
            <a:spLocks noChangeArrowheads="1"/>
          </p:cNvSpPr>
          <p:nvPr/>
        </p:nvSpPr>
        <p:spPr bwMode="auto">
          <a:xfrm>
            <a:off x="639763" y="4252913"/>
            <a:ext cx="1014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céva</a:t>
            </a:r>
          </a:p>
        </p:txBody>
      </p:sp>
      <p:sp>
        <p:nvSpPr>
          <p:cNvPr id="50207" name="Text Box 61"/>
          <p:cNvSpPr txBox="1">
            <a:spLocks noChangeArrowheads="1"/>
          </p:cNvSpPr>
          <p:nvPr/>
        </p:nvSpPr>
        <p:spPr bwMode="auto">
          <a:xfrm>
            <a:off x="2176463" y="4252913"/>
            <a:ext cx="134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průměr</a:t>
            </a:r>
          </a:p>
        </p:txBody>
      </p:sp>
      <p:sp>
        <p:nvSpPr>
          <p:cNvPr id="50208" name="Text Box 62"/>
          <p:cNvSpPr txBox="1">
            <a:spLocks noChangeArrowheads="1"/>
          </p:cNvSpPr>
          <p:nvPr/>
        </p:nvSpPr>
        <p:spPr bwMode="auto">
          <a:xfrm>
            <a:off x="6950075" y="4252913"/>
            <a:ext cx="1347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rychlost</a:t>
            </a:r>
          </a:p>
        </p:txBody>
      </p:sp>
      <p:sp>
        <p:nvSpPr>
          <p:cNvPr id="50209" name="Text Box 63"/>
          <p:cNvSpPr txBox="1">
            <a:spLocks noChangeArrowheads="1"/>
          </p:cNvSpPr>
          <p:nvPr/>
        </p:nvSpPr>
        <p:spPr bwMode="auto">
          <a:xfrm>
            <a:off x="641350" y="4627563"/>
            <a:ext cx="1014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rgbClr val="FFFF00"/>
                </a:solidFill>
              </a:rPr>
              <a:t>aorta</a:t>
            </a:r>
            <a:endParaRPr lang="cs-CZ" altLang="cs-CZ">
              <a:solidFill>
                <a:srgbClr val="FFFF00"/>
              </a:solidFill>
            </a:endParaRPr>
          </a:p>
        </p:txBody>
      </p:sp>
      <p:sp>
        <p:nvSpPr>
          <p:cNvPr id="50210" name="Text Box 64"/>
          <p:cNvSpPr txBox="1">
            <a:spLocks noChangeArrowheads="1"/>
          </p:cNvSpPr>
          <p:nvPr/>
        </p:nvSpPr>
        <p:spPr bwMode="auto">
          <a:xfrm>
            <a:off x="635000" y="4987925"/>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chemeClr val="bg1"/>
                </a:solidFill>
              </a:rPr>
              <a:t>arteriol</a:t>
            </a:r>
            <a:r>
              <a:rPr lang="cs-CZ" altLang="cs-CZ">
                <a:solidFill>
                  <a:schemeClr val="bg1"/>
                </a:solidFill>
              </a:rPr>
              <a:t>y</a:t>
            </a:r>
          </a:p>
        </p:txBody>
      </p:sp>
      <p:sp>
        <p:nvSpPr>
          <p:cNvPr id="50211" name="Text Box 65"/>
          <p:cNvSpPr txBox="1">
            <a:spLocks noChangeArrowheads="1"/>
          </p:cNvSpPr>
          <p:nvPr/>
        </p:nvSpPr>
        <p:spPr bwMode="auto">
          <a:xfrm>
            <a:off x="638175" y="53197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k</a:t>
            </a:r>
            <a:r>
              <a:rPr lang="en-US" altLang="cs-CZ">
                <a:solidFill>
                  <a:srgbClr val="FFFF00"/>
                </a:solidFill>
              </a:rPr>
              <a:t>apil</a:t>
            </a:r>
            <a:r>
              <a:rPr lang="cs-CZ" altLang="cs-CZ">
                <a:solidFill>
                  <a:srgbClr val="FFFF00"/>
                </a:solidFill>
              </a:rPr>
              <a:t>á</a:t>
            </a:r>
            <a:r>
              <a:rPr lang="en-US" altLang="cs-CZ">
                <a:solidFill>
                  <a:srgbClr val="FFFF00"/>
                </a:solidFill>
              </a:rPr>
              <a:t>r</a:t>
            </a:r>
            <a:r>
              <a:rPr lang="cs-CZ" altLang="cs-CZ">
                <a:solidFill>
                  <a:srgbClr val="FFFF00"/>
                </a:solidFill>
              </a:rPr>
              <a:t>y</a:t>
            </a:r>
          </a:p>
        </p:txBody>
      </p:sp>
      <p:sp>
        <p:nvSpPr>
          <p:cNvPr id="50212" name="Text Box 66"/>
          <p:cNvSpPr txBox="1">
            <a:spLocks noChangeArrowheads="1"/>
          </p:cNvSpPr>
          <p:nvPr/>
        </p:nvSpPr>
        <p:spPr bwMode="auto">
          <a:xfrm>
            <a:off x="652463" y="56626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chemeClr val="bg1"/>
                </a:solidFill>
              </a:rPr>
              <a:t>venul</a:t>
            </a:r>
            <a:r>
              <a:rPr lang="cs-CZ" altLang="cs-CZ">
                <a:solidFill>
                  <a:schemeClr val="bg1"/>
                </a:solidFill>
              </a:rPr>
              <a:t>y</a:t>
            </a:r>
          </a:p>
        </p:txBody>
      </p:sp>
      <p:sp>
        <p:nvSpPr>
          <p:cNvPr id="50213" name="Text Box 70"/>
          <p:cNvSpPr txBox="1">
            <a:spLocks noChangeArrowheads="1"/>
          </p:cNvSpPr>
          <p:nvPr/>
        </p:nvSpPr>
        <p:spPr bwMode="auto">
          <a:xfrm>
            <a:off x="681038" y="6002338"/>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v</a:t>
            </a:r>
            <a:r>
              <a:rPr lang="en-US" altLang="cs-CZ">
                <a:solidFill>
                  <a:schemeClr val="bg1"/>
                </a:solidFill>
              </a:rPr>
              <a:t>en</a:t>
            </a:r>
            <a:r>
              <a:rPr lang="cs-CZ" altLang="cs-CZ">
                <a:solidFill>
                  <a:schemeClr val="bg1"/>
                </a:solidFill>
              </a:rPr>
              <a:t>a cava</a:t>
            </a:r>
          </a:p>
        </p:txBody>
      </p:sp>
      <p:sp>
        <p:nvSpPr>
          <p:cNvPr id="8220" name="Text Box 73"/>
          <p:cNvSpPr txBox="1">
            <a:spLocks noRot="1" noChangeAspect="1" noMove="1" noResize="1" noEditPoints="1" noAdjustHandles="1" noChangeArrowheads="1" noChangeShapeType="1" noTextEdit="1"/>
          </p:cNvSpPr>
          <p:nvPr/>
        </p:nvSpPr>
        <p:spPr bwMode="auto">
          <a:xfrm>
            <a:off x="2076450" y="4629150"/>
            <a:ext cx="1162049" cy="369332"/>
          </a:xfrm>
          <a:prstGeom prst="rect">
            <a:avLst/>
          </a:prstGeom>
          <a:blipFill rotWithShape="1">
            <a:blip r:embed="rId9"/>
            <a:stretch>
              <a:fillRect t="-8197" b="-24590"/>
            </a:stretch>
          </a:blipFill>
          <a:ln>
            <a:noFill/>
          </a:ln>
          <a:effectLst/>
          <a:extLst/>
        </p:spPr>
        <p:txBody>
          <a:bodyPr/>
          <a:lstStyle/>
          <a:p>
            <a:pPr>
              <a:defRPr/>
            </a:pPr>
            <a:r>
              <a:rPr lang="cs-CZ" sz="2000">
                <a:noFill/>
              </a:rPr>
              <a:t> </a:t>
            </a:r>
          </a:p>
        </p:txBody>
      </p:sp>
      <p:sp>
        <p:nvSpPr>
          <p:cNvPr id="50215" name="Text Box 74"/>
          <p:cNvSpPr txBox="1">
            <a:spLocks noChangeArrowheads="1"/>
          </p:cNvSpPr>
          <p:nvPr/>
        </p:nvSpPr>
        <p:spPr bwMode="auto">
          <a:xfrm>
            <a:off x="2179638" y="4951413"/>
            <a:ext cx="1268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20-5</a:t>
            </a:r>
            <a:r>
              <a:rPr lang="en-US" altLang="cs-CZ">
                <a:solidFill>
                  <a:schemeClr val="bg1"/>
                </a:solidFill>
              </a:rPr>
              <a:t>0 </a:t>
            </a:r>
            <a:r>
              <a:rPr lang="en-US" altLang="cs-CZ" sz="2000">
                <a:solidFill>
                  <a:schemeClr val="bg1"/>
                </a:solidFill>
                <a:sym typeface="Symbol" pitchFamily="18" charset="2"/>
              </a:rPr>
              <a:t></a:t>
            </a:r>
            <a:r>
              <a:rPr lang="en-US" altLang="cs-CZ">
                <a:solidFill>
                  <a:schemeClr val="bg1"/>
                </a:solidFill>
                <a:sym typeface="Symbol" pitchFamily="18" charset="2"/>
              </a:rPr>
              <a:t>m</a:t>
            </a:r>
          </a:p>
        </p:txBody>
      </p:sp>
      <p:sp>
        <p:nvSpPr>
          <p:cNvPr id="50216" name="Text Box 75"/>
          <p:cNvSpPr txBox="1">
            <a:spLocks noChangeArrowheads="1"/>
          </p:cNvSpPr>
          <p:nvPr/>
        </p:nvSpPr>
        <p:spPr bwMode="auto">
          <a:xfrm>
            <a:off x="2278063" y="532130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4-9</a:t>
            </a:r>
            <a:r>
              <a:rPr lang="en-US" altLang="cs-CZ">
                <a:solidFill>
                  <a:srgbClr val="FFFF00"/>
                </a:solidFill>
              </a:rPr>
              <a:t> </a:t>
            </a:r>
            <a:r>
              <a:rPr lang="en-US" altLang="cs-CZ">
                <a:solidFill>
                  <a:srgbClr val="FFFF00"/>
                </a:solidFill>
                <a:sym typeface="Symbol" pitchFamily="18" charset="2"/>
              </a:rPr>
              <a:t>m</a:t>
            </a:r>
            <a:endParaRPr lang="cs-CZ" altLang="cs-CZ">
              <a:solidFill>
                <a:srgbClr val="FFFF00"/>
              </a:solidFill>
              <a:sym typeface="Symbol" pitchFamily="18" charset="2"/>
            </a:endParaRPr>
          </a:p>
        </p:txBody>
      </p:sp>
      <p:sp>
        <p:nvSpPr>
          <p:cNvPr id="8223" name="Text Box 76"/>
          <p:cNvSpPr txBox="1">
            <a:spLocks noRot="1" noChangeAspect="1" noMove="1" noResize="1" noEditPoints="1" noAdjustHandles="1" noChangeArrowheads="1" noChangeShapeType="1" noTextEdit="1"/>
          </p:cNvSpPr>
          <p:nvPr/>
        </p:nvSpPr>
        <p:spPr bwMode="auto">
          <a:xfrm>
            <a:off x="2073275" y="5664200"/>
            <a:ext cx="1260475" cy="366713"/>
          </a:xfrm>
          <a:prstGeom prst="rect">
            <a:avLst/>
          </a:prstGeom>
          <a:blipFill rotWithShape="1">
            <a:blip r:embed="rId10"/>
            <a:stretch>
              <a:fillRect t="-8333" b="-28333"/>
            </a:stretch>
          </a:blipFill>
          <a:ln>
            <a:noFill/>
          </a:ln>
          <a:effectLst/>
          <a:extLst/>
        </p:spPr>
        <p:txBody>
          <a:bodyPr/>
          <a:lstStyle/>
          <a:p>
            <a:pPr>
              <a:defRPr/>
            </a:pPr>
            <a:r>
              <a:rPr lang="cs-CZ" sz="2000">
                <a:noFill/>
              </a:rPr>
              <a:t> </a:t>
            </a:r>
          </a:p>
        </p:txBody>
      </p:sp>
      <p:sp>
        <p:nvSpPr>
          <p:cNvPr id="8224" name="Text Box 77"/>
          <p:cNvSpPr txBox="1">
            <a:spLocks noRot="1" noChangeAspect="1" noMove="1" noResize="1" noEditPoints="1" noAdjustHandles="1" noChangeArrowheads="1" noChangeShapeType="1" noTextEdit="1"/>
          </p:cNvSpPr>
          <p:nvPr/>
        </p:nvSpPr>
        <p:spPr bwMode="auto">
          <a:xfrm>
            <a:off x="2159000" y="6013450"/>
            <a:ext cx="1260475" cy="366713"/>
          </a:xfrm>
          <a:prstGeom prst="rect">
            <a:avLst/>
          </a:prstGeom>
          <a:blipFill rotWithShape="1">
            <a:blip r:embed="rId11"/>
            <a:stretch>
              <a:fillRect t="-8197" b="-24590"/>
            </a:stretch>
          </a:blipFill>
          <a:ln>
            <a:noFill/>
          </a:ln>
          <a:effectLst/>
          <a:extLst/>
        </p:spPr>
        <p:txBody>
          <a:bodyPr/>
          <a:lstStyle/>
          <a:p>
            <a:pPr>
              <a:defRPr/>
            </a:pPr>
            <a:r>
              <a:rPr lang="cs-CZ" sz="2000">
                <a:noFill/>
              </a:rPr>
              <a:t> </a:t>
            </a:r>
          </a:p>
        </p:txBody>
      </p:sp>
      <p:grpSp>
        <p:nvGrpSpPr>
          <p:cNvPr id="50219" name="Group 78"/>
          <p:cNvGrpSpPr>
            <a:grpSpLocks/>
          </p:cNvGrpSpPr>
          <p:nvPr/>
        </p:nvGrpSpPr>
        <p:grpSpPr bwMode="auto">
          <a:xfrm>
            <a:off x="6827838" y="1514475"/>
            <a:ext cx="2265362" cy="1200150"/>
            <a:chOff x="4040" y="970"/>
            <a:chExt cx="1427" cy="756"/>
          </a:xfrm>
        </p:grpSpPr>
        <p:grpSp>
          <p:nvGrpSpPr>
            <p:cNvPr id="50220" name="Group 79"/>
            <p:cNvGrpSpPr>
              <a:grpSpLocks/>
            </p:cNvGrpSpPr>
            <p:nvPr/>
          </p:nvGrpSpPr>
          <p:grpSpPr bwMode="auto">
            <a:xfrm>
              <a:off x="4227" y="970"/>
              <a:ext cx="955" cy="756"/>
              <a:chOff x="3715" y="2546"/>
              <a:chExt cx="955" cy="756"/>
            </a:xfrm>
          </p:grpSpPr>
          <p:grpSp>
            <p:nvGrpSpPr>
              <p:cNvPr id="50221" name="Group 80"/>
              <p:cNvGrpSpPr>
                <a:grpSpLocks/>
              </p:cNvGrpSpPr>
              <p:nvPr/>
            </p:nvGrpSpPr>
            <p:grpSpPr bwMode="auto">
              <a:xfrm>
                <a:off x="4032" y="2546"/>
                <a:ext cx="638" cy="756"/>
                <a:chOff x="4032" y="2546"/>
                <a:chExt cx="638" cy="756"/>
              </a:xfrm>
            </p:grpSpPr>
            <p:sp>
              <p:nvSpPr>
                <p:cNvPr id="50222" name="Oval 81"/>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3" name="Oval 82"/>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4" name="Rectangle 83"/>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5" name="Rectangle 84"/>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6" name="Oval 85"/>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grpSp>
          <p:grpSp>
            <p:nvGrpSpPr>
              <p:cNvPr id="50227" name="Group 86"/>
              <p:cNvGrpSpPr>
                <a:grpSpLocks/>
              </p:cNvGrpSpPr>
              <p:nvPr/>
            </p:nvGrpSpPr>
            <p:grpSpPr bwMode="auto">
              <a:xfrm>
                <a:off x="3715" y="2765"/>
                <a:ext cx="374" cy="316"/>
                <a:chOff x="4032" y="2546"/>
                <a:chExt cx="638" cy="756"/>
              </a:xfrm>
            </p:grpSpPr>
            <p:sp>
              <p:nvSpPr>
                <p:cNvPr id="50228" name="Oval 87"/>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9" name="Oval 88"/>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0" name="Rectangle 89"/>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1" name="Rectangle 90"/>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2" name="Oval 91"/>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grpSp>
        </p:grpSp>
        <p:sp>
          <p:nvSpPr>
            <p:cNvPr id="50233" name="Text Box 92"/>
            <p:cNvSpPr txBox="1">
              <a:spLocks noChangeArrowheads="1"/>
            </p:cNvSpPr>
            <p:nvPr/>
          </p:nvSpPr>
          <p:spPr bwMode="auto">
            <a:xfrm>
              <a:off x="4040" y="1224"/>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S</a:t>
              </a:r>
              <a:r>
                <a:rPr lang="cs-CZ" altLang="cs-CZ" sz="1400" baseline="-25000">
                  <a:solidFill>
                    <a:schemeClr val="bg1"/>
                  </a:solidFill>
                </a:rPr>
                <a:t>1</a:t>
              </a:r>
            </a:p>
          </p:txBody>
        </p:sp>
        <p:sp>
          <p:nvSpPr>
            <p:cNvPr id="50234" name="Text Box 93"/>
            <p:cNvSpPr txBox="1">
              <a:spLocks noChangeArrowheads="1"/>
            </p:cNvSpPr>
            <p:nvPr/>
          </p:nvSpPr>
          <p:spPr bwMode="auto">
            <a:xfrm>
              <a:off x="5139" y="123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S</a:t>
              </a:r>
              <a:r>
                <a:rPr lang="cs-CZ" altLang="cs-CZ" sz="1400" baseline="-25000">
                  <a:solidFill>
                    <a:schemeClr val="bg1"/>
                  </a:solidFill>
                </a:rPr>
                <a:t>2</a:t>
              </a:r>
            </a:p>
          </p:txBody>
        </p:sp>
        <p:sp>
          <p:nvSpPr>
            <p:cNvPr id="50235" name="Text Box 94"/>
            <p:cNvSpPr txBox="1">
              <a:spLocks noChangeArrowheads="1"/>
            </p:cNvSpPr>
            <p:nvPr/>
          </p:nvSpPr>
          <p:spPr bwMode="auto">
            <a:xfrm>
              <a:off x="4323" y="115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v</a:t>
              </a:r>
              <a:r>
                <a:rPr lang="cs-CZ" altLang="cs-CZ" sz="1400" baseline="-25000">
                  <a:solidFill>
                    <a:schemeClr val="bg1"/>
                  </a:solidFill>
                </a:rPr>
                <a:t>1</a:t>
              </a:r>
            </a:p>
          </p:txBody>
        </p:sp>
        <p:sp>
          <p:nvSpPr>
            <p:cNvPr id="50236" name="Text Box 95"/>
            <p:cNvSpPr txBox="1">
              <a:spLocks noChangeArrowheads="1"/>
            </p:cNvSpPr>
            <p:nvPr/>
          </p:nvSpPr>
          <p:spPr bwMode="auto">
            <a:xfrm>
              <a:off x="4734" y="1150"/>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v</a:t>
              </a:r>
              <a:r>
                <a:rPr lang="cs-CZ" altLang="cs-CZ" sz="1400" baseline="-25000">
                  <a:solidFill>
                    <a:schemeClr val="bg1"/>
                  </a:solidFill>
                </a:rPr>
                <a:t>2</a:t>
              </a:r>
            </a:p>
          </p:txBody>
        </p:sp>
        <p:sp>
          <p:nvSpPr>
            <p:cNvPr id="50237" name="Line 96"/>
            <p:cNvSpPr>
              <a:spLocks noChangeShapeType="1"/>
            </p:cNvSpPr>
            <p:nvPr/>
          </p:nvSpPr>
          <p:spPr bwMode="auto">
            <a:xfrm>
              <a:off x="4344" y="1352"/>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0238" name="Line 97"/>
            <p:cNvSpPr>
              <a:spLocks noChangeShapeType="1"/>
            </p:cNvSpPr>
            <p:nvPr/>
          </p:nvSpPr>
          <p:spPr bwMode="auto">
            <a:xfrm>
              <a:off x="4779" y="1347"/>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50239" name="Text Box 61"/>
          <p:cNvSpPr txBox="1">
            <a:spLocks noChangeArrowheads="1"/>
          </p:cNvSpPr>
          <p:nvPr/>
        </p:nvSpPr>
        <p:spPr bwMode="auto">
          <a:xfrm>
            <a:off x="3821113" y="4257675"/>
            <a:ext cx="1347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počet</a:t>
            </a:r>
          </a:p>
        </p:txBody>
      </p:sp>
      <p:sp>
        <p:nvSpPr>
          <p:cNvPr id="50240" name="Text Box 61"/>
          <p:cNvSpPr txBox="1">
            <a:spLocks noChangeArrowheads="1"/>
          </p:cNvSpPr>
          <p:nvPr/>
        </p:nvSpPr>
        <p:spPr bwMode="auto">
          <a:xfrm>
            <a:off x="4949825" y="4265613"/>
            <a:ext cx="1941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celková plocha</a:t>
            </a:r>
          </a:p>
        </p:txBody>
      </p:sp>
      <p:sp>
        <p:nvSpPr>
          <p:cNvPr id="50241" name="Text Box 73"/>
          <p:cNvSpPr txBox="1">
            <a:spLocks noChangeArrowheads="1"/>
          </p:cNvSpPr>
          <p:nvPr/>
        </p:nvSpPr>
        <p:spPr bwMode="auto">
          <a:xfrm>
            <a:off x="4114800" y="463550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1</a:t>
            </a:r>
          </a:p>
        </p:txBody>
      </p:sp>
      <p:sp>
        <p:nvSpPr>
          <p:cNvPr id="67" name="Text Box 74"/>
          <p:cNvSpPr txBox="1">
            <a:spLocks noRot="1" noChangeAspect="1" noMove="1" noResize="1" noEditPoints="1" noAdjustHandles="1" noChangeArrowheads="1" noChangeShapeType="1" noTextEdit="1"/>
          </p:cNvSpPr>
          <p:nvPr/>
        </p:nvSpPr>
        <p:spPr bwMode="auto">
          <a:xfrm>
            <a:off x="3759200" y="4980265"/>
            <a:ext cx="1225550" cy="369332"/>
          </a:xfrm>
          <a:prstGeom prst="rect">
            <a:avLst/>
          </a:prstGeom>
          <a:blipFill rotWithShape="1">
            <a:blip r:embed="rId12"/>
            <a:stretch>
              <a:fillRect t="-8197" b="-26230"/>
            </a:stretch>
          </a:blipFill>
          <a:ln>
            <a:noFill/>
          </a:ln>
          <a:effectLst/>
          <a:extLst/>
        </p:spPr>
        <p:txBody>
          <a:bodyPr/>
          <a:lstStyle/>
          <a:p>
            <a:pPr>
              <a:defRPr/>
            </a:pPr>
            <a:r>
              <a:rPr lang="cs-CZ" sz="2000">
                <a:noFill/>
              </a:rPr>
              <a:t> </a:t>
            </a:r>
          </a:p>
        </p:txBody>
      </p:sp>
      <p:sp>
        <p:nvSpPr>
          <p:cNvPr id="50243" name="Text Box 77"/>
          <p:cNvSpPr txBox="1">
            <a:spLocks noChangeArrowheads="1"/>
          </p:cNvSpPr>
          <p:nvPr/>
        </p:nvSpPr>
        <p:spPr bwMode="auto">
          <a:xfrm>
            <a:off x="4121150" y="601027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2</a:t>
            </a:r>
          </a:p>
        </p:txBody>
      </p:sp>
      <p:sp>
        <p:nvSpPr>
          <p:cNvPr id="71" name="Text Box 74"/>
          <p:cNvSpPr txBox="1">
            <a:spLocks noRot="1" noChangeAspect="1" noMove="1" noResize="1" noEditPoints="1" noAdjustHandles="1" noChangeArrowheads="1" noChangeShapeType="1" noTextEdit="1"/>
          </p:cNvSpPr>
          <p:nvPr/>
        </p:nvSpPr>
        <p:spPr bwMode="auto">
          <a:xfrm>
            <a:off x="3749675" y="5319713"/>
            <a:ext cx="1225550" cy="369332"/>
          </a:xfrm>
          <a:prstGeom prst="rect">
            <a:avLst/>
          </a:prstGeom>
          <a:blipFill rotWithShape="1">
            <a:blip r:embed="rId13"/>
            <a:stretch>
              <a:fillRect t="-8333" b="-28333"/>
            </a:stretch>
          </a:blipFill>
          <a:ln>
            <a:noFill/>
          </a:ln>
          <a:effectLst/>
          <a:extLst/>
        </p:spPr>
        <p:txBody>
          <a:bodyPr/>
          <a:lstStyle/>
          <a:p>
            <a:pPr>
              <a:defRPr/>
            </a:pPr>
            <a:r>
              <a:rPr lang="cs-CZ" sz="2000">
                <a:noFill/>
              </a:rPr>
              <a:t> </a:t>
            </a:r>
          </a:p>
        </p:txBody>
      </p:sp>
      <p:sp>
        <p:nvSpPr>
          <p:cNvPr id="72" name="Text Box 74"/>
          <p:cNvSpPr txBox="1">
            <a:spLocks noRot="1" noChangeAspect="1" noMove="1" noResize="1" noEditPoints="1" noAdjustHandles="1" noChangeArrowheads="1" noChangeShapeType="1" noTextEdit="1"/>
          </p:cNvSpPr>
          <p:nvPr/>
        </p:nvSpPr>
        <p:spPr bwMode="auto">
          <a:xfrm>
            <a:off x="3648075" y="5658406"/>
            <a:ext cx="1225550" cy="369332"/>
          </a:xfrm>
          <a:prstGeom prst="rect">
            <a:avLst/>
          </a:prstGeom>
          <a:blipFill rotWithShape="1">
            <a:blip r:embed="rId14"/>
            <a:stretch>
              <a:fillRect t="-8197" b="-26230"/>
            </a:stretch>
          </a:blipFill>
          <a:ln>
            <a:noFill/>
          </a:ln>
          <a:effectLst/>
          <a:extLst/>
        </p:spPr>
        <p:txBody>
          <a:bodyPr/>
          <a:lstStyle/>
          <a:p>
            <a:pPr>
              <a:defRPr/>
            </a:pPr>
            <a:r>
              <a:rPr lang="cs-CZ" sz="2000">
                <a:noFill/>
              </a:rPr>
              <a:t> </a:t>
            </a:r>
          </a:p>
        </p:txBody>
      </p:sp>
      <p:sp>
        <p:nvSpPr>
          <p:cNvPr id="75" name="Text Box 73"/>
          <p:cNvSpPr txBox="1">
            <a:spLocks noRot="1" noChangeAspect="1" noMove="1" noResize="1" noEditPoints="1" noAdjustHandles="1" noChangeArrowheads="1" noChangeShapeType="1" noTextEdit="1"/>
          </p:cNvSpPr>
          <p:nvPr/>
        </p:nvSpPr>
        <p:spPr bwMode="auto">
          <a:xfrm>
            <a:off x="5101430" y="4635500"/>
            <a:ext cx="1205707" cy="369332"/>
          </a:xfrm>
          <a:prstGeom prst="rect">
            <a:avLst/>
          </a:prstGeom>
          <a:blipFill rotWithShape="1">
            <a:blip r:embed="rId15"/>
            <a:stretch>
              <a:fillRect t="-8197" b="-24590"/>
            </a:stretch>
          </a:blipFill>
          <a:ln>
            <a:noFill/>
          </a:ln>
          <a:effectLst/>
          <a:extLst/>
        </p:spPr>
        <p:txBody>
          <a:bodyPr/>
          <a:lstStyle/>
          <a:p>
            <a:pPr>
              <a:defRPr/>
            </a:pPr>
            <a:r>
              <a:rPr lang="cs-CZ" sz="2000">
                <a:noFill/>
              </a:rPr>
              <a:t> </a:t>
            </a:r>
          </a:p>
        </p:txBody>
      </p:sp>
      <p:sp>
        <p:nvSpPr>
          <p:cNvPr id="76" name="Text Box 74"/>
          <p:cNvSpPr txBox="1">
            <a:spLocks noRot="1" noChangeAspect="1" noMove="1" noResize="1" noEditPoints="1" noAdjustHandles="1" noChangeArrowheads="1" noChangeShapeType="1" noTextEdit="1"/>
          </p:cNvSpPr>
          <p:nvPr/>
        </p:nvSpPr>
        <p:spPr bwMode="auto">
          <a:xfrm>
            <a:off x="5135562" y="4957763"/>
            <a:ext cx="1123155" cy="369332"/>
          </a:xfrm>
          <a:prstGeom prst="rect">
            <a:avLst/>
          </a:prstGeom>
          <a:blipFill rotWithShape="1">
            <a:blip r:embed="rId16"/>
            <a:stretch>
              <a:fillRect t="-8197" b="-24590"/>
            </a:stretch>
          </a:blipFill>
          <a:ln>
            <a:noFill/>
          </a:ln>
          <a:effectLst/>
          <a:extLst/>
        </p:spPr>
        <p:txBody>
          <a:bodyPr/>
          <a:lstStyle/>
          <a:p>
            <a:pPr>
              <a:defRPr/>
            </a:pPr>
            <a:r>
              <a:rPr lang="cs-CZ" sz="2000">
                <a:noFill/>
              </a:rPr>
              <a:t> </a:t>
            </a:r>
          </a:p>
        </p:txBody>
      </p:sp>
      <p:sp>
        <p:nvSpPr>
          <p:cNvPr id="77" name="Text Box 75"/>
          <p:cNvSpPr txBox="1">
            <a:spLocks noRot="1" noChangeAspect="1" noMove="1" noResize="1" noEditPoints="1" noAdjustHandles="1" noChangeArrowheads="1" noChangeShapeType="1" noTextEdit="1"/>
          </p:cNvSpPr>
          <p:nvPr/>
        </p:nvSpPr>
        <p:spPr bwMode="auto">
          <a:xfrm>
            <a:off x="5017293" y="5327650"/>
            <a:ext cx="1370012" cy="369332"/>
          </a:xfrm>
          <a:prstGeom prst="rect">
            <a:avLst/>
          </a:prstGeom>
          <a:blipFill rotWithShape="1">
            <a:blip r:embed="rId17"/>
            <a:stretch>
              <a:fillRect t="-8197" r="-444" b="-24590"/>
            </a:stretch>
          </a:blipFill>
          <a:ln>
            <a:noFill/>
          </a:ln>
          <a:effectLst/>
          <a:extLst/>
        </p:spPr>
        <p:txBody>
          <a:bodyPr/>
          <a:lstStyle/>
          <a:p>
            <a:pPr>
              <a:defRPr/>
            </a:pPr>
            <a:r>
              <a:rPr lang="cs-CZ" sz="2000">
                <a:noFill/>
              </a:rPr>
              <a:t> </a:t>
            </a:r>
          </a:p>
        </p:txBody>
      </p:sp>
      <p:sp>
        <p:nvSpPr>
          <p:cNvPr id="78" name="Text Box 76"/>
          <p:cNvSpPr txBox="1">
            <a:spLocks noRot="1" noChangeAspect="1" noMove="1" noResize="1" noEditPoints="1" noAdjustHandles="1" noChangeArrowheads="1" noChangeShapeType="1" noTextEdit="1"/>
          </p:cNvSpPr>
          <p:nvPr/>
        </p:nvSpPr>
        <p:spPr bwMode="auto">
          <a:xfrm>
            <a:off x="5136355" y="5670550"/>
            <a:ext cx="1355725" cy="369332"/>
          </a:xfrm>
          <a:prstGeom prst="rect">
            <a:avLst/>
          </a:prstGeom>
          <a:blipFill rotWithShape="1">
            <a:blip r:embed="rId18"/>
            <a:stretch>
              <a:fillRect t="-8197" b="-24590"/>
            </a:stretch>
          </a:blipFill>
          <a:ln>
            <a:noFill/>
          </a:ln>
          <a:effectLst/>
          <a:extLst/>
        </p:spPr>
        <p:txBody>
          <a:bodyPr/>
          <a:lstStyle/>
          <a:p>
            <a:pPr>
              <a:defRPr/>
            </a:pPr>
            <a:r>
              <a:rPr lang="cs-CZ" sz="2000">
                <a:noFill/>
              </a:rPr>
              <a:t> </a:t>
            </a:r>
          </a:p>
        </p:txBody>
      </p:sp>
      <p:sp>
        <p:nvSpPr>
          <p:cNvPr id="79" name="Text Box 77"/>
          <p:cNvSpPr txBox="1">
            <a:spLocks noRot="1" noChangeAspect="1" noMove="1" noResize="1" noEditPoints="1" noAdjustHandles="1" noChangeArrowheads="1" noChangeShapeType="1" noTextEdit="1"/>
          </p:cNvSpPr>
          <p:nvPr/>
        </p:nvSpPr>
        <p:spPr bwMode="auto">
          <a:xfrm>
            <a:off x="5136355" y="6019800"/>
            <a:ext cx="1260475" cy="366713"/>
          </a:xfrm>
          <a:prstGeom prst="rect">
            <a:avLst/>
          </a:prstGeom>
          <a:blipFill rotWithShape="1">
            <a:blip r:embed="rId19"/>
            <a:stretch>
              <a:fillRect t="-8333" b="-25000"/>
            </a:stretch>
          </a:blipFill>
          <a:ln>
            <a:noFill/>
          </a:ln>
          <a:effectLst/>
          <a:extLst/>
        </p:spPr>
        <p:txBody>
          <a:bodyPr/>
          <a:lstStyle/>
          <a:p>
            <a:pPr>
              <a:defRPr/>
            </a:pPr>
            <a:r>
              <a:rPr lang="cs-CZ" sz="2000">
                <a:noFill/>
              </a:rPr>
              <a:t> </a:t>
            </a:r>
          </a:p>
        </p:txBody>
      </p:sp>
      <p:sp>
        <p:nvSpPr>
          <p:cNvPr id="80" name="Text Box 73"/>
          <p:cNvSpPr txBox="1">
            <a:spLocks noRot="1" noChangeAspect="1" noMove="1" noResize="1" noEditPoints="1" noAdjustHandles="1" noChangeArrowheads="1" noChangeShapeType="1" noTextEdit="1"/>
          </p:cNvSpPr>
          <p:nvPr/>
        </p:nvSpPr>
        <p:spPr bwMode="auto">
          <a:xfrm>
            <a:off x="6327344" y="3413126"/>
            <a:ext cx="2687240" cy="461665"/>
          </a:xfrm>
          <a:prstGeom prst="rect">
            <a:avLst/>
          </a:prstGeom>
          <a:blipFill rotWithShape="1">
            <a:blip r:embed="rId20"/>
            <a:stretch>
              <a:fillRect l="-1587" t="-9211" b="-30263"/>
            </a:stretch>
          </a:blipFill>
          <a:ln>
            <a:noFill/>
          </a:ln>
          <a:effectLst/>
          <a:extLst/>
        </p:spPr>
        <p:txBody>
          <a:bodyPr/>
          <a:lstStyle/>
          <a:p>
            <a:pPr>
              <a:defRPr/>
            </a:pPr>
            <a:r>
              <a:rPr lang="cs-CZ" sz="2000">
                <a:no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30" name="Rectangle 15"/>
          <p:cNvSpPr>
            <a:spLocks noChangeArrowheads="1"/>
          </p:cNvSpPr>
          <p:nvPr/>
        </p:nvSpPr>
        <p:spPr bwMode="auto">
          <a:xfrm>
            <a:off x="5470525" y="1179513"/>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1" name="Rectangle 16"/>
          <p:cNvSpPr>
            <a:spLocks noChangeArrowheads="1"/>
          </p:cNvSpPr>
          <p:nvPr/>
        </p:nvSpPr>
        <p:spPr bwMode="auto">
          <a:xfrm>
            <a:off x="4500563" y="118110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2" name="Rectangle 14"/>
          <p:cNvSpPr>
            <a:spLocks noChangeArrowheads="1"/>
          </p:cNvSpPr>
          <p:nvPr/>
        </p:nvSpPr>
        <p:spPr bwMode="auto">
          <a:xfrm>
            <a:off x="3506788" y="11779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3" name="Rectangle 17"/>
          <p:cNvSpPr>
            <a:spLocks noChangeArrowheads="1"/>
          </p:cNvSpPr>
          <p:nvPr/>
        </p:nvSpPr>
        <p:spPr bwMode="auto">
          <a:xfrm>
            <a:off x="2025650" y="1182688"/>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4" name="Rectangle 18"/>
          <p:cNvSpPr>
            <a:spLocks noChangeArrowheads="1"/>
          </p:cNvSpPr>
          <p:nvPr/>
        </p:nvSpPr>
        <p:spPr bwMode="auto">
          <a:xfrm>
            <a:off x="7494588" y="1184275"/>
            <a:ext cx="73342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5" name="Rectangle 13"/>
          <p:cNvSpPr>
            <a:spLocks noChangeArrowheads="1"/>
          </p:cNvSpPr>
          <p:nvPr/>
        </p:nvSpPr>
        <p:spPr bwMode="auto">
          <a:xfrm>
            <a:off x="1266825" y="1176338"/>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22536" name="Picture 9"/>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73200"/>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0"/>
          <p:cNvPicPr>
            <a:picLocks noChangeAspect="1" noChangeArrowheads="1"/>
          </p:cNvPicPr>
          <p:nvPr/>
        </p:nvPicPr>
        <p:blipFill>
          <a:blip r:embed="rId4">
            <a:extLst>
              <a:ext uri="{28A0092B-C50C-407E-A947-70E740481C1C}">
                <a14:useLocalDpi xmlns:a14="http://schemas.microsoft.com/office/drawing/2010/main" val="0"/>
              </a:ext>
            </a:extLst>
          </a:blip>
          <a:srcRect l="3783" t="63310" r="2440" b="19211"/>
          <a:stretch>
            <a:fillRect/>
          </a:stretch>
        </p:blipFill>
        <p:spPr bwMode="auto">
          <a:xfrm>
            <a:off x="917575" y="3513138"/>
            <a:ext cx="73215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1"/>
          <p:cNvSpPr>
            <a:spLocks noGrp="1" noChangeArrowheads="1"/>
          </p:cNvSpPr>
          <p:nvPr>
            <p:ph type="title"/>
          </p:nvPr>
        </p:nvSpPr>
        <p:spPr>
          <a:xfrm>
            <a:off x="384175" y="88900"/>
            <a:ext cx="8229600" cy="1143000"/>
          </a:xfrm>
        </p:spPr>
        <p:txBody>
          <a:bodyPr/>
          <a:lstStyle/>
          <a:p>
            <a:pPr eaLnBrk="1" hangingPunct="1"/>
            <a:r>
              <a:rPr lang="cs-CZ" altLang="cs-CZ" sz="2400" smtClean="0">
                <a:solidFill>
                  <a:schemeClr val="bg1"/>
                </a:solidFill>
              </a:rPr>
              <a:t>Vztah mezi průměrem cév a rychlostí krevního průtoku</a:t>
            </a:r>
            <a:r>
              <a:rPr lang="cs-CZ" altLang="cs-CZ" sz="3200" smtClean="0">
                <a:solidFill>
                  <a:srgbClr val="FFFF00"/>
                </a:solidFill>
              </a:rPr>
              <a:t> </a:t>
            </a:r>
          </a:p>
        </p:txBody>
      </p:sp>
      <p:sp>
        <p:nvSpPr>
          <p:cNvPr id="22539" name="Text Box 12"/>
          <p:cNvSpPr txBox="1">
            <a:spLocks noChangeArrowheads="1"/>
          </p:cNvSpPr>
          <p:nvPr/>
        </p:nvSpPr>
        <p:spPr bwMode="auto">
          <a:xfrm>
            <a:off x="7410450" y="115728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 cava</a:t>
            </a:r>
          </a:p>
        </p:txBody>
      </p:sp>
      <p:sp>
        <p:nvSpPr>
          <p:cNvPr id="22540" name="Rectangle 19"/>
          <p:cNvSpPr>
            <a:spLocks noChangeArrowheads="1"/>
          </p:cNvSpPr>
          <p:nvPr/>
        </p:nvSpPr>
        <p:spPr bwMode="auto">
          <a:xfrm>
            <a:off x="6691313" y="118110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41" name="Text Box 21"/>
          <p:cNvSpPr txBox="1">
            <a:spLocks noChangeArrowheads="1"/>
          </p:cNvSpPr>
          <p:nvPr/>
        </p:nvSpPr>
        <p:spPr bwMode="auto">
          <a:xfrm>
            <a:off x="4449763" y="1158875"/>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kapiláry</a:t>
            </a:r>
          </a:p>
        </p:txBody>
      </p:sp>
      <p:sp>
        <p:nvSpPr>
          <p:cNvPr id="22542" name="Text Box 22"/>
          <p:cNvSpPr txBox="1">
            <a:spLocks noChangeArrowheads="1"/>
          </p:cNvSpPr>
          <p:nvPr/>
        </p:nvSpPr>
        <p:spPr bwMode="auto">
          <a:xfrm>
            <a:off x="34417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arterioly</a:t>
            </a:r>
          </a:p>
        </p:txBody>
      </p:sp>
      <p:sp>
        <p:nvSpPr>
          <p:cNvPr id="22543" name="Text Box 23"/>
          <p:cNvSpPr txBox="1">
            <a:spLocks noChangeArrowheads="1"/>
          </p:cNvSpPr>
          <p:nvPr/>
        </p:nvSpPr>
        <p:spPr bwMode="auto">
          <a:xfrm>
            <a:off x="2005013" y="1152525"/>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artérie</a:t>
            </a:r>
          </a:p>
        </p:txBody>
      </p:sp>
      <p:sp>
        <p:nvSpPr>
          <p:cNvPr id="22544" name="Text Box 24"/>
          <p:cNvSpPr txBox="1">
            <a:spLocks noChangeArrowheads="1"/>
          </p:cNvSpPr>
          <p:nvPr/>
        </p:nvSpPr>
        <p:spPr bwMode="auto">
          <a:xfrm>
            <a:off x="1311275" y="1144588"/>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aorta</a:t>
            </a:r>
          </a:p>
        </p:txBody>
      </p:sp>
      <p:sp>
        <p:nvSpPr>
          <p:cNvPr id="22545" name="Text Box 25"/>
          <p:cNvSpPr txBox="1">
            <a:spLocks noChangeArrowheads="1"/>
          </p:cNvSpPr>
          <p:nvPr/>
        </p:nvSpPr>
        <p:spPr bwMode="auto">
          <a:xfrm>
            <a:off x="6707188" y="1158875"/>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vény</a:t>
            </a:r>
          </a:p>
        </p:txBody>
      </p:sp>
      <p:sp>
        <p:nvSpPr>
          <p:cNvPr id="22546" name="Text Box 26"/>
          <p:cNvSpPr txBox="1">
            <a:spLocks noChangeArrowheads="1"/>
          </p:cNvSpPr>
          <p:nvPr/>
        </p:nvSpPr>
        <p:spPr bwMode="auto">
          <a:xfrm>
            <a:off x="54229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venuly</a:t>
            </a:r>
          </a:p>
        </p:txBody>
      </p:sp>
      <p:pic>
        <p:nvPicPr>
          <p:cNvPr id="22547" name="Picture 27"/>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122613"/>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8"/>
          <p:cNvPicPr>
            <a:picLocks noChangeAspect="1" noChangeArrowheads="1"/>
          </p:cNvPicPr>
          <p:nvPr/>
        </p:nvPicPr>
        <p:blipFill>
          <a:blip r:embed="rId4">
            <a:extLst>
              <a:ext uri="{28A0092B-C50C-407E-A947-70E740481C1C}">
                <a14:useLocalDpi xmlns:a14="http://schemas.microsoft.com/office/drawing/2010/main" val="0"/>
              </a:ext>
            </a:extLst>
          </a:blip>
          <a:srcRect l="3780" t="43790" r="2440" b="50824"/>
          <a:stretch>
            <a:fillRect/>
          </a:stretch>
        </p:blipFill>
        <p:spPr bwMode="auto">
          <a:xfrm>
            <a:off x="919163" y="5667375"/>
            <a:ext cx="73215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9" name="Rectangle 29"/>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50" name="Rectangle 30"/>
          <p:cNvSpPr>
            <a:spLocks noChangeArrowheads="1"/>
          </p:cNvSpPr>
          <p:nvPr/>
        </p:nvSpPr>
        <p:spPr bwMode="auto">
          <a:xfrm>
            <a:off x="935038" y="3673475"/>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51" name="Rectangle 31"/>
          <p:cNvSpPr>
            <a:spLocks noChangeArrowheads="1"/>
          </p:cNvSpPr>
          <p:nvPr/>
        </p:nvSpPr>
        <p:spPr bwMode="auto">
          <a:xfrm>
            <a:off x="955675" y="57705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1" descr="Biofyzika krevního oběhu_Page_05"/>
          <p:cNvPicPr>
            <a:picLocks noChangeAspect="1" noChangeArrowheads="1"/>
          </p:cNvPicPr>
          <p:nvPr/>
        </p:nvPicPr>
        <p:blipFill>
          <a:blip r:embed="rId3">
            <a:extLst>
              <a:ext uri="{28A0092B-C50C-407E-A947-70E740481C1C}">
                <a14:useLocalDpi xmlns:a14="http://schemas.microsoft.com/office/drawing/2010/main" val="0"/>
              </a:ext>
            </a:extLst>
          </a:blip>
          <a:srcRect l="8258" t="16585" r="7858" b="69699"/>
          <a:stretch>
            <a:fillRect/>
          </a:stretch>
        </p:blipFill>
        <p:spPr bwMode="auto">
          <a:xfrm>
            <a:off x="185738" y="212725"/>
            <a:ext cx="87693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12" descr="Biofyzika krevního oběhu_Page_05"/>
          <p:cNvPicPr>
            <a:picLocks noChangeAspect="1" noChangeArrowheads="1"/>
          </p:cNvPicPr>
          <p:nvPr/>
        </p:nvPicPr>
        <p:blipFill>
          <a:blip r:embed="rId3">
            <a:extLst>
              <a:ext uri="{28A0092B-C50C-407E-A947-70E740481C1C}">
                <a14:useLocalDpi xmlns:a14="http://schemas.microsoft.com/office/drawing/2010/main" val="0"/>
              </a:ext>
            </a:extLst>
          </a:blip>
          <a:srcRect l="8258" t="62560" r="8258" b="7278"/>
          <a:stretch>
            <a:fillRect/>
          </a:stretch>
        </p:blipFill>
        <p:spPr bwMode="auto">
          <a:xfrm>
            <a:off x="198438" y="2201863"/>
            <a:ext cx="8732837"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14"/>
          <p:cNvSpPr txBox="1">
            <a:spLocks noChangeArrowheads="1"/>
          </p:cNvSpPr>
          <p:nvPr/>
        </p:nvSpPr>
        <p:spPr bwMode="auto">
          <a:xfrm>
            <a:off x="3943350" y="5297488"/>
            <a:ext cx="43275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Pro  v</a:t>
            </a:r>
            <a:r>
              <a:rPr lang="cs-CZ" altLang="cs-CZ" sz="2400" b="1" baseline="-25000"/>
              <a:t>2 </a:t>
            </a:r>
            <a:r>
              <a:rPr lang="cs-CZ" altLang="cs-CZ" sz="2400" b="1">
                <a:sym typeface="Symbol" pitchFamily="18" charset="2"/>
              </a:rPr>
              <a:t> </a:t>
            </a:r>
            <a:r>
              <a:rPr lang="cs-CZ" altLang="cs-CZ" sz="2400" b="1"/>
              <a:t>v</a:t>
            </a:r>
            <a:r>
              <a:rPr lang="cs-CZ" altLang="cs-CZ" sz="2400" b="1" baseline="-25000"/>
              <a:t>1</a:t>
            </a:r>
            <a:r>
              <a:rPr lang="cs-CZ" altLang="cs-CZ" sz="2400" b="1"/>
              <a:t>   </a:t>
            </a:r>
            <a:r>
              <a:rPr lang="cs-CZ" altLang="cs-CZ" sz="2400" b="1">
                <a:sym typeface="Symbol" pitchFamily="18" charset="2"/>
              </a:rPr>
              <a:t></a:t>
            </a:r>
            <a:r>
              <a:rPr lang="cs-CZ" altLang="cs-CZ" sz="2400" b="1"/>
              <a:t>   P</a:t>
            </a:r>
            <a:r>
              <a:rPr lang="cs-CZ" altLang="cs-CZ" sz="2400" b="1" baseline="-25000"/>
              <a:t>2 </a:t>
            </a:r>
            <a:r>
              <a:rPr lang="cs-CZ" altLang="cs-CZ" b="1">
                <a:sym typeface="Symbol" pitchFamily="18" charset="2"/>
              </a:rPr>
              <a:t></a:t>
            </a:r>
            <a:r>
              <a:rPr lang="cs-CZ" altLang="cs-CZ" sz="2400" b="1">
                <a:sym typeface="Symbol" pitchFamily="18" charset="2"/>
              </a:rPr>
              <a:t> </a:t>
            </a:r>
            <a:r>
              <a:rPr lang="cs-CZ" altLang="cs-CZ" sz="2400" b="1"/>
              <a:t>P</a:t>
            </a:r>
            <a:r>
              <a:rPr lang="cs-CZ" altLang="cs-CZ" sz="2400" b="1" baseline="-25000"/>
              <a:t>1</a:t>
            </a:r>
            <a:r>
              <a:rPr lang="cs-CZ" altLang="cs-CZ" b="1"/>
              <a:t> </a:t>
            </a:r>
          </a:p>
        </p:txBody>
      </p:sp>
      <p:grpSp>
        <p:nvGrpSpPr>
          <p:cNvPr id="23556" name="Group 18"/>
          <p:cNvGrpSpPr>
            <a:grpSpLocks/>
          </p:cNvGrpSpPr>
          <p:nvPr/>
        </p:nvGrpSpPr>
        <p:grpSpPr bwMode="auto">
          <a:xfrm>
            <a:off x="3760788" y="2544763"/>
            <a:ext cx="4513262" cy="762000"/>
            <a:chOff x="2387" y="1774"/>
            <a:chExt cx="2843" cy="480"/>
          </a:xfrm>
        </p:grpSpPr>
        <p:sp>
          <p:nvSpPr>
            <p:cNvPr id="23582" name="Rectangle 17"/>
            <p:cNvSpPr>
              <a:spLocks noChangeArrowheads="1"/>
            </p:cNvSpPr>
            <p:nvPr/>
          </p:nvSpPr>
          <p:spPr bwMode="auto">
            <a:xfrm>
              <a:off x="2404" y="1774"/>
              <a:ext cx="2826" cy="384"/>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83" name="Text Box 15"/>
            <p:cNvSpPr txBox="1">
              <a:spLocks noChangeArrowheads="1"/>
            </p:cNvSpPr>
            <p:nvPr/>
          </p:nvSpPr>
          <p:spPr bwMode="auto">
            <a:xfrm>
              <a:off x="2387" y="1869"/>
              <a:ext cx="2843"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60000"/>
                </a:spcBef>
              </a:pPr>
              <a:r>
                <a:rPr lang="cs-CZ" altLang="cs-CZ" b="1"/>
                <a:t>         Důsledek při aneurysmatu aorty</a:t>
              </a:r>
            </a:p>
          </p:txBody>
        </p:sp>
      </p:grpSp>
      <p:sp>
        <p:nvSpPr>
          <p:cNvPr id="23557" name="Text Box 24"/>
          <p:cNvSpPr txBox="1">
            <a:spLocks noChangeArrowheads="1"/>
          </p:cNvSpPr>
          <p:nvPr/>
        </p:nvSpPr>
        <p:spPr bwMode="auto">
          <a:xfrm>
            <a:off x="6561138" y="1727200"/>
            <a:ext cx="581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1</a:t>
            </a:r>
          </a:p>
        </p:txBody>
      </p:sp>
      <p:sp>
        <p:nvSpPr>
          <p:cNvPr id="23558" name="Freeform 27"/>
          <p:cNvSpPr>
            <a:spLocks/>
          </p:cNvSpPr>
          <p:nvPr/>
        </p:nvSpPr>
        <p:spPr bwMode="auto">
          <a:xfrm>
            <a:off x="6589713" y="1085850"/>
            <a:ext cx="1697037" cy="955675"/>
          </a:xfrm>
          <a:custGeom>
            <a:avLst/>
            <a:gdLst>
              <a:gd name="T0" fmla="*/ 2147483647 w 1069"/>
              <a:gd name="T1" fmla="*/ 2147483647 h 602"/>
              <a:gd name="T2" fmla="*/ 2147483647 w 1069"/>
              <a:gd name="T3" fmla="*/ 2147483647 h 602"/>
              <a:gd name="T4" fmla="*/ 2147483647 w 1069"/>
              <a:gd name="T5" fmla="*/ 2147483647 h 602"/>
              <a:gd name="T6" fmla="*/ 2147483647 w 1069"/>
              <a:gd name="T7" fmla="*/ 2147483647 h 602"/>
              <a:gd name="T8" fmla="*/ 2147483647 w 1069"/>
              <a:gd name="T9" fmla="*/ 2147483647 h 602"/>
              <a:gd name="T10" fmla="*/ 2147483647 w 1069"/>
              <a:gd name="T11" fmla="*/ 2147483647 h 602"/>
              <a:gd name="T12" fmla="*/ 2147483647 w 1069"/>
              <a:gd name="T13" fmla="*/ 2147483647 h 602"/>
              <a:gd name="T14" fmla="*/ 0 w 1069"/>
              <a:gd name="T15" fmla="*/ 2147483647 h 602"/>
              <a:gd name="T16" fmla="*/ 2147483647 w 1069"/>
              <a:gd name="T17" fmla="*/ 2147483647 h 6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9"/>
              <a:gd name="T28" fmla="*/ 0 h 602"/>
              <a:gd name="T29" fmla="*/ 1069 w 1069"/>
              <a:gd name="T30" fmla="*/ 602 h 6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9" h="602">
                <a:moveTo>
                  <a:pt x="1" y="600"/>
                </a:moveTo>
                <a:lnTo>
                  <a:pt x="439" y="602"/>
                </a:lnTo>
                <a:cubicBezTo>
                  <a:pt x="548" y="569"/>
                  <a:pt x="596" y="420"/>
                  <a:pt x="658" y="399"/>
                </a:cubicBezTo>
                <a:cubicBezTo>
                  <a:pt x="720" y="378"/>
                  <a:pt x="948" y="380"/>
                  <a:pt x="1065" y="380"/>
                </a:cubicBezTo>
                <a:cubicBezTo>
                  <a:pt x="1065" y="276"/>
                  <a:pt x="1069" y="203"/>
                  <a:pt x="1069" y="10"/>
                </a:cubicBezTo>
                <a:cubicBezTo>
                  <a:pt x="996" y="13"/>
                  <a:pt x="773" y="0"/>
                  <a:pt x="658" y="16"/>
                </a:cubicBezTo>
                <a:cubicBezTo>
                  <a:pt x="543" y="31"/>
                  <a:pt x="533" y="309"/>
                  <a:pt x="409" y="372"/>
                </a:cubicBezTo>
                <a:cubicBezTo>
                  <a:pt x="283" y="380"/>
                  <a:pt x="93" y="377"/>
                  <a:pt x="0" y="381"/>
                </a:cubicBezTo>
                <a:cubicBezTo>
                  <a:pt x="0" y="490"/>
                  <a:pt x="1" y="600"/>
                  <a:pt x="1" y="600"/>
                </a:cubicBezTo>
                <a:close/>
              </a:path>
            </a:pathLst>
          </a:custGeom>
          <a:solidFill>
            <a:srgbClr val="FF0000"/>
          </a:solidFill>
          <a:ln w="9525">
            <a:solidFill>
              <a:schemeClr val="tx1"/>
            </a:solidFill>
            <a:round/>
            <a:headEnd/>
            <a:tailEnd/>
          </a:ln>
        </p:spPr>
        <p:txBody>
          <a:bodyPr/>
          <a:lstStyle/>
          <a:p>
            <a:endParaRPr lang="cs-CZ"/>
          </a:p>
        </p:txBody>
      </p:sp>
      <p:sp>
        <p:nvSpPr>
          <p:cNvPr id="23559" name="Oval 28"/>
          <p:cNvSpPr>
            <a:spLocks noChangeArrowheads="1"/>
          </p:cNvSpPr>
          <p:nvPr/>
        </p:nvSpPr>
        <p:spPr bwMode="auto">
          <a:xfrm>
            <a:off x="6546850" y="1693863"/>
            <a:ext cx="88900" cy="342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0" name="Oval 29"/>
          <p:cNvSpPr>
            <a:spLocks noChangeArrowheads="1"/>
          </p:cNvSpPr>
          <p:nvPr/>
        </p:nvSpPr>
        <p:spPr bwMode="auto">
          <a:xfrm>
            <a:off x="8234363" y="1103313"/>
            <a:ext cx="88900" cy="57785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1" name="Rectangle 30"/>
          <p:cNvSpPr>
            <a:spLocks noChangeArrowheads="1"/>
          </p:cNvSpPr>
          <p:nvPr/>
        </p:nvSpPr>
        <p:spPr bwMode="auto">
          <a:xfrm>
            <a:off x="8207375" y="1111250"/>
            <a:ext cx="71438" cy="5699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2" name="Line 31"/>
          <p:cNvSpPr>
            <a:spLocks noChangeShapeType="1"/>
          </p:cNvSpPr>
          <p:nvPr/>
        </p:nvSpPr>
        <p:spPr bwMode="auto">
          <a:xfrm>
            <a:off x="6597650" y="2184400"/>
            <a:ext cx="1695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3" name="Line 34"/>
          <p:cNvSpPr>
            <a:spLocks noChangeShapeType="1"/>
          </p:cNvSpPr>
          <p:nvPr/>
        </p:nvSpPr>
        <p:spPr bwMode="auto">
          <a:xfrm>
            <a:off x="6915150" y="1862138"/>
            <a:ext cx="0" cy="30956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64" name="Line 35"/>
          <p:cNvSpPr>
            <a:spLocks noChangeShapeType="1"/>
          </p:cNvSpPr>
          <p:nvPr/>
        </p:nvSpPr>
        <p:spPr bwMode="auto">
          <a:xfrm>
            <a:off x="6843713" y="18621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5" name="Line 36"/>
          <p:cNvSpPr>
            <a:spLocks noChangeShapeType="1"/>
          </p:cNvSpPr>
          <p:nvPr/>
        </p:nvSpPr>
        <p:spPr bwMode="auto">
          <a:xfrm>
            <a:off x="7978775" y="1406525"/>
            <a:ext cx="0" cy="781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66" name="Line 37"/>
          <p:cNvSpPr>
            <a:spLocks noChangeShapeType="1"/>
          </p:cNvSpPr>
          <p:nvPr/>
        </p:nvSpPr>
        <p:spPr bwMode="auto">
          <a:xfrm>
            <a:off x="7893050" y="1406525"/>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7" name="Text Box 38"/>
          <p:cNvSpPr txBox="1">
            <a:spLocks noChangeArrowheads="1"/>
          </p:cNvSpPr>
          <p:nvPr/>
        </p:nvSpPr>
        <p:spPr bwMode="auto">
          <a:xfrm>
            <a:off x="6934200" y="1700213"/>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1</a:t>
            </a:r>
          </a:p>
        </p:txBody>
      </p:sp>
      <p:sp>
        <p:nvSpPr>
          <p:cNvPr id="23568" name="Text Box 39"/>
          <p:cNvSpPr txBox="1">
            <a:spLocks noChangeArrowheads="1"/>
          </p:cNvSpPr>
          <p:nvPr/>
        </p:nvSpPr>
        <p:spPr bwMode="auto">
          <a:xfrm>
            <a:off x="7969250" y="1225550"/>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2</a:t>
            </a:r>
          </a:p>
        </p:txBody>
      </p:sp>
      <p:sp>
        <p:nvSpPr>
          <p:cNvPr id="23569" name="Text Box 40"/>
          <p:cNvSpPr txBox="1">
            <a:spLocks noChangeArrowheads="1"/>
          </p:cNvSpPr>
          <p:nvPr/>
        </p:nvSpPr>
        <p:spPr bwMode="auto">
          <a:xfrm>
            <a:off x="6597650" y="13827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P</a:t>
            </a:r>
            <a:r>
              <a:rPr lang="cs-CZ" altLang="cs-CZ" sz="1400" baseline="-25000">
                <a:solidFill>
                  <a:schemeClr val="bg1"/>
                </a:solidFill>
              </a:rPr>
              <a:t>1, </a:t>
            </a:r>
            <a:r>
              <a:rPr lang="cs-CZ" altLang="cs-CZ" sz="1400">
                <a:solidFill>
                  <a:schemeClr val="bg1"/>
                </a:solidFill>
              </a:rPr>
              <a:t>v</a:t>
            </a:r>
            <a:r>
              <a:rPr lang="cs-CZ" altLang="cs-CZ" sz="1400" baseline="-25000">
                <a:solidFill>
                  <a:schemeClr val="bg1"/>
                </a:solidFill>
              </a:rPr>
              <a:t>1</a:t>
            </a:r>
          </a:p>
        </p:txBody>
      </p:sp>
      <p:sp>
        <p:nvSpPr>
          <p:cNvPr id="23570" name="Text Box 41"/>
          <p:cNvSpPr txBox="1">
            <a:spLocks noChangeArrowheads="1"/>
          </p:cNvSpPr>
          <p:nvPr/>
        </p:nvSpPr>
        <p:spPr bwMode="auto">
          <a:xfrm>
            <a:off x="7656513" y="7858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P</a:t>
            </a:r>
            <a:r>
              <a:rPr lang="cs-CZ" altLang="cs-CZ" sz="1400" baseline="-25000">
                <a:solidFill>
                  <a:schemeClr val="bg1"/>
                </a:solidFill>
              </a:rPr>
              <a:t>2, </a:t>
            </a:r>
            <a:r>
              <a:rPr lang="cs-CZ" altLang="cs-CZ" sz="1400">
                <a:solidFill>
                  <a:schemeClr val="bg1"/>
                </a:solidFill>
              </a:rPr>
              <a:t>v</a:t>
            </a:r>
            <a:r>
              <a:rPr lang="cs-CZ" altLang="cs-CZ" sz="1400" baseline="-25000">
                <a:solidFill>
                  <a:schemeClr val="bg1"/>
                </a:solidFill>
              </a:rPr>
              <a:t>2</a:t>
            </a:r>
          </a:p>
        </p:txBody>
      </p:sp>
      <p:grpSp>
        <p:nvGrpSpPr>
          <p:cNvPr id="14386" name="Group 50"/>
          <p:cNvGrpSpPr>
            <a:grpSpLocks/>
          </p:cNvGrpSpPr>
          <p:nvPr/>
        </p:nvGrpSpPr>
        <p:grpSpPr bwMode="auto">
          <a:xfrm>
            <a:off x="4919663" y="4003675"/>
            <a:ext cx="2581275" cy="276225"/>
            <a:chOff x="3099" y="2522"/>
            <a:chExt cx="1626" cy="174"/>
          </a:xfrm>
        </p:grpSpPr>
        <p:grpSp>
          <p:nvGrpSpPr>
            <p:cNvPr id="23576" name="Group 46"/>
            <p:cNvGrpSpPr>
              <a:grpSpLocks/>
            </p:cNvGrpSpPr>
            <p:nvPr/>
          </p:nvGrpSpPr>
          <p:grpSpPr bwMode="auto">
            <a:xfrm>
              <a:off x="3099" y="2522"/>
              <a:ext cx="383" cy="174"/>
              <a:chOff x="1636" y="3098"/>
              <a:chExt cx="383" cy="174"/>
            </a:xfrm>
          </p:grpSpPr>
          <p:sp>
            <p:nvSpPr>
              <p:cNvPr id="23580" name="Line 44"/>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81" name="Line 45"/>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3577" name="Group 47"/>
            <p:cNvGrpSpPr>
              <a:grpSpLocks/>
            </p:cNvGrpSpPr>
            <p:nvPr/>
          </p:nvGrpSpPr>
          <p:grpSpPr bwMode="auto">
            <a:xfrm>
              <a:off x="4342" y="2522"/>
              <a:ext cx="383" cy="174"/>
              <a:chOff x="1636" y="3098"/>
              <a:chExt cx="383" cy="174"/>
            </a:xfrm>
          </p:grpSpPr>
          <p:sp>
            <p:nvSpPr>
              <p:cNvPr id="23578" name="Line 48"/>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79" name="Line 49"/>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14387" name="Text Box 51"/>
          <p:cNvSpPr txBox="1">
            <a:spLocks noChangeArrowheads="1"/>
          </p:cNvSpPr>
          <p:nvPr/>
        </p:nvSpPr>
        <p:spPr bwMode="auto">
          <a:xfrm>
            <a:off x="1609725" y="4781550"/>
            <a:ext cx="1409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a:solidFill>
                  <a:srgbClr val="FFFF00"/>
                </a:solidFill>
              </a:rPr>
              <a:t>T</a:t>
            </a:r>
            <a:r>
              <a:rPr lang="cs-CZ" altLang="cs-CZ" sz="2000" b="1" baseline="-25000">
                <a:solidFill>
                  <a:srgbClr val="FFFF00"/>
                </a:solidFill>
              </a:rPr>
              <a:t>2</a:t>
            </a:r>
            <a:r>
              <a:rPr lang="cs-CZ" altLang="cs-CZ" sz="2000" b="1">
                <a:solidFill>
                  <a:srgbClr val="FFFF00"/>
                </a:solidFill>
              </a:rPr>
              <a:t>= P</a:t>
            </a:r>
            <a:r>
              <a:rPr lang="cs-CZ" altLang="cs-CZ" sz="2000" b="1" baseline="-25000">
                <a:solidFill>
                  <a:srgbClr val="FFFF00"/>
                </a:solidFill>
              </a:rPr>
              <a:t>2</a:t>
            </a:r>
            <a:r>
              <a:rPr lang="cs-CZ" altLang="cs-CZ" sz="2000" b="1">
                <a:solidFill>
                  <a:srgbClr val="FFFF00"/>
                </a:solidFill>
                <a:sym typeface="Symbol" pitchFamily="18" charset="2"/>
              </a:rPr>
              <a:t></a:t>
            </a:r>
            <a:r>
              <a:rPr lang="cs-CZ" altLang="cs-CZ" sz="2000" b="1">
                <a:solidFill>
                  <a:srgbClr val="FFFF00"/>
                </a:solidFill>
              </a:rPr>
              <a:t> R</a:t>
            </a:r>
            <a:r>
              <a:rPr lang="cs-CZ" altLang="cs-CZ" sz="2000" b="1" baseline="-25000">
                <a:solidFill>
                  <a:srgbClr val="FFFF00"/>
                </a:solidFill>
              </a:rPr>
              <a:t>2</a:t>
            </a:r>
          </a:p>
        </p:txBody>
      </p:sp>
      <p:sp>
        <p:nvSpPr>
          <p:cNvPr id="23573" name="Freeform 52"/>
          <p:cNvSpPr>
            <a:spLocks/>
          </p:cNvSpPr>
          <p:nvPr/>
        </p:nvSpPr>
        <p:spPr bwMode="auto">
          <a:xfrm>
            <a:off x="2609850" y="2524125"/>
            <a:ext cx="104775" cy="1704975"/>
          </a:xfrm>
          <a:custGeom>
            <a:avLst/>
            <a:gdLst>
              <a:gd name="T0" fmla="*/ 0 w 60"/>
              <a:gd name="T1" fmla="*/ 0 h 1074"/>
              <a:gd name="T2" fmla="*/ 2147483647 w 60"/>
              <a:gd name="T3" fmla="*/ 2147483647 h 1074"/>
              <a:gd name="T4" fmla="*/ 0 w 60"/>
              <a:gd name="T5" fmla="*/ 2147483647 h 1074"/>
              <a:gd name="T6" fmla="*/ 0 60000 65536"/>
              <a:gd name="T7" fmla="*/ 0 60000 65536"/>
              <a:gd name="T8" fmla="*/ 0 60000 65536"/>
              <a:gd name="T9" fmla="*/ 0 w 60"/>
              <a:gd name="T10" fmla="*/ 0 h 1074"/>
              <a:gd name="T11" fmla="*/ 60 w 60"/>
              <a:gd name="T12" fmla="*/ 1074 h 1074"/>
            </a:gdLst>
            <a:ahLst/>
            <a:cxnLst>
              <a:cxn ang="T6">
                <a:pos x="T0" y="T1"/>
              </a:cxn>
              <a:cxn ang="T7">
                <a:pos x="T2" y="T3"/>
              </a:cxn>
              <a:cxn ang="T8">
                <a:pos x="T4" y="T5"/>
              </a:cxn>
            </a:cxnLst>
            <a:rect l="T9" t="T10" r="T11" b="T12"/>
            <a:pathLst>
              <a:path w="60" h="1074">
                <a:moveTo>
                  <a:pt x="0" y="0"/>
                </a:moveTo>
                <a:cubicBezTo>
                  <a:pt x="10" y="96"/>
                  <a:pt x="60" y="397"/>
                  <a:pt x="60" y="576"/>
                </a:cubicBezTo>
                <a:cubicBezTo>
                  <a:pt x="54" y="786"/>
                  <a:pt x="12" y="970"/>
                  <a:pt x="0" y="1074"/>
                </a:cubicBezTo>
              </a:path>
            </a:pathLst>
          </a:custGeom>
          <a:noFill/>
          <a:ln w="9525">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574" name="Rectangle 53"/>
          <p:cNvSpPr>
            <a:spLocks noChangeArrowheads="1"/>
          </p:cNvSpPr>
          <p:nvPr/>
        </p:nvSpPr>
        <p:spPr bwMode="auto">
          <a:xfrm>
            <a:off x="2647950" y="3295650"/>
            <a:ext cx="123825" cy="2952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75" name="Text Box 54"/>
          <p:cNvSpPr txBox="1">
            <a:spLocks noChangeArrowheads="1"/>
          </p:cNvSpPr>
          <p:nvPr/>
        </p:nvSpPr>
        <p:spPr bwMode="auto">
          <a:xfrm>
            <a:off x="2524125" y="3219450"/>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olidFill>
                  <a:srgbClr val="FFFF00"/>
                </a:solidFill>
              </a:rPr>
              <a:t>T</a:t>
            </a:r>
            <a:r>
              <a:rPr lang="cs-CZ" altLang="cs-CZ" sz="1600" baseline="-25000">
                <a:solidFill>
                  <a:srgbClr val="FFFF00"/>
                </a:solidFill>
              </a:rPr>
              <a:t>2</a:t>
            </a:r>
            <a:r>
              <a:rPr lang="cs-CZ" altLang="cs-CZ" sz="2000">
                <a:solidFill>
                  <a:srgbClr val="FF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7"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a491c2de-681d-4a3c-b96d-145e7aad6f7d.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12720</TotalTime>
  <Words>6252</Words>
  <Application>Microsoft Office PowerPoint</Application>
  <PresentationFormat>Předvádění na obrazovce (4:3)</PresentationFormat>
  <Paragraphs>533</Paragraphs>
  <Slides>27</Slides>
  <Notes>27</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27</vt:i4>
      </vt:variant>
    </vt:vector>
  </HeadingPairs>
  <TitlesOfParts>
    <vt:vector size="31" baseType="lpstr">
      <vt:lpstr>Arial</vt:lpstr>
      <vt:lpstr>Symbol</vt:lpstr>
      <vt:lpstr>Times New Roman</vt:lpstr>
      <vt:lpstr>Výchozí návrh</vt:lpstr>
      <vt:lpstr>Prezentace aplikace PowerPoint</vt:lpstr>
      <vt:lpstr>Prezentace aplikace PowerPoint</vt:lpstr>
      <vt:lpstr>Paskalův zákon</vt:lpstr>
      <vt:lpstr>Prezentace aplikace PowerPoint</vt:lpstr>
      <vt:lpstr>Laplaceův zákon</vt:lpstr>
      <vt:lpstr>Prezentace aplikace PowerPoint</vt:lpstr>
      <vt:lpstr>Rovnice kontinuity</vt:lpstr>
      <vt:lpstr>Vztah mezi průměrem cév a rychlostí krevního průtoku </vt:lpstr>
      <vt:lpstr>Prezentace aplikace PowerPoint</vt:lpstr>
      <vt:lpstr>Poiseuillův - Hagenův zákon</vt:lpstr>
      <vt:lpstr>Prezentace aplikace PowerPoint</vt:lpstr>
      <vt:lpstr>Vztah mezi průměrem cév a cévní rezistencí </vt:lpstr>
      <vt:lpstr>Prezentace aplikace PowerPoint</vt:lpstr>
      <vt:lpstr>Prezentace aplikace PowerPoint</vt:lpstr>
      <vt:lpstr>Prezentace aplikace PowerPoint</vt:lpstr>
      <vt:lpstr>Rychlostní profil toku krve v cévách</vt:lpstr>
      <vt:lpstr>Prezentace aplikace PowerPoint</vt:lpstr>
      <vt:lpstr>Elasticita cév</vt:lpstr>
      <vt:lpstr>Rychlost pulzní vlny</vt:lpstr>
      <vt:lpstr>Střihové napětí ve stěně cévy</vt:lpstr>
      <vt:lpstr>Mechanizmy venózního návratu</vt:lpstr>
      <vt:lpstr>Prezentace aplikace PowerPoint</vt:lpstr>
      <vt:lpstr>Prezentace aplikace PowerPoint</vt:lpstr>
      <vt:lpstr>Prezentace aplikace PowerPoint</vt:lpstr>
      <vt:lpstr>Krevní tlak při změnách parametrů cévního systému a srdečního výdeje</vt:lpstr>
      <vt:lpstr>Prezentace aplikace PowerPoint</vt:lpstr>
      <vt:lpstr>Prezentace aplikace PowerPoint</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Michal Pásek</dc:creator>
  <cp:lastModifiedBy>student</cp:lastModifiedBy>
  <cp:revision>162</cp:revision>
  <dcterms:created xsi:type="dcterms:W3CDTF">2011-09-20T06:30:09Z</dcterms:created>
  <dcterms:modified xsi:type="dcterms:W3CDTF">2021-04-06T07:46:23Z</dcterms:modified>
</cp:coreProperties>
</file>