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0" r:id="rId3"/>
    <p:sldId id="272" r:id="rId4"/>
    <p:sldId id="301" r:id="rId5"/>
    <p:sldId id="257" r:id="rId6"/>
    <p:sldId id="258" r:id="rId7"/>
    <p:sldId id="262" r:id="rId8"/>
    <p:sldId id="259" r:id="rId9"/>
    <p:sldId id="260" r:id="rId10"/>
    <p:sldId id="261" r:id="rId11"/>
    <p:sldId id="296" r:id="rId12"/>
    <p:sldId id="297" r:id="rId13"/>
    <p:sldId id="264" r:id="rId14"/>
    <p:sldId id="303" r:id="rId15"/>
    <p:sldId id="274" r:id="rId16"/>
    <p:sldId id="265" r:id="rId17"/>
    <p:sldId id="275" r:id="rId18"/>
    <p:sldId id="266" r:id="rId19"/>
    <p:sldId id="294" r:id="rId20"/>
    <p:sldId id="295" r:id="rId21"/>
    <p:sldId id="293" r:id="rId22"/>
    <p:sldId id="276" r:id="rId23"/>
    <p:sldId id="267" r:id="rId24"/>
    <p:sldId id="281" r:id="rId25"/>
    <p:sldId id="268" r:id="rId26"/>
    <p:sldId id="298" r:id="rId27"/>
    <p:sldId id="269" r:id="rId28"/>
    <p:sldId id="270" r:id="rId29"/>
    <p:sldId id="299" r:id="rId30"/>
    <p:sldId id="282" r:id="rId31"/>
    <p:sldId id="277" r:id="rId32"/>
    <p:sldId id="279" r:id="rId33"/>
    <p:sldId id="280" r:id="rId34"/>
    <p:sldId id="304" r:id="rId35"/>
    <p:sldId id="284" r:id="rId36"/>
  </p:sldIdLst>
  <p:sldSz cx="9144000" cy="6858000" type="screen4x3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06997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Výběrové přednášky z fyziologie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9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oscilátor: SCN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je  párová struktura s vysokou hustotou buněk, lokalizovaná přímo na vrcholu chiasma </a:t>
            </a:r>
            <a:r>
              <a:rPr lang="cs-CZ" dirty="0" err="1"/>
              <a:t>opticum</a:t>
            </a:r>
            <a:endParaRPr lang="cs-CZ" dirty="0"/>
          </a:p>
          <a:p>
            <a:pPr lvl="1"/>
            <a:r>
              <a:rPr lang="cs-CZ" dirty="0"/>
              <a:t>U člověka - 50 000 neuronů (u hlodavců 20 000)</a:t>
            </a:r>
          </a:p>
          <a:p>
            <a:pPr lvl="1"/>
            <a:r>
              <a:rPr lang="cs-CZ" dirty="0"/>
              <a:t>Hraje zásadní roli v generování cirkadiánních rytmů</a:t>
            </a:r>
          </a:p>
          <a:p>
            <a:pPr lvl="1"/>
            <a:r>
              <a:rPr lang="cs-CZ" dirty="0"/>
              <a:t>dokázáno na zvířecích experimentech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Výstupní dráhy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Neuronální</a:t>
            </a:r>
            <a:r>
              <a:rPr lang="cs-CZ" b="1" dirty="0">
                <a:solidFill>
                  <a:srgbClr val="FF0000"/>
                </a:solidFill>
              </a:rPr>
              <a:t> nebo humorální</a:t>
            </a:r>
          </a:p>
          <a:p>
            <a:endParaRPr lang="cs-CZ" dirty="0"/>
          </a:p>
          <a:p>
            <a:r>
              <a:rPr lang="cs-CZ" dirty="0"/>
              <a:t>+Anatomické </a:t>
            </a:r>
            <a:r>
              <a:rPr lang="cs-CZ" dirty="0" err="1"/>
              <a:t>multisynaptické</a:t>
            </a:r>
            <a:r>
              <a:rPr lang="cs-CZ" dirty="0"/>
              <a:t> dráhy k periferním orgánům – srdce, játra, ledviny</a:t>
            </a:r>
          </a:p>
          <a:p>
            <a:r>
              <a:rPr lang="cs-CZ" dirty="0"/>
              <a:t>+Humorální </a:t>
            </a:r>
            <a:r>
              <a:rPr lang="cs-CZ" dirty="0" err="1"/>
              <a:t>působky</a:t>
            </a:r>
            <a:r>
              <a:rPr lang="cs-CZ" dirty="0"/>
              <a:t> a metabolity</a:t>
            </a:r>
          </a:p>
          <a:p>
            <a:pPr marL="0" indent="0">
              <a:buNone/>
            </a:pPr>
            <a:r>
              <a:rPr lang="cs-CZ" dirty="0"/>
              <a:t>přispívají  k regulaci periferních cirkadiánních oscilátorů (mimo SCN)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6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transkripčně-translační regulační smyčka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44216"/>
            <a:ext cx="8784976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Hodinové geny -„Period </a:t>
            </a:r>
            <a:r>
              <a:rPr lang="cs-CZ" dirty="0" err="1"/>
              <a:t>genes</a:t>
            </a:r>
            <a:r>
              <a:rPr lang="cs-CZ" dirty="0"/>
              <a:t>“ (PER) –první geny převzaté od mušky octomilky(drozofily) do lidské říše (Konopka a </a:t>
            </a:r>
            <a:r>
              <a:rPr lang="cs-CZ" dirty="0" err="1"/>
              <a:t>Benzer</a:t>
            </a:r>
            <a:r>
              <a:rPr lang="cs-CZ" dirty="0"/>
              <a:t>, 1971)</a:t>
            </a:r>
          </a:p>
          <a:p>
            <a:endParaRPr lang="cs-CZ" dirty="0"/>
          </a:p>
          <a:p>
            <a:r>
              <a:rPr lang="cs-CZ" dirty="0"/>
              <a:t>Neurony v SCN mají zapnutou </a:t>
            </a:r>
            <a:r>
              <a:rPr lang="cs-CZ" b="1" dirty="0">
                <a:solidFill>
                  <a:srgbClr val="C00000"/>
                </a:solidFill>
              </a:rPr>
              <a:t>transkripci tzv. hodinových genů</a:t>
            </a:r>
            <a:r>
              <a:rPr lang="cs-CZ" dirty="0"/>
              <a:t>, které kódují </a:t>
            </a:r>
            <a:r>
              <a:rPr lang="cs-CZ" b="1" dirty="0">
                <a:solidFill>
                  <a:srgbClr val="C00000"/>
                </a:solidFill>
              </a:rPr>
              <a:t>proteiny CLOCK, BMAL1, PER 1-3</a:t>
            </a:r>
          </a:p>
          <a:p>
            <a:r>
              <a:rPr lang="cs-CZ" dirty="0"/>
              <a:t>CLOCK a BMAL1 spolu vytvoří dimer, v podobě dimeru fungují jako transkripční faktor s aktivací genů pro PER1-3;  až jsou proteiny PER1-3 </a:t>
            </a:r>
            <a:r>
              <a:rPr lang="cs-CZ" dirty="0" err="1"/>
              <a:t>nasyntetizovány</a:t>
            </a:r>
            <a:r>
              <a:rPr lang="cs-CZ" dirty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Přítomnost hodinových proteinů v buňce  </a:t>
            </a:r>
            <a:r>
              <a:rPr lang="cs-CZ" b="1" dirty="0">
                <a:solidFill>
                  <a:srgbClr val="C00000"/>
                </a:solidFill>
              </a:rPr>
              <a:t>ovlivňuje její membránový potenciál </a:t>
            </a:r>
            <a:r>
              <a:rPr lang="cs-CZ" dirty="0"/>
              <a:t>a ten má zpětně vliv na syntézu a funkci jednotlivých proteinů</a:t>
            </a:r>
          </a:p>
          <a:p>
            <a:r>
              <a:rPr lang="cs-CZ" sz="2000" dirty="0"/>
              <a:t>(v SCN je spousta buněk, těžko lze nastavit tak, aby všechny buňky syntetizovaly hodinové proteiny stejnou rychlostí, ale změny membránového potenciálu  jedné buňky ovlivňují membránový potenciál dalších buněk a na druhou stranu změny membránového potenciálu ovlivňují i transkripci hodinových genů - tímto způsobem je syntéza v SCN synchronizovaná) </a:t>
            </a:r>
          </a:p>
        </p:txBody>
      </p:sp>
    </p:spTree>
    <p:extLst>
      <p:ext uri="{BB962C8B-B14F-4D97-AF65-F5344CB8AC3E}">
        <p14:creationId xmlns:p14="http://schemas.microsoft.com/office/powerpoint/2010/main" val="111397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667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30789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se</a:t>
            </a:r>
          </a:p>
          <a:p>
            <a:r>
              <a:rPr lang="cs-CZ" sz="2400" dirty="0"/>
              <a:t>nachází na zadním konci  corpus </a:t>
            </a:r>
            <a:r>
              <a:rPr lang="cs-CZ" sz="2400" dirty="0" err="1"/>
              <a:t>callosum</a:t>
            </a:r>
            <a:r>
              <a:rPr lang="cs-CZ" sz="2400" dirty="0"/>
              <a:t> a tvoří</a:t>
            </a:r>
          </a:p>
          <a:p>
            <a:r>
              <a:rPr lang="cs-CZ" sz="2400" dirty="0"/>
              <a:t>část střechy </a:t>
            </a:r>
          </a:p>
          <a:p>
            <a:r>
              <a:rPr lang="cs-CZ" sz="2400" dirty="0"/>
              <a:t>v zadní stěně 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2968" cy="4896543"/>
          </a:xfrm>
        </p:spPr>
        <p:txBody>
          <a:bodyPr>
            <a:normAutofit/>
          </a:bodyPr>
          <a:lstStyle/>
          <a:p>
            <a:r>
              <a:rPr lang="cs-CZ" dirty="0"/>
              <a:t>Co je to?</a:t>
            </a:r>
            <a:br>
              <a:rPr lang="cs-CZ" dirty="0"/>
            </a:br>
            <a:r>
              <a:rPr lang="cs-CZ" sz="3100" dirty="0"/>
              <a:t>Je to pořád všude kolem nás, není to vidět ani slyšet. Nelze se toho dotknout ani si k tomu čichnout.</a:t>
            </a:r>
            <a:br>
              <a:rPr lang="cs-CZ" sz="3100" dirty="0"/>
            </a:br>
            <a:r>
              <a:rPr lang="cs-CZ" sz="3100" dirty="0"/>
              <a:t> Život se bez toho neobejde. </a:t>
            </a:r>
            <a:br>
              <a:rPr lang="cs-CZ" sz="3100" dirty="0"/>
            </a:br>
            <a:r>
              <a:rPr lang="cs-CZ" sz="3100" dirty="0"/>
              <a:t>Tvoří to součást každého příběhu.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7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Mikrostruktura epifýzy: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složena ze 2 typů nervových buněk – </a:t>
            </a:r>
            <a:r>
              <a:rPr lang="cs-CZ" dirty="0" err="1"/>
              <a:t>pinealocytů</a:t>
            </a:r>
            <a:r>
              <a:rPr lang="cs-CZ" dirty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/>
              <a:t>: bohaté krevní zásobení – kapilární síť kolem </a:t>
            </a:r>
            <a:r>
              <a:rPr lang="cs-CZ" dirty="0" err="1"/>
              <a:t>pinealocytů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se </a:t>
            </a:r>
            <a:r>
              <a:rPr lang="cs-CZ" b="1" dirty="0" err="1">
                <a:solidFill>
                  <a:srgbClr val="FF0000"/>
                </a:solidFill>
              </a:rPr>
              <a:t>suprachiasmatickými</a:t>
            </a:r>
            <a:r>
              <a:rPr lang="cs-CZ" b="1" dirty="0">
                <a:solidFill>
                  <a:srgbClr val="FF0000"/>
                </a:solidFill>
              </a:rPr>
              <a:t> jádry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/>
              <a:t>multisynaptická</a:t>
            </a:r>
            <a:r>
              <a:rPr lang="cs-CZ" b="1" dirty="0"/>
              <a:t> sympatická dráha</a:t>
            </a:r>
            <a:r>
              <a:rPr lang="cs-CZ" dirty="0"/>
              <a:t>: </a:t>
            </a:r>
            <a:r>
              <a:rPr lang="cs-CZ" dirty="0" err="1"/>
              <a:t>paraventrikulární</a:t>
            </a:r>
            <a:r>
              <a:rPr lang="cs-CZ" dirty="0"/>
              <a:t> jádro v hypotalamu + horním krčním sympatickým gangliem – SCG; uvolňuje noradrenalin z epifýzy - beta adrenergní receptory –stimulace </a:t>
            </a:r>
            <a:r>
              <a:rPr lang="cs-CZ" dirty="0" err="1"/>
              <a:t>cAMP</a:t>
            </a:r>
            <a:r>
              <a:rPr lang="cs-CZ" dirty="0"/>
              <a:t>-aktivace genové exprese genu kódujícího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acetyltransferázu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/>
              <a:t>Melatonin – derivát tryptofanu – 4stupňová biosyntéza - </a:t>
            </a:r>
            <a:r>
              <a:rPr lang="cs-CZ" dirty="0" err="1"/>
              <a:t>serotonin+další</a:t>
            </a:r>
            <a:r>
              <a:rPr lang="cs-CZ" dirty="0"/>
              <a:t> úpravy (N-acetylace a metylace na OH skupině)</a:t>
            </a:r>
          </a:p>
          <a:p>
            <a:r>
              <a:rPr lang="cs-CZ" dirty="0"/>
              <a:t>Za N acetylaci je odpovědná </a:t>
            </a:r>
            <a:r>
              <a:rPr lang="cs-CZ" b="1" dirty="0" err="1">
                <a:solidFill>
                  <a:srgbClr val="7030A0"/>
                </a:solidFill>
              </a:rPr>
              <a:t>arylalkylamin</a:t>
            </a:r>
            <a:r>
              <a:rPr lang="cs-CZ" b="1" dirty="0">
                <a:solidFill>
                  <a:srgbClr val="7030A0"/>
                </a:solidFill>
              </a:rPr>
              <a:t>-N-</a:t>
            </a:r>
            <a:r>
              <a:rPr lang="cs-CZ" b="1" dirty="0" err="1">
                <a:solidFill>
                  <a:srgbClr val="7030A0"/>
                </a:solidFill>
              </a:rPr>
              <a:t>acetyltransferáza</a:t>
            </a:r>
            <a:r>
              <a:rPr lang="cs-CZ" b="1" dirty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/>
              <a:t>-svou funkci vykonává pouze v noci </a:t>
            </a:r>
            <a:r>
              <a:rPr lang="cs-CZ" sz="1700" dirty="0"/>
              <a:t>(epifýza </a:t>
            </a:r>
            <a:r>
              <a:rPr lang="cs-CZ" sz="1600" dirty="0"/>
              <a:t>má spoje se sítnicí, které zajišťují informaci o přítomnosti či nepřítomnosti vnějšího světla)</a:t>
            </a:r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84168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66744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Melatonin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Resetuje SCN (synchronizuje tak naše vnitřní hodiny s vnějším světem)</a:t>
            </a:r>
          </a:p>
          <a:p>
            <a:r>
              <a:rPr lang="cs-CZ" dirty="0"/>
              <a:t>Indukuje spánek (správně se melatonin tvoří pouze v noci a jeho zvýšená hladina má tzv. hypnotický efekt</a:t>
            </a:r>
          </a:p>
          <a:p>
            <a:r>
              <a:rPr lang="cs-CZ" dirty="0"/>
              <a:t>Ovlivňuje sexuální chování (důležité u zvířat, změny hladiny melatoninu v průběhu roku navozují např. říji)</a:t>
            </a:r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Melatonin – </a:t>
            </a:r>
            <a:r>
              <a:rPr lang="cs-CZ" sz="2400" b="1" dirty="0" err="1">
                <a:solidFill>
                  <a:srgbClr val="C00000"/>
                </a:solidFill>
              </a:rPr>
              <a:t>pleiotropní</a:t>
            </a:r>
            <a:r>
              <a:rPr lang="cs-CZ" sz="2400" b="1" dirty="0">
                <a:solidFill>
                  <a:srgbClr val="C00000"/>
                </a:solidFill>
              </a:rPr>
              <a:t> účinek</a:t>
            </a: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Melatonin – vliv na </a:t>
            </a:r>
            <a:r>
              <a:rPr lang="cs-CZ" dirty="0" err="1">
                <a:solidFill>
                  <a:srgbClr val="FF0000"/>
                </a:solidFill>
              </a:rPr>
              <a:t>anuální</a:t>
            </a:r>
            <a:r>
              <a:rPr lang="cs-CZ" dirty="0">
                <a:solidFill>
                  <a:srgbClr val="FF0000"/>
                </a:solidFill>
              </a:rPr>
              <a:t>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cs-CZ" dirty="0" err="1">
                <a:solidFill>
                  <a:srgbClr val="C00000"/>
                </a:solidFill>
              </a:rPr>
              <a:t>seasonal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affective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disorder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 SCN a periferie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7030A0"/>
                </a:solidFill>
              </a:rPr>
              <a:t>nervových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humorálních </a:t>
            </a:r>
            <a:r>
              <a:rPr lang="cs-CZ" dirty="0"/>
              <a:t>signálů – nejvíce prozkoumané</a:t>
            </a:r>
          </a:p>
          <a:p>
            <a:r>
              <a:rPr lang="cs-CZ" dirty="0">
                <a:solidFill>
                  <a:srgbClr val="7030A0"/>
                </a:solidFill>
              </a:rPr>
              <a:t>SCN – spoje s </a:t>
            </a:r>
            <a:r>
              <a:rPr lang="cs-CZ" dirty="0" err="1">
                <a:solidFill>
                  <a:srgbClr val="7030A0"/>
                </a:solidFill>
              </a:rPr>
              <a:t>paraventrikulárním</a:t>
            </a:r>
            <a:r>
              <a:rPr lang="cs-CZ" dirty="0">
                <a:solidFill>
                  <a:srgbClr val="7030A0"/>
                </a:solidFill>
              </a:rPr>
              <a:t> jádrem hypotalamu-produkce </a:t>
            </a:r>
            <a:r>
              <a:rPr lang="cs-CZ" dirty="0" err="1">
                <a:solidFill>
                  <a:srgbClr val="7030A0"/>
                </a:solidFill>
              </a:rPr>
              <a:t>liberinů</a:t>
            </a:r>
            <a:r>
              <a:rPr lang="cs-CZ" dirty="0">
                <a:solidFill>
                  <a:srgbClr val="7030A0"/>
                </a:solidFill>
              </a:rPr>
              <a:t> a </a:t>
            </a:r>
            <a:r>
              <a:rPr lang="cs-CZ" dirty="0" err="1">
                <a:solidFill>
                  <a:srgbClr val="7030A0"/>
                </a:solidFill>
              </a:rPr>
              <a:t>statinů</a:t>
            </a:r>
            <a:r>
              <a:rPr lang="cs-CZ" dirty="0">
                <a:solidFill>
                  <a:srgbClr val="7030A0"/>
                </a:solidFill>
              </a:rPr>
              <a:t>….hormony </a:t>
            </a:r>
            <a:r>
              <a:rPr lang="cs-CZ" dirty="0" err="1">
                <a:solidFill>
                  <a:srgbClr val="7030A0"/>
                </a:solidFill>
              </a:rPr>
              <a:t>hypothalamu</a:t>
            </a:r>
            <a:r>
              <a:rPr lang="cs-CZ" dirty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>
                <a:solidFill>
                  <a:srgbClr val="7030A0"/>
                </a:solidFill>
              </a:rPr>
              <a:t>SCN – </a:t>
            </a:r>
            <a:r>
              <a:rPr lang="cs-CZ" dirty="0" err="1">
                <a:solidFill>
                  <a:srgbClr val="7030A0"/>
                </a:solidFill>
              </a:rPr>
              <a:t>dorzomediální</a:t>
            </a:r>
            <a:r>
              <a:rPr lang="cs-CZ" dirty="0">
                <a:solidFill>
                  <a:srgbClr val="7030A0"/>
                </a:solidFill>
              </a:rPr>
              <a:t> hypotalamus a </a:t>
            </a:r>
            <a:r>
              <a:rPr lang="cs-CZ" dirty="0" err="1">
                <a:solidFill>
                  <a:srgbClr val="7030A0"/>
                </a:solidFill>
              </a:rPr>
              <a:t>nucleus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arcuatus</a:t>
            </a:r>
            <a:r>
              <a:rPr lang="cs-CZ" dirty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Difuzibilní</a:t>
            </a:r>
            <a:r>
              <a:rPr lang="cs-CZ" dirty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>
                <a:solidFill>
                  <a:srgbClr val="C00000"/>
                </a:solidFill>
              </a:rPr>
              <a:t>prokineticin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>
                <a:solidFill>
                  <a:srgbClr val="C00000"/>
                </a:solidFill>
              </a:rPr>
              <a:t>Nejlépe prostudovaný endokrinní rytmický signál je melatonin</a:t>
            </a: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cirkadiánních rytmů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(posun fáze dopředu)-usínají bez problémů, ale dříve, pak se ráno probouzí příliš brzy (nemohou dospat). Léčba: ozáření jasným světlem v době, kdy chce usnout, ale měl by být ještě vzhůru</a:t>
            </a:r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Projeví se při cestování přes více časových pásem najednou</a:t>
            </a:r>
          </a:p>
          <a:p>
            <a:r>
              <a:rPr lang="cs-CZ" dirty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/>
              <a:t>Na západ – fázové zpožďování – v astronomickém čase se vracíme zpátky, na východ – fázové předbíhání; </a:t>
            </a:r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problematika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směny</a:t>
            </a:r>
          </a:p>
          <a:p>
            <a:pPr marL="0" indent="0">
              <a:buNone/>
            </a:pPr>
            <a:r>
              <a:rPr lang="cs-CZ" dirty="0"/>
              <a:t> 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léčbě – důležitý i čas podání léků </a:t>
            </a:r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1771295" cy="35991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5279172" y="3203331"/>
            <a:ext cx="3864828" cy="364909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3528" y="260648"/>
            <a:ext cx="4408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……..„Čas – to je </a:t>
            </a:r>
            <a:r>
              <a:rPr lang="cs-CZ" b="1" dirty="0" err="1">
                <a:solidFill>
                  <a:srgbClr val="FF0000"/>
                </a:solidFill>
              </a:rPr>
              <a:t>pouho</a:t>
            </a:r>
            <a:r>
              <a:rPr lang="cs-CZ" b="1" dirty="0">
                <a:solidFill>
                  <a:srgbClr val="FF0000"/>
                </a:solidFill>
              </a:rPr>
              <a:t> pouhé prozatím“…….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………“ někdy stačí dát jen dech“………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016224" cy="2749396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50656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08212"/>
            <a:ext cx="2304256" cy="2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6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80-247-0630-X</a:t>
            </a:r>
          </a:p>
          <a:p>
            <a:r>
              <a:rPr lang="cs-CZ" dirty="0"/>
              <a:t>Anthony 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0" y="26328"/>
            <a:ext cx="4872687" cy="49070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9122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286275-9401-47DB-A309-3DA31E6A9F0E}"/>
              </a:ext>
            </a:extLst>
          </p:cNvPr>
          <p:cNvSpPr txBox="1"/>
          <p:nvPr/>
        </p:nvSpPr>
        <p:spPr>
          <a:xfrm>
            <a:off x="-56852" y="6378079"/>
            <a:ext cx="852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Nicotiana</a:t>
            </a:r>
            <a:r>
              <a:rPr lang="cs-CZ" dirty="0"/>
              <a:t> </a:t>
            </a:r>
            <a:r>
              <a:rPr lang="cs-CZ" dirty="0" err="1"/>
              <a:t>alata</a:t>
            </a:r>
            <a:r>
              <a:rPr lang="cs-CZ" dirty="0"/>
              <a:t> – „vonící tabák“ - rostlinka původem z Iránu, kvete a voní večer a přes noc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D88238-C0A2-407D-9B7D-A061454B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4" y="1282865"/>
            <a:ext cx="4578356" cy="50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Rytmus:</a:t>
            </a:r>
            <a:r>
              <a:rPr lang="cs-CZ" altLang="cs-CZ"/>
              <a:t> 	</a:t>
            </a:r>
          </a:p>
          <a:p>
            <a:pPr lvl="1" eaLnBrk="1" hangingPunct="1"/>
            <a:r>
              <a:rPr lang="cs-CZ" altLang="cs-CZ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>
                <a:solidFill>
                  <a:schemeClr val="accent2"/>
                </a:solidFill>
              </a:rPr>
              <a:t>perioda rytmu</a:t>
            </a:r>
            <a:r>
              <a:rPr lang="cs-CZ" altLang="cs-CZ" b="1"/>
              <a:t>: </a:t>
            </a:r>
            <a:r>
              <a:rPr lang="cs-CZ" altLang="cs-CZ"/>
              <a:t>doba, která uplyne, než se opět funkce či biologická proměnná dostane do stejné fáze </a:t>
            </a:r>
          </a:p>
        </p:txBody>
      </p:sp>
    </p:spTree>
    <p:extLst>
      <p:ext uri="{BB962C8B-B14F-4D97-AF65-F5344CB8AC3E}">
        <p14:creationId xmlns:p14="http://schemas.microsoft.com/office/powerpoint/2010/main" val="36411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/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ultradiánní:</a:t>
            </a:r>
            <a:r>
              <a:rPr lang="cs-CZ" altLang="cs-CZ" dirty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cirkadiánní:</a:t>
            </a:r>
            <a:r>
              <a:rPr lang="cs-CZ" altLang="cs-CZ" dirty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infradiánní:</a:t>
            </a:r>
            <a:r>
              <a:rPr lang="cs-CZ" altLang="cs-CZ" dirty="0"/>
              <a:t> perioda je výrazně delší než 24 hodin; příklad: menstruační cyklus žen, </a:t>
            </a:r>
            <a:r>
              <a:rPr lang="cs-CZ" altLang="cs-CZ" dirty="0" err="1"/>
              <a:t>estrální</a:t>
            </a:r>
            <a:r>
              <a:rPr lang="cs-CZ" altLang="cs-CZ" dirty="0"/>
              <a:t> cyklus        u zvířat (</a:t>
            </a:r>
            <a:r>
              <a:rPr lang="cs-CZ" altLang="cs-CZ" dirty="0" err="1"/>
              <a:t>cirkaseptánní</a:t>
            </a:r>
            <a:r>
              <a:rPr lang="cs-CZ" altLang="cs-CZ" dirty="0"/>
              <a:t>=7dní, </a:t>
            </a:r>
            <a:r>
              <a:rPr lang="cs-CZ" altLang="cs-CZ" dirty="0" err="1"/>
              <a:t>cirkavigintánní</a:t>
            </a:r>
            <a:r>
              <a:rPr lang="cs-CZ" altLang="cs-CZ" dirty="0"/>
              <a:t>=14dnů, </a:t>
            </a:r>
            <a:r>
              <a:rPr lang="cs-CZ" altLang="cs-CZ" dirty="0" err="1"/>
              <a:t>cirkatrigintánní</a:t>
            </a:r>
            <a:r>
              <a:rPr lang="cs-CZ" altLang="cs-CZ" dirty="0"/>
              <a:t>, </a:t>
            </a:r>
            <a:r>
              <a:rPr lang="cs-CZ" altLang="cs-CZ" dirty="0" err="1"/>
              <a:t>cirkalunární</a:t>
            </a:r>
            <a:r>
              <a:rPr lang="cs-CZ" altLang="cs-CZ" dirty="0"/>
              <a:t>, </a:t>
            </a:r>
            <a:r>
              <a:rPr lang="cs-CZ" altLang="cs-CZ" dirty="0" err="1"/>
              <a:t>cirkaanulární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br>
              <a:rPr lang="cs-CZ" sz="3200" b="1" dirty="0"/>
            </a:br>
            <a:r>
              <a:rPr lang="cs-CZ" sz="2800" b="1" i="1" dirty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Stálá </a:t>
            </a:r>
            <a:r>
              <a:rPr lang="cs-CZ" altLang="cs-CZ" b="1" dirty="0"/>
              <a:t>sekrece – </a:t>
            </a:r>
            <a:r>
              <a:rPr lang="cs-CZ" altLang="cs-CZ" dirty="0"/>
              <a:t>hormony štítné žlázy</a:t>
            </a:r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Pulzní</a:t>
            </a:r>
            <a:r>
              <a:rPr lang="cs-CZ" altLang="cs-CZ" b="1" dirty="0"/>
              <a:t> sekrece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/>
              <a:t> – </a:t>
            </a:r>
            <a:r>
              <a:rPr lang="cs-CZ" altLang="cs-CZ" dirty="0"/>
              <a:t>hormony z kůry nadledvin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/>
              <a:t> – </a:t>
            </a:r>
            <a:r>
              <a:rPr lang="cs-CZ" altLang="cs-CZ" dirty="0"/>
              <a:t>ženské pohlavní hormony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(dle potřeby)</a:t>
            </a:r>
            <a:r>
              <a:rPr lang="cs-CZ" altLang="cs-CZ" b="1" dirty="0"/>
              <a:t> – </a:t>
            </a:r>
            <a:r>
              <a:rPr lang="cs-CZ" altLang="cs-CZ" dirty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                                                          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(archiv Fyziologického ústavu)</a:t>
            </a:r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U člověka: cirkadiánní rytmus</a:t>
            </a:r>
          </a:p>
          <a:p>
            <a:pPr eaLnBrk="1" hangingPunct="1"/>
            <a:r>
              <a:rPr lang="cs-CZ" altLang="cs-CZ" dirty="0"/>
              <a:t>Endogenní s periodou rytmu:25±1,5 hodiny</a:t>
            </a:r>
          </a:p>
          <a:p>
            <a:pPr eaLnBrk="1" hangingPunct="1"/>
            <a:r>
              <a:rPr lang="cs-CZ" altLang="cs-CZ" dirty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vstupní dráha: </a:t>
            </a:r>
            <a:r>
              <a:rPr lang="cs-CZ" altLang="cs-CZ" b="1" dirty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/>
              <a:t>(nový </a:t>
            </a:r>
            <a:r>
              <a:rPr lang="cs-CZ" altLang="cs-CZ" dirty="0" err="1"/>
              <a:t>fotopigment-melanopsin</a:t>
            </a:r>
            <a:r>
              <a:rPr lang="cs-CZ" altLang="cs-CZ" dirty="0"/>
              <a:t>) přes </a:t>
            </a:r>
            <a:r>
              <a:rPr lang="cs-CZ" altLang="cs-CZ" dirty="0" err="1"/>
              <a:t>tractus</a:t>
            </a:r>
            <a:r>
              <a:rPr lang="cs-CZ" altLang="cs-CZ" dirty="0"/>
              <a:t> </a:t>
            </a:r>
            <a:r>
              <a:rPr lang="cs-CZ" altLang="cs-CZ" dirty="0" err="1"/>
              <a:t>retinohypothalamicus</a:t>
            </a:r>
            <a:r>
              <a:rPr lang="cs-CZ" altLang="cs-CZ" dirty="0"/>
              <a:t> do </a:t>
            </a:r>
            <a:r>
              <a:rPr lang="cs-CZ" altLang="cs-CZ" dirty="0" err="1"/>
              <a:t>suprachiasmatického</a:t>
            </a:r>
            <a:r>
              <a:rPr lang="cs-CZ" altLang="cs-CZ" dirty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1524</Words>
  <Application>Microsoft Office PowerPoint</Application>
  <PresentationFormat>Předvádění na obrazovce (4:3)</PresentationFormat>
  <Paragraphs>127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Motiv systému Office</vt:lpstr>
      <vt:lpstr>Výběrové přednášky z fyziologie</vt:lpstr>
      <vt:lpstr>Co je to? Je to pořád všude kolem nás, není to vidět ani slyšet. Nelze se toho dotknout ani si k tomu čichnout.  Život se bez toho neobejde.  Tvoří to součást každého příběhu. </vt:lpstr>
      <vt:lpstr>Prezentace aplikace PowerPoint</vt:lpstr>
      <vt:lpstr>Prezentace aplikace PowerPoint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Jak fungují vnitřní hodiny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Prezentace aplikace PowerPoint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Zuzana Nováková</cp:lastModifiedBy>
  <cp:revision>69</cp:revision>
  <dcterms:created xsi:type="dcterms:W3CDTF">2015-05-10T08:23:23Z</dcterms:created>
  <dcterms:modified xsi:type="dcterms:W3CDTF">2021-03-04T14:54:23Z</dcterms:modified>
</cp:coreProperties>
</file>