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67" r:id="rId19"/>
    <p:sldId id="258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5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ehonatan Solomonov" initials="YS" lastIdx="1" clrIdx="0">
    <p:extLst>
      <p:ext uri="{19B8F6BF-5375-455C-9EA6-DF929625EA0E}">
        <p15:presenceInfo xmlns:p15="http://schemas.microsoft.com/office/powerpoint/2012/main" userId="ec65af08cdbf777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792" autoAdjust="0"/>
  </p:normalViewPr>
  <p:slideViewPr>
    <p:cSldViewPr snapToGrid="0">
      <p:cViewPr varScale="1">
        <p:scale>
          <a:sx n="68" d="100"/>
          <a:sy n="68" d="100"/>
        </p:scale>
        <p:origin x="780" y="54"/>
      </p:cViewPr>
      <p:guideLst>
        <p:guide orient="horz" pos="1120"/>
        <p:guide orient="horz" pos="1275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6105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Posledným zástupcom hlavne v </a:t>
            </a:r>
            <a:r>
              <a:rPr lang="sk-SK" dirty="0" err="1"/>
              <a:t>dermis</a:t>
            </a:r>
            <a:r>
              <a:rPr lang="sk-SK" dirty="0"/>
              <a:t> sú </a:t>
            </a:r>
            <a:r>
              <a:rPr lang="sk-SK" b="1" dirty="0" err="1"/>
              <a:t>melanocyty</a:t>
            </a:r>
            <a:r>
              <a:rPr lang="sk-SK" b="0" dirty="0"/>
              <a:t>. Od ostatných buniek sa líšia </a:t>
            </a:r>
            <a:r>
              <a:rPr lang="sk-SK" b="1" dirty="0"/>
              <a:t>pôvodom z </a:t>
            </a:r>
            <a:r>
              <a:rPr lang="sk-SK" b="1" dirty="0" err="1"/>
              <a:t>ektodermu</a:t>
            </a:r>
            <a:r>
              <a:rPr lang="sk-SK" b="1" dirty="0"/>
              <a:t> </a:t>
            </a:r>
            <a:r>
              <a:rPr lang="sk-SK" b="0" dirty="0"/>
              <a:t>( oproti mezenchýmu u ostatných) . </a:t>
            </a:r>
            <a:r>
              <a:rPr lang="sk-SK" b="0" dirty="0" err="1"/>
              <a:t>Melanocyty</a:t>
            </a:r>
            <a:r>
              <a:rPr lang="sk-SK" b="0" dirty="0"/>
              <a:t> produkujú pigment </a:t>
            </a:r>
            <a:r>
              <a:rPr lang="sk-SK" b="1" dirty="0"/>
              <a:t>melanín </a:t>
            </a:r>
            <a:r>
              <a:rPr lang="sk-SK" b="0" dirty="0"/>
              <a:t>,ktorý chráni bunky </a:t>
            </a:r>
            <a:r>
              <a:rPr lang="sk-SK" b="0" dirty="0" err="1"/>
              <a:t>epidermis</a:t>
            </a:r>
            <a:r>
              <a:rPr lang="sk-SK" b="0" dirty="0"/>
              <a:t> pred UV žiarením. V ich </a:t>
            </a:r>
            <a:r>
              <a:rPr lang="sk-SK" b="0" dirty="0" err="1"/>
              <a:t>ultraštruktúre</a:t>
            </a:r>
            <a:r>
              <a:rPr lang="sk-SK" b="0" dirty="0"/>
              <a:t> pozorujeme </a:t>
            </a:r>
            <a:r>
              <a:rPr lang="sk-SK" b="0" dirty="0" err="1"/>
              <a:t>granulá</a:t>
            </a:r>
            <a:r>
              <a:rPr lang="sk-SK" b="0" dirty="0"/>
              <a:t>- </a:t>
            </a:r>
            <a:r>
              <a:rPr lang="sk-SK" b="1" dirty="0" err="1"/>
              <a:t>melańozómy</a:t>
            </a:r>
            <a:r>
              <a:rPr lang="sk-SK" b="0" dirty="0"/>
              <a:t> , ktoré predávajú bunkám </a:t>
            </a:r>
            <a:r>
              <a:rPr lang="sk-SK" b="0" dirty="0" err="1"/>
              <a:t>epidermis</a:t>
            </a:r>
            <a:r>
              <a:rPr lang="sk-SK" b="0" dirty="0"/>
              <a:t> špeciálnou </a:t>
            </a:r>
            <a:r>
              <a:rPr lang="sk-SK" b="1" dirty="0" err="1"/>
              <a:t>cytokrinnou</a:t>
            </a:r>
            <a:r>
              <a:rPr lang="sk-SK" b="1" dirty="0"/>
              <a:t> sekréciou </a:t>
            </a:r>
            <a:r>
              <a:rPr lang="sk-SK" b="0" dirty="0"/>
              <a:t>( akoby obsah granúl do nich vstrekli injekčnou striekačkou).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9453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Husté </a:t>
            </a:r>
            <a:r>
              <a:rPr lang="sk-SK" dirty="0" err="1"/>
              <a:t>kolagénne</a:t>
            </a:r>
            <a:r>
              <a:rPr lang="sk-SK" dirty="0"/>
              <a:t> väzivo má hlavne </a:t>
            </a:r>
            <a:r>
              <a:rPr lang="sk-SK" b="1" dirty="0"/>
              <a:t>mechanickú funkciu </a:t>
            </a:r>
            <a:r>
              <a:rPr lang="sk-SK" b="0" dirty="0"/>
              <a:t>– obsahovo teda hlavne kolagén a fibroblasty. Delíme ho podľa prechodu vláken na: </a:t>
            </a:r>
          </a:p>
          <a:p>
            <a:pPr marL="228600" indent="-228600">
              <a:buAutoNum type="alphaLcParenR"/>
            </a:pPr>
            <a:r>
              <a:rPr lang="sk-SK" b="1" dirty="0"/>
              <a:t>Usporiadané </a:t>
            </a:r>
            <a:r>
              <a:rPr lang="sk-SK" b="0" dirty="0"/>
              <a:t>– na vlákna pôsobí sila v 1 hlavnom smere – šľachy , </a:t>
            </a:r>
            <a:r>
              <a:rPr lang="sk-SK" b="0" dirty="0" err="1"/>
              <a:t>ligamenta</a:t>
            </a:r>
            <a:endParaRPr lang="sk-SK" b="0" dirty="0"/>
          </a:p>
          <a:p>
            <a:pPr marL="228600" indent="-228600">
              <a:buAutoNum type="alphaLcParenR"/>
            </a:pPr>
            <a:r>
              <a:rPr lang="sk-SK" b="1" dirty="0"/>
              <a:t>Neusporiadané </a:t>
            </a:r>
            <a:r>
              <a:rPr lang="sk-SK" b="0" dirty="0"/>
              <a:t>– na vlákna pôsobia sily v rôznych smeroch – </a:t>
            </a:r>
            <a:r>
              <a:rPr lang="sk-SK" b="0" dirty="0" err="1"/>
              <a:t>dermis</a:t>
            </a:r>
            <a:r>
              <a:rPr lang="sk-SK" b="0" dirty="0"/>
              <a:t>, </a:t>
            </a:r>
            <a:r>
              <a:rPr lang="sk-SK" b="0" dirty="0" err="1"/>
              <a:t>skléra</a:t>
            </a:r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5581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Riedke </a:t>
            </a:r>
            <a:r>
              <a:rPr lang="sk-SK" b="1" dirty="0" err="1"/>
              <a:t>kolagénne</a:t>
            </a:r>
            <a:r>
              <a:rPr lang="sk-SK" b="1" dirty="0"/>
              <a:t> väzivo </a:t>
            </a:r>
            <a:r>
              <a:rPr lang="sk-SK" b="0" dirty="0"/>
              <a:t>predstavuje </a:t>
            </a:r>
            <a:r>
              <a:rPr lang="sk-SK" b="0" dirty="0" err="1"/>
              <a:t>vypĺň</a:t>
            </a:r>
            <a:r>
              <a:rPr lang="sk-SK" b="0" dirty="0"/>
              <a:t> všetkých dutých orgánov . Jeho hlavnou funkciu je prepojiť jednotlivé zložky vo vrstvách ( epitel so svalom) a súčasne im poskytnúť </a:t>
            </a:r>
            <a:r>
              <a:rPr lang="sk-SK" b="1" dirty="0"/>
              <a:t>výživu a aj imunitnú ochranu </a:t>
            </a:r>
            <a:r>
              <a:rPr lang="sk-SK" b="0" dirty="0"/>
              <a:t>. Z buniek sú tu hlavne fibroblasty , leukocyty a ich deriváty + žírne bunky . </a:t>
            </a:r>
          </a:p>
          <a:p>
            <a:endParaRPr lang="sk-SK" b="0" dirty="0"/>
          </a:p>
          <a:p>
            <a:r>
              <a:rPr lang="sk-SK" b="1" dirty="0"/>
              <a:t>Rôsolovité väzivo </a:t>
            </a:r>
            <a:r>
              <a:rPr lang="sk-SK" b="0" dirty="0"/>
              <a:t>je významné v embryonálnom období – obklopuje cievy v </a:t>
            </a:r>
            <a:r>
              <a:rPr lang="sk-SK" b="0" dirty="0" err="1"/>
              <a:t>pupečníku</a:t>
            </a:r>
            <a:r>
              <a:rPr lang="sk-SK" b="0" dirty="0"/>
              <a:t> , kde vytvára tzv. </a:t>
            </a:r>
            <a:r>
              <a:rPr lang="sk-SK" b="1" dirty="0" err="1"/>
              <a:t>Whartonov</a:t>
            </a:r>
            <a:r>
              <a:rPr lang="sk-SK" b="1" dirty="0"/>
              <a:t> </a:t>
            </a:r>
            <a:r>
              <a:rPr lang="sk-SK" b="1" dirty="0" err="1"/>
              <a:t>rosol</a:t>
            </a:r>
            <a:r>
              <a:rPr lang="sk-SK" b="0" dirty="0"/>
              <a:t>. U dospelého jedinca sa tejto štruktúre približuje </a:t>
            </a:r>
            <a:r>
              <a:rPr lang="sk-SK" b="1" dirty="0"/>
              <a:t>dreň zubu</a:t>
            </a:r>
            <a:r>
              <a:rPr lang="sk-SK" b="0" dirty="0"/>
              <a:t>. Hlavnou zložkou sú fibroblasty a </a:t>
            </a:r>
            <a:r>
              <a:rPr lang="sk-SK" b="0" dirty="0" err="1"/>
              <a:t>kolagénne</a:t>
            </a:r>
            <a:r>
              <a:rPr lang="sk-SK" b="0" dirty="0"/>
              <a:t> vlákna. </a:t>
            </a:r>
          </a:p>
          <a:p>
            <a:endParaRPr lang="sk-SK" b="0" dirty="0"/>
          </a:p>
          <a:p>
            <a:r>
              <a:rPr lang="sk-SK" b="0" dirty="0"/>
              <a:t>Na obrázkoch vidíme aj možné farbenia </a:t>
            </a:r>
            <a:r>
              <a:rPr lang="sk-SK" b="0" dirty="0" err="1"/>
              <a:t>kolagénnych</a:t>
            </a:r>
            <a:r>
              <a:rPr lang="sk-SK" b="0" dirty="0"/>
              <a:t> vláken- vľavo </a:t>
            </a:r>
            <a:r>
              <a:rPr lang="sk-SK" b="1" dirty="0"/>
              <a:t>HEŠ ( </a:t>
            </a:r>
            <a:r>
              <a:rPr lang="sk-SK" b="1" dirty="0" err="1"/>
              <a:t>šafrán</a:t>
            </a:r>
            <a:r>
              <a:rPr lang="sk-SK" b="1" dirty="0"/>
              <a:t>) </a:t>
            </a:r>
            <a:r>
              <a:rPr lang="sk-SK" b="0" dirty="0"/>
              <a:t>a vpravo </a:t>
            </a:r>
            <a:r>
              <a:rPr lang="sk-SK" b="1" dirty="0"/>
              <a:t>AZAN</a:t>
            </a:r>
            <a:r>
              <a:rPr lang="sk-SK" b="0" dirty="0"/>
              <a:t>.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0107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Dôležitým typom väziva je </a:t>
            </a:r>
            <a:r>
              <a:rPr lang="sk-SK" b="1" dirty="0"/>
              <a:t>tuková </a:t>
            </a:r>
            <a:r>
              <a:rPr lang="sk-SK" b="1" dirty="0" err="1"/>
              <a:t>tkáň</a:t>
            </a:r>
            <a:r>
              <a:rPr lang="sk-SK" b="1" dirty="0"/>
              <a:t>.</a:t>
            </a:r>
            <a:r>
              <a:rPr lang="sk-SK" b="0" dirty="0"/>
              <a:t> Podľa zastúpenia jednotlivých </a:t>
            </a:r>
            <a:r>
              <a:rPr lang="sk-SK" b="0" dirty="0" err="1"/>
              <a:t>adipocytov</a:t>
            </a:r>
            <a:r>
              <a:rPr lang="sk-SK" b="0" dirty="0"/>
              <a:t> ju delíme na: </a:t>
            </a:r>
          </a:p>
          <a:p>
            <a:pPr marL="228600" indent="-228600">
              <a:buAutoNum type="alphaLcParenR"/>
            </a:pPr>
            <a:r>
              <a:rPr lang="sk-SK" b="1" dirty="0"/>
              <a:t>Bielu= </a:t>
            </a:r>
            <a:r>
              <a:rPr lang="sk-SK" b="1" dirty="0" err="1"/>
              <a:t>unilokulárne</a:t>
            </a:r>
            <a:r>
              <a:rPr lang="sk-SK" b="1" dirty="0"/>
              <a:t> </a:t>
            </a:r>
            <a:r>
              <a:rPr lang="sk-SK" b="1" dirty="0" err="1"/>
              <a:t>adipocyty</a:t>
            </a:r>
            <a:r>
              <a:rPr lang="sk-SK" b="1" dirty="0"/>
              <a:t> </a:t>
            </a:r>
            <a:r>
              <a:rPr lang="sk-SK" b="0" dirty="0"/>
              <a:t>– hlavnou funkciou je teda zásobáreň energie , avšak </a:t>
            </a:r>
            <a:r>
              <a:rPr lang="sk-SK" b="0" dirty="0" err="1"/>
              <a:t>adipocyty</a:t>
            </a:r>
            <a:r>
              <a:rPr lang="sk-SK" b="0" dirty="0"/>
              <a:t> sú aj </a:t>
            </a:r>
            <a:r>
              <a:rPr lang="sk-SK" b="0" dirty="0" err="1"/>
              <a:t>významnym</a:t>
            </a:r>
            <a:r>
              <a:rPr lang="sk-SK" b="0" dirty="0"/>
              <a:t> endokrinným orgánom ( pro a proti zápalové </a:t>
            </a:r>
            <a:r>
              <a:rPr lang="sk-SK" b="0" dirty="0" err="1"/>
              <a:t>pôsobky</a:t>
            </a:r>
            <a:r>
              <a:rPr lang="sk-SK" b="0" dirty="0"/>
              <a:t> , </a:t>
            </a:r>
            <a:r>
              <a:rPr lang="sk-SK" b="0" dirty="0" err="1"/>
              <a:t>leptín</a:t>
            </a:r>
            <a:r>
              <a:rPr lang="sk-SK" b="0" dirty="0"/>
              <a:t> , faktory inzulínovej rezistencie)</a:t>
            </a:r>
            <a:r>
              <a:rPr lang="sk-SK" b="1" dirty="0"/>
              <a:t> </a:t>
            </a:r>
          </a:p>
          <a:p>
            <a:pPr marL="228600" indent="-228600">
              <a:buAutoNum type="alphaLcParenR"/>
            </a:pPr>
            <a:r>
              <a:rPr lang="sk-SK" b="1" dirty="0"/>
              <a:t>Hnedú= </a:t>
            </a:r>
            <a:r>
              <a:rPr lang="sk-SK" b="1" dirty="0" err="1"/>
              <a:t>multilokulárne</a:t>
            </a:r>
            <a:r>
              <a:rPr lang="sk-SK" b="1" dirty="0"/>
              <a:t> </a:t>
            </a:r>
            <a:r>
              <a:rPr lang="sk-SK" b="1" dirty="0" err="1"/>
              <a:t>adipocyty</a:t>
            </a:r>
            <a:r>
              <a:rPr lang="sk-SK" b="0" dirty="0"/>
              <a:t>- prítomná u novorodencov v priestore medzi lopatkami. Bunky obsahujú </a:t>
            </a:r>
            <a:r>
              <a:rPr lang="sk-SK" b="1" dirty="0" err="1"/>
              <a:t>thermogenín</a:t>
            </a:r>
            <a:r>
              <a:rPr lang="sk-SK" b="1" dirty="0"/>
              <a:t> </a:t>
            </a:r>
            <a:r>
              <a:rPr lang="sk-SK" b="0" dirty="0"/>
              <a:t>, ktorý rozpája dýchací reťazec v mitochondriách ( vytvára kanál pre H+ </a:t>
            </a:r>
            <a:r>
              <a:rPr lang="sk-SK" b="0" dirty="0" err="1"/>
              <a:t>ionty</a:t>
            </a:r>
            <a:r>
              <a:rPr lang="sk-SK" b="0" dirty="0"/>
              <a:t> , ktoré teda nejdú len cez ATP syntetizujúci kanál). Všetka energia sa uvoľní na teplo , čo je pre novorodenca </a:t>
            </a:r>
            <a:r>
              <a:rPr lang="sk-SK" b="0" dirty="0" err="1"/>
              <a:t>výhdoné</a:t>
            </a:r>
            <a:r>
              <a:rPr lang="sk-SK" b="0" dirty="0"/>
              <a:t> , lebo nemá dostatočnú termoreguláciu.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401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 err="1"/>
              <a:t>Retikulárne</a:t>
            </a:r>
            <a:r>
              <a:rPr lang="sk-SK" b="1" dirty="0"/>
              <a:t> väzivo </a:t>
            </a:r>
            <a:r>
              <a:rPr lang="sk-SK" b="0" dirty="0"/>
              <a:t>tvorí nosnú sieť v </a:t>
            </a:r>
            <a:r>
              <a:rPr lang="sk-SK" b="0" dirty="0" err="1"/>
              <a:t>játrech</a:t>
            </a:r>
            <a:r>
              <a:rPr lang="sk-SK" b="0" dirty="0"/>
              <a:t> , slezine a kostnej dreni. Z buniek sa skladá z </a:t>
            </a:r>
            <a:r>
              <a:rPr lang="sk-SK" b="0" dirty="0" err="1"/>
              <a:t>retikulárnych</a:t>
            </a:r>
            <a:r>
              <a:rPr lang="sk-SK" b="0" dirty="0"/>
              <a:t> buniek, ktoré tvoria </a:t>
            </a:r>
            <a:r>
              <a:rPr lang="sk-SK" b="0" dirty="0" err="1"/>
              <a:t>retikulárne</a:t>
            </a:r>
            <a:r>
              <a:rPr lang="sk-SK" b="0"/>
              <a:t> vlákna. </a:t>
            </a:r>
            <a:endParaRPr lang="sk-SK" b="0" dirty="0"/>
          </a:p>
          <a:p>
            <a:endParaRPr lang="sk-SK" b="0" dirty="0"/>
          </a:p>
          <a:p>
            <a:r>
              <a:rPr lang="sk-SK" b="1" dirty="0"/>
              <a:t>Elastické väzivo </a:t>
            </a:r>
            <a:r>
              <a:rPr lang="sk-SK" b="0" dirty="0"/>
              <a:t>– hlavnou </a:t>
            </a:r>
            <a:r>
              <a:rPr lang="sk-SK" b="0" dirty="0" err="1"/>
              <a:t>komponentou</a:t>
            </a:r>
            <a:r>
              <a:rPr lang="sk-SK" b="0" dirty="0"/>
              <a:t> ECM sú elastické vlákna. Medzi nimi je málo </a:t>
            </a:r>
            <a:r>
              <a:rPr lang="sk-SK" b="0" dirty="0" err="1"/>
              <a:t>kolagénnych</a:t>
            </a:r>
            <a:r>
              <a:rPr lang="sk-SK" b="0" dirty="0"/>
              <a:t> vláken a fibroblastov. Zástupcami sú napr. </a:t>
            </a:r>
            <a:r>
              <a:rPr lang="sk-SK" b="0" dirty="0" err="1"/>
              <a:t>ligamenta</a:t>
            </a:r>
            <a:r>
              <a:rPr lang="sk-SK" b="0" dirty="0"/>
              <a:t> </a:t>
            </a:r>
            <a:r>
              <a:rPr lang="sk-SK" b="0" dirty="0" err="1"/>
              <a:t>flava</a:t>
            </a:r>
            <a:r>
              <a:rPr lang="sk-SK" b="0" dirty="0"/>
              <a:t> , </a:t>
            </a:r>
            <a:r>
              <a:rPr lang="sk-SK" b="0" dirty="0" err="1"/>
              <a:t>lig.suspensorium</a:t>
            </a:r>
            <a:r>
              <a:rPr lang="sk-SK" b="0" dirty="0"/>
              <a:t> penis či </a:t>
            </a:r>
            <a:r>
              <a:rPr lang="sk-SK" b="0" dirty="0" err="1"/>
              <a:t>ligg.vocalia</a:t>
            </a:r>
            <a:r>
              <a:rPr lang="sk-SK" b="0" dirty="0"/>
              <a:t> . </a:t>
            </a:r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4798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Pojivá</a:t>
            </a:r>
            <a:r>
              <a:rPr lang="sk-SK" dirty="0"/>
              <a:t> sú jedným zo 4 základných typov tkanív. Pozorujeme u nich niektoré typické znaky: </a:t>
            </a:r>
          </a:p>
          <a:p>
            <a:pPr marL="228600" indent="-228600">
              <a:buAutoNum type="alphaLcParenR"/>
            </a:pPr>
            <a:r>
              <a:rPr lang="sk-SK" dirty="0"/>
              <a:t>Pôvod mezenchýme = embryonálnom </a:t>
            </a:r>
            <a:r>
              <a:rPr lang="sk-SK" dirty="0" err="1"/>
              <a:t>pojive</a:t>
            </a:r>
            <a:endParaRPr lang="sk-SK" dirty="0"/>
          </a:p>
          <a:p>
            <a:pPr marL="228600" indent="-228600">
              <a:buAutoNum type="alphaLcParenR"/>
            </a:pPr>
            <a:r>
              <a:rPr lang="sk-SK" dirty="0" err="1"/>
              <a:t>Pojivá</a:t>
            </a:r>
            <a:r>
              <a:rPr lang="sk-SK" dirty="0"/>
              <a:t> sú vždy zložené z buniek a </a:t>
            </a:r>
            <a:r>
              <a:rPr lang="sk-SK" dirty="0" err="1"/>
              <a:t>extracelulárnej</a:t>
            </a:r>
            <a:r>
              <a:rPr lang="sk-SK" dirty="0"/>
              <a:t> </a:t>
            </a:r>
            <a:r>
              <a:rPr lang="sk-SK" dirty="0" err="1"/>
              <a:t>matrix</a:t>
            </a:r>
            <a:r>
              <a:rPr lang="sk-SK" dirty="0"/>
              <a:t> . </a:t>
            </a:r>
            <a:r>
              <a:rPr lang="sk-SK" dirty="0" err="1"/>
              <a:t>Extracelulárna</a:t>
            </a:r>
            <a:r>
              <a:rPr lang="sk-SK" dirty="0"/>
              <a:t> </a:t>
            </a:r>
            <a:r>
              <a:rPr lang="sk-SK" dirty="0" err="1"/>
              <a:t>matrix</a:t>
            </a:r>
            <a:r>
              <a:rPr lang="sk-SK" dirty="0"/>
              <a:t> sa skladá z vláknitej zložky a zložky a tzv. základnej hmoty amorfnej </a:t>
            </a:r>
          </a:p>
          <a:p>
            <a:pPr marL="228600" indent="-228600">
              <a:buAutoNum type="alphaLcParenR"/>
            </a:pPr>
            <a:r>
              <a:rPr lang="sk-SK" dirty="0"/>
              <a:t>V závislosti na pomere </a:t>
            </a:r>
            <a:r>
              <a:rPr lang="sk-SK" dirty="0" err="1"/>
              <a:t>buněčnej</a:t>
            </a:r>
            <a:r>
              <a:rPr lang="sk-SK" dirty="0"/>
              <a:t> a </a:t>
            </a:r>
            <a:r>
              <a:rPr lang="sk-SK" dirty="0" err="1"/>
              <a:t>extracelulárnej</a:t>
            </a:r>
            <a:r>
              <a:rPr lang="sk-SK" dirty="0"/>
              <a:t> zložky nám vyplývajú vlastnosti a funkcie daného typu </a:t>
            </a:r>
            <a:r>
              <a:rPr lang="sk-SK" dirty="0" err="1"/>
              <a:t>pojiva</a:t>
            </a:r>
            <a:r>
              <a:rPr lang="sk-SK" dirty="0"/>
              <a:t>. </a:t>
            </a:r>
          </a:p>
          <a:p>
            <a:pPr marL="228600" indent="-228600">
              <a:buAutoNum type="alphaLcParenR"/>
            </a:pPr>
            <a:r>
              <a:rPr lang="sk-SK" dirty="0"/>
              <a:t>Poznáme 3 základné druhy </a:t>
            </a:r>
            <a:r>
              <a:rPr lang="sk-SK" dirty="0" err="1"/>
              <a:t>pojiva</a:t>
            </a:r>
            <a:r>
              <a:rPr lang="sk-SK" dirty="0"/>
              <a:t>- </a:t>
            </a:r>
            <a:r>
              <a:rPr lang="sk-SK" dirty="0" err="1"/>
              <a:t>vazivo</a:t>
            </a:r>
            <a:r>
              <a:rPr lang="sk-SK" dirty="0"/>
              <a:t> , chrupavka , kosť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3662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Poznáme 3 základné typy vláken: </a:t>
            </a:r>
          </a:p>
          <a:p>
            <a:pPr marL="228600" indent="-228600">
              <a:buAutoNum type="arabicPeriod"/>
            </a:pPr>
            <a:r>
              <a:rPr lang="sk-SK" b="1" dirty="0" err="1"/>
              <a:t>Kolagénne</a:t>
            </a:r>
            <a:r>
              <a:rPr lang="sk-SK" b="1" dirty="0"/>
              <a:t> </a:t>
            </a:r>
            <a:r>
              <a:rPr lang="sk-SK" b="0" dirty="0"/>
              <a:t>– najpočetnejšie , odolné hlavne voči tlakovému pôsobeniu ( tým pádom má významnú mechanickú funkciu). Syntéza nastáva v bunkách s príponou – </a:t>
            </a:r>
            <a:r>
              <a:rPr lang="sk-SK" b="0" dirty="0" err="1"/>
              <a:t>blasty</a:t>
            </a:r>
            <a:r>
              <a:rPr lang="sk-SK" b="0" dirty="0"/>
              <a:t> ( </a:t>
            </a:r>
            <a:r>
              <a:rPr lang="sk-SK" b="0" dirty="0" err="1"/>
              <a:t>fibro</a:t>
            </a:r>
            <a:r>
              <a:rPr lang="sk-SK" b="0" dirty="0"/>
              <a:t> , </a:t>
            </a:r>
            <a:r>
              <a:rPr lang="sk-SK" b="0" dirty="0" err="1"/>
              <a:t>chondro</a:t>
            </a:r>
            <a:r>
              <a:rPr lang="sk-SK" b="0" dirty="0"/>
              <a:t> , </a:t>
            </a:r>
            <a:r>
              <a:rPr lang="sk-SK" b="0" dirty="0" err="1"/>
              <a:t>osteo</a:t>
            </a:r>
            <a:r>
              <a:rPr lang="sk-SK" b="0" dirty="0"/>
              <a:t>)- čiastočne v </a:t>
            </a:r>
            <a:r>
              <a:rPr lang="sk-SK" b="0" dirty="0" err="1"/>
              <a:t>endoplazmatickom</a:t>
            </a:r>
            <a:r>
              <a:rPr lang="sk-SK" b="0" dirty="0"/>
              <a:t> retikule , čiastočne </a:t>
            </a:r>
            <a:r>
              <a:rPr lang="sk-SK" b="0" dirty="0" err="1"/>
              <a:t>extracelulárne</a:t>
            </a:r>
            <a:r>
              <a:rPr lang="sk-SK" b="0" dirty="0"/>
              <a:t>. Pri finálnych štádiách syntézy vzniká typické priečne </a:t>
            </a:r>
            <a:r>
              <a:rPr lang="sk-SK" b="0" dirty="0" err="1"/>
              <a:t>pruhovanie</a:t>
            </a:r>
            <a:r>
              <a:rPr lang="sk-SK" b="0" dirty="0"/>
              <a:t> </a:t>
            </a:r>
            <a:r>
              <a:rPr lang="sk-SK" b="0" dirty="0" err="1"/>
              <a:t>kolagénnych</a:t>
            </a:r>
            <a:r>
              <a:rPr lang="sk-SK" b="0" dirty="0"/>
              <a:t> fibríl. Poznáme niekoľko desiatok typov kolagénu , najpočetnejších je nasledujúcich 5: </a:t>
            </a:r>
          </a:p>
          <a:p>
            <a:pPr marL="0" indent="0">
              <a:buNone/>
            </a:pPr>
            <a:r>
              <a:rPr lang="sk-SK" b="1" dirty="0"/>
              <a:t>Kolagén 1 – </a:t>
            </a:r>
            <a:r>
              <a:rPr lang="sk-SK" b="0" dirty="0"/>
              <a:t>typický pre väzivo , kosť , </a:t>
            </a:r>
            <a:r>
              <a:rPr lang="sk-SK" b="0" dirty="0" err="1"/>
              <a:t>dermis</a:t>
            </a:r>
            <a:r>
              <a:rPr lang="sk-SK" b="0" dirty="0"/>
              <a:t> </a:t>
            </a:r>
          </a:p>
          <a:p>
            <a:pPr marL="0" indent="0">
              <a:buNone/>
            </a:pPr>
            <a:r>
              <a:rPr lang="sk-SK" b="1" dirty="0"/>
              <a:t>Kolagén 2 – </a:t>
            </a:r>
            <a:r>
              <a:rPr lang="sk-SK" b="0" dirty="0"/>
              <a:t>hlavne v chrupavke</a:t>
            </a:r>
          </a:p>
          <a:p>
            <a:pPr marL="0" indent="0">
              <a:buNone/>
            </a:pPr>
            <a:r>
              <a:rPr lang="sk-SK" b="1" dirty="0"/>
              <a:t>Kolagén 3 </a:t>
            </a:r>
            <a:r>
              <a:rPr lang="sk-SK" b="0" dirty="0"/>
              <a:t>– súčasť </a:t>
            </a:r>
            <a:r>
              <a:rPr lang="sk-SK" b="0" dirty="0" err="1"/>
              <a:t>retikulárnych</a:t>
            </a:r>
            <a:r>
              <a:rPr lang="sk-SK" b="0" dirty="0"/>
              <a:t> vláken a vláken v embryonálnom období</a:t>
            </a:r>
          </a:p>
          <a:p>
            <a:pPr marL="0" indent="0">
              <a:buNone/>
            </a:pPr>
            <a:r>
              <a:rPr lang="sk-SK" b="1" dirty="0"/>
              <a:t>Kolagén IV</a:t>
            </a:r>
            <a:r>
              <a:rPr lang="sk-SK" b="0" dirty="0"/>
              <a:t>- súčasť bazálnych </a:t>
            </a:r>
            <a:r>
              <a:rPr lang="sk-SK" b="0" dirty="0" err="1"/>
              <a:t>lamín</a:t>
            </a:r>
            <a:endParaRPr lang="sk-SK" b="0" dirty="0"/>
          </a:p>
          <a:p>
            <a:pPr marL="0" indent="0">
              <a:buNone/>
            </a:pPr>
            <a:r>
              <a:rPr lang="sk-SK" b="1" dirty="0"/>
              <a:t>Kolagén V </a:t>
            </a:r>
            <a:r>
              <a:rPr lang="sk-SK" b="0" dirty="0"/>
              <a:t>– typický pre endotel ciev</a:t>
            </a:r>
          </a:p>
          <a:p>
            <a:pPr marL="0" indent="0">
              <a:buNone/>
            </a:pPr>
            <a:endParaRPr lang="sk-SK" b="0" dirty="0"/>
          </a:p>
          <a:p>
            <a:pPr marL="0" indent="0">
              <a:buNone/>
            </a:pPr>
            <a:r>
              <a:rPr lang="sk-SK" b="1" dirty="0"/>
              <a:t>2. Elastické vlákna </a:t>
            </a:r>
            <a:r>
              <a:rPr lang="sk-SK" b="0" dirty="0"/>
              <a:t>– tvorené proteínom </a:t>
            </a:r>
            <a:r>
              <a:rPr lang="sk-SK" b="0" dirty="0" err="1"/>
              <a:t>elastínom</a:t>
            </a:r>
            <a:r>
              <a:rPr lang="sk-SK" b="0" dirty="0"/>
              <a:t> , ich typickou vlastnosťou je odolnosť voči ťahovému pôsobeniu s následným vrátením sa do pôvodnej dĺžky. Veľmi dôležitú funkciu majú v aorte a iných cievach , kde sa dokážu vysporiadať s vysokým tlakovým pôsobením – zvyšujú poddajnosť cievy , ich strata a náhrada kolagénom je príznakom aterosklerózy. Ďalej sa nachádzajú v šľachách , elastických chrupavkách. Farbí sa </a:t>
            </a:r>
            <a:r>
              <a:rPr lang="sk-SK" b="1" dirty="0" err="1"/>
              <a:t>orceínom</a:t>
            </a:r>
            <a:r>
              <a:rPr lang="sk-SK" b="1" dirty="0"/>
              <a:t> na hnedo</a:t>
            </a:r>
            <a:r>
              <a:rPr lang="sk-SK" b="0" dirty="0"/>
              <a:t>. </a:t>
            </a:r>
          </a:p>
          <a:p>
            <a:pPr marL="0" indent="0">
              <a:buNone/>
            </a:pPr>
            <a:endParaRPr lang="sk-SK" b="0" dirty="0"/>
          </a:p>
          <a:p>
            <a:pPr marL="0" indent="0">
              <a:buNone/>
            </a:pPr>
            <a:r>
              <a:rPr lang="sk-SK" b="1" dirty="0"/>
              <a:t>3. </a:t>
            </a:r>
            <a:r>
              <a:rPr lang="sk-SK" b="1" dirty="0" err="1"/>
              <a:t>Retikulárne</a:t>
            </a:r>
            <a:r>
              <a:rPr lang="sk-SK" b="1" dirty="0"/>
              <a:t> vlákna </a:t>
            </a:r>
            <a:r>
              <a:rPr lang="sk-SK" b="0" dirty="0"/>
              <a:t>– typické svojou sieťovitou štruktúrou , v ktorej sa nachádza aj kolagén typu III. Ich hlavnou funkciou je tvorba nosných sietí pre </a:t>
            </a:r>
            <a:r>
              <a:rPr lang="sk-SK" b="0" dirty="0" err="1"/>
              <a:t>dozrávanie</a:t>
            </a:r>
            <a:r>
              <a:rPr lang="sk-SK" b="0" dirty="0"/>
              <a:t> krvných elementov – lymfocyty v </a:t>
            </a:r>
            <a:r>
              <a:rPr lang="sk-SK" b="0" dirty="0" err="1"/>
              <a:t>thyme</a:t>
            </a:r>
            <a:r>
              <a:rPr lang="sk-SK" b="0" dirty="0"/>
              <a:t> , štruktúra kostnej drene, ale aj nosné štruktúry v </a:t>
            </a:r>
            <a:r>
              <a:rPr lang="sk-SK" b="0" dirty="0" err="1"/>
              <a:t>játrech</a:t>
            </a:r>
            <a:r>
              <a:rPr lang="sk-SK" b="0" dirty="0"/>
              <a:t> a slezine.  Rovnako tvoria obalové štruktúry malých nervov , ciev a svalových vláken. Farbia sa </a:t>
            </a:r>
            <a:r>
              <a:rPr lang="sk-SK" b="1" dirty="0"/>
              <a:t>impregnáciou. </a:t>
            </a:r>
            <a:r>
              <a:rPr lang="sk-SK" b="0" dirty="0"/>
              <a:t> </a:t>
            </a:r>
            <a:endParaRPr lang="sk-SK" b="1" dirty="0"/>
          </a:p>
          <a:p>
            <a:pPr marL="0" indent="0">
              <a:buNone/>
            </a:pPr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1316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Glykosaminoglykany</a:t>
            </a:r>
            <a:r>
              <a:rPr lang="sk-SK" dirty="0"/>
              <a:t> sú </a:t>
            </a:r>
            <a:r>
              <a:rPr lang="sk-SK" dirty="0" err="1"/>
              <a:t>heteropolysacharidy</a:t>
            </a:r>
            <a:r>
              <a:rPr lang="sk-SK" dirty="0"/>
              <a:t> ( skladajú sa z rôznych </a:t>
            </a:r>
            <a:r>
              <a:rPr lang="sk-SK" dirty="0" err="1"/>
              <a:t>hexóz</a:t>
            </a:r>
            <a:r>
              <a:rPr lang="sk-SK" dirty="0"/>
              <a:t>), pričom jej </a:t>
            </a:r>
            <a:r>
              <a:rPr lang="sk-SK" dirty="0" err="1"/>
              <a:t>disacharidové</a:t>
            </a:r>
            <a:r>
              <a:rPr lang="sk-SK" dirty="0"/>
              <a:t> jednotky sa neustále v reťazci opakujú . GAG aj s následnými </a:t>
            </a:r>
            <a:r>
              <a:rPr lang="sk-SK" dirty="0" err="1"/>
              <a:t>proteoglykanmi</a:t>
            </a:r>
            <a:r>
              <a:rPr lang="sk-SK" dirty="0"/>
              <a:t> vďaka svojej štruktúre majú schopnosť </a:t>
            </a:r>
            <a:r>
              <a:rPr lang="sk-SK" b="1" dirty="0"/>
              <a:t>viazať veľké množstvo vody </a:t>
            </a:r>
            <a:r>
              <a:rPr lang="sk-SK" b="0" dirty="0"/>
              <a:t>. Tým </a:t>
            </a:r>
            <a:r>
              <a:rPr lang="sk-SK" b="0" dirty="0" err="1"/>
              <a:t>extracelulárna</a:t>
            </a:r>
            <a:r>
              <a:rPr lang="sk-SK" b="0" dirty="0"/>
              <a:t> tekutina </a:t>
            </a:r>
            <a:r>
              <a:rPr lang="sk-SK" b="0" dirty="0" err="1"/>
              <a:t>difunduje</a:t>
            </a:r>
            <a:r>
              <a:rPr lang="sk-SK" b="0" dirty="0"/>
              <a:t> pomalšie a môžeme kontrolovať jej zloženie. </a:t>
            </a:r>
          </a:p>
          <a:p>
            <a:r>
              <a:rPr lang="sk-SK" b="0" dirty="0"/>
              <a:t>Najčastejším zástupcom GAG je kyselina </a:t>
            </a:r>
            <a:r>
              <a:rPr lang="sk-SK" b="0" dirty="0" err="1"/>
              <a:t>hyalurónová</a:t>
            </a:r>
            <a:r>
              <a:rPr lang="sk-SK" b="0" dirty="0"/>
              <a:t> . Oproti ostatným je špecifická tým , že nie je </a:t>
            </a:r>
            <a:r>
              <a:rPr lang="sk-SK" b="0" dirty="0" err="1"/>
              <a:t>sulfatovaná</a:t>
            </a:r>
            <a:r>
              <a:rPr lang="sk-SK" b="0" dirty="0"/>
              <a:t>. Je výrazne zastúpená v chrupavkách , </a:t>
            </a:r>
            <a:r>
              <a:rPr lang="sk-SK" b="0" dirty="0" err="1"/>
              <a:t>dermis</a:t>
            </a:r>
            <a:r>
              <a:rPr lang="sk-SK" b="0" dirty="0"/>
              <a:t>. </a:t>
            </a:r>
          </a:p>
          <a:p>
            <a:r>
              <a:rPr lang="sk-SK" b="0" dirty="0"/>
              <a:t>- Medzi ďalšie príklady patrí </a:t>
            </a:r>
            <a:r>
              <a:rPr lang="sk-SK" b="1" dirty="0" err="1"/>
              <a:t>chrondroitin</a:t>
            </a:r>
            <a:r>
              <a:rPr lang="sk-SK" b="1" dirty="0"/>
              <a:t>-sulfát </a:t>
            </a:r>
            <a:r>
              <a:rPr lang="sk-SK" b="0" dirty="0"/>
              <a:t>( typická zložka prípravkov na zdravé kĺby ) , </a:t>
            </a:r>
            <a:r>
              <a:rPr lang="sk-SK" b="1" dirty="0" err="1"/>
              <a:t>dermatan</a:t>
            </a:r>
            <a:r>
              <a:rPr lang="sk-SK" b="1" dirty="0"/>
              <a:t>-sulfát </a:t>
            </a:r>
            <a:r>
              <a:rPr lang="sk-SK" b="0" dirty="0"/>
              <a:t>, </a:t>
            </a:r>
            <a:r>
              <a:rPr lang="sk-SK" b="1" dirty="0" err="1"/>
              <a:t>keratan</a:t>
            </a:r>
            <a:r>
              <a:rPr lang="sk-SK" b="1" dirty="0"/>
              <a:t>-sulfát , </a:t>
            </a:r>
            <a:r>
              <a:rPr lang="sk-SK" b="1" dirty="0" err="1"/>
              <a:t>heparan</a:t>
            </a:r>
            <a:r>
              <a:rPr lang="sk-SK" b="1" dirty="0"/>
              <a:t>-sulfát </a:t>
            </a:r>
            <a:r>
              <a:rPr lang="sk-SK" b="0" dirty="0"/>
              <a:t>( výskyt od </a:t>
            </a:r>
            <a:r>
              <a:rPr lang="sk-SK" b="0" dirty="0" err="1"/>
              <a:t>dermis</a:t>
            </a:r>
            <a:r>
              <a:rPr lang="sk-SK" b="0" dirty="0"/>
              <a:t> , cez rohovku , cievy , srdce a iné </a:t>
            </a:r>
            <a:r>
              <a:rPr lang="sk-SK" b="0" dirty="0" err="1"/>
              <a:t>tkáně</a:t>
            </a:r>
            <a:r>
              <a:rPr lang="sk-SK" b="0" dirty="0"/>
              <a:t>).  </a:t>
            </a:r>
            <a:r>
              <a:rPr lang="sk-SK" b="0" dirty="0" err="1"/>
              <a:t>Nezastúpiteľný</a:t>
            </a:r>
            <a:r>
              <a:rPr lang="sk-SK" b="0" dirty="0"/>
              <a:t> v medicíne je </a:t>
            </a:r>
            <a:r>
              <a:rPr lang="sk-SK" b="1" dirty="0" err="1"/>
              <a:t>heparín</a:t>
            </a:r>
            <a:r>
              <a:rPr lang="sk-SK" b="1" dirty="0"/>
              <a:t> </a:t>
            </a:r>
            <a:r>
              <a:rPr lang="sk-SK" b="0" dirty="0"/>
              <a:t>ako </a:t>
            </a:r>
            <a:r>
              <a:rPr lang="sk-SK" b="0" dirty="0" err="1"/>
              <a:t>aktivátor</a:t>
            </a:r>
            <a:r>
              <a:rPr lang="sk-SK" b="0" dirty="0"/>
              <a:t> </a:t>
            </a:r>
            <a:r>
              <a:rPr lang="sk-SK" b="0" dirty="0" err="1"/>
              <a:t>plazminogénu</a:t>
            </a:r>
            <a:r>
              <a:rPr lang="sk-SK" b="0" dirty="0"/>
              <a:t> pri </a:t>
            </a:r>
            <a:r>
              <a:rPr lang="sk-SK" b="0" dirty="0" err="1"/>
              <a:t>lýze</a:t>
            </a:r>
            <a:r>
              <a:rPr lang="sk-SK" b="0" dirty="0"/>
              <a:t> trombov v krvnom obehu ( farmakologická forma napr. </a:t>
            </a:r>
            <a:r>
              <a:rPr lang="sk-SK" b="0" dirty="0" err="1"/>
              <a:t>Fraxiparine</a:t>
            </a:r>
            <a:r>
              <a:rPr lang="sk-SK" b="0" dirty="0"/>
              <a:t>)-okrem toho viaže aj rôzne proteíny </a:t>
            </a:r>
            <a:r>
              <a:rPr lang="sk-SK" b="0" dirty="0" err="1"/>
              <a:t>glykokalyx</a:t>
            </a:r>
            <a:r>
              <a:rPr lang="sk-SK" b="0" dirty="0"/>
              <a:t> na proteínoch ( znova u </a:t>
            </a:r>
            <a:r>
              <a:rPr lang="sk-SK" b="0" dirty="0" err="1"/>
              <a:t>heparínu</a:t>
            </a:r>
            <a:r>
              <a:rPr lang="sk-SK" b="0" dirty="0"/>
              <a:t> vidíme </a:t>
            </a:r>
            <a:r>
              <a:rPr lang="sk-SK" b="0" dirty="0" err="1"/>
              <a:t>sulfatáciu</a:t>
            </a:r>
            <a:r>
              <a:rPr lang="sk-SK" b="0" dirty="0"/>
              <a:t>).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7950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 err="1"/>
              <a:t>Proteoglykany</a:t>
            </a:r>
            <a:r>
              <a:rPr lang="sk-SK" b="1" dirty="0"/>
              <a:t> </a:t>
            </a:r>
            <a:r>
              <a:rPr lang="sk-SK" b="0" dirty="0"/>
              <a:t>sú zložené z kratšieho proteínového jadra , ku ktorému sú po stranách naviazané </a:t>
            </a:r>
            <a:r>
              <a:rPr lang="sk-SK" b="0" dirty="0" err="1"/>
              <a:t>glykosaminoglykany</a:t>
            </a:r>
            <a:r>
              <a:rPr lang="sk-SK" b="0" dirty="0"/>
              <a:t> rôzneho druhu. Predstavujú ďalší nástroj , pomocou ktorého môžu negatívne nabité GAG plniť svoju funkciu. Zástupcovia: </a:t>
            </a:r>
            <a:r>
              <a:rPr lang="sk-SK" b="0" dirty="0" err="1"/>
              <a:t>syndecan</a:t>
            </a:r>
            <a:r>
              <a:rPr lang="sk-SK" b="0" dirty="0"/>
              <a:t> , </a:t>
            </a:r>
            <a:r>
              <a:rPr lang="sk-SK" b="0" dirty="0" err="1"/>
              <a:t>aggrecan</a:t>
            </a:r>
            <a:r>
              <a:rPr lang="sk-SK" b="0" dirty="0"/>
              <a:t>. </a:t>
            </a:r>
          </a:p>
          <a:p>
            <a:endParaRPr lang="sk-SK" b="0" dirty="0"/>
          </a:p>
          <a:p>
            <a:r>
              <a:rPr lang="sk-SK" b="1" dirty="0" err="1"/>
              <a:t>Glykoproteíny</a:t>
            </a:r>
            <a:r>
              <a:rPr lang="sk-SK" b="0" dirty="0"/>
              <a:t>- hlavnou zložkou je proteín so svojou typickou štruktúrou , na ktorej je viazaný krátky </a:t>
            </a:r>
            <a:r>
              <a:rPr lang="sk-SK" b="0" dirty="0" err="1"/>
              <a:t>oligosacharidový</a:t>
            </a:r>
            <a:r>
              <a:rPr lang="sk-SK" b="0" dirty="0"/>
              <a:t> zvyšok( z mnohých monosacharidových podjednotiek). Sú veľmi rozšírenou skupinou proteínov nielen v </a:t>
            </a:r>
            <a:r>
              <a:rPr lang="sk-SK" b="0" dirty="0" err="1"/>
              <a:t>pojive</a:t>
            </a:r>
            <a:r>
              <a:rPr lang="sk-SK" b="0" dirty="0"/>
              <a:t>. </a:t>
            </a:r>
            <a:r>
              <a:rPr lang="sk-SK" b="0" dirty="0" err="1"/>
              <a:t>Pojivovými</a:t>
            </a:r>
            <a:r>
              <a:rPr lang="sk-SK" b="0" dirty="0"/>
              <a:t> príkladmi sú napr.  </a:t>
            </a:r>
            <a:r>
              <a:rPr lang="sk-SK" b="0" dirty="0" err="1"/>
              <a:t>osteokalcin</a:t>
            </a:r>
            <a:r>
              <a:rPr lang="sk-SK" b="0" dirty="0"/>
              <a:t> a </a:t>
            </a:r>
            <a:r>
              <a:rPr lang="sk-SK" b="0" dirty="0" err="1"/>
              <a:t>osteopontin</a:t>
            </a:r>
            <a:r>
              <a:rPr lang="sk-SK" b="0" dirty="0"/>
              <a:t> v kostiach.  </a:t>
            </a:r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1694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Medzi základné bunky každého typu väziva patria </a:t>
            </a:r>
            <a:r>
              <a:rPr lang="sk-SK" b="1" dirty="0"/>
              <a:t>fibroblasty</a:t>
            </a:r>
            <a:r>
              <a:rPr lang="sk-SK" dirty="0"/>
              <a:t> . Medzi ich hlavné funkcie patrí syntéza </a:t>
            </a:r>
            <a:r>
              <a:rPr lang="sk-SK" dirty="0" err="1"/>
              <a:t>extracelulárnej</a:t>
            </a:r>
            <a:r>
              <a:rPr lang="sk-SK" dirty="0"/>
              <a:t> </a:t>
            </a:r>
            <a:r>
              <a:rPr lang="sk-SK" dirty="0" err="1"/>
              <a:t>matrix</a:t>
            </a:r>
            <a:r>
              <a:rPr lang="sk-SK" dirty="0"/>
              <a:t> ( vláknitej aj amorfnej ) . Ich neaktívna, </a:t>
            </a:r>
            <a:r>
              <a:rPr lang="sk-SK" dirty="0" err="1"/>
              <a:t>kľudová</a:t>
            </a:r>
            <a:r>
              <a:rPr lang="sk-SK" dirty="0"/>
              <a:t> forma je </a:t>
            </a:r>
            <a:r>
              <a:rPr lang="sk-SK" b="1" dirty="0" err="1"/>
              <a:t>fibrocyt</a:t>
            </a:r>
            <a:r>
              <a:rPr lang="sk-SK" b="1" dirty="0"/>
              <a:t> </a:t>
            </a:r>
            <a:r>
              <a:rPr lang="sk-SK" b="0" dirty="0"/>
              <a:t>( nedelí sa , ale stále má schopnosť </a:t>
            </a:r>
            <a:r>
              <a:rPr lang="sk-SK" b="0" dirty="0" err="1"/>
              <a:t>remodelácie</a:t>
            </a:r>
            <a:r>
              <a:rPr lang="sk-SK" b="0" dirty="0"/>
              <a:t> ECM)</a:t>
            </a:r>
            <a:r>
              <a:rPr lang="sk-SK" b="1" dirty="0"/>
              <a:t> </a:t>
            </a:r>
            <a:r>
              <a:rPr lang="sk-SK" b="0" dirty="0"/>
              <a:t>. </a:t>
            </a:r>
          </a:p>
          <a:p>
            <a:endParaRPr lang="sk-SK" b="0" dirty="0"/>
          </a:p>
          <a:p>
            <a:r>
              <a:rPr lang="sk-SK" b="1" dirty="0" err="1"/>
              <a:t>Retikulárne</a:t>
            </a:r>
            <a:r>
              <a:rPr lang="sk-SK" b="1" dirty="0"/>
              <a:t> bunky </a:t>
            </a:r>
            <a:r>
              <a:rPr lang="sk-SK" b="0" dirty="0"/>
              <a:t>sa vyskytujú v </a:t>
            </a:r>
            <a:r>
              <a:rPr lang="sk-SK" b="0" dirty="0" err="1"/>
              <a:t>retikulárnom</a:t>
            </a:r>
            <a:r>
              <a:rPr lang="sk-SK" b="0" dirty="0"/>
              <a:t> väziva , kde syntetizujú </a:t>
            </a:r>
            <a:r>
              <a:rPr lang="sk-SK" b="0" dirty="0" err="1"/>
              <a:t>retikulárne</a:t>
            </a:r>
            <a:r>
              <a:rPr lang="sk-SK" b="0" dirty="0"/>
              <a:t> vlákna a tým vytvoria základnú konštrukciu daného tkaniva. </a:t>
            </a:r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5127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Ďalšími častými bunkami hlavne tukovej </a:t>
            </a:r>
            <a:r>
              <a:rPr lang="sk-SK" dirty="0" err="1"/>
              <a:t>tkáně</a:t>
            </a:r>
            <a:r>
              <a:rPr lang="sk-SK" dirty="0"/>
              <a:t> sú </a:t>
            </a:r>
            <a:r>
              <a:rPr lang="sk-SK" b="1" dirty="0" err="1"/>
              <a:t>adipocyty</a:t>
            </a:r>
            <a:r>
              <a:rPr lang="sk-SK" b="1" dirty="0"/>
              <a:t>. </a:t>
            </a:r>
            <a:r>
              <a:rPr lang="sk-SK" b="0" dirty="0"/>
              <a:t>Podľa ich </a:t>
            </a:r>
            <a:r>
              <a:rPr lang="sk-SK" b="0" dirty="0" err="1"/>
              <a:t>ultraštruktúry</a:t>
            </a:r>
            <a:r>
              <a:rPr lang="sk-SK" b="0" dirty="0"/>
              <a:t> rozlišujeme: </a:t>
            </a:r>
          </a:p>
          <a:p>
            <a:pPr marL="228600" indent="-228600">
              <a:buAutoNum type="arabicPeriod"/>
            </a:pPr>
            <a:r>
              <a:rPr lang="sk-SK" b="1" dirty="0" err="1"/>
              <a:t>Unilokulárne</a:t>
            </a:r>
            <a:r>
              <a:rPr lang="sk-SK" b="1" dirty="0"/>
              <a:t> </a:t>
            </a:r>
            <a:r>
              <a:rPr lang="sk-SK" b="1" dirty="0" err="1"/>
              <a:t>adipocyty</a:t>
            </a:r>
            <a:r>
              <a:rPr lang="sk-SK" b="0" dirty="0"/>
              <a:t>- 1 veľká tuková kvapka vypĺňa celú bunku , jadro a ostatné </a:t>
            </a:r>
            <a:r>
              <a:rPr lang="sk-SK" b="0" dirty="0" err="1"/>
              <a:t>kompartmenty</a:t>
            </a:r>
            <a:r>
              <a:rPr lang="sk-SK" b="0" dirty="0"/>
              <a:t> sú vytlačené na okraj. </a:t>
            </a:r>
          </a:p>
          <a:p>
            <a:pPr marL="228600" indent="-228600">
              <a:buAutoNum type="arabicPeriod"/>
            </a:pPr>
            <a:r>
              <a:rPr lang="sk-SK" b="1" dirty="0" err="1"/>
              <a:t>Multilokulárne</a:t>
            </a:r>
            <a:r>
              <a:rPr lang="sk-SK" b="1" dirty="0"/>
              <a:t> </a:t>
            </a:r>
            <a:r>
              <a:rPr lang="sk-SK" b="1" dirty="0" err="1"/>
              <a:t>adipocyty</a:t>
            </a:r>
            <a:r>
              <a:rPr lang="sk-SK" b="1" dirty="0"/>
              <a:t> </a:t>
            </a:r>
            <a:r>
              <a:rPr lang="sk-SK" b="0" dirty="0"/>
              <a:t>– v 1 bunke sa nachádza viacero menších tukových kvapiek , pričom jadro a ostatné </a:t>
            </a:r>
            <a:r>
              <a:rPr lang="sk-SK" b="0" dirty="0" err="1"/>
              <a:t>organely</a:t>
            </a:r>
            <a:r>
              <a:rPr lang="sk-SK" b="0" dirty="0"/>
              <a:t> sa nachádzajú aj inde než na okraji bunky. </a:t>
            </a:r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1834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Ďalšou dôležitou </a:t>
            </a:r>
            <a:r>
              <a:rPr lang="sk-SK" dirty="0" err="1"/>
              <a:t>komponentou</a:t>
            </a:r>
            <a:r>
              <a:rPr lang="sk-SK" dirty="0"/>
              <a:t> väzív sú leukocyty. Tie vďaka schopnosti </a:t>
            </a:r>
            <a:r>
              <a:rPr lang="sk-SK" dirty="0" err="1"/>
              <a:t>diapedézy</a:t>
            </a:r>
            <a:r>
              <a:rPr lang="sk-SK" dirty="0"/>
              <a:t> sú schopné prestupovať membránou kapilár do väziva- sú teda migrujúcimi bunkami. Počet jednotlivých druhov </a:t>
            </a:r>
            <a:r>
              <a:rPr lang="sk-SK" dirty="0" err="1"/>
              <a:t>granulocytov</a:t>
            </a:r>
            <a:r>
              <a:rPr lang="sk-SK" dirty="0"/>
              <a:t> ( </a:t>
            </a:r>
            <a:r>
              <a:rPr lang="sk-SK" dirty="0" err="1"/>
              <a:t>neutrofily</a:t>
            </a:r>
            <a:r>
              <a:rPr lang="sk-SK" dirty="0"/>
              <a:t>, </a:t>
            </a:r>
            <a:r>
              <a:rPr lang="sk-SK" dirty="0" err="1"/>
              <a:t>eozinofily</a:t>
            </a:r>
            <a:r>
              <a:rPr lang="sk-SK" dirty="0"/>
              <a:t> či </a:t>
            </a:r>
            <a:r>
              <a:rPr lang="sk-SK" dirty="0" err="1"/>
              <a:t>bazofily</a:t>
            </a:r>
            <a:r>
              <a:rPr lang="sk-SK" dirty="0"/>
              <a:t> ) sa stupňuje v závislosti na tom , aký typ </a:t>
            </a:r>
            <a:r>
              <a:rPr lang="sk-SK" dirty="0" err="1"/>
              <a:t>imutnej</a:t>
            </a:r>
            <a:r>
              <a:rPr lang="sk-SK" dirty="0"/>
              <a:t> reakcie musí prebiehať ( akútny </a:t>
            </a:r>
            <a:r>
              <a:rPr lang="sk-SK" dirty="0" err="1"/>
              <a:t>zánět</a:t>
            </a:r>
            <a:r>
              <a:rPr lang="sk-SK" dirty="0"/>
              <a:t> či napr. alergická reakcia). Niektoré z nich spolupracujú aj so žírnymi bunkami ( </a:t>
            </a:r>
            <a:r>
              <a:rPr lang="sk-SK" dirty="0" err="1"/>
              <a:t>viz.ďalej</a:t>
            </a:r>
            <a:r>
              <a:rPr lang="sk-SK" dirty="0"/>
              <a:t>).</a:t>
            </a:r>
          </a:p>
          <a:p>
            <a:endParaRPr lang="sk-SK" dirty="0"/>
          </a:p>
          <a:p>
            <a:r>
              <a:rPr lang="sk-SK" b="1" dirty="0"/>
              <a:t>Makrofágy </a:t>
            </a:r>
            <a:r>
              <a:rPr lang="sk-SK" b="0" dirty="0"/>
              <a:t>sú jedným z derivátov </a:t>
            </a:r>
            <a:r>
              <a:rPr lang="sk-SK" b="0" dirty="0" err="1"/>
              <a:t>monocyto-makrofágového</a:t>
            </a:r>
            <a:r>
              <a:rPr lang="sk-SK" b="0" dirty="0"/>
              <a:t> systému. Pôvod  majú teda v monocytoch ( </a:t>
            </a:r>
            <a:r>
              <a:rPr lang="sk-SK" b="0" dirty="0" err="1"/>
              <a:t>agranulocyty</a:t>
            </a:r>
            <a:r>
              <a:rPr lang="sk-SK" b="0" dirty="0"/>
              <a:t>) . Ich hlavnou vlastnosťou je schopnosť fagocytózy , ktorou dokážu odstraňovať baktérie , prachové častice v pľúcach či poškodené alebo aj nádorové bunky. Ich významnou funkciou je aj vystavenie antigénu na svojom povrchu po natrávení danej bunky – aktivuje tým B-lymfocyty , ktoré sa dokážu následne meniť na rôzne typy buniek – medzi </a:t>
            </a:r>
            <a:r>
              <a:rPr lang="sk-SK" b="0" dirty="0" err="1"/>
              <a:t>ne</a:t>
            </a:r>
            <a:r>
              <a:rPr lang="sk-SK" b="0" dirty="0"/>
              <a:t> patria aj bunky plazmatické ( </a:t>
            </a:r>
            <a:r>
              <a:rPr lang="sk-SK" b="0" dirty="0" err="1"/>
              <a:t>viz</a:t>
            </a:r>
            <a:r>
              <a:rPr lang="sk-SK" b="0" dirty="0"/>
              <a:t> ďalej). Makrofágy majú aj </a:t>
            </a:r>
            <a:r>
              <a:rPr lang="sk-SK" b="0" dirty="0" err="1"/>
              <a:t>kalorigénny</a:t>
            </a:r>
            <a:r>
              <a:rPr lang="sk-SK" b="0" dirty="0"/>
              <a:t> účinok- produkujú látky , ktoré v hypotalame indukujú vznik </a:t>
            </a:r>
            <a:r>
              <a:rPr lang="sk-SK" b="0" dirty="0" err="1"/>
              <a:t>horečky</a:t>
            </a:r>
            <a:r>
              <a:rPr lang="sk-SK" b="0" dirty="0"/>
              <a:t>. </a:t>
            </a:r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5182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Plazmatické bunky </a:t>
            </a:r>
            <a:r>
              <a:rPr lang="sk-SK" b="0" dirty="0"/>
              <a:t>sú derivátmi B-lymfocytov. Vznikajú po ich aktivácii makrofágmi. Sú špecifické tým , že </a:t>
            </a:r>
            <a:r>
              <a:rPr lang="sk-SK" b="1" dirty="0"/>
              <a:t>produkujú protilátky </a:t>
            </a:r>
            <a:r>
              <a:rPr lang="sk-SK" b="0" dirty="0"/>
              <a:t>proti určitým antigénom. Tým pádom vidíme ich význam v celom procese očkovania. Je jasné , že musia mať teda dobre vyvinutú sekrečnú dráhu. Znova sú schopné migrovať . S ich tvorbou sa ešte stretneme budúci semester u lymfatických uzlín a sleziny. </a:t>
            </a:r>
          </a:p>
          <a:p>
            <a:endParaRPr lang="sk-SK" b="0" dirty="0"/>
          </a:p>
          <a:p>
            <a:r>
              <a:rPr lang="sk-SK" b="1" dirty="0" err="1"/>
              <a:t>Žírné</a:t>
            </a:r>
            <a:r>
              <a:rPr lang="sk-SK" b="1" dirty="0"/>
              <a:t> bunky </a:t>
            </a:r>
            <a:r>
              <a:rPr lang="sk-SK" b="0" dirty="0"/>
              <a:t>majú veľmi početné zastúpenie  v dýchacích cestách. Pre ich </a:t>
            </a:r>
            <a:r>
              <a:rPr lang="sk-SK" b="0" dirty="0" err="1"/>
              <a:t>ultraštruktúru</a:t>
            </a:r>
            <a:r>
              <a:rPr lang="sk-SK" b="0" dirty="0"/>
              <a:t> je typická prítomnosť granúl , ktoré sú na elektrónovom mikroskope krásne vidieť. Obsahujú </a:t>
            </a:r>
            <a:r>
              <a:rPr lang="sk-SK" b="1" dirty="0" err="1"/>
              <a:t>heparín</a:t>
            </a:r>
            <a:r>
              <a:rPr lang="sk-SK" b="1" dirty="0"/>
              <a:t> </a:t>
            </a:r>
            <a:r>
              <a:rPr lang="sk-SK" b="0" dirty="0"/>
              <a:t>( </a:t>
            </a:r>
            <a:r>
              <a:rPr lang="sk-SK" b="0" dirty="0" err="1"/>
              <a:t>trombolýza</a:t>
            </a:r>
            <a:r>
              <a:rPr lang="sk-SK" b="0" dirty="0"/>
              <a:t>-môžeme vidieť prečo sú v pľúcach- je to obrana proti možným vznikom </a:t>
            </a:r>
            <a:r>
              <a:rPr lang="sk-SK" b="0" dirty="0" err="1"/>
              <a:t>embolov</a:t>
            </a:r>
            <a:r>
              <a:rPr lang="sk-SK" b="0" dirty="0"/>
              <a:t> , ktoré by mohli byť fatálne) , </a:t>
            </a:r>
            <a:r>
              <a:rPr lang="sk-SK" b="1" dirty="0"/>
              <a:t>histamín </a:t>
            </a:r>
            <a:r>
              <a:rPr lang="sk-SK" b="0" dirty="0"/>
              <a:t>( </a:t>
            </a:r>
            <a:r>
              <a:rPr lang="sk-SK" b="0" dirty="0" err="1"/>
              <a:t>vazodilatant</a:t>
            </a:r>
            <a:r>
              <a:rPr lang="sk-SK" b="0" dirty="0"/>
              <a:t> ale aj </a:t>
            </a:r>
            <a:r>
              <a:rPr lang="sk-SK" b="0" dirty="0" err="1"/>
              <a:t>bronchokonstriktor</a:t>
            </a:r>
            <a:r>
              <a:rPr lang="sk-SK" b="0" dirty="0"/>
              <a:t> – jeho sekrécia môže byť podmienená aj alergickými protilátkami – preto u alergických záchvatov pozorujeme výrazný sekrét z nosa ( plazma z extrémne dilatovaných ciev) ale aj astmatické záchvaty ( zúženie </a:t>
            </a:r>
            <a:r>
              <a:rPr lang="sk-SK" b="0" dirty="0" err="1"/>
              <a:t>bronchov</a:t>
            </a:r>
            <a:r>
              <a:rPr lang="sk-SK" b="0" dirty="0"/>
              <a:t>) ) a ďalšie proteázy či </a:t>
            </a:r>
            <a:r>
              <a:rPr lang="sk-SK" b="0" dirty="0" err="1"/>
              <a:t>chemoatraktanty</a:t>
            </a:r>
            <a:r>
              <a:rPr lang="sk-SK" b="0" dirty="0"/>
              <a:t> pre rôzne typy leukocytov . </a:t>
            </a:r>
            <a:endParaRPr lang="sk-SK" b="1" dirty="0"/>
          </a:p>
          <a:p>
            <a:endParaRPr lang="sk-SK" b="0" dirty="0"/>
          </a:p>
          <a:p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832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890088" cy="22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59F203-74D7-444B-BF61-95A819D3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noProof="0" dirty="0"/>
              <a:t>Department </a:t>
            </a:r>
            <a:r>
              <a:rPr lang="cs-CZ" noProof="0" dirty="0" err="1"/>
              <a:t>of</a:t>
            </a:r>
            <a:r>
              <a:rPr lang="cs-CZ" noProof="0" dirty="0"/>
              <a:t> Histology and Embryology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8AD60A-F679-40CE-BB8A-8819878042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629BF7C-FEB7-4F31-92D2-A7D77DA3CA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BB2D8B1-2510-4453-9001-97E85A43E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1652482"/>
            <a:ext cx="11361600" cy="1171580"/>
          </a:xfrm>
        </p:spPr>
        <p:txBody>
          <a:bodyPr/>
          <a:lstStyle/>
          <a:p>
            <a:r>
              <a:rPr lang="sk-SK" dirty="0" err="1"/>
              <a:t>Pojivové</a:t>
            </a:r>
            <a:r>
              <a:rPr lang="sk-SK" dirty="0"/>
              <a:t> </a:t>
            </a:r>
            <a:r>
              <a:rPr lang="sk-SK" dirty="0" err="1"/>
              <a:t>tkáně</a:t>
            </a:r>
            <a:r>
              <a:rPr lang="sk-SK" dirty="0"/>
              <a:t>, </a:t>
            </a:r>
            <a:r>
              <a:rPr lang="sk-SK" dirty="0" err="1"/>
              <a:t>Vazivo</a:t>
            </a:r>
            <a:r>
              <a:rPr lang="sk-SK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70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C3109D5-796E-427E-BC7B-144CC3CD21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B3EF7E0-9867-48B6-9CA3-FAF1DCA373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3912EB-6419-44ED-9AEE-E9940DE58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Bunky väziva 4.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83BD794-5A29-4B26-9474-26684B12DBF9}"/>
              </a:ext>
            </a:extLst>
          </p:cNvPr>
          <p:cNvSpPr txBox="1"/>
          <p:nvPr/>
        </p:nvSpPr>
        <p:spPr>
          <a:xfrm>
            <a:off x="211015" y="1392702"/>
            <a:ext cx="326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solidFill>
                  <a:srgbClr val="FF0000"/>
                </a:solidFill>
                <a:latin typeface="+mn-lt"/>
              </a:rPr>
              <a:t>Plazmatické bunky</a:t>
            </a:r>
          </a:p>
        </p:txBody>
      </p:sp>
      <p:pic>
        <p:nvPicPr>
          <p:cNvPr id="2050" name="Picture 2" descr="Plazmatická buňka (TEM)">
            <a:extLst>
              <a:ext uri="{FF2B5EF4-FFF2-40B4-BE49-F238E27FC236}">
                <a16:creationId xmlns:a16="http://schemas.microsoft.com/office/drawing/2014/main" id="{6EF762DB-DD3D-4426-9AB9-7C4B83B9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2137048"/>
            <a:ext cx="5134708" cy="385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D18370B3-F422-48FA-BFE0-73015719D53D}"/>
              </a:ext>
            </a:extLst>
          </p:cNvPr>
          <p:cNvSpPr txBox="1"/>
          <p:nvPr/>
        </p:nvSpPr>
        <p:spPr>
          <a:xfrm>
            <a:off x="6485206" y="1392702"/>
            <a:ext cx="4304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 err="1">
                <a:solidFill>
                  <a:srgbClr val="FF0000"/>
                </a:solidFill>
                <a:latin typeface="+mn-lt"/>
              </a:rPr>
              <a:t>Žírné</a:t>
            </a:r>
            <a:r>
              <a:rPr lang="sk-SK" sz="2800" dirty="0">
                <a:solidFill>
                  <a:srgbClr val="FF0000"/>
                </a:solidFill>
                <a:latin typeface="+mn-lt"/>
              </a:rPr>
              <a:t> bunky</a:t>
            </a:r>
          </a:p>
        </p:txBody>
      </p:sp>
      <p:pic>
        <p:nvPicPr>
          <p:cNvPr id="2052" name="Picture 4" descr="Žírná buňka, TEM">
            <a:extLst>
              <a:ext uri="{FF2B5EF4-FFF2-40B4-BE49-F238E27FC236}">
                <a16:creationId xmlns:a16="http://schemas.microsoft.com/office/drawing/2014/main" id="{AEC2512F-DCA9-409C-9178-075865C60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7048"/>
            <a:ext cx="4213274" cy="42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žického 16">
            <a:hlinkClick r:id="" action="ppaction://media"/>
            <a:extLst>
              <a:ext uri="{FF2B5EF4-FFF2-40B4-BE49-F238E27FC236}">
                <a16:creationId xmlns:a16="http://schemas.microsoft.com/office/drawing/2014/main" id="{E6DE3234-6703-40BC-892C-DA1E66881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0923" y="565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AEC9B6D-55CE-43FC-A63D-D2EBBEC596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222E003-4CD4-4DC0-A65E-76EEB15C35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84EACB4-CE70-46B9-85F6-3997672F0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Bunky väziva 5. – špeciál na záver 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8B615C4C-7042-43A4-B9EC-54E7C28C06B0}"/>
              </a:ext>
            </a:extLst>
          </p:cNvPr>
          <p:cNvSpPr txBox="1"/>
          <p:nvPr/>
        </p:nvSpPr>
        <p:spPr>
          <a:xfrm>
            <a:off x="829994" y="1308295"/>
            <a:ext cx="1101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 err="1">
                <a:solidFill>
                  <a:srgbClr val="FF0000"/>
                </a:solidFill>
                <a:latin typeface="+mn-lt"/>
              </a:rPr>
              <a:t>Melanocyty</a:t>
            </a:r>
            <a:r>
              <a:rPr lang="sk-SK" sz="2800" dirty="0">
                <a:latin typeface="+mn-lt"/>
              </a:rPr>
              <a:t> – pôvod v </a:t>
            </a:r>
            <a:r>
              <a:rPr lang="sk-SK" sz="2800" dirty="0" err="1">
                <a:latin typeface="+mn-lt"/>
              </a:rPr>
              <a:t>neuroektoderme</a:t>
            </a:r>
            <a:endParaRPr lang="sk-SK" sz="2800" b="1" dirty="0">
              <a:latin typeface="+mn-lt"/>
            </a:endParaRPr>
          </a:p>
        </p:txBody>
      </p:sp>
      <p:pic>
        <p:nvPicPr>
          <p:cNvPr id="3074" name="Picture 2" descr="Pigmentová buňka, TEM">
            <a:extLst>
              <a:ext uri="{FF2B5EF4-FFF2-40B4-BE49-F238E27FC236}">
                <a16:creationId xmlns:a16="http://schemas.microsoft.com/office/drawing/2014/main" id="{1FE1E8CD-88CF-48D5-9A98-4A6D47F1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831515"/>
            <a:ext cx="4607169" cy="460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žického 17">
            <a:hlinkClick r:id="" action="ppaction://media"/>
            <a:extLst>
              <a:ext uri="{FF2B5EF4-FFF2-40B4-BE49-F238E27FC236}">
                <a16:creationId xmlns:a16="http://schemas.microsoft.com/office/drawing/2014/main" id="{C602893B-5E99-4AED-A72B-C15D14BB1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1508" y="698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163FE08-89D4-4C78-8B1E-4DC4289726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A8B64B9-8096-4403-85E8-C40FF29D0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0B4257-D950-40AD-B263-88D9E2E6D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Funkcie väziva</a:t>
            </a:r>
            <a:endParaRPr lang="sk-SK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2A1E9EAE-692D-4398-9530-A33FE9433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sk-SK" sz="2000"/>
              <a:t>Rôzne funkcie väziva budú dané rôznym zastúpením jednotlivých buniek či vláken: </a:t>
            </a:r>
          </a:p>
          <a:p>
            <a:pPr marL="72000" indent="0">
              <a:buNone/>
            </a:pPr>
            <a:r>
              <a:rPr lang="sk-SK" sz="2000" b="1"/>
              <a:t>1. Mechanická </a:t>
            </a:r>
            <a:r>
              <a:rPr lang="sk-SK" sz="2000"/>
              <a:t>– daná hlavne kolagénom a ECM – tie produkujú fibroblasty </a:t>
            </a:r>
          </a:p>
          <a:p>
            <a:pPr marL="72000" indent="0">
              <a:buNone/>
            </a:pPr>
            <a:r>
              <a:rPr lang="sk-SK" sz="2000" b="1"/>
              <a:t>2. Nutritívna </a:t>
            </a:r>
            <a:r>
              <a:rPr lang="sk-SK" sz="2000"/>
              <a:t>– prechod ciev bude ľahší vtedy , keď bude prítomných menej vláken </a:t>
            </a:r>
          </a:p>
          <a:p>
            <a:pPr marL="72000" indent="0">
              <a:buNone/>
            </a:pPr>
            <a:r>
              <a:rPr lang="sk-SK" sz="2000" b="1"/>
              <a:t>3. Imunitná </a:t>
            </a:r>
            <a:r>
              <a:rPr lang="sk-SK" sz="2000"/>
              <a:t>– podmienkou je prítomnosť ciev – z nich dokážu migrovať biele krvinky</a:t>
            </a:r>
          </a:p>
          <a:p>
            <a:pPr marL="72000" indent="0">
              <a:buNone/>
            </a:pPr>
            <a:r>
              <a:rPr lang="sk-SK" sz="2000" b="1"/>
              <a:t>4. Zásoba energie </a:t>
            </a:r>
            <a:r>
              <a:rPr lang="sk-SK" sz="2000"/>
              <a:t>– musíme mať prítomných veľa adipocytov</a:t>
            </a:r>
          </a:p>
          <a:p>
            <a:pPr marL="72000" indent="0">
              <a:buNone/>
            </a:pPr>
            <a:r>
              <a:rPr lang="sk-SK" sz="2000" b="1"/>
              <a:t>5. Nosná sieť orgánov </a:t>
            </a:r>
            <a:r>
              <a:rPr lang="sk-SK" sz="2000"/>
              <a:t>– potrebujeme retikulárne vlákna a bunky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757949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01C0090E-7B89-4613-BE0D-DE5CDB3A84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7623167-070B-473D-B921-0D24DAB7CE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A17852-32EF-47A4-9CE6-8B2793154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10" y="180488"/>
            <a:ext cx="10753200" cy="1997612"/>
          </a:xfrm>
        </p:spPr>
        <p:txBody>
          <a:bodyPr/>
          <a:lstStyle/>
          <a:p>
            <a:r>
              <a:rPr lang="sk-SK" dirty="0"/>
              <a:t>A keď využijeme všetky tieto poznatky , dokážeme si jednoducho odvodiť typy väziva a ich stavbu...</a:t>
            </a:r>
          </a:p>
        </p:txBody>
      </p:sp>
      <p:pic>
        <p:nvPicPr>
          <p:cNvPr id="4098" name="Picture 2" descr="Easy peasy lemon squeezy funny typography design Vector Image">
            <a:extLst>
              <a:ext uri="{FF2B5EF4-FFF2-40B4-BE49-F238E27FC236}">
                <a16:creationId xmlns:a16="http://schemas.microsoft.com/office/drawing/2014/main" id="{BC274C80-9A9E-457B-AC86-54CF8C507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2" r="1" b="8697"/>
          <a:stretch/>
        </p:blipFill>
        <p:spPr bwMode="auto">
          <a:xfrm>
            <a:off x="2616591" y="1730326"/>
            <a:ext cx="3728329" cy="364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asy peasy lemon squeezy funny typography design Vector Image">
            <a:extLst>
              <a:ext uri="{FF2B5EF4-FFF2-40B4-BE49-F238E27FC236}">
                <a16:creationId xmlns:a16="http://schemas.microsoft.com/office/drawing/2014/main" id="{F1484C78-D22B-4BE8-B306-039095C64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2" r="1" b="8697"/>
          <a:stretch/>
        </p:blipFill>
        <p:spPr bwMode="auto">
          <a:xfrm>
            <a:off x="2616591" y="1730326"/>
            <a:ext cx="3728329" cy="364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8D1A1D24-291B-4E69-A4F0-1F1544300C0A}"/>
              </a:ext>
            </a:extLst>
          </p:cNvPr>
          <p:cNvSpPr/>
          <p:nvPr/>
        </p:nvSpPr>
        <p:spPr>
          <a:xfrm>
            <a:off x="2119533" y="5051532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800" dirty="0"/>
              <a:t>https://www.vectorstock.com/royalty-free-vector/easy-peasy-lemon-squeezy-funny-typography-design-vector-24076499</a:t>
            </a:r>
          </a:p>
        </p:txBody>
      </p:sp>
    </p:spTree>
    <p:extLst>
      <p:ext uri="{BB962C8B-B14F-4D97-AF65-F5344CB8AC3E}">
        <p14:creationId xmlns:p14="http://schemas.microsoft.com/office/powerpoint/2010/main" val="1685478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316AECB-76A2-4B3D-BC05-C3D2F9673D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36C9038-8D08-4062-8B7C-7958E35FAC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F5EFF5-7CE9-477A-A42B-55642953E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Typy väziva 1.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E87DCEC-B1D6-421B-962C-2C8C41A6CB12}"/>
              </a:ext>
            </a:extLst>
          </p:cNvPr>
          <p:cNvSpPr txBox="1"/>
          <p:nvPr/>
        </p:nvSpPr>
        <p:spPr>
          <a:xfrm>
            <a:off x="1873551" y="1171576"/>
            <a:ext cx="79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solidFill>
                  <a:srgbClr val="FF0000"/>
                </a:solidFill>
                <a:latin typeface="+mn-lt"/>
              </a:rPr>
              <a:t>Husté </a:t>
            </a:r>
            <a:r>
              <a:rPr lang="sk-SK" sz="2800" dirty="0" err="1">
                <a:solidFill>
                  <a:srgbClr val="FF0000"/>
                </a:solidFill>
                <a:latin typeface="+mn-lt"/>
              </a:rPr>
              <a:t>kolagénne</a:t>
            </a:r>
            <a:r>
              <a:rPr lang="sk-SK" sz="2800" dirty="0">
                <a:solidFill>
                  <a:srgbClr val="FF0000"/>
                </a:solidFill>
                <a:latin typeface="+mn-lt"/>
              </a:rPr>
              <a:t> väzivo </a:t>
            </a:r>
          </a:p>
        </p:txBody>
      </p:sp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74790C7B-EB33-44D6-A983-5B900EAFDE0F}"/>
              </a:ext>
            </a:extLst>
          </p:cNvPr>
          <p:cNvCxnSpPr/>
          <p:nvPr/>
        </p:nvCxnSpPr>
        <p:spPr bwMode="auto">
          <a:xfrm flipH="1">
            <a:off x="2672862" y="1694796"/>
            <a:ext cx="1448972" cy="5419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1F9FA9E2-0AE4-48E6-9669-ACAA7BBB85DD}"/>
              </a:ext>
            </a:extLst>
          </p:cNvPr>
          <p:cNvCxnSpPr/>
          <p:nvPr/>
        </p:nvCxnSpPr>
        <p:spPr bwMode="auto">
          <a:xfrm>
            <a:off x="7043226" y="1694795"/>
            <a:ext cx="2053884" cy="5419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BlokTextu 11">
            <a:extLst>
              <a:ext uri="{FF2B5EF4-FFF2-40B4-BE49-F238E27FC236}">
                <a16:creationId xmlns:a16="http://schemas.microsoft.com/office/drawing/2014/main" id="{0EDBE852-F580-48E8-A0F0-BB137B4165E4}"/>
              </a:ext>
            </a:extLst>
          </p:cNvPr>
          <p:cNvSpPr txBox="1"/>
          <p:nvPr/>
        </p:nvSpPr>
        <p:spPr>
          <a:xfrm>
            <a:off x="720000" y="2349305"/>
            <a:ext cx="35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latin typeface="+mn-lt"/>
              </a:rPr>
              <a:t>Usporiadané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6BA310C6-CA65-4ABC-B537-76647D9060F1}"/>
              </a:ext>
            </a:extLst>
          </p:cNvPr>
          <p:cNvSpPr txBox="1"/>
          <p:nvPr/>
        </p:nvSpPr>
        <p:spPr>
          <a:xfrm>
            <a:off x="8314006" y="2349305"/>
            <a:ext cx="3305908" cy="54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latin typeface="+mn-lt"/>
              </a:rPr>
              <a:t>Neusporiadané</a:t>
            </a:r>
          </a:p>
        </p:txBody>
      </p:sp>
      <p:pic>
        <p:nvPicPr>
          <p:cNvPr id="5122" name="Picture 2" descr="Husté uspořádané kolagenní vazivo - podélný řez šlachou (HE)">
            <a:extLst>
              <a:ext uri="{FF2B5EF4-FFF2-40B4-BE49-F238E27FC236}">
                <a16:creationId xmlns:a16="http://schemas.microsoft.com/office/drawing/2014/main" id="{D854E30A-BC33-4FE5-877A-8E04BEF88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9" y="2982804"/>
            <a:ext cx="4068000" cy="30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usté neuspořádané kolagenní vazivo - skléra (HEŠ)">
            <a:extLst>
              <a:ext uri="{FF2B5EF4-FFF2-40B4-BE49-F238E27FC236}">
                <a16:creationId xmlns:a16="http://schemas.microsoft.com/office/drawing/2014/main" id="{3D20D943-812F-4D09-85BB-BE0C18E5E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31" y="3058425"/>
            <a:ext cx="4003229" cy="300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žického 18">
            <a:hlinkClick r:id="" action="ppaction://media"/>
            <a:extLst>
              <a:ext uri="{FF2B5EF4-FFF2-40B4-BE49-F238E27FC236}">
                <a16:creationId xmlns:a16="http://schemas.microsoft.com/office/drawing/2014/main" id="{E0766B51-C19C-483D-9654-AF3C05DA3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4339" y="629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24D7BB48-7954-4EE1-9FA0-A2DE2FC900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953DADE-FCAA-4186-87DB-77B88B640A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6E22BC-8EB0-4DCF-9C80-A6EF84EC7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Typy väziva 2.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723013D-F1E0-405C-98BB-FAC3FB87A628}"/>
              </a:ext>
            </a:extLst>
          </p:cNvPr>
          <p:cNvSpPr txBox="1"/>
          <p:nvPr/>
        </p:nvSpPr>
        <p:spPr>
          <a:xfrm>
            <a:off x="720000" y="1419531"/>
            <a:ext cx="409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solidFill>
                  <a:srgbClr val="FF0000"/>
                </a:solidFill>
                <a:latin typeface="+mn-lt"/>
              </a:rPr>
              <a:t>Riedke </a:t>
            </a:r>
            <a:r>
              <a:rPr lang="sk-SK" sz="2800" dirty="0" err="1">
                <a:solidFill>
                  <a:srgbClr val="FF0000"/>
                </a:solidFill>
                <a:latin typeface="+mn-lt"/>
              </a:rPr>
              <a:t>kolagénne</a:t>
            </a:r>
            <a:endParaRPr lang="sk-SK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B4C9919-41C0-49F1-903A-43ABB497AD22}"/>
              </a:ext>
            </a:extLst>
          </p:cNvPr>
          <p:cNvSpPr txBox="1"/>
          <p:nvPr/>
        </p:nvSpPr>
        <p:spPr>
          <a:xfrm>
            <a:off x="7188589" y="1419531"/>
            <a:ext cx="409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solidFill>
                  <a:srgbClr val="FF0000"/>
                </a:solidFill>
                <a:latin typeface="+mn-lt"/>
              </a:rPr>
              <a:t>Rôsolovité</a:t>
            </a:r>
          </a:p>
        </p:txBody>
      </p:sp>
      <p:pic>
        <p:nvPicPr>
          <p:cNvPr id="6146" name="Picture 2" descr="Rosolovité vazivo (AZAN)">
            <a:extLst>
              <a:ext uri="{FF2B5EF4-FFF2-40B4-BE49-F238E27FC236}">
                <a16:creationId xmlns:a16="http://schemas.microsoft.com/office/drawing/2014/main" id="{E747181C-D519-4B9C-A215-3BED1F574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68" y="2082018"/>
            <a:ext cx="5054991" cy="379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Řídké kolagenní vazivo - jícen (HEŠ)">
            <a:extLst>
              <a:ext uri="{FF2B5EF4-FFF2-40B4-BE49-F238E27FC236}">
                <a16:creationId xmlns:a16="http://schemas.microsoft.com/office/drawing/2014/main" id="{CE8D7683-4EDE-4857-BF7B-1DD0CC58F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03" y="2082018"/>
            <a:ext cx="5054992" cy="379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žického 19">
            <a:hlinkClick r:id="" action="ppaction://media"/>
            <a:extLst>
              <a:ext uri="{FF2B5EF4-FFF2-40B4-BE49-F238E27FC236}">
                <a16:creationId xmlns:a16="http://schemas.microsoft.com/office/drawing/2014/main" id="{161B86CD-80AB-4948-9547-8E08202F1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6351" y="72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019CF39-7F6F-4C0A-85ED-4216D1307E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7188B8D-7D7D-4CE0-99E9-5482B319D4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74A2FE-C260-4ADF-ADFF-440C4EB78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Typy väziva 3.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2BBF0733-DEBD-4737-B326-15A877664B81}"/>
              </a:ext>
            </a:extLst>
          </p:cNvPr>
          <p:cNvSpPr txBox="1"/>
          <p:nvPr/>
        </p:nvSpPr>
        <p:spPr>
          <a:xfrm>
            <a:off x="4178105" y="1364566"/>
            <a:ext cx="3812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solidFill>
                  <a:srgbClr val="FF0000"/>
                </a:solidFill>
                <a:latin typeface="+mn-lt"/>
              </a:rPr>
              <a:t>Tuková </a:t>
            </a:r>
            <a:r>
              <a:rPr lang="sk-SK" sz="2800" dirty="0" err="1">
                <a:solidFill>
                  <a:srgbClr val="FF0000"/>
                </a:solidFill>
                <a:latin typeface="+mn-lt"/>
              </a:rPr>
              <a:t>tkáň</a:t>
            </a:r>
            <a:endParaRPr lang="sk-SK" sz="28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2E62A8F8-D70A-42A1-89F4-933FFAB8B8FD}"/>
              </a:ext>
            </a:extLst>
          </p:cNvPr>
          <p:cNvCxnSpPr/>
          <p:nvPr/>
        </p:nvCxnSpPr>
        <p:spPr bwMode="auto">
          <a:xfrm flipH="1">
            <a:off x="3305908" y="1887786"/>
            <a:ext cx="1111347" cy="4333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96CBAB13-4CB1-4F7E-8881-88C3FEB20D33}"/>
              </a:ext>
            </a:extLst>
          </p:cNvPr>
          <p:cNvCxnSpPr/>
          <p:nvPr/>
        </p:nvCxnSpPr>
        <p:spPr bwMode="auto">
          <a:xfrm>
            <a:off x="5781821" y="1887786"/>
            <a:ext cx="1350499" cy="4333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BlokTextu 10">
            <a:extLst>
              <a:ext uri="{FF2B5EF4-FFF2-40B4-BE49-F238E27FC236}">
                <a16:creationId xmlns:a16="http://schemas.microsoft.com/office/drawing/2014/main" id="{642EA865-67D1-4189-956C-FE4E26DC032D}"/>
              </a:ext>
            </a:extLst>
          </p:cNvPr>
          <p:cNvSpPr txBox="1"/>
          <p:nvPr/>
        </p:nvSpPr>
        <p:spPr>
          <a:xfrm>
            <a:off x="1111348" y="2419643"/>
            <a:ext cx="3305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latin typeface="+mn-lt"/>
              </a:rPr>
              <a:t>Biela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3BBB6ACE-B3BE-4A43-9DC1-04E5031A35E6}"/>
              </a:ext>
            </a:extLst>
          </p:cNvPr>
          <p:cNvSpPr txBox="1"/>
          <p:nvPr/>
        </p:nvSpPr>
        <p:spPr>
          <a:xfrm>
            <a:off x="6780628" y="2411006"/>
            <a:ext cx="292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latin typeface="+mn-lt"/>
              </a:rPr>
              <a:t>Hnedá</a:t>
            </a:r>
          </a:p>
        </p:txBody>
      </p:sp>
      <p:pic>
        <p:nvPicPr>
          <p:cNvPr id="13" name="Picture 2" descr="Bílá tuková tkáň - mamma non-lactans (HE)">
            <a:extLst>
              <a:ext uri="{FF2B5EF4-FFF2-40B4-BE49-F238E27FC236}">
                <a16:creationId xmlns:a16="http://schemas.microsoft.com/office/drawing/2014/main" id="{2B7D45DA-148F-40BA-92DC-A889A3D0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2942863"/>
            <a:ext cx="3812344" cy="285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n Vivo Noninvasive Detection of Brown Adipose Tissue through ...">
            <a:extLst>
              <a:ext uri="{FF2B5EF4-FFF2-40B4-BE49-F238E27FC236}">
                <a16:creationId xmlns:a16="http://schemas.microsoft.com/office/drawing/2014/main" id="{5F2A7CAC-3ED1-4FC9-A90D-AFDB18F28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28" y="2887260"/>
            <a:ext cx="3812344" cy="329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žického 20">
            <a:hlinkClick r:id="" action="ppaction://media"/>
            <a:extLst>
              <a:ext uri="{FF2B5EF4-FFF2-40B4-BE49-F238E27FC236}">
                <a16:creationId xmlns:a16="http://schemas.microsoft.com/office/drawing/2014/main" id="{01C2E4C4-0C36-45EF-8CF1-6A1BCE14A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0000" y="561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1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E99DDA0-9D68-4765-918D-7E903FB65C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D3A03E0-1A8C-44A8-BE24-25B08668EB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25FAC8-C02C-4B98-9387-DD95E6B38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Typy väziva – 4.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D80D4E70-99F2-4BF4-AC87-16382A1C348D}"/>
              </a:ext>
            </a:extLst>
          </p:cNvPr>
          <p:cNvSpPr txBox="1"/>
          <p:nvPr/>
        </p:nvSpPr>
        <p:spPr>
          <a:xfrm>
            <a:off x="720000" y="1491175"/>
            <a:ext cx="365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 err="1">
                <a:solidFill>
                  <a:srgbClr val="FF0000"/>
                </a:solidFill>
                <a:latin typeface="+mn-lt"/>
              </a:rPr>
              <a:t>Retikulárne</a:t>
            </a:r>
            <a:r>
              <a:rPr lang="sk-SK" sz="2800" dirty="0">
                <a:solidFill>
                  <a:srgbClr val="FF0000"/>
                </a:solidFill>
                <a:latin typeface="+mn-lt"/>
              </a:rPr>
              <a:t> väzivo</a:t>
            </a:r>
          </a:p>
        </p:txBody>
      </p:sp>
      <p:pic>
        <p:nvPicPr>
          <p:cNvPr id="7" name="Picture 8" descr="Výsledok vyhľadávania obrázkov pre dopyt retikularni vlakna">
            <a:extLst>
              <a:ext uri="{FF2B5EF4-FFF2-40B4-BE49-F238E27FC236}">
                <a16:creationId xmlns:a16="http://schemas.microsoft.com/office/drawing/2014/main" id="{3D5C101B-1271-4EB7-8BD0-D577FF00E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2177875"/>
            <a:ext cx="3554308" cy="266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729485CC-6919-4D0D-8F44-39C1EC430939}"/>
              </a:ext>
            </a:extLst>
          </p:cNvPr>
          <p:cNvSpPr txBox="1"/>
          <p:nvPr/>
        </p:nvSpPr>
        <p:spPr>
          <a:xfrm>
            <a:off x="6949440" y="1491175"/>
            <a:ext cx="464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solidFill>
                  <a:srgbClr val="FF0000"/>
                </a:solidFill>
                <a:latin typeface="+mn-lt"/>
              </a:rPr>
              <a:t>Elastické väzivo</a:t>
            </a:r>
          </a:p>
        </p:txBody>
      </p:sp>
      <p:pic>
        <p:nvPicPr>
          <p:cNvPr id="7172" name="Picture 4" descr="Bony and fibroelastic structures of the larynx. Axial view ...">
            <a:extLst>
              <a:ext uri="{FF2B5EF4-FFF2-40B4-BE49-F238E27FC236}">
                <a16:creationId xmlns:a16="http://schemas.microsoft.com/office/drawing/2014/main" id="{C4E7BE94-3B69-434A-8F38-0DC017E0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34" y="2014395"/>
            <a:ext cx="5014520" cy="310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061A9A8B-89A9-483B-9A1D-7545B45583A0}"/>
              </a:ext>
            </a:extLst>
          </p:cNvPr>
          <p:cNvCxnSpPr/>
          <p:nvPr/>
        </p:nvCxnSpPr>
        <p:spPr bwMode="auto">
          <a:xfrm flipH="1">
            <a:off x="8975188" y="2149778"/>
            <a:ext cx="1941341" cy="76223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Obdĺžnik 10">
            <a:extLst>
              <a:ext uri="{FF2B5EF4-FFF2-40B4-BE49-F238E27FC236}">
                <a16:creationId xmlns:a16="http://schemas.microsoft.com/office/drawing/2014/main" id="{76D26A16-9F99-474C-ADCB-862B2E6CA852}"/>
              </a:ext>
            </a:extLst>
          </p:cNvPr>
          <p:cNvSpPr/>
          <p:nvPr/>
        </p:nvSpPr>
        <p:spPr>
          <a:xfrm>
            <a:off x="5870916" y="5212637"/>
            <a:ext cx="64523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800" dirty="0"/>
              <a:t>https://www.researchgate.net/figure/Bony-and-fibroelastic-structures-of-the-larynx-Axial-view-Specimen-of-the-scientific_fig2_224899279</a:t>
            </a:r>
          </a:p>
        </p:txBody>
      </p:sp>
      <p:pic>
        <p:nvPicPr>
          <p:cNvPr id="5" name="Pažického 21">
            <a:hlinkClick r:id="" action="ppaction://media"/>
            <a:extLst>
              <a:ext uri="{FF2B5EF4-FFF2-40B4-BE49-F238E27FC236}">
                <a16:creationId xmlns:a16="http://schemas.microsoft.com/office/drawing/2014/main" id="{F2113C06-D264-44A8-A6ED-5E0DADB69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2614" y="72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7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2D4C1-41F4-4C97-8C17-605E861F46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of Histology and Embryology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56B23-F207-465C-B7C4-6F14C12426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129FBF74-6F59-49CE-8A79-74DFF66AB698}"/>
              </a:ext>
            </a:extLst>
          </p:cNvPr>
          <p:cNvSpPr txBox="1">
            <a:spLocks/>
          </p:cNvSpPr>
          <p:nvPr/>
        </p:nvSpPr>
        <p:spPr>
          <a:xfrm>
            <a:off x="415200" y="690457"/>
            <a:ext cx="11361600" cy="117158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sk-SK" kern="0" dirty="0"/>
              <a:t>Ďalšia literatúra</a:t>
            </a:r>
            <a:endParaRPr lang="en-US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BB134-A94B-45FD-A01D-338935B7BDC5}"/>
              </a:ext>
            </a:extLst>
          </p:cNvPr>
          <p:cNvSpPr/>
          <p:nvPr/>
        </p:nvSpPr>
        <p:spPr bwMode="auto">
          <a:xfrm>
            <a:off x="0" y="2378143"/>
            <a:ext cx="11361600" cy="16668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Tx/>
              <a:buChar char="-"/>
            </a:pPr>
            <a:r>
              <a:rPr kumimoji="0" lang="sk-SK" sz="2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Histologický atlas LF MUNI- </a:t>
            </a:r>
            <a:r>
              <a:rPr lang="sk-SK" sz="1800" dirty="0">
                <a:latin typeface="+mn-lt"/>
              </a:rPr>
              <a:t>(</a:t>
            </a:r>
            <a:r>
              <a:rPr lang="sk-SK" sz="1600" u="sng" dirty="0"/>
              <a:t>https://munispace.muni.cz/library/catalog/book/140)</a:t>
            </a:r>
          </a:p>
          <a:p>
            <a:pPr marL="457200" indent="-457200">
              <a:buFontTx/>
              <a:buChar char="-"/>
            </a:pPr>
            <a:r>
              <a:rPr kumimoji="0" lang="sk-SK" sz="2800" b="0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Elektronově</a:t>
            </a:r>
            <a:r>
              <a:rPr kumimoji="0" lang="sk-SK" sz="2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 mikroskopický atlas LF MUNI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0627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Histology and Embryology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32115" y="2909635"/>
            <a:ext cx="37921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>
                <a:latin typeface="+mn-lt"/>
              </a:rPr>
              <a:t>Klára Dolinová</a:t>
            </a:r>
          </a:p>
          <a:p>
            <a:pPr algn="ctr"/>
            <a:r>
              <a:rPr lang="cs-CZ" sz="2800" dirty="0">
                <a:latin typeface="+mn-lt"/>
              </a:rPr>
              <a:t>Peter </a:t>
            </a:r>
            <a:r>
              <a:rPr lang="cs-CZ" sz="2800" dirty="0" err="1">
                <a:latin typeface="+mn-lt"/>
              </a:rPr>
              <a:t>Staňo</a:t>
            </a:r>
            <a:endParaRPr lang="cs-CZ" sz="2800" dirty="0">
              <a:latin typeface="+mn-lt"/>
            </a:endParaRPr>
          </a:p>
          <a:p>
            <a:pPr algn="ctr"/>
            <a:r>
              <a:rPr lang="en-US" sz="2800" dirty="0">
                <a:latin typeface="+mn-lt"/>
              </a:rPr>
              <a:t>Yehonatan Solomonov</a:t>
            </a:r>
            <a:endParaRPr lang="cs-CZ" sz="2800" dirty="0">
              <a:latin typeface="+mn-lt"/>
            </a:endParaRPr>
          </a:p>
          <a:p>
            <a:pPr algn="ctr"/>
            <a:r>
              <a:rPr lang="cs-CZ" sz="2800" dirty="0">
                <a:latin typeface="+mn-lt"/>
              </a:rPr>
              <a:t>Petr Vaňhara</a:t>
            </a:r>
          </a:p>
        </p:txBody>
      </p:sp>
      <p:pic>
        <p:nvPicPr>
          <p:cNvPr id="1026" name="Picture 2" descr="Department of Histology and Embryology (EN) - Barevné provede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21" y="806327"/>
            <a:ext cx="4719554" cy="194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453103" y="5122815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3600" dirty="0">
                <a:latin typeface="+mn-lt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3081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6CFDCFE-6E6F-4E15-975C-4C8C1327C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noProof="0" dirty="0"/>
              <a:t>Ústav </a:t>
            </a:r>
            <a:r>
              <a:rPr lang="sk-SK" noProof="0" dirty="0" err="1"/>
              <a:t>histologie</a:t>
            </a:r>
            <a:r>
              <a:rPr lang="sk-SK" noProof="0" dirty="0"/>
              <a:t> a </a:t>
            </a:r>
            <a:r>
              <a:rPr lang="sk-SK" noProof="0" dirty="0" err="1"/>
              <a:t>embryologie</a:t>
            </a:r>
            <a:r>
              <a:rPr lang="sk-SK" noProof="0" dirty="0"/>
              <a:t> LF MUNI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2029593-2F65-4CAA-B93A-28908912C7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F84038-12EB-42F0-9D70-BE339559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Charakteristika </a:t>
            </a:r>
            <a:r>
              <a:rPr lang="sk-SK" dirty="0" err="1"/>
              <a:t>pojivové</a:t>
            </a:r>
            <a:r>
              <a:rPr lang="sk-SK" dirty="0"/>
              <a:t> </a:t>
            </a:r>
            <a:r>
              <a:rPr lang="sk-SK" dirty="0" err="1"/>
              <a:t>tkáně</a:t>
            </a:r>
            <a:endParaRPr lang="sk-SK" dirty="0"/>
          </a:p>
        </p:txBody>
      </p:sp>
      <p:pic>
        <p:nvPicPr>
          <p:cNvPr id="1028" name="Picture 4" descr="Výsledok vyhľadávania obrázkov pre dopyt mesenchym">
            <a:extLst>
              <a:ext uri="{FF2B5EF4-FFF2-40B4-BE49-F238E27FC236}">
                <a16:creationId xmlns:a16="http://schemas.microsoft.com/office/drawing/2014/main" id="{8EF73565-D3B4-41B5-991C-653CAF2F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784" y="73631"/>
            <a:ext cx="3236742" cy="323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0A3A03D0-6B21-4F11-9687-ADF9157EEBE0}"/>
              </a:ext>
            </a:extLst>
          </p:cNvPr>
          <p:cNvSpPr txBox="1"/>
          <p:nvPr/>
        </p:nvSpPr>
        <p:spPr>
          <a:xfrm>
            <a:off x="9554805" y="3310373"/>
            <a:ext cx="222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900" dirty="0"/>
              <a:t>http://www.anatomie.net/histowebatlas/m-139b.htm</a:t>
            </a:r>
            <a:endParaRPr lang="sk-SK" sz="900" dirty="0">
              <a:latin typeface="+mn-lt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67BDCE3-A15D-4A73-A975-737562699AB1}"/>
              </a:ext>
            </a:extLst>
          </p:cNvPr>
          <p:cNvSpPr txBox="1"/>
          <p:nvPr/>
        </p:nvSpPr>
        <p:spPr>
          <a:xfrm>
            <a:off x="3011660" y="1430392"/>
            <a:ext cx="4009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err="1">
                <a:latin typeface="+mn-lt"/>
              </a:rPr>
              <a:t>Pojivo</a:t>
            </a:r>
            <a:r>
              <a:rPr lang="sk-SK" sz="2800" dirty="0">
                <a:latin typeface="+mn-lt"/>
              </a:rPr>
              <a:t> </a:t>
            </a:r>
          </a:p>
        </p:txBody>
      </p: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52F2B8D4-D076-430E-9F15-055DE30EB836}"/>
              </a:ext>
            </a:extLst>
          </p:cNvPr>
          <p:cNvCxnSpPr/>
          <p:nvPr/>
        </p:nvCxnSpPr>
        <p:spPr bwMode="auto">
          <a:xfrm flipH="1">
            <a:off x="3854548" y="2124222"/>
            <a:ext cx="825452" cy="7455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Rovná spojovacia šípka 12">
            <a:extLst>
              <a:ext uri="{FF2B5EF4-FFF2-40B4-BE49-F238E27FC236}">
                <a16:creationId xmlns:a16="http://schemas.microsoft.com/office/drawing/2014/main" id="{BE583151-29C5-4CB2-9945-8340BECE0DC1}"/>
              </a:ext>
            </a:extLst>
          </p:cNvPr>
          <p:cNvCxnSpPr/>
          <p:nvPr/>
        </p:nvCxnSpPr>
        <p:spPr bwMode="auto">
          <a:xfrm>
            <a:off x="5190978" y="2124222"/>
            <a:ext cx="759656" cy="7455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BlokTextu 13">
            <a:extLst>
              <a:ext uri="{FF2B5EF4-FFF2-40B4-BE49-F238E27FC236}">
                <a16:creationId xmlns:a16="http://schemas.microsoft.com/office/drawing/2014/main" id="{9F1F9EB5-8D74-400F-B9A8-BAEA205A011C}"/>
              </a:ext>
            </a:extLst>
          </p:cNvPr>
          <p:cNvSpPr txBox="1"/>
          <p:nvPr/>
        </p:nvSpPr>
        <p:spPr>
          <a:xfrm>
            <a:off x="1983545" y="3108960"/>
            <a:ext cx="2124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000" dirty="0" err="1">
                <a:latin typeface="+mn-lt"/>
              </a:rPr>
              <a:t>Buněčná</a:t>
            </a:r>
            <a:r>
              <a:rPr lang="sk-SK" sz="2000" dirty="0">
                <a:latin typeface="+mn-lt"/>
              </a:rPr>
              <a:t> zložka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3903C780-841D-4ABC-A465-E1A9B52F0E2D}"/>
              </a:ext>
            </a:extLst>
          </p:cNvPr>
          <p:cNvSpPr txBox="1"/>
          <p:nvPr/>
        </p:nvSpPr>
        <p:spPr>
          <a:xfrm>
            <a:off x="5542671" y="3047405"/>
            <a:ext cx="2124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000" dirty="0">
                <a:latin typeface="+mn-lt"/>
              </a:rPr>
              <a:t>EC </a:t>
            </a:r>
            <a:r>
              <a:rPr lang="sk-SK" sz="2000" dirty="0" err="1">
                <a:latin typeface="+mn-lt"/>
              </a:rPr>
              <a:t>matrix</a:t>
            </a:r>
            <a:endParaRPr lang="sk-SK" sz="2000" dirty="0">
              <a:latin typeface="+mn-lt"/>
            </a:endParaRPr>
          </a:p>
        </p:txBody>
      </p:sp>
      <p:cxnSp>
        <p:nvCxnSpPr>
          <p:cNvPr id="19" name="Rovná spojovacia šípka 18">
            <a:extLst>
              <a:ext uri="{FF2B5EF4-FFF2-40B4-BE49-F238E27FC236}">
                <a16:creationId xmlns:a16="http://schemas.microsoft.com/office/drawing/2014/main" id="{940EB15E-FCD8-4A5E-B179-6D5D6903843C}"/>
              </a:ext>
            </a:extLst>
          </p:cNvPr>
          <p:cNvCxnSpPr/>
          <p:nvPr/>
        </p:nvCxnSpPr>
        <p:spPr bwMode="auto">
          <a:xfrm flipH="1">
            <a:off x="5190978" y="3679705"/>
            <a:ext cx="578197" cy="8500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Rovná spojovacia šípka 20">
            <a:extLst>
              <a:ext uri="{FF2B5EF4-FFF2-40B4-BE49-F238E27FC236}">
                <a16:creationId xmlns:a16="http://schemas.microsoft.com/office/drawing/2014/main" id="{1B5AC1A3-9051-4DC8-9380-2F51673BBA33}"/>
              </a:ext>
            </a:extLst>
          </p:cNvPr>
          <p:cNvCxnSpPr/>
          <p:nvPr/>
        </p:nvCxnSpPr>
        <p:spPr bwMode="auto">
          <a:xfrm>
            <a:off x="6604781" y="3679705"/>
            <a:ext cx="682284" cy="8500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BlokTextu 21">
            <a:extLst>
              <a:ext uri="{FF2B5EF4-FFF2-40B4-BE49-F238E27FC236}">
                <a16:creationId xmlns:a16="http://schemas.microsoft.com/office/drawing/2014/main" id="{A9553581-4FE8-48D3-9FDB-A3482747DDEA}"/>
              </a:ext>
            </a:extLst>
          </p:cNvPr>
          <p:cNvSpPr txBox="1"/>
          <p:nvPr/>
        </p:nvSpPr>
        <p:spPr>
          <a:xfrm>
            <a:off x="4267274" y="4704334"/>
            <a:ext cx="1828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latin typeface="+mn-lt"/>
              </a:rPr>
              <a:t>Vlákna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B9448B44-9A38-491E-A2BB-E2D5D270E272}"/>
              </a:ext>
            </a:extLst>
          </p:cNvPr>
          <p:cNvSpPr txBox="1"/>
          <p:nvPr/>
        </p:nvSpPr>
        <p:spPr>
          <a:xfrm>
            <a:off x="7020952" y="4709227"/>
            <a:ext cx="2334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000" dirty="0">
                <a:latin typeface="+mn-lt"/>
              </a:rPr>
              <a:t>Amorfná hmota</a:t>
            </a:r>
          </a:p>
        </p:txBody>
      </p:sp>
      <p:pic>
        <p:nvPicPr>
          <p:cNvPr id="5" name="Pažického 9">
            <a:hlinkClick r:id="" action="ppaction://media"/>
            <a:extLst>
              <a:ext uri="{FF2B5EF4-FFF2-40B4-BE49-F238E27FC236}">
                <a16:creationId xmlns:a16="http://schemas.microsoft.com/office/drawing/2014/main" id="{6E580BFA-0617-4274-A149-6EF76C6BB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228" y="134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2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070C301-1D45-4158-A8F3-0C1F35CB91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F273057-0222-47DA-A323-6663A6F8B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8CEE8A-5410-4F69-897E-7BAE4D005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Typy vláken </a:t>
            </a:r>
          </a:p>
        </p:txBody>
      </p:sp>
      <p:pic>
        <p:nvPicPr>
          <p:cNvPr id="2050" name="Picture 2" descr="Výsledok vyhľadávania obrázkov pre dopyt kolagen struktura">
            <a:extLst>
              <a:ext uri="{FF2B5EF4-FFF2-40B4-BE49-F238E27FC236}">
                <a16:creationId xmlns:a16="http://schemas.microsoft.com/office/drawing/2014/main" id="{FDA43C06-CE3D-40BA-B124-4AA9B0334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1938059"/>
            <a:ext cx="4190707" cy="230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068EAB0C-5DC0-4997-A268-505CEFCD6F78}"/>
              </a:ext>
            </a:extLst>
          </p:cNvPr>
          <p:cNvSpPr txBox="1"/>
          <p:nvPr/>
        </p:nvSpPr>
        <p:spPr>
          <a:xfrm>
            <a:off x="540000" y="1321343"/>
            <a:ext cx="4074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solidFill>
                  <a:schemeClr val="accent2"/>
                </a:solidFill>
                <a:latin typeface="+mn-lt"/>
              </a:rPr>
              <a:t>1. </a:t>
            </a:r>
            <a:r>
              <a:rPr lang="sk-SK" sz="2800" dirty="0" err="1">
                <a:solidFill>
                  <a:schemeClr val="accent2"/>
                </a:solidFill>
                <a:latin typeface="+mn-lt"/>
              </a:rPr>
              <a:t>Kolagénne</a:t>
            </a:r>
            <a:endParaRPr lang="sk-SK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A89287B-E175-49BF-9C6D-2D4A1BEE00B3}"/>
              </a:ext>
            </a:extLst>
          </p:cNvPr>
          <p:cNvSpPr txBox="1"/>
          <p:nvPr/>
        </p:nvSpPr>
        <p:spPr>
          <a:xfrm>
            <a:off x="718800" y="4404405"/>
            <a:ext cx="38954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900" dirty="0"/>
              <a:t>https://cs.wikipedia.org/wiki/Kolagen</a:t>
            </a:r>
            <a:endParaRPr lang="sk-SK" sz="900" dirty="0">
              <a:latin typeface="+mn-lt"/>
            </a:endParaRPr>
          </a:p>
        </p:txBody>
      </p:sp>
      <p:pic>
        <p:nvPicPr>
          <p:cNvPr id="2052" name="Picture 4" descr="Výsledok vyhľadávania obrázkov pre dopyt elasticka vlakna">
            <a:extLst>
              <a:ext uri="{FF2B5EF4-FFF2-40B4-BE49-F238E27FC236}">
                <a16:creationId xmlns:a16="http://schemas.microsoft.com/office/drawing/2014/main" id="{4A02B26C-A2A8-4436-B742-DB599365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37" y="1938059"/>
            <a:ext cx="3648441" cy="273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935201D1-8B52-468C-9826-FE1E4F923B2F}"/>
              </a:ext>
            </a:extLst>
          </p:cNvPr>
          <p:cNvSpPr txBox="1"/>
          <p:nvPr/>
        </p:nvSpPr>
        <p:spPr>
          <a:xfrm>
            <a:off x="7188591" y="1321343"/>
            <a:ext cx="3648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solidFill>
                  <a:schemeClr val="accent2"/>
                </a:solidFill>
                <a:latin typeface="+mn-lt"/>
              </a:rPr>
              <a:t>2. Elastická  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943E5C1-B37F-4757-A6AA-964B47526D01}"/>
              </a:ext>
            </a:extLst>
          </p:cNvPr>
          <p:cNvSpPr txBox="1"/>
          <p:nvPr/>
        </p:nvSpPr>
        <p:spPr>
          <a:xfrm>
            <a:off x="4426635" y="5149334"/>
            <a:ext cx="344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solidFill>
                  <a:schemeClr val="accent2"/>
                </a:solidFill>
                <a:latin typeface="+mn-lt"/>
              </a:rPr>
              <a:t>3. </a:t>
            </a:r>
            <a:r>
              <a:rPr lang="sk-SK" sz="2800" dirty="0" err="1">
                <a:solidFill>
                  <a:schemeClr val="accent2"/>
                </a:solidFill>
                <a:latin typeface="+mn-lt"/>
              </a:rPr>
              <a:t>Retikulárne</a:t>
            </a:r>
            <a:r>
              <a:rPr lang="sk-SK" sz="2800" dirty="0">
                <a:solidFill>
                  <a:schemeClr val="accent2"/>
                </a:solidFill>
                <a:latin typeface="+mn-lt"/>
              </a:rPr>
              <a:t> </a:t>
            </a:r>
          </a:p>
        </p:txBody>
      </p:sp>
      <p:pic>
        <p:nvPicPr>
          <p:cNvPr id="2056" name="Picture 8" descr="Výsledok vyhľadávania obrázkov pre dopyt retikularni vlakna">
            <a:extLst>
              <a:ext uri="{FF2B5EF4-FFF2-40B4-BE49-F238E27FC236}">
                <a16:creationId xmlns:a16="http://schemas.microsoft.com/office/drawing/2014/main" id="{96F8D545-BD6F-4EF7-A083-53ADB3BF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74" y="4670868"/>
            <a:ext cx="2752579" cy="206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03A0FB55-F523-485D-B82C-7E8C3018C5BD}"/>
              </a:ext>
            </a:extLst>
          </p:cNvPr>
          <p:cNvSpPr txBox="1"/>
          <p:nvPr/>
        </p:nvSpPr>
        <p:spPr>
          <a:xfrm>
            <a:off x="5407270" y="6519858"/>
            <a:ext cx="24659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800" dirty="0">
                <a:latin typeface="+mn-lt"/>
              </a:rPr>
              <a:t>Histologický atlas LF UPOL</a:t>
            </a:r>
          </a:p>
        </p:txBody>
      </p:sp>
      <p:pic>
        <p:nvPicPr>
          <p:cNvPr id="5" name="Pažického 10">
            <a:hlinkClick r:id="" action="ppaction://media"/>
            <a:extLst>
              <a:ext uri="{FF2B5EF4-FFF2-40B4-BE49-F238E27FC236}">
                <a16:creationId xmlns:a16="http://schemas.microsoft.com/office/drawing/2014/main" id="{8B224DA0-7357-489C-A169-7181876BC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4203" y="643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9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F9ECEF-1CAD-4E66-9007-88402E9BD0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2CD234E-47A1-4DD2-A713-1B465F6F7F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4590476-4DE2-4AF7-83DE-2519567D4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Základná hmota amorfní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008488A5-7AF5-45F3-82E5-89C3AC2E9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sk-SK" dirty="0"/>
              <a:t>Jej súčasťou sú:</a:t>
            </a:r>
          </a:p>
          <a:p>
            <a:pPr marL="586350" indent="-514350">
              <a:buAutoNum type="arabicPeriod"/>
            </a:pPr>
            <a:r>
              <a:rPr lang="sk-SK" b="1" dirty="0" err="1"/>
              <a:t>Glykosaminoglykany</a:t>
            </a:r>
            <a:endParaRPr lang="sk-SK" b="1" dirty="0"/>
          </a:p>
          <a:p>
            <a:pPr marL="586350" indent="-514350">
              <a:buAutoNum type="arabicPeriod"/>
            </a:pPr>
            <a:r>
              <a:rPr lang="sk-SK" b="1" dirty="0" err="1"/>
              <a:t>Proteoglykany</a:t>
            </a:r>
            <a:endParaRPr lang="sk-SK" b="1" dirty="0"/>
          </a:p>
          <a:p>
            <a:pPr marL="586350" indent="-514350">
              <a:buAutoNum type="arabicPeriod"/>
            </a:pPr>
            <a:r>
              <a:rPr lang="sk-SK" b="1" dirty="0" err="1"/>
              <a:t>Glykoproteíny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98479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EF39C29-BCB4-4110-A3AC-14868F3160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869C87C-AB68-429E-A6C1-AED8B5D836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A57BB4-DE80-427A-8605-E0F6CF52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Glykosaminoglykany</a:t>
            </a:r>
            <a:r>
              <a:rPr lang="sk-SK" dirty="0"/>
              <a:t> </a:t>
            </a:r>
          </a:p>
        </p:txBody>
      </p:sp>
      <p:pic>
        <p:nvPicPr>
          <p:cNvPr id="3074" name="Picture 2" descr="Výsledok vyhľadávania obrázkov pre dopyt glykosaminoglykany">
            <a:extLst>
              <a:ext uri="{FF2B5EF4-FFF2-40B4-BE49-F238E27FC236}">
                <a16:creationId xmlns:a16="http://schemas.microsoft.com/office/drawing/2014/main" id="{D5853112-C55D-4B2A-8F4F-62290E8AF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77" y="2386688"/>
            <a:ext cx="4004603" cy="182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2E2FCAB-5197-4E99-B1D0-E3589C1EB14E}"/>
              </a:ext>
            </a:extLst>
          </p:cNvPr>
          <p:cNvSpPr txBox="1"/>
          <p:nvPr/>
        </p:nvSpPr>
        <p:spPr>
          <a:xfrm>
            <a:off x="6621782" y="4452143"/>
            <a:ext cx="36529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/>
              <a:t>https://cs.wikipedia.org/wiki/Kyselina_hyaluronov%C3%A1</a:t>
            </a:r>
            <a:endParaRPr lang="sk-SK" sz="800" dirty="0">
              <a:latin typeface="+mn-lt"/>
            </a:endParaRPr>
          </a:p>
        </p:txBody>
      </p:sp>
      <p:pic>
        <p:nvPicPr>
          <p:cNvPr id="3078" name="Picture 6" descr="Výsledok vyhľadávania obrázkov pre dopyt heparín">
            <a:extLst>
              <a:ext uri="{FF2B5EF4-FFF2-40B4-BE49-F238E27FC236}">
                <a16:creationId xmlns:a16="http://schemas.microsoft.com/office/drawing/2014/main" id="{4E0B4201-5D5B-4BC7-8C99-05FCA3987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65" y="1747043"/>
            <a:ext cx="26670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FBD90F0B-82BD-4C57-836B-E72F36681DEE}"/>
              </a:ext>
            </a:extLst>
          </p:cNvPr>
          <p:cNvSpPr/>
          <p:nvPr/>
        </p:nvSpPr>
        <p:spPr>
          <a:xfrm>
            <a:off x="1076765" y="4452143"/>
            <a:ext cx="19337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800" dirty="0"/>
              <a:t>https://cs.wikipedia.org/wiki/Heparin</a:t>
            </a:r>
          </a:p>
        </p:txBody>
      </p:sp>
      <p:pic>
        <p:nvPicPr>
          <p:cNvPr id="5" name="Pažického 11">
            <a:hlinkClick r:id="" action="ppaction://media"/>
            <a:extLst>
              <a:ext uri="{FF2B5EF4-FFF2-40B4-BE49-F238E27FC236}">
                <a16:creationId xmlns:a16="http://schemas.microsoft.com/office/drawing/2014/main" id="{6D17C47C-77A6-4DF1-ACF7-07693B14F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6982" y="72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2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7D0A0DE-77B4-404A-A217-18EC31CCE0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5771A9B-2D24-4C96-841F-011B42215D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B39819-1E8B-4249-A685-B093CBE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Proteoglykany</a:t>
            </a:r>
            <a:r>
              <a:rPr lang="sk-SK" dirty="0"/>
              <a:t> a </a:t>
            </a:r>
            <a:r>
              <a:rPr lang="sk-SK" dirty="0" err="1"/>
              <a:t>glykoproteíny</a:t>
            </a:r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D0ACB6F9-CAD6-497F-AB2F-BFA04BBABC2C}"/>
              </a:ext>
            </a:extLst>
          </p:cNvPr>
          <p:cNvSpPr txBox="1"/>
          <p:nvPr/>
        </p:nvSpPr>
        <p:spPr>
          <a:xfrm>
            <a:off x="970671" y="1505243"/>
            <a:ext cx="2700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 err="1">
                <a:solidFill>
                  <a:schemeClr val="accent2"/>
                </a:solidFill>
                <a:latin typeface="+mn-lt"/>
              </a:rPr>
              <a:t>Proteoglykany</a:t>
            </a:r>
            <a:endParaRPr lang="sk-SK" sz="28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098" name="Picture 2" descr="Výsledok vyhľadávania obrázkov pre dopyt proteoglykan">
            <a:extLst>
              <a:ext uri="{FF2B5EF4-FFF2-40B4-BE49-F238E27FC236}">
                <a16:creationId xmlns:a16="http://schemas.microsoft.com/office/drawing/2014/main" id="{7A151848-947B-4E27-B26A-33EF3C1F5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2143488"/>
            <a:ext cx="48768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73525A1C-FF3E-4CAA-971F-E0C42C8C23B0}"/>
              </a:ext>
            </a:extLst>
          </p:cNvPr>
          <p:cNvSpPr txBox="1"/>
          <p:nvPr/>
        </p:nvSpPr>
        <p:spPr>
          <a:xfrm>
            <a:off x="720000" y="4656406"/>
            <a:ext cx="3345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/>
              <a:t>http://fblt.cz/skripta/ii-premena-latek-a-energie-v-bunce/140-2/</a:t>
            </a:r>
            <a:endParaRPr lang="sk-SK" sz="800" dirty="0">
              <a:latin typeface="+mn-lt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4EE9DC7-0FC8-4FA1-BF06-07C87D6BE6C0}"/>
              </a:ext>
            </a:extLst>
          </p:cNvPr>
          <p:cNvSpPr txBox="1"/>
          <p:nvPr/>
        </p:nvSpPr>
        <p:spPr>
          <a:xfrm>
            <a:off x="666000" y="5176911"/>
            <a:ext cx="3624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latin typeface="+mn-lt"/>
              </a:rPr>
              <a:t>Sacharidy</a:t>
            </a:r>
            <a:r>
              <a:rPr lang="sk-SK" dirty="0"/>
              <a:t>&gt;Proteíny</a:t>
            </a:r>
            <a:endParaRPr lang="sk-SK" sz="2800" dirty="0">
              <a:latin typeface="+mn-lt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CDC562B3-86F1-468F-ACF5-5AE042E0A292}"/>
              </a:ext>
            </a:extLst>
          </p:cNvPr>
          <p:cNvSpPr txBox="1"/>
          <p:nvPr/>
        </p:nvSpPr>
        <p:spPr>
          <a:xfrm>
            <a:off x="7492043" y="1505243"/>
            <a:ext cx="398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 err="1">
                <a:solidFill>
                  <a:schemeClr val="accent2"/>
                </a:solidFill>
                <a:latin typeface="+mn-lt"/>
              </a:rPr>
              <a:t>Glykoproteíny</a:t>
            </a:r>
            <a:endParaRPr lang="sk-SK" sz="28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106" name="Picture 10" descr="Výsledok vyhľadávania obrázkov pre dopyt glycoprotein">
            <a:extLst>
              <a:ext uri="{FF2B5EF4-FFF2-40B4-BE49-F238E27FC236}">
                <a16:creationId xmlns:a16="http://schemas.microsoft.com/office/drawing/2014/main" id="{7DD6BAA8-F854-4962-96D6-A92012F0A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84" y="2068800"/>
            <a:ext cx="2284241" cy="287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ĺžnik 9">
            <a:extLst>
              <a:ext uri="{FF2B5EF4-FFF2-40B4-BE49-F238E27FC236}">
                <a16:creationId xmlns:a16="http://schemas.microsoft.com/office/drawing/2014/main" id="{F02F9327-C49A-417C-BD22-9DA847FF39FB}"/>
              </a:ext>
            </a:extLst>
          </p:cNvPr>
          <p:cNvSpPr/>
          <p:nvPr/>
        </p:nvSpPr>
        <p:spPr>
          <a:xfrm>
            <a:off x="7127631" y="4988419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800" dirty="0"/>
              <a:t>https://www.intechopen.com/books/glycosylation/structural-biology-of-glycoproteins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D2A184D-8A8E-4B52-BD62-54F41E7EFDDD}"/>
              </a:ext>
            </a:extLst>
          </p:cNvPr>
          <p:cNvSpPr txBox="1"/>
          <p:nvPr/>
        </p:nvSpPr>
        <p:spPr>
          <a:xfrm>
            <a:off x="6963508" y="5176911"/>
            <a:ext cx="4276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latin typeface="+mn-lt"/>
              </a:rPr>
              <a:t>Sacharidy </a:t>
            </a:r>
            <a:r>
              <a:rPr lang="sk-SK" dirty="0"/>
              <a:t>&lt; Proteíny</a:t>
            </a:r>
            <a:endParaRPr lang="sk-SK" sz="2800" dirty="0">
              <a:latin typeface="+mn-lt"/>
            </a:endParaRPr>
          </a:p>
        </p:txBody>
      </p:sp>
      <p:pic>
        <p:nvPicPr>
          <p:cNvPr id="5" name="Pažického 12">
            <a:hlinkClick r:id="" action="ppaction://media"/>
            <a:extLst>
              <a:ext uri="{FF2B5EF4-FFF2-40B4-BE49-F238E27FC236}">
                <a16:creationId xmlns:a16="http://schemas.microsoft.com/office/drawing/2014/main" id="{27CB5872-BDE9-4B18-BE4B-B584846D5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77821" y="689521"/>
            <a:ext cx="609600" cy="6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9D754472-7BC3-43F2-9739-92CBEAEBC8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9C5E161-450C-43F0-A64E-F5CB964F36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37A02A-39A1-464E-B402-2BA9A5008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Bunky väziva 1.</a:t>
            </a:r>
          </a:p>
        </p:txBody>
      </p:sp>
      <p:pic>
        <p:nvPicPr>
          <p:cNvPr id="1026" name="Picture 2" descr="Výsledok vyhľadávania obrázkov pre dopyt fibroblasty">
            <a:extLst>
              <a:ext uri="{FF2B5EF4-FFF2-40B4-BE49-F238E27FC236}">
                <a16:creationId xmlns:a16="http://schemas.microsoft.com/office/drawing/2014/main" id="{A0E422E6-3365-402D-91E5-D47C1EBF1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1" y="2547382"/>
            <a:ext cx="4459439" cy="334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31D0FF59-6364-4A51-B415-7FC6A3882A59}"/>
              </a:ext>
            </a:extLst>
          </p:cNvPr>
          <p:cNvSpPr txBox="1"/>
          <p:nvPr/>
        </p:nvSpPr>
        <p:spPr>
          <a:xfrm>
            <a:off x="253218" y="1688123"/>
            <a:ext cx="4192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solidFill>
                  <a:srgbClr val="FF0000"/>
                </a:solidFill>
                <a:latin typeface="+mn-lt"/>
              </a:rPr>
              <a:t>Fibroblasty</a:t>
            </a:r>
            <a:r>
              <a:rPr lang="sk-SK" sz="2800" dirty="0">
                <a:latin typeface="+mn-lt"/>
              </a:rPr>
              <a:t> </a:t>
            </a:r>
          </a:p>
        </p:txBody>
      </p:sp>
      <p:pic>
        <p:nvPicPr>
          <p:cNvPr id="1028" name="Picture 4" descr="Retikulární vazivo sleziny (impregnace)">
            <a:extLst>
              <a:ext uri="{FF2B5EF4-FFF2-40B4-BE49-F238E27FC236}">
                <a16:creationId xmlns:a16="http://schemas.microsoft.com/office/drawing/2014/main" id="{1EA30D51-A7D5-4AFF-AEC1-9B98B1CB1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05" y="2547382"/>
            <a:ext cx="4459439" cy="334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6A3B2E6D-5D92-4CF0-96E7-7568D767BF37}"/>
              </a:ext>
            </a:extLst>
          </p:cNvPr>
          <p:cNvSpPr txBox="1"/>
          <p:nvPr/>
        </p:nvSpPr>
        <p:spPr>
          <a:xfrm>
            <a:off x="5858305" y="1688123"/>
            <a:ext cx="4592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 err="1">
                <a:solidFill>
                  <a:srgbClr val="FF0000"/>
                </a:solidFill>
                <a:latin typeface="+mn-lt"/>
              </a:rPr>
              <a:t>Retikulárne</a:t>
            </a:r>
            <a:r>
              <a:rPr lang="sk-SK" sz="2800" dirty="0">
                <a:solidFill>
                  <a:srgbClr val="FF0000"/>
                </a:solidFill>
                <a:latin typeface="+mn-lt"/>
              </a:rPr>
              <a:t> bunky</a:t>
            </a:r>
          </a:p>
        </p:txBody>
      </p:sp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C75A2B71-3F6F-4C7A-B57F-34DA8D157FE2}"/>
              </a:ext>
            </a:extLst>
          </p:cNvPr>
          <p:cNvCxnSpPr/>
          <p:nvPr/>
        </p:nvCxnSpPr>
        <p:spPr bwMode="auto">
          <a:xfrm flipH="1">
            <a:off x="7906043" y="2211343"/>
            <a:ext cx="1674055" cy="184015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Obdĺžnik 4">
            <a:extLst>
              <a:ext uri="{FF2B5EF4-FFF2-40B4-BE49-F238E27FC236}">
                <a16:creationId xmlns:a16="http://schemas.microsoft.com/office/drawing/2014/main" id="{20653D14-71F1-4728-87E9-6F4262A0E01D}"/>
              </a:ext>
            </a:extLst>
          </p:cNvPr>
          <p:cNvSpPr/>
          <p:nvPr/>
        </p:nvSpPr>
        <p:spPr>
          <a:xfrm>
            <a:off x="991262" y="5952258"/>
            <a:ext cx="196399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800" dirty="0"/>
              <a:t>https://en.wikipedia.org/wiki/Fibroblast</a:t>
            </a:r>
          </a:p>
        </p:txBody>
      </p:sp>
      <p:pic>
        <p:nvPicPr>
          <p:cNvPr id="8" name="Pažického 13">
            <a:hlinkClick r:id="" action="ppaction://media"/>
            <a:extLst>
              <a:ext uri="{FF2B5EF4-FFF2-40B4-BE49-F238E27FC236}">
                <a16:creationId xmlns:a16="http://schemas.microsoft.com/office/drawing/2014/main" id="{744CA998-2D42-425D-9254-F05E56131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8579" y="72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9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F4A35B3-CC4E-4E33-93D3-0D004B8CCC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330956"/>
            <a:ext cx="7920000" cy="252000"/>
          </a:xfrm>
        </p:spPr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  <a:p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0B54BC8-B523-4694-BE4F-DA56EACD7C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B402A4-700E-4EAB-BE70-B9D277D9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Bunky väziva 2.- </a:t>
            </a:r>
            <a:r>
              <a:rPr lang="sk-SK" dirty="0" err="1"/>
              <a:t>adipocyty</a:t>
            </a:r>
            <a:r>
              <a:rPr lang="sk-SK" dirty="0"/>
              <a:t> </a:t>
            </a:r>
          </a:p>
        </p:txBody>
      </p:sp>
      <p:pic>
        <p:nvPicPr>
          <p:cNvPr id="2050" name="Picture 2" descr="Bílá tuková tkáň - mamma non-lactans (HE)">
            <a:extLst>
              <a:ext uri="{FF2B5EF4-FFF2-40B4-BE49-F238E27FC236}">
                <a16:creationId xmlns:a16="http://schemas.microsoft.com/office/drawing/2014/main" id="{8620DA97-66C4-434E-860D-5F8748A20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2012219"/>
            <a:ext cx="5058942" cy="379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335804E4-1782-4D3A-B19F-B8B76E283679}"/>
              </a:ext>
            </a:extLst>
          </p:cNvPr>
          <p:cNvSpPr txBox="1"/>
          <p:nvPr/>
        </p:nvSpPr>
        <p:spPr>
          <a:xfrm>
            <a:off x="540000" y="1442343"/>
            <a:ext cx="4932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 err="1">
                <a:solidFill>
                  <a:srgbClr val="FF0000"/>
                </a:solidFill>
                <a:latin typeface="+mn-lt"/>
              </a:rPr>
              <a:t>Unilokulárne</a:t>
            </a:r>
            <a:r>
              <a:rPr lang="sk-SK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sk-SK" sz="2800" dirty="0" err="1">
                <a:solidFill>
                  <a:srgbClr val="FF0000"/>
                </a:solidFill>
                <a:latin typeface="+mn-lt"/>
              </a:rPr>
              <a:t>adipocyty</a:t>
            </a:r>
            <a:endParaRPr lang="sk-SK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52" name="Picture 4" descr="In Vivo Noninvasive Detection of Brown Adipose Tissue through ...">
            <a:extLst>
              <a:ext uri="{FF2B5EF4-FFF2-40B4-BE49-F238E27FC236}">
                <a16:creationId xmlns:a16="http://schemas.microsoft.com/office/drawing/2014/main" id="{4FDE9BF8-BC11-4F3F-8EB3-9474B8A4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59" y="2016265"/>
            <a:ext cx="4379741" cy="37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239CB452-C5AB-468C-AF60-014809A48756}"/>
              </a:ext>
            </a:extLst>
          </p:cNvPr>
          <p:cNvSpPr txBox="1"/>
          <p:nvPr/>
        </p:nvSpPr>
        <p:spPr>
          <a:xfrm>
            <a:off x="6593059" y="1442343"/>
            <a:ext cx="447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 err="1">
                <a:solidFill>
                  <a:srgbClr val="FF0000"/>
                </a:solidFill>
                <a:latin typeface="+mn-lt"/>
              </a:rPr>
              <a:t>Multilokulárne</a:t>
            </a:r>
            <a:r>
              <a:rPr lang="sk-SK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sk-SK" sz="2800" dirty="0" err="1">
                <a:solidFill>
                  <a:srgbClr val="FF0000"/>
                </a:solidFill>
                <a:latin typeface="+mn-lt"/>
              </a:rPr>
              <a:t>adipocyty</a:t>
            </a:r>
            <a:endParaRPr lang="sk-SK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ED471244-48E7-4083-A092-D618E7AA7DF7}"/>
              </a:ext>
            </a:extLst>
          </p:cNvPr>
          <p:cNvSpPr/>
          <p:nvPr/>
        </p:nvSpPr>
        <p:spPr>
          <a:xfrm>
            <a:off x="6096000" y="581993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800" dirty="0"/>
              <a:t>https://focusontoxpath.com/in-vivo-noninvasive-detection-of-brown-adipose-tissue-through-intermolecular-zero-quantum-mri/</a:t>
            </a:r>
          </a:p>
        </p:txBody>
      </p:sp>
      <p:pic>
        <p:nvPicPr>
          <p:cNvPr id="5" name="Pažického 14">
            <a:hlinkClick r:id="" action="ppaction://media"/>
            <a:extLst>
              <a:ext uri="{FF2B5EF4-FFF2-40B4-BE49-F238E27FC236}">
                <a16:creationId xmlns:a16="http://schemas.microsoft.com/office/drawing/2014/main" id="{148AE180-2FF6-4AB9-A156-1E60BA6E4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2542" y="72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0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ED7AE48-5ECC-44FD-A9D9-AFCC9B3DCB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Ústav </a:t>
            </a:r>
            <a:r>
              <a:rPr lang="sk-SK" dirty="0" err="1"/>
              <a:t>histologie</a:t>
            </a:r>
            <a:r>
              <a:rPr lang="sk-SK" dirty="0"/>
              <a:t> a </a:t>
            </a:r>
            <a:r>
              <a:rPr lang="sk-SK" dirty="0" err="1"/>
              <a:t>embryologie</a:t>
            </a:r>
            <a:r>
              <a:rPr lang="sk-SK" dirty="0"/>
              <a:t> LF MUNI</a:t>
            </a:r>
            <a:endParaRPr lang="en-GB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82C4635-271C-4384-8F52-794C32D899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9A9E26-9327-42F0-84FD-B1D8F04E6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Bunky väziva 3.- leukocyty a ich deriváty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F245479-9698-4AFD-88E9-576B6B655A6F}"/>
              </a:ext>
            </a:extLst>
          </p:cNvPr>
          <p:cNvSpPr txBox="1"/>
          <p:nvPr/>
        </p:nvSpPr>
        <p:spPr>
          <a:xfrm>
            <a:off x="414000" y="1364566"/>
            <a:ext cx="2793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 err="1">
                <a:solidFill>
                  <a:srgbClr val="FF0000"/>
                </a:solidFill>
                <a:latin typeface="+mn-lt"/>
              </a:rPr>
              <a:t>Granulocyty</a:t>
            </a:r>
            <a:r>
              <a:rPr lang="sk-SK" sz="2800" dirty="0">
                <a:solidFill>
                  <a:srgbClr val="FF0000"/>
                </a:solidFill>
                <a:latin typeface="+mn-lt"/>
              </a:rPr>
              <a:t> + lymfocyty</a:t>
            </a:r>
          </a:p>
        </p:txBody>
      </p:sp>
      <p:pic>
        <p:nvPicPr>
          <p:cNvPr id="1026" name="Picture 2" descr="Leukocyty | Mikroskopické vyšetření moče | Lékařská fakulta ...">
            <a:extLst>
              <a:ext uri="{FF2B5EF4-FFF2-40B4-BE49-F238E27FC236}">
                <a16:creationId xmlns:a16="http://schemas.microsoft.com/office/drawing/2014/main" id="{B6AA729B-6887-44B6-8944-040ABE77B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1663"/>
            <a:ext cx="4604797" cy="34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503B6E7C-9651-4157-A2E6-A18A5D8DCE0E}"/>
              </a:ext>
            </a:extLst>
          </p:cNvPr>
          <p:cNvSpPr txBox="1"/>
          <p:nvPr/>
        </p:nvSpPr>
        <p:spPr>
          <a:xfrm>
            <a:off x="6781259" y="1658511"/>
            <a:ext cx="279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>
                <a:solidFill>
                  <a:srgbClr val="FF0000"/>
                </a:solidFill>
                <a:latin typeface="+mn-lt"/>
              </a:rPr>
              <a:t>Makrofágy</a:t>
            </a:r>
          </a:p>
        </p:txBody>
      </p:sp>
      <p:pic>
        <p:nvPicPr>
          <p:cNvPr id="1030" name="Picture 6" descr="Takto umierajú biele krvinky – Denník N">
            <a:extLst>
              <a:ext uri="{FF2B5EF4-FFF2-40B4-BE49-F238E27FC236}">
                <a16:creationId xmlns:a16="http://schemas.microsoft.com/office/drawing/2014/main" id="{9465DA31-53DE-4666-AE7A-6ADDD3361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41" y="2511663"/>
            <a:ext cx="4407189" cy="320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97C70E56-7AE0-4C41-B204-B0CFC1BB87D3}"/>
              </a:ext>
            </a:extLst>
          </p:cNvPr>
          <p:cNvSpPr txBox="1"/>
          <p:nvPr/>
        </p:nvSpPr>
        <p:spPr>
          <a:xfrm>
            <a:off x="5805640" y="5881186"/>
            <a:ext cx="4407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800" dirty="0">
                <a:latin typeface="+mn-lt"/>
              </a:rPr>
              <a:t>wikipedia.org/</a:t>
            </a:r>
            <a:r>
              <a:rPr lang="sk-SK" sz="800" dirty="0" err="1">
                <a:latin typeface="+mn-lt"/>
              </a:rPr>
              <a:t>macrophages</a:t>
            </a:r>
            <a:endParaRPr lang="sk-SK" sz="800" dirty="0">
              <a:latin typeface="+mn-lt"/>
            </a:endParaRPr>
          </a:p>
        </p:txBody>
      </p:sp>
      <p:pic>
        <p:nvPicPr>
          <p:cNvPr id="5" name="Pažického 15">
            <a:hlinkClick r:id="" action="ppaction://media"/>
            <a:extLst>
              <a:ext uri="{FF2B5EF4-FFF2-40B4-BE49-F238E27FC236}">
                <a16:creationId xmlns:a16="http://schemas.microsoft.com/office/drawing/2014/main" id="{7D916C27-05D1-4E30-9F2B-470B0814D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9997" y="1434316"/>
            <a:ext cx="609600" cy="5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6BC89E16-269B-4875-A8A3-7D5D981D44E5}" vid="{F6D460A2-5B48-45E1-BFF4-0DDF8E264AE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prezentace-med-en-v9</Template>
  <TotalTime>1710</TotalTime>
  <Words>1903</Words>
  <Application>Microsoft Office PowerPoint</Application>
  <PresentationFormat>Širokouhlá</PresentationFormat>
  <Paragraphs>179</Paragraphs>
  <Slides>19</Slides>
  <Notes>14</Notes>
  <HiddenSlides>0</HiddenSlides>
  <MMClips>13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3" baseType="lpstr">
      <vt:lpstr>Arial</vt:lpstr>
      <vt:lpstr>Tahoma</vt:lpstr>
      <vt:lpstr>Wingdings</vt:lpstr>
      <vt:lpstr>Presentation_MU_EN</vt:lpstr>
      <vt:lpstr>Pojivové tkáně, Vazivo </vt:lpstr>
      <vt:lpstr>Charakteristika pojivové tkáně</vt:lpstr>
      <vt:lpstr>Typy vláken </vt:lpstr>
      <vt:lpstr>Základná hmota amorfní</vt:lpstr>
      <vt:lpstr>Glykosaminoglykany </vt:lpstr>
      <vt:lpstr>Proteoglykany a glykoproteíny</vt:lpstr>
      <vt:lpstr>Bunky väziva 1.</vt:lpstr>
      <vt:lpstr>Bunky väziva 2.- adipocyty </vt:lpstr>
      <vt:lpstr>Bunky väziva 3.- leukocyty a ich deriváty</vt:lpstr>
      <vt:lpstr>Bunky väziva 4.</vt:lpstr>
      <vt:lpstr>Bunky väziva 5. – špeciál na záver </vt:lpstr>
      <vt:lpstr>Funkcie väziva</vt:lpstr>
      <vt:lpstr>A keď využijeme všetky tieto poznatky , dokážeme si jednoducho odvodiť typy väziva a ich stavbu...</vt:lpstr>
      <vt:lpstr>Typy väziva 1.</vt:lpstr>
      <vt:lpstr>Typy väziva 2.</vt:lpstr>
      <vt:lpstr>Typy väziva 3.</vt:lpstr>
      <vt:lpstr>Typy väziva – 4.</vt:lpstr>
      <vt:lpstr>Prezentácia programu PowerPoint</vt:lpstr>
      <vt:lpstr>Prezentácia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events in embryogenesis</dc:title>
  <dc:creator>Petr Vanhara</dc:creator>
  <cp:lastModifiedBy>Peter Staňo</cp:lastModifiedBy>
  <cp:revision>55</cp:revision>
  <cp:lastPrinted>1601-01-01T00:00:00Z</cp:lastPrinted>
  <dcterms:created xsi:type="dcterms:W3CDTF">2020-03-18T19:42:32Z</dcterms:created>
  <dcterms:modified xsi:type="dcterms:W3CDTF">2021-04-11T06:15:15Z</dcterms:modified>
</cp:coreProperties>
</file>