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436" r:id="rId2"/>
    <p:sldId id="387" r:id="rId3"/>
    <p:sldId id="388" r:id="rId4"/>
    <p:sldId id="389" r:id="rId5"/>
    <p:sldId id="390" r:id="rId6"/>
    <p:sldId id="391" r:id="rId7"/>
    <p:sldId id="392" r:id="rId8"/>
    <p:sldId id="393" r:id="rId9"/>
    <p:sldId id="394" r:id="rId10"/>
    <p:sldId id="397" r:id="rId11"/>
    <p:sldId id="399" r:id="rId12"/>
    <p:sldId id="398" r:id="rId13"/>
    <p:sldId id="401" r:id="rId14"/>
    <p:sldId id="412" r:id="rId15"/>
    <p:sldId id="434" r:id="rId16"/>
    <p:sldId id="435" r:id="rId17"/>
    <p:sldId id="425" r:id="rId18"/>
    <p:sldId id="426" r:id="rId19"/>
    <p:sldId id="427" r:id="rId20"/>
    <p:sldId id="414" r:id="rId21"/>
    <p:sldId id="430" r:id="rId22"/>
    <p:sldId id="431" r:id="rId23"/>
    <p:sldId id="428" r:id="rId24"/>
    <p:sldId id="429" r:id="rId25"/>
    <p:sldId id="432" r:id="rId26"/>
    <p:sldId id="433" r:id="rId27"/>
    <p:sldId id="438" r:id="rId28"/>
    <p:sldId id="439" r:id="rId29"/>
    <p:sldId id="346" r:id="rId30"/>
    <p:sldId id="437" r:id="rId31"/>
    <p:sldId id="406" r:id="rId32"/>
    <p:sldId id="417" r:id="rId33"/>
    <p:sldId id="418" r:id="rId34"/>
    <p:sldId id="419" r:id="rId35"/>
    <p:sldId id="359" r:id="rId36"/>
    <p:sldId id="421" r:id="rId37"/>
    <p:sldId id="420" r:id="rId38"/>
    <p:sldId id="405" r:id="rId39"/>
    <p:sldId id="422" r:id="rId40"/>
    <p:sldId id="423" r:id="rId41"/>
    <p:sldId id="404" r:id="rId42"/>
    <p:sldId id="400" r:id="rId43"/>
    <p:sldId id="362" r:id="rId44"/>
    <p:sldId id="403" r:id="rId45"/>
    <p:sldId id="413" r:id="rId46"/>
    <p:sldId id="424" r:id="rId47"/>
  </p:sldIdLst>
  <p:sldSz cx="9144000" cy="6858000" type="screen4x3"/>
  <p:notesSz cx="6858000" cy="9144000"/>
  <p:custDataLst>
    <p:tags r:id="rId49"/>
  </p:custData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0000"/>
    <a:srgbClr val="D7220D"/>
    <a:srgbClr val="165616"/>
    <a:srgbClr val="2CB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s motivem 2 – zvýraznění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41" autoAdjust="0"/>
    <p:restoredTop sz="84545" autoAdjust="0"/>
  </p:normalViewPr>
  <p:slideViewPr>
    <p:cSldViewPr>
      <p:cViewPr varScale="1">
        <p:scale>
          <a:sx n="77" d="100"/>
          <a:sy n="77" d="100"/>
        </p:scale>
        <p:origin x="-19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408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8A1F-81DA-4DAD-8841-12B6C42DBC9B}" type="datetimeFigureOut">
              <a:rPr lang="cs-CZ" smtClean="0"/>
              <a:pPr/>
              <a:t>8.10.2017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568B9-1369-41EB-A4E2-0896F5F454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51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8970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Některé látky se mohou vázat např. na kostní tkáň a ty jsou pak hůře vylučovány (např. stroncium)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cs-CZ" dirty="0" smtClean="0"/>
              <a:t>Rovnice popisuje úbytek jader 1 způsobený jejich rozpadem (u</a:t>
            </a:r>
            <a:r>
              <a:rPr lang="cs-CZ" baseline="0" dirty="0" smtClean="0"/>
              <a:t> členu N1 je záporné znaménko = úbytek).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Rovnice popisuje úbytek jader 2 způsobených jejich rozpadem (vyjádřeno členem s –N2) a přírůstek jader 2 způsobených rozpadem jader 1 (vyjádřeno členem +N1)</a:t>
            </a:r>
          </a:p>
          <a:p>
            <a:pPr marL="228600" indent="-228600">
              <a:buAutoNum type="arabicPeriod"/>
            </a:pPr>
            <a:r>
              <a:rPr lang="cs-CZ" baseline="0" dirty="0" smtClean="0"/>
              <a:t>Rovnice popisuje přírůstek jader 3. Předpokládá se, že toto jádro je již stabilní.</a:t>
            </a:r>
          </a:p>
          <a:p>
            <a:pPr marL="0" indent="0">
              <a:buNone/>
            </a:pPr>
            <a:r>
              <a:rPr lang="cs-CZ" baseline="0" dirty="0" smtClean="0"/>
              <a:t>Na počátku (v čase t=0) jsme měli pouze jádra 1 o celkovém počtu N0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Symbol m značí metastabilní stav (dalo by se přirovnat k elektronové</a:t>
            </a:r>
            <a:r>
              <a:rPr lang="cs-CZ" baseline="0" dirty="0" smtClean="0"/>
              <a:t> excitaci, avšak v jádře)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Podrobnější popis celé reakce. Tc99 je také nestabilní a rozpadá</a:t>
            </a:r>
            <a:r>
              <a:rPr lang="cs-CZ" baseline="0" dirty="0" smtClean="0"/>
              <a:t> se beta-přeměnou na Ru99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Všimněte si, že na obrázku „letí“ </a:t>
            </a:r>
            <a:r>
              <a:rPr lang="cs-CZ" dirty="0" err="1" smtClean="0"/>
              <a:t>Th</a:t>
            </a:r>
            <a:r>
              <a:rPr lang="cs-CZ" dirty="0" smtClean="0"/>
              <a:t> opačným směrem než alfa a velikost</a:t>
            </a:r>
            <a:r>
              <a:rPr lang="cs-CZ" baseline="0" dirty="0" smtClean="0"/>
              <a:t> rychlosti („délka šipek“) je také rozdílná. Plyne ze zákona zachování hybnosti!!!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784910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Nikl přechází z „excitovaného“ do základního stavu téměř okamžitě.</a:t>
            </a:r>
          </a:p>
          <a:p>
            <a:r>
              <a:rPr lang="cs-CZ" dirty="0" smtClean="0"/>
              <a:t>Kobalt se uchovává v tzv. „Kobaltové bombě“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Podrobnější popis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Hmotnostní úbytek je záporný, tudíž se neuvolní žádná energie, ale naopak bylo by potřeba energii dodat, aby reakce mohla proběhnout.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6679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Hmotnost pozitronu je odečtena při přeměně</a:t>
            </a:r>
            <a:r>
              <a:rPr lang="cs-CZ" baseline="0" dirty="0" smtClean="0"/>
              <a:t> protonu, proto není potřeba znovu odečítat u přeměny jader. (A i kdyby se odečetla, tak nemění se nic na kladnosti hmotnostního schodku)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44512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 vnitřní konverzi dojde k vyzáření</a:t>
            </a:r>
            <a:r>
              <a:rPr lang="cs-CZ" baseline="0" dirty="0" smtClean="0"/>
              <a:t> RTG</a:t>
            </a:r>
            <a:r>
              <a:rPr lang="cs-CZ" dirty="0" smtClean="0"/>
              <a:t> záření o odpovídající vlnové délce.</a:t>
            </a:r>
            <a:r>
              <a:rPr lang="cs-CZ" baseline="0" dirty="0" smtClean="0"/>
              <a:t> Ovšem může dojít k interakci s elektronem z některé slupky obalu (K,L,M…). </a:t>
            </a:r>
          </a:p>
          <a:p>
            <a:r>
              <a:rPr lang="cs-CZ" baseline="0" dirty="0" smtClean="0"/>
              <a:t>V takovém případě se neemituje RTG záření, ale jeho energie je pohlcena elektronem, který je vyražen z obalu a má navíc dostatečnou kinetickou energii (kolonka </a:t>
            </a:r>
            <a:r>
              <a:rPr lang="cs-CZ" baseline="0" dirty="0" err="1" smtClean="0"/>
              <a:t>Conversion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Electrons</a:t>
            </a:r>
            <a:r>
              <a:rPr lang="cs-CZ" baseline="0" dirty="0" smtClean="0"/>
              <a:t>).</a:t>
            </a:r>
          </a:p>
          <a:p>
            <a:r>
              <a:rPr lang="cs-CZ" dirty="0" smtClean="0"/>
              <a:t>Takto se uvolnění</a:t>
            </a:r>
            <a:r>
              <a:rPr lang="cs-CZ" baseline="0" dirty="0" smtClean="0"/>
              <a:t> místo v nižší elektronové vrstvě a to může být obsazeno elektronem z vyšší vrstvy, čímž dojde k vyzáření charakteristického RTG (v případě těžších prvků).</a:t>
            </a:r>
          </a:p>
          <a:p>
            <a:r>
              <a:rPr lang="cs-CZ" baseline="0" dirty="0" smtClean="0"/>
              <a:t>Ovšem toto RTG může také interagovat s elektronem a tím emitovat druhý tzv. </a:t>
            </a:r>
            <a:r>
              <a:rPr lang="cs-CZ" baseline="0" dirty="0" err="1" smtClean="0"/>
              <a:t>Augerův</a:t>
            </a:r>
            <a:r>
              <a:rPr lang="cs-CZ" baseline="0" dirty="0" smtClean="0"/>
              <a:t> elektron s příslušnou kinetickou energií (kolonka </a:t>
            </a:r>
            <a:r>
              <a:rPr lang="cs-CZ" baseline="0" dirty="0" err="1" smtClean="0"/>
              <a:t>Auger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Electrons</a:t>
            </a:r>
            <a:r>
              <a:rPr lang="cs-CZ" baseline="0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23783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Nejprve</a:t>
            </a:r>
            <a:r>
              <a:rPr lang="cs-CZ" baseline="0" dirty="0" smtClean="0"/>
              <a:t> separujeme proměnné neboli snažíme se všechny výrazy obsahující počet částic N dát na jednu stranu k diferenciálu </a:t>
            </a:r>
            <a:r>
              <a:rPr lang="cs-CZ" baseline="0" dirty="0" err="1" smtClean="0"/>
              <a:t>dN</a:t>
            </a:r>
            <a:r>
              <a:rPr lang="cs-CZ" baseline="0" dirty="0" smtClean="0"/>
              <a:t> a ostatní členy dostat k druhému diferenciálu </a:t>
            </a:r>
            <a:r>
              <a:rPr lang="cs-CZ" baseline="0" dirty="0" err="1" smtClean="0"/>
              <a:t>dt</a:t>
            </a:r>
            <a:r>
              <a:rPr lang="cs-CZ" baseline="0" dirty="0" smtClean="0"/>
              <a:t> (ne každá rovnice jde takto upravit. Pokud to jde, jedná se o velmi triviální diferenciální rovnici)</a:t>
            </a:r>
          </a:p>
          <a:p>
            <a:r>
              <a:rPr lang="cs-CZ" dirty="0" smtClean="0"/>
              <a:t>Poté obě strany integrujeme.</a:t>
            </a:r>
          </a:p>
          <a:p>
            <a:r>
              <a:rPr lang="cs-CZ" dirty="0" smtClean="0"/>
              <a:t>Aplikují se integrační pravidla (například: integrál N^-1 </a:t>
            </a:r>
            <a:r>
              <a:rPr lang="cs-CZ" dirty="0" err="1" smtClean="0"/>
              <a:t>dN</a:t>
            </a:r>
            <a:r>
              <a:rPr lang="cs-CZ" dirty="0" smtClean="0"/>
              <a:t> = </a:t>
            </a:r>
            <a:r>
              <a:rPr lang="cs-CZ" dirty="0" err="1" smtClean="0"/>
              <a:t>ln</a:t>
            </a:r>
            <a:r>
              <a:rPr lang="cs-CZ" dirty="0" smtClean="0"/>
              <a:t> N + konstanta nebo integrál konstanty </a:t>
            </a:r>
            <a:r>
              <a:rPr lang="cs-CZ" dirty="0" err="1" smtClean="0"/>
              <a:t>dt</a:t>
            </a:r>
            <a:r>
              <a:rPr lang="cs-CZ" dirty="0" smtClean="0"/>
              <a:t> = konstanta*t + konstanta2 … těchto pravidel je více a </a:t>
            </a:r>
            <a:r>
              <a:rPr lang="cs-CZ" dirty="0" err="1" smtClean="0"/>
              <a:t>užitete</a:t>
            </a:r>
            <a:r>
              <a:rPr lang="cs-CZ" dirty="0" smtClean="0"/>
              <a:t> si jich v matematice)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60141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NA</a:t>
            </a:r>
            <a:r>
              <a:rPr lang="cs-CZ" baseline="0" dirty="0" smtClean="0"/>
              <a:t> počátku máme N0 atomů (na počátku znamená v čase t=0, proto si za t dosadíme 0 a za N=N0). Tímto krokem si </a:t>
            </a:r>
            <a:r>
              <a:rPr lang="cs-CZ" baseline="0" dirty="0" err="1" smtClean="0"/>
              <a:t>dopočtemě</a:t>
            </a:r>
            <a:r>
              <a:rPr lang="cs-CZ" baseline="0" dirty="0" smtClean="0"/>
              <a:t> počáteční </a:t>
            </a:r>
            <a:r>
              <a:rPr lang="cs-CZ" baseline="0" dirty="0" err="1" smtClean="0"/>
              <a:t>konstatnu</a:t>
            </a:r>
            <a:r>
              <a:rPr lang="cs-CZ" baseline="0" dirty="0" smtClean="0"/>
              <a:t> c a tu zpětně dosadíme do výsledku integrace a dostáváme finální vztah!!!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846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!!! Může</a:t>
            </a:r>
            <a:r>
              <a:rPr lang="cs-CZ" baseline="0" dirty="0" smtClean="0"/>
              <a:t> být vyzářen i pouze jeden foton !!!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568B9-1369-41EB-A4E2-0896F5F454AE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7269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400945"/>
            <a:ext cx="6858000" cy="1470025"/>
          </a:xfrm>
        </p:spPr>
        <p:txBody>
          <a:bodyPr anchor="b">
            <a:noAutofit/>
          </a:bodyPr>
          <a:lstStyle>
            <a:lvl1pPr algn="l"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915544"/>
            <a:ext cx="6858000" cy="504056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406498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3781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4194088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340254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4687" y="4406900"/>
            <a:ext cx="6970713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40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4687" y="3861048"/>
            <a:ext cx="6970713" cy="432048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72185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0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505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96292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07144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2133948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75356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80030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899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68" y="274638"/>
            <a:ext cx="7001588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bs-Latn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0" y="1556792"/>
            <a:ext cx="7010400" cy="45693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bs-Latn-B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5000" y="6248400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4BEA1FFC-0729-4B4E-874A-BB33F34F7B19}" type="datetimeFigureOut">
              <a:rPr lang="bs-Latn-BA" smtClean="0"/>
              <a:pPr/>
              <a:t>8.10.2017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2778" y="6237312"/>
            <a:ext cx="24666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bs-Latn-B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7888" y="6237312"/>
            <a:ext cx="18175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71A774C-E981-4CCA-AA75-161A658A4D12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xmlns="" val="141317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bs-Latn-BA" sz="5400" b="1" kern="1200" dirty="0">
          <a:ln w="19050">
            <a:solidFill>
              <a:sysClr val="windowText" lastClr="000000"/>
            </a:solidFill>
          </a:ln>
          <a:solidFill>
            <a:schemeClr val="tx1"/>
          </a:solidFill>
          <a:effectLst/>
          <a:latin typeface="Microsoft New Tai Lue" pitchFamily="34" charset="0"/>
          <a:ea typeface="+mj-ea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9/90/Ra226keV.p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cleonica.com/wiki/images/5/54/Co60DS.pn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" Target="slide12.xm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" Target="slide12.xm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472" y="908720"/>
            <a:ext cx="6858000" cy="1800200"/>
          </a:xfrm>
        </p:spPr>
        <p:txBody>
          <a:bodyPr/>
          <a:lstStyle/>
          <a:p>
            <a:pPr algn="ctr"/>
            <a:r>
              <a:rPr lang="cs-CZ" dirty="0" smtClean="0"/>
              <a:t>Radiologická </a:t>
            </a:r>
            <a:r>
              <a:rPr lang="cs-CZ" dirty="0"/>
              <a:t>fyzika a radiobiologie </a:t>
            </a:r>
            <a:endParaRPr lang="bs-Latn-BA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62472" y="3501008"/>
            <a:ext cx="6858000" cy="8640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bs-Latn-BA" sz="5400" b="1" kern="1200" dirty="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Microsoft New Tai Lue" pitchFamily="34" charset="0"/>
                <a:ea typeface="+mj-ea"/>
                <a:cs typeface="Microsoft New Tai Lue" pitchFamily="34" charset="0"/>
              </a:defRPr>
            </a:lvl1pPr>
          </a:lstStyle>
          <a:p>
            <a:pPr algn="ctr"/>
            <a:r>
              <a:rPr lang="cs-CZ" sz="4400" dirty="0"/>
              <a:t>4</a:t>
            </a:r>
            <a:r>
              <a:rPr lang="cs-CZ" sz="4400" dirty="0" smtClean="0"/>
              <a:t>. přednáška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4653136"/>
            <a:ext cx="1944216" cy="19442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4509120"/>
            <a:ext cx="2811388" cy="22013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813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Existuje pouze jedna cesta?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4" descr="File:Ra226keV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50118"/>
            <a:ext cx="5616624" cy="402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 ratio of internal conversion to gamma emission photons is known as the internal conversion coefficient   </a:t>
            </a:r>
            <a:r>
              <a:rPr kumimoji="0" lang="cs-CZ" sz="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where</a:t>
            </a:r>
            <a:endParaRPr kumimoji="0" lang="cs-CZ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cs-CZ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466" name="Picture 2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67" name="Picture 3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 ratio of internal conversion to gamma emission photons is known as the internal conversion coefficient   </a:t>
            </a:r>
            <a:r>
              <a:rPr kumimoji="0" lang="cs-CZ" sz="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where</a:t>
            </a:r>
            <a:endParaRPr kumimoji="0" lang="cs-CZ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cs-CZ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cs-CZ" sz="2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62469" name="Picture 5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70" name="Picture 6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123728" y="6444734"/>
            <a:ext cx="702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ratio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to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gamma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emission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photons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known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as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coefficient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charset="0"/>
              </a:rPr>
              <a:t>a</a:t>
            </a:r>
            <a:r>
              <a:rPr kumimoji="0" lang="cs-CZ" sz="900" b="0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</a:t>
            </a:r>
            <a:endParaRPr kumimoji="0" lang="cs-CZ" sz="900" b="0" i="0" u="none" strike="noStrike" cap="none" normalizeH="0" baseline="-2500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9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ce</a:t>
            </a:r>
            <a:r>
              <a:rPr lang="cs-CZ" sz="9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lang="cs-CZ" sz="9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conversion</a:t>
            </a:r>
            <a:r>
              <a:rPr lang="cs-CZ" sz="9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cs-CZ" sz="9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electrons</a:t>
            </a:r>
            <a:endParaRPr lang="cs-CZ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62472" name="Picture 8" descr="\alph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8300" y="-204788"/>
            <a:ext cx="95250" cy="66675"/>
          </a:xfrm>
          <a:prstGeom prst="rect">
            <a:avLst/>
          </a:prstGeom>
          <a:noFill/>
        </p:spPr>
      </p:pic>
      <p:pic>
        <p:nvPicPr>
          <p:cNvPr id="62473" name="Picture 9" descr="\alpha = {N_e \over N_{\gamma}}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750" y="68263"/>
            <a:ext cx="542925" cy="361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721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radioaktivity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Rychlost přeměny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2014567"/>
                <a:ext cx="1781000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852937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úměrná počtu částic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160" y="3454727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λ – rozpadová (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přeměnová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konst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[s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Charakteristická pro daný rozpad a prvek.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5877272"/>
            <a:ext cx="7239000" cy="7920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– aktivita vzorku [s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xmlns="" val="42638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Zákon radioaktivity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integraci dostáváme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2156653"/>
                <a:ext cx="3664786" cy="5522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708920"/>
            <a:ext cx="7239000" cy="136815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podmínky volíme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 a N(t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)=N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ovéPole 10"/>
              <p:cNvSpPr txBox="1"/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589" y="3789040"/>
                <a:ext cx="208159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437113"/>
            <a:ext cx="72390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Tato rovnice popisuje zákon radioaktivního rozpadu.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740352" y="169616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924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158417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Čas, za který klesne počet jader na ½ původního počtu.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688" y="3166502"/>
                <a:ext cx="1904432" cy="9105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ovéPole 12"/>
          <p:cNvSpPr txBox="1"/>
          <p:nvPr/>
        </p:nvSpPr>
        <p:spPr>
          <a:xfrm>
            <a:off x="7740352" y="335699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2068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223224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Často se stává, že se nuklid může rozpadat více způsoby. Potom je jeho poločas rozpadu odlišný.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Poločas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rozpadu při 2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cestách.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24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24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24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789039"/>
                <a:ext cx="2952328" cy="1183273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7740352" y="42117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76071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51125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Biologický poločas rozpadu 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1/2Bi</a:t>
            </a:r>
            <a:endParaRPr lang="cs-C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Čas, za který je z těla vyloučena polovina látky.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Odbourávají (umožňují vyloučení z těla) především játra, ledviny…...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Závisí na: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Rozpustnosti látky ve vodě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Chemické vaznosti látky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Kapacitě biodegradačních drah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1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Poločas rozpadu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Zástupný symbol pro obsah 2"/>
              <p:cNvSpPr txBox="1">
                <a:spLocks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Microsoft New Tai Lue" pitchFamily="34" charset="0"/>
                    <a:ea typeface="+mn-ea"/>
                    <a:cs typeface="Microsoft New Tai Lue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Efektivní poločas rozpadu T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Čas jak dlouho setrvává radioaktivní prvek v těle.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kombinací fyzikálního a biologického</a:t>
                </a: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𝐸𝑓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𝐹𝑦</m:t>
                              </m:r>
                            </m:sub>
                          </m:sSub>
                        </m:den>
                      </m:f>
                      <m:r>
                        <a:rPr lang="cs-CZ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cs-CZ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1/2</m:t>
                              </m:r>
                              <m:r>
                                <a:rPr lang="cs-CZ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𝐵𝑖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Je vždy menší než Fy a </a:t>
                </a:r>
                <a:r>
                  <a:rPr lang="cs-CZ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poločas.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Radionuklidy s kratším T</a:t>
                </a:r>
                <a:r>
                  <a:rPr lang="cs-CZ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1/2Ef</a:t>
                </a:r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jsou vhodnější pro využití v praxi.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Zástupný symbol pro obsah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556793"/>
                <a:ext cx="7239000" cy="511256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938" t="-1669" r="-134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94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Občas musíme uvažovat o rozpadu jako vícestupňovém procesu.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 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cs-CZ" sz="3200" b="0" i="1" smtClean="0">
                                  <a:latin typeface="Cambria Math"/>
                                </a:rPr>
                                <m:t>→</m:t>
                              </m:r>
                              <m:sPre>
                                <m:sPre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43</m:t>
                                  </m:r>
                                </m:sub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99</m:t>
                                  </m:r>
                                </m:sup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𝑇𝑐</m:t>
                                  </m:r>
                                </m:e>
                              </m:sPre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05" y="2780928"/>
                <a:ext cx="4517775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1867392" y="3573016"/>
            <a:ext cx="7239000" cy="1620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Rozpady probíhají zároveň a ovlivňují rychlost přeměny (plyne ze zákona radioaktivního rozpadu).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𝑅</m:t>
                      </m:r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485" y="5182919"/>
                <a:ext cx="178100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2175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Celý problém lze popsat třemi diferenciálními rovnicemi.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2974507" y="2806655"/>
                <a:ext cx="5099986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507" y="2806655"/>
                <a:ext cx="5099986" cy="91037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ovéPole 6"/>
              <p:cNvSpPr txBox="1"/>
              <p:nvPr/>
            </p:nvSpPr>
            <p:spPr>
              <a:xfrm>
                <a:off x="2366872" y="3886775"/>
                <a:ext cx="631525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cs-CZ" sz="2800" i="1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6872" y="3886775"/>
                <a:ext cx="6315255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3192546" y="4894887"/>
                <a:ext cx="4663905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23</m:t>
                          </m:r>
                        </m:sub>
                      </m:sSub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   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=0</m:t>
                          </m:r>
                        </m:e>
                      </m:d>
                      <m:r>
                        <a:rPr lang="cs-CZ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2546" y="4894887"/>
                <a:ext cx="4663905" cy="91037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750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452320" cy="1143000"/>
          </a:xfrm>
        </p:spPr>
        <p:txBody>
          <a:bodyPr/>
          <a:lstStyle/>
          <a:p>
            <a:r>
              <a:rPr lang="cs-CZ" dirty="0" smtClean="0"/>
              <a:t>Dvoustupňový rozpad</a:t>
            </a:r>
            <a:endParaRPr lang="cs-CZ" dirty="0"/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905000" y="1556793"/>
            <a:ext cx="72390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Integrací rovnic dostáváme rovnice pro počty jader jednotlivých izotopů.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591" y="2785146"/>
                <a:ext cx="2469201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ovéPole 10"/>
              <p:cNvSpPr txBox="1"/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8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800" b="0" i="1" smtClean="0"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8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645" y="3453894"/>
                <a:ext cx="5213094" cy="9832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cs-CZ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b="0" i="1" smtClean="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23</m:t>
                                  </m:r>
                                </m:sub>
                              </m:sSub>
                              <m:r>
                                <a:rPr lang="cs-CZ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23</m:t>
                              </m:r>
                            </m:sub>
                          </m:sSub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b="0" i="1" smtClean="0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cs-CZ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lang="cs-CZ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cs-CZ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a:rPr lang="cs-CZ" sz="24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cs-CZ" sz="24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cs-CZ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cs-CZ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400" i="1">
                                          <a:latin typeface="Cambria Math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cs-CZ" sz="2400" i="1">
                                          <a:latin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  <m:r>
                                    <a:rPr lang="cs-CZ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cs-CZ" sz="24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89220"/>
                <a:ext cx="6978385" cy="8560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465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Přeměna struktury atomových jader.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6"/>
            <a:ext cx="7239000" cy="15841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Samovolný (přirozený) proces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Uměle vyvolaný (působením jiných částic nebo jader)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10027" y="3600400"/>
            <a:ext cx="7239000" cy="3257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Platí zákony zachování: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Energie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Elektrického náboje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Momentu hybnosti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Počtu nukleonů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9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48478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důležité?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2060848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izotop v nukleární medicíně.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ovéPole 2"/>
              <p:cNvSpPr txBox="1"/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98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42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𝑀𝑜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840923"/>
                <a:ext cx="3651256" cy="59618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2654914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neutrony ostřelujeme jádro molybdenu 98.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77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014954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66 hod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42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𝑀𝑜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  <m:r>
                                <a:rPr lang="cs-CZ" sz="3200" b="0" i="1" smtClean="0">
                                  <a:latin typeface="Cambria Math"/>
                                </a:rPr>
                                <m:t>𝑚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</m:t>
                              </m:r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8383" y="3696522"/>
                <a:ext cx="535223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Takto připravený molybden je přepraven k diagnostickému zařízení a probíhá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-rozpad.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69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94294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361 min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ovéPole 10"/>
              <p:cNvSpPr txBox="1"/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43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99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𝑚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43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99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𝑇𝑐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0972" y="3645024"/>
                <a:ext cx="3612464" cy="59657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1502786"/>
            <a:ext cx="7239000" cy="14941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Technecium je chemicky separováno a poté navázáno na vhodnou látku, která je dopravena k vyšetřovanému místu.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4311098"/>
            <a:ext cx="7239000" cy="12061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Detekujeme gama fotony o energii 141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4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pic>
        <p:nvPicPr>
          <p:cNvPr id="12" name="Picture 2" descr="http://www.nucleonica.net/wiki/images/thumb/0/01/Mo99DS.png/393px-Mo99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3439" y="1844824"/>
            <a:ext cx="5618961" cy="3960440"/>
          </a:xfrm>
          <a:prstGeom prst="rect">
            <a:avLst/>
          </a:prstGeom>
          <a:noFill/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2123728" y="6444734"/>
            <a:ext cx="7020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ratio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of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to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gamma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emission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photons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is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known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as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the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internal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conversion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coefficient</a:t>
            </a:r>
            <a:r>
              <a:rPr kumimoji="0" lang="cs-CZ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  </a:t>
            </a:r>
            <a:r>
              <a:rPr kumimoji="0" lang="cs-CZ" sz="9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ymbol" pitchFamily="18" charset="2"/>
                <a:cs typeface="Arial" charset="0"/>
              </a:rPr>
              <a:t>a</a:t>
            </a:r>
            <a:r>
              <a:rPr kumimoji="0" lang="cs-CZ" sz="900" b="0" i="0" u="none" strike="noStrike" cap="none" normalizeH="0" baseline="-2500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cs typeface="Arial" charset="0"/>
              </a:rPr>
              <a:t>T</a:t>
            </a:r>
            <a:endParaRPr kumimoji="0" lang="cs-CZ" sz="900" b="0" i="0" u="none" strike="noStrike" cap="none" normalizeH="0" baseline="-2500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9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ce</a:t>
            </a:r>
            <a:r>
              <a:rPr lang="cs-CZ" sz="9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– </a:t>
            </a:r>
            <a:r>
              <a:rPr lang="cs-CZ" sz="9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conversion</a:t>
            </a:r>
            <a:r>
              <a:rPr lang="cs-CZ" sz="9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cs-CZ" sz="9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electrons</a:t>
            </a:r>
            <a:endParaRPr lang="cs-CZ" sz="9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98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</a:t>
            </a:r>
            <a:r>
              <a:rPr lang="cs-CZ" dirty="0" err="1" smtClean="0"/>
              <a:t>Tc</a:t>
            </a:r>
            <a:endParaRPr lang="cs-CZ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30735"/>
            <a:ext cx="2879725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1979711" y="150278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mozku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088020" y="4912181"/>
            <a:ext cx="2520281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baseline="30000" dirty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>
                <a:latin typeface="Times New Roman" pitchFamily="18" charset="0"/>
                <a:cs typeface="Arial" charset="0"/>
              </a:rPr>
              <a:t>TcO-</a:t>
            </a:r>
            <a:r>
              <a:rPr lang="en-GB" altLang="cs-CZ" sz="2000" dirty="0" err="1" smtClean="0">
                <a:latin typeface="Times New Roman" pitchFamily="18" charset="0"/>
                <a:cs typeface="Arial" charset="0"/>
                <a:sym typeface="Wingdings" pitchFamily="2" charset="2"/>
              </a:rPr>
              <a:t>hexamethyl</a:t>
            </a:r>
            <a:endParaRPr lang="cs-CZ" altLang="cs-CZ" sz="2000" dirty="0" smtClean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 err="1" smtClean="0">
                <a:latin typeface="Times New Roman" pitchFamily="18" charset="0"/>
                <a:cs typeface="Arial" charset="0"/>
                <a:sym typeface="Wingdings" pitchFamily="2" charset="2"/>
              </a:rPr>
              <a:t>Propyleneamineoxime</a:t>
            </a:r>
            <a:endParaRPr lang="cs-CZ" altLang="cs-CZ" sz="2000" dirty="0" smtClean="0">
              <a:latin typeface="Times New Roman" pitchFamily="18" charset="0"/>
              <a:cs typeface="Arial" charset="0"/>
              <a:sym typeface="Wingdings" pitchFamily="2" charset="2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 smtClean="0">
                <a:cs typeface="Arial" charset="0"/>
                <a:sym typeface="Wingdings" pitchFamily="2" charset="2"/>
              </a:rPr>
              <a:t>Ceretec</a:t>
            </a:r>
            <a:endParaRPr lang="de-DE" altLang="cs-CZ" sz="2000" dirty="0">
              <a:latin typeface="Times New Roman" pitchFamily="18" charset="0"/>
              <a:cs typeface="Arial" charset="0"/>
              <a:sym typeface="Wingdings" pitchFamily="2" charset="2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64" r="9128"/>
          <a:stretch>
            <a:fillRect/>
          </a:stretch>
        </p:blipFill>
        <p:spPr bwMode="auto">
          <a:xfrm>
            <a:off x="5580112" y="2296775"/>
            <a:ext cx="2974975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5552896" y="1474916"/>
            <a:ext cx="3023741" cy="74708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Vyšetření ledvin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5298672" y="5144630"/>
            <a:ext cx="35539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baseline="30000" dirty="0" smtClean="0">
                <a:latin typeface="Times New Roman" pitchFamily="18" charset="0"/>
                <a:cs typeface="Arial" charset="0"/>
              </a:rPr>
              <a:t>99m</a:t>
            </a:r>
            <a:r>
              <a:rPr lang="cs-CZ" altLang="cs-CZ" sz="2000" dirty="0" smtClean="0">
                <a:latin typeface="Times New Roman" pitchFamily="18" charset="0"/>
                <a:cs typeface="Arial" charset="0"/>
              </a:rPr>
              <a:t>TcO-mercaptoacetyltriglycine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 err="1" smtClean="0">
                <a:cs typeface="Arial" charset="0"/>
              </a:rPr>
              <a:t>Sestamibi</a:t>
            </a:r>
            <a:endParaRPr lang="cs-CZ" altLang="cs-CZ" sz="2000" dirty="0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2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Co-60</a:t>
            </a:r>
            <a:endParaRPr lang="cs-CZ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1907704" y="1412776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Příprava podobná jako 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Tc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59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→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27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𝐶𝑜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8872" y="3041910"/>
                <a:ext cx="3442866" cy="60311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ástupný symbol pro obsah 2"/>
          <p:cNvSpPr txBox="1">
            <a:spLocks/>
          </p:cNvSpPr>
          <p:nvPr/>
        </p:nvSpPr>
        <p:spPr>
          <a:xfrm>
            <a:off x="1907704" y="2006842"/>
            <a:ext cx="7239000" cy="106211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reaktoru ostřelujeme jádro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obaltu 59 neutrony.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27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𝐶𝑜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𝑁𝑖</m:t>
                                  </m:r>
                                </m:e>
                                <m:sup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acc>
                            <m:accPr>
                              <m:chr m:val="̅"/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cs-CZ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  <m:sub>
                                  <m:r>
                                    <a:rPr lang="cs-CZ" sz="3200" b="0" i="1" smtClean="0">
                                      <a:latin typeface="Cambria Math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acc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361" y="4365104"/>
                <a:ext cx="4791888" cy="5968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1905000" y="3789040"/>
            <a:ext cx="7239000" cy="7020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5,27 let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ovéPole 15"/>
              <p:cNvSpPr txBox="1"/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2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28</m:t>
                          </m:r>
                        </m:sub>
                        <m:sup>
                          <m:r>
                            <a:rPr lang="cs-CZ" sz="3200" b="0" i="1" smtClean="0">
                              <a:latin typeface="Cambria Math"/>
                            </a:rPr>
                            <m:t>60</m:t>
                          </m:r>
                        </m:sup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  <m:sSup>
                            <m:sSup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</a:rPr>
                            <m:t>→+</m:t>
                          </m:r>
                          <m:sPre>
                            <m:sPre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200" b="0" i="1" smtClean="0">
                                  <a:latin typeface="Cambria Math"/>
                                </a:rPr>
                                <m:t>28</m:t>
                              </m:r>
                            </m:sub>
                            <m:sup>
                              <m:r>
                                <a:rPr lang="cs-CZ" sz="3200" b="0" i="1" smtClean="0">
                                  <a:latin typeface="Cambria Math"/>
                                </a:rPr>
                                <m:t>60</m:t>
                              </m:r>
                            </m:sup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𝑁𝑖</m:t>
                              </m:r>
                            </m:e>
                          </m:sPre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2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200" b="0" i="1" smtClean="0">
                              <a:latin typeface="Cambria Math"/>
                            </a:rPr>
                            <m:t>γ</m:t>
                          </m:r>
                        </m:e>
                      </m:sPre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947" y="5207343"/>
                <a:ext cx="4344716" cy="597921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3226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Přeměna Co-60</a:t>
            </a:r>
            <a:endParaRPr lang="cs-CZ" dirty="0"/>
          </a:p>
        </p:txBody>
      </p:sp>
      <p:pic>
        <p:nvPicPr>
          <p:cNvPr id="9" name="Picture 12" descr="File:Co60DS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00808"/>
            <a:ext cx="585665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562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Máme perfektní přehled o základních radioaktivních rozpadech a přeměnách, jak fungují, co je pro ně specifické atp.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odvodit, proč je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částice jádro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a ne lehčí jádra.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Umíme odůvodnit, proč může z protonu vzniknout těžší neutron.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zákon radioaktivity, umíme jej zapsat matematicky, okomentovat slovně i odvodit.</a:t>
            </a:r>
          </a:p>
        </p:txBody>
      </p:sp>
    </p:spTree>
    <p:extLst>
      <p:ext uri="{BB962C8B-B14F-4D97-AF65-F5344CB8AC3E}">
        <p14:creationId xmlns:p14="http://schemas.microsoft.com/office/powerpoint/2010/main" xmlns="" val="11503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5000" y="1556793"/>
            <a:ext cx="7239000" cy="496855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jaké máme poločasy rozpadů a jejich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charakteristiky.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metastabilního technecia a víme jeho praktické využití.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Známe přípravu „kobaltové bomby“ a víme její praktické použití.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co jsou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 a princip jejich vzniku.</a:t>
            </a:r>
          </a:p>
          <a:p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23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628800"/>
            <a:ext cx="3124989" cy="4422839"/>
          </a:xfrm>
        </p:spPr>
      </p:pic>
    </p:spTree>
    <p:extLst>
      <p:ext uri="{BB962C8B-B14F-4D97-AF65-F5344CB8AC3E}">
        <p14:creationId xmlns:p14="http://schemas.microsoft.com/office/powerpoint/2010/main" xmlns="" val="162499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388843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rozpady a přeměny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cs-CZ" baseline="30000" dirty="0" smtClean="0">
                <a:latin typeface="Times New Roman"/>
                <a:cs typeface="Times New Roman"/>
              </a:rPr>
              <a:t>+</a:t>
            </a:r>
            <a:r>
              <a:rPr lang="cs-CZ" dirty="0" smtClean="0">
                <a:latin typeface="Times New Roman"/>
                <a:cs typeface="Times New Roman"/>
              </a:rPr>
              <a:t> rozpad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Elektronový záchyt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/>
                <a:cs typeface="Times New Roman"/>
              </a:rPr>
              <a:t> </a:t>
            </a:r>
            <a:r>
              <a:rPr lang="cs-CZ" dirty="0" smtClean="0">
                <a:latin typeface="Times New Roman"/>
                <a:cs typeface="Times New Roman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9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3468" y="188640"/>
            <a:ext cx="7001588" cy="6583362"/>
          </a:xfrm>
        </p:spPr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Konec </a:t>
            </a:r>
            <a:br>
              <a:rPr lang="cs-CZ" dirty="0" smtClean="0"/>
            </a:br>
            <a:r>
              <a:rPr lang="cs-CZ" dirty="0" smtClean="0"/>
              <a:t>4. přednášky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2400" dirty="0" smtClean="0"/>
              <a:t>Prezentace vznikla v rámci projektu </a:t>
            </a:r>
            <a:br>
              <a:rPr lang="cs-CZ" sz="2400" dirty="0" smtClean="0"/>
            </a:br>
            <a:r>
              <a:rPr lang="cs-CZ" sz="2400" dirty="0" smtClean="0"/>
              <a:t>fondu </a:t>
            </a:r>
            <a:r>
              <a:rPr lang="cs-CZ" sz="2400" dirty="0"/>
              <a:t>rozvoje </a:t>
            </a:r>
            <a:r>
              <a:rPr lang="cs-CZ" sz="2400" dirty="0" smtClean="0"/>
              <a:t>MU 1515/2014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656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Proč je alfa částice zrovna jádro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He?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2132857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636913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(232,038055325)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H(1,00782503207)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717033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=233,0402472−232,0380553−1,007825032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21088"/>
                <a:ext cx="7122526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−0,00563313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695527"/>
                <a:ext cx="2926314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51571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xmlns="" val="10516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231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(231,036304)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H(2,01410177)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=233,0402472−231,036304−2,01410177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−0,010158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Vodík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xmlns="" val="40856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(230,036294)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He(3,0160293)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=233,0402472−230,036294−3,0160293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612772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−0,012076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8647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nemůže být alfa částicí.</a:t>
            </a:r>
          </a:p>
        </p:txBody>
      </p:sp>
    </p:spTree>
    <p:extLst>
      <p:ext uri="{BB962C8B-B14F-4D97-AF65-F5344CB8AC3E}">
        <p14:creationId xmlns:p14="http://schemas.microsoft.com/office/powerpoint/2010/main" xmlns="" val="164723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1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907704" y="1556793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Mějme třeba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233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 (233,040247277)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2132856"/>
            <a:ext cx="7010400" cy="115212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Předpokládejme, že se rozštěpí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229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 (229,0330152) 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He(4,0026032)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12976"/>
            <a:ext cx="7010400" cy="5760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Vypočítejme si hmotnostní úbytek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=233,0402472−229,0330152−4,0026032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789040"/>
                <a:ext cx="6782691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0,0048536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4293096"/>
                <a:ext cx="2527167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Helium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může být alfa částicí.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195736" y="573325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Pa</a:t>
            </a:r>
            <a:r>
              <a:rPr lang="cs-CZ" dirty="0" smtClean="0"/>
              <a:t> = protaktinium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8622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 beta rozpad platí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ν</m:t>
                          </m:r>
                        </m:e>
                      </m:acc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185700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780928"/>
                <a:ext cx="2991781" cy="52322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ástupný symbol pro obsah 2"/>
          <p:cNvSpPr txBox="1">
            <a:spLocks/>
          </p:cNvSpPr>
          <p:nvPr/>
        </p:nvSpPr>
        <p:spPr>
          <a:xfrm>
            <a:off x="1907704" y="328498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Dochází k takové přeměně, aby nové jádro bylo stabilnější.</a:t>
            </a: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4365105"/>
            <a:ext cx="70104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může z lehčího protonu vzniknout těžší neutron?</a:t>
            </a:r>
          </a:p>
        </p:txBody>
      </p:sp>
    </p:spTree>
    <p:extLst>
      <p:ext uri="{BB962C8B-B14F-4D97-AF65-F5344CB8AC3E}">
        <p14:creationId xmlns:p14="http://schemas.microsoft.com/office/powerpoint/2010/main" xmlns="" val="5787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Musíme se na rozpad dívat globálně.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2132856"/>
            <a:ext cx="7010400" cy="165618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Víme, že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Hg (175,987354) může podlehnout beta + rozpadu na 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Au(175,980099).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907704" y="3645025"/>
            <a:ext cx="7010400" cy="19442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M(e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0,00054 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M(p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1,00727</a:t>
            </a:r>
          </a:p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M(n</a:t>
            </a:r>
            <a:r>
              <a:rPr lang="cs-CZ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 1,00866</a:t>
            </a:r>
          </a:p>
        </p:txBody>
      </p:sp>
    </p:spTree>
    <p:extLst>
      <p:ext uri="{BB962C8B-B14F-4D97-AF65-F5344CB8AC3E}">
        <p14:creationId xmlns:p14="http://schemas.microsoft.com/office/powerpoint/2010/main" xmlns="" val="72029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2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ovéPole 12"/>
              <p:cNvSpPr txBox="1"/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=175,98735−175,980099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9318" y="4335487"/>
                <a:ext cx="4485010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cs-CZ" sz="2400" b="0" i="0" smtClean="0">
                          <a:latin typeface="Cambria Math"/>
                          <a:ea typeface="Cambria Math"/>
                        </a:rPr>
                        <m:t>0,007251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763" y="4839543"/>
                <a:ext cx="2357248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ovéPole 14"/>
              <p:cNvSpPr txBox="1"/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=1,00727−1,00866−0,00054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36912"/>
                <a:ext cx="5083508" cy="46166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ovéPole 15"/>
              <p:cNvSpPr txBox="1"/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cs-CZ" sz="2400" b="0" i="1" smtClean="0">
                          <a:latin typeface="Cambria Math"/>
                          <a:ea typeface="Cambria Math"/>
                        </a:rPr>
                        <m:t>=−0,00193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183359"/>
                <a:ext cx="2416559" cy="46166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Nejprve se podíváme na rozpad protonu na neutron a pozitron</a:t>
            </a:r>
          </a:p>
        </p:txBody>
      </p:sp>
      <p:sp>
        <p:nvSpPr>
          <p:cNvPr id="18" name="Zástupný symbol pro obsah 2"/>
          <p:cNvSpPr txBox="1">
            <a:spLocks/>
          </p:cNvSpPr>
          <p:nvPr/>
        </p:nvSpPr>
        <p:spPr>
          <a:xfrm>
            <a:off x="1907704" y="3645025"/>
            <a:ext cx="7010400" cy="6120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Nyní se podíváme na přeměnu jader</a:t>
            </a:r>
          </a:p>
        </p:txBody>
      </p:sp>
      <p:sp>
        <p:nvSpPr>
          <p:cNvPr id="19" name="Zástupný symbol pro obsah 2"/>
          <p:cNvSpPr txBox="1">
            <a:spLocks/>
          </p:cNvSpPr>
          <p:nvPr/>
        </p:nvSpPr>
        <p:spPr>
          <a:xfrm>
            <a:off x="1907704" y="5265205"/>
            <a:ext cx="7010400" cy="11161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Uvolní se víc E, než je potřeba na přeměnu protonu.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2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xmlns="" val="302407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224135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Při elektronovém záchytu dochází k podobné situaci jako při beta rozpadu.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ovéPole 4"/>
              <p:cNvSpPr txBox="1"/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ν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833772"/>
                <a:ext cx="2991781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xmlns="" val="3485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2060848"/>
            <a:ext cx="7239000" cy="2160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 tomto vyražení většinou nastává zaplnění volného místa elektronem z vyšší vrstvy, přičemž se vyzáří další foton.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1907704" y="4005064"/>
            <a:ext cx="7239000" cy="22322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slupek K nebo L těžkých prvků se jedná o charakteristické RTG, které může vyrazit další elektrony tzv. </a:t>
            </a:r>
            <a:r>
              <a:rPr lang="cs-CZ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Augerovy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elektrony.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32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p:pic>
        <p:nvPicPr>
          <p:cNvPr id="4" name="Picture 16" descr="C:\Michal\prednasky\radiologie\obrazky\alph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94" b="9623"/>
          <a:stretch/>
        </p:blipFill>
        <p:spPr bwMode="auto">
          <a:xfrm>
            <a:off x="2195736" y="1124744"/>
            <a:ext cx="6413455" cy="42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−2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−4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Pre>
                            <m:sPrePr>
                              <m:ctrlPr>
                                <a:rPr lang="cs-CZ" sz="3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𝐻𝑒</m:t>
                              </m:r>
                            </m:e>
                          </m:sPre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753" y="5733256"/>
                <a:ext cx="3761543" cy="65729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9742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4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pic>
        <p:nvPicPr>
          <p:cNvPr id="12" name="Picture 2" descr="\includegraphics[scale=0.6,angle=0]{mossbauer_figs/cems_decay}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211153"/>
            <a:ext cx="5328592" cy="553021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4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07704" y="522920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Metastabilní </a:t>
            </a:r>
            <a:r>
              <a:rPr lang="cs-CZ" dirty="0" err="1" smtClean="0"/>
              <a:t>Fe</a:t>
            </a:r>
            <a:r>
              <a:rPr lang="cs-CZ" dirty="0" smtClean="0"/>
              <a:t>-57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2905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 zákona radioaktivní přeměny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ovéPole 6"/>
              <p:cNvSpPr txBox="1"/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230591"/>
                <a:ext cx="1987660" cy="910377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6228184" y="2574196"/>
            <a:ext cx="2592288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separace proměnných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3284984"/>
                <a:ext cx="2074221" cy="90755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symbol pro obsah 2"/>
          <p:cNvSpPr txBox="1">
            <a:spLocks/>
          </p:cNvSpPr>
          <p:nvPr/>
        </p:nvSpPr>
        <p:spPr>
          <a:xfrm>
            <a:off x="6228184" y="3582308"/>
            <a:ext cx="1440160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integrace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  <m:r>
                            <a:rPr lang="cs-CZ" sz="2800" b="0" i="1" smtClean="0">
                              <a:latin typeface="Cambria Math"/>
                            </a:rPr>
                            <m:t>𝑑𝑁</m:t>
                          </m:r>
                        </m:e>
                      </m:nary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m:rPr>
                              <m:sty m:val="p"/>
                            </m:rPr>
                            <a:rPr lang="el-GR" sz="2800" i="1">
                              <a:latin typeface="Cambria Math"/>
                            </a:rPr>
                            <m:t>λ</m:t>
                          </m:r>
                          <m:r>
                            <a:rPr lang="cs-CZ" sz="2800" i="1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221088"/>
                <a:ext cx="3104632" cy="122251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ovéPole 12"/>
              <p:cNvSpPr txBox="1"/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smtClean="0">
                          <a:latin typeface="Cambria Math"/>
                        </a:rPr>
                        <m:t>−</m:t>
                      </m:r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𝑁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λ</m:t>
                      </m:r>
                      <m:r>
                        <a:rPr lang="cs-CZ" sz="2800" b="0" i="1" smtClean="0">
                          <a:latin typeface="Cambria Math"/>
                        </a:rPr>
                        <m:t>𝑡</m:t>
                      </m:r>
                      <m:r>
                        <a:rPr lang="cs-CZ" sz="2800" b="0" i="1" smtClean="0">
                          <a:latin typeface="Cambria Math"/>
                        </a:rPr>
                        <m:t>+</m:t>
                      </m:r>
                      <m:r>
                        <a:rPr lang="cs-CZ" sz="28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282044"/>
                <a:ext cx="2619179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901069"/>
                <a:ext cx="2203039" cy="552267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228184" y="5382508"/>
            <a:ext cx="2448272" cy="3507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odlogaritmujeme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05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2" grpId="0" animBg="1"/>
      <p:bldP spid="13" grpId="0" animBg="1"/>
      <p:bldP spid="14" grpId="0" animBg="1"/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5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081" y="3573016"/>
                <a:ext cx="2197525" cy="54341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Zástupný symbol pro obsah 2"/>
          <p:cNvSpPr txBox="1">
            <a:spLocks/>
          </p:cNvSpPr>
          <p:nvPr/>
        </p:nvSpPr>
        <p:spPr>
          <a:xfrm>
            <a:off x="6012160" y="1724605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na počátku máme N</a:t>
            </a:r>
            <a:r>
              <a:rPr lang="cs-CZ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atomů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ovéPole 15"/>
              <p:cNvSpPr txBox="1"/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580589"/>
                <a:ext cx="2203039" cy="552267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ovéPole 16"/>
              <p:cNvSpPr txBox="1"/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b="0" i="1" smtClean="0">
                                  <a:latin typeface="Cambria Math"/>
                                </a:rPr>
                                <m:t>λ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0+</m:t>
                              </m:r>
                              <m:r>
                                <a:rPr lang="cs-CZ" sz="28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276872"/>
                <a:ext cx="2400016" cy="552267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ovéPole 17"/>
              <p:cNvSpPr txBox="1"/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cs-CZ" sz="2800" i="1" smtClean="0">
                              <a:latin typeface="Cambria Math"/>
                            </a:rPr>
                            <m:t>N</m:t>
                          </m:r>
                        </m:e>
                        <m:sub>
                          <m:r>
                            <a:rPr lang="cs-CZ" sz="28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2905780"/>
                <a:ext cx="1688667" cy="523220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Zástupný symbol pro obsah 2"/>
          <p:cNvSpPr txBox="1">
            <a:spLocks/>
          </p:cNvSpPr>
          <p:nvPr/>
        </p:nvSpPr>
        <p:spPr>
          <a:xfrm>
            <a:off x="6012160" y="2958033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TextovéPole 19"/>
              <p:cNvSpPr txBox="1"/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595" y="4253734"/>
                <a:ext cx="2053574" cy="54341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délník 20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Konec 5.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xmlns="" val="9462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Doba za jakou se rozpadne ½ jader ve vzorku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800" i="1" smtClean="0">
                          <a:latin typeface="Cambria Math"/>
                        </a:rPr>
                        <m:t>N</m:t>
                      </m:r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r>
                            <a:rPr lang="cs-CZ" sz="28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586" y="3029598"/>
                <a:ext cx="2053574" cy="5434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ovéPole 6"/>
              <p:cNvSpPr txBox="1"/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cs-CZ" sz="2800" i="1" smtClean="0">
                                  <a:latin typeface="Cambria Math"/>
                                </a:rPr>
                                <m:t>N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2526" y="3573016"/>
                <a:ext cx="2631682" cy="8961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ovéPole 7"/>
              <p:cNvSpPr txBox="1"/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cs-CZ" sz="2800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  <m:sSub>
                            <m:sSub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800" b="0" i="1" smtClean="0">
                                  <a:latin typeface="Cambria Math"/>
                                </a:rPr>
                                <m:t>1/2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769" y="4509120"/>
                <a:ext cx="2019399" cy="89896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4830241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logaritmujeme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5482364"/>
                <a:ext cx="2346861" cy="898964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7256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519386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Fyzikální poločas rozpadu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 action="ppaction://hlinksldjump"/>
              </a:rPr>
              <a:t>zpět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6444208" y="2420888"/>
            <a:ext cx="3024336" cy="39895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úpravy</a:t>
            </a: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ovéPole 11"/>
              <p:cNvSpPr txBox="1"/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23" y="2132856"/>
                <a:ext cx="2346861" cy="898964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ovéPole 12"/>
              <p:cNvSpPr txBox="1"/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cs-CZ" sz="28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996952"/>
                <a:ext cx="2704778" cy="5696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ovéPole 13"/>
              <p:cNvSpPr txBox="1"/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cs-CZ" sz="28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cs-CZ" sz="2800" b="0" i="0" smtClean="0">
                              <a:latin typeface="Cambria Math"/>
                            </a:rPr>
                            <m:t>ln</m:t>
                          </m:r>
                        </m:fName>
                        <m:e>
                          <m:r>
                            <a:rPr lang="cs-CZ" sz="2800" b="0" i="1" smtClean="0">
                              <a:latin typeface="Cambria Math"/>
                            </a:rPr>
                            <m:t>2</m:t>
                          </m:r>
                        </m:e>
                      </m:func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r>
                        <a:rPr lang="cs-CZ" sz="2800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i="1">
                          <a:latin typeface="Cambria Math"/>
                        </a:rPr>
                        <m:t>λ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422" y="3645024"/>
                <a:ext cx="2614562" cy="56188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ovéPole 14"/>
              <p:cNvSpPr txBox="1"/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8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λ</m:t>
                          </m:r>
                        </m:den>
                      </m:f>
                      <m:r>
                        <a:rPr lang="cs-CZ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800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2800" i="1">
                              <a:latin typeface="Cambria Math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cs-CZ" sz="2800" dirty="0"/>
              </a:p>
            </p:txBody>
          </p:sp>
        </mc:Choice>
        <mc:Fallback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12" y="4246622"/>
                <a:ext cx="1904432" cy="91057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bdélník 15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</p:spTree>
    <p:extLst>
      <p:ext uri="{BB962C8B-B14F-4D97-AF65-F5344CB8AC3E}">
        <p14:creationId xmlns:p14="http://schemas.microsoft.com/office/powerpoint/2010/main" xmlns="" val="227896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7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</p:spPr>
            <p:txBody>
              <a:bodyPr>
                <a:normAutofit/>
              </a:bodyPr>
              <a:lstStyle/>
              <a:p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Nechť se prvek X může rozpadat dvěma cestami charakterizovanými rozpadovými konstantami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(1)</m:t>
                        </m:r>
                      </m:sup>
                    </m:sSup>
                    <m:r>
                      <a:rPr lang="cs-CZ" b="0" i="1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  <m:sSup>
                      <m:sSupPr>
                        <m:ctrlP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  <a:cs typeface="Times New Roman" panose="02020603050405020304" pitchFamily="18" charset="0"/>
                          </a:rPr>
                          <m:t>λ</m:t>
                        </m:r>
                      </m:e>
                      <m:sup>
                        <m:r>
                          <a:rPr lang="cs-CZ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cs-CZ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05000" y="1556793"/>
                <a:ext cx="7010400" cy="1656183"/>
              </a:xfrm>
              <a:blipFill rotWithShape="1">
                <a:blip r:embed="rId2" cstate="print"/>
                <a:stretch>
                  <a:fillRect l="-2000" t="-5147" b="-698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 action="ppaction://hlinksldjump"/>
              </a:rPr>
              <a:t>zpět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1907704" y="3068961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zákona radioaktivity plyne: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ovéPole 3"/>
              <p:cNvSpPr txBox="1"/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3200" b="0" i="1" smtClean="0">
                              <a:latin typeface="Cambria Math"/>
                            </a:rPr>
                            <m:t>𝑑𝑁</m:t>
                          </m:r>
                        </m:num>
                        <m:den>
                          <m:r>
                            <a:rPr lang="cs-CZ" sz="3200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d>
                            <m:d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cs-CZ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3200" i="1">
                              <a:latin typeface="Cambria Math"/>
                              <a:cs typeface="Times New Roman" panose="02020603050405020304" pitchFamily="18" charset="0"/>
                            </a:rPr>
                            <m:t>λ</m:t>
                          </m:r>
                        </m:e>
                        <m: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</m:sup>
                      </m:sSup>
                      <m:r>
                        <a:rPr lang="cs-CZ" sz="3200" b="0" i="1" smtClean="0">
                          <a:latin typeface="Cambria Math"/>
                          <a:cs typeface="Times New Roman" panose="02020603050405020304" pitchFamily="18" charset="0"/>
                        </a:rPr>
                        <m:t>𝑁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3697811"/>
                <a:ext cx="4126130" cy="102733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4725144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Stejnými úpravami dostaneme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b="0" i="1" smtClean="0">
                          <a:latin typeface="Cambria Math"/>
                        </a:rPr>
                        <m:t>𝑁</m:t>
                      </m:r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200" b="0" i="1" smtClean="0">
                                  <a:latin typeface="Cambria Math"/>
                                  <a:cs typeface="Times New Roman" panose="02020603050405020304" pitchFamily="18" charset="0"/>
                                </a:rPr>
                                <m:t>−(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i="1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cs-CZ" sz="3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5373216"/>
                <a:ext cx="3807966" cy="68794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715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Dodatky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010400" cy="1152127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Stejným způsobem jak u jednoduchého poločasu rozpadu postupujeme i nyní.</a:t>
            </a: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3717032"/>
            <a:ext cx="7010400" cy="6480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Dosadíme za rozpadové konstanty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TextovéPole 8"/>
              <p:cNvSpPr txBox="1"/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3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32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32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32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cs-CZ" sz="32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cs-CZ" sz="3200" i="1">
                                  <a:latin typeface="Cambria Math"/>
                                  <a:cs typeface="Times New Roman" panose="02020603050405020304" pitchFamily="18" charset="0"/>
                                </a:rPr>
                                <m:t>(2)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2346" y="2636912"/>
                <a:ext cx="3281091" cy="1057021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ovéPole 9"/>
              <p:cNvSpPr txBox="1"/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40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cs-CZ" sz="4000" b="0" i="1" smtClean="0">
                              <a:latin typeface="Cambria Math"/>
                            </a:rPr>
                            <m:t>1/2</m:t>
                          </m:r>
                        </m:sub>
                      </m:sSub>
                      <m:r>
                        <a:rPr lang="cs-CZ" sz="4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cs-CZ" sz="40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(1)</m:t>
                                  </m:r>
                                </m:sup>
                              </m:sSubSup>
                            </m:den>
                          </m:f>
                          <m:r>
                            <a:rPr lang="cs-CZ" sz="4000" b="0" i="0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cs-CZ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cs-CZ" sz="4000" b="0" i="0" smtClean="0">
                                  <a:latin typeface="Cambria Math"/>
                                </a:rPr>
                                <m:t>ln</m:t>
                              </m:r>
                              <m:r>
                                <a:rPr lang="cs-CZ" sz="4000" b="0" i="0" smtClean="0">
                                  <a:latin typeface="Cambria Math"/>
                                </a:rPr>
                                <m:t> 2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cs-CZ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cs-CZ" sz="4000" b="0" i="0" smtClean="0">
                                      <a:latin typeface="Cambria Math"/>
                                    </a:rPr>
                                    <m:t>T</m:t>
                                  </m:r>
                                </m:e>
                                <m:sub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1/2</m:t>
                                  </m:r>
                                </m:sub>
                                <m:sup>
                                  <m:r>
                                    <a:rPr lang="cs-CZ" sz="4000" b="0" i="0" smtClean="0">
                                      <a:latin typeface="Cambria Math"/>
                                    </a:rPr>
                                    <m:t>(2)</m:t>
                                  </m:r>
                                </m:sup>
                              </m:sSubSup>
                            </m:den>
                          </m:f>
                        </m:den>
                      </m:f>
                      <m:r>
                        <a:rPr lang="cs-CZ" sz="40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(1) 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r>
                                <a:rPr lang="cs-CZ" sz="3200" i="1">
                                  <a:latin typeface="Cambria Math"/>
                                </a:rPr>
                                <m:t>(2)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cs-CZ" sz="3200" i="1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cs-CZ" sz="3200" i="1"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/>
                                </a:rPr>
                                <m:t>1/2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cs-CZ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cs-CZ" sz="320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</m:d>
                            </m:sup>
                          </m:sSubSup>
                        </m:den>
                      </m:f>
                    </m:oMath>
                  </m:oMathPara>
                </a14:m>
                <a:endParaRPr lang="cs-CZ" sz="3200" dirty="0"/>
              </a:p>
            </p:txBody>
          </p:sp>
        </mc:Choice>
        <mc:Fallback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234" y="4221088"/>
                <a:ext cx="6784230" cy="236148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bdélník 11"/>
          <p:cNvSpPr/>
          <p:nvPr/>
        </p:nvSpPr>
        <p:spPr>
          <a:xfrm>
            <a:off x="1691680" y="6488668"/>
            <a:ext cx="16385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Konec </a:t>
            </a:r>
            <a:r>
              <a:rPr lang="cs-C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dodatku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16416" y="63813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zpět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96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cs-CZ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600" b="0" i="1" smtClean="0">
                                      <a:latin typeface="Cambria Math"/>
                                    </a:rPr>
                                    <m:t>ν</m:t>
                                  </m:r>
                                </m:e>
                              </m:acc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1" cy="660117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beta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32"/>
          <a:stretch/>
        </p:blipFill>
        <p:spPr bwMode="auto">
          <a:xfrm>
            <a:off x="2051720" y="1268760"/>
            <a:ext cx="658277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7797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661248"/>
                <a:ext cx="4463722" cy="6572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plu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14988"/>
          <a:stretch/>
        </p:blipFill>
        <p:spPr bwMode="auto">
          <a:xfrm>
            <a:off x="1983929" y="1268760"/>
            <a:ext cx="6692527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87727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6583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  (+ </m:t>
                          </m:r>
                          <m:r>
                            <m:rPr>
                              <m:sty m:val="p"/>
                            </m:rPr>
                            <a:rPr lang="el-GR" sz="3600" b="0" i="1" smtClean="0">
                              <a:latin typeface="Cambria Math"/>
                            </a:rPr>
                            <m:t>γ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)</m:t>
                          </m:r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55" y="5661248"/>
                <a:ext cx="4243149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5" descr="C:\Michal\prednasky\radiologie\obrazky\gamma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" b="24668"/>
          <a:stretch/>
        </p:blipFill>
        <p:spPr bwMode="auto">
          <a:xfrm>
            <a:off x="1846263" y="1434306"/>
            <a:ext cx="7118225" cy="39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622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−1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r>
                            <a:rPr lang="cs-CZ" sz="3600" b="0" i="1" smtClean="0">
                              <a:latin typeface="Cambria Math"/>
                            </a:rPr>
                            <m:t>𝑌</m:t>
                          </m:r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600" b="0" i="1" smtClean="0">
                                  <a:latin typeface="Cambria Math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733256"/>
                <a:ext cx="446372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 descr="C:\Michal\prednasky\radiologie\obrazky\betacapture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253"/>
          <a:stretch/>
        </p:blipFill>
        <p:spPr bwMode="auto">
          <a:xfrm>
            <a:off x="1979712" y="1196752"/>
            <a:ext cx="6836544" cy="44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5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1629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Radioaktivita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ovéPole 5"/>
              <p:cNvSpPr txBox="1"/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cs-CZ" sz="360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b="0" i="1" smtClean="0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b="0" i="1" smtClean="0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cs-CZ" sz="3600" i="1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lang="cs-CZ" sz="3600" i="1">
                              <a:latin typeface="Cambria Math"/>
                            </a:rPr>
                            <m:t>𝑍</m:t>
                          </m:r>
                        </m:sub>
                        <m:sup>
                          <m:r>
                            <a:rPr lang="cs-CZ" sz="3600" i="1">
                              <a:latin typeface="Cambria Math"/>
                            </a:rPr>
                            <m:t>𝐴</m:t>
                          </m:r>
                        </m:sup>
                        <m:e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cs-CZ" sz="36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cs-CZ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36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cs-CZ" sz="3600" b="0" i="1" smtClean="0">
                                  <a:latin typeface="Cambria Math"/>
                                </a:rPr>
                                <m:t>−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3791" y="5013176"/>
                <a:ext cx="3536481" cy="65729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905000" y="1556793"/>
            <a:ext cx="7239000" cy="648071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Vnitřní konverze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1907704" y="2060849"/>
            <a:ext cx="7239000" cy="122413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Excitované jádro často přebytečnou energii vyzáří ve formě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r>
              <a:rPr lang="cs-CZ" dirty="0" smtClean="0">
                <a:latin typeface="Times New Roman"/>
                <a:cs typeface="Times New Roman"/>
              </a:rPr>
              <a:t> záření.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1907704" y="3140969"/>
            <a:ext cx="7239000" cy="15121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icrosoft New Tai Lue" pitchFamily="34" charset="0"/>
                <a:ea typeface="+mn-ea"/>
                <a:cs typeface="Microsoft New Tai Lue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Tento foton může interagovat s elektrony z obalu, což má za následek jeho vyražení a ionizaci atomu.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40352" y="59399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 action="ppaction://hlinksldjump"/>
              </a:rPr>
              <a:t>Podrobněji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45355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670ca5a9-5098-4f27-9ae9-197004ff46ea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hysic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Physics-PowerPoint-Template</Template>
  <TotalTime>5125</TotalTime>
  <Words>1532</Words>
  <Application>Microsoft Office PowerPoint</Application>
  <PresentationFormat>Předvádění na obrazovce (4:3)</PresentationFormat>
  <Paragraphs>320</Paragraphs>
  <Slides>46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7" baseType="lpstr">
      <vt:lpstr>Physics-PowerPoint-Template</vt:lpstr>
      <vt:lpstr>Radiologická fyzika a radiobiologie 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Radioaktivita</vt:lpstr>
      <vt:lpstr>Zákon radioaktivity</vt:lpstr>
      <vt:lpstr>Zákon radioaktivity</vt:lpstr>
      <vt:lpstr>Poločas rozpadu</vt:lpstr>
      <vt:lpstr>Poločas rozpadu</vt:lpstr>
      <vt:lpstr>Poločas rozpadu</vt:lpstr>
      <vt:lpstr>Poločas rozpadu</vt:lpstr>
      <vt:lpstr>Dvoustupňový rozpad</vt:lpstr>
      <vt:lpstr>Dvoustupňový rozpad</vt:lpstr>
      <vt:lpstr>Dvoustupňový rozpad</vt:lpstr>
      <vt:lpstr>Příprava Tc</vt:lpstr>
      <vt:lpstr>Příprava Tc</vt:lpstr>
      <vt:lpstr>Příprava Tc</vt:lpstr>
      <vt:lpstr>Příprava Tc</vt:lpstr>
      <vt:lpstr>Příprava Tc</vt:lpstr>
      <vt:lpstr>Příprava Co-60</vt:lpstr>
      <vt:lpstr>Přeměna Co-60</vt:lpstr>
      <vt:lpstr>Shrnutí</vt:lpstr>
      <vt:lpstr>Shrnutí</vt:lpstr>
      <vt:lpstr>Konec</vt:lpstr>
      <vt:lpstr> Děkuji za pozornost  Konec  4. přednášky   Prezentace vznikla v rámci projektu  fondu rozvoje MU 1515/2014</vt:lpstr>
      <vt:lpstr>Dodatky 1</vt:lpstr>
      <vt:lpstr>Dodatky 1</vt:lpstr>
      <vt:lpstr>Dodatky 1</vt:lpstr>
      <vt:lpstr>Dodatky 1</vt:lpstr>
      <vt:lpstr>Dodatky 2</vt:lpstr>
      <vt:lpstr>Dodatky 2</vt:lpstr>
      <vt:lpstr>Dodatky 2</vt:lpstr>
      <vt:lpstr>Dodatky 3</vt:lpstr>
      <vt:lpstr>Dodatky 4</vt:lpstr>
      <vt:lpstr>Dodatky 4</vt:lpstr>
      <vt:lpstr>Dodatky 5</vt:lpstr>
      <vt:lpstr>Dodatky 5</vt:lpstr>
      <vt:lpstr>Dodatky 6</vt:lpstr>
      <vt:lpstr>Dodatky 6</vt:lpstr>
      <vt:lpstr>Dodatky 7</vt:lpstr>
      <vt:lpstr>Dodatky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</dc:creator>
  <cp:lastModifiedBy>Vojtěch</cp:lastModifiedBy>
  <cp:revision>288</cp:revision>
  <dcterms:created xsi:type="dcterms:W3CDTF">2015-01-23T09:47:57Z</dcterms:created>
  <dcterms:modified xsi:type="dcterms:W3CDTF">2017-10-08T11:26:21Z</dcterms:modified>
</cp:coreProperties>
</file>