
<file path=[Content_Types].xml><?xml version="1.0" encoding="utf-8"?>
<Types xmlns="http://schemas.openxmlformats.org/package/2006/content-types">
  <Default Extension="png" ContentType="image/png"/>
  <Default Extension="com" ContentType="image/png"/>
  <Default Extension="jpe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gif" ContentType="video/unknown"/>
  <Override PartName="/ppt/notesSlides/notesSlide8.xml" ContentType="application/vnd.openxmlformats-officedocument.presentationml.notesSlide+xml"/>
  <Override PartName="/ppt/media/media5.gif" ContentType="video/unknown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02" r:id="rId2"/>
    <p:sldId id="357" r:id="rId3"/>
    <p:sldId id="358" r:id="rId4"/>
    <p:sldId id="360" r:id="rId5"/>
    <p:sldId id="361" r:id="rId6"/>
    <p:sldId id="363" r:id="rId7"/>
    <p:sldId id="368" r:id="rId8"/>
    <p:sldId id="369" r:id="rId9"/>
    <p:sldId id="374" r:id="rId10"/>
    <p:sldId id="388" r:id="rId11"/>
    <p:sldId id="382" r:id="rId12"/>
    <p:sldId id="347" r:id="rId13"/>
    <p:sldId id="343" r:id="rId14"/>
    <p:sldId id="353" r:id="rId15"/>
    <p:sldId id="355" r:id="rId16"/>
    <p:sldId id="373" r:id="rId17"/>
    <p:sldId id="375" r:id="rId18"/>
    <p:sldId id="376" r:id="rId19"/>
    <p:sldId id="377" r:id="rId20"/>
    <p:sldId id="397" r:id="rId21"/>
    <p:sldId id="396" r:id="rId22"/>
    <p:sldId id="398" r:id="rId23"/>
    <p:sldId id="395" r:id="rId24"/>
    <p:sldId id="390" r:id="rId25"/>
    <p:sldId id="391" r:id="rId26"/>
    <p:sldId id="399" r:id="rId27"/>
    <p:sldId id="392" r:id="rId28"/>
    <p:sldId id="393" r:id="rId29"/>
    <p:sldId id="389" r:id="rId30"/>
    <p:sldId id="380" r:id="rId31"/>
    <p:sldId id="381" r:id="rId32"/>
    <p:sldId id="378" r:id="rId33"/>
    <p:sldId id="383" r:id="rId34"/>
    <p:sldId id="384" r:id="rId35"/>
    <p:sldId id="385" r:id="rId36"/>
    <p:sldId id="400" r:id="rId37"/>
    <p:sldId id="386" r:id="rId38"/>
    <p:sldId id="379" r:id="rId39"/>
    <p:sldId id="387" r:id="rId40"/>
    <p:sldId id="406" r:id="rId41"/>
    <p:sldId id="407" r:id="rId42"/>
    <p:sldId id="408" r:id="rId43"/>
    <p:sldId id="409" r:id="rId44"/>
    <p:sldId id="401" r:id="rId45"/>
    <p:sldId id="403" r:id="rId46"/>
    <p:sldId id="404" r:id="rId47"/>
    <p:sldId id="346" r:id="rId48"/>
    <p:sldId id="359" r:id="rId49"/>
    <p:sldId id="362" r:id="rId50"/>
    <p:sldId id="370" r:id="rId51"/>
    <p:sldId id="372" r:id="rId52"/>
    <p:sldId id="371" r:id="rId53"/>
    <p:sldId id="364" r:id="rId54"/>
    <p:sldId id="365" r:id="rId55"/>
    <p:sldId id="366" r:id="rId56"/>
    <p:sldId id="367" r:id="rId57"/>
    <p:sldId id="394" r:id="rId58"/>
    <p:sldId id="348" r:id="rId59"/>
    <p:sldId id="349" r:id="rId60"/>
    <p:sldId id="350" r:id="rId61"/>
    <p:sldId id="351" r:id="rId62"/>
    <p:sldId id="352" r:id="rId63"/>
    <p:sldId id="354" r:id="rId64"/>
    <p:sldId id="405" r:id="rId6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  <a:srgbClr val="D7220D"/>
    <a:srgbClr val="165616"/>
    <a:srgbClr val="2CB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84545" autoAdjust="0"/>
  </p:normalViewPr>
  <p:slideViewPr>
    <p:cSldViewPr>
      <p:cViewPr varScale="1">
        <p:scale>
          <a:sx n="71" d="100"/>
          <a:sy n="71" d="100"/>
        </p:scale>
        <p:origin x="-11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40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8A1F-81DA-4DAD-8841-12B6C42DBC9B}" type="datetimeFigureOut">
              <a:rPr lang="cs-CZ" smtClean="0"/>
              <a:t>17. 1. 2016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568B9-1369-41EB-A4E2-0896F5F45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70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Jen pro zajímavost vzhled </a:t>
            </a:r>
            <a:r>
              <a:rPr lang="cs-CZ" dirty="0" err="1" smtClean="0"/>
              <a:t>Diracovi</a:t>
            </a:r>
            <a:r>
              <a:rPr lang="cs-CZ" dirty="0" smtClean="0"/>
              <a:t> rovnice (stavbou</a:t>
            </a:r>
            <a:r>
              <a:rPr lang="cs-CZ" baseline="0" dirty="0" smtClean="0"/>
              <a:t>  připomíná </a:t>
            </a:r>
            <a:r>
              <a:rPr lang="cs-CZ" baseline="0" dirty="0" err="1" smtClean="0"/>
              <a:t>Schrödingerovu</a:t>
            </a:r>
            <a:r>
              <a:rPr lang="cs-CZ" baseline="0" dirty="0" smtClean="0"/>
              <a:t> rovnici, ještě aby ne, když z ní vychází, ale </a:t>
            </a:r>
            <a:r>
              <a:rPr lang="cs-CZ" baseline="0" dirty="0" err="1" smtClean="0"/>
              <a:t>Hamiltnova</a:t>
            </a:r>
            <a:r>
              <a:rPr lang="cs-CZ" baseline="0" dirty="0" smtClean="0"/>
              <a:t> funkce se uvažuje relativistická)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34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!!! Upozornit na silné závislosti na vzdálenosti (viz tabulka za x </a:t>
            </a:r>
            <a:r>
              <a:rPr lang="cs-CZ" dirty="0" err="1" smtClean="0"/>
              <a:t>slaidů</a:t>
            </a:r>
            <a:r>
              <a:rPr lang="cs-CZ" dirty="0" smtClean="0"/>
              <a:t>) a také na existenci nábojů!!!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8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Popsat co to je, ale hlubší popis bude i na</a:t>
            </a:r>
            <a:r>
              <a:rPr lang="cs-CZ" baseline="0" dirty="0" smtClean="0"/>
              <a:t> 7. přednášce (MRI)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70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Slouží pouze jako ukázka, že se celý</a:t>
            </a:r>
            <a:r>
              <a:rPr lang="cs-CZ" baseline="0" dirty="0" smtClean="0"/>
              <a:t> klasický elektromagnetismus dá popsat 4 krátkými a „jednoduchými“ rovnicemi. (Žádná rovnice přes 6 řádků)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Rovnice představuje zobecněný Ampérův zákon celkového proudu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Rovnice představuje Faradayův zákon elektromagnetické indukce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Rovnice představuje Gaussův zákon elektro statiky (vztah mezi elektrickým náboje a tokem intenzity elektrického pole)</a:t>
            </a:r>
          </a:p>
          <a:p>
            <a:pPr marL="228600" indent="-228600">
              <a:buAutoNum type="arabicPeriod"/>
            </a:pPr>
            <a:r>
              <a:rPr lang="cs-CZ" baseline="0" dirty="0" smtClean="0"/>
              <a:t>Rovnice popisuje fakt, že neexistují magnetické monopóly (Zákon spojitosti indukčního toku)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9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400945"/>
            <a:ext cx="6858000" cy="1470025"/>
          </a:xfrm>
        </p:spPr>
        <p:txBody>
          <a:bodyPr anchor="b">
            <a:noAutofit/>
          </a:bodyPr>
          <a:lstStyle>
            <a:lvl1pPr algn="l"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915544"/>
            <a:ext cx="6858000" cy="50405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0649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7818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9408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bs-Latn-BA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17.1.2016</a:t>
            </a:fld>
            <a:endParaRPr lang="bs-Latn-BA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4025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4687" y="4406900"/>
            <a:ext cx="6970713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40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87" y="3861048"/>
            <a:ext cx="6970713" cy="432048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2185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962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714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3394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5356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030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17.1.2016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899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17.1.2016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131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bs-Latn-BA" sz="5400" b="1" kern="1200" dirty="0">
          <a:ln w="19050">
            <a:solidFill>
              <a:sysClr val="windowText" lastClr="000000"/>
            </a:solidFill>
          </a:ln>
          <a:solidFill>
            <a:schemeClr val="tx1"/>
          </a:solidFill>
          <a:effectLst/>
          <a:latin typeface="Microsoft New Tai Lue" pitchFamily="34" charset="0"/>
          <a:ea typeface="+mj-ea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com"/><Relationship Id="rId3" Type="http://schemas.microsoft.com/office/2007/relationships/media" Target="../media/media2.gif"/><Relationship Id="rId7" Type="http://schemas.openxmlformats.org/officeDocument/2006/relationships/image" Target="../media/image12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3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s://www.youtube.com/watch?v=oXOpw27OauI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slide" Target="slide22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472" y="908720"/>
            <a:ext cx="6858000" cy="1800200"/>
          </a:xfrm>
        </p:spPr>
        <p:txBody>
          <a:bodyPr/>
          <a:lstStyle/>
          <a:p>
            <a:pPr algn="ctr"/>
            <a:r>
              <a:rPr lang="cs-CZ" dirty="0" smtClean="0"/>
              <a:t>Radiologická </a:t>
            </a:r>
            <a:r>
              <a:rPr lang="cs-CZ" dirty="0"/>
              <a:t>fyzika a radiobiologie </a:t>
            </a:r>
            <a:endParaRPr lang="bs-Latn-B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62472" y="3501008"/>
            <a:ext cx="68580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pPr algn="ctr"/>
            <a:r>
              <a:rPr lang="cs-CZ" sz="4400" dirty="0"/>
              <a:t>3</a:t>
            </a:r>
            <a:r>
              <a:rPr lang="cs-CZ" sz="4400" dirty="0" smtClean="0"/>
              <a:t>. přednáška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53136"/>
            <a:ext cx="1944216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09120"/>
            <a:ext cx="2811388" cy="22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Antičástice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 známo, že každý kvark i lepton mají své anti-protějšky a mohou tvořit antičástice.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(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/>
                        <a:cs typeface="Times New Roman" panose="02020603050405020304" pitchFamily="18" charset="0"/>
                      </a:rPr>
                      <m:t>𝑢𝑢𝑑</m:t>
                    </m:r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antiproton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𝑢𝑢𝑑</m:t>
                        </m:r>
                      </m:e>
                    </m:acc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Elektron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ozitron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ν</m:t>
                    </m:r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antineutrino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3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Antičástice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Setká-li se částice se svojí antičásticí, může dojít k anihilaci.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Při anihilaci se veškerá energie částic (jak kinetická, tak klidová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přemění do energie bosonů, které zprostředkovávají interakce (foton, W, Z).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Vzniklý produkt (boson) se může dále rozpadat v závislosti na celkové energii částice-antičástice.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 b="-1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interakce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Gravitační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Elektromagnetická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Slabá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Silná</a:t>
            </a:r>
          </a:p>
        </p:txBody>
      </p:sp>
    </p:spTree>
    <p:extLst>
      <p:ext uri="{BB962C8B-B14F-4D97-AF65-F5344CB8AC3E}">
        <p14:creationId xmlns:p14="http://schemas.microsoft.com/office/powerpoint/2010/main" val="9186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Gravitační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Nejslabší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Rozhodující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velké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vzdálenosti.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Pouze přitažlivá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První popis I. Newton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6,67.10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blipFill rotWithShape="1">
                <a:blip r:embed="rId3"/>
                <a:stretch>
                  <a:fillRect t="-5291" b="-1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5157192"/>
            <a:ext cx="7236296" cy="1700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Lepší popis A. Einstein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Obecná teorie relativity říká, že hmota/energie zakřivuje časoprostor, což můžeme pozorovat jako gravitaci a změnu plynutí času.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mezi elektricky nabitými částicemi.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Relativně silná i na velké vzdálenosti.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Přitažlivá i odpudivá dle náboje.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4149080"/>
            <a:ext cx="7236296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Komplexnější popis J. C. Maxwell.</a:t>
            </a: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1907704" y="4653136"/>
            <a:ext cx="7236296" cy="21602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mikrosvětě kvantová elektrodynamika.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Přenos energie zprostředkovávají fotony.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Popisuje i interakci záření s hmotou.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Slabá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na leptony a kvarky.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2. nejslabší a 10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-krát slabší než silná.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zprostředkovávána bosony W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Z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(mají nenulovou klidovou hmotnost).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407707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Dosah je velmi omezen (max. 10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5085184"/>
            <a:ext cx="7236296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Může se znázornit pomocí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Feynmanových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diagramů.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907704" y="458112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odpovědná za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-rozpad.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3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Silná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pouze mezi kvarky.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3816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nejsilnější s dosahem kolem 10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-15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zodpovědná za soudržnost jader.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zprostředkována gluony.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122413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Srovnání síly a dosahu základních interakcí.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/>
                    <a:gridCol w="1512168"/>
                    <a:gridCol w="1206134"/>
                    <a:gridCol w="1458162"/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Interakce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Relativní velikost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Úbytek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 smtClean="0"/>
                            <a:t>Dosah [m]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Silná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Elektromagnetická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Slabá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Gravitační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 smtClean="0"/>
                        </a:p>
                      </a:txBody>
                      <a:tcPr marL="33594" marR="33594" marT="16797" marB="16797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/>
                    <a:gridCol w="1512168"/>
                    <a:gridCol w="1206134"/>
                    <a:gridCol w="1458162"/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Interakce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Relativní velikost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Úbytek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 smtClean="0"/>
                            <a:t>Dosah [m]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Silná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00000" r="-12070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Elektromagnetická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96491" r="-120707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196491" b="-208772"/>
                          </a:stretch>
                        </a:blipFill>
                      </a:tcPr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Slabá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301786" r="-120707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Gravitační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401786" r="-120707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401786" b="-125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58112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 a slabá interakce se dají popsat jako projev jediné tzv. elektroslabé interakce.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Pauza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55564"/>
            <a:ext cx="495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relativity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720079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Speciální teorie relativity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132857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Jde pouze o speciální případ, kdy můžeme zanedbat gravitační interakci. Ta je předmětem až obecné teorie relativity.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4077073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pouze základní úvahy a vzorce plynoucí z STR, které se nám mohou v praxi hodit.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191683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Kvarky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49289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Leptony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1340768"/>
            <a:ext cx="7010400" cy="6480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Elementární částice (nejdou dělit)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068960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Bosony</a:t>
            </a:r>
          </a:p>
        </p:txBody>
      </p:sp>
    </p:spTree>
    <p:extLst>
      <p:ext uri="{BB962C8B-B14F-4D97-AF65-F5344CB8AC3E}">
        <p14:creationId xmlns:p14="http://schemas.microsoft.com/office/powerpoint/2010/main" val="39339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relativity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21602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mechanické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elmag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děje dopadnou ve všech inerciálních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soustavách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stejně.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Inerciální soustavy nejsou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nijak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privilegovány.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3573015"/>
            <a:ext cx="7010400" cy="2664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Pokud v soustavě nepůsobí žádná síla nebo je výslednice sil nulová, pak je těleso v klidu nebo se pohybuje rovnoměrně přímočaře. Tato soustava je inerciální.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relativity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03504" cy="11521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světla je ve všech inerciálních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soustavách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stejná. 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2636912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těchto 2 principů lze odvodit několik základních vztahů: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roste hmotnost.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blipFill rotWithShape="1">
                <a:blip r:embed="rId2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plyne čas pomaleji.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blipFill rotWithShape="1">
                <a:blip r:embed="rId3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2"/>
              <p:cNvSpPr txBox="1">
                <a:spLocks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se délka tělesa zmenšuje.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blipFill rotWithShape="1">
                <a:blip r:embed="rId4"/>
                <a:stretch>
                  <a:fillRect t="-7212" r="-14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8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relativity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Relativistický </a:t>
                </a:r>
                <a:r>
                  <a:rPr lang="el-GR" dirty="0" smtClean="0">
                    <a:latin typeface="Times New Roman"/>
                    <a:cs typeface="Times New Roman"/>
                  </a:rPr>
                  <a:t>γ</a:t>
                </a:r>
                <a:r>
                  <a:rPr lang="cs-CZ" dirty="0" smtClean="0">
                    <a:latin typeface="Times New Roman"/>
                    <a:cs typeface="Times New Roman"/>
                  </a:rPr>
                  <a:t>-faktor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/>
                        <a:ea typeface="Cambria Math"/>
                        <a:cs typeface="Times New Roman"/>
                      </a:rPr>
                      <m:t>𝛾</m:t>
                    </m:r>
                    <m:r>
                      <a:rPr lang="cs-CZ" b="0" i="1" smtClean="0">
                        <a:latin typeface="Cambria Math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b="0" i="1" smtClean="0">
                                <a:latin typeface="Cambria Math"/>
                                <a:ea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  <a:cs typeface="Times New Roman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b="0" i="1" smtClean="0"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  <a:blipFill rotWithShape="1">
                <a:blip r:embed="rId2"/>
                <a:stretch>
                  <a:fillRect l="-194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6732240" y="63720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 relativita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32240" y="60119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Podrobněji objev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mionu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63"/>
            <a:ext cx="4176464" cy="39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656184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Harmonické kmitání je (obvykle) časová změna nějaké veličiny, která se pravidelně opakuje.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3068960"/>
            <a:ext cx="7010400" cy="2880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Kmitavý pohyb popisujeme: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Okamžitou výchylkou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Amplitudou výchylky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Frekvencí (periodou) kmitání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Fází kmitání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p:pic>
        <p:nvPicPr>
          <p:cNvPr id="6" name="Simple_harmonic_oscilla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093" y="1248070"/>
            <a:ext cx="1104900" cy="3419475"/>
          </a:xfrm>
          <a:prstGeom prst="rect">
            <a:avLst/>
          </a:prstGeom>
        </p:spPr>
      </p:pic>
      <p:pic>
        <p:nvPicPr>
          <p:cNvPr id="7" name="oscilace animace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1484784"/>
            <a:ext cx="3629025" cy="277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72785"/>
            <a:ext cx="3503612" cy="2343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7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</p:spPr>
            <p:txBody>
              <a:bodyPr/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Perioda (T) – doba za kterou dojde k 1 kmitu.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Frekvence (f) – převrácená hodnota periody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jednotka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𝐻𝑧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Úhlová rychlost (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velikost úhlu, který bod opíše za 1 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Fáze kmitání (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počáteční výchylka kmitání v radiánech.</a:t>
                </a:r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  <a:blipFill rotWithShape="1">
                <a:blip r:embed="rId3"/>
                <a:stretch>
                  <a:fillRect l="-2000" t="-1718" r="-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5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72008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jednoznačně určit rychlost rotace?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5877272"/>
            <a:ext cx="7010400" cy="7200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Úhlová rychlost je řešení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63414"/>
            <a:ext cx="4032448" cy="37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96855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Vlnění můžeme popsat jako kmitání hmotného bodu, které se pohybuje prostorem.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lneni_animace_wik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3068166"/>
            <a:ext cx="4876800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cs-CZ" sz="28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2800" b="0" i="1" smtClean="0">
                                      <a:latin typeface="Cambria Math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8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Dualismus a vlnění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</p:spPr>
            <p:txBody>
              <a:bodyPr/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Vlnová délka (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Vzdálenost, kterou urazí vlnění při jednom kmitu (neboli za dobu jedné periody).</a:t>
                </a:r>
              </a:p>
              <a:p>
                <a:pPr marL="0" indent="0" algn="ctr">
                  <a:buNone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λ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𝑣𝑇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  <a:blipFill rotWithShape="1">
                <a:blip r:embed="rId2"/>
                <a:stretch>
                  <a:fillRect l="-2000" t="-32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05064"/>
            <a:ext cx="3960440" cy="27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3000375" cy="1981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vlnění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76337"/>
            <a:ext cx="3456384" cy="14686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3" y="3429000"/>
            <a:ext cx="4200369" cy="35010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31" y="3789040"/>
            <a:ext cx="3379912" cy="306896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055868" y="4270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 smtClean="0"/>
              <a:t>Dualismus a vlnění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2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kvarky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87220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Každý je jinak hmotný a mají různé části elementárního náboje.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82535"/>
              </p:ext>
            </p:extLst>
          </p:nvPr>
        </p:nvGraphicFramePr>
        <p:xfrm>
          <a:off x="1979712" y="3717032"/>
          <a:ext cx="6912768" cy="2392754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/>
                <a:gridCol w="1520809"/>
                <a:gridCol w="2626852"/>
                <a:gridCol w="1520809"/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</a:t>
                      </a:r>
                      <a:r>
                        <a:rPr lang="cs-CZ" sz="1400" dirty="0" smtClean="0"/>
                        <a:t>[MeV/c²]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</a:t>
                      </a:r>
                      <a:r>
                        <a:rPr lang="cs-CZ" sz="1400" dirty="0" smtClean="0"/>
                        <a:t>náboj [e]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</a:t>
                      </a:r>
                      <a:r>
                        <a:rPr lang="cs-CZ" sz="1400" dirty="0" smtClean="0"/>
                        <a:t>6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</a:t>
                      </a:r>
                      <a:r>
                        <a:rPr lang="cs-CZ" sz="1400" dirty="0" smtClean="0"/>
                        <a:t>(up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</a:t>
                      </a:r>
                      <a:r>
                        <a:rPr lang="cs-CZ" sz="1400" dirty="0" smtClean="0"/>
                        <a:t>3,3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krásný (</a:t>
                      </a:r>
                      <a:r>
                        <a:rPr lang="cs-CZ" sz="1400" dirty="0" err="1" smtClean="0"/>
                        <a:t>beauty</a:t>
                      </a:r>
                      <a:r>
                        <a:rPr lang="cs-CZ" sz="1400" dirty="0" smtClean="0"/>
                        <a:t>)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Pravdivý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truth</a:t>
                      </a:r>
                      <a:r>
                        <a:rPr lang="cs-CZ" sz="1400" dirty="0" smtClean="0"/>
                        <a:t>)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</a:t>
                      </a:r>
                      <a:r>
                        <a:rPr lang="pl-PL" sz="1400" dirty="0" smtClean="0"/>
                        <a:t>980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9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když totéž provedeme s částicemi?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410782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37112"/>
            <a:ext cx="4133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Louis de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Broglie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(1924)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upload.wikimedia.org/wikipedia/commons/d/d2/Broglie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857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2"/>
              <p:cNvSpPr txBox="1">
                <a:spLocks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 může mít za určitých podmínek vlnový charakter a naopak.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 částici i vlnu jde určit vlnová délka.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cs typeface="Times New Roman" panose="02020603050405020304" pitchFamily="18" charset="0"/>
                        </a:rPr>
                        <m:t>λ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4013" indent="0">
                  <a:buNone/>
                </a:pP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– Planckova kons.</a:t>
                </a:r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blipFill rotWithShape="1">
                <a:blip r:embed="rId4"/>
                <a:stretch>
                  <a:fillRect l="-3418" t="-1795" r="-446" b="-32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3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15212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 světě fyziky existuje celá řada zákonů zachování.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564904"/>
            <a:ext cx="7010400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důležité vědět, kdy který platí a jak jej použít. Pak jdou fyzikální problémy jednodušeji vyřešit a interpretovat.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4077072"/>
            <a:ext cx="701040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zde jen pár z následujících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Zachování energie, hybnosti, el. náboje,  momentu hybnosti, baryonového čísla, leptonového čísla, barevného náboje, symetrie…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energie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1602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Nejznámější a nejjednodušší je zachování mechanické energie, kdy zůstává zachován součet potenciální a kinetické energie systému.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r>
                        <a:rPr lang="cs-CZ" sz="2800" b="0" i="1" smtClean="0">
                          <a:latin typeface="Cambria Math"/>
                        </a:rPr>
                        <m:t>𝑘𝑜𝑛𝑠𝑡</m:t>
                      </m:r>
                      <m:r>
                        <a:rPr lang="cs-CZ" sz="28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797153"/>
            <a:ext cx="7010400" cy="13681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 tento zákon platí i obecně pro libovolný druh energie.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2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hybnosti (ZZH)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hybnost izolované soustavy se nemění.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cs-CZ" sz="2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23660" y="3093963"/>
            <a:ext cx="7010400" cy="16311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práci se ZZH si musíme uvědomit, že hybnost je vektorová veličina a podle toho upravovat výpočty.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 hybnosti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  <m:r>
                      <a:rPr lang="cs-CZ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cs-CZ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cs-CZ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Popisuje rotační pohyb tělesa.</a:t>
                </a: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blipFill rotWithShape="1">
                <a:blip r:embed="rId5"/>
                <a:stretch>
                  <a:fillRect l="-2000" t="-1724" b="-4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oment hybnost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3509265"/>
            <a:ext cx="4072086" cy="28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hybnosti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Celkový moment hybnost izolované soustavy se nemění.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cs-CZ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35223" y="2996953"/>
            <a:ext cx="7010400" cy="11521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Jedná se o analogii zachování hybnosti, avšak pro rotační pohyb.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933056"/>
            <a:ext cx="7236296" cy="2520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Je-li výsledný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 vnějších sil působících na danou soustavu nulový, pak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celkový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 hybnosti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zachovává vzhledem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danému bodu.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Zákony zachování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el. náboje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Celkové množství náboje v elektricky izolované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soustavě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zůstává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konstantní.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Elektrický náboj nelze vytvořit ani zničit, ale pouze přemístit.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Comptonův</a:t>
            </a:r>
            <a:r>
              <a:rPr lang="cs-CZ" dirty="0" smtClean="0"/>
              <a:t> jev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Dopadající foton, může interagovat s elektronem z vnější vrstvy atomového obalu, který je slaběji vázán.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781481" cy="313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068959"/>
            <a:ext cx="3816424" cy="37864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takovémto případě může dojít k uvolněné elektronu z obalu a k rozptylu fotonu, který změní svou vlnovou délku.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Comptonův</a:t>
            </a:r>
            <a:r>
              <a:rPr lang="cs-CZ" dirty="0" smtClean="0"/>
              <a:t> jev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hraje důležitou roli při interakci RTG s látkou (při ozařování pacienta).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140967"/>
            <a:ext cx="7128792" cy="25202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Také se jedná o hezkou demonstraci zákona zachování energie a hybnosti, proto si tento jev podrobněji představíme na cvičení.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kvarky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Kvarky podléhají všem interakcím.</a:t>
                </a:r>
                <a:endParaRPr lang="cs-CZ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Mají poločíselný spin (jsou fermiony).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Splňují Pauliho vylučovací princip.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Jsou základními stavebními prvky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hadronů.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Baryony (obsahují 3 kvarky)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(</a:t>
                </a:r>
                <a:r>
                  <a:rPr lang="cs-CZ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uud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neutron (</a:t>
                </a:r>
                <a:r>
                  <a:rPr lang="cs-CZ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udd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Mezony (obsahují 1 kvark a 1 antikvark)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Mezon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cs-CZ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(pion)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nebo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  <a:blipFill rotWithShape="1">
                <a:blip r:embed="rId2"/>
                <a:stretch>
                  <a:fillRect l="-1938" t="-17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Fotoelektrický jev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dopadu záření o vhodné vlnové délce na materiál (většinou kovy), dochází k uvolňování (emisi) elektronů.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 typu emise rozlišujeme 2 druhy: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Vnější, kdy elektrony opouštějí materiál.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Vnitřní, kdy elektrony zůstávají v materiálu jako vodivostní elektrony.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7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Fotoelektrický jev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5301208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přelomu 19. a 20. století bylo experimentálně dokázáno, že kinetická energie elektronů vyražených z materiálu je úměrná frekvenci použitého záření (nikoliv jeho intenzitě).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intenzity přináší zvýšení počtu emitovaných elektronů, ale nikoliv změnu jejich kinetické energie.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Toto chování nebyla tehdejší fyzika schopna objasnit.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Fotoelektrický jev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Roku 1905 tento jev matematicky popsal A. Einstein.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Využil nově vznikající kvantové fyziky.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nergie světla je předávána látce po kvantech (jehož energie je úměrná frekvenci záření).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Aby byl elektron uvolněn z el. obalu, musí mu být dodána dostatečné energie, která se říká výstupní práce.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Fotoelektrický jev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toho plyne, že musí existovat prahová frekvence, kdy při nižších hodnotách k emisi elektronů nedojde a při větších hodnotách se kinetická energie elektronu zvyšuje.</a:t>
                </a:r>
              </a:p>
              <a:p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ě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𝑡𝑙𝑎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ý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=ħ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−ħ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𝑝𝑟𝑎h𝑜𝑣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á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  <a:blipFill rotWithShape="1">
                <a:blip r:embed="rId2"/>
                <a:stretch>
                  <a:fillRect l="-1938" t="-1718" r="-26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Máme perfektní přehled o jednotlivých subatomárních částicích, jejich specifik.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Víme co je antičástice.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vysvětlit a důkladně popsat 4 základní typy interakcí, jejich projevy a specifika.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Máme představu o tom, o čem pojednává speciální teorie relativity, co je relativistický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cs-CZ" dirty="0" smtClean="0">
                <a:latin typeface="Times New Roman"/>
                <a:cs typeface="Times New Roman"/>
              </a:rPr>
              <a:t>-faktor a jak se teorie relativity projevuje.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perfektně vysvětlit pojem dualismus jeho podstatu demonstrovat na dvoj-štěrbinovém experimentu.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Víme jaké zákony zachování existují, víme kde se uplatňují a umíme je vysvětlit.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Známe princip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Comptonova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jevu, jeho vznik umíme popsat na základě zákonů zachování a víme, jak se projevuje.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Umíme vysvětlit fotoelektrické jevy a popsat je slovně i matematicky.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8800"/>
            <a:ext cx="3124989" cy="4422839"/>
          </a:xfrm>
        </p:spPr>
      </p:pic>
    </p:spTree>
    <p:extLst>
      <p:ext uri="{BB962C8B-B14F-4D97-AF65-F5344CB8AC3E}">
        <p14:creationId xmlns:p14="http://schemas.microsoft.com/office/powerpoint/2010/main" val="16249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10934"/>
              </p:ext>
            </p:extLst>
          </p:nvPr>
        </p:nvGraphicFramePr>
        <p:xfrm>
          <a:off x="1835696" y="2348880"/>
          <a:ext cx="6984775" cy="3570006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648072"/>
                <a:gridCol w="792088"/>
                <a:gridCol w="1368152"/>
                <a:gridCol w="792088"/>
                <a:gridCol w="792088"/>
                <a:gridCol w="864096"/>
                <a:gridCol w="576064"/>
                <a:gridCol w="576064"/>
                <a:gridCol w="576063"/>
              </a:tblGrid>
              <a:tr h="610956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</a:t>
                      </a:r>
                      <a:r>
                        <a:rPr lang="cs-CZ" sz="1400" dirty="0" smtClean="0"/>
                        <a:t>[MeV/c²]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</a:t>
                      </a:r>
                      <a:r>
                        <a:rPr lang="cs-CZ" sz="1400" dirty="0" smtClean="0"/>
                        <a:t>náboj [e]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Projekce </a:t>
                      </a:r>
                      <a:r>
                        <a:rPr lang="pl-PL" sz="1400" dirty="0" smtClean="0"/>
                        <a:t>Izospinu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Podivnost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Pravda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</a:t>
                      </a:r>
                      <a:r>
                        <a:rPr lang="cs-CZ" sz="1400" dirty="0" smtClean="0"/>
                        <a:t>6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-1/2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</a:t>
                      </a:r>
                      <a:r>
                        <a:rPr lang="cs-CZ" sz="1400" dirty="0" smtClean="0"/>
                        <a:t>(up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</a:t>
                      </a:r>
                      <a:r>
                        <a:rPr lang="cs-CZ" sz="1400" dirty="0" smtClean="0"/>
                        <a:t>3,3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1/2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krásný (</a:t>
                      </a:r>
                      <a:r>
                        <a:rPr lang="cs-CZ" sz="1400" dirty="0" err="1" smtClean="0"/>
                        <a:t>beauty</a:t>
                      </a:r>
                      <a:r>
                        <a:rPr lang="cs-CZ" sz="1400" dirty="0" smtClean="0"/>
                        <a:t>)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Pravdivý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smtClean="0"/>
                        <a:t>(</a:t>
                      </a:r>
                      <a:r>
                        <a:rPr lang="cs-CZ" sz="1400" dirty="0" err="1" smtClean="0"/>
                        <a:t>truth</a:t>
                      </a:r>
                      <a:r>
                        <a:rPr lang="cs-CZ" sz="1400" dirty="0" smtClean="0"/>
                        <a:t>)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</a:t>
                      </a:r>
                      <a:r>
                        <a:rPr lang="pl-PL" sz="1400" dirty="0" smtClean="0"/>
                        <a:t>980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2/3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7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Kvarky mají několik kvantových čísel.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Podivnost, půvab, el. Náboj, barevný náboj, baryonové číslo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Barevný náboj je reprezentován 3 barvami (červená, zelená, modrá).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Mají tendenci interagovat do „bezbarvého“ stavu (červená, modrá a zelená dají dohromady bezbarvost).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Kvark a antikvark se stejnou barvou dají také bezbarvý stav.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Nemohou existovat samostatně.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488668"/>
            <a:ext cx="1638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dodatku</a:t>
            </a:r>
          </a:p>
        </p:txBody>
      </p:sp>
    </p:spTree>
    <p:extLst>
      <p:ext uri="{BB962C8B-B14F-4D97-AF65-F5344CB8AC3E}">
        <p14:creationId xmlns:p14="http://schemas.microsoft.com/office/powerpoint/2010/main" val="1725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leptony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720079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Známe 6 základních leptonů.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63675"/>
              </p:ext>
            </p:extLst>
          </p:nvPr>
        </p:nvGraphicFramePr>
        <p:xfrm>
          <a:off x="1979712" y="2408962"/>
          <a:ext cx="6912768" cy="274823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/>
                <a:gridCol w="1520809"/>
                <a:gridCol w="2626852"/>
                <a:gridCol w="1520809"/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Částice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Značka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Klidová hmotnost [</a:t>
                      </a:r>
                      <a:r>
                        <a:rPr lang="cs-CZ" sz="1400" dirty="0" err="1" smtClean="0"/>
                        <a:t>MeV</a:t>
                      </a:r>
                      <a:r>
                        <a:rPr lang="cs-CZ" sz="1400" dirty="0" smtClean="0"/>
                        <a:t>/c</a:t>
                      </a:r>
                      <a:r>
                        <a:rPr lang="cs-CZ" sz="1400" baseline="30000" dirty="0" smtClean="0"/>
                        <a:t>2</a:t>
                      </a:r>
                      <a:r>
                        <a:rPr lang="cs-CZ" sz="1400" baseline="0" dirty="0" smtClean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 smtClean="0"/>
                        <a:t>Elektrický náboj [e]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Elektron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e</a:t>
                      </a:r>
                      <a:r>
                        <a:rPr lang="cs-CZ" sz="1400" baseline="30000" dirty="0" smtClean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0,511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 smtClean="0"/>
                        <a:t>Mion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μ</a:t>
                      </a:r>
                      <a:r>
                        <a:rPr lang="cs-CZ" sz="1400" baseline="30000" dirty="0" smtClean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105,7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 smtClean="0"/>
                        <a:t>Tauon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τ</a:t>
                      </a:r>
                      <a:r>
                        <a:rPr lang="cs-CZ" sz="1400" baseline="30000" dirty="0" smtClean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1777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-1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Neutrino elektronové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ν</a:t>
                      </a:r>
                      <a:r>
                        <a:rPr lang="cs-CZ" sz="1400" baseline="-25000" dirty="0" smtClean="0"/>
                        <a:t>e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&lt; 0,000 002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Neutrino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mionové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ν</a:t>
                      </a:r>
                      <a:r>
                        <a:rPr lang="el-GR" sz="1400" baseline="-25000" dirty="0" smtClean="0"/>
                        <a:t>μ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&lt;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smtClean="0"/>
                        <a:t>0, 170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Neutrino </a:t>
                      </a:r>
                      <a:r>
                        <a:rPr lang="cs-CZ" sz="1400" dirty="0" err="1" smtClean="0"/>
                        <a:t>tauonové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ν</a:t>
                      </a:r>
                      <a:r>
                        <a:rPr lang="el-GR" sz="1400" baseline="-25000" dirty="0" smtClean="0"/>
                        <a:t>τ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&lt; 18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66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Helium se může nacházet ve 2 různých stavech tekutosti tzv. Helium I a II.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52" y="2914997"/>
            <a:ext cx="46863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519386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Helium I se chová jako běžné tekutiny.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Helium II vykazuje anomální vlastnosti.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Nemá téměř žádné vnitřní tření (viskozitu).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 největší tepelnou vodivost ze všech známých látek, což má za následek stejnou teplotu v libovolném místě kapaliny.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Díky téměř nulové viskozitě dochází ke kapilárnímu jevu, kdy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supratekuté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hélium „šplhá“ po stěnách nádoby.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1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Atomy helia se v tomto stavu začnou chovat jako bosony (ignorují Pauliho vylučovací princip) a mohou se nacházet ve stejném stavu (mít všechna kvantová čísla stejná), což má za následek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supratekutý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stav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://www.youtube.com/watch?v=oXOpw27OauI</a:t>
            </a:r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Konec 2. dodatku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88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Objev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1988841"/>
            <a:ext cx="7010400" cy="26642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1936, při studiu kosmického záření, byla objevena částice, která se v magnetickém poli stáčí ostřeji než proton, ale ne tak ostře jako elektron a má záporný elementární náboj.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509121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toho lze usuzovat, že se její hmotnost nachází někde mezi protonem a elektronem.</a:t>
            </a:r>
          </a:p>
        </p:txBody>
      </p:sp>
    </p:spTree>
    <p:extLst>
      <p:ext uri="{BB962C8B-B14F-4D97-AF65-F5344CB8AC3E}">
        <p14:creationId xmlns:p14="http://schemas.microsoft.com/office/powerpoint/2010/main" val="7204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3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</p:spPr>
            <p:txBody>
              <a:bodyPr>
                <a:normAutofit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Později byla stanovena střední doba života přibližně na 2,2 . 10</a:t>
                </a:r>
                <a:r>
                  <a:rPr lang="cs-CZ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Pokud by tato částice letěla rychlostí světla, tak by za svůj „život“ stihla urazit střední dráhu rovnu.</a:t>
                </a:r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𝑐𝑡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3.10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2,2.10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=660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Jenže </a:t>
                </a:r>
                <a:r>
                  <a:rPr lang="cs-CZ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miony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vznikají ve výškách řádově několika desítek kilometrů nad povrchem, takže by neměly dopadnout na povrch.</a:t>
                </a:r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  <a:blipFill rotWithShape="1">
                <a:blip r:embed="rId2"/>
                <a:stretch>
                  <a:fillRect l="-2000" t="-1643" r="-1130" b="-31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7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doba života se měří vůči inerciální vztažné soustavě (pozorovatel i částice jsou vůči sobě v klidu nebo rovnoměrném přímočarém pohybu).</a:t>
            </a:r>
          </a:p>
          <a:p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Mion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ovšem letí rychlostí blízkou rychlosti světla, proto se musí uplatnit zákony speciální teorie relativity.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7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301207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 k dilataci času, takže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plyne čas pomaleji než pozorovateli na povrchu a jeho střední doba života se nám jeví být delší, než pokud je v klidu.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možné jej detekovat.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Potvrzení STR.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Konec 3. dodatku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5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Teorie relativity byla ve své době velmi kontroverzní a obtížně prokazatelná. I to mohlo sehrát roli při udílení Nobelovy ceny, kterou Einstein získal za vysvětlení fotoelektrického jevu, nikoliv za teorii relativity. Její platnost byla několikrát potvrzena a nebyla doposud vyvrácena.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1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Skutečnost, že planety obíhají okolo Slunce po eliptických drahách, formuloval již J. Kepler ve svých zákonech v 17. století.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Tyto zákony platí vcelku přesně. Ovšem u Merkuru byly pozorovány zajímavé skutečnosti.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Pouze dráha Merkuru se pozvolná mění (dochází k stáčení perihelia) s rychlostí cca 43 obloukových vteřin za století. Tento jev vysvětlila až obecná teorie relativity (OTR).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18119"/>
            <a:ext cx="3103240" cy="323254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067780"/>
            <a:ext cx="3672408" cy="27455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Merkur je tak blízko Slunci, že se zakřivení časoprostoru projevuje víc než u ostatních planet.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1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leptony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94421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Leptony podléhají pouze slabé a gravitační interakci (pokud mají náboj tak i elektromagnetické).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3068960"/>
            <a:ext cx="72390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Mají poločíselný spin (jsou fermiony).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645024"/>
            <a:ext cx="7239000" cy="1440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Není známá vnitřní struktura.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Splňují Pauliho vylučovací princip.</a:t>
            </a:r>
          </a:p>
        </p:txBody>
      </p:sp>
    </p:spTree>
    <p:extLst>
      <p:ext uri="{BB962C8B-B14F-4D97-AF65-F5344CB8AC3E}">
        <p14:creationId xmlns:p14="http://schemas.microsoft.com/office/powerpoint/2010/main" val="37972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Silné gravitační pole dokáže ohýbat dráhu elektromagnetického vlnění (světla). Tomuto jevu se říká gravitační čočka.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nastává, pokud se mezi pozorovatelem a objektem nachází velmi hmotný objekt (černá díra, galaxie, kvasary).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59"/>
            <a:ext cx="4228120" cy="3198193"/>
          </a:xfrm>
          <a:prstGeom prst="rect">
            <a:avLst/>
          </a:prstGeom>
        </p:spPr>
      </p:pic>
      <p:pic>
        <p:nvPicPr>
          <p:cNvPr id="6" name="gravitacni cock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501008"/>
            <a:ext cx="4032448" cy="32259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6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6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Dalším pokusem o ověření platnosti OTR byl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Shapirův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experiment. Byla měřena doba letu radiových vln, které se odrážely od Venuše. Tyto vlny procházely v těsné blízkosti Slunce a z důsledku pomalejšího plynutí času v blízkosti tak hmotného tělesa mělo dojít ke zpoždění cca 200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Tento čas byl skutečně naměřen.</a:t>
            </a: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Konec 4. dodatku.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7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Dodatky 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Maxwellovy rovnice  (1865)</a:t>
            </a: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Konec 5. dodatku.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3" action="ppaction://hlinksldjump"/>
              </a:rPr>
              <a:t>zpět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Integrální tvar</a:t>
                          </a:r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Diferenciální tvar</a:t>
                          </a:r>
                          <a:endParaRPr lang="cs-CZ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𝐼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Ψ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𝑗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=−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Φ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.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=0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smtClean="0">
                                  <a:latin typeface="Cambria Math"/>
                                </a:rPr>
                                <m:t>𝛻</m:t>
                              </m:r>
                              <m:r>
                                <a:rPr lang="cs-CZ" smtClean="0">
                                  <a:latin typeface="Cambria Math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cs-CZ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cs-CZ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cs-CZ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cs-CZ" dirty="0" smtClean="0"/>
                            <a:t>0</a:t>
                          </a:r>
                          <a:endParaRPr lang="cs-CZ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Integrální tvar</a:t>
                          </a:r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Diferenciální tvar</a:t>
                          </a:r>
                          <a:endParaRPr lang="cs-CZ" dirty="0"/>
                        </a:p>
                      </a:txBody>
                      <a:tcPr anchor="ctr"/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54167" r="-100200" b="-3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54167" r="-200" b="-300833"/>
                          </a:stretch>
                        </a:blipFill>
                      </a:tcPr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154167" r="-100200" b="-2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154167" r="-200" b="-200833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252066" r="-100200" b="-9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252066" r="-200" b="-99174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355000" r="-100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355000" r="-2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735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3468" y="188640"/>
            <a:ext cx="7001588" cy="6583362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Děkuji za pozornost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Konec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3. </a:t>
            </a:r>
            <a:r>
              <a:rPr lang="cs-CZ" dirty="0" smtClean="0"/>
              <a:t>přednášky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Prezentace vznikla v rámci projektu </a:t>
            </a:r>
            <a:br>
              <a:rPr lang="cs-CZ" sz="2400" dirty="0" smtClean="0"/>
            </a:br>
            <a:r>
              <a:rPr lang="cs-CZ" sz="2400" dirty="0" smtClean="0"/>
              <a:t>fondu </a:t>
            </a:r>
            <a:r>
              <a:rPr lang="cs-CZ" sz="2400" dirty="0"/>
              <a:t>rozvoje </a:t>
            </a:r>
            <a:r>
              <a:rPr lang="cs-CZ" sz="2400" dirty="0" smtClean="0"/>
              <a:t>MU 1515/2014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7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bosony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22413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Bosony mají celočíselný spin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(nemusí splňovat Pauliho vylučovací princip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2636912"/>
            <a:ext cx="7239000" cy="4221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Patří zde částice zprostředkovávající interakce.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 i další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20063"/>
              </p:ext>
            </p:extLst>
          </p:nvPr>
        </p:nvGraphicFramePr>
        <p:xfrm>
          <a:off x="1979712" y="3808122"/>
          <a:ext cx="6912768" cy="170911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/>
                <a:gridCol w="1520809"/>
                <a:gridCol w="2626852"/>
                <a:gridCol w="1520809"/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Částice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Značka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Klidová hmotnost [</a:t>
                      </a:r>
                      <a:r>
                        <a:rPr lang="cs-CZ" sz="1400" dirty="0" err="1" smtClean="0"/>
                        <a:t>MeV</a:t>
                      </a:r>
                      <a:r>
                        <a:rPr lang="cs-CZ" sz="1400" dirty="0" smtClean="0"/>
                        <a:t>/c</a:t>
                      </a:r>
                      <a:r>
                        <a:rPr lang="cs-CZ" sz="1400" baseline="30000" dirty="0" smtClean="0"/>
                        <a:t>2</a:t>
                      </a:r>
                      <a:r>
                        <a:rPr lang="cs-CZ" sz="1400" baseline="0" dirty="0" smtClean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 smtClean="0"/>
                        <a:t>Elektrický náboj [e]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Foton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>
                          <a:latin typeface="Times New Roman"/>
                          <a:cs typeface="Times New Roman"/>
                        </a:rPr>
                        <a:t>γ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Gluon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g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Boson W</a:t>
                      </a:r>
                      <a:r>
                        <a:rPr lang="cs-CZ" sz="1400" baseline="30000" dirty="0" smtClean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W</a:t>
                      </a:r>
                      <a:r>
                        <a:rPr lang="cs-CZ" sz="1400" baseline="30000" dirty="0" smtClean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80 387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±1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Boson Z</a:t>
                      </a:r>
                      <a:r>
                        <a:rPr lang="cs-CZ" sz="1400" baseline="300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Z</a:t>
                      </a:r>
                      <a:r>
                        <a:rPr lang="cs-CZ" sz="1400" baseline="300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91 187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5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Částice - bosony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4752527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určitých podmínek mohou i fermiony (poločíselný spin) přejít do stavu bosonů (celočíselný spin).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Mezony (1 kvark + 1 antikvark)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 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(2 p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n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2 e</a:t>
            </a:r>
            <a:r>
              <a:rPr lang="cs-CZ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Elektron-elektronový pár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Antičástice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Paul </a:t>
                </a:r>
                <a:r>
                  <a:rPr lang="cs-CZ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Dirac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(1902-1984) 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Formulace relativistické kvantově-mechanické rovnice popisující elektron.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této rovnici předpovídá existenci antičástice (pozitronu).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Částice, která má stejnou hmotnost, ale opačný elektrický náboj.</a:t>
                </a:r>
              </a:p>
              <a:p>
                <a:r>
                  <a:rPr lang="cs-CZ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roce 1932 byl pozitron objeven.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60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m:rPr>
                          <m:sty m:val="p"/>
                        </m:rPr>
                        <a:rPr lang="el-GR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Ψ</m:t>
                      </m:r>
                      <m:d>
                        <m:dPr>
                          <m:ctrlP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𝑖</m:t>
                      </m:r>
                      <m:f>
                        <m:fPr>
                          <m:ctrlP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cs-CZ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3"/>
                <a:stretch>
                  <a:fillRect l="-1938" t="-25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6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Physics-PowerPoint-Template</Template>
  <TotalTime>3970</TotalTime>
  <Words>3062</Words>
  <Application>Microsoft Office PowerPoint</Application>
  <PresentationFormat>Předvádění na obrazovce (4:3)</PresentationFormat>
  <Paragraphs>507</Paragraphs>
  <Slides>64</Slides>
  <Notes>9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Physics-PowerPoint-Template</vt:lpstr>
      <vt:lpstr>Radiologická fyzika a radiobiologie </vt:lpstr>
      <vt:lpstr>Částice</vt:lpstr>
      <vt:lpstr>Částice - kvarky</vt:lpstr>
      <vt:lpstr>Částice - kvarky</vt:lpstr>
      <vt:lpstr>Částice - leptony</vt:lpstr>
      <vt:lpstr>Částice - leptony</vt:lpstr>
      <vt:lpstr>Částice - bosony</vt:lpstr>
      <vt:lpstr>Částice - bosony</vt:lpstr>
      <vt:lpstr>Antičástice</vt:lpstr>
      <vt:lpstr>Antičástice</vt:lpstr>
      <vt:lpstr>Antičástice</vt:lpstr>
      <vt:lpstr>Interakce</vt:lpstr>
      <vt:lpstr>Interakce</vt:lpstr>
      <vt:lpstr>Interakce</vt:lpstr>
      <vt:lpstr>Interakce</vt:lpstr>
      <vt:lpstr>Interakce</vt:lpstr>
      <vt:lpstr>Interakce</vt:lpstr>
      <vt:lpstr>Pauza</vt:lpstr>
      <vt:lpstr>Teorie relativity</vt:lpstr>
      <vt:lpstr>Teorie relativity</vt:lpstr>
      <vt:lpstr>Teorie relativity</vt:lpstr>
      <vt:lpstr>Teorie relativity</vt:lpstr>
      <vt:lpstr>Dualismus a vlnění</vt:lpstr>
      <vt:lpstr>Dualismus a vlnění</vt:lpstr>
      <vt:lpstr>Dualismus a vlnění</vt:lpstr>
      <vt:lpstr>Dualismus a vlnění</vt:lpstr>
      <vt:lpstr>Dualismus a vlnění</vt:lpstr>
      <vt:lpstr>Dualismus a vlnění</vt:lpstr>
      <vt:lpstr>Prezentace aplikace PowerPoint</vt:lpstr>
      <vt:lpstr>Dualismus a vlnění</vt:lpstr>
      <vt:lpstr>Dualismus a vlnění</vt:lpstr>
      <vt:lpstr>Zákony zachování</vt:lpstr>
      <vt:lpstr>Zákony zachování</vt:lpstr>
      <vt:lpstr>Zákony zachování</vt:lpstr>
      <vt:lpstr>Zákony zachování</vt:lpstr>
      <vt:lpstr>Zákony zachování</vt:lpstr>
      <vt:lpstr>Zákony zachování</vt:lpstr>
      <vt:lpstr>Comptonův jev</vt:lpstr>
      <vt:lpstr>Comptonův jev</vt:lpstr>
      <vt:lpstr>Fotoelektrický jev</vt:lpstr>
      <vt:lpstr>Fotoelektrický jev</vt:lpstr>
      <vt:lpstr>Fotoelektrický jev</vt:lpstr>
      <vt:lpstr>Fotoelektrický jev</vt:lpstr>
      <vt:lpstr>Shrnutí</vt:lpstr>
      <vt:lpstr>Shrnutí</vt:lpstr>
      <vt:lpstr>Shrnutí</vt:lpstr>
      <vt:lpstr>Konec</vt:lpstr>
      <vt:lpstr>Dodatky 1</vt:lpstr>
      <vt:lpstr>Dodatky 1</vt:lpstr>
      <vt:lpstr>Dodatky 2</vt:lpstr>
      <vt:lpstr>Dodatky 2</vt:lpstr>
      <vt:lpstr>Dodatky 2</vt:lpstr>
      <vt:lpstr>Dodatky 3</vt:lpstr>
      <vt:lpstr>Dodatky 3</vt:lpstr>
      <vt:lpstr>Dodatky 3</vt:lpstr>
      <vt:lpstr>Dodatky 3</vt:lpstr>
      <vt:lpstr>Dodatky 4</vt:lpstr>
      <vt:lpstr>Dodatky 4</vt:lpstr>
      <vt:lpstr>Dodatky 4</vt:lpstr>
      <vt:lpstr>Dodatky 4</vt:lpstr>
      <vt:lpstr>Dodatky 4</vt:lpstr>
      <vt:lpstr>Dodatky 4</vt:lpstr>
      <vt:lpstr>Dodatky 5</vt:lpstr>
      <vt:lpstr> Děkuji za pozornost  Konec  3. přednášky   Prezentace vznikla v rámci projektu  fondu rozvoje MU 1515/2014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</dc:creator>
  <cp:lastModifiedBy>M</cp:lastModifiedBy>
  <cp:revision>207</cp:revision>
  <dcterms:created xsi:type="dcterms:W3CDTF">2015-01-23T09:47:57Z</dcterms:created>
  <dcterms:modified xsi:type="dcterms:W3CDTF">2016-01-17T15:40:51Z</dcterms:modified>
</cp:coreProperties>
</file>