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26" r:id="rId3"/>
    <p:sldId id="281" r:id="rId4"/>
    <p:sldId id="282" r:id="rId5"/>
    <p:sldId id="328" r:id="rId6"/>
    <p:sldId id="283" r:id="rId7"/>
    <p:sldId id="284" r:id="rId8"/>
    <p:sldId id="285" r:id="rId9"/>
    <p:sldId id="329" r:id="rId10"/>
    <p:sldId id="286" r:id="rId11"/>
    <p:sldId id="287" r:id="rId12"/>
    <p:sldId id="289" r:id="rId13"/>
    <p:sldId id="290" r:id="rId14"/>
    <p:sldId id="291" r:id="rId15"/>
    <p:sldId id="330" r:id="rId16"/>
    <p:sldId id="331" r:id="rId17"/>
    <p:sldId id="292" r:id="rId18"/>
    <p:sldId id="319" r:id="rId19"/>
    <p:sldId id="293" r:id="rId20"/>
    <p:sldId id="320" r:id="rId21"/>
    <p:sldId id="294" r:id="rId22"/>
    <p:sldId id="288" r:id="rId23"/>
    <p:sldId id="321" r:id="rId24"/>
    <p:sldId id="295" r:id="rId25"/>
    <p:sldId id="322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23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FE0A52-7BE4-49AB-8939-C0873573B0FF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86AFD2-71C6-4F70-87CA-437158DAB3E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Patologie očnice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635896" y="4972251"/>
            <a:ext cx="4817368" cy="1219200"/>
          </a:xfrm>
        </p:spPr>
        <p:txBody>
          <a:bodyPr>
            <a:noAutofit/>
          </a:bodyPr>
          <a:lstStyle/>
          <a:p>
            <a:r>
              <a:rPr lang="cs-CZ" sz="2000" dirty="0"/>
              <a:t>MUDr. M. Zemanová, Ph.D.</a:t>
            </a:r>
          </a:p>
          <a:p>
            <a:r>
              <a:rPr lang="cs-CZ" sz="2000" dirty="0"/>
              <a:t>Oční klinika LF MU a FN Brno</a:t>
            </a:r>
          </a:p>
          <a:p>
            <a:r>
              <a:rPr lang="cs-CZ" sz="2000" dirty="0"/>
              <a:t>Přednosta: doc. MUDr. Oldřich </a:t>
            </a:r>
            <a:r>
              <a:rPr lang="cs-CZ" sz="2000" dirty="0" err="1"/>
              <a:t>Chrapek</a:t>
            </a:r>
            <a:r>
              <a:rPr lang="cs-CZ" sz="2000" dirty="0"/>
              <a:t>, Ph.D</a:t>
            </a:r>
          </a:p>
        </p:txBody>
      </p:sp>
    </p:spTree>
    <p:extLst>
      <p:ext uri="{BB962C8B-B14F-4D97-AF65-F5344CB8AC3E}">
        <p14:creationId xmlns:p14="http://schemas.microsoft.com/office/powerpoint/2010/main" val="228211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9592" y="1988840"/>
            <a:ext cx="7211144" cy="502920"/>
          </a:xfrm>
        </p:spPr>
        <p:txBody>
          <a:bodyPr/>
          <a:lstStyle/>
          <a:p>
            <a:pPr algn="ctr"/>
            <a:r>
              <a:rPr lang="cs-CZ" altLang="cs-CZ" sz="3200" dirty="0"/>
              <a:t>Zlomenina spodiny očnice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402832" cy="3657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sz="2800" u="sng" dirty="0"/>
              <a:t>Dg.:</a:t>
            </a:r>
            <a:r>
              <a:rPr lang="cs-CZ" sz="2800" dirty="0"/>
              <a:t> </a:t>
            </a:r>
            <a:r>
              <a:rPr lang="cs-CZ" sz="2800" dirty="0" err="1"/>
              <a:t>rtg</a:t>
            </a:r>
            <a:r>
              <a:rPr lang="cs-CZ" sz="2800" dirty="0"/>
              <a:t> orbity</a:t>
            </a:r>
          </a:p>
          <a:p>
            <a:pPr marL="310896" lvl="1" indent="0">
              <a:buClr>
                <a:schemeClr val="tx1"/>
              </a:buClr>
              <a:buNone/>
              <a:defRPr/>
            </a:pPr>
            <a:r>
              <a:rPr lang="cs-CZ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Příznak „síťové houpačky“ </a:t>
            </a:r>
            <a:r>
              <a:rPr lang="cs-CZ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hammlock</a:t>
            </a:r>
            <a:r>
              <a:rPr lang="cs-CZ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2400" dirty="0"/>
              <a:t>= široké prolomení spodiny očnice. Výrazný </a:t>
            </a:r>
            <a:r>
              <a:rPr lang="cs-CZ" sz="2400" dirty="0" err="1"/>
              <a:t>enoftalmus</a:t>
            </a:r>
            <a:r>
              <a:rPr lang="cs-CZ" sz="2400" dirty="0"/>
              <a:t>, ale nebývá diplopie, není uskřinutí m. r. </a:t>
            </a:r>
            <a:r>
              <a:rPr lang="cs-CZ" sz="2400" dirty="0" err="1"/>
              <a:t>inf</a:t>
            </a:r>
            <a:r>
              <a:rPr lang="cs-CZ" sz="2400" dirty="0"/>
              <a:t>.</a:t>
            </a:r>
          </a:p>
          <a:p>
            <a:pPr marL="310896" lvl="1" indent="0">
              <a:buClr>
                <a:schemeClr val="tx1"/>
              </a:buClr>
              <a:buNone/>
              <a:defRPr/>
            </a:pPr>
            <a:r>
              <a:rPr lang="cs-CZ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Příznak „visící kapky“ </a:t>
            </a:r>
            <a:r>
              <a:rPr lang="cs-CZ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hanging</a:t>
            </a:r>
            <a:r>
              <a:rPr lang="cs-CZ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drop)</a:t>
            </a:r>
            <a:r>
              <a:rPr lang="cs-CZ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400" dirty="0"/>
              <a:t>= </a:t>
            </a:r>
            <a:r>
              <a:rPr lang="cs-CZ" sz="2400" dirty="0" err="1"/>
              <a:t>fisurální</a:t>
            </a:r>
            <a:r>
              <a:rPr lang="cs-CZ" sz="2400" dirty="0"/>
              <a:t> zlomenina s </a:t>
            </a:r>
            <a:r>
              <a:rPr lang="cs-CZ" sz="2400" dirty="0" err="1"/>
              <a:t>uskřinutím</a:t>
            </a:r>
            <a:r>
              <a:rPr lang="cs-CZ" sz="2400" dirty="0"/>
              <a:t> měkkých tkání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sz="2600" dirty="0"/>
              <a:t>Test pasivní </a:t>
            </a:r>
            <a:r>
              <a:rPr lang="cs-CZ" sz="2600" dirty="0" err="1"/>
              <a:t>dukce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716016" y="2924944"/>
            <a:ext cx="4032448" cy="339965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altLang="cs-CZ" sz="2400" u="sng" dirty="0"/>
              <a:t>Léčba</a:t>
            </a:r>
            <a:r>
              <a:rPr lang="cs-CZ" altLang="cs-CZ" sz="2400" dirty="0"/>
              <a:t>: </a:t>
            </a:r>
            <a:r>
              <a:rPr lang="cs-CZ" altLang="cs-CZ" sz="2000" dirty="0"/>
              <a:t>chirurgická - při uskřinutí m. </a:t>
            </a:r>
            <a:r>
              <a:rPr lang="cs-CZ" altLang="cs-CZ" sz="2000" dirty="0" err="1"/>
              <a:t>rectus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inf</a:t>
            </a:r>
            <a:r>
              <a:rPr lang="cs-CZ" altLang="cs-CZ" sz="2000" dirty="0"/>
              <a:t>., poruše hybnosti bulbu a diplopii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altLang="cs-CZ" sz="2000" dirty="0"/>
              <a:t>S chirurgickým řešením vyčkáme cca 3-5 dnů (odeznění orbitálního hematomu)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25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pPr algn="ctr"/>
            <a:r>
              <a:rPr lang="cs-CZ" dirty="0"/>
              <a:t>Zlomenina spodiny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430912"/>
          </a:xfrm>
        </p:spPr>
        <p:txBody>
          <a:bodyPr/>
          <a:lstStyle/>
          <a:p>
            <a:r>
              <a:rPr lang="cs-CZ" dirty="0"/>
              <a:t>Mechanismus vzniku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041775" cy="502920"/>
          </a:xfrm>
        </p:spPr>
        <p:txBody>
          <a:bodyPr/>
          <a:lstStyle/>
          <a:p>
            <a:pPr algn="ctr"/>
            <a:r>
              <a:rPr lang="cs-CZ" dirty="0"/>
              <a:t>Diagnostika a klinika</a:t>
            </a:r>
          </a:p>
        </p:txBody>
      </p:sp>
      <p:pic>
        <p:nvPicPr>
          <p:cNvPr id="7" name="Zástupný symbol pro obsah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320280"/>
            <a:ext cx="2403661" cy="3657600"/>
          </a:xfrm>
        </p:spPr>
      </p:pic>
      <p:pic>
        <p:nvPicPr>
          <p:cNvPr id="8" name="Obrázek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0337"/>
            <a:ext cx="2694994" cy="22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4134176"/>
            <a:ext cx="3168352" cy="2395298"/>
          </a:xfrm>
          <a:prstGeom prst="rect">
            <a:avLst/>
          </a:prstGeom>
        </p:spPr>
      </p:pic>
      <p:pic>
        <p:nvPicPr>
          <p:cNvPr id="5122" name="Picture 2" descr="C:\Users\21332\Desktop\spodi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37098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1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Choroby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82453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/>
              <a:t>Anatomie</a:t>
            </a:r>
            <a:r>
              <a:rPr lang="cs-CZ" sz="2400" dirty="0"/>
              <a:t>: kostěná očnice, orbitální štěrbiny a kanály, orbitální obsah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/>
              <a:t>Klinické vyšetření očnice</a:t>
            </a:r>
            <a:r>
              <a:rPr lang="cs-CZ" sz="2400" dirty="0"/>
              <a:t>: anamnéza, objektivní a subjektivní příznaky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Zobrazovací metody!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u="sng" dirty="0" err="1"/>
              <a:t>Exoftalmometrie</a:t>
            </a:r>
            <a:r>
              <a:rPr lang="cs-CZ" sz="2400" dirty="0"/>
              <a:t>: měření polohy oka v očnici pomocí </a:t>
            </a:r>
            <a:r>
              <a:rPr lang="cs-CZ" sz="2400" dirty="0" err="1"/>
              <a:t>Hertelova</a:t>
            </a:r>
            <a:r>
              <a:rPr lang="cs-CZ" sz="2400" dirty="0"/>
              <a:t> </a:t>
            </a:r>
            <a:r>
              <a:rPr lang="cs-CZ" sz="2400" dirty="0" err="1"/>
              <a:t>exoftalmometru</a:t>
            </a:r>
            <a:r>
              <a:rPr lang="cs-CZ" sz="2400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38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err="1"/>
              <a:t>Hertelův</a:t>
            </a:r>
            <a:r>
              <a:rPr lang="cs-CZ" sz="2400" u="sng" dirty="0"/>
              <a:t> </a:t>
            </a:r>
            <a:r>
              <a:rPr lang="cs-CZ" sz="2400" u="sng" dirty="0" err="1"/>
              <a:t>exoftalmometr</a:t>
            </a:r>
            <a:r>
              <a:rPr lang="cs-CZ" sz="2400" u="sng" dirty="0"/>
              <a:t>:</a:t>
            </a:r>
          </a:p>
          <a:p>
            <a:pPr marL="0" indent="0">
              <a:buNone/>
            </a:pPr>
            <a:r>
              <a:rPr lang="cs-CZ" sz="2000" dirty="0"/>
              <a:t>měří vzdálenost vrcholu rohovky od zevního okraje kostěné očnice (průměr 17 mm). </a:t>
            </a:r>
          </a:p>
          <a:p>
            <a:pPr marL="0" indent="0">
              <a:buNone/>
            </a:pPr>
            <a:r>
              <a:rPr lang="cs-CZ" sz="2000" dirty="0"/>
              <a:t>Stranový rozdíl do 2 mm – fyziologická norma</a:t>
            </a:r>
          </a:p>
          <a:p>
            <a:pPr marL="0" indent="0">
              <a:buNone/>
            </a:pPr>
            <a:r>
              <a:rPr lang="cs-CZ" sz="2000" dirty="0"/>
              <a:t>Vždy nutno zaznamenat rozteč zevních okrajů očnice.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00" y="4509120"/>
            <a:ext cx="1783464" cy="20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Choroby očnice</a:t>
            </a:r>
            <a:br>
              <a:rPr lang="cs-CZ" dirty="0"/>
            </a:br>
            <a:r>
              <a:rPr lang="cs-CZ" sz="4000" dirty="0"/>
              <a:t>změny polohy a postavení bulbu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248472" cy="4896544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Axiální exoftalmus</a:t>
            </a:r>
            <a:r>
              <a:rPr lang="cs-CZ" dirty="0"/>
              <a:t>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posun jen v sagitální rovině </a:t>
            </a:r>
            <a:r>
              <a:rPr lang="cs-CZ" sz="2200" dirty="0"/>
              <a:t>(</a:t>
            </a:r>
            <a:r>
              <a:rPr lang="cs-CZ" sz="2200" dirty="0" err="1"/>
              <a:t>Gravesova-Basedowova</a:t>
            </a:r>
            <a:r>
              <a:rPr lang="cs-CZ" sz="2200" dirty="0"/>
              <a:t> choroba, </a:t>
            </a:r>
            <a:r>
              <a:rPr lang="cs-CZ" sz="2200" dirty="0" err="1"/>
              <a:t>orbitocelulitida</a:t>
            </a:r>
            <a:r>
              <a:rPr lang="cs-CZ" sz="2200" dirty="0"/>
              <a:t>, </a:t>
            </a:r>
            <a:r>
              <a:rPr lang="cs-CZ" sz="2200" dirty="0" err="1"/>
              <a:t>kryniofyciální</a:t>
            </a:r>
            <a:r>
              <a:rPr lang="cs-CZ" sz="2200" dirty="0"/>
              <a:t> </a:t>
            </a:r>
            <a:r>
              <a:rPr lang="cs-CZ" sz="2200" dirty="0" err="1"/>
              <a:t>dyzostózy</a:t>
            </a:r>
            <a:r>
              <a:rPr lang="cs-CZ" sz="2200" dirty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 err="1"/>
              <a:t>Paraaxiální</a:t>
            </a:r>
            <a:r>
              <a:rPr lang="cs-CZ" u="sng" dirty="0"/>
              <a:t> exoftalmus: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afekce periferního orbitálního prostoru </a:t>
            </a:r>
            <a:r>
              <a:rPr lang="cs-CZ" sz="2200" dirty="0"/>
              <a:t>(nádory slzné žlázy, </a:t>
            </a:r>
            <a:r>
              <a:rPr lang="cs-CZ" sz="2200" dirty="0" err="1"/>
              <a:t>frontoetmoidální</a:t>
            </a:r>
            <a:r>
              <a:rPr lang="cs-CZ" sz="2200" dirty="0"/>
              <a:t> </a:t>
            </a:r>
            <a:r>
              <a:rPr lang="cs-CZ" sz="2200" dirty="0" err="1"/>
              <a:t>mukokély</a:t>
            </a:r>
            <a:r>
              <a:rPr lang="cs-CZ" sz="2200" dirty="0"/>
              <a:t>, nádory PND)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Oboustranný exoftalmus: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err="1"/>
              <a:t>thyreotoxikóza</a:t>
            </a:r>
            <a:r>
              <a:rPr lang="cs-CZ" sz="2400" dirty="0"/>
              <a:t> a EO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968552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Pulzující exoftalmus: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600" dirty="0" err="1"/>
              <a:t>karotidokavernózní</a:t>
            </a:r>
            <a:r>
              <a:rPr lang="cs-CZ" sz="2600" dirty="0"/>
              <a:t> píštěl – </a:t>
            </a:r>
            <a:r>
              <a:rPr lang="cs-CZ" sz="2200" dirty="0"/>
              <a:t>průnik arteriální krve ze sinus </a:t>
            </a:r>
            <a:r>
              <a:rPr lang="cs-CZ" sz="2200" dirty="0" err="1"/>
              <a:t>cavernosus</a:t>
            </a:r>
            <a:r>
              <a:rPr lang="cs-CZ" sz="2200" dirty="0"/>
              <a:t> horní orbitální žílou do 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Intermitentní exoftalmus: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příznak cévní malformace v očnici (varix) – </a:t>
            </a:r>
            <a:r>
              <a:rPr lang="cs-CZ" sz="2400" dirty="0" err="1"/>
              <a:t>Valsalvův</a:t>
            </a:r>
            <a:r>
              <a:rPr lang="cs-CZ" sz="2400" dirty="0"/>
              <a:t> manévr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 err="1"/>
              <a:t>Pseudoexoftalmus</a:t>
            </a:r>
            <a:r>
              <a:rPr lang="cs-CZ" u="sng" dirty="0"/>
              <a:t>:</a:t>
            </a:r>
            <a:r>
              <a:rPr lang="cs-CZ" dirty="0"/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při vysoké axiální myopii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 err="1"/>
              <a:t>Enoftalmus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798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/>
              <a:t>Radiodiagnostické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 err="1"/>
              <a:t>Rtg</a:t>
            </a:r>
            <a:r>
              <a:rPr lang="cs-CZ" dirty="0"/>
              <a:t> očnice (</a:t>
            </a:r>
            <a:r>
              <a:rPr lang="cs-CZ" dirty="0" err="1"/>
              <a:t>poloaxiální</a:t>
            </a:r>
            <a:r>
              <a:rPr lang="cs-CZ" dirty="0"/>
              <a:t> snímek ve </a:t>
            </a:r>
            <a:r>
              <a:rPr lang="cs-CZ" dirty="0" err="1"/>
              <a:t>Watersově</a:t>
            </a:r>
            <a:r>
              <a:rPr lang="cs-CZ" dirty="0"/>
              <a:t> projekci „brada-nos“)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Rtg</a:t>
            </a:r>
            <a:r>
              <a:rPr lang="cs-CZ" sz="2400" dirty="0"/>
              <a:t> optického kanálku (</a:t>
            </a:r>
            <a:r>
              <a:rPr lang="cs-CZ" sz="2400" dirty="0" err="1"/>
              <a:t>Goalwinova</a:t>
            </a:r>
            <a:r>
              <a:rPr lang="cs-CZ" sz="2400" dirty="0"/>
              <a:t> a </a:t>
            </a:r>
            <a:r>
              <a:rPr lang="cs-CZ" sz="2400" dirty="0" err="1"/>
              <a:t>Rheseho</a:t>
            </a:r>
            <a:r>
              <a:rPr lang="cs-CZ" sz="2400" dirty="0"/>
              <a:t> projekce)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UZV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CT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NMR, MRA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DSA (digitální subtrakční angiografie)</a:t>
            </a:r>
          </a:p>
        </p:txBody>
      </p:sp>
    </p:spTree>
    <p:extLst>
      <p:ext uri="{BB962C8B-B14F-4D97-AF65-F5344CB8AC3E}">
        <p14:creationId xmlns:p14="http://schemas.microsoft.com/office/powerpoint/2010/main" val="398663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Choroby </a:t>
            </a:r>
            <a:r>
              <a:rPr lang="cs-CZ" sz="4900" dirty="0"/>
              <a:t>víček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248472" cy="4896544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Infekční záněty</a:t>
            </a:r>
            <a:r>
              <a:rPr lang="cs-CZ" dirty="0"/>
              <a:t>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Blefaritida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err="1"/>
              <a:t>Chalaseum</a:t>
            </a:r>
            <a:endParaRPr lang="cs-CZ" sz="2400" dirty="0"/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err="1"/>
              <a:t>Hordeolum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Změny postavení víček: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Entropium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Ektropium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Trichiáza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Syndrom ochablého víčka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Ptóza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 err="1"/>
              <a:t>Blefarochaláza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96855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u="sng" dirty="0"/>
              <a:t>Nádory: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600" dirty="0"/>
              <a:t>Benigní: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 err="1"/>
              <a:t>Xantelasma</a:t>
            </a:r>
            <a:endParaRPr lang="cs-CZ" sz="2200" dirty="0"/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/>
              <a:t>Kapilární hemangiom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/>
              <a:t>Névus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 err="1"/>
              <a:t>Keratoakantom</a:t>
            </a:r>
            <a:endParaRPr lang="cs-CZ" sz="2200" dirty="0"/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 err="1"/>
              <a:t>Cornu</a:t>
            </a:r>
            <a:r>
              <a:rPr lang="cs-CZ" sz="2200" dirty="0"/>
              <a:t> </a:t>
            </a:r>
            <a:r>
              <a:rPr lang="cs-CZ" sz="2200" dirty="0" err="1"/>
              <a:t>cutaneum</a:t>
            </a:r>
            <a:endParaRPr lang="cs-CZ" sz="22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2600" dirty="0"/>
              <a:t>Maligní: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 err="1"/>
              <a:t>Bazocelulární</a:t>
            </a:r>
            <a:r>
              <a:rPr lang="cs-CZ" sz="2200" dirty="0"/>
              <a:t> karcinom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 err="1"/>
              <a:t>Spinocelulární</a:t>
            </a:r>
            <a:r>
              <a:rPr lang="cs-CZ" sz="2200" dirty="0"/>
              <a:t> karcinom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200" dirty="0"/>
              <a:t>Karcinom mazových žláz</a:t>
            </a:r>
          </a:p>
        </p:txBody>
      </p:sp>
    </p:spTree>
    <p:extLst>
      <p:ext uri="{BB962C8B-B14F-4D97-AF65-F5344CB8AC3E}">
        <p14:creationId xmlns:p14="http://schemas.microsoft.com/office/powerpoint/2010/main" val="51977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Choroby </a:t>
            </a:r>
            <a:r>
              <a:rPr lang="cs-CZ" sz="4900" dirty="0"/>
              <a:t>víček</a:t>
            </a:r>
          </a:p>
        </p:txBody>
      </p:sp>
      <p:pic>
        <p:nvPicPr>
          <p:cNvPr id="6146" name="Picture 2" descr="C:\Users\21332\Desktop\Xanthelasma-Palpebrarum_SH_110846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828727" cy="188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21332\Desktop\250px-Uznapredovali_bazaliom_gornjeg_kapka_i_vanjskog_ocnog_k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34484"/>
            <a:ext cx="2522116" cy="18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21332\Desktop\bazali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0768"/>
            <a:ext cx="3134122" cy="199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26493" y="40804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Bazaliom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4265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Spinaliom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80329" y="1763524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Xantelasmata</a:t>
            </a:r>
            <a:endParaRPr lang="cs-CZ" dirty="0"/>
          </a:p>
        </p:txBody>
      </p:sp>
      <p:pic>
        <p:nvPicPr>
          <p:cNvPr id="6149" name="Picture 5" descr="C:\Users\21332\Desktop\eye_diseases_and_cond_s13_chalaz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09431"/>
            <a:ext cx="2635945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619672" y="1640099"/>
            <a:ext cx="138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Chalazion</a:t>
            </a:r>
          </a:p>
        </p:txBody>
      </p:sp>
    </p:spTree>
    <p:extLst>
      <p:ext uri="{BB962C8B-B14F-4D97-AF65-F5344CB8AC3E}">
        <p14:creationId xmlns:p14="http://schemas.microsoft.com/office/powerpoint/2010/main" val="299738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Záněty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402832" cy="416052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u="sng" dirty="0"/>
              <a:t>Etiopatogeneze</a:t>
            </a:r>
            <a:r>
              <a:rPr lang="cs-CZ" dirty="0"/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Mikrobiální infekce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Imunitní reakce </a:t>
            </a:r>
            <a:r>
              <a:rPr lang="cs-CZ" sz="2400" dirty="0" err="1"/>
              <a:t>hyperergicko</a:t>
            </a:r>
            <a:r>
              <a:rPr lang="cs-CZ" sz="2400" dirty="0"/>
              <a:t>-alergického typu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Endokrinní </a:t>
            </a:r>
            <a:r>
              <a:rPr lang="cs-CZ" sz="2400" dirty="0" err="1"/>
              <a:t>orbitopatie</a:t>
            </a:r>
            <a:r>
              <a:rPr lang="cs-CZ" sz="2400" dirty="0"/>
              <a:t> (oční </a:t>
            </a:r>
            <a:r>
              <a:rPr lang="cs-CZ" sz="2400" dirty="0" err="1"/>
              <a:t>Gravesova</a:t>
            </a:r>
            <a:r>
              <a:rPr lang="cs-CZ" sz="2400" dirty="0"/>
              <a:t> choroba)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8024" y="2199800"/>
            <a:ext cx="3898776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Mikrobiální záněty: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Orbitocelulitida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Flegmóna 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Absces očnice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Imunitní reakce: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Tenonitida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Myositis</a:t>
            </a:r>
            <a:r>
              <a:rPr lang="cs-CZ" sz="2400" dirty="0"/>
              <a:t> </a:t>
            </a:r>
            <a:r>
              <a:rPr lang="cs-CZ" sz="2400" dirty="0" err="1"/>
              <a:t>orbitalis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Zánětlivý </a:t>
            </a:r>
            <a:r>
              <a:rPr lang="cs-CZ" sz="2400" dirty="0" err="1"/>
              <a:t>pseudotumor</a:t>
            </a:r>
            <a:r>
              <a:rPr lang="cs-CZ" sz="2400" dirty="0"/>
              <a:t> očnice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29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Záněty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 err="1"/>
              <a:t>Orbitocelulitida</a:t>
            </a:r>
            <a:endParaRPr lang="cs-CZ" sz="20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Absces očnice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7170" name="Picture 2" descr="D:\Foto\Orbitální celulit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4445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62" y="4077072"/>
            <a:ext cx="44486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Záněty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176464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Endokrinní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orbitopatie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(EO)</a:t>
            </a:r>
          </a:p>
          <a:p>
            <a:pPr marL="0" indent="0">
              <a:buNone/>
            </a:pPr>
            <a:r>
              <a:rPr lang="cs-CZ" sz="2400" dirty="0"/>
              <a:t>Etiopatogeneze:</a:t>
            </a:r>
          </a:p>
          <a:p>
            <a:pPr marL="0" indent="0">
              <a:buNone/>
            </a:pPr>
            <a:r>
              <a:rPr lang="cs-CZ" sz="2000" dirty="0"/>
              <a:t>Autoimunitní onemocnění s tvorbou a navázáním protilátek na: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Buňky ŠŽ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Pojivo orbitálního tuku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Podkožní vazivo přední strany bérce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2204864"/>
            <a:ext cx="4038600" cy="365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Klinický obraz: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Víčkové příznaky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Okohybné poruchy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Pseudoglaukom</a:t>
            </a:r>
            <a:endParaRPr lang="cs-CZ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Exoftalmus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Neuropatie </a:t>
            </a:r>
            <a:r>
              <a:rPr lang="cs-CZ" sz="2400" dirty="0" err="1"/>
              <a:t>n.II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196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/>
          <a:lstStyle/>
          <a:p>
            <a:pPr algn="ctr"/>
            <a:r>
              <a:rPr lang="cs-CZ" dirty="0"/>
              <a:t>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16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Očnice: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000" dirty="0"/>
              <a:t>Kostěná očnice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000" dirty="0"/>
              <a:t>Prostory očnice</a:t>
            </a:r>
          </a:p>
          <a:p>
            <a:pPr marL="0" indent="0">
              <a:buNone/>
            </a:pPr>
            <a:r>
              <a:rPr lang="cs-CZ" sz="2400" u="sng" dirty="0"/>
              <a:t>Víčka a měkká očnice: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000" dirty="0"/>
              <a:t>Orbitální septa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000" dirty="0"/>
              <a:t>Víčka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000" dirty="0"/>
              <a:t>Cévní zásobení očnice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u="sng" dirty="0"/>
              <a:t>Slzná žláza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pic>
        <p:nvPicPr>
          <p:cNvPr id="1026" name="Picture 2" descr="C:\Users\21332\Desktop\1124279_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50889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13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/>
              <a:t>Endokrinní </a:t>
            </a:r>
            <a:r>
              <a:rPr lang="cs-CZ" dirty="0" err="1"/>
              <a:t>orbitopatie</a:t>
            </a:r>
            <a:endParaRPr lang="cs-CZ" dirty="0"/>
          </a:p>
        </p:txBody>
      </p:sp>
      <p:pic>
        <p:nvPicPr>
          <p:cNvPr id="8194" name="Picture 2" descr="D:\Foto\Maligní exoftal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44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Foto\EO - víčkové přízna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5940"/>
            <a:ext cx="4960516" cy="228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0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0688"/>
          </a:xfrm>
        </p:spPr>
        <p:txBody>
          <a:bodyPr/>
          <a:lstStyle/>
          <a:p>
            <a:pPr algn="ctr"/>
            <a:r>
              <a:rPr lang="cs-CZ" dirty="0"/>
              <a:t>Záněty očnice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Endokrinní </a:t>
            </a:r>
            <a:r>
              <a:rPr lang="cs-CZ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orbitopatie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/>
              <a:t>Diagnostika: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Laboratorní nálezy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Zobrazovací metody (UZV B </a:t>
            </a:r>
            <a:r>
              <a:rPr lang="cs-CZ" sz="2000" dirty="0" err="1"/>
              <a:t>scan</a:t>
            </a:r>
            <a:r>
              <a:rPr lang="cs-CZ" sz="2000" dirty="0"/>
              <a:t>, NMR,CT)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dirty="0"/>
              <a:t>Test pasivní </a:t>
            </a:r>
            <a:r>
              <a:rPr lang="cs-CZ" sz="2000" dirty="0" err="1"/>
              <a:t>dukce</a:t>
            </a:r>
            <a:r>
              <a:rPr lang="cs-CZ" sz="2000" dirty="0"/>
              <a:t> (fibróza svalu)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400" dirty="0"/>
              <a:t>Komplikace EO: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000" dirty="0"/>
              <a:t>rohovka, přetlakové změny v orbitě (neuropatie)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Léčba: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Endokrinolog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Oftalmolog - u závažných očních komplikací – </a:t>
            </a:r>
            <a:r>
              <a:rPr lang="cs-CZ" sz="2400" dirty="0" err="1"/>
              <a:t>megadávky</a:t>
            </a:r>
            <a:r>
              <a:rPr lang="cs-CZ" sz="2400" dirty="0"/>
              <a:t> kortikoidů, dekomprese očnice, léčba okohybných poruch</a:t>
            </a:r>
          </a:p>
        </p:txBody>
      </p:sp>
    </p:spTree>
    <p:extLst>
      <p:ext uri="{BB962C8B-B14F-4D97-AF65-F5344CB8AC3E}">
        <p14:creationId xmlns:p14="http://schemas.microsoft.com/office/powerpoint/2010/main" val="3303279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pPr algn="ctr"/>
            <a:r>
              <a:rPr lang="cs-CZ" dirty="0"/>
              <a:t>Choroby slzné žlázy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Anatomie slzné žlázy</a:t>
            </a:r>
          </a:p>
          <a:p>
            <a:pPr marL="0" indent="0">
              <a:buNone/>
            </a:pPr>
            <a:r>
              <a:rPr lang="cs-CZ" dirty="0"/>
              <a:t>Odvodné slzné cesty</a:t>
            </a:r>
          </a:p>
          <a:p>
            <a:pPr marL="0" indent="0">
              <a:buNone/>
            </a:pPr>
            <a:r>
              <a:rPr lang="cs-CZ" dirty="0"/>
              <a:t>Význam slz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Záněty (</a:t>
            </a:r>
            <a:r>
              <a:rPr lang="cs-CZ" dirty="0" err="1"/>
              <a:t>dacryoadenitis</a:t>
            </a:r>
            <a:r>
              <a:rPr lang="cs-CZ" dirty="0"/>
              <a:t>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Rozdělení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Etiologie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Diagnostika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Klinické projevy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Léčba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Nádory: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Benigní  X maligní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Epitelové (pleomorfní adenom, pleomorfní adenokarcinom, adenoidně cystický karcinom)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Klinika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Léčba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/>
              <a:t>! Nikdy neprovádět biopsii!</a:t>
            </a:r>
          </a:p>
        </p:txBody>
      </p:sp>
    </p:spTree>
    <p:extLst>
      <p:ext uri="{BB962C8B-B14F-4D97-AF65-F5344CB8AC3E}">
        <p14:creationId xmlns:p14="http://schemas.microsoft.com/office/powerpoint/2010/main" val="52581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Choroby slzné žlázy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Záněty (</a:t>
            </a:r>
            <a:r>
              <a:rPr lang="cs-CZ" dirty="0" err="1"/>
              <a:t>dacryoadenitis</a:t>
            </a:r>
            <a:r>
              <a:rPr lang="cs-CZ" dirty="0"/>
              <a:t>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Nádory očnice – pleomorfní adenom slzné žlázy</a:t>
            </a:r>
          </a:p>
          <a:p>
            <a:endParaRPr lang="cs-CZ" dirty="0"/>
          </a:p>
        </p:txBody>
      </p:sp>
      <p:pic>
        <p:nvPicPr>
          <p:cNvPr id="9218" name="Picture 2" descr="D:\Foto\Dacryoadenitis acuta 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57658"/>
            <a:ext cx="3225597" cy="18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Foto\Dacryoadenitis acu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175795" cy="17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Foto\Pleomorfní adenom slzné žlá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540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1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Nádory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dirty="0"/>
              <a:t>Benigní x maligní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Primární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Sekundární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Metastatické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Cévní nádory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Dermoidní</a:t>
            </a:r>
            <a:r>
              <a:rPr lang="cs-CZ" sz="2400" dirty="0"/>
              <a:t> cysty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Nervové nádory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Nádory slzné žlázy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 err="1"/>
              <a:t>Meningeomy</a:t>
            </a:r>
            <a:r>
              <a:rPr lang="cs-CZ" sz="2400" dirty="0"/>
              <a:t> 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Maligní lymfomy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400" dirty="0"/>
              <a:t>Rabdomyosarkom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7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cs-CZ" dirty="0"/>
              <a:t>Nádory očnice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4078"/>
            <a:ext cx="3028978" cy="1872208"/>
          </a:xfrm>
        </p:spPr>
      </p:pic>
      <p:pic>
        <p:nvPicPr>
          <p:cNvPr id="5" name="Picture 9" descr="P1010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4978"/>
            <a:ext cx="3028978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4978"/>
            <a:ext cx="2952328" cy="438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314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Nádory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600" dirty="0"/>
              <a:t>Nádory PND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600" dirty="0"/>
              <a:t>Karcinomy víček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600" dirty="0" err="1"/>
              <a:t>Extrabulbární</a:t>
            </a:r>
            <a:r>
              <a:rPr lang="cs-CZ" sz="2600" dirty="0"/>
              <a:t> propagace nitroočních nádorů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Metastatické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600" dirty="0"/>
              <a:t>Adenokarcinomy (prsa, plíce, prostata, střevo, pankreas, varle)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2199800"/>
            <a:ext cx="4330824" cy="416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Léčba: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</a:pPr>
            <a:r>
              <a:rPr lang="cs-CZ" sz="2600" dirty="0"/>
              <a:t>Podle typu, lokalizace a velikosti nádoru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</a:pPr>
            <a:r>
              <a:rPr lang="cs-CZ" sz="2600" dirty="0"/>
              <a:t>Mezioborová spolupráce (KÚČOCH, ORL, NCH)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</a:pPr>
            <a:r>
              <a:rPr lang="cs-CZ" sz="2600" dirty="0"/>
              <a:t>Přední, laterální, </a:t>
            </a:r>
            <a:r>
              <a:rPr lang="cs-CZ" sz="2600" dirty="0" err="1"/>
              <a:t>transkraniální</a:t>
            </a:r>
            <a:r>
              <a:rPr lang="cs-CZ" sz="2600" dirty="0"/>
              <a:t> a </a:t>
            </a:r>
            <a:r>
              <a:rPr lang="cs-CZ" sz="2600" dirty="0" err="1"/>
              <a:t>transetmoidální</a:t>
            </a:r>
            <a:r>
              <a:rPr lang="cs-CZ" sz="2600" dirty="0"/>
              <a:t> </a:t>
            </a:r>
            <a:r>
              <a:rPr lang="cs-CZ" sz="2600" dirty="0" err="1"/>
              <a:t>orbitotomie</a:t>
            </a:r>
            <a:r>
              <a:rPr lang="cs-CZ" sz="2600" dirty="0"/>
              <a:t> 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</a:pPr>
            <a:r>
              <a:rPr lang="cs-CZ" sz="2600" dirty="0"/>
              <a:t>Dekomprese očnice</a:t>
            </a:r>
          </a:p>
          <a:p>
            <a:pPr>
              <a:buClr>
                <a:schemeClr val="tx1"/>
              </a:buClr>
              <a:buSzPct val="60000"/>
              <a:buFont typeface="Wingdings" panose="05000000000000000000" pitchFamily="2" charset="2"/>
              <a:buChar char="v"/>
            </a:pPr>
            <a:r>
              <a:rPr lang="cs-CZ" sz="2600" dirty="0"/>
              <a:t>Exenterace očnice</a:t>
            </a:r>
          </a:p>
        </p:txBody>
      </p:sp>
    </p:spTree>
    <p:extLst>
      <p:ext uri="{BB962C8B-B14F-4D97-AF65-F5344CB8AC3E}">
        <p14:creationId xmlns:p14="http://schemas.microsoft.com/office/powerpoint/2010/main" val="77993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87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altLang="cs-CZ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Enukleace bulbu</a:t>
            </a:r>
          </a:p>
          <a:p>
            <a:pPr marL="0" indent="0">
              <a:buNone/>
            </a:pPr>
            <a:r>
              <a:rPr lang="cs-CZ" altLang="cs-CZ" sz="8000" dirty="0"/>
              <a:t>Odstranění celého bulbu po </a:t>
            </a:r>
            <a:r>
              <a:rPr lang="cs-CZ" altLang="cs-CZ" sz="8000" dirty="0" err="1"/>
              <a:t>peritomii</a:t>
            </a:r>
            <a:r>
              <a:rPr lang="cs-CZ" altLang="cs-CZ" sz="8000" dirty="0"/>
              <a:t>, přetětí očních okohybných svalů a zrakového nervu.</a:t>
            </a:r>
          </a:p>
          <a:p>
            <a:pPr marL="0" indent="0">
              <a:buNone/>
            </a:pPr>
            <a:endParaRPr lang="cs-CZ" altLang="cs-CZ" sz="8000" b="1" dirty="0"/>
          </a:p>
          <a:p>
            <a:pPr marL="0" indent="0">
              <a:buNone/>
            </a:pPr>
            <a:r>
              <a:rPr lang="cs-CZ" altLang="cs-CZ" sz="8000" u="sng" dirty="0"/>
              <a:t>Indikace: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dirty="0"/>
              <a:t>maligní nitrooční nádory bez </a:t>
            </a:r>
            <a:r>
              <a:rPr lang="cs-CZ" altLang="cs-CZ" sz="8000" dirty="0" err="1"/>
              <a:t>extrabulbární</a:t>
            </a:r>
            <a:r>
              <a:rPr lang="cs-CZ" altLang="cs-CZ" sz="8000" dirty="0"/>
              <a:t> propagace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dirty="0" err="1"/>
              <a:t>dolorózní</a:t>
            </a:r>
            <a:r>
              <a:rPr lang="cs-CZ" altLang="cs-CZ" sz="8000" dirty="0"/>
              <a:t> slepý bulbus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dirty="0"/>
              <a:t>kosmeticky nevzhledný slepý bulbus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b="1" dirty="0"/>
              <a:t>devastující oční poranění (primární enukleace)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8000" b="1" dirty="0"/>
              <a:t>sympatická oftalmie</a:t>
            </a:r>
          </a:p>
          <a:p>
            <a:pPr marL="0" indent="0">
              <a:buClr>
                <a:schemeClr val="tx1"/>
              </a:buClr>
              <a:buNone/>
            </a:pPr>
            <a:endParaRPr lang="cs-CZ" altLang="cs-CZ" sz="50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altLang="cs-CZ" sz="5000" dirty="0"/>
          </a:p>
          <a:p>
            <a:pPr marL="0" indent="0">
              <a:buNone/>
            </a:pPr>
            <a:r>
              <a:rPr lang="cs-CZ" altLang="cs-CZ" sz="5000" b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altLang="cs-CZ" b="1" u="sng" dirty="0"/>
          </a:p>
          <a:p>
            <a:pPr>
              <a:buNone/>
            </a:pPr>
            <a:endParaRPr lang="cs-CZ" altLang="cs-CZ" b="1" u="sng" dirty="0"/>
          </a:p>
        </p:txBody>
      </p:sp>
      <p:pic>
        <p:nvPicPr>
          <p:cNvPr id="10" name="Picture 4" descr="TU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97" y="2132856"/>
            <a:ext cx="2444580" cy="198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PICT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74" y="2132856"/>
            <a:ext cx="2287215" cy="171571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TU dítě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95" y="4581128"/>
            <a:ext cx="2444581" cy="15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490927058_002_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40" y="4560032"/>
            <a:ext cx="2370898" cy="15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3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443488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Enukleace bulbu</a:t>
            </a:r>
          </a:p>
          <a:p>
            <a:pPr marL="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/>
              <a:t>Chirurgické řešení: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altLang="cs-CZ" sz="2000" dirty="0"/>
              <a:t>bez orbitálního implantátu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altLang="cs-CZ" sz="2000" dirty="0"/>
              <a:t>s orbitálním implantátem</a:t>
            </a:r>
          </a:p>
          <a:p>
            <a:pPr marL="0" indent="0">
              <a:buClr>
                <a:schemeClr val="tx1"/>
              </a:buClr>
              <a:buNone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Picture 6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194417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1892118" cy="1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rovn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2788061" cy="13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vpra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803197" cy="14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5093"/>
            <a:ext cx="2371149" cy="174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61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502920"/>
          </a:xfrm>
        </p:spPr>
        <p:txBody>
          <a:bodyPr/>
          <a:lstStyle/>
          <a:p>
            <a:r>
              <a:rPr lang="cs-CZ" sz="3200" dirty="0"/>
              <a:t>Exenterace bulbu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176464" cy="432048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Odstranění obsahu bulbu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s ponecháním jeho obalu.</a:t>
            </a:r>
          </a:p>
          <a:p>
            <a:pPr>
              <a:spcBef>
                <a:spcPct val="0"/>
              </a:spcBef>
              <a:buNone/>
            </a:pPr>
            <a:endParaRPr lang="cs-CZ" altLang="cs-CZ" sz="2400" dirty="0"/>
          </a:p>
          <a:p>
            <a:pPr>
              <a:buNone/>
            </a:pPr>
            <a:r>
              <a:rPr lang="cs-CZ" altLang="cs-CZ" sz="2400" u="sng" dirty="0"/>
              <a:t>Indikace: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 err="1"/>
              <a:t>Endoftalmitida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panoftalmitida</a:t>
            </a:r>
            <a:r>
              <a:rPr lang="cs-CZ" altLang="cs-CZ" sz="2400" dirty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Devastující trauma  bulbu s evakuací jeho obsahu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sz="2400" u="sng" dirty="0"/>
              <a:t>Chirurgické řešení</a:t>
            </a:r>
            <a:r>
              <a:rPr lang="cs-CZ" altLang="cs-CZ" sz="2400" dirty="0"/>
              <a:t>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Přední cestou (s nebo bez zachování rohovky)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Zadní cestou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S nebo bez implantátu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5" descr="eviscerace-pre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2242592" cy="224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viscerace-za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242592" cy="2242592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90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30424"/>
          </a:xfrm>
        </p:spPr>
        <p:txBody>
          <a:bodyPr/>
          <a:lstStyle/>
          <a:p>
            <a:pPr algn="ctr"/>
            <a:r>
              <a:rPr lang="cs-CZ" dirty="0"/>
              <a:t>Kostěná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3000" u="sng" dirty="0"/>
              <a:t>Anatomie: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sz="2600" dirty="0"/>
              <a:t>vznikla srůstem 7 kostí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600" dirty="0"/>
              <a:t>Objem 25-30 ml (dospělí)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cs-CZ" sz="2600" dirty="0"/>
              <a:t>Hloubka cca 45 mm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sz="2600" dirty="0"/>
              <a:t>Vchod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sz="2600" dirty="0"/>
              <a:t>Stěny očnice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sz="2600" dirty="0"/>
              <a:t>Hrot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err="1"/>
              <a:t>Canalis</a:t>
            </a:r>
            <a:r>
              <a:rPr lang="cs-CZ" sz="2600" dirty="0"/>
              <a:t> </a:t>
            </a:r>
            <a:r>
              <a:rPr lang="cs-CZ" sz="2600" dirty="0" err="1"/>
              <a:t>opticus</a:t>
            </a:r>
            <a:r>
              <a:rPr lang="cs-CZ" sz="26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err="1"/>
              <a:t>Fissura</a:t>
            </a:r>
            <a:r>
              <a:rPr lang="cs-CZ" sz="2600" dirty="0"/>
              <a:t> </a:t>
            </a:r>
            <a:r>
              <a:rPr lang="cs-CZ" sz="2600" dirty="0" err="1"/>
              <a:t>orbitalis</a:t>
            </a:r>
            <a:r>
              <a:rPr lang="cs-CZ" sz="2600" dirty="0"/>
              <a:t> superior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err="1"/>
              <a:t>Fissura</a:t>
            </a:r>
            <a:r>
              <a:rPr lang="cs-CZ" sz="2600" dirty="0"/>
              <a:t> </a:t>
            </a:r>
            <a:r>
              <a:rPr lang="cs-CZ" sz="2600" dirty="0" err="1"/>
              <a:t>orbitalis</a:t>
            </a:r>
            <a:r>
              <a:rPr lang="cs-CZ" sz="2600" dirty="0"/>
              <a:t> </a:t>
            </a:r>
            <a:r>
              <a:rPr lang="cs-CZ" sz="2600" dirty="0" err="1"/>
              <a:t>inferior</a:t>
            </a:r>
            <a:endParaRPr lang="cs-CZ" sz="2600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3861048"/>
            <a:ext cx="3649339" cy="2887966"/>
          </a:xfrm>
        </p:spPr>
      </p:pic>
      <p:pic>
        <p:nvPicPr>
          <p:cNvPr id="2050" name="Picture 2" descr="C:\Users\21332\Desktop\220px-Orbita_mens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55" y="1756763"/>
            <a:ext cx="2712903" cy="20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41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666" y="1772816"/>
            <a:ext cx="4040188" cy="502920"/>
          </a:xfrm>
        </p:spPr>
        <p:txBody>
          <a:bodyPr/>
          <a:lstStyle/>
          <a:p>
            <a:r>
              <a:rPr lang="cs-CZ" dirty="0"/>
              <a:t>Exenterace bez implantátu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01082" y="1772816"/>
            <a:ext cx="4041775" cy="502920"/>
          </a:xfrm>
        </p:spPr>
        <p:txBody>
          <a:bodyPr/>
          <a:lstStyle/>
          <a:p>
            <a:r>
              <a:rPr lang="cs-CZ" dirty="0"/>
              <a:t>Exenterace s implantátem</a:t>
            </a:r>
          </a:p>
        </p:txBody>
      </p:sp>
      <p:pic>
        <p:nvPicPr>
          <p:cNvPr id="7" name="Picture 4" descr="PICT00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085628" cy="156422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ICT0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2336"/>
            <a:ext cx="2089683" cy="15680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000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4858322"/>
            <a:ext cx="2064297" cy="154851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IM00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49272"/>
            <a:ext cx="2017675" cy="15575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viscerace-zade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9464"/>
            <a:ext cx="1584176" cy="1584176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" name="Picture 5" descr="medp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7176"/>
            <a:ext cx="1710157" cy="16023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ové 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2773"/>
            <a:ext cx="1742496" cy="13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nové I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60" y="4833213"/>
            <a:ext cx="1853096" cy="13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72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258816" cy="416052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Výhody implantátu: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dobrá motilita bulbu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uspokojivý kosmetický efekt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0" indent="0">
              <a:buClr>
                <a:schemeClr val="tx1"/>
              </a:buClr>
              <a:buNone/>
            </a:pPr>
            <a:r>
              <a:rPr lang="cs-CZ" altLang="cs-CZ" dirty="0"/>
              <a:t>Nevýhody implantátu: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vylučování implantátu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možnost infekce</a:t>
            </a:r>
          </a:p>
          <a:p>
            <a:pPr marL="0" indent="0">
              <a:buClr>
                <a:schemeClr val="tx1"/>
              </a:buClr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11" descr="8510145204_001_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030488" cy="20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8510145204_004_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3"/>
            <a:ext cx="3024336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355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502920"/>
          </a:xfrm>
        </p:spPr>
        <p:txBody>
          <a:bodyPr/>
          <a:lstStyle/>
          <a:p>
            <a:pPr algn="ctr"/>
            <a:r>
              <a:rPr lang="cs-CZ" sz="3200" dirty="0"/>
              <a:t>Exenterace orbity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457200" y="2492896"/>
            <a:ext cx="4546848" cy="383170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600" dirty="0"/>
              <a:t>Odstranění celého obsahu očnice i s periostem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bez zachování víček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se zachováním víček</a:t>
            </a:r>
          </a:p>
          <a:p>
            <a:pPr>
              <a:buNone/>
            </a:pPr>
            <a:r>
              <a:rPr lang="cs-CZ" altLang="cs-CZ" u="sng" dirty="0"/>
              <a:t>Indikace:</a:t>
            </a:r>
            <a:r>
              <a:rPr lang="cs-CZ" altLang="cs-CZ" b="1" dirty="0"/>
              <a:t>	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tumory 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tumory víček a bulbu s propagací do očnice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nezvladatelné infekční procesy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trauma (devastující poranění s rozsáhlou     nekrózou tkání) 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Picture 8" descr="P101004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0269"/>
            <a:ext cx="2643104" cy="21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idlerova_Mari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27" y="3429000"/>
            <a:ext cx="1993737" cy="149429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34" descr="melanom spojiv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57192"/>
            <a:ext cx="3024336" cy="13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64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4040188" cy="502920"/>
          </a:xfrm>
        </p:spPr>
        <p:txBody>
          <a:bodyPr/>
          <a:lstStyle/>
          <a:p>
            <a:r>
              <a:rPr lang="cs-CZ" sz="3200" dirty="0"/>
              <a:t>Exenterace orbity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/>
              <a:t>Možnosti řešení vzniklého defektu: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zhojení granulační tkání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volným kožním transplantátem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posunem kožního laloku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tkáňovým lalokem s cévní stopkou (sval, tuk, kůže)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13" descr="PICT009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098576" cy="157393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l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4337"/>
            <a:ext cx="1656184" cy="15956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vet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2115493" cy="15063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PICT00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85" y="4152211"/>
            <a:ext cx="1614080" cy="1503194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08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Enukleace a exenterace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502920"/>
          </a:xfrm>
        </p:spPr>
        <p:txBody>
          <a:bodyPr/>
          <a:lstStyle/>
          <a:p>
            <a:pPr algn="ctr"/>
            <a:r>
              <a:rPr lang="cs-CZ" sz="3200" dirty="0"/>
              <a:t>Exenterace orbity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2484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Trvalé kosmetické řešení:</a:t>
            </a:r>
          </a:p>
          <a:p>
            <a:pPr marL="0" indent="0">
              <a:buNone/>
            </a:pPr>
            <a:r>
              <a:rPr lang="cs-CZ" dirty="0" err="1"/>
              <a:t>Ektoprotézy</a:t>
            </a:r>
            <a:r>
              <a:rPr lang="cs-CZ" dirty="0"/>
              <a:t> (</a:t>
            </a:r>
            <a:r>
              <a:rPr lang="cs-CZ" dirty="0" err="1"/>
              <a:t>epitézy</a:t>
            </a:r>
            <a:r>
              <a:rPr lang="cs-CZ" dirty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Brýlové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/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Kotvené implantáty</a:t>
            </a:r>
          </a:p>
          <a:p>
            <a:pPr marL="0" indent="0">
              <a:buClr>
                <a:schemeClr val="tx1"/>
              </a:buClr>
              <a:buNone/>
            </a:pPr>
            <a:endParaRPr lang="cs-CZ" dirty="0"/>
          </a:p>
        </p:txBody>
      </p:sp>
      <p:pic>
        <p:nvPicPr>
          <p:cNvPr id="7" name="Picture 4" descr="Obrázek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42784"/>
            <a:ext cx="2458616" cy="160629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bráze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56" y="2564904"/>
            <a:ext cx="2548457" cy="158417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epit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25" y="4437112"/>
            <a:ext cx="2741464" cy="19190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116349" cy="206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99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2400" cy="1362456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473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3392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7760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u="sng" dirty="0"/>
              <a:t>Zlomenina </a:t>
            </a:r>
            <a:r>
              <a:rPr lang="cs-CZ" alt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stropu</a:t>
            </a:r>
            <a:r>
              <a:rPr lang="cs-CZ" altLang="cs-CZ" u="sng" dirty="0"/>
              <a:t> </a:t>
            </a:r>
            <a:r>
              <a:rPr lang="cs-CZ" altLang="cs-CZ" dirty="0"/>
              <a:t>- </a:t>
            </a:r>
            <a:r>
              <a:rPr lang="cs-CZ" altLang="cs-CZ" dirty="0" err="1"/>
              <a:t>frontobazální</a:t>
            </a:r>
            <a:r>
              <a:rPr lang="cs-CZ" altLang="cs-CZ" dirty="0"/>
              <a:t> zlomenina, </a:t>
            </a:r>
            <a:r>
              <a:rPr lang="cs-CZ" altLang="cs-CZ" dirty="0" err="1"/>
              <a:t>orbitofrontální</a:t>
            </a:r>
            <a:r>
              <a:rPr lang="cs-CZ" altLang="cs-CZ" dirty="0"/>
              <a:t> zlomenina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Zlomenina </a:t>
            </a:r>
            <a:r>
              <a:rPr lang="cs-CZ" alt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laterální stěny očnice</a:t>
            </a:r>
            <a:r>
              <a:rPr lang="cs-CZ" altLang="cs-CZ" dirty="0"/>
              <a:t> – zlomenina </a:t>
            </a:r>
            <a:r>
              <a:rPr lang="cs-CZ" altLang="cs-CZ" dirty="0" err="1"/>
              <a:t>orbitozygomatická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Zlomenina </a:t>
            </a:r>
            <a:r>
              <a:rPr lang="cs-CZ" alt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mediální stěny </a:t>
            </a:r>
            <a:r>
              <a:rPr lang="cs-CZ" altLang="cs-CZ" dirty="0"/>
              <a:t>– zlomenina </a:t>
            </a:r>
            <a:r>
              <a:rPr lang="cs-CZ" altLang="cs-CZ" dirty="0" err="1"/>
              <a:t>orbitoetmoideální</a:t>
            </a:r>
            <a:endParaRPr lang="cs-CZ" alt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dirty="0"/>
              <a:t>Zlomenina </a:t>
            </a:r>
            <a:r>
              <a:rPr lang="cs-CZ" alt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spodiny očnice </a:t>
            </a:r>
            <a:r>
              <a:rPr lang="cs-CZ" altLang="cs-CZ" dirty="0"/>
              <a:t>– </a:t>
            </a:r>
            <a:r>
              <a:rPr lang="cs-CZ" altLang="cs-CZ" dirty="0" err="1"/>
              <a:t>retromarginální</a:t>
            </a:r>
            <a:r>
              <a:rPr lang="cs-CZ" altLang="cs-CZ" dirty="0"/>
              <a:t>, hydraulická, „</a:t>
            </a:r>
            <a:r>
              <a:rPr lang="cs-CZ" altLang="cs-CZ" dirty="0" err="1"/>
              <a:t>blow</a:t>
            </a:r>
            <a:r>
              <a:rPr lang="cs-CZ" altLang="cs-CZ" dirty="0"/>
              <a:t> </a:t>
            </a:r>
            <a:r>
              <a:rPr lang="cs-CZ" altLang="cs-CZ" dirty="0" err="1"/>
              <a:t>out</a:t>
            </a:r>
            <a:r>
              <a:rPr lang="cs-CZ" altLang="cs-CZ" dirty="0"/>
              <a:t> </a:t>
            </a:r>
            <a:r>
              <a:rPr lang="cs-CZ" altLang="cs-CZ" dirty="0" err="1"/>
              <a:t>fracture</a:t>
            </a:r>
            <a:r>
              <a:rPr lang="cs-CZ" altLang="cs-CZ" dirty="0"/>
              <a:t>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78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700808"/>
            <a:ext cx="6552728" cy="502920"/>
          </a:xfrm>
        </p:spPr>
        <p:txBody>
          <a:bodyPr/>
          <a:lstStyle/>
          <a:p>
            <a:pPr algn="ctr"/>
            <a:r>
              <a:rPr lang="cs-CZ" sz="3200" dirty="0"/>
              <a:t>Zlomenina stropu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276872"/>
            <a:ext cx="4040188" cy="43204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Vznik</a:t>
            </a:r>
            <a:r>
              <a:rPr lang="cs-CZ" dirty="0"/>
              <a:t>: přímé násilí na oblast nadočnicového oblouku a kost čelní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Klinika:</a:t>
            </a:r>
            <a:r>
              <a:rPr lang="cs-CZ" dirty="0"/>
              <a:t> </a:t>
            </a:r>
            <a:r>
              <a:rPr lang="cs-CZ" dirty="0" err="1"/>
              <a:t>impresní</a:t>
            </a:r>
            <a:r>
              <a:rPr lang="cs-CZ" dirty="0"/>
              <a:t> zlomenina horního okraje očnice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Nedislokované fraktury nevyžadují žádnou léčbu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Fraktury zasahující do přední jámy lební – kompetence NCH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Poškození zrakových funkcí! -  </a:t>
            </a:r>
            <a:r>
              <a:rPr lang="cs-CZ" b="1" dirty="0"/>
              <a:t>ischemická neuropatie n. II 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2276872"/>
            <a:ext cx="4041775" cy="417646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Terapie ischemické neuropatie</a:t>
            </a:r>
            <a:r>
              <a:rPr lang="cs-CZ" dirty="0"/>
              <a:t>: dekomprese optického kanálu nebo </a:t>
            </a:r>
            <a:r>
              <a:rPr lang="cs-CZ" dirty="0" err="1"/>
              <a:t>megadávky</a:t>
            </a:r>
            <a:r>
              <a:rPr lang="cs-CZ" dirty="0"/>
              <a:t> </a:t>
            </a:r>
            <a:r>
              <a:rPr lang="cs-CZ" dirty="0" err="1"/>
              <a:t>metylprednisolonu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 descr="C:\Users\21332\Desktop\orbital-fraktur-adtx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9797" r="2963" b="14824"/>
          <a:stretch/>
        </p:blipFill>
        <p:spPr bwMode="auto">
          <a:xfrm>
            <a:off x="4860032" y="4323928"/>
            <a:ext cx="3753285" cy="18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5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691680" y="1700808"/>
            <a:ext cx="5832648" cy="502920"/>
          </a:xfrm>
        </p:spPr>
        <p:txBody>
          <a:bodyPr/>
          <a:lstStyle/>
          <a:p>
            <a:pPr algn="ctr"/>
            <a:r>
              <a:rPr lang="cs-CZ" altLang="cs-CZ" sz="3200" dirty="0"/>
              <a:t>Zlomenina laterální stěny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4680520" cy="410445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Vznik</a:t>
            </a:r>
            <a:r>
              <a:rPr lang="cs-CZ" dirty="0"/>
              <a:t>: účinek tupého násilí na oblast lícní kosti – izolovaně nebo jako součást </a:t>
            </a:r>
            <a:r>
              <a:rPr lang="cs-CZ" dirty="0" err="1"/>
              <a:t>zygomatikomaxilárního</a:t>
            </a:r>
            <a:r>
              <a:rPr lang="cs-CZ" dirty="0"/>
              <a:t> komplexu (ZMK)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Příznaky</a:t>
            </a:r>
            <a:r>
              <a:rPr lang="cs-CZ" dirty="0"/>
              <a:t>: bolest, hematom víček, </a:t>
            </a:r>
            <a:r>
              <a:rPr lang="cs-CZ" dirty="0" err="1"/>
              <a:t>chemóza</a:t>
            </a:r>
            <a:r>
              <a:rPr lang="cs-CZ" dirty="0"/>
              <a:t> spojivky, porucha zraku a porucha hybnosti bulbu, </a:t>
            </a:r>
            <a:r>
              <a:rPr lang="cs-CZ" b="1" dirty="0"/>
              <a:t>diplopie</a:t>
            </a:r>
            <a:r>
              <a:rPr lang="cs-CZ" dirty="0"/>
              <a:t>, ev. </a:t>
            </a:r>
            <a:r>
              <a:rPr lang="cs-CZ" dirty="0" err="1"/>
              <a:t>enoftalmus</a:t>
            </a:r>
            <a:r>
              <a:rPr lang="cs-CZ" dirty="0"/>
              <a:t>, pokles zevního koutku dolů, parestézie v oblasti n. </a:t>
            </a:r>
            <a:r>
              <a:rPr lang="cs-CZ" dirty="0" err="1"/>
              <a:t>infraorbitalis</a:t>
            </a:r>
            <a:endParaRPr lang="cs-CZ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932040" y="3068960"/>
            <a:ext cx="3753743" cy="338437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Dg.:</a:t>
            </a:r>
            <a:r>
              <a:rPr lang="cs-CZ" dirty="0"/>
              <a:t> CT, NMR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Léčba:</a:t>
            </a:r>
            <a:r>
              <a:rPr lang="cs-CZ" dirty="0"/>
              <a:t> indikací k chirurgickému řešení je: </a:t>
            </a:r>
          </a:p>
          <a:p>
            <a:pPr marL="356616" lvl="1" indent="0">
              <a:buClr>
                <a:schemeClr val="tx1"/>
              </a:buClr>
              <a:buNone/>
              <a:defRPr/>
            </a:pPr>
            <a:r>
              <a:rPr lang="cs-CZ" dirty="0"/>
              <a:t>přetrvávající diplopie</a:t>
            </a:r>
          </a:p>
          <a:p>
            <a:pPr marL="310896" lvl="1" indent="0">
              <a:buClr>
                <a:schemeClr val="tx1"/>
              </a:buClr>
              <a:buNone/>
              <a:defRPr/>
            </a:pPr>
            <a:r>
              <a:rPr lang="cs-CZ" dirty="0"/>
              <a:t>omezené otevírání úst </a:t>
            </a:r>
          </a:p>
          <a:p>
            <a:pPr marL="356616" lvl="1" indent="0">
              <a:buClr>
                <a:schemeClr val="tx1"/>
              </a:buClr>
              <a:buNone/>
              <a:defRPr/>
            </a:pPr>
            <a:r>
              <a:rPr lang="cs-CZ" dirty="0"/>
              <a:t>oploštění lícní krajiny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20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58416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7504" y="2132856"/>
            <a:ext cx="4040188" cy="502920"/>
          </a:xfrm>
        </p:spPr>
        <p:txBody>
          <a:bodyPr/>
          <a:lstStyle/>
          <a:p>
            <a:pPr algn="ctr"/>
            <a:r>
              <a:rPr lang="cs-CZ" dirty="0"/>
              <a:t>Fraktura ZMK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3923929" y="2112168"/>
            <a:ext cx="4762872" cy="502920"/>
          </a:xfrm>
        </p:spPr>
        <p:txBody>
          <a:bodyPr/>
          <a:lstStyle/>
          <a:p>
            <a:pPr algn="ctr"/>
            <a:r>
              <a:rPr lang="cs-CZ" dirty="0"/>
              <a:t>Izolovaná fraktura laterální stěny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636912"/>
            <a:ext cx="2648872" cy="3657600"/>
          </a:xfrm>
        </p:spPr>
      </p:pic>
      <p:pic>
        <p:nvPicPr>
          <p:cNvPr id="8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2636912"/>
            <a:ext cx="4547873" cy="3600400"/>
          </a:xfrm>
        </p:spPr>
      </p:pic>
    </p:spTree>
    <p:extLst>
      <p:ext uri="{BB962C8B-B14F-4D97-AF65-F5344CB8AC3E}">
        <p14:creationId xmlns:p14="http://schemas.microsoft.com/office/powerpoint/2010/main" val="29880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2060848"/>
            <a:ext cx="6419056" cy="502920"/>
          </a:xfrm>
        </p:spPr>
        <p:txBody>
          <a:bodyPr/>
          <a:lstStyle/>
          <a:p>
            <a:pPr algn="ctr"/>
            <a:r>
              <a:rPr lang="cs-CZ" altLang="cs-CZ" sz="3200" dirty="0"/>
              <a:t>Zlomenina mediální stěny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762872" cy="36576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Vznik: </a:t>
            </a:r>
            <a:r>
              <a:rPr lang="cs-CZ" dirty="0"/>
              <a:t>tupé násilí na kořen a hřbet nosu nebo do oblasti vnitřního koutku. 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dirty="0"/>
              <a:t>Součást fraktur </a:t>
            </a:r>
            <a:r>
              <a:rPr lang="cs-CZ" dirty="0" err="1"/>
              <a:t>nazomaxilárního</a:t>
            </a:r>
            <a:r>
              <a:rPr lang="cs-CZ" dirty="0"/>
              <a:t> komplexu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Příznaky:</a:t>
            </a:r>
            <a:r>
              <a:rPr lang="cs-CZ" dirty="0"/>
              <a:t> epistaxe, hematom víček, asymetrie vnitřního očního koutku, přerušení odtokových slzných cest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Dg.:</a:t>
            </a:r>
            <a:r>
              <a:rPr lang="cs-CZ" dirty="0"/>
              <a:t> </a:t>
            </a:r>
            <a:r>
              <a:rPr lang="cs-CZ" dirty="0" err="1"/>
              <a:t>rtg</a:t>
            </a:r>
            <a:r>
              <a:rPr lang="cs-CZ" dirty="0"/>
              <a:t> v </a:t>
            </a:r>
            <a:r>
              <a:rPr lang="cs-CZ" dirty="0" err="1"/>
              <a:t>poloaxiální</a:t>
            </a:r>
            <a:r>
              <a:rPr lang="cs-CZ" dirty="0"/>
              <a:t> projekci, CT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u="sng" dirty="0"/>
              <a:t>Léčba:</a:t>
            </a:r>
            <a:r>
              <a:rPr lang="cs-CZ" dirty="0"/>
              <a:t> u dislokovaných fraktur repozice a fixace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822090" cy="286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7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pPr algn="ctr"/>
            <a:r>
              <a:rPr lang="cs-CZ" dirty="0"/>
              <a:t>Zlomeniny očnice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211144" cy="502920"/>
          </a:xfrm>
        </p:spPr>
        <p:txBody>
          <a:bodyPr/>
          <a:lstStyle/>
          <a:p>
            <a:pPr algn="ctr"/>
            <a:r>
              <a:rPr lang="cs-CZ" altLang="cs-CZ" sz="3200" dirty="0"/>
              <a:t>Zlomenina spodiny očnice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5050904" cy="3657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sz="2000" u="sng" dirty="0"/>
              <a:t>Vznik</a:t>
            </a:r>
            <a:r>
              <a:rPr lang="cs-CZ" sz="2000" dirty="0"/>
              <a:t>: náraz oblého tělesa (pěst, loket, míček, okraj zábradlí, proud vody z hasičské hadice..) na kostěný vchod očnice = náhlý vzestup </a:t>
            </a:r>
            <a:r>
              <a:rPr lang="cs-CZ" sz="2000" dirty="0" err="1"/>
              <a:t>intraorbitálního</a:t>
            </a:r>
            <a:r>
              <a:rPr lang="cs-CZ" sz="2000" dirty="0"/>
              <a:t> tlaku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cs-CZ" sz="2000" u="sng" dirty="0"/>
              <a:t>Příznaky:</a:t>
            </a:r>
            <a:r>
              <a:rPr lang="cs-CZ" sz="2000" dirty="0"/>
              <a:t> otok, hematom víček, </a:t>
            </a:r>
            <a:r>
              <a:rPr lang="cs-CZ" sz="2000" dirty="0" err="1"/>
              <a:t>pseudoptóza</a:t>
            </a:r>
            <a:r>
              <a:rPr lang="cs-CZ" sz="2000" dirty="0"/>
              <a:t>, </a:t>
            </a:r>
            <a:r>
              <a:rPr lang="cs-CZ" sz="2000" b="1" dirty="0"/>
              <a:t>diplopie</a:t>
            </a:r>
            <a:r>
              <a:rPr lang="cs-CZ" sz="2000" dirty="0"/>
              <a:t>, nemožnost pohybu bulbu směrem nahoru (vázne elevace!). Parestézie, hypestézie v oblasti n. </a:t>
            </a:r>
            <a:r>
              <a:rPr lang="cs-CZ" sz="2000" dirty="0" err="1"/>
              <a:t>infraorbitalis</a:t>
            </a:r>
            <a:r>
              <a:rPr lang="cs-CZ" sz="20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4008" y="2667000"/>
            <a:ext cx="4104456" cy="3657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C:\Users\21332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3"/>
            <a:ext cx="3338372" cy="249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41280"/>
      </p:ext>
    </p:extLst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1256</TotalTime>
  <Words>1214</Words>
  <Application>Microsoft Office PowerPoint</Application>
  <PresentationFormat>Předvádění na obrazovce (4:3)</PresentationFormat>
  <Paragraphs>313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Corbel</vt:lpstr>
      <vt:lpstr>Wingdings</vt:lpstr>
      <vt:lpstr>Wingdings 2</vt:lpstr>
      <vt:lpstr>Deluxe</vt:lpstr>
      <vt:lpstr>Patologie očnice</vt:lpstr>
      <vt:lpstr>Očnice</vt:lpstr>
      <vt:lpstr>Kostěná očnice</vt:lpstr>
      <vt:lpstr>Zlomeniny očnice</vt:lpstr>
      <vt:lpstr>Zlomeniny očnice</vt:lpstr>
      <vt:lpstr>Zlomeniny očnice</vt:lpstr>
      <vt:lpstr>Zlomeniny očnice</vt:lpstr>
      <vt:lpstr>Zlomeniny očnice</vt:lpstr>
      <vt:lpstr>Zlomeniny očnice</vt:lpstr>
      <vt:lpstr>Zlomeniny očnice</vt:lpstr>
      <vt:lpstr>Zlomenina spodiny očnice</vt:lpstr>
      <vt:lpstr>Choroby očnice</vt:lpstr>
      <vt:lpstr>Choroby očnice změny polohy a postavení bulbu</vt:lpstr>
      <vt:lpstr>Radiodiagnostické vyšetření</vt:lpstr>
      <vt:lpstr>Choroby víček</vt:lpstr>
      <vt:lpstr>Choroby víček</vt:lpstr>
      <vt:lpstr>Záněty očnice</vt:lpstr>
      <vt:lpstr>Záněty očnice</vt:lpstr>
      <vt:lpstr>Záněty očnice</vt:lpstr>
      <vt:lpstr>Endokrinní orbitopatie</vt:lpstr>
      <vt:lpstr>Záněty očnice</vt:lpstr>
      <vt:lpstr>Choroby slzné žlázy</vt:lpstr>
      <vt:lpstr>Choroby slzné žlázy</vt:lpstr>
      <vt:lpstr>Nádory očnice</vt:lpstr>
      <vt:lpstr>Nádory očnice</vt:lpstr>
      <vt:lpstr>Nádory očnice</vt:lpstr>
      <vt:lpstr>Enukleace a exenterace</vt:lpstr>
      <vt:lpstr>Enukleace a exenterace</vt:lpstr>
      <vt:lpstr>Enukleace a exenterace</vt:lpstr>
      <vt:lpstr>Enukleace a exenterace</vt:lpstr>
      <vt:lpstr>Enukleace a exenterace</vt:lpstr>
      <vt:lpstr>Enukleace a exenterace</vt:lpstr>
      <vt:lpstr>Enukleace a exenterace</vt:lpstr>
      <vt:lpstr>Enukleace a exenterace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Markéta Zemanová</cp:lastModifiedBy>
  <cp:revision>101</cp:revision>
  <dcterms:created xsi:type="dcterms:W3CDTF">2015-01-26T17:10:25Z</dcterms:created>
  <dcterms:modified xsi:type="dcterms:W3CDTF">2020-04-27T16:44:32Z</dcterms:modified>
</cp:coreProperties>
</file>