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8" r:id="rId2"/>
    <p:sldId id="302" r:id="rId3"/>
    <p:sldId id="257" r:id="rId4"/>
    <p:sldId id="304" r:id="rId5"/>
    <p:sldId id="301" r:id="rId6"/>
    <p:sldId id="306" r:id="rId7"/>
    <p:sldId id="281" r:id="rId8"/>
    <p:sldId id="283" r:id="rId9"/>
    <p:sldId id="287" r:id="rId10"/>
    <p:sldId id="299" r:id="rId11"/>
    <p:sldId id="307" r:id="rId12"/>
    <p:sldId id="282" r:id="rId13"/>
    <p:sldId id="286" r:id="rId14"/>
    <p:sldId id="300" r:id="rId15"/>
    <p:sldId id="310" r:id="rId16"/>
    <p:sldId id="289" r:id="rId17"/>
    <p:sldId id="290" r:id="rId18"/>
    <p:sldId id="291" r:id="rId19"/>
    <p:sldId id="312" r:id="rId20"/>
    <p:sldId id="313" r:id="rId21"/>
    <p:sldId id="314" r:id="rId22"/>
    <p:sldId id="295" r:id="rId23"/>
    <p:sldId id="292" r:id="rId24"/>
    <p:sldId id="311" r:id="rId25"/>
    <p:sldId id="296" r:id="rId26"/>
    <p:sldId id="297" r:id="rId27"/>
    <p:sldId id="309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lína Kaňová" initials="PK" lastIdx="1" clrIdx="0">
    <p:extLst>
      <p:ext uri="{19B8F6BF-5375-455C-9EA6-DF929625EA0E}">
        <p15:presenceInfo xmlns:p15="http://schemas.microsoft.com/office/powerpoint/2012/main" userId="Pavlína Kaň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6270" autoAdjust="0"/>
  </p:normalViewPr>
  <p:slideViewPr>
    <p:cSldViewPr snapToGrid="0">
      <p:cViewPr varScale="1">
        <p:scale>
          <a:sx n="78" d="100"/>
          <a:sy n="78" d="100"/>
        </p:scale>
        <p:origin x="82" y="2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0CCA6C-2B57-4AF9-BFB2-FBA177D85BE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96F4531-8DD0-427C-9126-9DCF87248D35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>
            <a:buFontTx/>
            <a:buChar char="-"/>
          </a:pPr>
          <a:endParaRPr lang="cs-CZ" b="1" dirty="0">
            <a:solidFill>
              <a:schemeClr val="tx2"/>
            </a:solidFill>
          </a:endParaRPr>
        </a:p>
        <a:p>
          <a:pPr>
            <a:buFontTx/>
            <a:buChar char="-"/>
          </a:pPr>
          <a:r>
            <a:rPr lang="cs-CZ" b="1" dirty="0">
              <a:solidFill>
                <a:schemeClr val="tx2"/>
              </a:solidFill>
            </a:rPr>
            <a:t>Široké pojetí</a:t>
          </a:r>
        </a:p>
        <a:p>
          <a:pPr>
            <a:buFontTx/>
            <a:buChar char="-"/>
          </a:pPr>
          <a:r>
            <a:rPr lang="cs-CZ" dirty="0"/>
            <a:t>Kvalita (výkonnost) celého široce pojatého systému péče o zdraví </a:t>
          </a:r>
        </a:p>
        <a:p>
          <a:pPr>
            <a:buFontTx/>
            <a:buChar char="-"/>
          </a:pPr>
          <a:endParaRPr lang="cs-CZ" dirty="0"/>
        </a:p>
      </dgm:t>
    </dgm:pt>
    <dgm:pt modelId="{237EF3E8-D814-4304-9E22-1445496F48C0}" type="parTrans" cxnId="{472EC6BF-5DEC-49B9-B167-8650815241ED}">
      <dgm:prSet/>
      <dgm:spPr/>
      <dgm:t>
        <a:bodyPr/>
        <a:lstStyle/>
        <a:p>
          <a:endParaRPr lang="cs-CZ"/>
        </a:p>
      </dgm:t>
    </dgm:pt>
    <dgm:pt modelId="{689D3E4A-9429-4467-900C-B46A57DE43FB}" type="sibTrans" cxnId="{472EC6BF-5DEC-49B9-B167-8650815241ED}">
      <dgm:prSet/>
      <dgm:spPr/>
      <dgm:t>
        <a:bodyPr/>
        <a:lstStyle/>
        <a:p>
          <a:endParaRPr lang="cs-CZ"/>
        </a:p>
      </dgm:t>
    </dgm:pt>
    <dgm:pt modelId="{CCD24DF5-140A-493A-9B67-142552F0FA2E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>
            <a:buNone/>
          </a:pPr>
          <a:r>
            <a:rPr lang="cs-CZ" b="1" dirty="0">
              <a:solidFill>
                <a:schemeClr val="tx2"/>
              </a:solidFill>
            </a:rPr>
            <a:t>Úzké pojetí</a:t>
          </a:r>
        </a:p>
        <a:p>
          <a:pPr>
            <a:buNone/>
          </a:pPr>
          <a:r>
            <a:rPr lang="cs-CZ" dirty="0"/>
            <a:t>Kvalita  a bezpečí zdravotní péče v jednotlivých zdravotnických zařízeních </a:t>
          </a:r>
        </a:p>
      </dgm:t>
    </dgm:pt>
    <dgm:pt modelId="{0F71553C-E69D-41A1-A523-C73F29676432}" type="parTrans" cxnId="{FB832C2B-5827-4CCC-B84A-607DDDAD9FF2}">
      <dgm:prSet/>
      <dgm:spPr/>
      <dgm:t>
        <a:bodyPr/>
        <a:lstStyle/>
        <a:p>
          <a:endParaRPr lang="cs-CZ"/>
        </a:p>
      </dgm:t>
    </dgm:pt>
    <dgm:pt modelId="{2313A2D2-BC3F-4A36-84F0-8F851EDB5ACE}" type="sibTrans" cxnId="{FB832C2B-5827-4CCC-B84A-607DDDAD9FF2}">
      <dgm:prSet/>
      <dgm:spPr/>
      <dgm:t>
        <a:bodyPr/>
        <a:lstStyle/>
        <a:p>
          <a:endParaRPr lang="cs-CZ"/>
        </a:p>
      </dgm:t>
    </dgm:pt>
    <dgm:pt modelId="{528F43D0-0E18-40B5-A240-52959365D63C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>
            <a:buNone/>
          </a:pPr>
          <a:r>
            <a:rPr lang="cs-CZ" b="1" dirty="0">
              <a:solidFill>
                <a:schemeClr val="tx2"/>
              </a:solidFill>
            </a:rPr>
            <a:t>Užší pojetí</a:t>
          </a:r>
        </a:p>
        <a:p>
          <a:pPr>
            <a:buNone/>
          </a:pPr>
          <a:r>
            <a:rPr lang="cs-CZ" dirty="0"/>
            <a:t>Kvalita (výkonnost) zdravotnictví</a:t>
          </a:r>
        </a:p>
        <a:p>
          <a:pPr>
            <a:buNone/>
          </a:pPr>
          <a:endParaRPr lang="cs-CZ" dirty="0"/>
        </a:p>
        <a:p>
          <a:pPr>
            <a:buNone/>
          </a:pPr>
          <a:endParaRPr lang="cs-CZ" dirty="0"/>
        </a:p>
      </dgm:t>
    </dgm:pt>
    <dgm:pt modelId="{7FA79A3D-2CF5-45C7-AAB8-18AE3002380E}" type="parTrans" cxnId="{4066AEBE-3B2F-40F3-BC18-9F204EF4881F}">
      <dgm:prSet/>
      <dgm:spPr/>
      <dgm:t>
        <a:bodyPr/>
        <a:lstStyle/>
        <a:p>
          <a:endParaRPr lang="cs-CZ"/>
        </a:p>
      </dgm:t>
    </dgm:pt>
    <dgm:pt modelId="{C583DC34-A710-45F6-B4E1-3427656A6F54}" type="sibTrans" cxnId="{4066AEBE-3B2F-40F3-BC18-9F204EF4881F}">
      <dgm:prSet/>
      <dgm:spPr/>
      <dgm:t>
        <a:bodyPr/>
        <a:lstStyle/>
        <a:p>
          <a:endParaRPr lang="cs-CZ"/>
        </a:p>
      </dgm:t>
    </dgm:pt>
    <dgm:pt modelId="{91768C5D-CE10-4AC2-A46F-1648C011C393}" type="pres">
      <dgm:prSet presAssocID="{430CCA6C-2B57-4AF9-BFB2-FBA177D85BE3}" presName="diagram" presStyleCnt="0">
        <dgm:presLayoutVars>
          <dgm:dir/>
          <dgm:resizeHandles val="exact"/>
        </dgm:presLayoutVars>
      </dgm:prSet>
      <dgm:spPr/>
    </dgm:pt>
    <dgm:pt modelId="{EA383A19-01EE-4BD7-A95E-D2F9ACFC73CC}" type="pres">
      <dgm:prSet presAssocID="{996F4531-8DD0-427C-9126-9DCF87248D35}" presName="node" presStyleLbl="node1" presStyleIdx="0" presStyleCnt="3" custScaleY="247059" custLinFactNeighborX="-29889" custLinFactNeighborY="3388">
        <dgm:presLayoutVars>
          <dgm:bulletEnabled val="1"/>
        </dgm:presLayoutVars>
      </dgm:prSet>
      <dgm:spPr/>
    </dgm:pt>
    <dgm:pt modelId="{2B9F9648-76C9-4B25-8FF0-498C5BFFB550}" type="pres">
      <dgm:prSet presAssocID="{689D3E4A-9429-4467-900C-B46A57DE43FB}" presName="sibTrans" presStyleCnt="0"/>
      <dgm:spPr/>
    </dgm:pt>
    <dgm:pt modelId="{D29402AC-0374-4085-8861-3ED8B2D06082}" type="pres">
      <dgm:prSet presAssocID="{CCD24DF5-140A-493A-9B67-142552F0FA2E}" presName="node" presStyleLbl="node1" presStyleIdx="1" presStyleCnt="3" custScaleY="246100" custLinFactX="6159" custLinFactNeighborX="100000" custLinFactNeighborY="480">
        <dgm:presLayoutVars>
          <dgm:bulletEnabled val="1"/>
        </dgm:presLayoutVars>
      </dgm:prSet>
      <dgm:spPr/>
    </dgm:pt>
    <dgm:pt modelId="{2CDD1894-C91C-43D6-91FD-6476F1B5FCED}" type="pres">
      <dgm:prSet presAssocID="{2313A2D2-BC3F-4A36-84F0-8F851EDB5ACE}" presName="sibTrans" presStyleCnt="0"/>
      <dgm:spPr/>
    </dgm:pt>
    <dgm:pt modelId="{DF6B1E7A-4F73-4817-8D73-59253D1D5A37}" type="pres">
      <dgm:prSet presAssocID="{528F43D0-0E18-40B5-A240-52959365D63C}" presName="node" presStyleLbl="node1" presStyleIdx="2" presStyleCnt="3" custScaleX="107187" custScaleY="246655" custLinFactX="-27716" custLinFactNeighborX="-100000" custLinFactNeighborY="817">
        <dgm:presLayoutVars>
          <dgm:bulletEnabled val="1"/>
        </dgm:presLayoutVars>
      </dgm:prSet>
      <dgm:spPr/>
    </dgm:pt>
  </dgm:ptLst>
  <dgm:cxnLst>
    <dgm:cxn modelId="{70192B29-6994-458E-87E3-46516B750216}" type="presOf" srcId="{430CCA6C-2B57-4AF9-BFB2-FBA177D85BE3}" destId="{91768C5D-CE10-4AC2-A46F-1648C011C393}" srcOrd="0" destOrd="0" presId="urn:microsoft.com/office/officeart/2005/8/layout/default"/>
    <dgm:cxn modelId="{FB832C2B-5827-4CCC-B84A-607DDDAD9FF2}" srcId="{430CCA6C-2B57-4AF9-BFB2-FBA177D85BE3}" destId="{CCD24DF5-140A-493A-9B67-142552F0FA2E}" srcOrd="1" destOrd="0" parTransId="{0F71553C-E69D-41A1-A523-C73F29676432}" sibTransId="{2313A2D2-BC3F-4A36-84F0-8F851EDB5ACE}"/>
    <dgm:cxn modelId="{BD6520B5-E63D-42CD-9CFE-9ECB1646F50E}" type="presOf" srcId="{528F43D0-0E18-40B5-A240-52959365D63C}" destId="{DF6B1E7A-4F73-4817-8D73-59253D1D5A37}" srcOrd="0" destOrd="0" presId="urn:microsoft.com/office/officeart/2005/8/layout/default"/>
    <dgm:cxn modelId="{4066AEBE-3B2F-40F3-BC18-9F204EF4881F}" srcId="{430CCA6C-2B57-4AF9-BFB2-FBA177D85BE3}" destId="{528F43D0-0E18-40B5-A240-52959365D63C}" srcOrd="2" destOrd="0" parTransId="{7FA79A3D-2CF5-45C7-AAB8-18AE3002380E}" sibTransId="{C583DC34-A710-45F6-B4E1-3427656A6F54}"/>
    <dgm:cxn modelId="{472EC6BF-5DEC-49B9-B167-8650815241ED}" srcId="{430CCA6C-2B57-4AF9-BFB2-FBA177D85BE3}" destId="{996F4531-8DD0-427C-9126-9DCF87248D35}" srcOrd="0" destOrd="0" parTransId="{237EF3E8-D814-4304-9E22-1445496F48C0}" sibTransId="{689D3E4A-9429-4467-900C-B46A57DE43FB}"/>
    <dgm:cxn modelId="{24807AEE-97E4-468C-B6B9-AF908546D38B}" type="presOf" srcId="{CCD24DF5-140A-493A-9B67-142552F0FA2E}" destId="{D29402AC-0374-4085-8861-3ED8B2D06082}" srcOrd="0" destOrd="0" presId="urn:microsoft.com/office/officeart/2005/8/layout/default"/>
    <dgm:cxn modelId="{A973A6EE-E4F9-4818-BF6D-DA9A71F0FE85}" type="presOf" srcId="{996F4531-8DD0-427C-9126-9DCF87248D35}" destId="{EA383A19-01EE-4BD7-A95E-D2F9ACFC73CC}" srcOrd="0" destOrd="0" presId="urn:microsoft.com/office/officeart/2005/8/layout/default"/>
    <dgm:cxn modelId="{31ACA5F9-376A-4BAD-8859-1217A34FEBE9}" type="presParOf" srcId="{91768C5D-CE10-4AC2-A46F-1648C011C393}" destId="{EA383A19-01EE-4BD7-A95E-D2F9ACFC73CC}" srcOrd="0" destOrd="0" presId="urn:microsoft.com/office/officeart/2005/8/layout/default"/>
    <dgm:cxn modelId="{62F4EFA0-7B8E-41D5-BC8F-EC1C4AC7A49C}" type="presParOf" srcId="{91768C5D-CE10-4AC2-A46F-1648C011C393}" destId="{2B9F9648-76C9-4B25-8FF0-498C5BFFB550}" srcOrd="1" destOrd="0" presId="urn:microsoft.com/office/officeart/2005/8/layout/default"/>
    <dgm:cxn modelId="{A4E47DDD-3523-496E-9C75-52DF1A41EADC}" type="presParOf" srcId="{91768C5D-CE10-4AC2-A46F-1648C011C393}" destId="{D29402AC-0374-4085-8861-3ED8B2D06082}" srcOrd="2" destOrd="0" presId="urn:microsoft.com/office/officeart/2005/8/layout/default"/>
    <dgm:cxn modelId="{EC9DC0C0-4B7F-4380-A877-96778977D0B9}" type="presParOf" srcId="{91768C5D-CE10-4AC2-A46F-1648C011C393}" destId="{2CDD1894-C91C-43D6-91FD-6476F1B5FCED}" srcOrd="3" destOrd="0" presId="urn:microsoft.com/office/officeart/2005/8/layout/default"/>
    <dgm:cxn modelId="{13312E11-0AD7-4691-96EB-FF8228778443}" type="presParOf" srcId="{91768C5D-CE10-4AC2-A46F-1648C011C393}" destId="{DF6B1E7A-4F73-4817-8D73-59253D1D5A3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80F6A9-FAFB-4954-B754-35E35308A9A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171DBE5-122A-408C-AE3D-8985013D250E}">
      <dgm:prSet phldrT="[Text]"/>
      <dgm:spPr/>
      <dgm:t>
        <a:bodyPr/>
        <a:lstStyle/>
        <a:p>
          <a:pPr algn="l"/>
          <a:r>
            <a:rPr lang="cs-CZ" dirty="0"/>
            <a:t>Kvalita z hlediska pacienta </a:t>
          </a:r>
        </a:p>
      </dgm:t>
    </dgm:pt>
    <dgm:pt modelId="{966DB0A2-F400-484D-BA0E-64F4B8B2A511}" type="parTrans" cxnId="{70C8DA2F-3A0A-4D14-B0AB-2838A53A6247}">
      <dgm:prSet/>
      <dgm:spPr/>
      <dgm:t>
        <a:bodyPr/>
        <a:lstStyle/>
        <a:p>
          <a:endParaRPr lang="cs-CZ"/>
        </a:p>
      </dgm:t>
    </dgm:pt>
    <dgm:pt modelId="{AE912445-FBA8-45D5-97E3-94D41FB4C0D1}" type="sibTrans" cxnId="{70C8DA2F-3A0A-4D14-B0AB-2838A53A6247}">
      <dgm:prSet/>
      <dgm:spPr/>
      <dgm:t>
        <a:bodyPr/>
        <a:lstStyle/>
        <a:p>
          <a:endParaRPr lang="cs-CZ"/>
        </a:p>
      </dgm:t>
    </dgm:pt>
    <dgm:pt modelId="{0FE5FAB4-BFD3-4BB3-AB46-0C10FDAC4CDC}">
      <dgm:prSet phldrT="[Text]"/>
      <dgm:spPr/>
      <dgm:t>
        <a:bodyPr/>
        <a:lstStyle/>
        <a:p>
          <a:pPr algn="l"/>
          <a:r>
            <a:rPr lang="cs-CZ" dirty="0"/>
            <a:t>Kvalita z hlediska zdravotnického pracovníka</a:t>
          </a:r>
        </a:p>
      </dgm:t>
    </dgm:pt>
    <dgm:pt modelId="{839BD87A-E68C-4890-96DB-45BFB7CBF952}" type="parTrans" cxnId="{BFEEC439-FC22-47EA-B3FC-338F92498D34}">
      <dgm:prSet/>
      <dgm:spPr/>
      <dgm:t>
        <a:bodyPr/>
        <a:lstStyle/>
        <a:p>
          <a:endParaRPr lang="cs-CZ"/>
        </a:p>
      </dgm:t>
    </dgm:pt>
    <dgm:pt modelId="{536B3672-1524-4B82-B32B-78379019AC0D}" type="sibTrans" cxnId="{BFEEC439-FC22-47EA-B3FC-338F92498D34}">
      <dgm:prSet/>
      <dgm:spPr/>
      <dgm:t>
        <a:bodyPr/>
        <a:lstStyle/>
        <a:p>
          <a:endParaRPr lang="cs-CZ"/>
        </a:p>
      </dgm:t>
    </dgm:pt>
    <dgm:pt modelId="{ED0209B4-F687-497A-8E7C-E16AF7606CB3}">
      <dgm:prSet phldrT="[Text]"/>
      <dgm:spPr/>
      <dgm:t>
        <a:bodyPr/>
        <a:lstStyle/>
        <a:p>
          <a:r>
            <a:rPr lang="cs-CZ" dirty="0"/>
            <a:t>léčebné a technické možnosti</a:t>
          </a:r>
          <a:endParaRPr lang="cs-CZ" b="1" dirty="0"/>
        </a:p>
      </dgm:t>
    </dgm:pt>
    <dgm:pt modelId="{C06761B3-AAB9-4E1F-997C-81E69E37C392}" type="parTrans" cxnId="{5B32BBD5-E7ED-425D-8269-8364F21CE49D}">
      <dgm:prSet/>
      <dgm:spPr/>
      <dgm:t>
        <a:bodyPr/>
        <a:lstStyle/>
        <a:p>
          <a:endParaRPr lang="cs-CZ"/>
        </a:p>
      </dgm:t>
    </dgm:pt>
    <dgm:pt modelId="{DFC56926-840D-40B4-AA98-C8C66C0036A9}" type="sibTrans" cxnId="{5B32BBD5-E7ED-425D-8269-8364F21CE49D}">
      <dgm:prSet/>
      <dgm:spPr/>
      <dgm:t>
        <a:bodyPr/>
        <a:lstStyle/>
        <a:p>
          <a:endParaRPr lang="cs-CZ"/>
        </a:p>
      </dgm:t>
    </dgm:pt>
    <dgm:pt modelId="{CB133E78-E7EE-48F7-9F8C-F2CC43FF21DD}">
      <dgm:prSet phldrT="[Text]"/>
      <dgm:spPr/>
      <dgm:t>
        <a:bodyPr/>
        <a:lstStyle/>
        <a:p>
          <a:pPr algn="l"/>
          <a:r>
            <a:rPr lang="cs-CZ" dirty="0"/>
            <a:t>Kvalita z hlediska managementu</a:t>
          </a:r>
        </a:p>
      </dgm:t>
    </dgm:pt>
    <dgm:pt modelId="{B48D8DBD-694D-42AC-978F-C61531876F29}" type="parTrans" cxnId="{8AAA0C14-0165-4DB4-B9EB-D54F8E19DBD9}">
      <dgm:prSet/>
      <dgm:spPr/>
      <dgm:t>
        <a:bodyPr/>
        <a:lstStyle/>
        <a:p>
          <a:endParaRPr lang="cs-CZ"/>
        </a:p>
      </dgm:t>
    </dgm:pt>
    <dgm:pt modelId="{C65FD453-5A30-4840-8860-F9A4BA88B942}" type="sibTrans" cxnId="{8AAA0C14-0165-4DB4-B9EB-D54F8E19DBD9}">
      <dgm:prSet/>
      <dgm:spPr/>
      <dgm:t>
        <a:bodyPr/>
        <a:lstStyle/>
        <a:p>
          <a:endParaRPr lang="cs-CZ"/>
        </a:p>
      </dgm:t>
    </dgm:pt>
    <dgm:pt modelId="{14D23939-D56F-4763-A24F-10B915231680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dirty="0"/>
            <a:t>dodržování předpisů</a:t>
          </a:r>
        </a:p>
      </dgm:t>
    </dgm:pt>
    <dgm:pt modelId="{3133B30E-A41C-4597-9A3A-31601195C0ED}" type="parTrans" cxnId="{20CBDE25-F00A-4D98-BAC3-CCA743A0D61D}">
      <dgm:prSet/>
      <dgm:spPr/>
      <dgm:t>
        <a:bodyPr/>
        <a:lstStyle/>
        <a:p>
          <a:endParaRPr lang="cs-CZ"/>
        </a:p>
      </dgm:t>
    </dgm:pt>
    <dgm:pt modelId="{8966B2BC-9B5D-487A-AB7A-34B819A08AC1}" type="sibTrans" cxnId="{20CBDE25-F00A-4D98-BAC3-CCA743A0D61D}">
      <dgm:prSet/>
      <dgm:spPr/>
      <dgm:t>
        <a:bodyPr/>
        <a:lstStyle/>
        <a:p>
          <a:endParaRPr lang="cs-CZ"/>
        </a:p>
      </dgm:t>
    </dgm:pt>
    <dgm:pt modelId="{D0929577-EB1D-4398-B60F-63D4EFDD832B}">
      <dgm:prSet/>
      <dgm:spPr/>
      <dgm:t>
        <a:bodyPr/>
        <a:lstStyle/>
        <a:p>
          <a:r>
            <a:rPr lang="cs-CZ" altLang="cs-CZ" dirty="0"/>
            <a:t>navrácení zdraví</a:t>
          </a:r>
        </a:p>
      </dgm:t>
    </dgm:pt>
    <dgm:pt modelId="{FAC6AFAA-1D90-4363-85C2-F5F8B112217B}" type="sibTrans" cxnId="{4D0FD23A-9C2E-4EEF-8C6D-5668072A5A83}">
      <dgm:prSet/>
      <dgm:spPr/>
      <dgm:t>
        <a:bodyPr/>
        <a:lstStyle/>
        <a:p>
          <a:endParaRPr lang="cs-CZ"/>
        </a:p>
      </dgm:t>
    </dgm:pt>
    <dgm:pt modelId="{82215962-93EC-445A-897B-CC022832CAF2}" type="parTrans" cxnId="{4D0FD23A-9C2E-4EEF-8C6D-5668072A5A83}">
      <dgm:prSet/>
      <dgm:spPr/>
      <dgm:t>
        <a:bodyPr/>
        <a:lstStyle/>
        <a:p>
          <a:endParaRPr lang="cs-CZ"/>
        </a:p>
      </dgm:t>
    </dgm:pt>
    <dgm:pt modelId="{6B92F342-CA4C-441A-AA1F-A72EB134039F}">
      <dgm:prSet/>
      <dgm:spPr/>
      <dgm:t>
        <a:bodyPr/>
        <a:lstStyle/>
        <a:p>
          <a:r>
            <a:rPr lang="cs-CZ" altLang="cs-CZ" dirty="0"/>
            <a:t>spokojenost se službami a zacházením</a:t>
          </a:r>
        </a:p>
      </dgm:t>
    </dgm:pt>
    <dgm:pt modelId="{C3286D97-15C7-44DE-A6EC-C53FE457EC19}" type="parTrans" cxnId="{6EA08A00-42D1-4393-BE50-93F9E24A11DC}">
      <dgm:prSet/>
      <dgm:spPr/>
      <dgm:t>
        <a:bodyPr/>
        <a:lstStyle/>
        <a:p>
          <a:endParaRPr lang="cs-CZ"/>
        </a:p>
      </dgm:t>
    </dgm:pt>
    <dgm:pt modelId="{6F68180E-B1A6-4290-AD6F-1F87D192572A}" type="sibTrans" cxnId="{6EA08A00-42D1-4393-BE50-93F9E24A11DC}">
      <dgm:prSet/>
      <dgm:spPr/>
      <dgm:t>
        <a:bodyPr/>
        <a:lstStyle/>
        <a:p>
          <a:endParaRPr lang="cs-CZ"/>
        </a:p>
      </dgm:t>
    </dgm:pt>
    <dgm:pt modelId="{52366C24-016E-4205-9041-4BC5CD6B47F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dirty="0"/>
            <a:t>ekonomická efektivita</a:t>
          </a:r>
        </a:p>
      </dgm:t>
    </dgm:pt>
    <dgm:pt modelId="{9EE3E59F-1185-4E08-9561-AE9C8F22FCC4}" type="parTrans" cxnId="{BC5CE2E1-3B83-48E2-916E-E9B5218D3510}">
      <dgm:prSet/>
      <dgm:spPr/>
      <dgm:t>
        <a:bodyPr/>
        <a:lstStyle/>
        <a:p>
          <a:endParaRPr lang="cs-CZ"/>
        </a:p>
      </dgm:t>
    </dgm:pt>
    <dgm:pt modelId="{4F01FC31-8734-4AF1-86B9-028693838AAE}" type="sibTrans" cxnId="{BC5CE2E1-3B83-48E2-916E-E9B5218D3510}">
      <dgm:prSet/>
      <dgm:spPr/>
      <dgm:t>
        <a:bodyPr/>
        <a:lstStyle/>
        <a:p>
          <a:endParaRPr lang="cs-CZ"/>
        </a:p>
      </dgm:t>
    </dgm:pt>
    <dgm:pt modelId="{381BFDAD-D31D-4A53-8D18-A93CE90F005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dirty="0"/>
            <a:t>bezkonfliktnost vztahů</a:t>
          </a:r>
        </a:p>
      </dgm:t>
    </dgm:pt>
    <dgm:pt modelId="{91F01682-23B6-4461-A925-5244EAEFAC8F}" type="parTrans" cxnId="{D78B9F36-C26C-4B22-80EF-BD069B16FCA9}">
      <dgm:prSet/>
      <dgm:spPr/>
      <dgm:t>
        <a:bodyPr/>
        <a:lstStyle/>
        <a:p>
          <a:endParaRPr lang="cs-CZ"/>
        </a:p>
      </dgm:t>
    </dgm:pt>
    <dgm:pt modelId="{A975056D-6CC0-4DC4-8A84-72D7D2D552DD}" type="sibTrans" cxnId="{D78B9F36-C26C-4B22-80EF-BD069B16FCA9}">
      <dgm:prSet/>
      <dgm:spPr/>
      <dgm:t>
        <a:bodyPr/>
        <a:lstStyle/>
        <a:p>
          <a:endParaRPr lang="cs-CZ"/>
        </a:p>
      </dgm:t>
    </dgm:pt>
    <dgm:pt modelId="{DD7E5254-AA7F-4B3D-B9AB-4BC9CC07B60B}" type="pres">
      <dgm:prSet presAssocID="{0080F6A9-FAFB-4954-B754-35E35308A9AC}" presName="Name0" presStyleCnt="0">
        <dgm:presLayoutVars>
          <dgm:dir/>
          <dgm:animLvl val="lvl"/>
          <dgm:resizeHandles val="exact"/>
        </dgm:presLayoutVars>
      </dgm:prSet>
      <dgm:spPr/>
    </dgm:pt>
    <dgm:pt modelId="{512B395A-E7FA-4960-9001-A96F44FEF8B1}" type="pres">
      <dgm:prSet presAssocID="{C171DBE5-122A-408C-AE3D-8985013D250E}" presName="linNode" presStyleCnt="0"/>
      <dgm:spPr/>
    </dgm:pt>
    <dgm:pt modelId="{724C5C17-32AA-445F-9984-B7D024612865}" type="pres">
      <dgm:prSet presAssocID="{C171DBE5-122A-408C-AE3D-8985013D250E}" presName="parentText" presStyleLbl="node1" presStyleIdx="0" presStyleCnt="3" custScaleX="163034">
        <dgm:presLayoutVars>
          <dgm:chMax val="1"/>
          <dgm:bulletEnabled val="1"/>
        </dgm:presLayoutVars>
      </dgm:prSet>
      <dgm:spPr/>
    </dgm:pt>
    <dgm:pt modelId="{67D5B7DC-6BCE-4828-AD9E-7F612F956542}" type="pres">
      <dgm:prSet presAssocID="{C171DBE5-122A-408C-AE3D-8985013D250E}" presName="descendantText" presStyleLbl="alignAccFollowNode1" presStyleIdx="0" presStyleCnt="3" custScaleX="97993">
        <dgm:presLayoutVars>
          <dgm:bulletEnabled val="1"/>
        </dgm:presLayoutVars>
      </dgm:prSet>
      <dgm:spPr/>
    </dgm:pt>
    <dgm:pt modelId="{87F3FDB6-F9A1-4038-A1F0-C021673FEE02}" type="pres">
      <dgm:prSet presAssocID="{AE912445-FBA8-45D5-97E3-94D41FB4C0D1}" presName="sp" presStyleCnt="0"/>
      <dgm:spPr/>
    </dgm:pt>
    <dgm:pt modelId="{0FB17E5C-AB01-4137-8529-3E91C312B682}" type="pres">
      <dgm:prSet presAssocID="{0FE5FAB4-BFD3-4BB3-AB46-0C10FDAC4CDC}" presName="linNode" presStyleCnt="0"/>
      <dgm:spPr/>
    </dgm:pt>
    <dgm:pt modelId="{DBF84E24-0A3D-4B93-BC89-8C29FDA7F7F6}" type="pres">
      <dgm:prSet presAssocID="{0FE5FAB4-BFD3-4BB3-AB46-0C10FDAC4CDC}" presName="parentText" presStyleLbl="node1" presStyleIdx="1" presStyleCnt="3" custScaleX="165132">
        <dgm:presLayoutVars>
          <dgm:chMax val="1"/>
          <dgm:bulletEnabled val="1"/>
        </dgm:presLayoutVars>
      </dgm:prSet>
      <dgm:spPr/>
    </dgm:pt>
    <dgm:pt modelId="{2DFBCF3D-5F4E-4EA7-9C3F-69452AB904D8}" type="pres">
      <dgm:prSet presAssocID="{0FE5FAB4-BFD3-4BB3-AB46-0C10FDAC4CDC}" presName="descendantText" presStyleLbl="alignAccFollowNode1" presStyleIdx="1" presStyleCnt="3">
        <dgm:presLayoutVars>
          <dgm:bulletEnabled val="1"/>
        </dgm:presLayoutVars>
      </dgm:prSet>
      <dgm:spPr/>
    </dgm:pt>
    <dgm:pt modelId="{03FD0FA6-C4B6-4E74-B492-E14C3D4C66AA}" type="pres">
      <dgm:prSet presAssocID="{536B3672-1524-4B82-B32B-78379019AC0D}" presName="sp" presStyleCnt="0"/>
      <dgm:spPr/>
    </dgm:pt>
    <dgm:pt modelId="{88D4D2E7-CBD0-41B0-B4F2-C20BB30786B1}" type="pres">
      <dgm:prSet presAssocID="{CB133E78-E7EE-48F7-9F8C-F2CC43FF21DD}" presName="linNode" presStyleCnt="0"/>
      <dgm:spPr/>
    </dgm:pt>
    <dgm:pt modelId="{8DE6BC33-738E-49A5-951A-7C9F38CC096D}" type="pres">
      <dgm:prSet presAssocID="{CB133E78-E7EE-48F7-9F8C-F2CC43FF21DD}" presName="parentText" presStyleLbl="node1" presStyleIdx="2" presStyleCnt="3" custScaleX="164865">
        <dgm:presLayoutVars>
          <dgm:chMax val="1"/>
          <dgm:bulletEnabled val="1"/>
        </dgm:presLayoutVars>
      </dgm:prSet>
      <dgm:spPr/>
    </dgm:pt>
    <dgm:pt modelId="{F063D8C6-3E10-41AE-B821-D28C375A174E}" type="pres">
      <dgm:prSet presAssocID="{CB133E78-E7EE-48F7-9F8C-F2CC43FF21DD}" presName="descendantText" presStyleLbl="alignAccFollowNode1" presStyleIdx="2" presStyleCnt="3" custLinFactNeighborX="7805" custLinFactNeighborY="3077">
        <dgm:presLayoutVars>
          <dgm:bulletEnabled val="1"/>
        </dgm:presLayoutVars>
      </dgm:prSet>
      <dgm:spPr/>
    </dgm:pt>
  </dgm:ptLst>
  <dgm:cxnLst>
    <dgm:cxn modelId="{6EA08A00-42D1-4393-BE50-93F9E24A11DC}" srcId="{C171DBE5-122A-408C-AE3D-8985013D250E}" destId="{6B92F342-CA4C-441A-AA1F-A72EB134039F}" srcOrd="1" destOrd="0" parTransId="{C3286D97-15C7-44DE-A6EC-C53FE457EC19}" sibTransId="{6F68180E-B1A6-4290-AD6F-1F87D192572A}"/>
    <dgm:cxn modelId="{303B9C01-B597-40CE-8C06-4FB3CE1E193B}" type="presOf" srcId="{6B92F342-CA4C-441A-AA1F-A72EB134039F}" destId="{67D5B7DC-6BCE-4828-AD9E-7F612F956542}" srcOrd="0" destOrd="1" presId="urn:microsoft.com/office/officeart/2005/8/layout/vList5"/>
    <dgm:cxn modelId="{6AF7BA10-3358-4C80-916F-8FBDE2AB2FA6}" type="presOf" srcId="{C171DBE5-122A-408C-AE3D-8985013D250E}" destId="{724C5C17-32AA-445F-9984-B7D024612865}" srcOrd="0" destOrd="0" presId="urn:microsoft.com/office/officeart/2005/8/layout/vList5"/>
    <dgm:cxn modelId="{8AAA0C14-0165-4DB4-B9EB-D54F8E19DBD9}" srcId="{0080F6A9-FAFB-4954-B754-35E35308A9AC}" destId="{CB133E78-E7EE-48F7-9F8C-F2CC43FF21DD}" srcOrd="2" destOrd="0" parTransId="{B48D8DBD-694D-42AC-978F-C61531876F29}" sibTransId="{C65FD453-5A30-4840-8860-F9A4BA88B942}"/>
    <dgm:cxn modelId="{20CBDE25-F00A-4D98-BAC3-CCA743A0D61D}" srcId="{CB133E78-E7EE-48F7-9F8C-F2CC43FF21DD}" destId="{14D23939-D56F-4763-A24F-10B915231680}" srcOrd="0" destOrd="0" parTransId="{3133B30E-A41C-4597-9A3A-31601195C0ED}" sibTransId="{8966B2BC-9B5D-487A-AB7A-34B819A08AC1}"/>
    <dgm:cxn modelId="{A5E66D28-4146-4584-8586-E486DC20F254}" type="presOf" srcId="{D0929577-EB1D-4398-B60F-63D4EFDD832B}" destId="{67D5B7DC-6BCE-4828-AD9E-7F612F956542}" srcOrd="0" destOrd="0" presId="urn:microsoft.com/office/officeart/2005/8/layout/vList5"/>
    <dgm:cxn modelId="{70C8DA2F-3A0A-4D14-B0AB-2838A53A6247}" srcId="{0080F6A9-FAFB-4954-B754-35E35308A9AC}" destId="{C171DBE5-122A-408C-AE3D-8985013D250E}" srcOrd="0" destOrd="0" parTransId="{966DB0A2-F400-484D-BA0E-64F4B8B2A511}" sibTransId="{AE912445-FBA8-45D5-97E3-94D41FB4C0D1}"/>
    <dgm:cxn modelId="{D78B9F36-C26C-4B22-80EF-BD069B16FCA9}" srcId="{CB133E78-E7EE-48F7-9F8C-F2CC43FF21DD}" destId="{381BFDAD-D31D-4A53-8D18-A93CE90F005D}" srcOrd="2" destOrd="0" parTransId="{91F01682-23B6-4461-A925-5244EAEFAC8F}" sibTransId="{A975056D-6CC0-4DC4-8A84-72D7D2D552DD}"/>
    <dgm:cxn modelId="{BFEEC439-FC22-47EA-B3FC-338F92498D34}" srcId="{0080F6A9-FAFB-4954-B754-35E35308A9AC}" destId="{0FE5FAB4-BFD3-4BB3-AB46-0C10FDAC4CDC}" srcOrd="1" destOrd="0" parTransId="{839BD87A-E68C-4890-96DB-45BFB7CBF952}" sibTransId="{536B3672-1524-4B82-B32B-78379019AC0D}"/>
    <dgm:cxn modelId="{4D0FD23A-9C2E-4EEF-8C6D-5668072A5A83}" srcId="{C171DBE5-122A-408C-AE3D-8985013D250E}" destId="{D0929577-EB1D-4398-B60F-63D4EFDD832B}" srcOrd="0" destOrd="0" parTransId="{82215962-93EC-445A-897B-CC022832CAF2}" sibTransId="{FAC6AFAA-1D90-4363-85C2-F5F8B112217B}"/>
    <dgm:cxn modelId="{66178B46-71E0-48D2-B9BE-44992E8B08C0}" type="presOf" srcId="{0080F6A9-FAFB-4954-B754-35E35308A9AC}" destId="{DD7E5254-AA7F-4B3D-B9AB-4BC9CC07B60B}" srcOrd="0" destOrd="0" presId="urn:microsoft.com/office/officeart/2005/8/layout/vList5"/>
    <dgm:cxn modelId="{BF795970-CC95-4D9D-8414-2C0CB5D6B07A}" type="presOf" srcId="{381BFDAD-D31D-4A53-8D18-A93CE90F005D}" destId="{F063D8C6-3E10-41AE-B821-D28C375A174E}" srcOrd="0" destOrd="2" presId="urn:microsoft.com/office/officeart/2005/8/layout/vList5"/>
    <dgm:cxn modelId="{2A8F4078-42AC-4658-A443-307A7D4CC01C}" type="presOf" srcId="{ED0209B4-F687-497A-8E7C-E16AF7606CB3}" destId="{2DFBCF3D-5F4E-4EA7-9C3F-69452AB904D8}" srcOrd="0" destOrd="0" presId="urn:microsoft.com/office/officeart/2005/8/layout/vList5"/>
    <dgm:cxn modelId="{B0D2917B-EF4D-47EE-8196-93CA915D5E2C}" type="presOf" srcId="{0FE5FAB4-BFD3-4BB3-AB46-0C10FDAC4CDC}" destId="{DBF84E24-0A3D-4B93-BC89-8C29FDA7F7F6}" srcOrd="0" destOrd="0" presId="urn:microsoft.com/office/officeart/2005/8/layout/vList5"/>
    <dgm:cxn modelId="{0F398BA5-59F7-4BB0-864C-00C53CC38968}" type="presOf" srcId="{CB133E78-E7EE-48F7-9F8C-F2CC43FF21DD}" destId="{8DE6BC33-738E-49A5-951A-7C9F38CC096D}" srcOrd="0" destOrd="0" presId="urn:microsoft.com/office/officeart/2005/8/layout/vList5"/>
    <dgm:cxn modelId="{263390A6-14A0-4D3D-9230-3E7C9C1F4CA2}" type="presOf" srcId="{14D23939-D56F-4763-A24F-10B915231680}" destId="{F063D8C6-3E10-41AE-B821-D28C375A174E}" srcOrd="0" destOrd="0" presId="urn:microsoft.com/office/officeart/2005/8/layout/vList5"/>
    <dgm:cxn modelId="{5B32BBD5-E7ED-425D-8269-8364F21CE49D}" srcId="{0FE5FAB4-BFD3-4BB3-AB46-0C10FDAC4CDC}" destId="{ED0209B4-F687-497A-8E7C-E16AF7606CB3}" srcOrd="0" destOrd="0" parTransId="{C06761B3-AAB9-4E1F-997C-81E69E37C392}" sibTransId="{DFC56926-840D-40B4-AA98-C8C66C0036A9}"/>
    <dgm:cxn modelId="{69C8A9DA-C268-45C8-AB91-F80B0C4A53EA}" type="presOf" srcId="{52366C24-016E-4205-9041-4BC5CD6B47F8}" destId="{F063D8C6-3E10-41AE-B821-D28C375A174E}" srcOrd="0" destOrd="1" presId="urn:microsoft.com/office/officeart/2005/8/layout/vList5"/>
    <dgm:cxn modelId="{BC5CE2E1-3B83-48E2-916E-E9B5218D3510}" srcId="{CB133E78-E7EE-48F7-9F8C-F2CC43FF21DD}" destId="{52366C24-016E-4205-9041-4BC5CD6B47F8}" srcOrd="1" destOrd="0" parTransId="{9EE3E59F-1185-4E08-9561-AE9C8F22FCC4}" sibTransId="{4F01FC31-8734-4AF1-86B9-028693838AAE}"/>
    <dgm:cxn modelId="{C95DE0FE-65CD-41BE-8CCB-1D6F3FC4FA0E}" type="presParOf" srcId="{DD7E5254-AA7F-4B3D-B9AB-4BC9CC07B60B}" destId="{512B395A-E7FA-4960-9001-A96F44FEF8B1}" srcOrd="0" destOrd="0" presId="urn:microsoft.com/office/officeart/2005/8/layout/vList5"/>
    <dgm:cxn modelId="{CE965B4C-9463-41CE-8146-9D6F37260DB6}" type="presParOf" srcId="{512B395A-E7FA-4960-9001-A96F44FEF8B1}" destId="{724C5C17-32AA-445F-9984-B7D024612865}" srcOrd="0" destOrd="0" presId="urn:microsoft.com/office/officeart/2005/8/layout/vList5"/>
    <dgm:cxn modelId="{6DBC06C0-AE1E-4A95-BD99-FCDBB4465A0E}" type="presParOf" srcId="{512B395A-E7FA-4960-9001-A96F44FEF8B1}" destId="{67D5B7DC-6BCE-4828-AD9E-7F612F956542}" srcOrd="1" destOrd="0" presId="urn:microsoft.com/office/officeart/2005/8/layout/vList5"/>
    <dgm:cxn modelId="{0665BA6E-1B3F-4E7D-9673-862FC7B6527D}" type="presParOf" srcId="{DD7E5254-AA7F-4B3D-B9AB-4BC9CC07B60B}" destId="{87F3FDB6-F9A1-4038-A1F0-C021673FEE02}" srcOrd="1" destOrd="0" presId="urn:microsoft.com/office/officeart/2005/8/layout/vList5"/>
    <dgm:cxn modelId="{05FDEC97-99C7-4500-8FAA-DF46E2384EB5}" type="presParOf" srcId="{DD7E5254-AA7F-4B3D-B9AB-4BC9CC07B60B}" destId="{0FB17E5C-AB01-4137-8529-3E91C312B682}" srcOrd="2" destOrd="0" presId="urn:microsoft.com/office/officeart/2005/8/layout/vList5"/>
    <dgm:cxn modelId="{70CBA81D-D396-435F-8F77-252B5372DF7F}" type="presParOf" srcId="{0FB17E5C-AB01-4137-8529-3E91C312B682}" destId="{DBF84E24-0A3D-4B93-BC89-8C29FDA7F7F6}" srcOrd="0" destOrd="0" presId="urn:microsoft.com/office/officeart/2005/8/layout/vList5"/>
    <dgm:cxn modelId="{A662FE2D-B57B-4CAF-B36D-A11DC2882627}" type="presParOf" srcId="{0FB17E5C-AB01-4137-8529-3E91C312B682}" destId="{2DFBCF3D-5F4E-4EA7-9C3F-69452AB904D8}" srcOrd="1" destOrd="0" presId="urn:microsoft.com/office/officeart/2005/8/layout/vList5"/>
    <dgm:cxn modelId="{9E11E0D5-CB31-4C9D-B2A6-AEE79D1A263E}" type="presParOf" srcId="{DD7E5254-AA7F-4B3D-B9AB-4BC9CC07B60B}" destId="{03FD0FA6-C4B6-4E74-B492-E14C3D4C66AA}" srcOrd="3" destOrd="0" presId="urn:microsoft.com/office/officeart/2005/8/layout/vList5"/>
    <dgm:cxn modelId="{5C198581-49EF-455D-97C3-EE27EA1EEF01}" type="presParOf" srcId="{DD7E5254-AA7F-4B3D-B9AB-4BC9CC07B60B}" destId="{88D4D2E7-CBD0-41B0-B4F2-C20BB30786B1}" srcOrd="4" destOrd="0" presId="urn:microsoft.com/office/officeart/2005/8/layout/vList5"/>
    <dgm:cxn modelId="{2B27D853-5CCE-4FAA-961A-D9F9403BC960}" type="presParOf" srcId="{88D4D2E7-CBD0-41B0-B4F2-C20BB30786B1}" destId="{8DE6BC33-738E-49A5-951A-7C9F38CC096D}" srcOrd="0" destOrd="0" presId="urn:microsoft.com/office/officeart/2005/8/layout/vList5"/>
    <dgm:cxn modelId="{B528355C-D8F3-43B1-9086-81BA41621A74}" type="presParOf" srcId="{88D4D2E7-CBD0-41B0-B4F2-C20BB30786B1}" destId="{F063D8C6-3E10-41AE-B821-D28C375A17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80F6A9-FAFB-4954-B754-35E35308A9A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9FF887E-3C3B-4207-9AEC-16A32B67A6DC}">
      <dgm:prSet phldrT="[Text]"/>
      <dgm:spPr/>
      <dgm:t>
        <a:bodyPr/>
        <a:lstStyle/>
        <a:p>
          <a:pPr algn="l"/>
          <a:r>
            <a:rPr lang="cs-CZ" dirty="0"/>
            <a:t>Kvalita strukturální - vstupy (předpoklady pro poskytování kvalitní péče)</a:t>
          </a:r>
        </a:p>
      </dgm:t>
    </dgm:pt>
    <dgm:pt modelId="{2E49B0AB-56D1-4D4C-8553-A45D98A01C15}" type="parTrans" cxnId="{638B9F96-8408-42D8-A7DF-9C4E38A1C6DD}">
      <dgm:prSet/>
      <dgm:spPr/>
      <dgm:t>
        <a:bodyPr/>
        <a:lstStyle/>
        <a:p>
          <a:endParaRPr lang="cs-CZ"/>
        </a:p>
      </dgm:t>
    </dgm:pt>
    <dgm:pt modelId="{01E08953-2C6C-41FC-99C5-04B9B7E0AEB6}" type="sibTrans" cxnId="{638B9F96-8408-42D8-A7DF-9C4E38A1C6DD}">
      <dgm:prSet/>
      <dgm:spPr/>
      <dgm:t>
        <a:bodyPr/>
        <a:lstStyle/>
        <a:p>
          <a:endParaRPr lang="cs-CZ"/>
        </a:p>
      </dgm:t>
    </dgm:pt>
    <dgm:pt modelId="{C171DBE5-122A-408C-AE3D-8985013D250E}">
      <dgm:prSet phldrT="[Text]" custT="1"/>
      <dgm:spPr/>
      <dgm:t>
        <a:bodyPr/>
        <a:lstStyle/>
        <a:p>
          <a:r>
            <a:rPr lang="cs-CZ" altLang="cs-CZ" sz="1600" dirty="0"/>
            <a:t>Kapacita (struktura a objem poskytované péče)</a:t>
          </a:r>
          <a:endParaRPr lang="cs-CZ" sz="1600" dirty="0"/>
        </a:p>
      </dgm:t>
    </dgm:pt>
    <dgm:pt modelId="{966DB0A2-F400-484D-BA0E-64F4B8B2A511}" type="parTrans" cxnId="{70C8DA2F-3A0A-4D14-B0AB-2838A53A6247}">
      <dgm:prSet/>
      <dgm:spPr/>
      <dgm:t>
        <a:bodyPr/>
        <a:lstStyle/>
        <a:p>
          <a:endParaRPr lang="cs-CZ"/>
        </a:p>
      </dgm:t>
    </dgm:pt>
    <dgm:pt modelId="{AE912445-FBA8-45D5-97E3-94D41FB4C0D1}" type="sibTrans" cxnId="{70C8DA2F-3A0A-4D14-B0AB-2838A53A6247}">
      <dgm:prSet/>
      <dgm:spPr/>
      <dgm:t>
        <a:bodyPr/>
        <a:lstStyle/>
        <a:p>
          <a:endParaRPr lang="cs-CZ"/>
        </a:p>
      </dgm:t>
    </dgm:pt>
    <dgm:pt modelId="{0FE5FAB4-BFD3-4BB3-AB46-0C10FDAC4CDC}">
      <dgm:prSet phldrT="[Text]"/>
      <dgm:spPr/>
      <dgm:t>
        <a:bodyPr/>
        <a:lstStyle/>
        <a:p>
          <a:pPr algn="l"/>
          <a:r>
            <a:rPr lang="cs-CZ" dirty="0"/>
            <a:t>Kvalita procesů</a:t>
          </a:r>
        </a:p>
      </dgm:t>
    </dgm:pt>
    <dgm:pt modelId="{839BD87A-E68C-4890-96DB-45BFB7CBF952}" type="parTrans" cxnId="{BFEEC439-FC22-47EA-B3FC-338F92498D34}">
      <dgm:prSet/>
      <dgm:spPr/>
      <dgm:t>
        <a:bodyPr/>
        <a:lstStyle/>
        <a:p>
          <a:endParaRPr lang="cs-CZ"/>
        </a:p>
      </dgm:t>
    </dgm:pt>
    <dgm:pt modelId="{536B3672-1524-4B82-B32B-78379019AC0D}" type="sibTrans" cxnId="{BFEEC439-FC22-47EA-B3FC-338F92498D34}">
      <dgm:prSet/>
      <dgm:spPr/>
      <dgm:t>
        <a:bodyPr/>
        <a:lstStyle/>
        <a:p>
          <a:endParaRPr lang="cs-CZ"/>
        </a:p>
      </dgm:t>
    </dgm:pt>
    <dgm:pt modelId="{ED0209B4-F687-497A-8E7C-E16AF7606CB3}">
      <dgm:prSet phldrT="[Text]" custT="1"/>
      <dgm:spPr/>
      <dgm:t>
        <a:bodyPr/>
        <a:lstStyle/>
        <a:p>
          <a:r>
            <a:rPr lang="cs-CZ" sz="1600" dirty="0"/>
            <a:t>Odborná kvalita péče - </a:t>
          </a:r>
          <a:r>
            <a:rPr lang="pl-PL" sz="1600" dirty="0"/>
            <a:t>poskytovaná lege artis (klinické standardy, doporučené postupy)</a:t>
          </a:r>
          <a:endParaRPr lang="cs-CZ" sz="1600" b="1" dirty="0"/>
        </a:p>
      </dgm:t>
    </dgm:pt>
    <dgm:pt modelId="{C06761B3-AAB9-4E1F-997C-81E69E37C392}" type="parTrans" cxnId="{5B32BBD5-E7ED-425D-8269-8364F21CE49D}">
      <dgm:prSet/>
      <dgm:spPr/>
      <dgm:t>
        <a:bodyPr/>
        <a:lstStyle/>
        <a:p>
          <a:endParaRPr lang="cs-CZ"/>
        </a:p>
      </dgm:t>
    </dgm:pt>
    <dgm:pt modelId="{DFC56926-840D-40B4-AA98-C8C66C0036A9}" type="sibTrans" cxnId="{5B32BBD5-E7ED-425D-8269-8364F21CE49D}">
      <dgm:prSet/>
      <dgm:spPr/>
      <dgm:t>
        <a:bodyPr/>
        <a:lstStyle/>
        <a:p>
          <a:endParaRPr lang="cs-CZ"/>
        </a:p>
      </dgm:t>
    </dgm:pt>
    <dgm:pt modelId="{CB133E78-E7EE-48F7-9F8C-F2CC43FF21DD}">
      <dgm:prSet phldrT="[Text]"/>
      <dgm:spPr/>
      <dgm:t>
        <a:bodyPr/>
        <a:lstStyle/>
        <a:p>
          <a:pPr algn="l"/>
          <a:r>
            <a:rPr lang="cs-CZ" dirty="0"/>
            <a:t>Kvalita výsledků</a:t>
          </a:r>
        </a:p>
      </dgm:t>
    </dgm:pt>
    <dgm:pt modelId="{B48D8DBD-694D-42AC-978F-C61531876F29}" type="parTrans" cxnId="{8AAA0C14-0165-4DB4-B9EB-D54F8E19DBD9}">
      <dgm:prSet/>
      <dgm:spPr/>
      <dgm:t>
        <a:bodyPr/>
        <a:lstStyle/>
        <a:p>
          <a:endParaRPr lang="cs-CZ"/>
        </a:p>
      </dgm:t>
    </dgm:pt>
    <dgm:pt modelId="{C65FD453-5A30-4840-8860-F9A4BA88B942}" type="sibTrans" cxnId="{8AAA0C14-0165-4DB4-B9EB-D54F8E19DBD9}">
      <dgm:prSet/>
      <dgm:spPr/>
      <dgm:t>
        <a:bodyPr/>
        <a:lstStyle/>
        <a:p>
          <a:endParaRPr lang="cs-CZ"/>
        </a:p>
      </dgm:t>
    </dgm:pt>
    <dgm:pt modelId="{14D23939-D56F-4763-A24F-10B915231680}">
      <dgm:prSet phldrT="[Text]" custT="1"/>
      <dgm:spPr/>
      <dgm:t>
        <a:bodyPr/>
        <a:lstStyle/>
        <a:p>
          <a:r>
            <a:rPr lang="cs-CZ" sz="1600" dirty="0"/>
            <a:t>Účinnost</a:t>
          </a:r>
        </a:p>
      </dgm:t>
    </dgm:pt>
    <dgm:pt modelId="{3133B30E-A41C-4597-9A3A-31601195C0ED}" type="parTrans" cxnId="{20CBDE25-F00A-4D98-BAC3-CCA743A0D61D}">
      <dgm:prSet/>
      <dgm:spPr/>
      <dgm:t>
        <a:bodyPr/>
        <a:lstStyle/>
        <a:p>
          <a:endParaRPr lang="cs-CZ"/>
        </a:p>
      </dgm:t>
    </dgm:pt>
    <dgm:pt modelId="{8966B2BC-9B5D-487A-AB7A-34B819A08AC1}" type="sibTrans" cxnId="{20CBDE25-F00A-4D98-BAC3-CCA743A0D61D}">
      <dgm:prSet/>
      <dgm:spPr/>
      <dgm:t>
        <a:bodyPr/>
        <a:lstStyle/>
        <a:p>
          <a:endParaRPr lang="cs-CZ"/>
        </a:p>
      </dgm:t>
    </dgm:pt>
    <dgm:pt modelId="{9CB0EBDE-CFE0-46D7-B451-D905D1D9A91C}">
      <dgm:prSet custT="1"/>
      <dgm:spPr/>
      <dgm:t>
        <a:bodyPr/>
        <a:lstStyle/>
        <a:p>
          <a:r>
            <a:rPr lang="cs-CZ" sz="1600" dirty="0"/>
            <a:t>Organizace a řízení</a:t>
          </a:r>
        </a:p>
      </dgm:t>
    </dgm:pt>
    <dgm:pt modelId="{ED5D1BE0-F35A-492C-90F4-A8066D97D686}" type="parTrans" cxnId="{51F29BE6-3666-4501-9A8B-C30D93A2DE3D}">
      <dgm:prSet/>
      <dgm:spPr/>
      <dgm:t>
        <a:bodyPr/>
        <a:lstStyle/>
        <a:p>
          <a:endParaRPr lang="cs-CZ"/>
        </a:p>
      </dgm:t>
    </dgm:pt>
    <dgm:pt modelId="{A58E773D-EBC7-4483-8548-648D67941509}" type="sibTrans" cxnId="{51F29BE6-3666-4501-9A8B-C30D93A2DE3D}">
      <dgm:prSet/>
      <dgm:spPr/>
      <dgm:t>
        <a:bodyPr/>
        <a:lstStyle/>
        <a:p>
          <a:endParaRPr lang="cs-CZ"/>
        </a:p>
      </dgm:t>
    </dgm:pt>
    <dgm:pt modelId="{A2FD6791-78F0-4A0E-81B0-39E3F8B5E633}">
      <dgm:prSet custT="1"/>
      <dgm:spPr/>
      <dgm:t>
        <a:bodyPr/>
        <a:lstStyle/>
        <a:p>
          <a:r>
            <a:rPr lang="cs-CZ" sz="1600" dirty="0"/>
            <a:t>Standardy kvality</a:t>
          </a:r>
        </a:p>
      </dgm:t>
    </dgm:pt>
    <dgm:pt modelId="{6BE3F914-C0A8-4C46-8132-4977F17DB820}" type="parTrans" cxnId="{70423307-52FA-4A3B-909A-DCEB13E5A2A7}">
      <dgm:prSet/>
      <dgm:spPr/>
      <dgm:t>
        <a:bodyPr/>
        <a:lstStyle/>
        <a:p>
          <a:endParaRPr lang="cs-CZ"/>
        </a:p>
      </dgm:t>
    </dgm:pt>
    <dgm:pt modelId="{D5452A02-2A5F-439D-863D-B6966D5529B7}" type="sibTrans" cxnId="{70423307-52FA-4A3B-909A-DCEB13E5A2A7}">
      <dgm:prSet/>
      <dgm:spPr/>
      <dgm:t>
        <a:bodyPr/>
        <a:lstStyle/>
        <a:p>
          <a:endParaRPr lang="cs-CZ"/>
        </a:p>
      </dgm:t>
    </dgm:pt>
    <dgm:pt modelId="{AD5481FD-AF0E-4DC4-9C30-3ADBAD80DD47}">
      <dgm:prSet custT="1"/>
      <dgm:spPr/>
      <dgm:t>
        <a:bodyPr/>
        <a:lstStyle/>
        <a:p>
          <a:r>
            <a:rPr lang="cs-CZ" sz="1600" dirty="0"/>
            <a:t>Efektivita</a:t>
          </a:r>
        </a:p>
      </dgm:t>
    </dgm:pt>
    <dgm:pt modelId="{EB10D68B-2D4F-4E5A-A795-8990832B9BA7}" type="parTrans" cxnId="{07D8B438-1521-4659-B6A4-78B128CBFC0E}">
      <dgm:prSet/>
      <dgm:spPr/>
      <dgm:t>
        <a:bodyPr/>
        <a:lstStyle/>
        <a:p>
          <a:endParaRPr lang="cs-CZ"/>
        </a:p>
      </dgm:t>
    </dgm:pt>
    <dgm:pt modelId="{454AC23E-E0EF-4259-BB0D-C01F981A4C7A}" type="sibTrans" cxnId="{07D8B438-1521-4659-B6A4-78B128CBFC0E}">
      <dgm:prSet/>
      <dgm:spPr/>
      <dgm:t>
        <a:bodyPr/>
        <a:lstStyle/>
        <a:p>
          <a:endParaRPr lang="cs-CZ"/>
        </a:p>
      </dgm:t>
    </dgm:pt>
    <dgm:pt modelId="{9DF1BBC2-F82C-43AB-845C-D6BF62DEBB99}">
      <dgm:prSet custT="1"/>
      <dgm:spPr/>
      <dgm:t>
        <a:bodyPr/>
        <a:lstStyle/>
        <a:p>
          <a:r>
            <a:rPr lang="cs-CZ" sz="1600" dirty="0"/>
            <a:t>Utilita</a:t>
          </a:r>
        </a:p>
      </dgm:t>
    </dgm:pt>
    <dgm:pt modelId="{ABBD9FB0-3FEA-4C5A-AC69-77C17A436916}" type="parTrans" cxnId="{A828B935-CC4E-4364-8386-3E689BB5A395}">
      <dgm:prSet/>
      <dgm:spPr/>
      <dgm:t>
        <a:bodyPr/>
        <a:lstStyle/>
        <a:p>
          <a:endParaRPr lang="cs-CZ"/>
        </a:p>
      </dgm:t>
    </dgm:pt>
    <dgm:pt modelId="{1F1CED88-E2C9-42A5-A2A3-2422F3933765}" type="sibTrans" cxnId="{A828B935-CC4E-4364-8386-3E689BB5A395}">
      <dgm:prSet/>
      <dgm:spPr/>
      <dgm:t>
        <a:bodyPr/>
        <a:lstStyle/>
        <a:p>
          <a:endParaRPr lang="cs-CZ"/>
        </a:p>
      </dgm:t>
    </dgm:pt>
    <dgm:pt modelId="{C87AE3DB-E5ED-43A3-8519-AF0EB8B5D104}">
      <dgm:prSet custT="1"/>
      <dgm:spPr/>
      <dgm:t>
        <a:bodyPr/>
        <a:lstStyle/>
        <a:p>
          <a:r>
            <a:rPr lang="cs-CZ" altLang="cs-CZ" sz="1600" dirty="0"/>
            <a:t>Počet a kvalifikační struktura pracovníků</a:t>
          </a:r>
        </a:p>
      </dgm:t>
    </dgm:pt>
    <dgm:pt modelId="{A05AC58C-ED4E-4B28-BDA2-24CBB92C167E}" type="parTrans" cxnId="{DAD503DD-E254-49CC-805C-1430A40B481F}">
      <dgm:prSet/>
      <dgm:spPr/>
      <dgm:t>
        <a:bodyPr/>
        <a:lstStyle/>
        <a:p>
          <a:endParaRPr lang="cs-CZ"/>
        </a:p>
      </dgm:t>
    </dgm:pt>
    <dgm:pt modelId="{596192CB-8D79-4046-96F6-5F6835961FB3}" type="sibTrans" cxnId="{DAD503DD-E254-49CC-805C-1430A40B481F}">
      <dgm:prSet/>
      <dgm:spPr/>
      <dgm:t>
        <a:bodyPr/>
        <a:lstStyle/>
        <a:p>
          <a:endParaRPr lang="cs-CZ"/>
        </a:p>
      </dgm:t>
    </dgm:pt>
    <dgm:pt modelId="{2FCE0EA1-3E83-4E6B-8A1A-C0A1C4D54F06}">
      <dgm:prSet custT="1"/>
      <dgm:spPr/>
      <dgm:t>
        <a:bodyPr/>
        <a:lstStyle/>
        <a:p>
          <a:r>
            <a:rPr lang="cs-CZ" sz="1600" dirty="0"/>
            <a:t>Spokojenost pacientů</a:t>
          </a:r>
        </a:p>
      </dgm:t>
    </dgm:pt>
    <dgm:pt modelId="{2719EEC4-905A-495E-AEE4-F58EAA781BA4}" type="parTrans" cxnId="{FB692797-5BE3-43E5-9CCC-37C8884B07F5}">
      <dgm:prSet/>
      <dgm:spPr/>
      <dgm:t>
        <a:bodyPr/>
        <a:lstStyle/>
        <a:p>
          <a:endParaRPr lang="cs-CZ"/>
        </a:p>
      </dgm:t>
    </dgm:pt>
    <dgm:pt modelId="{614C0BDE-43C4-4A97-8074-328C97FEEDC6}" type="sibTrans" cxnId="{FB692797-5BE3-43E5-9CCC-37C8884B07F5}">
      <dgm:prSet/>
      <dgm:spPr/>
      <dgm:t>
        <a:bodyPr/>
        <a:lstStyle/>
        <a:p>
          <a:endParaRPr lang="cs-CZ"/>
        </a:p>
      </dgm:t>
    </dgm:pt>
    <dgm:pt modelId="{4B7ED6C8-E5C0-4883-B323-DF3C22B86786}">
      <dgm:prSet phldrT="[Text]" custT="1"/>
      <dgm:spPr/>
      <dgm:t>
        <a:bodyPr/>
        <a:lstStyle/>
        <a:p>
          <a:pPr>
            <a:buNone/>
          </a:pPr>
          <a:r>
            <a:rPr lang="cs-CZ" sz="1600" dirty="0"/>
            <a:t>Objektivně měřitelné výstupy:</a:t>
          </a:r>
        </a:p>
      </dgm:t>
    </dgm:pt>
    <dgm:pt modelId="{32FBA6DF-3B0B-4C43-939A-09865DD42934}" type="parTrans" cxnId="{928F09E8-BF62-4DE2-8B44-2B93EBFB2DF1}">
      <dgm:prSet/>
      <dgm:spPr/>
      <dgm:t>
        <a:bodyPr/>
        <a:lstStyle/>
        <a:p>
          <a:endParaRPr lang="cs-CZ"/>
        </a:p>
      </dgm:t>
    </dgm:pt>
    <dgm:pt modelId="{39463219-E81F-494D-B2BB-8FBFD43D4CF1}" type="sibTrans" cxnId="{928F09E8-BF62-4DE2-8B44-2B93EBFB2DF1}">
      <dgm:prSet/>
      <dgm:spPr/>
      <dgm:t>
        <a:bodyPr/>
        <a:lstStyle/>
        <a:p>
          <a:endParaRPr lang="cs-CZ"/>
        </a:p>
      </dgm:t>
    </dgm:pt>
    <dgm:pt modelId="{EE2E0B09-BF2A-41F8-B9D6-C55E504CB1BF}">
      <dgm:prSet phldrT="[Text]" custT="1"/>
      <dgm:spPr/>
      <dgm:t>
        <a:bodyPr/>
        <a:lstStyle/>
        <a:p>
          <a:r>
            <a:rPr lang="cs-CZ" altLang="cs-CZ" sz="1600" dirty="0"/>
            <a:t>Vybavení</a:t>
          </a:r>
          <a:endParaRPr lang="cs-CZ" sz="1600" dirty="0"/>
        </a:p>
      </dgm:t>
    </dgm:pt>
    <dgm:pt modelId="{D89055A7-69DA-4A53-B04E-611E3FA76580}" type="parTrans" cxnId="{95DD90BF-CCD0-4B1A-B955-960BFF212425}">
      <dgm:prSet/>
      <dgm:spPr/>
      <dgm:t>
        <a:bodyPr/>
        <a:lstStyle/>
        <a:p>
          <a:endParaRPr lang="cs-CZ"/>
        </a:p>
      </dgm:t>
    </dgm:pt>
    <dgm:pt modelId="{DD7A7212-D8C5-4B48-B1A5-A5FAEFCEB159}" type="sibTrans" cxnId="{95DD90BF-CCD0-4B1A-B955-960BFF212425}">
      <dgm:prSet/>
      <dgm:spPr/>
      <dgm:t>
        <a:bodyPr/>
        <a:lstStyle/>
        <a:p>
          <a:endParaRPr lang="cs-CZ"/>
        </a:p>
      </dgm:t>
    </dgm:pt>
    <dgm:pt modelId="{7C74CA63-5375-414B-945D-B5E09F80C91E}">
      <dgm:prSet phldrT="[Text]" custT="1"/>
      <dgm:spPr/>
      <dgm:t>
        <a:bodyPr/>
        <a:lstStyle/>
        <a:p>
          <a:r>
            <a:rPr lang="cs-CZ" sz="1600" dirty="0"/>
            <a:t>Budovy zdravotnických zařízení</a:t>
          </a:r>
        </a:p>
      </dgm:t>
    </dgm:pt>
    <dgm:pt modelId="{17651AD0-49DA-4BC8-BD2E-DE4879DBD2D5}" type="parTrans" cxnId="{684AFB00-BBBA-4AB3-8B35-E29FFB433F4D}">
      <dgm:prSet/>
      <dgm:spPr/>
      <dgm:t>
        <a:bodyPr/>
        <a:lstStyle/>
        <a:p>
          <a:endParaRPr lang="cs-CZ"/>
        </a:p>
      </dgm:t>
    </dgm:pt>
    <dgm:pt modelId="{A1932383-51CA-43F5-B76A-36DF19CF8D21}" type="sibTrans" cxnId="{684AFB00-BBBA-4AB3-8B35-E29FFB433F4D}">
      <dgm:prSet/>
      <dgm:spPr/>
      <dgm:t>
        <a:bodyPr/>
        <a:lstStyle/>
        <a:p>
          <a:endParaRPr lang="cs-CZ"/>
        </a:p>
      </dgm:t>
    </dgm:pt>
    <dgm:pt modelId="{DD7E5254-AA7F-4B3D-B9AB-4BC9CC07B60B}" type="pres">
      <dgm:prSet presAssocID="{0080F6A9-FAFB-4954-B754-35E35308A9AC}" presName="Name0" presStyleCnt="0">
        <dgm:presLayoutVars>
          <dgm:dir/>
          <dgm:animLvl val="lvl"/>
          <dgm:resizeHandles val="exact"/>
        </dgm:presLayoutVars>
      </dgm:prSet>
      <dgm:spPr/>
    </dgm:pt>
    <dgm:pt modelId="{31294AC2-A6D9-48B7-932E-A56DA02C6EE4}" type="pres">
      <dgm:prSet presAssocID="{B9FF887E-3C3B-4207-9AEC-16A32B67A6DC}" presName="linNode" presStyleCnt="0"/>
      <dgm:spPr/>
    </dgm:pt>
    <dgm:pt modelId="{48245EBF-E33F-4870-B78A-812E984AF3FF}" type="pres">
      <dgm:prSet presAssocID="{B9FF887E-3C3B-4207-9AEC-16A32B67A6DC}" presName="parentText" presStyleLbl="node1" presStyleIdx="0" presStyleCnt="3" custScaleX="162681">
        <dgm:presLayoutVars>
          <dgm:chMax val="1"/>
          <dgm:bulletEnabled val="1"/>
        </dgm:presLayoutVars>
      </dgm:prSet>
      <dgm:spPr/>
    </dgm:pt>
    <dgm:pt modelId="{119F519C-02E2-4C42-9F43-D7355A9572E1}" type="pres">
      <dgm:prSet presAssocID="{B9FF887E-3C3B-4207-9AEC-16A32B67A6DC}" presName="descendantText" presStyleLbl="alignAccFollowNode1" presStyleIdx="0" presStyleCnt="3" custScaleY="118682">
        <dgm:presLayoutVars>
          <dgm:bulletEnabled val="1"/>
        </dgm:presLayoutVars>
      </dgm:prSet>
      <dgm:spPr/>
    </dgm:pt>
    <dgm:pt modelId="{FA73B10E-59CA-4A9A-9F2B-0DF0ABA673EC}" type="pres">
      <dgm:prSet presAssocID="{01E08953-2C6C-41FC-99C5-04B9B7E0AEB6}" presName="sp" presStyleCnt="0"/>
      <dgm:spPr/>
    </dgm:pt>
    <dgm:pt modelId="{0FB17E5C-AB01-4137-8529-3E91C312B682}" type="pres">
      <dgm:prSet presAssocID="{0FE5FAB4-BFD3-4BB3-AB46-0C10FDAC4CDC}" presName="linNode" presStyleCnt="0"/>
      <dgm:spPr/>
    </dgm:pt>
    <dgm:pt modelId="{DBF84E24-0A3D-4B93-BC89-8C29FDA7F7F6}" type="pres">
      <dgm:prSet presAssocID="{0FE5FAB4-BFD3-4BB3-AB46-0C10FDAC4CDC}" presName="parentText" presStyleLbl="node1" presStyleIdx="1" presStyleCnt="3" custScaleX="165132">
        <dgm:presLayoutVars>
          <dgm:chMax val="1"/>
          <dgm:bulletEnabled val="1"/>
        </dgm:presLayoutVars>
      </dgm:prSet>
      <dgm:spPr/>
    </dgm:pt>
    <dgm:pt modelId="{2DFBCF3D-5F4E-4EA7-9C3F-69452AB904D8}" type="pres">
      <dgm:prSet presAssocID="{0FE5FAB4-BFD3-4BB3-AB46-0C10FDAC4CDC}" presName="descendantText" presStyleLbl="alignAccFollowNode1" presStyleIdx="1" presStyleCnt="3" custLinFactNeighborX="-1225" custLinFactNeighborY="3576">
        <dgm:presLayoutVars>
          <dgm:bulletEnabled val="1"/>
        </dgm:presLayoutVars>
      </dgm:prSet>
      <dgm:spPr/>
    </dgm:pt>
    <dgm:pt modelId="{03FD0FA6-C4B6-4E74-B492-E14C3D4C66AA}" type="pres">
      <dgm:prSet presAssocID="{536B3672-1524-4B82-B32B-78379019AC0D}" presName="sp" presStyleCnt="0"/>
      <dgm:spPr/>
    </dgm:pt>
    <dgm:pt modelId="{88D4D2E7-CBD0-41B0-B4F2-C20BB30786B1}" type="pres">
      <dgm:prSet presAssocID="{CB133E78-E7EE-48F7-9F8C-F2CC43FF21DD}" presName="linNode" presStyleCnt="0"/>
      <dgm:spPr/>
    </dgm:pt>
    <dgm:pt modelId="{8DE6BC33-738E-49A5-951A-7C9F38CC096D}" type="pres">
      <dgm:prSet presAssocID="{CB133E78-E7EE-48F7-9F8C-F2CC43FF21DD}" presName="parentText" presStyleLbl="node1" presStyleIdx="2" presStyleCnt="3" custScaleX="171608" custScaleY="135338">
        <dgm:presLayoutVars>
          <dgm:chMax val="1"/>
          <dgm:bulletEnabled val="1"/>
        </dgm:presLayoutVars>
      </dgm:prSet>
      <dgm:spPr/>
    </dgm:pt>
    <dgm:pt modelId="{F063D8C6-3E10-41AE-B821-D28C375A174E}" type="pres">
      <dgm:prSet presAssocID="{CB133E78-E7EE-48F7-9F8C-F2CC43FF21DD}" presName="descendantText" presStyleLbl="alignAccFollowNode1" presStyleIdx="2" presStyleCnt="3" custScaleX="105413" custScaleY="154769" custLinFactNeighborX="1981" custLinFactNeighborY="-2277">
        <dgm:presLayoutVars>
          <dgm:bulletEnabled val="1"/>
        </dgm:presLayoutVars>
      </dgm:prSet>
      <dgm:spPr/>
    </dgm:pt>
  </dgm:ptLst>
  <dgm:cxnLst>
    <dgm:cxn modelId="{684AFB00-BBBA-4AB3-8B35-E29FFB433F4D}" srcId="{B9FF887E-3C3B-4207-9AEC-16A32B67A6DC}" destId="{7C74CA63-5375-414B-945D-B5E09F80C91E}" srcOrd="0" destOrd="0" parTransId="{17651AD0-49DA-4BC8-BD2E-DE4879DBD2D5}" sibTransId="{A1932383-51CA-43F5-B76A-36DF19CF8D21}"/>
    <dgm:cxn modelId="{70423307-52FA-4A3B-909A-DCEB13E5A2A7}" srcId="{0FE5FAB4-BFD3-4BB3-AB46-0C10FDAC4CDC}" destId="{A2FD6791-78F0-4A0E-81B0-39E3F8B5E633}" srcOrd="2" destOrd="0" parTransId="{6BE3F914-C0A8-4C46-8132-4977F17DB820}" sibTransId="{D5452A02-2A5F-439D-863D-B6966D5529B7}"/>
    <dgm:cxn modelId="{8AAA0C14-0165-4DB4-B9EB-D54F8E19DBD9}" srcId="{0080F6A9-FAFB-4954-B754-35E35308A9AC}" destId="{CB133E78-E7EE-48F7-9F8C-F2CC43FF21DD}" srcOrd="2" destOrd="0" parTransId="{B48D8DBD-694D-42AC-978F-C61531876F29}" sibTransId="{C65FD453-5A30-4840-8860-F9A4BA88B942}"/>
    <dgm:cxn modelId="{20CBDE25-F00A-4D98-BAC3-CCA743A0D61D}" srcId="{CB133E78-E7EE-48F7-9F8C-F2CC43FF21DD}" destId="{14D23939-D56F-4763-A24F-10B915231680}" srcOrd="1" destOrd="0" parTransId="{3133B30E-A41C-4597-9A3A-31601195C0ED}" sibTransId="{8966B2BC-9B5D-487A-AB7A-34B819A08AC1}"/>
    <dgm:cxn modelId="{70C8DA2F-3A0A-4D14-B0AB-2838A53A6247}" srcId="{B9FF887E-3C3B-4207-9AEC-16A32B67A6DC}" destId="{C171DBE5-122A-408C-AE3D-8985013D250E}" srcOrd="1" destOrd="0" parTransId="{966DB0A2-F400-484D-BA0E-64F4B8B2A511}" sibTransId="{AE912445-FBA8-45D5-97E3-94D41FB4C0D1}"/>
    <dgm:cxn modelId="{A828B935-CC4E-4364-8386-3E689BB5A395}" srcId="{CB133E78-E7EE-48F7-9F8C-F2CC43FF21DD}" destId="{9DF1BBC2-F82C-43AB-845C-D6BF62DEBB99}" srcOrd="3" destOrd="0" parTransId="{ABBD9FB0-3FEA-4C5A-AC69-77C17A436916}" sibTransId="{1F1CED88-E2C9-42A5-A2A3-2422F3933765}"/>
    <dgm:cxn modelId="{07D8B438-1521-4659-B6A4-78B128CBFC0E}" srcId="{CB133E78-E7EE-48F7-9F8C-F2CC43FF21DD}" destId="{AD5481FD-AF0E-4DC4-9C30-3ADBAD80DD47}" srcOrd="2" destOrd="0" parTransId="{EB10D68B-2D4F-4E5A-A795-8990832B9BA7}" sibTransId="{454AC23E-E0EF-4259-BB0D-C01F981A4C7A}"/>
    <dgm:cxn modelId="{BFEEC439-FC22-47EA-B3FC-338F92498D34}" srcId="{0080F6A9-FAFB-4954-B754-35E35308A9AC}" destId="{0FE5FAB4-BFD3-4BB3-AB46-0C10FDAC4CDC}" srcOrd="1" destOrd="0" parTransId="{839BD87A-E68C-4890-96DB-45BFB7CBF952}" sibTransId="{536B3672-1524-4B82-B32B-78379019AC0D}"/>
    <dgm:cxn modelId="{66178B46-71E0-48D2-B9BE-44992E8B08C0}" type="presOf" srcId="{0080F6A9-FAFB-4954-B754-35E35308A9AC}" destId="{DD7E5254-AA7F-4B3D-B9AB-4BC9CC07B60B}" srcOrd="0" destOrd="0" presId="urn:microsoft.com/office/officeart/2005/8/layout/vList5"/>
    <dgm:cxn modelId="{B189F16B-C994-421C-A71C-0766F6B27D61}" type="presOf" srcId="{A2FD6791-78F0-4A0E-81B0-39E3F8B5E633}" destId="{2DFBCF3D-5F4E-4EA7-9C3F-69452AB904D8}" srcOrd="0" destOrd="2" presId="urn:microsoft.com/office/officeart/2005/8/layout/vList5"/>
    <dgm:cxn modelId="{5B42614D-23B3-44E0-B4C3-A8CC4FD9263B}" type="presOf" srcId="{AD5481FD-AF0E-4DC4-9C30-3ADBAD80DD47}" destId="{F063D8C6-3E10-41AE-B821-D28C375A174E}" srcOrd="0" destOrd="2" presId="urn:microsoft.com/office/officeart/2005/8/layout/vList5"/>
    <dgm:cxn modelId="{E5CB9A4F-0C03-42B3-B271-87662148373C}" type="presOf" srcId="{B9FF887E-3C3B-4207-9AEC-16A32B67A6DC}" destId="{48245EBF-E33F-4870-B78A-812E984AF3FF}" srcOrd="0" destOrd="0" presId="urn:microsoft.com/office/officeart/2005/8/layout/vList5"/>
    <dgm:cxn modelId="{609B6F50-0C19-4783-B900-F6BEB6B51585}" type="presOf" srcId="{9DF1BBC2-F82C-43AB-845C-D6BF62DEBB99}" destId="{F063D8C6-3E10-41AE-B821-D28C375A174E}" srcOrd="0" destOrd="3" presId="urn:microsoft.com/office/officeart/2005/8/layout/vList5"/>
    <dgm:cxn modelId="{2A8F4078-42AC-4658-A443-307A7D4CC01C}" type="presOf" srcId="{ED0209B4-F687-497A-8E7C-E16AF7606CB3}" destId="{2DFBCF3D-5F4E-4EA7-9C3F-69452AB904D8}" srcOrd="0" destOrd="0" presId="urn:microsoft.com/office/officeart/2005/8/layout/vList5"/>
    <dgm:cxn modelId="{B0D2917B-EF4D-47EE-8196-93CA915D5E2C}" type="presOf" srcId="{0FE5FAB4-BFD3-4BB3-AB46-0C10FDAC4CDC}" destId="{DBF84E24-0A3D-4B93-BC89-8C29FDA7F7F6}" srcOrd="0" destOrd="0" presId="urn:microsoft.com/office/officeart/2005/8/layout/vList5"/>
    <dgm:cxn modelId="{A761C97D-CF12-4087-B4DF-F84847C52846}" type="presOf" srcId="{C171DBE5-122A-408C-AE3D-8985013D250E}" destId="{119F519C-02E2-4C42-9F43-D7355A9572E1}" srcOrd="0" destOrd="1" presId="urn:microsoft.com/office/officeart/2005/8/layout/vList5"/>
    <dgm:cxn modelId="{638B9F96-8408-42D8-A7DF-9C4E38A1C6DD}" srcId="{0080F6A9-FAFB-4954-B754-35E35308A9AC}" destId="{B9FF887E-3C3B-4207-9AEC-16A32B67A6DC}" srcOrd="0" destOrd="0" parTransId="{2E49B0AB-56D1-4D4C-8553-A45D98A01C15}" sibTransId="{01E08953-2C6C-41FC-99C5-04B9B7E0AEB6}"/>
    <dgm:cxn modelId="{FB692797-5BE3-43E5-9CCC-37C8884B07F5}" srcId="{CB133E78-E7EE-48F7-9F8C-F2CC43FF21DD}" destId="{2FCE0EA1-3E83-4E6B-8A1A-C0A1C4D54F06}" srcOrd="4" destOrd="0" parTransId="{2719EEC4-905A-495E-AEE4-F58EAA781BA4}" sibTransId="{614C0BDE-43C4-4A97-8074-328C97FEEDC6}"/>
    <dgm:cxn modelId="{0F398BA5-59F7-4BB0-864C-00C53CC38968}" type="presOf" srcId="{CB133E78-E7EE-48F7-9F8C-F2CC43FF21DD}" destId="{8DE6BC33-738E-49A5-951A-7C9F38CC096D}" srcOrd="0" destOrd="0" presId="urn:microsoft.com/office/officeart/2005/8/layout/vList5"/>
    <dgm:cxn modelId="{263390A6-14A0-4D3D-9230-3E7C9C1F4CA2}" type="presOf" srcId="{14D23939-D56F-4763-A24F-10B915231680}" destId="{F063D8C6-3E10-41AE-B821-D28C375A174E}" srcOrd="0" destOrd="1" presId="urn:microsoft.com/office/officeart/2005/8/layout/vList5"/>
    <dgm:cxn modelId="{95DD90BF-CCD0-4B1A-B955-960BFF212425}" srcId="{B9FF887E-3C3B-4207-9AEC-16A32B67A6DC}" destId="{EE2E0B09-BF2A-41F8-B9D6-C55E504CB1BF}" srcOrd="2" destOrd="0" parTransId="{D89055A7-69DA-4A53-B04E-611E3FA76580}" sibTransId="{DD7A7212-D8C5-4B48-B1A5-A5FAEFCEB159}"/>
    <dgm:cxn modelId="{4D9A4FD0-3582-40D9-84B9-1CE9FCDF046F}" type="presOf" srcId="{2FCE0EA1-3E83-4E6B-8A1A-C0A1C4D54F06}" destId="{F063D8C6-3E10-41AE-B821-D28C375A174E}" srcOrd="0" destOrd="4" presId="urn:microsoft.com/office/officeart/2005/8/layout/vList5"/>
    <dgm:cxn modelId="{3B1666D2-F445-477A-ADBE-AA4C9992848E}" type="presOf" srcId="{9CB0EBDE-CFE0-46D7-B451-D905D1D9A91C}" destId="{2DFBCF3D-5F4E-4EA7-9C3F-69452AB904D8}" srcOrd="0" destOrd="1" presId="urn:microsoft.com/office/officeart/2005/8/layout/vList5"/>
    <dgm:cxn modelId="{5B32BBD5-E7ED-425D-8269-8364F21CE49D}" srcId="{0FE5FAB4-BFD3-4BB3-AB46-0C10FDAC4CDC}" destId="{ED0209B4-F687-497A-8E7C-E16AF7606CB3}" srcOrd="0" destOrd="0" parTransId="{C06761B3-AAB9-4E1F-997C-81E69E37C392}" sibTransId="{DFC56926-840D-40B4-AA98-C8C66C0036A9}"/>
    <dgm:cxn modelId="{DAD503DD-E254-49CC-805C-1430A40B481F}" srcId="{B9FF887E-3C3B-4207-9AEC-16A32B67A6DC}" destId="{C87AE3DB-E5ED-43A3-8519-AF0EB8B5D104}" srcOrd="3" destOrd="0" parTransId="{A05AC58C-ED4E-4B28-BDA2-24CBB92C167E}" sibTransId="{596192CB-8D79-4046-96F6-5F6835961FB3}"/>
    <dgm:cxn modelId="{47EE93E2-5EA0-40EB-BFFC-1D4DF024CD02}" type="presOf" srcId="{C87AE3DB-E5ED-43A3-8519-AF0EB8B5D104}" destId="{119F519C-02E2-4C42-9F43-D7355A9572E1}" srcOrd="0" destOrd="3" presId="urn:microsoft.com/office/officeart/2005/8/layout/vList5"/>
    <dgm:cxn modelId="{51F29BE6-3666-4501-9A8B-C30D93A2DE3D}" srcId="{0FE5FAB4-BFD3-4BB3-AB46-0C10FDAC4CDC}" destId="{9CB0EBDE-CFE0-46D7-B451-D905D1D9A91C}" srcOrd="1" destOrd="0" parTransId="{ED5D1BE0-F35A-492C-90F4-A8066D97D686}" sibTransId="{A58E773D-EBC7-4483-8548-648D67941509}"/>
    <dgm:cxn modelId="{928F09E8-BF62-4DE2-8B44-2B93EBFB2DF1}" srcId="{CB133E78-E7EE-48F7-9F8C-F2CC43FF21DD}" destId="{4B7ED6C8-E5C0-4883-B323-DF3C22B86786}" srcOrd="0" destOrd="0" parTransId="{32FBA6DF-3B0B-4C43-939A-09865DD42934}" sibTransId="{39463219-E81F-494D-B2BB-8FBFD43D4CF1}"/>
    <dgm:cxn modelId="{BBF376EA-0016-41E2-AD16-F7265E30E8CC}" type="presOf" srcId="{EE2E0B09-BF2A-41F8-B9D6-C55E504CB1BF}" destId="{119F519C-02E2-4C42-9F43-D7355A9572E1}" srcOrd="0" destOrd="2" presId="urn:microsoft.com/office/officeart/2005/8/layout/vList5"/>
    <dgm:cxn modelId="{3F4228F6-B2D7-497E-8C85-5D342DF99317}" type="presOf" srcId="{7C74CA63-5375-414B-945D-B5E09F80C91E}" destId="{119F519C-02E2-4C42-9F43-D7355A9572E1}" srcOrd="0" destOrd="0" presId="urn:microsoft.com/office/officeart/2005/8/layout/vList5"/>
    <dgm:cxn modelId="{8C2EECFD-FB5E-49D8-A224-FB6FF5B7D102}" type="presOf" srcId="{4B7ED6C8-E5C0-4883-B323-DF3C22B86786}" destId="{F063D8C6-3E10-41AE-B821-D28C375A174E}" srcOrd="0" destOrd="0" presId="urn:microsoft.com/office/officeart/2005/8/layout/vList5"/>
    <dgm:cxn modelId="{3A1A9BC0-0E95-49D5-943A-69A57D00F7EF}" type="presParOf" srcId="{DD7E5254-AA7F-4B3D-B9AB-4BC9CC07B60B}" destId="{31294AC2-A6D9-48B7-932E-A56DA02C6EE4}" srcOrd="0" destOrd="0" presId="urn:microsoft.com/office/officeart/2005/8/layout/vList5"/>
    <dgm:cxn modelId="{9921C2E1-D01E-4D5E-A2EA-0C5BD38CCE34}" type="presParOf" srcId="{31294AC2-A6D9-48B7-932E-A56DA02C6EE4}" destId="{48245EBF-E33F-4870-B78A-812E984AF3FF}" srcOrd="0" destOrd="0" presId="urn:microsoft.com/office/officeart/2005/8/layout/vList5"/>
    <dgm:cxn modelId="{265A3D0E-A219-4C74-BB86-F8D7C40E555A}" type="presParOf" srcId="{31294AC2-A6D9-48B7-932E-A56DA02C6EE4}" destId="{119F519C-02E2-4C42-9F43-D7355A9572E1}" srcOrd="1" destOrd="0" presId="urn:microsoft.com/office/officeart/2005/8/layout/vList5"/>
    <dgm:cxn modelId="{76872A4B-13EE-449C-9FD0-46B96F94B9A6}" type="presParOf" srcId="{DD7E5254-AA7F-4B3D-B9AB-4BC9CC07B60B}" destId="{FA73B10E-59CA-4A9A-9F2B-0DF0ABA673EC}" srcOrd="1" destOrd="0" presId="urn:microsoft.com/office/officeart/2005/8/layout/vList5"/>
    <dgm:cxn modelId="{05FDEC97-99C7-4500-8FAA-DF46E2384EB5}" type="presParOf" srcId="{DD7E5254-AA7F-4B3D-B9AB-4BC9CC07B60B}" destId="{0FB17E5C-AB01-4137-8529-3E91C312B682}" srcOrd="2" destOrd="0" presId="urn:microsoft.com/office/officeart/2005/8/layout/vList5"/>
    <dgm:cxn modelId="{70CBA81D-D396-435F-8F77-252B5372DF7F}" type="presParOf" srcId="{0FB17E5C-AB01-4137-8529-3E91C312B682}" destId="{DBF84E24-0A3D-4B93-BC89-8C29FDA7F7F6}" srcOrd="0" destOrd="0" presId="urn:microsoft.com/office/officeart/2005/8/layout/vList5"/>
    <dgm:cxn modelId="{A662FE2D-B57B-4CAF-B36D-A11DC2882627}" type="presParOf" srcId="{0FB17E5C-AB01-4137-8529-3E91C312B682}" destId="{2DFBCF3D-5F4E-4EA7-9C3F-69452AB904D8}" srcOrd="1" destOrd="0" presId="urn:microsoft.com/office/officeart/2005/8/layout/vList5"/>
    <dgm:cxn modelId="{9E11E0D5-CB31-4C9D-B2A6-AEE79D1A263E}" type="presParOf" srcId="{DD7E5254-AA7F-4B3D-B9AB-4BC9CC07B60B}" destId="{03FD0FA6-C4B6-4E74-B492-E14C3D4C66AA}" srcOrd="3" destOrd="0" presId="urn:microsoft.com/office/officeart/2005/8/layout/vList5"/>
    <dgm:cxn modelId="{5C198581-49EF-455D-97C3-EE27EA1EEF01}" type="presParOf" srcId="{DD7E5254-AA7F-4B3D-B9AB-4BC9CC07B60B}" destId="{88D4D2E7-CBD0-41B0-B4F2-C20BB30786B1}" srcOrd="4" destOrd="0" presId="urn:microsoft.com/office/officeart/2005/8/layout/vList5"/>
    <dgm:cxn modelId="{2B27D853-5CCE-4FAA-961A-D9F9403BC960}" type="presParOf" srcId="{88D4D2E7-CBD0-41B0-B4F2-C20BB30786B1}" destId="{8DE6BC33-738E-49A5-951A-7C9F38CC096D}" srcOrd="0" destOrd="0" presId="urn:microsoft.com/office/officeart/2005/8/layout/vList5"/>
    <dgm:cxn modelId="{B528355C-D8F3-43B1-9086-81BA41621A74}" type="presParOf" srcId="{88D4D2E7-CBD0-41B0-B4F2-C20BB30786B1}" destId="{F063D8C6-3E10-41AE-B821-D28C375A174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83A19-01EE-4BD7-A95E-D2F9ACFC73CC}">
      <dsp:nvSpPr>
        <dsp:cNvPr id="0" name=""/>
        <dsp:cNvSpPr/>
      </dsp:nvSpPr>
      <dsp:spPr>
        <a:xfrm>
          <a:off x="0" y="1038"/>
          <a:ext cx="2969398" cy="440169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cs-CZ" sz="3100" b="1" kern="1200" dirty="0">
            <a:solidFill>
              <a:schemeClr val="tx2"/>
            </a:solidFill>
          </a:endParaRP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cs-CZ" sz="3100" b="1" kern="1200" dirty="0">
              <a:solidFill>
                <a:schemeClr val="tx2"/>
              </a:solidFill>
            </a:rPr>
            <a:t>Široké pojetí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cs-CZ" sz="3100" kern="1200" dirty="0"/>
            <a:t>Kvalita (výkonnost) celého široce pojatého systému péče o zdraví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cs-CZ" sz="3100" kern="1200" dirty="0"/>
        </a:p>
      </dsp:txBody>
      <dsp:txXfrm>
        <a:off x="0" y="1038"/>
        <a:ext cx="2969398" cy="4401699"/>
      </dsp:txXfrm>
    </dsp:sp>
    <dsp:sp modelId="{D29402AC-0374-4085-8861-3ED8B2D06082}">
      <dsp:nvSpPr>
        <dsp:cNvPr id="0" name=""/>
        <dsp:cNvSpPr/>
      </dsp:nvSpPr>
      <dsp:spPr>
        <a:xfrm>
          <a:off x="7119678" y="17614"/>
          <a:ext cx="2969398" cy="438461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>
              <a:solidFill>
                <a:schemeClr val="tx2"/>
              </a:solidFill>
            </a:rPr>
            <a:t>Úzké pojetí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Kvalita  a bezpečí zdravotní péče v jednotlivých zdravotnických zařízeních </a:t>
          </a:r>
        </a:p>
      </dsp:txBody>
      <dsp:txXfrm>
        <a:off x="7119678" y="17614"/>
        <a:ext cx="2969398" cy="4384613"/>
      </dsp:txXfrm>
    </dsp:sp>
    <dsp:sp modelId="{DF6B1E7A-4F73-4817-8D73-59253D1D5A37}">
      <dsp:nvSpPr>
        <dsp:cNvPr id="0" name=""/>
        <dsp:cNvSpPr/>
      </dsp:nvSpPr>
      <dsp:spPr>
        <a:xfrm>
          <a:off x="3441337" y="8236"/>
          <a:ext cx="3182808" cy="4394501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>
              <a:solidFill>
                <a:schemeClr val="tx2"/>
              </a:solidFill>
            </a:rPr>
            <a:t>Užší pojetí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Kvalita (výkonnost) zdravotnictví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100" kern="1200" dirty="0"/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100" kern="1200" dirty="0"/>
        </a:p>
      </dsp:txBody>
      <dsp:txXfrm>
        <a:off x="3441337" y="8236"/>
        <a:ext cx="3182808" cy="43945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5B7DC-6BCE-4828-AD9E-7F612F956542}">
      <dsp:nvSpPr>
        <dsp:cNvPr id="0" name=""/>
        <dsp:cNvSpPr/>
      </dsp:nvSpPr>
      <dsp:spPr>
        <a:xfrm rot="5400000">
          <a:off x="6307800" y="-1602721"/>
          <a:ext cx="1310845" cy="48489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2400" kern="1200" dirty="0"/>
            <a:t>navrácení zdraví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2400" kern="1200" dirty="0"/>
            <a:t>spokojenost se službami a zacházením</a:t>
          </a:r>
        </a:p>
      </dsp:txBody>
      <dsp:txXfrm rot="-5400000">
        <a:off x="4538740" y="230329"/>
        <a:ext cx="4784976" cy="1182865"/>
      </dsp:txXfrm>
    </dsp:sp>
    <dsp:sp modelId="{724C5C17-32AA-445F-9984-B7D024612865}">
      <dsp:nvSpPr>
        <dsp:cNvPr id="0" name=""/>
        <dsp:cNvSpPr/>
      </dsp:nvSpPr>
      <dsp:spPr>
        <a:xfrm>
          <a:off x="840" y="2482"/>
          <a:ext cx="4537899" cy="1638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Kvalita z hlediska pacienta </a:t>
          </a:r>
        </a:p>
      </dsp:txBody>
      <dsp:txXfrm>
        <a:off x="80828" y="82470"/>
        <a:ext cx="4377923" cy="1478581"/>
      </dsp:txXfrm>
    </dsp:sp>
    <dsp:sp modelId="{2DFBCF3D-5F4E-4EA7-9C3F-69452AB904D8}">
      <dsp:nvSpPr>
        <dsp:cNvPr id="0" name=""/>
        <dsp:cNvSpPr/>
      </dsp:nvSpPr>
      <dsp:spPr>
        <a:xfrm rot="5400000">
          <a:off x="6298430" y="109196"/>
          <a:ext cx="1310845" cy="48661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léčebné a technické možnosti</a:t>
          </a:r>
          <a:endParaRPr lang="cs-CZ" sz="2400" b="1" kern="1200" dirty="0"/>
        </a:p>
      </dsp:txBody>
      <dsp:txXfrm rot="-5400000">
        <a:off x="4520803" y="1950813"/>
        <a:ext cx="4802110" cy="1182865"/>
      </dsp:txXfrm>
    </dsp:sp>
    <dsp:sp modelId="{DBF84E24-0A3D-4B93-BC89-8C29FDA7F7F6}">
      <dsp:nvSpPr>
        <dsp:cNvPr id="0" name=""/>
        <dsp:cNvSpPr/>
      </dsp:nvSpPr>
      <dsp:spPr>
        <a:xfrm>
          <a:off x="840" y="1722967"/>
          <a:ext cx="4519962" cy="1638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Kvalita z hlediska zdravotnického pracovníka</a:t>
          </a:r>
        </a:p>
      </dsp:txBody>
      <dsp:txXfrm>
        <a:off x="80828" y="1802955"/>
        <a:ext cx="4359986" cy="1478581"/>
      </dsp:txXfrm>
    </dsp:sp>
    <dsp:sp modelId="{F063D8C6-3E10-41AE-B821-D28C375A174E}">
      <dsp:nvSpPr>
        <dsp:cNvPr id="0" name=""/>
        <dsp:cNvSpPr/>
      </dsp:nvSpPr>
      <dsp:spPr>
        <a:xfrm rot="5400000">
          <a:off x="6300341" y="1867081"/>
          <a:ext cx="1310845" cy="487197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2400" kern="1200" dirty="0"/>
            <a:t>dodržování předpisů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2400" kern="1200" dirty="0"/>
            <a:t>ekonomická efektivita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2400" kern="1200" dirty="0"/>
            <a:t>bezkonfliktnost vztahů</a:t>
          </a:r>
        </a:p>
      </dsp:txBody>
      <dsp:txXfrm rot="-5400000">
        <a:off x="4519779" y="3711633"/>
        <a:ext cx="4807980" cy="1182865"/>
      </dsp:txXfrm>
    </dsp:sp>
    <dsp:sp modelId="{8DE6BC33-738E-49A5-951A-7C9F38CC096D}">
      <dsp:nvSpPr>
        <dsp:cNvPr id="0" name=""/>
        <dsp:cNvSpPr/>
      </dsp:nvSpPr>
      <dsp:spPr>
        <a:xfrm>
          <a:off x="840" y="3443453"/>
          <a:ext cx="4518097" cy="16385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Kvalita z hlediska managementu</a:t>
          </a:r>
        </a:p>
      </dsp:txBody>
      <dsp:txXfrm>
        <a:off x="80828" y="3523441"/>
        <a:ext cx="4358121" cy="14785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F519C-02E2-4C42-9F43-D7355A9572E1}">
      <dsp:nvSpPr>
        <dsp:cNvPr id="0" name=""/>
        <dsp:cNvSpPr/>
      </dsp:nvSpPr>
      <dsp:spPr>
        <a:xfrm rot="5400000">
          <a:off x="6788240" y="-2006074"/>
          <a:ext cx="1119133" cy="5191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Budovy zdravotnických zařízení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600" kern="1200" dirty="0"/>
            <a:t>Kapacita (struktura a objem poskytované péče)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600" kern="1200" dirty="0"/>
            <a:t>Vybavení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altLang="cs-CZ" sz="1600" kern="1200" dirty="0"/>
            <a:t>Počet a kvalifikační struktura pracovníků</a:t>
          </a:r>
        </a:p>
      </dsp:txBody>
      <dsp:txXfrm rot="-5400000">
        <a:off x="4752233" y="84565"/>
        <a:ext cx="5136516" cy="1009869"/>
      </dsp:txXfrm>
    </dsp:sp>
    <dsp:sp modelId="{48245EBF-E33F-4870-B78A-812E984AF3FF}">
      <dsp:nvSpPr>
        <dsp:cNvPr id="0" name=""/>
        <dsp:cNvSpPr/>
      </dsp:nvSpPr>
      <dsp:spPr>
        <a:xfrm>
          <a:off x="1912" y="144"/>
          <a:ext cx="4750319" cy="11787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Kvalita strukturální - vstupy (předpoklady pro poskytování kvalitní péče)</a:t>
          </a:r>
        </a:p>
      </dsp:txBody>
      <dsp:txXfrm>
        <a:off x="59452" y="57684"/>
        <a:ext cx="4635239" cy="1063629"/>
      </dsp:txXfrm>
    </dsp:sp>
    <dsp:sp modelId="{2DFBCF3D-5F4E-4EA7-9C3F-69452AB904D8}">
      <dsp:nvSpPr>
        <dsp:cNvPr id="0" name=""/>
        <dsp:cNvSpPr/>
      </dsp:nvSpPr>
      <dsp:spPr>
        <a:xfrm rot="5400000">
          <a:off x="6859080" y="-716057"/>
          <a:ext cx="942967" cy="51538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Odborná kvalita péče - </a:t>
          </a:r>
          <a:r>
            <a:rPr lang="pl-PL" sz="1600" kern="1200" dirty="0"/>
            <a:t>poskytovaná lege artis (klinické standardy, doporučené postupy)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Organizace a řízení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Standardy kvality</a:t>
          </a:r>
        </a:p>
      </dsp:txBody>
      <dsp:txXfrm rot="-5400000">
        <a:off x="4753641" y="1435414"/>
        <a:ext cx="5107814" cy="850903"/>
      </dsp:txXfrm>
    </dsp:sp>
    <dsp:sp modelId="{DBF84E24-0A3D-4B93-BC89-8C29FDA7F7F6}">
      <dsp:nvSpPr>
        <dsp:cNvPr id="0" name=""/>
        <dsp:cNvSpPr/>
      </dsp:nvSpPr>
      <dsp:spPr>
        <a:xfrm>
          <a:off x="1912" y="1237790"/>
          <a:ext cx="4787240" cy="11787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Kvalita procesů</a:t>
          </a:r>
        </a:p>
      </dsp:txBody>
      <dsp:txXfrm>
        <a:off x="59452" y="1295330"/>
        <a:ext cx="4672160" cy="1063629"/>
      </dsp:txXfrm>
    </dsp:sp>
    <dsp:sp modelId="{F063D8C6-3E10-41AE-B821-D28C375A174E}">
      <dsp:nvSpPr>
        <dsp:cNvPr id="0" name=""/>
        <dsp:cNvSpPr/>
      </dsp:nvSpPr>
      <dsp:spPr>
        <a:xfrm rot="5400000">
          <a:off x="6622226" y="656412"/>
          <a:ext cx="1459422" cy="51903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600" kern="1200" dirty="0"/>
            <a:t>Objektivně měřitelné výstupy: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Účinnost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Efektivita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Utilita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Spokojenost pacientů</a:t>
          </a:r>
        </a:p>
      </dsp:txBody>
      <dsp:txXfrm rot="-5400000">
        <a:off x="4756765" y="2593117"/>
        <a:ext cx="5119103" cy="1316936"/>
      </dsp:txXfrm>
    </dsp:sp>
    <dsp:sp modelId="{8DE6BC33-738E-49A5-951A-7C9F38CC096D}">
      <dsp:nvSpPr>
        <dsp:cNvPr id="0" name=""/>
        <dsp:cNvSpPr/>
      </dsp:nvSpPr>
      <dsp:spPr>
        <a:xfrm>
          <a:off x="1912" y="2475435"/>
          <a:ext cx="4752938" cy="1595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Kvalita výsledků</a:t>
          </a:r>
        </a:p>
      </dsp:txBody>
      <dsp:txXfrm>
        <a:off x="79785" y="2553308"/>
        <a:ext cx="4597192" cy="1439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verzní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UNI ME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UNI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Ukázková prezentace LF MU v jednotném vizuálním stylu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nzip.cz/clanek/317-legislativa-vztahujici-se-k-oblasti-kvality-a-bezpeci-zdravotnich-sluze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mzcr.cz/wp-content/uploads/wepub/10927/36163/V%C4%9Bstn%C3%ADk%20MZ%20%C4%8CR%2016-201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mzcr.cz/seznam-opravnenych-osob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nzip.cz/kategorie/55-kvalita-a-bezpeci-poskytovanych-zdravotnich-sluze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4E18D7-4181-4E81-BB05-CE0EFB344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147502C1-F734-48F8-83D0-0DF8469D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680" y="3078844"/>
            <a:ext cx="8725920" cy="1171580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Kvalita v péči o zdraví</a:t>
            </a:r>
          </a:p>
        </p:txBody>
      </p:sp>
    </p:spTree>
    <p:extLst>
      <p:ext uri="{BB962C8B-B14F-4D97-AF65-F5344CB8AC3E}">
        <p14:creationId xmlns:p14="http://schemas.microsoft.com/office/powerpoint/2010/main" val="3801137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zdravotní péče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2000"/>
              </a:spcAft>
              <a:buNone/>
            </a:pPr>
            <a:r>
              <a:rPr lang="cs-CZ" altLang="cs-CZ" sz="2000" b="1" dirty="0"/>
              <a:t>Základní znaky kvalitní zdravotní péče: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altLang="cs-CZ" sz="2000" dirty="0"/>
              <a:t>je poskytovaná na vysoké odborné úrovni („lege </a:t>
            </a:r>
            <a:r>
              <a:rPr lang="cs-CZ" altLang="cs-CZ" sz="2000" dirty="0" err="1"/>
              <a:t>artis</a:t>
            </a:r>
            <a:r>
              <a:rPr lang="cs-CZ" altLang="cs-CZ" sz="2000" dirty="0"/>
              <a:t>“)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altLang="cs-CZ" sz="2000" dirty="0"/>
              <a:t>je efektivní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altLang="cs-CZ" sz="2000" dirty="0"/>
              <a:t>je bezpečná, minimalizuje riziko pro pacienta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altLang="cs-CZ" sz="2000" dirty="0"/>
              <a:t>je účinná, zlepšuje zdraví pacienta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altLang="cs-CZ" sz="2000" dirty="0"/>
              <a:t>uspokojuje potřeby a oprávněná očekávání pacienta (práva pacientů)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173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C4E6F6-3BBF-4D6A-A3EA-077511F653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5E6AE6-512D-42C5-A7C2-7BDF14074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</a:t>
            </a:r>
            <a:r>
              <a:rPr lang="cs-CZ" dirty="0" err="1"/>
              <a:t>zdr</a:t>
            </a:r>
            <a:r>
              <a:rPr lang="cs-CZ" dirty="0"/>
              <a:t>. zařízení ke zlepšování kvality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49A005-A9C5-4A46-94D1-9A4AAC332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9782283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dirty="0"/>
              <a:t>Zájem jednotlivých aktérů </a:t>
            </a:r>
            <a:r>
              <a:rPr lang="cs-CZ" altLang="cs-CZ" sz="2000" dirty="0" err="1"/>
              <a:t>zdr</a:t>
            </a:r>
            <a:r>
              <a:rPr lang="cs-CZ" altLang="cs-CZ" sz="2000" dirty="0"/>
              <a:t>. péče (státní správa, samospráva, profesní komory a organizace, zdravotní pojišťovny, pacienti)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dirty="0"/>
              <a:t>Pozitivní motivace: např. „pevnější“ postavení v síti zdravotnických zařízení, dotační politika, smluvní politika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dirty="0"/>
              <a:t>Prestiž pracoviště, konkurenční výhoda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2000" dirty="0"/>
              <a:t>Stížnosti a soudní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313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88472"/>
            <a:ext cx="10753200" cy="4515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/>
              <a:t>Každé zdravotnické zařízení můžeme chápat jako sociální systém.</a:t>
            </a:r>
            <a:br>
              <a:rPr lang="cs-CZ" sz="3200" dirty="0"/>
            </a:br>
            <a:br>
              <a:rPr lang="cs-CZ" sz="2000" dirty="0"/>
            </a:br>
            <a:r>
              <a:rPr lang="cs-CZ" sz="2400" dirty="0">
                <a:solidFill>
                  <a:srgbClr val="FF0000"/>
                </a:solidFill>
              </a:rPr>
              <a:t>Z hlediska kvality pak hodnocení podléhají tři základní články systému: vstupy, procesy a výstupy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24BAE19-A76A-49E2-8FB8-B0AF30B23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3872450"/>
              </p:ext>
            </p:extLst>
          </p:nvPr>
        </p:nvGraphicFramePr>
        <p:xfrm>
          <a:off x="878888" y="2498705"/>
          <a:ext cx="9947111" cy="4070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4226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Systémy hodnocení kvality služeb v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385965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Standardním nástrojem zajišťujícím především </a:t>
            </a:r>
            <a:r>
              <a:rPr lang="cs-CZ" sz="2000" b="1" dirty="0">
                <a:solidFill>
                  <a:srgbClr val="FF0000"/>
                </a:solidFill>
              </a:rPr>
              <a:t>kvalitu procesů </a:t>
            </a:r>
            <a:r>
              <a:rPr lang="cs-CZ" sz="2000" dirty="0"/>
              <a:t>ve zdravotnictví je </a:t>
            </a:r>
            <a:r>
              <a:rPr lang="cs-CZ" sz="2000" b="1" dirty="0"/>
              <a:t>zavedení systémů hodnocení kvality a bezpečí.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Hodnocení kvality a bezpečí zdravotních služeb je stanoveno </a:t>
            </a:r>
            <a:r>
              <a:rPr lang="cs-CZ" sz="2000" b="1" dirty="0"/>
              <a:t>v zákoně č. 372/2011 Sb., o zdravotních službách a podmínkách jejich poskytování, ve znění pozdějších předpisů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960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D8376A-7190-4290-B244-0191643753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949586-4DB9-4674-A55F-24CED27CF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882720" cy="451576"/>
          </a:xfrm>
        </p:spPr>
        <p:txBody>
          <a:bodyPr/>
          <a:lstStyle/>
          <a:p>
            <a:r>
              <a:rPr lang="cs-CZ" dirty="0"/>
              <a:t>Právní předpisy týkající se kvality </a:t>
            </a:r>
            <a:r>
              <a:rPr lang="cs-CZ" dirty="0" err="1"/>
              <a:t>zdr</a:t>
            </a:r>
            <a:r>
              <a:rPr lang="cs-CZ" dirty="0"/>
              <a:t>. služeb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0309368-9B5C-41F7-8990-448E64E25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09122"/>
            <a:ext cx="10218023" cy="4139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sz="2000" dirty="0"/>
              <a:t>V ČR se k problematice kvality </a:t>
            </a:r>
            <a:r>
              <a:rPr lang="cs-CZ" sz="2000" dirty="0" err="1"/>
              <a:t>zdr</a:t>
            </a:r>
            <a:r>
              <a:rPr lang="cs-CZ" sz="2000" dirty="0"/>
              <a:t>. služeb více či méně vztahuje asi 30 právních předpisů (pro zájemce více </a:t>
            </a:r>
            <a:r>
              <a:rPr lang="cs-CZ" sz="2000" dirty="0">
                <a:hlinkClick r:id="rId2"/>
              </a:rPr>
              <a:t>zde</a:t>
            </a:r>
            <a:r>
              <a:rPr lang="cs-CZ" sz="2000" dirty="0"/>
              <a:t>).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Upravují odbornost zdravotnických pracovníků, etiku, personální zajištění, technické vybavení, bezpečnost, odpovědnost, financování, dostupnost, systémy hodnocení kvality …..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6" name="Grafický objekt 5" descr="Kurzor">
            <a:extLst>
              <a:ext uri="{FF2B5EF4-FFF2-40B4-BE49-F238E27FC236}">
                <a16:creationId xmlns:a16="http://schemas.microsoft.com/office/drawing/2014/main" id="{D20A567E-7389-4F90-BFAD-E76221B85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6490" y="2314854"/>
            <a:ext cx="517124" cy="51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29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690843"/>
            <a:ext cx="10753200" cy="45157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5400" cap="all" dirty="0"/>
              <a:t>Systém hodnocení kvality a bezpečí v ČR</a:t>
            </a:r>
          </a:p>
        </p:txBody>
      </p:sp>
    </p:spTree>
    <p:extLst>
      <p:ext uri="{BB962C8B-B14F-4D97-AF65-F5344CB8AC3E}">
        <p14:creationId xmlns:p14="http://schemas.microsoft.com/office/powerpoint/2010/main" val="3221432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cíle systémů hodnocení kvality a 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22821"/>
            <a:ext cx="10217289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trvalé </a:t>
            </a:r>
            <a:r>
              <a:rPr lang="cs-CZ" sz="2000" b="1" dirty="0"/>
              <a:t>zvyšování kvality </a:t>
            </a:r>
            <a:r>
              <a:rPr lang="cs-CZ" sz="2000" dirty="0"/>
              <a:t>a bezpečí zdravotních služeb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zavádění průkazně ověřených doporučených postupů a standardů do poskytování zdravotnických služeb, a tím </a:t>
            </a:r>
            <a:r>
              <a:rPr lang="cs-CZ" sz="2000" b="1" dirty="0"/>
              <a:t>snižovat</a:t>
            </a:r>
            <a:r>
              <a:rPr lang="cs-CZ" sz="2000" dirty="0"/>
              <a:t> nežádoucí a nepodloženou </a:t>
            </a:r>
            <a:r>
              <a:rPr lang="cs-CZ" sz="2000" b="1" dirty="0"/>
              <a:t>variabilitu</a:t>
            </a:r>
            <a:r>
              <a:rPr lang="cs-CZ" sz="2000" dirty="0"/>
              <a:t> mezi jednotlivými poskytovateli zdravotní péče a mezi jimi poskytovanými výkony a procedurami 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b="1" dirty="0"/>
              <a:t>posílení důvěry </a:t>
            </a:r>
            <a:r>
              <a:rPr lang="cs-CZ" sz="2000" dirty="0"/>
              <a:t>veřejnosti v poskytovatele zdravotních služeb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efektivní využívání zdrojů, tj. jejich vkládání do služeb, které mají ověřenou úroveň kvality a bezpečnosti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b="1" dirty="0"/>
              <a:t>zlepšení systému řízení </a:t>
            </a:r>
            <a:r>
              <a:rPr lang="cs-CZ" sz="2000" dirty="0"/>
              <a:t>ve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303615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Interní a externí hodnocení kvality a 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9365033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Interní hodnocení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Aktivní opatření pro sledování a vyhodnocování kvality a bezpečí zdravotních služeb samotným poskytovatelem zdravotních služeb, sebehodnocení.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Externí hodnocení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Posuzování úrovně kvality a bezpečí zdravotních služeb  nezávislým subjektem (s akreditací), odlišným od poskytovatele.</a:t>
            </a:r>
            <a:endParaRPr lang="cs-CZ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88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Interní hodnocení </a:t>
            </a:r>
            <a:r>
              <a:rPr lang="cs-CZ" dirty="0"/>
              <a:t>kvality a 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4715"/>
            <a:ext cx="9533710" cy="4492101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0"/>
              </a:spcAft>
            </a:pPr>
            <a:r>
              <a:rPr lang="cs-CZ" sz="2000" dirty="0"/>
              <a:t>Podle zákona o zdravotních službách je poskytovatel zdravotních služeb </a:t>
            </a:r>
            <a:r>
              <a:rPr lang="cs-CZ" sz="2000" b="1" dirty="0"/>
              <a:t>povinen zavést</a:t>
            </a:r>
            <a:r>
              <a:rPr lang="cs-CZ" sz="2000" dirty="0"/>
              <a:t> </a:t>
            </a:r>
            <a:r>
              <a:rPr lang="cs-CZ" sz="2000" b="1" dirty="0"/>
              <a:t>interní systém hodnocení kvality a bezpečí.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Ministerstvo zdravotnictví vypracovalo pro zavedení tohoto systému tzv.</a:t>
            </a:r>
            <a:r>
              <a:rPr lang="cs-CZ" sz="2000" b="1" dirty="0"/>
              <a:t> </a:t>
            </a:r>
            <a:r>
              <a:rPr lang="cs-CZ" sz="2000" i="1" dirty="0">
                <a:solidFill>
                  <a:srgbClr val="0000DC"/>
                </a:solidFill>
              </a:rPr>
              <a:t>„minimální požadavky“ (resp. standardy) a Metodický návod pro sebehodnocení</a:t>
            </a:r>
            <a:r>
              <a:rPr lang="cs-CZ" sz="2000" i="1" dirty="0"/>
              <a:t>,</a:t>
            </a:r>
            <a:r>
              <a:rPr lang="cs-CZ" sz="2000" dirty="0"/>
              <a:t> které jsou uveřejněny ve </a:t>
            </a:r>
            <a:r>
              <a:rPr lang="cs-CZ" sz="2000" u="sng" dirty="0">
                <a:hlinkClick r:id="rId2"/>
              </a:rPr>
              <a:t>Věstníku MZ č. 16/2015</a:t>
            </a:r>
            <a:r>
              <a:rPr lang="cs-CZ" sz="2000" dirty="0"/>
              <a:t>.</a:t>
            </a:r>
            <a:endParaRPr lang="cs-CZ" sz="2000" dirty="0">
              <a:solidFill>
                <a:schemeClr val="tx2"/>
              </a:solidFill>
            </a:endParaRPr>
          </a:p>
          <a:p>
            <a:pPr lvl="1">
              <a:spcAft>
                <a:spcPts val="2000"/>
              </a:spcAft>
            </a:pPr>
            <a:r>
              <a:rPr lang="cs-CZ" dirty="0"/>
              <a:t>Minimální požadavky jsou zaměřeny na snižování nejčastějších rizik při poskytování zdravotní péče.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Jsou definovány zvlášť pro poskytovatele lůžkové a jednodenní péče, pro poskytovatele ambulantní péče a pro poskytovatele záchranné zdravotnické služby.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  <a:p>
            <a:pPr marL="72000" indent="0">
              <a:buNone/>
            </a:pPr>
            <a:endParaRPr lang="cs-CZ" b="1" dirty="0">
              <a:solidFill>
                <a:schemeClr val="tx2"/>
              </a:solidFill>
            </a:endParaRPr>
          </a:p>
        </p:txBody>
      </p:sp>
      <p:pic>
        <p:nvPicPr>
          <p:cNvPr id="6" name="Grafický objekt 5" descr="Kurzor">
            <a:extLst>
              <a:ext uri="{FF2B5EF4-FFF2-40B4-BE49-F238E27FC236}">
                <a16:creationId xmlns:a16="http://schemas.microsoft.com/office/drawing/2014/main" id="{3F3520D8-00EC-4026-8255-4440623D7D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67006" y="3061031"/>
            <a:ext cx="367969" cy="36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206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42446"/>
            <a:ext cx="10753200" cy="451576"/>
          </a:xfrm>
        </p:spPr>
        <p:txBody>
          <a:bodyPr/>
          <a:lstStyle/>
          <a:p>
            <a:r>
              <a:rPr lang="cs-CZ" sz="3600" dirty="0"/>
              <a:t>Poskytovatelé </a:t>
            </a:r>
            <a:r>
              <a:rPr lang="cs-CZ" sz="3600" dirty="0">
                <a:solidFill>
                  <a:schemeClr val="accent3"/>
                </a:solidFill>
              </a:rPr>
              <a:t>ambulantní péče </a:t>
            </a:r>
            <a:r>
              <a:rPr lang="cs-CZ" sz="3600" dirty="0"/>
              <a:t>mají v rámci sledování kvality povinnost zajistit: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3FD89B0-517F-4E9D-A813-49D113FE3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807412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bezpečnost při používání léčivých přípravků s vyšší mírou rizikovosti (RBC2)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optimální postupy hygieny rukou při poskytování zdravotní péče (RBC5)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řešení neodkladných stavů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bezpečnost skladovaných léčivých přípravků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stanovení zásad správné komunikace s pacientem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ordinační dobu a zastupitelnost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sledování a vyhodnocování nežádoucích událostí</a:t>
            </a:r>
          </a:p>
        </p:txBody>
      </p:sp>
    </p:spTree>
    <p:extLst>
      <p:ext uri="{BB962C8B-B14F-4D97-AF65-F5344CB8AC3E}">
        <p14:creationId xmlns:p14="http://schemas.microsoft.com/office/powerpoint/2010/main" val="394583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 péči o zdraví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AAFFA48-D9D2-4B86-8901-D20C322EE3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1651247"/>
              </p:ext>
            </p:extLst>
          </p:nvPr>
        </p:nvGraphicFramePr>
        <p:xfrm>
          <a:off x="660400" y="1571342"/>
          <a:ext cx="11117600" cy="4402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Šipka: obousměrná vodorovná 12">
            <a:extLst>
              <a:ext uri="{FF2B5EF4-FFF2-40B4-BE49-F238E27FC236}">
                <a16:creationId xmlns:a16="http://schemas.microsoft.com/office/drawing/2014/main" id="{AAB4BDF4-B62B-4C77-8D1B-610C2E3F27A4}"/>
              </a:ext>
            </a:extLst>
          </p:cNvPr>
          <p:cNvSpPr/>
          <p:nvPr/>
        </p:nvSpPr>
        <p:spPr bwMode="auto">
          <a:xfrm>
            <a:off x="3215472" y="2651760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4" name="Šipka: obousměrná vodorovná 13">
            <a:extLst>
              <a:ext uri="{FF2B5EF4-FFF2-40B4-BE49-F238E27FC236}">
                <a16:creationId xmlns:a16="http://schemas.microsoft.com/office/drawing/2014/main" id="{A77625C4-CE92-498D-9936-F4F520CFBBF2}"/>
              </a:ext>
            </a:extLst>
          </p:cNvPr>
          <p:cNvSpPr/>
          <p:nvPr/>
        </p:nvSpPr>
        <p:spPr bwMode="auto">
          <a:xfrm>
            <a:off x="6954664" y="2529840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9450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42446"/>
            <a:ext cx="10753200" cy="451576"/>
          </a:xfrm>
        </p:spPr>
        <p:txBody>
          <a:bodyPr/>
          <a:lstStyle/>
          <a:p>
            <a:r>
              <a:rPr lang="cs-CZ" sz="3600" dirty="0"/>
              <a:t>Poskytovatelé </a:t>
            </a:r>
            <a:r>
              <a:rPr lang="cs-CZ" sz="3600" dirty="0">
                <a:solidFill>
                  <a:schemeClr val="accent3"/>
                </a:solidFill>
              </a:rPr>
              <a:t>záchranné zdravotnické služby </a:t>
            </a:r>
            <a:r>
              <a:rPr lang="cs-CZ" sz="3600" dirty="0"/>
              <a:t>mají v rámci sledování kvality povinnost zajistit: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3FD89B0-517F-4E9D-A813-49D113FE3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984966"/>
            <a:ext cx="10226767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bezpečnost při používání léčivých přípravků s vyšší mírou rizikovosti (RBC2)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zavedení optimálních postupů hygieny rukou při poskytování zdravotní péče (RBC5)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dodržování personálního zabezpečení zdravotní péče ( náplně činnosti, sledování a vyhodnocení spokojenosti zaměstnanců, celoživotní vzdělávání a plán rozvoje)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Technickou kontrolu pomůcek k řešení neodkladných stavů (stanovit frekvenci kontrol funkčnosti, </a:t>
            </a:r>
            <a:r>
              <a:rPr lang="cs-CZ" sz="2000" dirty="0" err="1"/>
              <a:t>expirace</a:t>
            </a:r>
            <a:r>
              <a:rPr lang="cs-CZ" sz="2000" dirty="0"/>
              <a:t> léčiv. prostředků)</a:t>
            </a:r>
          </a:p>
        </p:txBody>
      </p:sp>
    </p:spTree>
    <p:extLst>
      <p:ext uri="{BB962C8B-B14F-4D97-AF65-F5344CB8AC3E}">
        <p14:creationId xmlns:p14="http://schemas.microsoft.com/office/powerpoint/2010/main" val="2480399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00" y="378000"/>
            <a:ext cx="10753200" cy="451576"/>
          </a:xfrm>
        </p:spPr>
        <p:txBody>
          <a:bodyPr/>
          <a:lstStyle/>
          <a:p>
            <a:r>
              <a:rPr lang="cs-CZ" sz="3200" dirty="0"/>
              <a:t>Poskytovatelé </a:t>
            </a:r>
            <a:r>
              <a:rPr lang="cs-CZ" sz="3200" dirty="0">
                <a:solidFill>
                  <a:srgbClr val="00B050"/>
                </a:solidFill>
              </a:rPr>
              <a:t>lůžkové péče </a:t>
            </a:r>
            <a:r>
              <a:rPr lang="cs-CZ" sz="3200" dirty="0"/>
              <a:t>- interní hodnocení kvality a 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00" y="1686756"/>
            <a:ext cx="11059200" cy="454124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Standard 1: Rezortní bezpečnostní cíle (cíle jsou rozepsány na následujícím snímku)</a:t>
            </a:r>
          </a:p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2000" dirty="0"/>
              <a:t>Standard 2: Řešení neodkladných stavů </a:t>
            </a:r>
          </a:p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2000" dirty="0"/>
              <a:t>Standard 3: Dodržování práv pacientů a osob pacientům blízkých. </a:t>
            </a:r>
          </a:p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2000" dirty="0"/>
              <a:t>Standard 4: Sledování a vyhodnocování nežádoucích událostí. </a:t>
            </a:r>
          </a:p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2000" dirty="0"/>
              <a:t>Standard 5: Sledování spokojenosti pacientů. </a:t>
            </a:r>
          </a:p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2000" dirty="0"/>
              <a:t>Standard 6: Dodržování personálního zabezpečení zdravotní péče. </a:t>
            </a:r>
          </a:p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2000" dirty="0"/>
              <a:t>Standard 7: Dodržování sledování a uveřejňování objednacích dob pacientů na zdravotní výkony. 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1600" dirty="0"/>
          </a:p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2000" dirty="0"/>
              <a:t>Další sledované oblasti určuje vedení ZZ (</a:t>
            </a:r>
            <a:r>
              <a:rPr lang="cs-CZ" sz="2000" dirty="0" err="1"/>
              <a:t>např</a:t>
            </a:r>
            <a:r>
              <a:rPr lang="cs-CZ" sz="2000" dirty="0"/>
              <a:t>: management rizik, stížnosti atd.)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1000" dirty="0"/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1800" dirty="0"/>
              <a:t>Od roku 2018 je zavedena povinnost u všech poskytovatelů lůžkové péče hlásit počty nežádoucích událostí do Systému hlášení nežádoucích událostí (SHNU) spravovaného </a:t>
            </a:r>
            <a:r>
              <a:rPr lang="cs-CZ" sz="1800" dirty="0" err="1"/>
              <a:t>ÚZISem</a:t>
            </a:r>
            <a:r>
              <a:rPr lang="cs-CZ" sz="1800" dirty="0"/>
              <a:t>.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800" dirty="0"/>
              <a:t> Cílem je identifikace rizik, vypořádání NU a jejich systematická prevence</a:t>
            </a:r>
          </a:p>
        </p:txBody>
      </p:sp>
    </p:spTree>
    <p:extLst>
      <p:ext uri="{BB962C8B-B14F-4D97-AF65-F5344CB8AC3E}">
        <p14:creationId xmlns:p14="http://schemas.microsoft.com/office/powerpoint/2010/main" val="918553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sz="3200" dirty="0"/>
              <a:t>Poskytovatelé </a:t>
            </a:r>
            <a:r>
              <a:rPr lang="cs-CZ" sz="3200" dirty="0">
                <a:solidFill>
                  <a:srgbClr val="00B050"/>
                </a:solidFill>
              </a:rPr>
              <a:t>lůžkové péče </a:t>
            </a:r>
            <a:r>
              <a:rPr lang="cs-CZ" sz="3200" dirty="0"/>
              <a:t>- interní hodnocení kvality a 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748414"/>
            <a:ext cx="10753200" cy="4705374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Standard 1: Rezortní bezpečnostní cíle</a:t>
            </a:r>
          </a:p>
          <a:p>
            <a:pPr marL="72000" indent="0">
              <a:buNone/>
            </a:pPr>
            <a:endParaRPr lang="cs-CZ" dirty="0"/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RBC1-Bezpečná identifikace pacientů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RBC2-Bezpečnost při používání léčivých přípravků s vyšší mírou rizikovosti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RBC3-Prevence záměny pacienta, výkonu a strany při chirurgických výkonech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RBC4-Prevence pádů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RBC5-Zavedení optimálních postupů hygieny rukou při poskytování zdravotní péče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RBC6-Bezpečná komunikace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RBC7-Bezpečné předávání pacientů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RBC8-Prevence vzniku proleženin u hospitalizovaných pacientů </a:t>
            </a:r>
          </a:p>
        </p:txBody>
      </p:sp>
    </p:spTree>
    <p:extLst>
      <p:ext uri="{BB962C8B-B14F-4D97-AF65-F5344CB8AC3E}">
        <p14:creationId xmlns:p14="http://schemas.microsoft.com/office/powerpoint/2010/main" val="2931427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Interní hodnocení </a:t>
            </a:r>
            <a:r>
              <a:rPr lang="cs-CZ" dirty="0"/>
              <a:t>kvality a 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43426"/>
            <a:ext cx="10850050" cy="495737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Každé zdravotnické zařízení musí mít zavedeny základní principy procesního řízení, založené na principech kontinuálního zvyšování kvality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Procesní řízení vychází z obecného schématu sledování kvality: 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sz="1800" dirty="0"/>
              <a:t>Plán změn → testování (modelování) navržených změn → realizace navržených změn → kontrola → vyhodnocení → revize plánu → zpětná vazba.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Nedílnou součástí tohoto řízení je sběr indikátorů kvality a jejich využití k dalšímu řízení procesů na základě statistických dat.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30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Interní hodnocení </a:t>
            </a:r>
            <a:r>
              <a:rPr lang="cs-CZ" dirty="0"/>
              <a:t>kvality a 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43426"/>
            <a:ext cx="10753200" cy="495737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Je to nástroj managementu pro nezávislé posuzování jakéhokoliv určeného procesu nebo jakékoliv činnosti uvnitř organizace.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Přispívá k hodnocení efektivnosti a účinnosti organizace, poskytuje nezávislý nástroj pro získávání informací a důkazů o plnění existujících a vedením definovaných požadavků v oblasti kvality a bezpečí poskytovaných zdravotnických služeb.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Umožňuje zajistit včas potřebné změny v řízení a organizaci, které jsou pro poskytovatele zdravotních služeb důležité z hlediska plánování dalších aktivit a činností.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Zprávy z interního auditu mají význam nejen z těch oblastí, které je třeba zlepšit, ale i z těch oblastí, které jsou na vynikající úrovni. Zde má management příležitost k oficiálnímu uznání kvalitní práce a tím i motivování svých zaměstnanců.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Zdroj: NZIP</a:t>
            </a:r>
          </a:p>
        </p:txBody>
      </p:sp>
    </p:spTree>
    <p:extLst>
      <p:ext uri="{BB962C8B-B14F-4D97-AF65-F5344CB8AC3E}">
        <p14:creationId xmlns:p14="http://schemas.microsoft.com/office/powerpoint/2010/main" val="29395950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Externí hodnocení </a:t>
            </a:r>
            <a:r>
              <a:rPr lang="cs-CZ" dirty="0"/>
              <a:t>kvality a 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2626"/>
            <a:ext cx="10753200" cy="4957374"/>
          </a:xfrm>
        </p:spPr>
        <p:txBody>
          <a:bodyPr/>
          <a:lstStyle/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3600" b="1" dirty="0">
                <a:solidFill>
                  <a:srgbClr val="FF0000"/>
                </a:solidFill>
              </a:rPr>
              <a:t>AKREDITACE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Jde o nepovinné hodnocení, dobrovolnou aktivitu</a:t>
            </a:r>
            <a:r>
              <a:rPr lang="cs-CZ" sz="2000" dirty="0">
                <a:solidFill>
                  <a:schemeClr val="accent2"/>
                </a:solidFill>
              </a:rPr>
              <a:t>*</a:t>
            </a:r>
            <a:r>
              <a:rPr lang="cs-CZ" sz="2000" dirty="0"/>
              <a:t>.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Výstupem akreditace je formální uznání, že zdravotnické zařízení odpovídá stanoveným (akreditačním) kritériím.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Hodnocení se opírá o předem definované a zveřejněné akreditační standardy a obvykle umožňuje srovnávání s jinými ZZ.</a:t>
            </a:r>
            <a:r>
              <a:rPr lang="cs-CZ" sz="2000" b="1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cs-CZ" sz="2000" dirty="0"/>
              <a:t>Na seznam osob (zejm. právnických), kterým Ministerstvo zdravotnictví udělilo oprávnění k provádění externího hodnocení kvality a bezpečí </a:t>
            </a:r>
            <a:r>
              <a:rPr lang="cs-CZ" sz="2000" dirty="0" err="1"/>
              <a:t>zdr</a:t>
            </a:r>
            <a:r>
              <a:rPr lang="cs-CZ" sz="2000" dirty="0"/>
              <a:t>. služeb se můžete podívat </a:t>
            </a:r>
            <a:r>
              <a:rPr lang="cs-CZ" sz="2000" dirty="0">
                <a:solidFill>
                  <a:srgbClr val="00B050"/>
                </a:solidFill>
                <a:hlinkClick r:id="rId2"/>
              </a:rPr>
              <a:t>zde</a:t>
            </a:r>
            <a:r>
              <a:rPr lang="cs-CZ" sz="2000" dirty="0"/>
              <a:t>.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2000" dirty="0">
              <a:solidFill>
                <a:schemeClr val="accent2"/>
              </a:solidFill>
            </a:endParaRP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2400" dirty="0">
                <a:solidFill>
                  <a:schemeClr val="accent2"/>
                </a:solidFill>
              </a:rPr>
              <a:t>*</a:t>
            </a:r>
            <a:r>
              <a:rPr lang="cs-CZ" sz="1200" dirty="0"/>
              <a:t>Externí hodnocení je povinné v určeném </a:t>
            </a:r>
            <a:r>
              <a:rPr lang="cs-CZ" sz="1200" dirty="0" err="1"/>
              <a:t>rozssahu</a:t>
            </a:r>
            <a:r>
              <a:rPr lang="cs-CZ" sz="1200" dirty="0"/>
              <a:t> jen u určených specifických služeb, kupříkladu u služeb jejichž součástí je lékařské ozáření (např. RTG,    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cs-CZ" sz="1200" dirty="0"/>
              <a:t>   CT, a další).</a:t>
            </a:r>
          </a:p>
        </p:txBody>
      </p:sp>
      <p:pic>
        <p:nvPicPr>
          <p:cNvPr id="6" name="Grafický objekt 5" descr="Kurzor">
            <a:extLst>
              <a:ext uri="{FF2B5EF4-FFF2-40B4-BE49-F238E27FC236}">
                <a16:creationId xmlns:a16="http://schemas.microsoft.com/office/drawing/2014/main" id="{CDA43135-5A3A-419A-BBAA-3BAF62219D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86875" y="4331088"/>
            <a:ext cx="399494" cy="39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388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20042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Externí hodnocení </a:t>
            </a:r>
            <a:r>
              <a:rPr lang="cs-CZ" dirty="0"/>
              <a:t>kvality a bezpečí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96484"/>
            <a:ext cx="10688406" cy="4957374"/>
          </a:xfrm>
        </p:spPr>
        <p:txBody>
          <a:bodyPr/>
          <a:lstStyle/>
          <a:p>
            <a:pPr marL="7200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cs-CZ" sz="3600" b="1" dirty="0">
                <a:solidFill>
                  <a:srgbClr val="FF0000"/>
                </a:solidFill>
              </a:rPr>
              <a:t>CERTIFIKACE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Druh akreditace, kdy oprávněná organizace ověřuje, jestli systém sledování a hodnocení kvality a bezpečí v daném ZZ odpovídá požadavkům </a:t>
            </a:r>
            <a:r>
              <a:rPr lang="cs-CZ" sz="2000" b="1" dirty="0"/>
              <a:t>normy ISO</a:t>
            </a:r>
            <a:r>
              <a:rPr lang="cs-CZ" sz="2000" dirty="0"/>
              <a:t>.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b="1" dirty="0">
                <a:solidFill>
                  <a:srgbClr val="0000DC"/>
                </a:solidFill>
              </a:rPr>
              <a:t>ISO normy </a:t>
            </a:r>
            <a:r>
              <a:rPr lang="cs-CZ" sz="2000" dirty="0"/>
              <a:t>jsou </a:t>
            </a:r>
            <a:r>
              <a:rPr lang="cs-CZ" sz="2000" b="1" dirty="0">
                <a:solidFill>
                  <a:srgbClr val="0000DC"/>
                </a:solidFill>
              </a:rPr>
              <a:t>jednotné mezinárodní normy</a:t>
            </a:r>
            <a:r>
              <a:rPr lang="cs-CZ" sz="2000" dirty="0"/>
              <a:t>, které mají stejné znění a stejnou platnost ve všech státech, jež se rozhodly je akceptovat.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Jejich vytvářením se zabývá Mezinárodní organizace pro normalizaci. Přispívají k efektivnějšímu a bezpečnějšímu poskytování služeb.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b="1" dirty="0"/>
              <a:t>Certifikace podle příslušné normy může být požadavkem plátce služeb</a:t>
            </a:r>
            <a:r>
              <a:rPr lang="cs-CZ" sz="2000" dirty="0"/>
              <a:t>, resp. kritériem, na jehož základě dochází k proplacení služeb (např. certifikace laboratorních metod dle ČSN EN ISO 15189:2013 nebo ČSN EN ISO 13485:2012 - norma pro Centrální sterilizaci).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Po úspěšném skončení auditu je ZZ vystaven příslušný certifikát. </a:t>
            </a:r>
            <a:endParaRPr lang="cs-CZ" sz="20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60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BE6A273-C77A-4586-AA16-0EE693E50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627" y="240863"/>
            <a:ext cx="10753200" cy="451576"/>
          </a:xfrm>
        </p:spPr>
        <p:txBody>
          <a:bodyPr/>
          <a:lstStyle/>
          <a:p>
            <a:r>
              <a:rPr lang="cs-CZ" sz="3200" dirty="0">
                <a:solidFill>
                  <a:srgbClr val="0000DC"/>
                </a:solidFill>
              </a:rPr>
              <a:t>ZÁVĚREČNÉ SHRNUTÍ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8EB01F-ECD1-48FF-8393-1E77C8378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496" y="864383"/>
            <a:ext cx="11091461" cy="5269514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Zajišťování zdravotní péče znamená hledání rovnováhy mezi její kvalitou, dostupností a cenou.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Metodika hodnocení kvality záleží na tom, zda hodnotíme výkonnost celého širokého sytému péče o zdraví, zdravotnického systému, zdravotnického zařízení či jeho jednotlivých pracovišť.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Kvalita zdravotní péče je relativní, proto může být zlepšována. Proces zvyšování kvality a bezpečí péče je kontinuální. 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Míra rizika při poskytování zdravotní péče je jednou z nejvyšších. Většina pochybení spočívá v nedokonalosti systému, ne v chybě jednotlivce.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Indikátory péče, standardy a klinické protokoly jsou nástrojem k hodnocení kvality poskytované péče. 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Bezpečnostní cíle snižují nejčastější rizika při poskytování zdravotní péče. 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Interní a externí hodnocení kvality jsou nástroje pro řízení a zvyšování kvality a bezpečí zdravotní péče.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DC"/>
                </a:solidFill>
              </a:rPr>
              <a:t>Role vedoucího pracovníka při prosazování kvality je nezastupitelná. Zajištění kvalitní a bezpečné péče je ale vždy týmovou prací.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endParaRPr lang="cs-CZ" sz="16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bg1"/>
              </a:buClr>
              <a:buSzPct val="115000"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DC"/>
                </a:solidFill>
              </a:rPr>
              <a:t>Pro zájemce tip na další informace o tomto tématu: </a:t>
            </a:r>
            <a:r>
              <a:rPr lang="cs-CZ" sz="1200" i="1" dirty="0">
                <a:solidFill>
                  <a:srgbClr val="0000DC"/>
                </a:solidFill>
              </a:rPr>
              <a:t>Národní zdravotnický informační portál: Kvalita a bezpečí poskytovaných zdravotních služeb</a:t>
            </a:r>
            <a:r>
              <a:rPr lang="cs-CZ" sz="1200" dirty="0">
                <a:solidFill>
                  <a:srgbClr val="0000DC"/>
                </a:solidFill>
              </a:rPr>
              <a:t> [online]. Praha: MZČR a ÚZIS, 2021 [cit. 2021-03-26]. Dostupné z: </a:t>
            </a:r>
            <a:r>
              <a:rPr lang="cs-CZ" sz="1200" dirty="0">
                <a:solidFill>
                  <a:srgbClr val="0000D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https://www.nzip.cz/kategorie/55-kvalita-a-bezpeci-poskytovanych-zdravotnich-sluzeb</a:t>
            </a:r>
            <a:endParaRPr lang="cs-CZ" sz="1200" dirty="0">
              <a:solidFill>
                <a:srgbClr val="0000DC"/>
              </a:solidFill>
            </a:endParaRPr>
          </a:p>
        </p:txBody>
      </p:sp>
      <p:pic>
        <p:nvPicPr>
          <p:cNvPr id="6" name="Grafický objekt 5" descr="Kurzor">
            <a:extLst>
              <a:ext uri="{FF2B5EF4-FFF2-40B4-BE49-F238E27FC236}">
                <a16:creationId xmlns:a16="http://schemas.microsoft.com/office/drawing/2014/main" id="{0913555B-DE54-4843-A3BA-EAC12A38C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88187" y="6305841"/>
            <a:ext cx="386178" cy="46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2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3B8EE5-6430-4CEE-9E83-88C7A04D27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35533E0-CADD-4330-AAD5-4FAB3ED4D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Kvalita, dostupnost a cena zdravotní péče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7D57CEA-A6B2-4B13-B95A-4E58BA24A1C4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endParaRPr lang="cs-CZ" dirty="0"/>
          </a:p>
          <a:p>
            <a:pPr marL="72000" indent="0">
              <a:buNone/>
            </a:pPr>
            <a:r>
              <a:rPr lang="cs-CZ" dirty="0"/>
              <a:t>Při zajišťování zdravotní péče jde vždy o hledání rovnováhy mezi kvalitou, dostupností (ekvitou) a cenou, což se často znázorňuje tzv. zdravotnickým trojúhelníkem.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CEDE660-1FD1-49B7-BDF9-52C52FDDCFC1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2004" y="1701505"/>
            <a:ext cx="4598248" cy="413999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Zdravotnický trojúhelník</a:t>
            </a:r>
          </a:p>
          <a:p>
            <a:pPr marL="72000" indent="0">
              <a:buNone/>
            </a:pPr>
            <a:r>
              <a:rPr lang="cs-CZ" b="1" dirty="0"/>
              <a:t>                 </a:t>
            </a:r>
          </a:p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                  Kvalita</a:t>
            </a:r>
            <a:endParaRPr lang="cs-CZ" b="1" dirty="0"/>
          </a:p>
          <a:p>
            <a:pPr marL="72000" indent="0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Dostupnost                     Cena</a:t>
            </a:r>
          </a:p>
        </p:txBody>
      </p:sp>
      <p:sp>
        <p:nvSpPr>
          <p:cNvPr id="5" name="Rovnoramenný trojúhelník 4">
            <a:extLst>
              <a:ext uri="{FF2B5EF4-FFF2-40B4-BE49-F238E27FC236}">
                <a16:creationId xmlns:a16="http://schemas.microsoft.com/office/drawing/2014/main" id="{928E336C-222A-46D1-8EAC-C10FD4B8286C}"/>
              </a:ext>
            </a:extLst>
          </p:cNvPr>
          <p:cNvSpPr/>
          <p:nvPr/>
        </p:nvSpPr>
        <p:spPr bwMode="auto">
          <a:xfrm>
            <a:off x="7537143" y="3142695"/>
            <a:ext cx="2308194" cy="2139519"/>
          </a:xfrm>
          <a:prstGeom prst="triangle">
            <a:avLst>
              <a:gd name="adj" fmla="val 50000"/>
            </a:avLst>
          </a:prstGeom>
          <a:noFill/>
          <a:ln w="57150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F453A27F-AE12-4289-A75B-4284746A733F}"/>
              </a:ext>
            </a:extLst>
          </p:cNvPr>
          <p:cNvCxnSpPr>
            <a:cxnSpLocks/>
          </p:cNvCxnSpPr>
          <p:nvPr/>
        </p:nvCxnSpPr>
        <p:spPr bwMode="auto">
          <a:xfrm>
            <a:off x="5872899" y="2187019"/>
            <a:ext cx="0" cy="2969443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bg1">
                <a:lumMod val="65000"/>
              </a:schemeClr>
            </a:solidFill>
            <a:prstDash val="dash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8568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3569"/>
            <a:ext cx="10753200" cy="451576"/>
          </a:xfrm>
        </p:spPr>
        <p:txBody>
          <a:bodyPr/>
          <a:lstStyle/>
          <a:p>
            <a:r>
              <a:rPr lang="cs-CZ" dirty="0"/>
              <a:t>Hodnocení výkonnosti zdravotních systémů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4EA30A0A-FE35-4A31-82E0-A029FAD82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8900"/>
            <a:ext cx="10752138" cy="41402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400" dirty="0"/>
              <a:t>Výkonnost (</a:t>
            </a:r>
            <a:r>
              <a:rPr lang="cs-CZ" sz="2400" i="1" dirty="0"/>
              <a:t>performance</a:t>
            </a:r>
            <a:r>
              <a:rPr lang="cs-CZ" sz="2400" dirty="0"/>
              <a:t>) – hodnotí se ve vztahu k naplňování definovaných cílů zdravotních systémů.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400" dirty="0"/>
              <a:t>Existuje několik hodnotících rámců (metodik), tyto metodiky vytvářejí a postupně inovují nadnárodní organizace jako např. OECD, WHO nebo EU.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400" dirty="0"/>
              <a:t>V těchto různých metodikách můžeme nalézt společná základní hodnotící kritéria, jako např.: dostupnost, bezpečnost, medicínská účinnost, efektivita, produktivita, </a:t>
            </a:r>
            <a:r>
              <a:rPr lang="cs-CZ" sz="2400" dirty="0" err="1"/>
              <a:t>responzivnost</a:t>
            </a:r>
            <a:r>
              <a:rPr lang="cs-CZ" sz="2400" dirty="0"/>
              <a:t>, finanční spoluúčast pacientů, návaznost </a:t>
            </a:r>
            <a:r>
              <a:rPr lang="cs-CZ" sz="2400" dirty="0" err="1"/>
              <a:t>zdr</a:t>
            </a:r>
            <a:r>
              <a:rPr lang="cs-CZ" sz="2400" dirty="0"/>
              <a:t>. služeb, role primární prevence atp.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400" dirty="0"/>
              <a:t>Používání těchto metodik umožňuje jednak samotné hodnocení a jednak velice důležité vzájemné srovnávání různých </a:t>
            </a:r>
            <a:r>
              <a:rPr lang="cs-CZ" sz="2400" dirty="0" err="1"/>
              <a:t>zdr</a:t>
            </a:r>
            <a:r>
              <a:rPr lang="cs-CZ" sz="2400" dirty="0"/>
              <a:t>. systémů.</a:t>
            </a:r>
          </a:p>
        </p:txBody>
      </p:sp>
    </p:spTree>
    <p:extLst>
      <p:ext uri="{BB962C8B-B14F-4D97-AF65-F5344CB8AC3E}">
        <p14:creationId xmlns:p14="http://schemas.microsoft.com/office/powerpoint/2010/main" val="347510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E7A87C-29C4-4722-BF0A-BFC80990A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1026" name="Picture 2" descr="Health-system-performance-measurement-framework-2016">
            <a:extLst>
              <a:ext uri="{FF2B5EF4-FFF2-40B4-BE49-F238E27FC236}">
                <a16:creationId xmlns:a16="http://schemas.microsoft.com/office/drawing/2014/main" id="{7305572F-24B9-46E0-B019-113D9D29EB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760" y="338184"/>
            <a:ext cx="9690032" cy="643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Nadpis 3">
            <a:extLst>
              <a:ext uri="{FF2B5EF4-FFF2-40B4-BE49-F238E27FC236}">
                <a16:creationId xmlns:a16="http://schemas.microsoft.com/office/drawing/2014/main" id="{9FFD3ED1-98B0-47CD-BF4C-00BB5B6F8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00" y="378000"/>
            <a:ext cx="2134960" cy="63174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Ukázka:</a:t>
            </a:r>
            <a:br>
              <a:rPr lang="cs-CZ" sz="2400" dirty="0"/>
            </a:br>
            <a:r>
              <a:rPr lang="cs-CZ" sz="2400" dirty="0"/>
              <a:t>Rámec OECD</a:t>
            </a:r>
            <a:br>
              <a:rPr lang="cs-CZ" sz="2400" dirty="0"/>
            </a:br>
            <a:r>
              <a:rPr lang="cs-CZ" sz="2400" dirty="0"/>
              <a:t>pro hodnocení výkonnosti zdravotních systémů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999F273-6A98-42CD-B453-EB93BC1859E1}"/>
              </a:ext>
            </a:extLst>
          </p:cNvPr>
          <p:cNvSpPr txBox="1"/>
          <p:nvPr/>
        </p:nvSpPr>
        <p:spPr>
          <a:xfrm>
            <a:off x="10475301" y="6335150"/>
            <a:ext cx="1612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i="1" dirty="0">
                <a:latin typeface="+mn-lt"/>
              </a:rPr>
              <a:t>Zdroj: OECD</a:t>
            </a:r>
          </a:p>
        </p:txBody>
      </p:sp>
    </p:spTree>
    <p:extLst>
      <p:ext uri="{BB962C8B-B14F-4D97-AF65-F5344CB8AC3E}">
        <p14:creationId xmlns:p14="http://schemas.microsoft.com/office/powerpoint/2010/main" val="14116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4E18D7-4181-4E81-BB05-CE0EFB344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147502C1-F734-48F8-83D0-0DF8469D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436502"/>
            <a:ext cx="10314530" cy="1171580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Kvalita a bezpečí zdravotní péče</a:t>
            </a:r>
            <a:br>
              <a:rPr lang="cs-CZ" dirty="0">
                <a:solidFill>
                  <a:srgbClr val="0000DC"/>
                </a:solidFill>
              </a:rPr>
            </a:br>
            <a:r>
              <a:rPr lang="cs-CZ" dirty="0">
                <a:solidFill>
                  <a:srgbClr val="0000DC"/>
                </a:solidFill>
              </a:rPr>
              <a:t> </a:t>
            </a:r>
            <a:br>
              <a:rPr lang="cs-CZ" dirty="0">
                <a:solidFill>
                  <a:srgbClr val="0000DC"/>
                </a:solidFill>
              </a:rPr>
            </a:br>
            <a:r>
              <a:rPr lang="cs-CZ" sz="3200" dirty="0">
                <a:solidFill>
                  <a:srgbClr val="0000DC"/>
                </a:solidFill>
              </a:rPr>
              <a:t>(Procesy probíhající v jednotlivých zdravotnických zařízeních při poskytování zdravotní péče)</a:t>
            </a:r>
          </a:p>
        </p:txBody>
      </p:sp>
    </p:spTree>
    <p:extLst>
      <p:ext uri="{BB962C8B-B14F-4D97-AF65-F5344CB8AC3E}">
        <p14:creationId xmlns:p14="http://schemas.microsoft.com/office/powerpoint/2010/main" val="30764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zdravotní péče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78880"/>
            <a:ext cx="9738629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Do </a:t>
            </a:r>
            <a:r>
              <a:rPr lang="cs-CZ" sz="2000" b="1" dirty="0"/>
              <a:t>pojetí kvality péče </a:t>
            </a:r>
            <a:r>
              <a:rPr lang="cs-CZ" sz="2000" dirty="0"/>
              <a:t>v určitém místě a čase se vždy promítají kulturní, sociální, ekonomické i politické podmínky.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Kvalita zdravotní péče je </a:t>
            </a:r>
            <a:r>
              <a:rPr lang="cs-CZ" sz="2000" b="1" dirty="0"/>
              <a:t>relativní pojem</a:t>
            </a:r>
          </a:p>
          <a:p>
            <a:pPr marL="324000" lvl="1" indent="0">
              <a:buNone/>
            </a:pPr>
            <a:r>
              <a:rPr lang="cs-CZ" dirty="0"/>
              <a:t>⇒ je proto velmi obtížné ji definovat,</a:t>
            </a:r>
          </a:p>
          <a:p>
            <a:pPr marL="324000" lvl="1" indent="0">
              <a:buNone/>
            </a:pPr>
            <a:r>
              <a:rPr lang="cs-CZ" dirty="0"/>
              <a:t>⇒ neexistuje jediná, obecná, všeobecně přijímaná definice kvality,</a:t>
            </a:r>
          </a:p>
          <a:p>
            <a:pPr marL="324000" lvl="1" indent="0">
              <a:buNone/>
            </a:pPr>
            <a:r>
              <a:rPr lang="cs-CZ" dirty="0"/>
              <a:t>⇒ lze ji stále zlepšovat, z čehož pak vycházejí veškeré snahy a iniciativy vedoucí ke zlepšování a řízení kvality - hovoříme tedy o jejím kontinuálním zvyšování.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22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51" y="378000"/>
            <a:ext cx="11549849" cy="451576"/>
          </a:xfrm>
        </p:spPr>
        <p:txBody>
          <a:bodyPr/>
          <a:lstStyle/>
          <a:p>
            <a:r>
              <a:rPr lang="cs-CZ" sz="3600" dirty="0"/>
              <a:t>Různé pohledy na kvalitu péče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1753721-AB9E-457D-AE2C-C36743376E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2971997"/>
              </p:ext>
            </p:extLst>
          </p:nvPr>
        </p:nvGraphicFramePr>
        <p:xfrm>
          <a:off x="1109709" y="1269507"/>
          <a:ext cx="9391750" cy="5084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567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116000-A917-483A-8B4A-D0B712B5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8884BC-9E4D-4C40-A8D8-E191FDE3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kvality zdravotní péče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15FBA0-C186-4B8A-B34A-5030C3F86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cs-CZ" sz="2000" dirty="0"/>
              <a:t>Světová zdravotnická organizace pracuje s několika definicemi kvality zdravotní péče – např.: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Kvalita péče je souhrn výsledků dosažených v prevenci, diagnostice a léčbě, určených potřebami obyvatelstva na základě lékařských věd a praxe.</a:t>
            </a:r>
          </a:p>
          <a:p>
            <a:pPr marL="7200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cs-CZ" altLang="cs-CZ" sz="2000" i="1" dirty="0"/>
              <a:t>nebo</a:t>
            </a:r>
            <a:endParaRPr lang="cs-CZ" sz="2000" dirty="0"/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sz="2000" dirty="0"/>
              <a:t>Kvalita je stupeň dokonalosti poskytované zdravotní péče ve vztahu k soudobé úrovni znalostí a technologického vývoje.</a:t>
            </a:r>
          </a:p>
          <a:p>
            <a:pPr marL="72000" indent="0">
              <a:lnSpc>
                <a:spcPct val="100000"/>
              </a:lnSpc>
              <a:spcAft>
                <a:spcPts val="1000"/>
              </a:spcAft>
              <a:buNone/>
            </a:pPr>
            <a:r>
              <a:rPr lang="cs-CZ" altLang="cs-CZ" sz="2000" i="1" dirty="0"/>
              <a:t>nebo nověji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cs-CZ" altLang="cs-CZ" sz="2000" dirty="0"/>
              <a:t>Kvalita péče představuje dynamický proces, který hledá a analyzuje metody, které vedly k nejlepším výsledkům a snaží se je aplikovat do široké medicínské praxe.</a:t>
            </a:r>
          </a:p>
        </p:txBody>
      </p:sp>
    </p:spTree>
    <p:extLst>
      <p:ext uri="{BB962C8B-B14F-4D97-AF65-F5344CB8AC3E}">
        <p14:creationId xmlns:p14="http://schemas.microsoft.com/office/powerpoint/2010/main" val="25077696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-ukazka-pouziti.pptx" id="{F28572F5-C963-4738-B376-3AA5F0AADF60}" vid="{0D1CC03F-A871-46C0-BB7F-4A3097B6BE1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muni-med-prezentace-cz-ukazka-pouziti</Template>
  <TotalTime>4983</TotalTime>
  <Words>1963</Words>
  <Application>Microsoft Office PowerPoint</Application>
  <PresentationFormat>Širokoúhlá obrazovka</PresentationFormat>
  <Paragraphs>218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Kvalita v péči o zdraví</vt:lpstr>
      <vt:lpstr>Kvalita v péči o zdraví</vt:lpstr>
      <vt:lpstr>Kvalita, dostupnost a cena zdravotní péče</vt:lpstr>
      <vt:lpstr>Hodnocení výkonnosti zdravotních systémů</vt:lpstr>
      <vt:lpstr>Ukázka: Rámec OECD pro hodnocení výkonnosti zdravotních systémů </vt:lpstr>
      <vt:lpstr>Kvalita a bezpečí zdravotní péče   (Procesy probíhající v jednotlivých zdravotnických zařízeních při poskytování zdravotní péče)</vt:lpstr>
      <vt:lpstr>Kvalita zdravotní péče</vt:lpstr>
      <vt:lpstr>Různé pohledy na kvalitu péče</vt:lpstr>
      <vt:lpstr>Definice kvality zdravotní péče</vt:lpstr>
      <vt:lpstr>Kvalita zdravotní péče</vt:lpstr>
      <vt:lpstr>Motivace zdr. zařízení ke zlepšování kvality</vt:lpstr>
      <vt:lpstr>Každé zdravotnické zařízení můžeme chápat jako sociální systém.  Z hlediska kvality pak hodnocení podléhají tři základní články systému: vstupy, procesy a výstupy </vt:lpstr>
      <vt:lpstr>Systémy hodnocení kvality služeb v ČR</vt:lpstr>
      <vt:lpstr>Právní předpisy týkající se kvality zdr. služeb</vt:lpstr>
      <vt:lpstr>Systém hodnocení kvality a bezpečí v ČR</vt:lpstr>
      <vt:lpstr>Základní cíle systémů hodnocení kvality a bezpečí</vt:lpstr>
      <vt:lpstr>Interní a externí hodnocení kvality a bezpečí</vt:lpstr>
      <vt:lpstr>Interní hodnocení kvality a bezpečí</vt:lpstr>
      <vt:lpstr>Poskytovatelé ambulantní péče mají v rámci sledování kvality povinnost zajistit:</vt:lpstr>
      <vt:lpstr>Poskytovatelé záchranné zdravotnické služby mají v rámci sledování kvality povinnost zajistit:</vt:lpstr>
      <vt:lpstr>Poskytovatelé lůžkové péče - interní hodnocení kvality a bezpečí</vt:lpstr>
      <vt:lpstr>Poskytovatelé lůžkové péče - interní hodnocení kvality a bezpečí</vt:lpstr>
      <vt:lpstr>Interní hodnocení kvality a bezpečí</vt:lpstr>
      <vt:lpstr>Interní hodnocení kvality a bezpečí</vt:lpstr>
      <vt:lpstr>Externí hodnocení kvality a bezpečí</vt:lpstr>
      <vt:lpstr>Externí hodnocení kvality a bezpečí</vt:lpstr>
      <vt:lpstr>ZÁVĚREČNÉ SHRNUTÍ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 zdravotní péče</dc:title>
  <dc:creator>Pavlína Kaňová</dc:creator>
  <cp:lastModifiedBy>Pavlína Kaňová</cp:lastModifiedBy>
  <cp:revision>83</cp:revision>
  <cp:lastPrinted>1601-01-01T00:00:00Z</cp:lastPrinted>
  <dcterms:created xsi:type="dcterms:W3CDTF">2021-02-19T05:34:59Z</dcterms:created>
  <dcterms:modified xsi:type="dcterms:W3CDTF">2021-04-03T11:27:22Z</dcterms:modified>
</cp:coreProperties>
</file>