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9" r:id="rId3"/>
    <p:sldId id="295" r:id="rId4"/>
    <p:sldId id="296" r:id="rId5"/>
    <p:sldId id="297" r:id="rId6"/>
    <p:sldId id="310" r:id="rId7"/>
    <p:sldId id="298" r:id="rId8"/>
    <p:sldId id="325" r:id="rId9"/>
    <p:sldId id="333" r:id="rId10"/>
    <p:sldId id="334" r:id="rId11"/>
    <p:sldId id="336" r:id="rId12"/>
    <p:sldId id="326" r:id="rId13"/>
    <p:sldId id="320" r:id="rId14"/>
    <p:sldId id="335" r:id="rId15"/>
    <p:sldId id="321" r:id="rId16"/>
    <p:sldId id="322" r:id="rId17"/>
    <p:sldId id="323" r:id="rId18"/>
    <p:sldId id="324" r:id="rId19"/>
    <p:sldId id="301" r:id="rId20"/>
    <p:sldId id="311" r:id="rId21"/>
    <p:sldId id="312" r:id="rId22"/>
    <p:sldId id="313" r:id="rId23"/>
    <p:sldId id="300" r:id="rId24"/>
    <p:sldId id="314" r:id="rId25"/>
    <p:sldId id="315" r:id="rId26"/>
    <p:sldId id="316" r:id="rId27"/>
    <p:sldId id="317" r:id="rId28"/>
    <p:sldId id="302" r:id="rId29"/>
    <p:sldId id="308" r:id="rId30"/>
    <p:sldId id="303" r:id="rId31"/>
    <p:sldId id="319" r:id="rId32"/>
    <p:sldId id="304" r:id="rId33"/>
    <p:sldId id="305" r:id="rId34"/>
    <p:sldId id="331" r:id="rId35"/>
    <p:sldId id="332" r:id="rId36"/>
    <p:sldId id="328" r:id="rId37"/>
    <p:sldId id="329" r:id="rId38"/>
    <p:sldId id="330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A96635-F526-44C9-A4A9-FBD252A91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3440FC-4F94-47CC-A0D1-F47B1F4B83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B91D-5807-489D-BAF2-1828E26F60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478C755-9AF1-48C9-BD3B-ED3EE89A830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322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3D655E-918B-44C2-A242-CB9F6ACD4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C23566E-291E-49DD-B811-E92A0A0AC7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B6827-1B35-4BF7-8FC3-D508AF6FB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B5D6B49-EA74-4AA6-9749-78C4D1417F2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62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4DBFACA-76E2-4FD2-982D-D350021CE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132EBE-F196-4CF5-BE68-5BBC16274D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E454-BC98-472E-8613-9C6B95AFEA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4E8B8D5-735F-4CC7-87C1-289276D96CF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3813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A78F25-1161-4C08-9972-7189BE410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352E626-A363-4932-8CB6-AECDE616E7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D96F-FC05-426F-8616-FF6FF344A4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6B41D47-CC63-40DB-9DD9-5E0360490A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7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10. 12. 2020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/>
              <a:t/>
            </a:r>
            <a:br>
              <a:rPr lang="cs-CZ" sz="4800" b="1"/>
            </a:br>
            <a:r>
              <a:rPr lang="cs-CZ" sz="4800" b="1"/>
              <a:t>Obecná onkologie</a:t>
            </a:r>
            <a:r>
              <a:rPr lang="cs-CZ" sz="4800" b="1" dirty="0"/>
              <a:t/>
            </a:r>
            <a:br>
              <a:rPr lang="cs-CZ" sz="4800" b="1" dirty="0"/>
            </a:b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1921" y="1737360"/>
            <a:ext cx="10003972" cy="4924425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Dysplazie/</a:t>
            </a:r>
            <a:r>
              <a:rPr lang="cs-CZ" altLang="cs-CZ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neoplazie</a:t>
            </a:r>
            <a:r>
              <a:rPr lang="cs-CZ" altLang="cs-CZ" b="1" dirty="0">
                <a:solidFill>
                  <a:schemeClr val="hlink"/>
                </a:solidFill>
              </a:rPr>
              <a:t>:</a:t>
            </a:r>
            <a:r>
              <a:rPr lang="cs-CZ" altLang="cs-CZ" b="1" dirty="0">
                <a:solidFill>
                  <a:srgbClr val="F80012"/>
                </a:solidFill>
              </a:rPr>
              <a:t> </a:t>
            </a:r>
            <a:r>
              <a:rPr lang="cs-CZ" altLang="cs-CZ" dirty="0"/>
              <a:t>ztráta uniformity a architektonického uspořádání epitelových buněk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Progrese dysplastických změn/</a:t>
            </a:r>
            <a:r>
              <a:rPr lang="cs-CZ" altLang="cs-CZ" dirty="0" err="1"/>
              <a:t>intraepiteliálních</a:t>
            </a:r>
            <a:r>
              <a:rPr lang="cs-CZ" altLang="cs-CZ" dirty="0"/>
              <a:t> </a:t>
            </a:r>
            <a:r>
              <a:rPr lang="cs-CZ" altLang="cs-CZ" dirty="0" err="1"/>
              <a:t>neoplazií</a:t>
            </a:r>
            <a:r>
              <a:rPr lang="cs-CZ" altLang="cs-CZ" dirty="0"/>
              <a:t> v invazivní karcinom: </a:t>
            </a:r>
          </a:p>
          <a:p>
            <a:pPr marL="0" indent="0">
              <a:buNone/>
              <a:defRPr/>
            </a:pPr>
            <a:r>
              <a:rPr lang="cs-CZ" altLang="cs-CZ" dirty="0" err="1"/>
              <a:t>low</a:t>
            </a:r>
            <a:r>
              <a:rPr lang="cs-CZ" altLang="cs-CZ" dirty="0"/>
              <a:t> grade → </a:t>
            </a:r>
            <a:r>
              <a:rPr lang="cs-CZ" altLang="cs-CZ" dirty="0" err="1"/>
              <a:t>high</a:t>
            </a:r>
            <a:r>
              <a:rPr lang="cs-CZ" altLang="cs-CZ" dirty="0"/>
              <a:t> grade dysplazie → </a:t>
            </a: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dirty="0"/>
              <a:t> → invazivní karcinom </a:t>
            </a:r>
            <a:r>
              <a:rPr lang="cs-CZ" altLang="cs-CZ" dirty="0" smtClean="0"/>
              <a:t>(</a:t>
            </a:r>
            <a:r>
              <a:rPr lang="cs-CZ" altLang="cs-CZ" dirty="0"/>
              <a:t>s invazí přes bazální membránu)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i="1" dirty="0" err="1"/>
              <a:t>carcinoma</a:t>
            </a:r>
            <a:r>
              <a:rPr lang="cs-CZ" altLang="cs-CZ" i="1" dirty="0"/>
              <a:t> in </a:t>
            </a:r>
            <a:r>
              <a:rPr lang="cs-CZ" altLang="cs-CZ" i="1" dirty="0" err="1"/>
              <a:t>situ</a:t>
            </a:r>
            <a:r>
              <a:rPr lang="cs-CZ" altLang="cs-CZ" i="1" dirty="0"/>
              <a:t>:</a:t>
            </a:r>
            <a:r>
              <a:rPr lang="cs-CZ" altLang="cs-CZ" dirty="0"/>
              <a:t> dysplastické změny postihují celou tloušťku epitelu – </a:t>
            </a:r>
            <a:r>
              <a:rPr lang="cs-CZ" altLang="cs-CZ" dirty="0" err="1"/>
              <a:t>preinvazivní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, riziko progrese v invazivní karcinom velmi vysoké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pozn. většina </a:t>
            </a:r>
            <a:r>
              <a:rPr lang="cs-CZ" altLang="cs-CZ" dirty="0" err="1"/>
              <a:t>low</a:t>
            </a:r>
            <a:r>
              <a:rPr lang="cs-CZ" altLang="cs-CZ" dirty="0"/>
              <a:t> grade dysplazií neprogreduje v karcinom</a:t>
            </a:r>
            <a:r>
              <a:rPr lang="cs-CZ" altLang="cs-CZ"/>
              <a:t>, </a:t>
            </a:r>
            <a:r>
              <a:rPr lang="cs-CZ" altLang="cs-CZ" smtClean="0"/>
              <a:t>naopak </a:t>
            </a:r>
            <a:r>
              <a:rPr lang="cs-CZ" altLang="cs-CZ" dirty="0"/>
              <a:t>riziko progrese </a:t>
            </a:r>
            <a:r>
              <a:rPr lang="cs-CZ" altLang="cs-CZ" dirty="0" err="1"/>
              <a:t>high</a:t>
            </a:r>
            <a:r>
              <a:rPr lang="cs-CZ" altLang="cs-CZ" dirty="0"/>
              <a:t> grade dysplazií a in </a:t>
            </a:r>
            <a:r>
              <a:rPr lang="cs-CZ" altLang="cs-CZ" dirty="0" err="1"/>
              <a:t>situ</a:t>
            </a:r>
            <a:r>
              <a:rPr lang="cs-CZ" altLang="cs-CZ" dirty="0"/>
              <a:t> karcinomů velmi vysoké  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95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60563" y="7942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Dysplazie/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intraepitelová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neoplazie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: </a:t>
            </a:r>
            <a:br>
              <a:rPr lang="cs-CZ" altLang="cs-CZ" sz="36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ztráta uniformity a architektonického uspořádání epitelových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700" dirty="0">
                <a:solidFill>
                  <a:schemeClr val="tx1"/>
                </a:solidFill>
                <a:latin typeface="+mn-lt"/>
              </a:rPr>
              <a:t>reflektuje abnormality v proliferaci a diferenciaci buněk </a:t>
            </a:r>
            <a:br>
              <a:rPr lang="cs-CZ" altLang="cs-CZ" sz="2700" dirty="0">
                <a:solidFill>
                  <a:schemeClr val="tx1"/>
                </a:solidFill>
                <a:latin typeface="+mn-lt"/>
              </a:rPr>
            </a:br>
            <a:endParaRPr lang="cs-CZ" altLang="cs-CZ" sz="2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18446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Mitózy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Proliferační aktivita i mimo bazální vrstvu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Ztráta polarity buněk a jejich </a:t>
            </a:r>
            <a:r>
              <a:rPr lang="cs-CZ" altLang="cs-CZ" sz="2400" dirty="0" err="1"/>
              <a:t>normálmní</a:t>
            </a:r>
            <a:r>
              <a:rPr lang="cs-CZ" altLang="cs-CZ" sz="2400" dirty="0"/>
              <a:t> orientace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Zvýšený N/C poměr (</a:t>
            </a:r>
            <a:r>
              <a:rPr lang="cs-CZ" altLang="cs-CZ" sz="2400" dirty="0" err="1"/>
              <a:t>nukleo</a:t>
            </a:r>
            <a:r>
              <a:rPr lang="cs-CZ" altLang="cs-CZ" sz="2400" dirty="0"/>
              <a:t>/cytoplazmatický)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Zvětšená nepravidelná jádra s </a:t>
            </a:r>
            <a:r>
              <a:rPr lang="cs-CZ" altLang="cs-CZ" sz="2400" dirty="0" err="1"/>
              <a:t>hyperchromazií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/>
              <a:t>Prominující</a:t>
            </a:r>
            <a:r>
              <a:rPr lang="cs-CZ" altLang="cs-CZ" sz="2400" dirty="0"/>
              <a:t> zvětšená jadérka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Nepravidelná stratifikace a abnormální maturace epitelu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Jaderný a buněčný pleomorfismus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Abnormální keratinizace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Redukce až ztráta </a:t>
            </a:r>
            <a:r>
              <a:rPr lang="cs-CZ" altLang="cs-CZ" sz="2400" dirty="0" err="1"/>
              <a:t>kohezivity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07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B3CFF-B97C-4A4A-AECD-9996284F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err="1"/>
              <a:t>High</a:t>
            </a:r>
            <a:r>
              <a:rPr lang="cs-CZ" sz="4400" b="1" dirty="0"/>
              <a:t> grade dysplazie/IN dlaždicového epitelu</a:t>
            </a:r>
          </a:p>
        </p:txBody>
      </p:sp>
      <p:pic>
        <p:nvPicPr>
          <p:cNvPr id="4" name="Picture 9" descr="10_01B">
            <a:extLst>
              <a:ext uri="{FF2B5EF4-FFF2-40B4-BE49-F238E27FC236}">
                <a16:creationId xmlns:a16="http://schemas.microsoft.com/office/drawing/2014/main" id="{1C94759E-71C0-4252-A41D-11C3444BF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579" y="1846263"/>
            <a:ext cx="5989168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83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E0316946-D690-404F-8569-8383A37BD3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079715" y="0"/>
            <a:ext cx="10058400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Prekancerózy:</a:t>
            </a:r>
            <a:endParaRPr lang="cs-CZ" altLang="cs-CZ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761F43A4-9415-43FA-ADA5-C0F86D87C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0378" y="1854882"/>
            <a:ext cx="9081408" cy="456224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sz="3400" b="1" dirty="0">
                <a:solidFill>
                  <a:schemeClr val="hlink"/>
                </a:solidFill>
              </a:rPr>
              <a:t> léze: </a:t>
            </a:r>
            <a:r>
              <a:rPr lang="cs-CZ" altLang="cs-CZ" sz="2900" dirty="0">
                <a:solidFill>
                  <a:schemeClr val="hlink"/>
                </a:solidFill>
              </a:rPr>
              <a:t>prekurzory příslušných karcinomů, jejich </a:t>
            </a:r>
            <a:r>
              <a:rPr lang="cs-CZ" altLang="cs-CZ" sz="2900" dirty="0" err="1">
                <a:solidFill>
                  <a:schemeClr val="hlink"/>
                </a:solidFill>
              </a:rPr>
              <a:t>preinvazivní</a:t>
            </a:r>
            <a:r>
              <a:rPr lang="cs-CZ" altLang="cs-CZ" sz="2900" dirty="0">
                <a:solidFill>
                  <a:schemeClr val="hlink"/>
                </a:solidFill>
              </a:rPr>
              <a:t> stádia (=dysplazie/IN)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Adenomatózní polyp tlustého střeva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CIN (cervikální IN) , VIN (</a:t>
            </a:r>
            <a:r>
              <a:rPr lang="cs-CZ" altLang="cs-CZ" dirty="0" err="1"/>
              <a:t>vulvární</a:t>
            </a:r>
            <a:r>
              <a:rPr lang="cs-CZ" altLang="cs-CZ" dirty="0"/>
              <a:t> IN), </a:t>
            </a:r>
            <a:r>
              <a:rPr lang="cs-CZ" altLang="cs-CZ" dirty="0" err="1"/>
              <a:t>PanIN</a:t>
            </a:r>
            <a:r>
              <a:rPr lang="cs-CZ" altLang="cs-CZ" dirty="0"/>
              <a:t> (pankreatická IN), PIN (prostatická IN)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</a:t>
            </a:r>
            <a:r>
              <a:rPr lang="cs-CZ" altLang="cs-CZ" dirty="0" err="1"/>
              <a:t>duktální</a:t>
            </a:r>
            <a:r>
              <a:rPr lang="cs-CZ" altLang="cs-CZ" dirty="0"/>
              <a:t> a lobulární hyperplazie </a:t>
            </a:r>
            <a:r>
              <a:rPr lang="cs-CZ" altLang="cs-CZ" dirty="0" err="1"/>
              <a:t>mammy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Atypická hyperplazie endometria (EIN)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hlink"/>
                </a:solidFill>
              </a:rPr>
              <a:t>Tkáňové změny a chronické záněty: </a:t>
            </a:r>
            <a:r>
              <a:rPr lang="cs-CZ" altLang="cs-CZ" sz="2900" dirty="0">
                <a:solidFill>
                  <a:schemeClr val="hlink"/>
                </a:solidFill>
              </a:rPr>
              <a:t>se zvýšeným rizikem rozvoje karcinomu v tomto terénu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B gastritida (</a:t>
            </a:r>
            <a:r>
              <a:rPr lang="cs-CZ" altLang="cs-CZ" dirty="0" err="1"/>
              <a:t>Helicobacter</a:t>
            </a:r>
            <a:r>
              <a:rPr lang="cs-CZ" altLang="cs-CZ" dirty="0"/>
              <a:t> </a:t>
            </a:r>
            <a:r>
              <a:rPr lang="cs-CZ" altLang="cs-CZ" dirty="0" err="1"/>
              <a:t>pylori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atrofická gastritida (autoimunní)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Barrettův</a:t>
            </a:r>
            <a:r>
              <a:rPr lang="cs-CZ" altLang="cs-CZ" dirty="0"/>
              <a:t> jícen (GERD)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hepatitida B, C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Chronická pankreatitida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Ulcerativní kolitida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Céliakální</a:t>
            </a:r>
            <a:r>
              <a:rPr lang="cs-CZ" altLang="cs-CZ" dirty="0"/>
              <a:t> </a:t>
            </a:r>
            <a:r>
              <a:rPr lang="cs-CZ" altLang="cs-CZ" dirty="0" err="1"/>
              <a:t>sprue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54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8913"/>
            <a:ext cx="941614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Prekancerózní podmínky/fakultativní </a:t>
            </a: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prekancerózy v orální oblasti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8365"/>
            <a:ext cx="8578850" cy="452596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i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Stavy asociované s atrofií epitelu, např. </a:t>
            </a:r>
            <a:r>
              <a:rPr lang="cs-CZ" altLang="cs-CZ" sz="2400" b="1" dirty="0" err="1"/>
              <a:t>sideropenická</a:t>
            </a:r>
            <a:r>
              <a:rPr lang="cs-CZ" altLang="cs-CZ" sz="2400" b="1" dirty="0"/>
              <a:t> dysfagie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Orální </a:t>
            </a:r>
            <a:r>
              <a:rPr lang="cs-CZ" altLang="cs-CZ" sz="2400" b="1" dirty="0" err="1"/>
              <a:t>submukózní</a:t>
            </a:r>
            <a:r>
              <a:rPr lang="cs-CZ" altLang="cs-CZ" sz="2400" b="1" dirty="0"/>
              <a:t> fibróza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 err="1"/>
              <a:t>Lichen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planus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Lupus </a:t>
            </a:r>
            <a:r>
              <a:rPr lang="cs-CZ" altLang="cs-CZ" dirty="0" err="1"/>
              <a:t>erytematodes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Epidermolysis</a:t>
            </a:r>
            <a:r>
              <a:rPr lang="cs-CZ" altLang="cs-CZ" dirty="0"/>
              <a:t> </a:t>
            </a:r>
            <a:r>
              <a:rPr lang="cs-CZ" altLang="cs-CZ" dirty="0" err="1"/>
              <a:t>bullosa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 err="1"/>
              <a:t>Xeroderma</a:t>
            </a:r>
            <a:r>
              <a:rPr lang="cs-CZ" altLang="cs-CZ" dirty="0"/>
              <a:t> </a:t>
            </a:r>
            <a:r>
              <a:rPr lang="cs-CZ" altLang="cs-CZ" dirty="0" err="1"/>
              <a:t>pigmentosum</a:t>
            </a:r>
            <a:r>
              <a:rPr lang="cs-CZ" altLang="cs-CZ" dirty="0"/>
              <a:t> (AR, defekt reparace DNA)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Syfilis </a:t>
            </a:r>
            <a:r>
              <a:rPr lang="cs-CZ" altLang="cs-CZ" sz="1800" dirty="0"/>
              <a:t>(popsán SCC v atrofickém epitelu při </a:t>
            </a:r>
            <a:r>
              <a:rPr lang="cs-CZ" altLang="cs-CZ" sz="1800" dirty="0" err="1"/>
              <a:t>glossitidě</a:t>
            </a:r>
            <a:r>
              <a:rPr lang="cs-CZ" altLang="cs-CZ" sz="1800" dirty="0"/>
              <a:t> ve 3. stádiu) </a:t>
            </a:r>
          </a:p>
        </p:txBody>
      </p:sp>
    </p:spTree>
    <p:extLst>
      <p:ext uri="{BB962C8B-B14F-4D97-AF65-F5344CB8AC3E}">
        <p14:creationId xmlns:p14="http://schemas.microsoft.com/office/powerpoint/2010/main" val="636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D247A938-B13D-4908-B02F-07943EE849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Vztah chronického zánětu a karcinogeneze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2D65031-9D90-4EF5-A593-600D19AB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zvýšená produkce reaktivních oxidativních substancí, cytokinů, prozánětlivých transkripčních faktorů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mediátory zánětu: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genetického poškození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indukce buněčné proliferace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inhibice apoptózy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regulace nádorové angiogeneze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6865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EB01DDCC-1FC0-4ABA-9DAD-CB572D50A22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74825" y="2603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Příklad onkogeneze: pankreatický </a:t>
            </a:r>
            <a:r>
              <a:rPr lang="cs-CZ" altLang="cs-CZ" sz="2800" b="1" dirty="0" err="1">
                <a:solidFill>
                  <a:schemeClr val="tx1"/>
                </a:solidFill>
              </a:rPr>
              <a:t>duktální</a:t>
            </a:r>
            <a:r>
              <a:rPr lang="cs-CZ" altLang="cs-CZ" sz="2800" b="1" dirty="0">
                <a:solidFill>
                  <a:schemeClr val="tx1"/>
                </a:solidFill>
              </a:rPr>
              <a:t> adenokarcinom: akceptovaný lineární model progrese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86BDC68D-19EC-40FE-BBCC-E699925824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1484" y="3992336"/>
            <a:ext cx="9160102" cy="2354406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Aktivace onkogenů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K-ras, MYB, AKT2, AIB1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tumor supresorových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p16, p53, DPC4, BRCA2, LKB1/STK11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Inaktivace DNA </a:t>
            </a:r>
            <a:r>
              <a:rPr lang="cs-CZ" altLang="cs-CZ" sz="3400" b="1" dirty="0" err="1"/>
              <a:t>Mismatch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Repair</a:t>
            </a:r>
            <a:r>
              <a:rPr lang="cs-CZ" altLang="cs-CZ" sz="3400" b="1" dirty="0"/>
              <a:t> genů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3400" i="1" dirty="0"/>
              <a:t>        MSH2, MLH1,….</a:t>
            </a:r>
            <a:endParaRPr lang="cs-CZ" altLang="cs-CZ" sz="3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400" b="1" dirty="0"/>
              <a:t>Epigenetické změny, </a:t>
            </a:r>
            <a:r>
              <a:rPr lang="cs-CZ" altLang="cs-CZ" sz="3400" b="1" dirty="0" err="1"/>
              <a:t>dysregulace</a:t>
            </a:r>
            <a:r>
              <a:rPr lang="cs-CZ" altLang="cs-CZ" sz="3400" b="1" dirty="0"/>
              <a:t> </a:t>
            </a:r>
            <a:r>
              <a:rPr lang="cs-CZ" altLang="cs-CZ" sz="3400" b="1" dirty="0" err="1"/>
              <a:t>onkoproteinů</a:t>
            </a:r>
            <a:r>
              <a:rPr lang="cs-CZ" altLang="cs-CZ" sz="3400" b="1" dirty="0"/>
              <a:t>, aktivace </a:t>
            </a:r>
            <a:r>
              <a:rPr lang="cs-CZ" altLang="cs-CZ" sz="3400" b="1" dirty="0" err="1"/>
              <a:t>Notch</a:t>
            </a:r>
            <a:r>
              <a:rPr lang="cs-CZ" altLang="cs-CZ" sz="3400" b="1" dirty="0"/>
              <a:t> a </a:t>
            </a:r>
            <a:r>
              <a:rPr lang="cs-CZ" altLang="cs-CZ" sz="3400" b="1" dirty="0" err="1"/>
              <a:t>Hedgehog</a:t>
            </a:r>
            <a:r>
              <a:rPr lang="cs-CZ" altLang="cs-CZ" sz="3400" b="1" dirty="0"/>
              <a:t> signálních drah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1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  <p:pic>
        <p:nvPicPr>
          <p:cNvPr id="12292" name="Picture 11">
            <a:extLst>
              <a:ext uri="{FF2B5EF4-FFF2-40B4-BE49-F238E27FC236}">
                <a16:creationId xmlns:a16="http://schemas.microsoft.com/office/drawing/2014/main" id="{B15BDE8B-DEC2-4AF7-BFD8-6520DB5238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3725" y="1822615"/>
            <a:ext cx="6522357" cy="28473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28DCF82-934E-42C7-A253-0A3B52415263}"/>
              </a:ext>
            </a:extLst>
          </p:cNvPr>
          <p:cNvCxnSpPr/>
          <p:nvPr/>
        </p:nvCxnSpPr>
        <p:spPr>
          <a:xfrm>
            <a:off x="9755814" y="3535136"/>
            <a:ext cx="10205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2FFA2F-309A-46B9-A3A5-3D855E077FE1}"/>
              </a:ext>
            </a:extLst>
          </p:cNvPr>
          <p:cNvSpPr txBox="1"/>
          <p:nvPr/>
        </p:nvSpPr>
        <p:spPr>
          <a:xfrm>
            <a:off x="10776350" y="3211970"/>
            <a:ext cx="10509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</a:t>
            </a:r>
          </a:p>
          <a:p>
            <a:r>
              <a:rPr lang="cs-CZ" dirty="0"/>
              <a:t>karcinom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21582D7-B960-4F82-8C62-54D7BED0608D}"/>
              </a:ext>
            </a:extLst>
          </p:cNvPr>
          <p:cNvSpPr txBox="1"/>
          <p:nvPr/>
        </p:nvSpPr>
        <p:spPr>
          <a:xfrm>
            <a:off x="4955721" y="4984873"/>
            <a:ext cx="26533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Low</a:t>
            </a:r>
            <a:r>
              <a:rPr lang="cs-CZ" dirty="0"/>
              <a:t> grade dysplazie/IN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96BC7DB-ECFD-4E15-9F56-EBD6AF1BDAA0}"/>
              </a:ext>
            </a:extLst>
          </p:cNvPr>
          <p:cNvSpPr/>
          <p:nvPr/>
        </p:nvSpPr>
        <p:spPr>
          <a:xfrm>
            <a:off x="7992836" y="4984873"/>
            <a:ext cx="41229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= in </a:t>
            </a:r>
            <a:r>
              <a:rPr lang="cs-CZ" dirty="0" err="1"/>
              <a:t>situ</a:t>
            </a:r>
            <a:r>
              <a:rPr lang="cs-CZ" dirty="0"/>
              <a:t> karcinom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DBED436-BA60-40EF-8FED-AD775860C94E}"/>
              </a:ext>
            </a:extLst>
          </p:cNvPr>
          <p:cNvCxnSpPr>
            <a:cxnSpLocks/>
          </p:cNvCxnSpPr>
          <p:nvPr/>
        </p:nvCxnSpPr>
        <p:spPr>
          <a:xfrm flipH="1" flipV="1">
            <a:off x="5941165" y="3858302"/>
            <a:ext cx="215530" cy="1126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ACB65-45CD-43A6-9BB1-4BBDB895BB4E}"/>
              </a:ext>
            </a:extLst>
          </p:cNvPr>
          <p:cNvCxnSpPr>
            <a:cxnSpLocks/>
          </p:cNvCxnSpPr>
          <p:nvPr/>
        </p:nvCxnSpPr>
        <p:spPr>
          <a:xfrm flipV="1">
            <a:off x="6523675" y="3690258"/>
            <a:ext cx="693554" cy="1294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0819C96-D9EA-4C42-8F12-0E6E67104DF1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9307286" y="3780064"/>
            <a:ext cx="747033" cy="120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BD3C983E-BE75-4194-B884-A12DA9F58BD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2539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Pankreatická </a:t>
            </a:r>
            <a:r>
              <a:rPr lang="cs-CZ" altLang="cs-CZ" sz="40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4000" b="1" dirty="0">
                <a:solidFill>
                  <a:schemeClr val="tx1"/>
                </a:solidFill>
              </a:rPr>
              <a:t> (</a:t>
            </a:r>
            <a:r>
              <a:rPr lang="cs-CZ" altLang="cs-CZ" sz="4000" b="1" dirty="0" err="1">
                <a:solidFill>
                  <a:schemeClr val="tx1"/>
                </a:solidFill>
              </a:rPr>
              <a:t>PanIN</a:t>
            </a:r>
            <a:r>
              <a:rPr lang="cs-CZ" altLang="cs-CZ" sz="4000" b="1" dirty="0">
                <a:solidFill>
                  <a:schemeClr val="tx1"/>
                </a:solidFill>
              </a:rPr>
              <a:t>): 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 err="1">
                <a:solidFill>
                  <a:schemeClr val="tx1"/>
                </a:solidFill>
              </a:rPr>
              <a:t>low</a:t>
            </a:r>
            <a:r>
              <a:rPr lang="cs-CZ" altLang="cs-CZ" sz="3200" b="1" dirty="0">
                <a:solidFill>
                  <a:schemeClr val="tx1"/>
                </a:solidFill>
              </a:rPr>
              <a:t> grade (1A, 1B) </a:t>
            </a:r>
            <a:r>
              <a:rPr lang="cs-CZ" altLang="cs-CZ" sz="3200" b="1" dirty="0" err="1">
                <a:solidFill>
                  <a:schemeClr val="tx1"/>
                </a:solidFill>
              </a:rPr>
              <a:t>vs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high</a:t>
            </a:r>
            <a:r>
              <a:rPr lang="cs-CZ" altLang="cs-CZ" sz="3200" b="1" dirty="0">
                <a:solidFill>
                  <a:schemeClr val="tx1"/>
                </a:solidFill>
              </a:rPr>
              <a:t> grade (2,3)</a:t>
            </a: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DC0EB01E-E21F-4E92-990E-245E0DBCE5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2539" y="1926774"/>
            <a:ext cx="4110911" cy="226150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/>
              <a:t>PanIN-1A</a:t>
            </a:r>
          </a:p>
          <a:p>
            <a:pPr eaLnBrk="1" hangingPunct="1">
              <a:defRPr/>
            </a:pPr>
            <a:r>
              <a:rPr lang="cs-CZ" altLang="cs-CZ" sz="2800" dirty="0"/>
              <a:t>PanIN-1B</a:t>
            </a:r>
          </a:p>
          <a:p>
            <a:pPr eaLnBrk="1" hangingPunct="1">
              <a:defRPr/>
            </a:pPr>
            <a:r>
              <a:rPr lang="cs-CZ" altLang="cs-CZ" sz="2800" dirty="0"/>
              <a:t>PanIN-2</a:t>
            </a:r>
          </a:p>
          <a:p>
            <a:pPr eaLnBrk="1" hangingPunct="1">
              <a:defRPr/>
            </a:pPr>
            <a:r>
              <a:rPr lang="cs-CZ" altLang="cs-CZ" sz="2800" dirty="0"/>
              <a:t>PanIN-3 (</a:t>
            </a:r>
            <a:r>
              <a:rPr lang="cs-CZ" altLang="cs-CZ" sz="2800" i="1" dirty="0"/>
              <a:t>in </a:t>
            </a:r>
            <a:r>
              <a:rPr lang="cs-CZ" altLang="cs-CZ" sz="2800" i="1" dirty="0" err="1"/>
              <a:t>situ</a:t>
            </a:r>
            <a:r>
              <a:rPr lang="cs-CZ" altLang="cs-CZ" sz="2800" i="1" dirty="0"/>
              <a:t> </a:t>
            </a:r>
            <a:r>
              <a:rPr lang="cs-CZ" altLang="cs-CZ" sz="2800" dirty="0"/>
              <a:t>karcinom)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</p:txBody>
      </p:sp>
      <p:pic>
        <p:nvPicPr>
          <p:cNvPr id="13316" name="Picture 7" descr="panin">
            <a:extLst>
              <a:ext uri="{FF2B5EF4-FFF2-40B4-BE49-F238E27FC236}">
                <a16:creationId xmlns:a16="http://schemas.microsoft.com/office/drawing/2014/main" id="{8B2A8913-DDA0-4285-A6DC-A81CAAA61E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8097" y="1926773"/>
            <a:ext cx="5915025" cy="3663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AADB5A-31C1-40BD-8B6C-026C50416683}"/>
              </a:ext>
            </a:extLst>
          </p:cNvPr>
          <p:cNvSpPr txBox="1"/>
          <p:nvPr/>
        </p:nvSpPr>
        <p:spPr>
          <a:xfrm>
            <a:off x="277461" y="5609542"/>
            <a:ext cx="684996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High</a:t>
            </a:r>
            <a:r>
              <a:rPr lang="cs-CZ" dirty="0"/>
              <a:t> grade dysplazie/in </a:t>
            </a:r>
            <a:r>
              <a:rPr lang="cs-CZ" dirty="0" err="1"/>
              <a:t>situ</a:t>
            </a:r>
            <a:r>
              <a:rPr lang="cs-CZ" dirty="0"/>
              <a:t> karcinom: </a:t>
            </a:r>
            <a:r>
              <a:rPr lang="cs-CZ" dirty="0" err="1"/>
              <a:t>preinvazivní</a:t>
            </a:r>
            <a:r>
              <a:rPr lang="cs-CZ" dirty="0"/>
              <a:t> stádium karcinomu</a:t>
            </a:r>
          </a:p>
          <a:p>
            <a:r>
              <a:rPr lang="cs-CZ" dirty="0"/>
              <a:t>Invazivní karcinom: invaze přes bazální membránu</a:t>
            </a:r>
          </a:p>
        </p:txBody>
      </p:sp>
    </p:spTree>
    <p:extLst>
      <p:ext uri="{BB962C8B-B14F-4D97-AF65-F5344CB8AC3E}">
        <p14:creationId xmlns:p14="http://schemas.microsoft.com/office/powerpoint/2010/main" val="3044055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>
            <a:extLst>
              <a:ext uri="{FF2B5EF4-FFF2-40B4-BE49-F238E27FC236}">
                <a16:creationId xmlns:a16="http://schemas.microsoft.com/office/drawing/2014/main" id="{8F7DC254-D1A1-4979-9683-D34C64D10B32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Pankreatická </a:t>
            </a:r>
            <a:r>
              <a:rPr lang="cs-CZ" altLang="cs-CZ" sz="2400" b="1" dirty="0" err="1">
                <a:solidFill>
                  <a:schemeClr val="tx1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neoplazie</a:t>
            </a:r>
            <a:r>
              <a:rPr lang="cs-CZ" altLang="cs-CZ" sz="2400" b="1" dirty="0">
                <a:solidFill>
                  <a:schemeClr val="tx1"/>
                </a:solidFill>
              </a:rPr>
              <a:t>: </a:t>
            </a:r>
            <a:r>
              <a:rPr lang="cs-CZ" altLang="cs-CZ" sz="2400" b="1" dirty="0" err="1">
                <a:solidFill>
                  <a:schemeClr val="tx1"/>
                </a:solidFill>
              </a:rPr>
              <a:t>low</a:t>
            </a:r>
            <a:r>
              <a:rPr lang="cs-CZ" altLang="cs-CZ" sz="2400" b="1" dirty="0">
                <a:solidFill>
                  <a:schemeClr val="tx1"/>
                </a:solidFill>
              </a:rPr>
              <a:t> grade (1A, 1B) </a:t>
            </a:r>
            <a:r>
              <a:rPr lang="cs-CZ" altLang="cs-CZ" sz="2400" b="1" dirty="0" err="1">
                <a:solidFill>
                  <a:schemeClr val="tx1"/>
                </a:solidFill>
              </a:rPr>
              <a:t>vs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high</a:t>
            </a:r>
            <a:r>
              <a:rPr lang="cs-CZ" altLang="cs-CZ" sz="2400" b="1" dirty="0">
                <a:solidFill>
                  <a:schemeClr val="tx1"/>
                </a:solidFill>
              </a:rPr>
              <a:t> grade (2,3)</a:t>
            </a:r>
          </a:p>
        </p:txBody>
      </p:sp>
      <p:pic>
        <p:nvPicPr>
          <p:cNvPr id="14339" name="Picture 9" descr="PANIN_86">
            <a:extLst>
              <a:ext uri="{FF2B5EF4-FFF2-40B4-BE49-F238E27FC236}">
                <a16:creationId xmlns:a16="http://schemas.microsoft.com/office/drawing/2014/main" id="{08C6B82D-7AAF-4DCC-B6D9-886EABE8292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3477"/>
          <a:stretch>
            <a:fillRect/>
          </a:stretch>
        </p:blipFill>
        <p:spPr>
          <a:xfrm>
            <a:off x="2366964" y="1600200"/>
            <a:ext cx="32670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10" descr="PANIN_19">
            <a:extLst>
              <a:ext uri="{FF2B5EF4-FFF2-40B4-BE49-F238E27FC236}">
                <a16:creationId xmlns:a16="http://schemas.microsoft.com/office/drawing/2014/main" id="{16FDEA9E-27B7-4718-BC5B-08E36DD20BB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/>
          <a:stretch>
            <a:fillRect/>
          </a:stretch>
        </p:blipFill>
        <p:spPr>
          <a:xfrm>
            <a:off x="6534150" y="1600200"/>
            <a:ext cx="3314700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11" descr="PANIN_29">
            <a:extLst>
              <a:ext uri="{FF2B5EF4-FFF2-40B4-BE49-F238E27FC236}">
                <a16:creationId xmlns:a16="http://schemas.microsoft.com/office/drawing/2014/main" id="{4A0B1E3C-048F-4628-9894-A3AEB3F7986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639" y="3938589"/>
            <a:ext cx="3387725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12" descr="PANIN_42">
            <a:extLst>
              <a:ext uri="{FF2B5EF4-FFF2-40B4-BE49-F238E27FC236}">
                <a16:creationId xmlns:a16="http://schemas.microsoft.com/office/drawing/2014/main" id="{F8C6C670-8DFA-4977-B286-5A2B14891C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0025" y="3938589"/>
            <a:ext cx="328295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13">
            <a:extLst>
              <a:ext uri="{FF2B5EF4-FFF2-40B4-BE49-F238E27FC236}">
                <a16:creationId xmlns:a16="http://schemas.microsoft.com/office/drawing/2014/main" id="{472B81DD-09F8-4C9E-93B0-56986FEF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3429001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1A</a:t>
            </a: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9D17D658-0EEA-46BE-B104-4603FA42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3429001"/>
            <a:ext cx="430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1B</a:t>
            </a: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DF2FFDD4-B459-4E83-A229-C53C4946E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F42F1AA5-FC05-4A95-9B9A-02A4C28A9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913" y="5694363"/>
            <a:ext cx="292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9BA85A34-A617-4B39-A186-D8CD86B691F0}"/>
              </a:ext>
            </a:extLst>
          </p:cNvPr>
          <p:cNvCxnSpPr>
            <a:cxnSpLocks/>
          </p:cNvCxnSpPr>
          <p:nvPr/>
        </p:nvCxnSpPr>
        <p:spPr>
          <a:xfrm>
            <a:off x="9127671" y="5004707"/>
            <a:ext cx="930729" cy="8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E6656E-B6F3-4753-8821-B989F251C9D8}"/>
              </a:ext>
            </a:extLst>
          </p:cNvPr>
          <p:cNvSpPr txBox="1"/>
          <p:nvPr/>
        </p:nvSpPr>
        <p:spPr>
          <a:xfrm>
            <a:off x="10058400" y="4828205"/>
            <a:ext cx="19141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Invazivní karcinom</a:t>
            </a:r>
          </a:p>
        </p:txBody>
      </p:sp>
    </p:spTree>
    <p:extLst>
      <p:ext uri="{BB962C8B-B14F-4D97-AF65-F5344CB8AC3E}">
        <p14:creationId xmlns:p14="http://schemas.microsoft.com/office/powerpoint/2010/main" val="252488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F4CC9AC3-3575-4D85-93B5-59F13343D1C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nádoru a </a:t>
            </a:r>
            <a:r>
              <a:rPr lang="cs-CZ" altLang="cs-CZ" b="1" dirty="0" err="1">
                <a:solidFill>
                  <a:schemeClr val="tx1"/>
                </a:solidFill>
              </a:rPr>
              <a:t>typing</a:t>
            </a:r>
            <a:endParaRPr lang="cs-CZ" altLang="cs-CZ" b="1" dirty="0">
              <a:solidFill>
                <a:schemeClr val="tx1"/>
              </a:solidFill>
            </a:endParaRPr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154451ED-B225-49CF-9DCA-F05BF4116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32720" cy="439942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chemeClr val="accent2"/>
                </a:solidFill>
              </a:rPr>
              <a:t> </a:t>
            </a:r>
            <a:r>
              <a:rPr lang="cs-CZ" altLang="cs-CZ" sz="2400" b="1" dirty="0" err="1">
                <a:solidFill>
                  <a:schemeClr val="accent2"/>
                </a:solidFill>
              </a:rPr>
              <a:t>Typing</a:t>
            </a:r>
            <a:r>
              <a:rPr lang="cs-CZ" altLang="cs-CZ" sz="2400" b="1" dirty="0">
                <a:solidFill>
                  <a:schemeClr val="accent2"/>
                </a:solidFill>
              </a:rPr>
              <a:t>: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dirty="0"/>
              <a:t>začlenění nádoru do histogeneticky charakterizované diagnostické skupiny a jednotky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Nádorový parenchym </a:t>
            </a:r>
            <a:r>
              <a:rPr lang="cs-CZ" altLang="cs-CZ" dirty="0">
                <a:solidFill>
                  <a:schemeClr val="tx1"/>
                </a:solidFill>
              </a:rPr>
              <a:t>(vlastní </a:t>
            </a:r>
            <a:r>
              <a:rPr lang="cs-CZ" altLang="cs-CZ" dirty="0" err="1">
                <a:solidFill>
                  <a:schemeClr val="tx1"/>
                </a:solidFill>
              </a:rPr>
              <a:t>proliferující</a:t>
            </a:r>
            <a:r>
              <a:rPr lang="cs-CZ" altLang="cs-CZ" dirty="0">
                <a:solidFill>
                  <a:schemeClr val="tx1"/>
                </a:solidFill>
              </a:rPr>
              <a:t> nádorové buňky)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 Nádorové stroma </a:t>
            </a:r>
            <a:r>
              <a:rPr lang="cs-CZ" altLang="cs-CZ" dirty="0">
                <a:solidFill>
                  <a:schemeClr val="tx1"/>
                </a:solidFill>
              </a:rPr>
              <a:t>(podpůrná tkáň nádoru, její nedílná součást)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Nádorové stroma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integrální součást komplexního nádorového procesu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komunikace mezi nádorovými buňkami a extracelulární matrix („vzájemně si prospívají“)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médium pro přenos humorálních mezibuněčných signálů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podíl na regulaci proliferace nádorového parenchymu – rezervoár pro růstové faktory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stromální</a:t>
            </a:r>
            <a:r>
              <a:rPr lang="cs-CZ" altLang="cs-CZ" dirty="0"/>
              <a:t> cévy – význam pro metastazování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endParaRPr lang="cs-CZ" altLang="cs-CZ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8822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2384B-6353-4174-A749-2237DC84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nádoru (</a:t>
            </a:r>
            <a:r>
              <a:rPr lang="cs-CZ" b="1" dirty="0" err="1"/>
              <a:t>neoplazie</a:t>
            </a:r>
            <a:r>
              <a:rPr lang="cs-CZ" b="1" dirty="0"/>
              <a:t>, tumoru)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0C454-1355-4EC2-AA99-6A40EB72D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Abnormální masa tkáně, jejíž abnormální a nekoordinovaný růst přetrvává i poté, co přestala působit příčina nádor vyvolávající (</a:t>
            </a:r>
            <a:r>
              <a:rPr lang="cs-CZ" dirty="0" err="1"/>
              <a:t>Willis</a:t>
            </a:r>
            <a:r>
              <a:rPr lang="cs-CZ" dirty="0"/>
              <a:t>) 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je nevratnou/ireverzibilní změnou tkáně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roste autonomně, nezávisle na fyziologických stimulech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Nádor představuje klonální proliferaci expanzi nádorově transformované buňky (=nádor je monoklonální)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595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9A8A-58A4-497C-8502-4B9815E2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Stavba nádoru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58B00E-C579-488D-8C4D-ED9A401D2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6006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altLang="cs-CZ" b="1" dirty="0"/>
              <a:t>Nádory s abundantním parenchymem: měkké, medulární</a:t>
            </a:r>
          </a:p>
          <a:p>
            <a:pPr>
              <a:defRPr/>
            </a:pPr>
            <a:r>
              <a:rPr lang="cs-CZ" altLang="cs-CZ" b="1" dirty="0"/>
              <a:t>Nádory s abundantním kolagenním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 – s tzv. </a:t>
            </a:r>
            <a:r>
              <a:rPr lang="cs-CZ" altLang="cs-CZ" b="1" dirty="0" err="1"/>
              <a:t>desmoplastickým</a:t>
            </a:r>
            <a:r>
              <a:rPr lang="cs-CZ" altLang="cs-CZ" b="1" dirty="0"/>
              <a:t> </a:t>
            </a:r>
            <a:r>
              <a:rPr lang="cs-CZ" altLang="cs-CZ" b="1" dirty="0" err="1"/>
              <a:t>stromatem</a:t>
            </a:r>
            <a:r>
              <a:rPr lang="cs-CZ" altLang="cs-CZ" b="1" dirty="0"/>
              <a:t>: tuhé, </a:t>
            </a:r>
            <a:r>
              <a:rPr lang="cs-CZ" altLang="cs-CZ" b="1" dirty="0" err="1"/>
              <a:t>skirhotické</a:t>
            </a:r>
            <a:endParaRPr lang="cs-CZ" altLang="cs-CZ" b="1" dirty="0"/>
          </a:p>
          <a:p>
            <a:pPr>
              <a:defRPr/>
            </a:pPr>
            <a:endParaRPr lang="cs-CZ" altLang="cs-CZ" b="1" dirty="0"/>
          </a:p>
          <a:p>
            <a:pPr>
              <a:defRPr/>
            </a:pPr>
            <a:r>
              <a:rPr lang="cs-CZ" altLang="cs-CZ" b="1" dirty="0"/>
              <a:t>Nádory organoidní</a:t>
            </a:r>
            <a:r>
              <a:rPr lang="cs-CZ" altLang="cs-CZ" dirty="0"/>
              <a:t> (rozdíl mezi </a:t>
            </a:r>
            <a:r>
              <a:rPr lang="cs-CZ" altLang="cs-CZ" dirty="0" err="1"/>
              <a:t>stromatem</a:t>
            </a:r>
            <a:r>
              <a:rPr lang="cs-CZ" altLang="cs-CZ" dirty="0"/>
              <a:t> a parenchymem)</a:t>
            </a:r>
          </a:p>
          <a:p>
            <a:pPr>
              <a:defRPr/>
            </a:pPr>
            <a:r>
              <a:rPr lang="cs-CZ" altLang="cs-CZ" b="1" dirty="0"/>
              <a:t>Nádory </a:t>
            </a:r>
            <a:r>
              <a:rPr lang="cs-CZ" altLang="cs-CZ" b="1" dirty="0" err="1"/>
              <a:t>histoidní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(setření </a:t>
            </a:r>
            <a:r>
              <a:rPr lang="cs-CZ" altLang="cs-CZ" dirty="0" err="1"/>
              <a:t>cytomorfologických</a:t>
            </a:r>
            <a:r>
              <a:rPr lang="cs-CZ" altLang="cs-CZ" dirty="0"/>
              <a:t> rozdílů mezi parenchymem a </a:t>
            </a:r>
            <a:r>
              <a:rPr lang="cs-CZ" altLang="cs-CZ" dirty="0" err="1"/>
              <a:t>stromatem</a:t>
            </a:r>
            <a:r>
              <a:rPr lang="cs-CZ" altLang="cs-CZ" dirty="0"/>
              <a:t>).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altLang="cs-CZ" b="1" dirty="0"/>
              <a:t> </a:t>
            </a:r>
            <a:r>
              <a:rPr lang="cs-CZ" altLang="cs-CZ" dirty="0"/>
              <a:t>Nádory homologní (podoba s místními tkáněmi)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Nádory heterologní (schází podoba s místní tkání: maligní tumory; </a:t>
            </a:r>
            <a:r>
              <a:rPr lang="cs-CZ" altLang="cs-CZ" dirty="0" err="1"/>
              <a:t>dysontogenetické</a:t>
            </a:r>
            <a:r>
              <a:rPr lang="cs-CZ" altLang="cs-CZ" dirty="0"/>
              <a:t> tumory,  </a:t>
            </a:r>
          </a:p>
          <a:p>
            <a:pPr marL="0" indent="0">
              <a:buNone/>
              <a:defRPr/>
            </a:pPr>
            <a:r>
              <a:rPr lang="cs-CZ" altLang="cs-CZ" dirty="0"/>
              <a:t>   metaplastické nádory)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794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66F0BDBD-44D0-445C-9CFA-06BDE230DD4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665982"/>
            <a:ext cx="10517546" cy="14507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hlink"/>
                </a:solidFill>
              </a:rPr>
              <a:t/>
            </a:r>
            <a:br>
              <a:rPr lang="cs-CZ" altLang="cs-CZ" b="1" dirty="0">
                <a:solidFill>
                  <a:schemeClr val="hlink"/>
                </a:solidFill>
              </a:rPr>
            </a:br>
            <a:r>
              <a:rPr lang="cs-CZ" altLang="cs-CZ" b="1" dirty="0">
                <a:solidFill>
                  <a:schemeClr val="tx1"/>
                </a:solidFill>
              </a:rPr>
              <a:t>Nádorové kmenové buňky/</a:t>
            </a:r>
            <a:r>
              <a:rPr lang="cs-CZ" altLang="cs-CZ" b="1" dirty="0" err="1">
                <a:solidFill>
                  <a:schemeClr val="tx1"/>
                </a:solidFill>
              </a:rPr>
              <a:t>cancer</a:t>
            </a:r>
            <a:r>
              <a:rPr lang="cs-CZ" altLang="cs-CZ" b="1" dirty="0">
                <a:solidFill>
                  <a:schemeClr val="tx1"/>
                </a:solidFill>
              </a:rPr>
              <a:t> stem </a:t>
            </a:r>
            <a:r>
              <a:rPr lang="cs-CZ" altLang="cs-CZ" b="1" dirty="0" err="1">
                <a:solidFill>
                  <a:schemeClr val="tx1"/>
                </a:solidFill>
              </a:rPr>
              <a:t>cells</a:t>
            </a:r>
            <a:r>
              <a:rPr lang="cs-CZ" altLang="cs-CZ" b="1" dirty="0">
                <a:solidFill>
                  <a:schemeClr val="tx1"/>
                </a:solidFill>
              </a:rPr>
              <a:t>; CSC </a:t>
            </a:r>
            <a:br>
              <a:rPr lang="cs-CZ" altLang="cs-CZ" b="1" dirty="0">
                <a:solidFill>
                  <a:schemeClr val="tx1"/>
                </a:solidFill>
              </a:rPr>
            </a:br>
            <a:r>
              <a:rPr lang="cs-CZ" altLang="cs-CZ" sz="4000" b="1" dirty="0">
                <a:solidFill>
                  <a:schemeClr val="tx1"/>
                </a:solidFill>
              </a:rPr>
              <a:t>(tumor </a:t>
            </a:r>
            <a:r>
              <a:rPr lang="cs-CZ" altLang="cs-CZ" sz="4000" b="1" dirty="0" err="1">
                <a:solidFill>
                  <a:schemeClr val="tx1"/>
                </a:solidFill>
              </a:rPr>
              <a:t>initiating</a:t>
            </a:r>
            <a:r>
              <a:rPr lang="cs-CZ" altLang="cs-CZ" sz="4000" b="1" dirty="0">
                <a:solidFill>
                  <a:schemeClr val="tx1"/>
                </a:solidFill>
              </a:rPr>
              <a:t> stem </a:t>
            </a:r>
            <a:r>
              <a:rPr lang="cs-CZ" altLang="cs-CZ" sz="4000" b="1" dirty="0" err="1">
                <a:solidFill>
                  <a:schemeClr val="tx1"/>
                </a:solidFill>
              </a:rPr>
              <a:t>cells</a:t>
            </a:r>
            <a:r>
              <a:rPr lang="cs-CZ" altLang="cs-CZ" sz="4000" b="1" dirty="0">
                <a:solidFill>
                  <a:schemeClr val="tx1"/>
                </a:solidFill>
              </a:rPr>
              <a:t>; T-IS)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endParaRPr lang="cs-CZ" altLang="cs-CZ" sz="4000" dirty="0">
              <a:solidFill>
                <a:schemeClr val="tx1"/>
              </a:solidFill>
            </a:endParaRP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BDFAB4E8-4ED8-460C-A9EB-18649AF91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1673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1800" dirty="0"/>
              <a:t> </a:t>
            </a:r>
            <a:r>
              <a:rPr lang="cs-CZ" altLang="cs-CZ" sz="2400" dirty="0" err="1"/>
              <a:t>tumorigenní</a:t>
            </a:r>
            <a:r>
              <a:rPr lang="cs-CZ" altLang="cs-CZ" sz="2400" dirty="0"/>
              <a:t> subpopulace nádorových buněk se schopností </a:t>
            </a:r>
            <a:r>
              <a:rPr lang="cs-CZ" altLang="cs-CZ" sz="2400" dirty="0" err="1"/>
              <a:t>samoobnovy</a:t>
            </a:r>
            <a:r>
              <a:rPr lang="cs-CZ" altLang="cs-CZ" sz="2400" dirty="0"/>
              <a:t> a diferenciace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buňky schopné iniciovat a udržovat nádor; 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iniciální cíle transformace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nádor: klonální proliferace transformované buňky (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potomstvo T-IS)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identifikovány v celé řadě nádorů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nízká proliferační aktivita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CSC: odolné vůči konvenční  terapii – příčina </a:t>
            </a:r>
            <a:r>
              <a:rPr lang="cs-CZ" altLang="cs-CZ" sz="2400" dirty="0" err="1"/>
              <a:t>rekurence</a:t>
            </a:r>
            <a:r>
              <a:rPr lang="cs-CZ" altLang="cs-CZ" sz="2400" dirty="0"/>
              <a:t> nádorových onemocnění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konvenční terapie malignit zaměřená na </a:t>
            </a:r>
            <a:r>
              <a:rPr lang="cs-CZ" altLang="cs-CZ" sz="2400" dirty="0" err="1"/>
              <a:t>proliferující</a:t>
            </a:r>
            <a:r>
              <a:rPr lang="cs-CZ" altLang="cs-CZ" sz="2400" dirty="0"/>
              <a:t> nádorové buňky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081320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48C6FFD-5535-4A5D-92EA-C532A24A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4292601"/>
            <a:ext cx="4824413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7651" name="Picture 3" descr="origin scs">
            <a:extLst>
              <a:ext uri="{FF2B5EF4-FFF2-40B4-BE49-F238E27FC236}">
                <a16:creationId xmlns:a16="http://schemas.microsoft.com/office/drawing/2014/main" id="{8BEF22E3-1E88-4435-9A9D-900D519E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97"/>
          <a:stretch>
            <a:fillRect/>
          </a:stretch>
        </p:blipFill>
        <p:spPr bwMode="auto">
          <a:xfrm>
            <a:off x="1703389" y="1557338"/>
            <a:ext cx="39719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therapy 2">
            <a:extLst>
              <a:ext uri="{FF2B5EF4-FFF2-40B4-BE49-F238E27FC236}">
                <a16:creationId xmlns:a16="http://schemas.microsoft.com/office/drawing/2014/main" id="{77FDFD1E-0980-4D8C-A43E-2A1B5654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1844675"/>
            <a:ext cx="4748213" cy="3525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7" name="Rectangle 5">
            <a:extLst>
              <a:ext uri="{FF2B5EF4-FFF2-40B4-BE49-F238E27FC236}">
                <a16:creationId xmlns:a16="http://schemas.microsoft.com/office/drawing/2014/main" id="{ECF758D3-51C5-4E07-A409-58FE501F3F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Teorie nádorových kmenových buněk</a:t>
            </a:r>
          </a:p>
        </p:txBody>
      </p:sp>
      <p:sp>
        <p:nvSpPr>
          <p:cNvPr id="325638" name="Rectangle 6">
            <a:extLst>
              <a:ext uri="{FF2B5EF4-FFF2-40B4-BE49-F238E27FC236}">
                <a16:creationId xmlns:a16="http://schemas.microsoft.com/office/drawing/2014/main" id="{9AAA23A3-551F-4AAF-9534-D47B168950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280" y="1844675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70575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22548C80-32A9-474C-BB8F-6D501DDE94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Nádorová multiplicita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4A9E0F78-CD46-4FC3-BAF2-5FD76F672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cs-CZ" sz="2800" dirty="0"/>
              <a:t>Nález více nádorových ložisek</a:t>
            </a:r>
          </a:p>
          <a:p>
            <a:pPr eaLnBrk="1" hangingPunct="1">
              <a:defRPr/>
            </a:pPr>
            <a:r>
              <a:rPr lang="cs-CZ" altLang="cs-CZ" sz="2800" dirty="0"/>
              <a:t>Metastázy – sekundární multiplicita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Primární multiplicita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simultánní multiplicita (výskyt několika nádorů současně; geneticky podmíněná náchylnost k nádorům určitého typu)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/>
              <a:t> </a:t>
            </a:r>
            <a:r>
              <a:rPr lang="cs-CZ" altLang="cs-CZ" sz="2400" smtClean="0"/>
              <a:t>primární </a:t>
            </a:r>
            <a:r>
              <a:rPr lang="cs-CZ" altLang="cs-CZ" sz="2400" dirty="0"/>
              <a:t>simultánní multiplicita lokální (kožní nádory po expozici 1 zevní karcinogenní noxe)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 primární sukcesivní multiplicity</a:t>
            </a:r>
          </a:p>
          <a:p>
            <a:pPr eaLnBrk="1" hangingPunct="1"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buFontTx/>
              <a:buChar char="-"/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91240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B77425F1-0752-491F-8F9E-3EA94037CE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Klasifikace a systematika nádorů</a:t>
            </a:r>
          </a:p>
        </p:txBody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ADFBB165-58FB-4451-A0A0-031138746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991649"/>
            <a:ext cx="10575911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Dělení podle biologického chování: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benigní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potencionálně maligní a </a:t>
            </a:r>
            <a:r>
              <a:rPr lang="cs-CZ" altLang="cs-CZ" dirty="0" err="1"/>
              <a:t>semimaligní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maligní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Histogenetická klasifikace (morfologická klasifikace dle tkáňového původu)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epitelové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mesenchymové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neuroektodermové</a:t>
            </a:r>
            <a:r>
              <a:rPr lang="cs-CZ" altLang="cs-CZ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embryonální (</a:t>
            </a:r>
            <a:r>
              <a:rPr lang="cs-CZ" altLang="cs-CZ" dirty="0" err="1"/>
              <a:t>germinální</a:t>
            </a:r>
            <a:r>
              <a:rPr lang="cs-CZ" altLang="cs-CZ" dirty="0"/>
              <a:t> + orgánově specifické (</a:t>
            </a:r>
            <a:r>
              <a:rPr lang="cs-CZ" altLang="cs-CZ" dirty="0" err="1"/>
              <a:t>hepatoblastom</a:t>
            </a:r>
            <a:r>
              <a:rPr lang="cs-CZ" altLang="cs-CZ" dirty="0"/>
              <a:t>, </a:t>
            </a:r>
            <a:r>
              <a:rPr lang="cs-CZ" altLang="cs-CZ" dirty="0" err="1"/>
              <a:t>pankreatoblastom</a:t>
            </a:r>
            <a:r>
              <a:rPr lang="cs-CZ" altLang="cs-CZ" dirty="0"/>
              <a:t>, </a:t>
            </a:r>
            <a:r>
              <a:rPr lang="cs-CZ" altLang="cs-CZ" dirty="0" err="1"/>
              <a:t>nefroblastom</a:t>
            </a:r>
            <a:r>
              <a:rPr lang="cs-CZ" altLang="cs-CZ" dirty="0"/>
              <a:t>, …….))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smíšené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22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81" name="Group 73">
            <a:extLst>
              <a:ext uri="{FF2B5EF4-FFF2-40B4-BE49-F238E27FC236}">
                <a16:creationId xmlns:a16="http://schemas.microsoft.com/office/drawing/2014/main" id="{FC8A367A-E209-4595-B42C-2B2000FF2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579372"/>
              </p:ext>
            </p:extLst>
          </p:nvPr>
        </p:nvGraphicFramePr>
        <p:xfrm>
          <a:off x="1040860" y="136187"/>
          <a:ext cx="10301592" cy="6624535"/>
        </p:xfrm>
        <a:graphic>
          <a:graphicData uri="http://schemas.openxmlformats.org/drawingml/2006/table">
            <a:tbl>
              <a:tblPr/>
              <a:tblGrid>
                <a:gridCol w="343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Charakteristika nádoru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benigní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maligní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rychlost růstu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pomalá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relativně rychlá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mitotická aktivita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nízká; ojedinělé 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vysoká; četné i atypické mitózy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diferenciace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diferencované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různý stupeň diferenciace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jaderná morfologie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normální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hyperchromazie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↑N/C, jadérka, ↑bazofilie cytoplazmy,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pleomorfie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jaderná i buněčná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5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invazivní růst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metastazování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nikdy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ohraničení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ohraničené, opouzdřené, expanzivně rostoucí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špatné ohraničené,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infiltrativní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růst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nekrózy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ulcerace při růstu na kůži a sliznicích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vzácně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na površích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charakter růstu 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exofytický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často endofytický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50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>
            <a:extLst>
              <a:ext uri="{FF2B5EF4-FFF2-40B4-BE49-F238E27FC236}">
                <a16:creationId xmlns:a16="http://schemas.microsoft.com/office/drawing/2014/main" id="{781F151C-2E0F-4F6D-8C73-B42390CEC5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14101" y="0"/>
            <a:ext cx="8786023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Benigní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maligní </a:t>
            </a:r>
            <a:r>
              <a:rPr lang="cs-CZ" altLang="cs-CZ" sz="4000" b="1" dirty="0" err="1">
                <a:solidFill>
                  <a:schemeClr val="tx1"/>
                </a:solidFill>
              </a:rPr>
              <a:t>leiomyosarkom</a:t>
            </a:r>
            <a:r>
              <a:rPr lang="cs-CZ" altLang="cs-CZ" sz="4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64A22844-18B8-42D4-91BB-A5CE74B8D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060575"/>
            <a:ext cx="8229600" cy="4565650"/>
          </a:xfrm>
        </p:spPr>
      </p:pic>
    </p:spTree>
    <p:extLst>
      <p:ext uri="{BB962C8B-B14F-4D97-AF65-F5344CB8AC3E}">
        <p14:creationId xmlns:p14="http://schemas.microsoft.com/office/powerpoint/2010/main" val="134025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F02B3758-45DD-451D-950B-D6985662216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29186" y="-13168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 err="1">
                <a:solidFill>
                  <a:schemeClr val="tx1"/>
                </a:solidFill>
              </a:rPr>
              <a:t>Semimaligní</a:t>
            </a:r>
            <a:r>
              <a:rPr lang="cs-CZ" altLang="cs-CZ" sz="4000" b="1" dirty="0">
                <a:solidFill>
                  <a:schemeClr val="tx1"/>
                </a:solidFill>
              </a:rPr>
              <a:t> tumory </a:t>
            </a:r>
            <a:r>
              <a:rPr lang="cs-CZ" altLang="cs-CZ" sz="4000" b="1" dirty="0" err="1">
                <a:solidFill>
                  <a:schemeClr val="tx1"/>
                </a:solidFill>
              </a:rPr>
              <a:t>vs</a:t>
            </a:r>
            <a:r>
              <a:rPr lang="cs-CZ" altLang="cs-CZ" sz="4000" b="1" dirty="0">
                <a:solidFill>
                  <a:schemeClr val="tx1"/>
                </a:solidFill>
              </a:rPr>
              <a:t> potenciálně maligní tumory</a:t>
            </a:r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2C4E89D6-3B31-4479-AC31-E4FC0D9F620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91541" y="1901151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Různá ztráta diferenciace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Často vyšší proliferační aktivita, atypické mitózy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Invazivní růst, špatné ohraničení, </a:t>
            </a:r>
            <a:r>
              <a:rPr lang="cs-CZ" altLang="cs-CZ" sz="2800" dirty="0" err="1">
                <a:solidFill>
                  <a:schemeClr val="tx1"/>
                </a:solidFill>
              </a:rPr>
              <a:t>invazivita</a:t>
            </a:r>
            <a:r>
              <a:rPr lang="cs-CZ" altLang="cs-CZ" sz="2800" dirty="0">
                <a:solidFill>
                  <a:schemeClr val="tx1"/>
                </a:solidFill>
              </a:rPr>
              <a:t>, někdy částečně expanzivní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Nemetastazují</a:t>
            </a:r>
          </a:p>
          <a:p>
            <a:pPr eaLnBrk="1" hangingPunct="1">
              <a:defRPr/>
            </a:pPr>
            <a:r>
              <a:rPr lang="cs-CZ" altLang="cs-CZ" sz="2800" i="1" dirty="0" err="1">
                <a:solidFill>
                  <a:schemeClr val="tx1"/>
                </a:solidFill>
              </a:rPr>
              <a:t>Basaliom</a:t>
            </a:r>
            <a:r>
              <a:rPr lang="cs-CZ" altLang="cs-CZ" sz="2800" i="1" dirty="0">
                <a:solidFill>
                  <a:schemeClr val="tx1"/>
                </a:solidFill>
              </a:rPr>
              <a:t> kůže</a:t>
            </a:r>
          </a:p>
        </p:txBody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D9CAADA9-F029-4DDD-9A97-C5D54FD2AD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29253" y="190115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Diferencované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tkáňové a buněčné atypie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Bez atypických mitóz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Expanzivně rostoucí, častou opouzdřené</a:t>
            </a:r>
          </a:p>
          <a:p>
            <a:pPr eaLnBrk="1" hangingPunct="1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Vzácně metastazující</a:t>
            </a:r>
          </a:p>
          <a:p>
            <a:pPr eaLnBrk="1" hangingPunct="1">
              <a:defRPr/>
            </a:pPr>
            <a:r>
              <a:rPr lang="cs-CZ" altLang="cs-CZ" sz="2800" i="1" dirty="0">
                <a:solidFill>
                  <a:schemeClr val="tx1"/>
                </a:solidFill>
              </a:rPr>
              <a:t>Pleomorfní adenom slinné žlázy</a:t>
            </a:r>
          </a:p>
        </p:txBody>
      </p:sp>
    </p:spTree>
    <p:extLst>
      <p:ext uri="{BB962C8B-B14F-4D97-AF65-F5344CB8AC3E}">
        <p14:creationId xmlns:p14="http://schemas.microsoft.com/office/powerpoint/2010/main" val="199903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C176F7DD-BAD3-45EA-9E21-0801DAF521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a </a:t>
            </a:r>
            <a:r>
              <a:rPr lang="cs-CZ" altLang="cs-CZ" b="1" dirty="0" err="1">
                <a:solidFill>
                  <a:schemeClr val="tx1"/>
                </a:solidFill>
              </a:rPr>
              <a:t>grading</a:t>
            </a:r>
            <a:r>
              <a:rPr lang="cs-CZ" altLang="cs-CZ" b="1" dirty="0">
                <a:solidFill>
                  <a:schemeClr val="tx1"/>
                </a:solidFill>
              </a:rPr>
              <a:t> tumorů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737E86F-33F7-45D4-8261-2C0F975E6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200" dirty="0"/>
              <a:t>Grade 1: dobře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2: středně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3: málo diferencovaný nádor</a:t>
            </a:r>
          </a:p>
          <a:p>
            <a:pPr eaLnBrk="1" hangingPunct="1">
              <a:defRPr/>
            </a:pPr>
            <a:r>
              <a:rPr lang="cs-CZ" altLang="cs-CZ" sz="3200" dirty="0"/>
              <a:t>Grade 4: nediferencovaný nádor</a:t>
            </a:r>
          </a:p>
          <a:p>
            <a:pPr eaLnBrk="1" hangingPunct="1">
              <a:defRPr/>
            </a:pPr>
            <a:endParaRPr lang="cs-CZ" altLang="cs-CZ" sz="3200" dirty="0"/>
          </a:p>
          <a:p>
            <a:pPr eaLnBrk="1" hangingPunct="1">
              <a:defRPr/>
            </a:pPr>
            <a:r>
              <a:rPr lang="cs-CZ" altLang="cs-CZ" sz="3200" dirty="0"/>
              <a:t>Nádory vyššího gradu agresivnější, s horší prognózou.</a:t>
            </a:r>
          </a:p>
          <a:p>
            <a:pPr eaLnBrk="1" hangingPunct="1">
              <a:defRPr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3924719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>
            <a:extLst>
              <a:ext uri="{FF2B5EF4-FFF2-40B4-BE49-F238E27FC236}">
                <a16:creationId xmlns:a16="http://schemas.microsoft.com/office/drawing/2014/main" id="{472D0955-642A-477F-A9EC-C7454FC239F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286603"/>
            <a:ext cx="10702371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Dobře diferencovaný adenokarcinom </a:t>
            </a:r>
            <a:r>
              <a:rPr lang="cs-CZ" altLang="cs-CZ" sz="2800" b="1" dirty="0" err="1">
                <a:solidFill>
                  <a:schemeClr val="tx1"/>
                </a:solidFill>
              </a:rPr>
              <a:t>vs</a:t>
            </a:r>
            <a:r>
              <a:rPr lang="cs-CZ" altLang="cs-CZ" sz="2800" b="1" dirty="0">
                <a:solidFill>
                  <a:schemeClr val="tx1"/>
                </a:solidFill>
              </a:rPr>
              <a:t> nízce diferencovaný adenokarcinom</a:t>
            </a:r>
          </a:p>
        </p:txBody>
      </p:sp>
      <p:pic>
        <p:nvPicPr>
          <p:cNvPr id="28675" name="Picture 7">
            <a:extLst>
              <a:ext uri="{FF2B5EF4-FFF2-40B4-BE49-F238E27FC236}">
                <a16:creationId xmlns:a16="http://schemas.microsoft.com/office/drawing/2014/main" id="{2AF9AA0D-F06B-4002-8D1A-73EFDE6DE2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354264"/>
            <a:ext cx="4038600" cy="3017837"/>
          </a:xfrm>
          <a:noFill/>
        </p:spPr>
      </p:pic>
      <p:pic>
        <p:nvPicPr>
          <p:cNvPr id="28676" name="Picture 8">
            <a:extLst>
              <a:ext uri="{FF2B5EF4-FFF2-40B4-BE49-F238E27FC236}">
                <a16:creationId xmlns:a16="http://schemas.microsoft.com/office/drawing/2014/main" id="{98EB9A68-86C4-4AEA-84D1-03376E63ED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115" y="2354264"/>
            <a:ext cx="4038600" cy="3017837"/>
          </a:xfr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CD13227-7DC3-4114-8C9B-81D878B56458}"/>
              </a:ext>
            </a:extLst>
          </p:cNvPr>
          <p:cNvSpPr txBox="1"/>
          <p:nvPr/>
        </p:nvSpPr>
        <p:spPr>
          <a:xfrm>
            <a:off x="4385490" y="5619673"/>
            <a:ext cx="348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Duktální</a:t>
            </a:r>
            <a:r>
              <a:rPr lang="cs-CZ" dirty="0"/>
              <a:t> adenokarcinom pankreatu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DE1E0BF-AF17-46F1-9C07-AD1CE4F30647}"/>
              </a:ext>
            </a:extLst>
          </p:cNvPr>
          <p:cNvCxnSpPr/>
          <p:nvPr/>
        </p:nvCxnSpPr>
        <p:spPr>
          <a:xfrm>
            <a:off x="3706238" y="1653702"/>
            <a:ext cx="554477" cy="1955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48027A5-CDF9-44EE-8A2F-992546FB7DC2}"/>
              </a:ext>
            </a:extLst>
          </p:cNvPr>
          <p:cNvCxnSpPr/>
          <p:nvPr/>
        </p:nvCxnSpPr>
        <p:spPr>
          <a:xfrm flipH="1">
            <a:off x="8005864" y="1737360"/>
            <a:ext cx="1838527" cy="2338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07AEDCF6-67EE-4642-97E2-DC7FFB5B5D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Příčiny </a:t>
            </a:r>
            <a:r>
              <a:rPr lang="cs-CZ" altLang="cs-CZ" b="1" dirty="0">
                <a:solidFill>
                  <a:schemeClr val="tx1"/>
                </a:solidFill>
              </a:rPr>
              <a:t>vzniku nádorů</a:t>
            </a:r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4D11996A-FC31-46DC-A434-C61C615A9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204963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b="1" dirty="0"/>
              <a:t>Genetické a regulační </a:t>
            </a:r>
            <a:r>
              <a:rPr lang="cs-CZ" altLang="cs-CZ" sz="2800" b="1" dirty="0" err="1"/>
              <a:t>změny→funkční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dysregulace</a:t>
            </a:r>
            <a:r>
              <a:rPr lang="cs-CZ" altLang="cs-CZ" sz="2800" b="1" dirty="0"/>
              <a:t> dělení a přirozeného zániku buněk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sz="2800" dirty="0"/>
              <a:t>Změny vznikající: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 průběhu života ve tkáni/orgánu, kde tumor vzniká tzv. </a:t>
            </a:r>
            <a:r>
              <a:rPr lang="cs-CZ" altLang="cs-CZ" sz="2800" b="1" dirty="0"/>
              <a:t>sporadickými mutacemi (mutacemi v somatických buňkách)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vrozená mutace – </a:t>
            </a:r>
            <a:r>
              <a:rPr lang="cs-CZ" altLang="cs-CZ" sz="2800" b="1" dirty="0"/>
              <a:t>mutace v zárodeční linii</a:t>
            </a:r>
          </a:p>
          <a:p>
            <a:pPr eaLnBrk="1" hangingPunct="1">
              <a:buFontTx/>
              <a:buNone/>
              <a:defRPr/>
            </a:pP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555168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CE9330F0-6AE2-4215-A0B8-E35553FE6E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593388"/>
            <a:ext cx="88929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5300" b="1" dirty="0">
                <a:solidFill>
                  <a:schemeClr val="tx1"/>
                </a:solidFill>
              </a:rPr>
              <a:t>Metastazování</a:t>
            </a:r>
            <a:r>
              <a:rPr lang="cs-CZ" altLang="cs-CZ" sz="5300" dirty="0">
                <a:solidFill>
                  <a:srgbClr val="F80012"/>
                </a:solidFill>
              </a:rPr>
              <a:t> </a:t>
            </a:r>
            <a:br>
              <a:rPr lang="cs-CZ" altLang="cs-CZ" sz="5300" dirty="0">
                <a:solidFill>
                  <a:srgbClr val="F80012"/>
                </a:solidFill>
              </a:rPr>
            </a:br>
            <a:r>
              <a:rPr lang="cs-CZ" altLang="cs-CZ" sz="2700" dirty="0"/>
              <a:t>vytváření nových </a:t>
            </a:r>
            <a:r>
              <a:rPr lang="cs-CZ" altLang="cs-CZ" sz="2700" dirty="0" err="1"/>
              <a:t>dceřinných</a:t>
            </a:r>
            <a:r>
              <a:rPr lang="cs-CZ" altLang="cs-CZ" sz="2700" dirty="0"/>
              <a:t> (sekundárních) nádorových ložisek bez morfologické souvislosti s primárním tumorem</a:t>
            </a:r>
            <a:endParaRPr lang="cs-CZ" altLang="cs-CZ" sz="2700" dirty="0">
              <a:solidFill>
                <a:srgbClr val="F80012"/>
              </a:solidFill>
            </a:endParaRP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A7BAFD07-9618-4F8A-966B-254EBF5BE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941817"/>
            <a:ext cx="8229600" cy="56165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Benigní nádory nemetastazují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/>
              <a:t>Invazivnost</a:t>
            </a:r>
            <a:r>
              <a:rPr lang="cs-CZ" altLang="cs-CZ" sz="2400" b="1" dirty="0"/>
              <a:t> maligním nádorů umožňuje metastatické šíření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/>
              <a:t> 3 cesty metastatického šíření: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/>
              <a:t>Hematogenní (do plic, jater, kostí, mozku,…..)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Lymfogenní</a:t>
            </a:r>
            <a:r>
              <a:rPr lang="cs-CZ" altLang="cs-CZ" dirty="0"/>
              <a:t> (do regionálních lymfatických uzlin)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dirty="0" err="1"/>
              <a:t>Porogenní</a:t>
            </a:r>
            <a:r>
              <a:rPr lang="cs-CZ" altLang="cs-CZ" dirty="0"/>
              <a:t> (šíření preformovanými dutinami)</a:t>
            </a:r>
          </a:p>
        </p:txBody>
      </p:sp>
    </p:spTree>
    <p:extLst>
      <p:ext uri="{BB962C8B-B14F-4D97-AF65-F5344CB8AC3E}">
        <p14:creationId xmlns:p14="http://schemas.microsoft.com/office/powerpoint/2010/main" val="655634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5C007-0EB1-465D-A0B8-38C8D1FE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Metastázy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BC544-257B-424B-BC2C-D7B99506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Implatační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serózních preformovaných dutinách (peritoneální (ca ovaria), </a:t>
            </a:r>
            <a:r>
              <a:rPr lang="cs-CZ" altLang="cs-CZ" dirty="0" err="1"/>
              <a:t>perikardiální</a:t>
            </a:r>
            <a:r>
              <a:rPr lang="cs-CZ" altLang="cs-CZ" dirty="0"/>
              <a:t>, pleurální)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likvorových a kloubních prostorách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v prostředí epitelu dutých orgánů např. </a:t>
            </a:r>
            <a:r>
              <a:rPr lang="cs-CZ" altLang="cs-CZ" dirty="0" err="1"/>
              <a:t>bronších</a:t>
            </a:r>
            <a:r>
              <a:rPr lang="cs-CZ" altLang="cs-CZ" dirty="0"/>
              <a:t>, vývodných cestách močových, děloze </a:t>
            </a:r>
            <a:r>
              <a:rPr lang="cs-CZ" altLang="cs-CZ" dirty="0">
                <a:solidFill>
                  <a:schemeClr val="hlink"/>
                </a:solidFill>
              </a:rPr>
              <a:t>(</a:t>
            </a:r>
            <a:r>
              <a:rPr lang="cs-CZ" altLang="cs-CZ" dirty="0" err="1">
                <a:solidFill>
                  <a:schemeClr val="hlink"/>
                </a:solidFill>
              </a:rPr>
              <a:t>porogenní</a:t>
            </a:r>
            <a:r>
              <a:rPr lang="cs-CZ" altLang="cs-CZ" dirty="0">
                <a:solidFill>
                  <a:schemeClr val="hlink"/>
                </a:solidFill>
              </a:rPr>
              <a:t> šíření)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 err="1">
                <a:solidFill>
                  <a:schemeClr val="hlink"/>
                </a:solidFill>
              </a:rPr>
              <a:t>Lymfogenní</a:t>
            </a:r>
            <a:r>
              <a:rPr lang="cs-CZ" altLang="cs-CZ" sz="2800" b="1" dirty="0">
                <a:solidFill>
                  <a:schemeClr val="hlink"/>
                </a:solidFill>
              </a:rPr>
              <a:t> metastázy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Regionální lymfatické uzliny; typický pro karcinomy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Skip metastáza přímo do uzliny vyšší etáže (při obliteraci </a:t>
            </a:r>
            <a:r>
              <a:rPr lang="cs-CZ" altLang="cs-CZ" dirty="0" err="1"/>
              <a:t>lymfatik</a:t>
            </a:r>
            <a:r>
              <a:rPr lang="cs-CZ" altLang="cs-CZ" dirty="0"/>
              <a:t> (radiace, zánět); při anastomózách mezi lymfatickým a venózním řečištěm)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/>
              <a:t> </a:t>
            </a:r>
            <a:r>
              <a:rPr lang="cs-CZ" altLang="cs-CZ" b="1" dirty="0" err="1"/>
              <a:t>Sentinelová</a:t>
            </a:r>
            <a:r>
              <a:rPr lang="cs-CZ" altLang="cs-CZ" b="1" dirty="0"/>
              <a:t> uzlina</a:t>
            </a:r>
            <a:r>
              <a:rPr lang="cs-CZ" altLang="cs-CZ" dirty="0"/>
              <a:t> (1. uzlina lymfatického řečiště, do které se dostane lymfa z primárního tumoru; značení, histopatologické vyšetření – maligní melanomy, kolorektální karcinomy,….)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Zvětšení lymfatické uzliny (1. metastáza; 2. reaktivní změny v LU drénující tumor)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Retrográdní metastazování (při ucpání </a:t>
            </a:r>
            <a:r>
              <a:rPr lang="cs-CZ" altLang="cs-CZ" dirty="0" err="1"/>
              <a:t>lymfatik</a:t>
            </a:r>
            <a:r>
              <a:rPr lang="cs-CZ" altLang="cs-CZ" dirty="0"/>
              <a:t> a obrácení toku lymfy)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39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7968ED62-B94F-4D02-9ECF-20BCAC6E42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Metastázy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B154EA5B-CCD0-4F7F-AEB2-635D3E7A4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80" y="1737360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Hematogenní metastazování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do </a:t>
            </a:r>
            <a:r>
              <a:rPr lang="cs-CZ" altLang="cs-CZ" sz="2400" dirty="0" err="1"/>
              <a:t>stromálních</a:t>
            </a:r>
            <a:r>
              <a:rPr lang="cs-CZ" altLang="cs-CZ" sz="2400" dirty="0"/>
              <a:t> cév nádoru nebo do cév v okolí nádoru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typický pro sarkomy, ale i u karcinomů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venózní metastazování (typ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cava</a:t>
            </a:r>
            <a:r>
              <a:rPr lang="cs-CZ" altLang="cs-CZ" sz="2400" dirty="0"/>
              <a:t> do plic; typ </a:t>
            </a:r>
            <a:r>
              <a:rPr lang="cs-CZ" altLang="cs-CZ" sz="2400" dirty="0" err="1"/>
              <a:t>vena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portae</a:t>
            </a:r>
            <a:r>
              <a:rPr lang="cs-CZ" altLang="cs-CZ" sz="2400" dirty="0"/>
              <a:t> do jater)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arteriální metastazování (při průchodu nádorových buněk plicními kapilárami, při plicních A-V zkratech, otevřeném </a:t>
            </a:r>
            <a:r>
              <a:rPr lang="cs-CZ" altLang="cs-CZ" sz="2400" dirty="0" err="1"/>
              <a:t>foramen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ovale</a:t>
            </a:r>
            <a:r>
              <a:rPr lang="cs-CZ" altLang="cs-CZ" sz="2400" dirty="0"/>
              <a:t>, vytvořením nádorových embolů ve větvích plicních žil u již vytvořených plicních metastáz)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37106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45933B3F-BC38-45E2-A844-2FF1D5607D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Metastazování 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885E460-463D-4C39-A3F7-71B96C8D7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3"/>
            <a:ext cx="10877469" cy="4593978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Selektivní</a:t>
            </a:r>
            <a:r>
              <a:rPr lang="cs-CZ" altLang="cs-CZ" sz="6000" dirty="0">
                <a:solidFill>
                  <a:schemeClr val="hlink"/>
                </a:solidFill>
              </a:rPr>
              <a:t> </a:t>
            </a:r>
            <a:r>
              <a:rPr lang="cs-CZ" altLang="cs-CZ" sz="4900" dirty="0"/>
              <a:t>(nejčastější metastazování tumoru do určité vhodné tkáně či místa)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</a:t>
            </a:r>
            <a:r>
              <a:rPr lang="cs-CZ" altLang="cs-CZ" sz="4900" dirty="0" err="1"/>
              <a:t>arcinom</a:t>
            </a:r>
            <a:r>
              <a:rPr lang="cs-CZ" altLang="cs-CZ" sz="4900" dirty="0"/>
              <a:t> prostaty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bronchogenní karcinom do nadledvin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 neuroblastom do jater a kostí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Systémové </a:t>
            </a:r>
            <a:r>
              <a:rPr lang="cs-CZ" altLang="cs-CZ" sz="4900" dirty="0"/>
              <a:t>(výhradní metastazování do jednoho systému)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četné kostní nádory (</a:t>
            </a:r>
            <a:r>
              <a:rPr lang="cs-CZ" altLang="cs-CZ" sz="4900" dirty="0" err="1"/>
              <a:t>Ewingův</a:t>
            </a:r>
            <a:r>
              <a:rPr lang="cs-CZ" altLang="cs-CZ" sz="4900" dirty="0"/>
              <a:t> sarkom), gliové nádory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 err="1">
                <a:solidFill>
                  <a:schemeClr val="hlink"/>
                </a:solidFill>
              </a:rPr>
              <a:t>Histohomologní</a:t>
            </a:r>
            <a:endParaRPr lang="cs-CZ" altLang="cs-CZ" sz="60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4900" dirty="0"/>
              <a:t>do struktur jako byla výchozí tkáň (maligní lymfomy do lymfatických uzlin)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33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6000" b="1" dirty="0">
                <a:solidFill>
                  <a:schemeClr val="hlink"/>
                </a:solidFill>
              </a:rPr>
              <a:t>Solitární metastáza </a:t>
            </a:r>
            <a:r>
              <a:rPr lang="cs-CZ" altLang="cs-CZ" sz="4800" dirty="0"/>
              <a:t>(chirurgicky odstranitelná)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3300" dirty="0"/>
          </a:p>
          <a:p>
            <a:pPr>
              <a:lnSpc>
                <a:spcPct val="80000"/>
              </a:lnSpc>
              <a:defRPr/>
            </a:pPr>
            <a:r>
              <a:rPr lang="cs-CZ" altLang="cs-CZ" sz="6200" b="1" dirty="0">
                <a:solidFill>
                  <a:schemeClr val="hlink"/>
                </a:solidFill>
              </a:rPr>
              <a:t>Pozdní metastáza</a:t>
            </a:r>
            <a:r>
              <a:rPr lang="cs-CZ" altLang="cs-CZ" sz="3300" b="1" dirty="0">
                <a:solidFill>
                  <a:schemeClr val="hlink"/>
                </a:solidFill>
              </a:rPr>
              <a:t> </a:t>
            </a:r>
            <a:r>
              <a:rPr lang="cs-CZ" altLang="cs-CZ" sz="4800" dirty="0"/>
              <a:t>(maligní melanom, karcinom z renálních buněk 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4924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C4622-BBFF-49DE-A072-B12CC8C6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 err="1">
                <a:solidFill>
                  <a:schemeClr val="tx1"/>
                </a:solidFill>
              </a:rPr>
              <a:t>Paraneoplastické</a:t>
            </a:r>
            <a:r>
              <a:rPr lang="cs-CZ" b="1" dirty="0">
                <a:solidFill>
                  <a:schemeClr val="tx1"/>
                </a:solidFill>
              </a:rPr>
              <a:t> projevy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F2D2D3-47E5-442B-8A9C-F5156112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Lokální projevy nádorového růstu </a:t>
            </a:r>
          </a:p>
          <a:p>
            <a:pPr>
              <a:defRPr/>
            </a:pPr>
            <a:endParaRPr lang="cs-CZ" sz="32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chemeClr val="tx1"/>
                </a:solidFill>
              </a:rPr>
              <a:t>+</a:t>
            </a:r>
            <a:r>
              <a:rPr lang="cs-CZ" sz="3200" b="1" dirty="0" err="1">
                <a:solidFill>
                  <a:schemeClr val="tx1"/>
                </a:solidFill>
              </a:rPr>
              <a:t>paraneoplastické</a:t>
            </a:r>
            <a:r>
              <a:rPr lang="cs-CZ" sz="3200" b="1" dirty="0">
                <a:solidFill>
                  <a:schemeClr val="tx1"/>
                </a:solidFill>
              </a:rPr>
              <a:t> projevy nádorů  </a:t>
            </a:r>
          </a:p>
          <a:p>
            <a:pPr marL="0" indent="0">
              <a:buNone/>
              <a:defRPr/>
            </a:pPr>
            <a:r>
              <a:rPr lang="cs-CZ" sz="2800" dirty="0"/>
              <a:t>(=znaky a symptomy projevující se ve vztahu k primárnímu nádoru či jeho </a:t>
            </a:r>
            <a:r>
              <a:rPr lang="cs-CZ" sz="2800" dirty="0" err="1"/>
              <a:t>metastazám</a:t>
            </a:r>
            <a:r>
              <a:rPr lang="cs-CZ" sz="2800" dirty="0"/>
              <a:t>)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8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3E469-F8AD-4CF8-A411-87CADD4A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177" y="48169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400" b="1" dirty="0">
                <a:solidFill>
                  <a:schemeClr val="tx1"/>
                </a:solidFill>
              </a:rPr>
              <a:t>Příčiny </a:t>
            </a:r>
            <a:r>
              <a:rPr lang="cs-CZ" sz="4400" b="1" dirty="0" err="1">
                <a:solidFill>
                  <a:schemeClr val="tx1"/>
                </a:solidFill>
              </a:rPr>
              <a:t>paraneoplastických</a:t>
            </a:r>
            <a:r>
              <a:rPr lang="cs-CZ" sz="4400" b="1" dirty="0">
                <a:solidFill>
                  <a:schemeClr val="tx1"/>
                </a:solidFill>
              </a:rPr>
              <a:t> syndromů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A426D1-440D-4266-A1A9-59912E4E1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390" y="1902279"/>
            <a:ext cx="8893175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sz="2600" dirty="0" err="1"/>
              <a:t>Vasoaktivní</a:t>
            </a:r>
            <a:r>
              <a:rPr lang="cs-CZ" sz="2600" dirty="0"/>
              <a:t> látky produkované nádorovými buňkami (např. serotonin, histamin, katecholaminy, prostaglandiny,…)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Ektopická hormonální produkce nádorovými buňkami (ACTH v malobuněčném karcinomu plic – </a:t>
            </a:r>
            <a:r>
              <a:rPr lang="cs-CZ" sz="2600" dirty="0" err="1"/>
              <a:t>paraneoplastický</a:t>
            </a:r>
            <a:r>
              <a:rPr lang="cs-CZ" sz="2600" dirty="0"/>
              <a:t> </a:t>
            </a:r>
            <a:r>
              <a:rPr lang="cs-CZ" sz="2600" dirty="0" err="1"/>
              <a:t>Cushingův</a:t>
            </a:r>
            <a:r>
              <a:rPr lang="cs-CZ" sz="2600" dirty="0"/>
              <a:t> syndrom)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 err="1"/>
              <a:t>Osteolytické</a:t>
            </a:r>
            <a:r>
              <a:rPr lang="cs-CZ" sz="2600" dirty="0"/>
              <a:t> kostní metastázy způsobující </a:t>
            </a:r>
            <a:r>
              <a:rPr lang="cs-CZ" sz="2600" dirty="0" err="1"/>
              <a:t>hyperkalcémii</a:t>
            </a:r>
            <a:endParaRPr lang="cs-CZ" sz="2600" dirty="0"/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Neidentifikované biologicky aktivní </a:t>
            </a:r>
            <a:r>
              <a:rPr lang="cs-CZ" sz="2600" dirty="0" err="1"/>
              <a:t>působky</a:t>
            </a:r>
            <a:r>
              <a:rPr lang="cs-CZ" sz="2600" dirty="0"/>
              <a:t> nádorových buněk nebo cirkulující imunokomplexy (vaskulitidy, nefritidy,…)</a:t>
            </a:r>
          </a:p>
          <a:p>
            <a:pPr>
              <a:defRPr/>
            </a:pPr>
            <a:endParaRPr lang="cs-CZ" sz="2600" dirty="0"/>
          </a:p>
          <a:p>
            <a:pPr>
              <a:defRPr/>
            </a:pPr>
            <a:r>
              <a:rPr lang="cs-CZ" sz="2600" dirty="0"/>
              <a:t>Produkce autoprotilátek nádorovými buňkami (</a:t>
            </a:r>
            <a:r>
              <a:rPr lang="cs-CZ" sz="2600" dirty="0" err="1"/>
              <a:t>paraneoplastická</a:t>
            </a:r>
            <a:r>
              <a:rPr lang="cs-CZ" sz="2600" dirty="0"/>
              <a:t> </a:t>
            </a:r>
            <a:r>
              <a:rPr lang="cs-CZ" sz="2600" dirty="0" err="1"/>
              <a:t>polymyositida</a:t>
            </a:r>
            <a:r>
              <a:rPr lang="cs-CZ" sz="2600" dirty="0"/>
              <a:t>, myastenické syndromy, </a:t>
            </a:r>
            <a:r>
              <a:rPr lang="cs-CZ" sz="2600" dirty="0" err="1"/>
              <a:t>sclerodermie</a:t>
            </a:r>
            <a:r>
              <a:rPr lang="cs-CZ" sz="2600" dirty="0"/>
              <a:t>,…) </a:t>
            </a:r>
          </a:p>
          <a:p>
            <a:pPr marL="0" indent="0">
              <a:buNone/>
              <a:defRPr/>
            </a:pPr>
            <a:endParaRPr lang="cs-CZ" sz="2600" dirty="0"/>
          </a:p>
          <a:p>
            <a:pPr marL="0" indent="0">
              <a:buNone/>
              <a:defRPr/>
            </a:pPr>
            <a:r>
              <a:rPr lang="cs-CZ" sz="2600" dirty="0"/>
              <a:t>* muskuloskeletální, neurologické a kožní projevy časté v rámci </a:t>
            </a:r>
            <a:r>
              <a:rPr lang="cs-CZ" sz="2600" dirty="0" err="1"/>
              <a:t>paraneoplastických</a:t>
            </a:r>
            <a:r>
              <a:rPr lang="cs-CZ" sz="2600" dirty="0"/>
              <a:t> syndromů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540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1F96-2EA4-47F5-877F-735E5C5B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Terapie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AC1CC-86FE-4D43-88C3-BCD72899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399576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2AAFB-4269-4D2B-B247-1FA015D8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Nepravé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672AAB-8F53-426D-BCBB-1AC384E05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2687983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5A550-F955-4587-8DCA-3779754A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Typing</a:t>
            </a:r>
            <a:r>
              <a:rPr lang="cs-CZ" b="1" dirty="0"/>
              <a:t> a </a:t>
            </a:r>
            <a:r>
              <a:rPr lang="cs-CZ" b="1" dirty="0" err="1"/>
              <a:t>staging</a:t>
            </a:r>
            <a:r>
              <a:rPr lang="cs-CZ" b="1" dirty="0"/>
              <a:t>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7D70A-881F-4180-A0F6-FE92E4DC5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viz prezentace z praktických cvičení</a:t>
            </a:r>
          </a:p>
        </p:txBody>
      </p:sp>
    </p:spTree>
    <p:extLst>
      <p:ext uri="{BB962C8B-B14F-4D97-AF65-F5344CB8AC3E}">
        <p14:creationId xmlns:p14="http://schemas.microsoft.com/office/powerpoint/2010/main" val="458514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5C809DB3-C389-4681-8054-F34917A670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Onkogeneze/karcinogeneze </a:t>
            </a:r>
            <a:br>
              <a:rPr lang="cs-CZ" altLang="cs-CZ" sz="4000" b="1" dirty="0">
                <a:solidFill>
                  <a:schemeClr val="tx1"/>
                </a:solidFill>
              </a:rPr>
            </a:br>
            <a:r>
              <a:rPr lang="cs-CZ" altLang="cs-CZ" sz="3200" b="1" dirty="0">
                <a:solidFill>
                  <a:schemeClr val="tx1"/>
                </a:solidFill>
              </a:rPr>
              <a:t>Molekulární podstata vzniku nádoru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71E14E95-CB69-4F37-A467-C9FB5CAF0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Onkogeneze je mnohostupňovým procesem na úrovní fenotypické i genotypické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cs-CZ" altLang="cs-CZ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 Neletální genetické poškození (nebo mutace)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faktory prostředí (chemické látky zevního prostředí, radiace, viry, hormonální faktory,…)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vnitřní faktory (působení toxických radikálů na DNA, ztráta schopnosti DNA reparace, nestabilita genomu, chromosomální přestavby…)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mutace v zárodečné linii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630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>
            <a:extLst>
              <a:ext uri="{FF2B5EF4-FFF2-40B4-BE49-F238E27FC236}">
                <a16:creationId xmlns:a16="http://schemas.microsoft.com/office/drawing/2014/main" id="{4AEEA07B-B084-4FFB-9551-5A001EE738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80952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Cílové geny genetického poškození</a:t>
            </a:r>
          </a:p>
        </p:txBody>
      </p:sp>
      <p:sp>
        <p:nvSpPr>
          <p:cNvPr id="363523" name="Rectangle 3">
            <a:extLst>
              <a:ext uri="{FF2B5EF4-FFF2-40B4-BE49-F238E27FC236}">
                <a16:creationId xmlns:a16="http://schemas.microsoft.com/office/drawing/2014/main" id="{5423D528-8838-4680-BF7C-30AB920E1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34243" y="1910444"/>
            <a:ext cx="86868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Protoonkogeny</a:t>
            </a:r>
            <a:r>
              <a:rPr lang="cs-CZ" altLang="cs-CZ" sz="2800" dirty="0"/>
              <a:t> (dominantní; podpora proliferace buněk)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Tumor supresorové geny</a:t>
            </a:r>
            <a:r>
              <a:rPr lang="cs-CZ" altLang="cs-CZ" sz="2800" dirty="0">
                <a:solidFill>
                  <a:schemeClr val="accent2"/>
                </a:solidFill>
              </a:rPr>
              <a:t> </a:t>
            </a:r>
            <a:r>
              <a:rPr lang="cs-CZ" altLang="cs-CZ" sz="2800" dirty="0"/>
              <a:t>(recesivní; inhibice růstu)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b="1" dirty="0"/>
              <a:t> </a:t>
            </a:r>
            <a:r>
              <a:rPr lang="cs-CZ" altLang="cs-CZ" sz="2400" b="1" dirty="0"/>
              <a:t>Strážci genomu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gatekeepers</a:t>
            </a:r>
            <a:r>
              <a:rPr lang="cs-CZ" altLang="cs-CZ" sz="2400" dirty="0"/>
              <a:t>: </a:t>
            </a:r>
            <a:r>
              <a:rPr lang="cs-CZ" altLang="cs-CZ" sz="2400" i="1" dirty="0"/>
              <a:t>p53, RB</a:t>
            </a:r>
            <a:r>
              <a:rPr lang="cs-CZ" altLang="cs-CZ" sz="2400" dirty="0"/>
              <a:t>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400" b="1" dirty="0"/>
              <a:t> Dozorčí geny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caretakers</a:t>
            </a:r>
            <a:r>
              <a:rPr lang="cs-CZ" altLang="cs-CZ" sz="2400" dirty="0"/>
              <a:t>: udržení integrity genomu a reparace DNA)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</a:t>
            </a:r>
            <a:r>
              <a:rPr lang="cs-CZ" altLang="cs-CZ" sz="2800" b="1">
                <a:solidFill>
                  <a:schemeClr val="accent2"/>
                </a:solidFill>
              </a:rPr>
              <a:t>regulující apoptózu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Geny řídící reparaci DNA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800" b="1" dirty="0">
                <a:solidFill>
                  <a:schemeClr val="accent2"/>
                </a:solidFill>
              </a:rPr>
              <a:t> Onkogenní </a:t>
            </a:r>
            <a:r>
              <a:rPr lang="cs-CZ" altLang="cs-CZ" sz="2800" b="1" dirty="0" err="1">
                <a:solidFill>
                  <a:schemeClr val="accent2"/>
                </a:solidFill>
              </a:rPr>
              <a:t>mikroRNA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onkol">
            <a:extLst>
              <a:ext uri="{FF2B5EF4-FFF2-40B4-BE49-F238E27FC236}">
                <a16:creationId xmlns:a16="http://schemas.microsoft.com/office/drawing/2014/main" id="{86EA2477-46EF-40AF-9BB6-74D08FE1E7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625" y="1325391"/>
            <a:ext cx="4679950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015BB2-DA0F-4ACB-B1DF-EE2CDDD6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789" y="1280941"/>
            <a:ext cx="4608512" cy="544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99CA4881-6BB7-40F1-B33D-9790409EA305}"/>
              </a:ext>
            </a:extLst>
          </p:cNvPr>
          <p:cNvCxnSpPr/>
          <p:nvPr/>
        </p:nvCxnSpPr>
        <p:spPr>
          <a:xfrm flipV="1">
            <a:off x="5525575" y="2509736"/>
            <a:ext cx="0" cy="671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916F5FA-AC55-43A9-AFE5-6694E243779D}"/>
              </a:ext>
            </a:extLst>
          </p:cNvPr>
          <p:cNvCxnSpPr/>
          <p:nvPr/>
        </p:nvCxnSpPr>
        <p:spPr>
          <a:xfrm flipV="1">
            <a:off x="845625" y="1325391"/>
            <a:ext cx="0" cy="775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FC3808-D58E-4EFD-BA44-B75D82211009}"/>
              </a:ext>
            </a:extLst>
          </p:cNvPr>
          <p:cNvSpPr txBox="1"/>
          <p:nvPr/>
        </p:nvSpPr>
        <p:spPr>
          <a:xfrm>
            <a:off x="1369936" y="593386"/>
            <a:ext cx="363132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Molekulární základ nádoru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3BE872-6F50-4C30-977D-55C43F472EA0}"/>
              </a:ext>
            </a:extLst>
          </p:cNvPr>
          <p:cNvSpPr txBox="1"/>
          <p:nvPr/>
        </p:nvSpPr>
        <p:spPr>
          <a:xfrm>
            <a:off x="7682142" y="593385"/>
            <a:ext cx="19358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Role TSG p53</a:t>
            </a:r>
          </a:p>
        </p:txBody>
      </p:sp>
    </p:spTree>
    <p:extLst>
      <p:ext uri="{BB962C8B-B14F-4D97-AF65-F5344CB8AC3E}">
        <p14:creationId xmlns:p14="http://schemas.microsoft.com/office/powerpoint/2010/main" val="14632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F22B0920-91CF-4F15-BFB6-B1A0343C106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04545" y="-291830"/>
            <a:ext cx="9837906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Dědičná onemocnění/syndromy spojené se zvýšeným rizikem nádorů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1F1627AE-1E9E-40F2-BF97-CCF693C68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1744" y="1215957"/>
            <a:ext cx="8651132" cy="5301574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AD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(alterované </a:t>
            </a:r>
            <a:r>
              <a:rPr lang="cs-CZ" altLang="cs-CZ" sz="1800" dirty="0" err="1"/>
              <a:t>antionkogeny</a:t>
            </a:r>
            <a:r>
              <a:rPr lang="cs-CZ" altLang="cs-CZ" sz="1800" dirty="0"/>
              <a:t>, tumor supresorové geny, </a:t>
            </a:r>
            <a:r>
              <a:rPr lang="cs-CZ" altLang="cs-CZ" sz="1800" dirty="0" err="1"/>
              <a:t>mismatch</a:t>
            </a:r>
            <a:r>
              <a:rPr lang="cs-CZ" altLang="cs-CZ" sz="1800" dirty="0"/>
              <a:t> </a:t>
            </a:r>
            <a:r>
              <a:rPr lang="cs-CZ" altLang="cs-CZ" sz="1800" dirty="0" err="1"/>
              <a:t>repair</a:t>
            </a:r>
            <a:r>
              <a:rPr lang="cs-CZ" altLang="cs-CZ" sz="1800" dirty="0"/>
              <a:t> geny; vrozená mutace v 1 alele TSG; 2. zásah v somatické buňce)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RB </a:t>
            </a:r>
            <a:r>
              <a:rPr lang="cs-CZ" altLang="cs-CZ" sz="1800" dirty="0"/>
              <a:t>(retinoblastom)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p53 </a:t>
            </a:r>
            <a:r>
              <a:rPr lang="cs-CZ" altLang="cs-CZ" sz="1800" dirty="0"/>
              <a:t>(různé tumory – syndrom </a:t>
            </a:r>
            <a:r>
              <a:rPr lang="cs-CZ" altLang="cs-CZ" sz="1800" dirty="0" err="1"/>
              <a:t>Li-Fraumeni</a:t>
            </a:r>
            <a:r>
              <a:rPr lang="cs-CZ" altLang="cs-CZ" sz="1800" dirty="0"/>
              <a:t>)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p16 </a:t>
            </a:r>
            <a:r>
              <a:rPr lang="cs-CZ" altLang="cs-CZ" sz="1800" dirty="0"/>
              <a:t>(melanom)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APC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familiální</a:t>
            </a:r>
            <a:r>
              <a:rPr lang="cs-CZ" altLang="cs-CZ" sz="1800" dirty="0"/>
              <a:t> adenomatózní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/kolorektální karcinom)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NF1/NF2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neurofibromatóza</a:t>
            </a:r>
            <a:r>
              <a:rPr lang="cs-CZ" altLang="cs-CZ" sz="1800" dirty="0"/>
              <a:t> 1a 2)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BRCA1/BRCA2 </a:t>
            </a:r>
            <a:r>
              <a:rPr lang="cs-CZ" altLang="cs-CZ" sz="1800" dirty="0"/>
              <a:t>(karcinom prsu a ovaria)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MEN1/RET </a:t>
            </a:r>
            <a:r>
              <a:rPr lang="cs-CZ" altLang="cs-CZ" sz="1800" dirty="0"/>
              <a:t>(syndrom mnohočetné endokrinní </a:t>
            </a:r>
            <a:r>
              <a:rPr lang="cs-CZ" altLang="cs-CZ" sz="1800" dirty="0" err="1"/>
              <a:t>neoplazie</a:t>
            </a:r>
            <a:r>
              <a:rPr lang="cs-CZ" altLang="cs-CZ" sz="1800" dirty="0"/>
              <a:t> 1 (</a:t>
            </a:r>
            <a:r>
              <a:rPr lang="cs-CZ" altLang="cs-CZ" sz="1800" dirty="0" err="1"/>
              <a:t>paratyreoidea</a:t>
            </a:r>
            <a:r>
              <a:rPr lang="cs-CZ" altLang="cs-CZ" sz="1800" dirty="0"/>
              <a:t>, pankreas, hypofýza) a MEN2 (medulární ca </a:t>
            </a:r>
            <a:r>
              <a:rPr lang="cs-CZ" altLang="cs-CZ" sz="1800" dirty="0" err="1"/>
              <a:t>št</a:t>
            </a:r>
            <a:r>
              <a:rPr lang="cs-CZ" altLang="cs-CZ" sz="1800" dirty="0"/>
              <a:t>. žlázy, </a:t>
            </a:r>
            <a:r>
              <a:rPr lang="cs-CZ" altLang="cs-CZ" sz="1800" dirty="0" err="1"/>
              <a:t>feochromocytom</a:t>
            </a:r>
            <a:r>
              <a:rPr lang="cs-CZ" altLang="cs-CZ" sz="1800" dirty="0"/>
              <a:t>,… 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MSH2, MLH1, MSH6</a:t>
            </a:r>
            <a:r>
              <a:rPr lang="cs-CZ" altLang="cs-CZ" sz="1800" dirty="0"/>
              <a:t> (Lynchův syndrom/hereditární </a:t>
            </a:r>
            <a:r>
              <a:rPr lang="cs-CZ" altLang="cs-CZ" sz="1800" dirty="0" err="1"/>
              <a:t>nepolypózní</a:t>
            </a:r>
            <a:r>
              <a:rPr lang="cs-CZ" altLang="cs-CZ" sz="1800" dirty="0"/>
              <a:t> karcinom tlustého střeva)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DPC4/SMAD4</a:t>
            </a:r>
            <a:r>
              <a:rPr lang="cs-CZ" altLang="cs-CZ" sz="1800" dirty="0"/>
              <a:t> (juvenilní </a:t>
            </a:r>
            <a:r>
              <a:rPr lang="cs-CZ" altLang="cs-CZ" sz="1800" dirty="0" err="1"/>
              <a:t>polypóza</a:t>
            </a:r>
            <a:r>
              <a:rPr lang="cs-CZ" altLang="cs-CZ" sz="1800" dirty="0"/>
              <a:t> střeva/kolorektální karcinom, karcinom endometria)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LKB/STK11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Peutz-Jeghersův</a:t>
            </a:r>
            <a:r>
              <a:rPr lang="cs-CZ" altLang="cs-CZ" sz="1800" dirty="0"/>
              <a:t> syndrom/ca žaludku a střev)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1800" i="1" dirty="0"/>
              <a:t>VHL</a:t>
            </a:r>
            <a:r>
              <a:rPr lang="cs-CZ" altLang="cs-CZ" sz="1800" dirty="0"/>
              <a:t> (von </a:t>
            </a:r>
            <a:r>
              <a:rPr lang="cs-CZ" altLang="cs-CZ" sz="1800" dirty="0" err="1"/>
              <a:t>Hippel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Lindau</a:t>
            </a:r>
            <a:r>
              <a:rPr lang="cs-CZ" altLang="cs-CZ" sz="1800" dirty="0"/>
              <a:t>/ca ledvin)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9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Familiárně se vyskytující karcinomy </a:t>
            </a:r>
            <a:r>
              <a:rPr lang="cs-CZ" altLang="cs-CZ" sz="1800" dirty="0"/>
              <a:t>(karcinomy prsu, ovaria a pankreatu)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900" b="1" dirty="0">
                <a:solidFill>
                  <a:schemeClr val="tx1"/>
                </a:solidFill>
              </a:rPr>
              <a:t>AR dědičné syndromy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/>
              <a:t>(defektní DNA reparace, DNA instabilita; př. </a:t>
            </a:r>
            <a:r>
              <a:rPr lang="cs-CZ" altLang="cs-CZ" sz="1800" dirty="0" err="1"/>
              <a:t>Fanconiho</a:t>
            </a:r>
            <a:r>
              <a:rPr lang="cs-CZ" altLang="cs-CZ" sz="1800" dirty="0"/>
              <a:t> anémie, </a:t>
            </a:r>
            <a:r>
              <a:rPr lang="cs-CZ" altLang="cs-CZ" sz="1800" dirty="0" err="1"/>
              <a:t>xeroderma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pigmentosum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ataxia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teleangiectasia</a:t>
            </a:r>
            <a:r>
              <a:rPr lang="cs-CZ" altLang="cs-CZ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25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5C6B99B3-C5F3-4576-847F-F29CC1AC36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Vysvětlení pojmů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BCC53A44-9BF6-41B2-AA31-5FFC94103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Diferenciace:</a:t>
            </a:r>
            <a:r>
              <a:rPr lang="cs-CZ" altLang="cs-CZ" sz="2400" dirty="0"/>
              <a:t> stupeň podobnosti nádorové a normální buňky původu (morfologicky i funkčně); podmiňuje grade tumoru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Anaplazie: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diferenciace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</a:p>
          <a:p>
            <a:pPr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Dysplazie(=</a:t>
            </a:r>
            <a:r>
              <a:rPr lang="cs-CZ" altLang="cs-CZ" sz="2400" b="1" dirty="0" err="1">
                <a:solidFill>
                  <a:schemeClr val="hlink"/>
                </a:solidFill>
              </a:rPr>
              <a:t>intraepiteliální</a:t>
            </a:r>
            <a:r>
              <a:rPr lang="cs-CZ" altLang="cs-CZ" sz="2400" b="1" dirty="0">
                <a:solidFill>
                  <a:schemeClr val="hlink"/>
                </a:solidFill>
              </a:rPr>
              <a:t> </a:t>
            </a:r>
            <a:r>
              <a:rPr lang="cs-CZ" altLang="cs-CZ" sz="2400" b="1" dirty="0" err="1">
                <a:solidFill>
                  <a:schemeClr val="hlink"/>
                </a:solidFill>
              </a:rPr>
              <a:t>neoplazie</a:t>
            </a:r>
            <a:r>
              <a:rPr lang="cs-CZ" altLang="cs-CZ" sz="2400" b="1" dirty="0">
                <a:solidFill>
                  <a:schemeClr val="hlink"/>
                </a:solidFill>
              </a:rPr>
              <a:t> (IN)) 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ztráta uniformity a architektonického uspořádání epitelových buněk; </a:t>
            </a:r>
            <a:r>
              <a:rPr lang="cs-CZ" altLang="cs-CZ" sz="2400" dirty="0" err="1"/>
              <a:t>low</a:t>
            </a:r>
            <a:r>
              <a:rPr lang="cs-CZ" altLang="cs-CZ" sz="2400" dirty="0"/>
              <a:t> grade → </a:t>
            </a:r>
            <a:r>
              <a:rPr lang="cs-CZ" altLang="cs-CZ" sz="2400" dirty="0" err="1"/>
              <a:t>high</a:t>
            </a:r>
            <a:r>
              <a:rPr lang="cs-CZ" altLang="cs-CZ" sz="2400" dirty="0"/>
              <a:t> grade dysplazie → </a:t>
            </a:r>
            <a:r>
              <a:rPr lang="cs-CZ" altLang="cs-CZ" sz="2400" i="1" dirty="0" err="1"/>
              <a:t>carcinoma</a:t>
            </a:r>
            <a:r>
              <a:rPr lang="cs-CZ" altLang="cs-CZ" sz="2400" i="1" dirty="0"/>
              <a:t> in </a:t>
            </a:r>
            <a:r>
              <a:rPr lang="cs-CZ" altLang="cs-CZ" sz="2400" i="1" dirty="0" err="1"/>
              <a:t>situ</a:t>
            </a:r>
            <a:r>
              <a:rPr lang="cs-CZ" altLang="cs-CZ" sz="2400" dirty="0"/>
              <a:t>  (dysplastické změny postihují celou tloušťku epitelu – </a:t>
            </a:r>
            <a:r>
              <a:rPr lang="cs-CZ" altLang="cs-CZ" sz="2400" dirty="0" err="1"/>
              <a:t>preinvazivní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neoplazie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Pleomorfie</a:t>
            </a:r>
            <a:r>
              <a:rPr lang="cs-CZ" altLang="cs-CZ" sz="2400" b="1" dirty="0">
                <a:solidFill>
                  <a:schemeClr val="hlink"/>
                </a:solidFill>
              </a:rPr>
              <a:t>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jaderná i buněčná variabilita tvarová i velikostní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Histogeneze: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tkáňový původ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Metastáza:</a:t>
            </a:r>
            <a:r>
              <a:rPr lang="cs-CZ" altLang="cs-CZ" sz="2400" b="1" dirty="0">
                <a:solidFill>
                  <a:srgbClr val="F80012"/>
                </a:solidFill>
              </a:rPr>
              <a:t> </a:t>
            </a:r>
            <a:r>
              <a:rPr lang="cs-CZ" altLang="cs-CZ" sz="2400" dirty="0"/>
              <a:t>vytváření nových </a:t>
            </a:r>
            <a:r>
              <a:rPr lang="cs-CZ" altLang="cs-CZ" sz="2400" dirty="0" err="1"/>
              <a:t>dceřinných</a:t>
            </a:r>
            <a:r>
              <a:rPr lang="cs-CZ" altLang="cs-CZ" sz="2400" dirty="0"/>
              <a:t> (sekundárních) nádorových ložisek bez morfologické souvislosti s primárním tumorem</a:t>
            </a:r>
            <a:r>
              <a:rPr lang="cs-CZ" altLang="cs-CZ" sz="2400" b="1" dirty="0">
                <a:solidFill>
                  <a:srgbClr val="F80012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>
              <a:solidFill>
                <a:srgbClr val="F8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9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613" y="105727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Prekancerózy: 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altLang="cs-CZ" sz="2400" dirty="0" err="1" smtClean="0">
                <a:solidFill>
                  <a:schemeClr val="tx1"/>
                </a:solidFill>
                <a:latin typeface="+mn-lt"/>
              </a:rPr>
              <a:t>premaligní</a:t>
            </a:r>
            <a:r>
              <a:rPr lang="cs-CZ" altLang="cs-CZ" sz="2400" dirty="0" smtClean="0">
                <a:solidFill>
                  <a:schemeClr val="tx1"/>
                </a:solidFill>
                <a:latin typeface="+mn-lt"/>
              </a:rPr>
              <a:t> léze či tkáňové změny, ve kterých vznikají nádorové procesy statisticky významněji </a:t>
            </a:r>
            <a:r>
              <a:rPr lang="cs-CZ" altLang="cs-CZ" sz="60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6000" dirty="0">
                <a:solidFill>
                  <a:schemeClr val="tx1"/>
                </a:solidFill>
                <a:latin typeface="+mn-lt"/>
              </a:rPr>
            </a:b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9613" y="1359355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endParaRPr lang="cs-CZ" sz="4400" dirty="0">
              <a:solidFill>
                <a:srgbClr val="F80012"/>
              </a:solidFill>
            </a:endParaRPr>
          </a:p>
          <a:p>
            <a:pPr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Premaligní</a:t>
            </a:r>
            <a:r>
              <a:rPr lang="cs-CZ" altLang="cs-CZ" b="1" dirty="0">
                <a:solidFill>
                  <a:schemeClr val="hlink"/>
                </a:solidFill>
              </a:rPr>
              <a:t> léze: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dysplazie/</a:t>
            </a:r>
            <a:r>
              <a:rPr lang="cs-CZ" altLang="cs-CZ" dirty="0" err="1"/>
              <a:t>intraepitelové</a:t>
            </a:r>
            <a:r>
              <a:rPr lang="cs-CZ" altLang="cs-CZ" dirty="0"/>
              <a:t> </a:t>
            </a:r>
            <a:r>
              <a:rPr lang="cs-CZ" altLang="cs-CZ" dirty="0" err="1"/>
              <a:t>neoplazie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i="1" dirty="0"/>
              <a:t>in </a:t>
            </a:r>
            <a:r>
              <a:rPr lang="cs-CZ" altLang="cs-CZ" i="1" dirty="0" err="1"/>
              <a:t>situ</a:t>
            </a:r>
            <a:r>
              <a:rPr lang="cs-CZ" altLang="cs-CZ" i="1" dirty="0"/>
              <a:t> </a:t>
            </a:r>
            <a:r>
              <a:rPr lang="cs-CZ" altLang="cs-CZ" dirty="0" smtClean="0"/>
              <a:t>karcinomy</a:t>
            </a:r>
          </a:p>
          <a:p>
            <a:pPr>
              <a:buFontTx/>
              <a:buChar char="-"/>
              <a:defRPr/>
            </a:pPr>
            <a:endParaRPr lang="cs-CZ" altLang="cs-CZ" dirty="0">
              <a:solidFill>
                <a:schemeClr val="hlink"/>
              </a:solidFill>
            </a:endParaRPr>
          </a:p>
          <a:p>
            <a:pPr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Tkáňové změny a chronické záněty</a:t>
            </a:r>
          </a:p>
          <a:p>
            <a:pPr>
              <a:buFontTx/>
              <a:buChar char="-"/>
              <a:defRPr/>
            </a:pPr>
            <a:r>
              <a:rPr lang="cs-CZ" altLang="cs-CZ" i="1" dirty="0">
                <a:solidFill>
                  <a:schemeClr val="accent1"/>
                </a:solidFill>
              </a:rPr>
              <a:t>synonyma:</a:t>
            </a:r>
            <a:r>
              <a:rPr lang="cs-CZ" altLang="cs-CZ" dirty="0">
                <a:solidFill>
                  <a:schemeClr val="accent1"/>
                </a:solidFill>
              </a:rPr>
              <a:t> prekancerózní podmínky, fakultativní prekancerózy, prekancerózy v širším smyslu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nejeví morfologicky žádné znaky nádorové transformace, statisticky k němu však v těchto lézích častěji dochází</a:t>
            </a:r>
            <a:endParaRPr lang="cs-CZ" altLang="cs-CZ" dirty="0">
              <a:solidFill>
                <a:schemeClr val="hlink"/>
              </a:solidFill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5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284</TotalTime>
  <Words>2050</Words>
  <Application>Microsoft Office PowerPoint</Application>
  <PresentationFormat>Širokoúhlá obrazovka</PresentationFormat>
  <Paragraphs>364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Wingdings</vt:lpstr>
      <vt:lpstr>Retrospektiva</vt:lpstr>
      <vt:lpstr>  Obecná onkologie </vt:lpstr>
      <vt:lpstr>Definice nádoru (neoplazie, tumoru)</vt:lpstr>
      <vt:lpstr>Příčiny vzniku nádorů</vt:lpstr>
      <vt:lpstr>Onkogeneze/karcinogeneze  Molekulární podstata vzniku nádoru</vt:lpstr>
      <vt:lpstr>Cílové geny genetického poškození</vt:lpstr>
      <vt:lpstr>Prezentace aplikace PowerPoint</vt:lpstr>
      <vt:lpstr>Dědičná onemocnění/syndromy spojené se zvýšeným rizikem nádorů</vt:lpstr>
      <vt:lpstr>Vysvětlení pojmů</vt:lpstr>
      <vt:lpstr>Prekancerózy:  premaligní léze či tkáňové změny, ve kterých vznikají nádorové procesy statisticky významněji  </vt:lpstr>
      <vt:lpstr>Premaligní léze</vt:lpstr>
      <vt:lpstr>Dysplazie/intraepitelová neoplazie:  ztráta uniformity a architektonického uspořádání epitelových buněk  reflektuje abnormality v proliferaci a diferenciaci buněk  </vt:lpstr>
      <vt:lpstr>High grade dysplazie/IN dlaždicového epitelu</vt:lpstr>
      <vt:lpstr>Prekancerózy:</vt:lpstr>
      <vt:lpstr>Prekancerózní podmínky/fakultativní prekancerózy v orální oblasti</vt:lpstr>
      <vt:lpstr>Vztah chronického zánětu a karcinogeneze</vt:lpstr>
      <vt:lpstr>Příklad onkogeneze: pankreatický duktální adenokarcinom: akceptovaný lineární model progrese</vt:lpstr>
      <vt:lpstr>Pankreatická intraepiteliální neoplazie (PanIN):   low grade (1A, 1B) vs high grade (2,3)</vt:lpstr>
      <vt:lpstr>Pankreatická intraepiteliální neoplazie: low grade (1A, 1B) vs high grade (2,3)</vt:lpstr>
      <vt:lpstr>Stavba nádoru a typing</vt:lpstr>
      <vt:lpstr>Stavba nádoru</vt:lpstr>
      <vt:lpstr>      Nádorové kmenové buňky/cancer stem cells; CSC  (tumor initiating stem cells; T-IS) </vt:lpstr>
      <vt:lpstr>Teorie nádorových kmenových buněk</vt:lpstr>
      <vt:lpstr>Nádorová multiplicita</vt:lpstr>
      <vt:lpstr>Klasifikace a systematika nádorů</vt:lpstr>
      <vt:lpstr>Prezentace aplikace PowerPoint</vt:lpstr>
      <vt:lpstr>Benigní leiomyom vs maligní leiomyosarkom </vt:lpstr>
      <vt:lpstr>Semimaligní tumory vs potenciálně maligní tumory</vt:lpstr>
      <vt:lpstr>Diferenciace a grading tumorů</vt:lpstr>
      <vt:lpstr>Dobře diferencovaný adenokarcinom vs nízce diferencovaný adenokarcinom</vt:lpstr>
      <vt:lpstr>Metastazování  vytváření nových dceřinných (sekundárních) nádorových ložisek bez morfologické souvislosti s primárním tumorem</vt:lpstr>
      <vt:lpstr>Metastázy</vt:lpstr>
      <vt:lpstr>Metastázy</vt:lpstr>
      <vt:lpstr>Metastazování </vt:lpstr>
      <vt:lpstr>Paraneoplastické projevy</vt:lpstr>
      <vt:lpstr>Příčiny paraneoplastických syndromů </vt:lpstr>
      <vt:lpstr>Terapie nádorových onemocnění</vt:lpstr>
      <vt:lpstr>Nepravé nádory</vt:lpstr>
      <vt:lpstr>Typing a staging nádorových onemocnění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66</cp:revision>
  <dcterms:created xsi:type="dcterms:W3CDTF">2017-08-15T07:48:05Z</dcterms:created>
  <dcterms:modified xsi:type="dcterms:W3CDTF">2020-12-10T06:21:03Z</dcterms:modified>
</cp:coreProperties>
</file>