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8814-8509-4D74-8C69-2E4499DB3F9A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E012-850B-4422-AF1F-9F4DBDB655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8814-8509-4D74-8C69-2E4499DB3F9A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E012-850B-4422-AF1F-9F4DBDB655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8814-8509-4D74-8C69-2E4499DB3F9A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E012-850B-4422-AF1F-9F4DBDB655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8814-8509-4D74-8C69-2E4499DB3F9A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E012-850B-4422-AF1F-9F4DBDB655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8814-8509-4D74-8C69-2E4499DB3F9A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E012-850B-4422-AF1F-9F4DBDB655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8814-8509-4D74-8C69-2E4499DB3F9A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E012-850B-4422-AF1F-9F4DBDB655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8814-8509-4D74-8C69-2E4499DB3F9A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E012-850B-4422-AF1F-9F4DBDB655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8814-8509-4D74-8C69-2E4499DB3F9A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E012-850B-4422-AF1F-9F4DBDB655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8814-8509-4D74-8C69-2E4499DB3F9A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E012-850B-4422-AF1F-9F4DBDB655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8814-8509-4D74-8C69-2E4499DB3F9A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E012-850B-4422-AF1F-9F4DBDB655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8814-8509-4D74-8C69-2E4499DB3F9A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E012-850B-4422-AF1F-9F4DBDB655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A8814-8509-4D74-8C69-2E4499DB3F9A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6E012-850B-4422-AF1F-9F4DBDB6551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2043658"/>
          </a:xfrm>
        </p:spPr>
        <p:txBody>
          <a:bodyPr>
            <a:normAutofit/>
          </a:bodyPr>
          <a:lstStyle/>
          <a:p>
            <a:r>
              <a:rPr lang="cs-CZ" dirty="0" smtClean="0"/>
              <a:t>Anémie</a:t>
            </a:r>
            <a:br>
              <a:rPr lang="cs-CZ" dirty="0" smtClean="0"/>
            </a:br>
            <a:r>
              <a:rPr lang="cs-CZ" dirty="0" smtClean="0"/>
              <a:t>rozdělení </a:t>
            </a:r>
            <a:br>
              <a:rPr lang="cs-CZ" dirty="0" smtClean="0"/>
            </a:br>
            <a:r>
              <a:rPr lang="cs-CZ" sz="2200" dirty="0" smtClean="0"/>
              <a:t>(Interna, R. Češka a kol., Triton 2010)</a:t>
            </a: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sz="2000" dirty="0" smtClean="0">
                <a:solidFill>
                  <a:schemeClr val="tx1"/>
                </a:solidFill>
              </a:rPr>
              <a:t> zpracovala </a:t>
            </a:r>
            <a:r>
              <a:rPr lang="cs-CZ" dirty="0" smtClean="0">
                <a:solidFill>
                  <a:schemeClr val="tx1"/>
                </a:solidFill>
              </a:rPr>
              <a:t>Miluše Kupková</a:t>
            </a:r>
          </a:p>
          <a:p>
            <a:pPr algn="r"/>
            <a:r>
              <a:rPr lang="cs-CZ" dirty="0" smtClean="0">
                <a:solidFill>
                  <a:schemeClr val="tx1"/>
                </a:solidFill>
              </a:rPr>
              <a:t>FN Brno, KIGOPL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 smtClean="0"/>
              <a:t>Extrakorpuskulární</a:t>
            </a:r>
            <a:r>
              <a:rPr lang="cs-CZ" dirty="0" smtClean="0"/>
              <a:t> hemolytické anémie</a:t>
            </a:r>
          </a:p>
          <a:p>
            <a:pPr>
              <a:buFontTx/>
              <a:buChar char="-"/>
            </a:pPr>
            <a:r>
              <a:rPr lang="cs-CZ" b="1" u="sng" dirty="0" smtClean="0"/>
              <a:t>Autoimunitní</a:t>
            </a:r>
            <a:r>
              <a:rPr lang="cs-CZ" dirty="0" smtClean="0"/>
              <a:t>  (AI choroby, nádory, infekce – EBV, HCV, HIV, </a:t>
            </a:r>
            <a:r>
              <a:rPr lang="cs-CZ" dirty="0" err="1" smtClean="0"/>
              <a:t>iD</a:t>
            </a:r>
            <a:r>
              <a:rPr lang="cs-CZ" dirty="0" smtClean="0"/>
              <a:t> </a:t>
            </a:r>
            <a:r>
              <a:rPr lang="cs-CZ" dirty="0" smtClean="0"/>
              <a:t>stavy)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Chladové PL reagují </a:t>
            </a:r>
            <a:r>
              <a:rPr lang="cs-CZ" dirty="0" smtClean="0"/>
              <a:t>4°C, </a:t>
            </a:r>
            <a:r>
              <a:rPr lang="cs-CZ" dirty="0" err="1" smtClean="0"/>
              <a:t>IgM</a:t>
            </a:r>
            <a:r>
              <a:rPr lang="cs-CZ" dirty="0" smtClean="0"/>
              <a:t> – hemolýza v akrech – tj. </a:t>
            </a:r>
            <a:r>
              <a:rPr lang="cs-CZ" dirty="0" smtClean="0"/>
              <a:t>intravaskulární přes aktivaci komplementu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Tepelné PL reagují </a:t>
            </a:r>
            <a:r>
              <a:rPr lang="cs-CZ" dirty="0" smtClean="0"/>
              <a:t>37°C, </a:t>
            </a:r>
            <a:r>
              <a:rPr lang="cs-CZ" dirty="0" err="1" smtClean="0"/>
              <a:t>IgG</a:t>
            </a:r>
            <a:r>
              <a:rPr lang="cs-CZ" dirty="0" smtClean="0"/>
              <a:t>, </a:t>
            </a:r>
            <a:r>
              <a:rPr lang="cs-CZ" dirty="0" err="1" smtClean="0"/>
              <a:t>opsonizace</a:t>
            </a:r>
            <a:r>
              <a:rPr lang="cs-CZ" dirty="0" smtClean="0"/>
              <a:t>, aglutinace </a:t>
            </a:r>
            <a:r>
              <a:rPr lang="cs-CZ" dirty="0" err="1" smtClean="0"/>
              <a:t>ery</a:t>
            </a:r>
            <a:r>
              <a:rPr lang="cs-CZ" dirty="0" smtClean="0"/>
              <a:t>, </a:t>
            </a:r>
            <a:r>
              <a:rPr lang="cs-CZ" dirty="0" err="1" smtClean="0"/>
              <a:t>extravask</a:t>
            </a:r>
            <a:r>
              <a:rPr lang="cs-CZ" dirty="0" smtClean="0"/>
              <a:t>. H ve slezině, při vyšším titru </a:t>
            </a:r>
            <a:r>
              <a:rPr lang="cs-CZ" dirty="0" err="1" smtClean="0"/>
              <a:t>intravask</a:t>
            </a:r>
            <a:r>
              <a:rPr lang="cs-CZ" dirty="0" smtClean="0"/>
              <a:t>. H ,</a:t>
            </a:r>
          </a:p>
          <a:p>
            <a:pPr>
              <a:buFontTx/>
              <a:buChar char="-"/>
            </a:pPr>
            <a:r>
              <a:rPr lang="cs-CZ" b="1" u="sng" dirty="0" smtClean="0"/>
              <a:t>Poléková hemolytická anémie </a:t>
            </a:r>
            <a:r>
              <a:rPr lang="cs-CZ" dirty="0" smtClean="0"/>
              <a:t>(PNC AMP, CEF), hapteny s tvorbou PL</a:t>
            </a:r>
          </a:p>
          <a:p>
            <a:pPr>
              <a:buFontTx/>
              <a:buChar char="-"/>
            </a:pPr>
            <a:r>
              <a:rPr lang="cs-CZ" b="1" u="sng" dirty="0" smtClean="0"/>
              <a:t>Hemolytická choroba novorozenců</a:t>
            </a:r>
            <a:endParaRPr lang="cs-CZ" b="1" u="sn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b="1" u="sng" dirty="0" err="1" smtClean="0"/>
              <a:t>Mikroangiopatická</a:t>
            </a:r>
            <a:r>
              <a:rPr lang="cs-CZ" dirty="0" smtClean="0"/>
              <a:t> hemolytická anémie</a:t>
            </a:r>
          </a:p>
          <a:p>
            <a:pPr>
              <a:buNone/>
            </a:pPr>
            <a:r>
              <a:rPr lang="cs-CZ" dirty="0" smtClean="0"/>
              <a:t>(HUS, TTP, HELLP -&gt; DIC a orgánové příznaky </a:t>
            </a:r>
            <a:r>
              <a:rPr lang="cs-CZ" dirty="0" err="1" smtClean="0"/>
              <a:t>mirkoinfarktů</a:t>
            </a:r>
            <a:r>
              <a:rPr lang="cs-CZ" dirty="0" smtClean="0"/>
              <a:t> a </a:t>
            </a:r>
            <a:r>
              <a:rPr lang="cs-CZ" dirty="0" err="1" smtClean="0"/>
              <a:t>prokrvácení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- (</a:t>
            </a:r>
            <a:r>
              <a:rPr lang="cs-CZ" dirty="0" err="1" smtClean="0"/>
              <a:t>makroangiopatická</a:t>
            </a:r>
            <a:r>
              <a:rPr lang="cs-CZ" dirty="0" smtClean="0"/>
              <a:t> –chlopenní náhrada)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Anémie z krevních ztrát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Akutní a chronická </a:t>
            </a:r>
            <a:r>
              <a:rPr lang="cs-CZ" dirty="0" err="1" smtClean="0"/>
              <a:t>posthemoragická</a:t>
            </a:r>
            <a:r>
              <a:rPr lang="cs-CZ" dirty="0" smtClean="0"/>
              <a:t> anémie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1. Anémie z poruchy kmenové krvetvorné buňky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Aplastická anémie, </a:t>
            </a:r>
            <a:r>
              <a:rPr lang="cs-CZ" dirty="0" err="1" smtClean="0"/>
              <a:t>cytopenie</a:t>
            </a:r>
            <a:r>
              <a:rPr lang="cs-CZ" dirty="0" smtClean="0"/>
              <a:t> v PK</a:t>
            </a:r>
          </a:p>
          <a:p>
            <a:pPr>
              <a:buNone/>
            </a:pPr>
            <a:r>
              <a:rPr lang="cs-CZ" dirty="0" smtClean="0"/>
              <a:t>- V KD pokles krvetvorby o &gt;30%, není fibróza</a:t>
            </a:r>
          </a:p>
          <a:p>
            <a:pPr>
              <a:buFontTx/>
              <a:buChar char="-"/>
            </a:pPr>
            <a:r>
              <a:rPr lang="cs-CZ" dirty="0" smtClean="0"/>
              <a:t>Viry (</a:t>
            </a:r>
            <a:r>
              <a:rPr lang="cs-CZ" dirty="0" err="1" smtClean="0"/>
              <a:t>hep</a:t>
            </a:r>
            <a:r>
              <a:rPr lang="cs-CZ" dirty="0" smtClean="0"/>
              <a:t>., HIV, EBV, </a:t>
            </a:r>
            <a:r>
              <a:rPr lang="cs-CZ" dirty="0" err="1" smtClean="0"/>
              <a:t>parvovirus</a:t>
            </a:r>
            <a:r>
              <a:rPr lang="cs-CZ" dirty="0" smtClean="0"/>
              <a:t> B19), ozáření, léky ( soli Au, CHAF, NSAID)</a:t>
            </a:r>
          </a:p>
          <a:p>
            <a:pPr>
              <a:buFontTx/>
              <a:buChar char="-"/>
            </a:pPr>
            <a:r>
              <a:rPr lang="cs-CZ" dirty="0" smtClean="0"/>
              <a:t>Čistá </a:t>
            </a:r>
            <a:r>
              <a:rPr lang="cs-CZ" dirty="0" err="1" smtClean="0"/>
              <a:t>aplázie</a:t>
            </a:r>
            <a:r>
              <a:rPr lang="cs-CZ" dirty="0" smtClean="0"/>
              <a:t> červené řady – </a:t>
            </a:r>
            <a:r>
              <a:rPr lang="cs-CZ" dirty="0" err="1" smtClean="0"/>
              <a:t>kongenit</a:t>
            </a:r>
            <a:r>
              <a:rPr lang="cs-CZ" dirty="0" smtClean="0"/>
              <a:t>. Forma, defekt </a:t>
            </a:r>
            <a:r>
              <a:rPr lang="cs-CZ" dirty="0" smtClean="0"/>
              <a:t>ribozomálních </a:t>
            </a:r>
            <a:r>
              <a:rPr lang="cs-CZ" dirty="0" smtClean="0"/>
              <a:t>podjednotek</a:t>
            </a:r>
          </a:p>
          <a:p>
            <a:r>
              <a:rPr lang="cs-CZ" dirty="0" err="1" smtClean="0"/>
              <a:t>Myelodysplastický</a:t>
            </a:r>
            <a:r>
              <a:rPr lang="cs-CZ" dirty="0" smtClean="0"/>
              <a:t> syndrom – KD – </a:t>
            </a:r>
            <a:r>
              <a:rPr lang="cs-CZ" dirty="0" err="1" smtClean="0"/>
              <a:t>dysplázie</a:t>
            </a:r>
            <a:r>
              <a:rPr lang="cs-CZ" dirty="0" smtClean="0"/>
              <a:t> více řad, </a:t>
            </a:r>
            <a:r>
              <a:rPr lang="cs-CZ" dirty="0" err="1" smtClean="0"/>
              <a:t>blasty</a:t>
            </a:r>
            <a:r>
              <a:rPr lang="cs-CZ" dirty="0" smtClean="0"/>
              <a:t> do 5-20%, </a:t>
            </a:r>
            <a:r>
              <a:rPr lang="cs-CZ" dirty="0" err="1" smtClean="0"/>
              <a:t>sideroblasty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Paroxysmální noční </a:t>
            </a:r>
            <a:r>
              <a:rPr lang="cs-CZ" dirty="0" err="1" smtClean="0"/>
              <a:t>hemoglobinurie</a:t>
            </a:r>
            <a:r>
              <a:rPr lang="cs-CZ" dirty="0" smtClean="0"/>
              <a:t> – mutace v genu pro membránové proteiny – deficit CD59 a CD55/klon/  = inhibitory aktivovaného komplexu komplementu, vztah k AA a MDS, tíže závisí na podílu postižených </a:t>
            </a:r>
            <a:r>
              <a:rPr lang="cs-CZ" dirty="0" err="1" smtClean="0"/>
              <a:t>Ery</a:t>
            </a:r>
            <a:r>
              <a:rPr lang="cs-CZ" dirty="0" smtClean="0"/>
              <a:t>, </a:t>
            </a:r>
            <a:r>
              <a:rPr lang="cs-CZ" i="1" u="sng" dirty="0" smtClean="0"/>
              <a:t>hemolytické krize</a:t>
            </a:r>
            <a:r>
              <a:rPr lang="cs-CZ" dirty="0" smtClean="0"/>
              <a:t> (</a:t>
            </a:r>
            <a:r>
              <a:rPr lang="cs-CZ" dirty="0" err="1" smtClean="0"/>
              <a:t>intravsakulární</a:t>
            </a:r>
            <a:r>
              <a:rPr lang="cs-CZ" dirty="0" smtClean="0"/>
              <a:t> hemolýza) – provokovány </a:t>
            </a:r>
            <a:r>
              <a:rPr lang="cs-CZ" dirty="0" err="1" smtClean="0"/>
              <a:t>inf</a:t>
            </a:r>
            <a:r>
              <a:rPr lang="cs-CZ" dirty="0" smtClean="0"/>
              <a:t>, stresem, , bolest břicha, </a:t>
            </a:r>
            <a:r>
              <a:rPr lang="cs-CZ" dirty="0" err="1" smtClean="0"/>
              <a:t>protrah</a:t>
            </a:r>
            <a:r>
              <a:rPr lang="cs-CZ" dirty="0" smtClean="0"/>
              <a:t>. vasokonstrikce (spotřebováno NO hemoglobinem), splenomegalie, trombóza v. </a:t>
            </a:r>
            <a:r>
              <a:rPr lang="cs-CZ" dirty="0" err="1" smtClean="0"/>
              <a:t>portae</a:t>
            </a:r>
            <a:r>
              <a:rPr lang="cs-CZ" dirty="0" smtClean="0"/>
              <a:t>, </a:t>
            </a:r>
            <a:r>
              <a:rPr lang="cs-CZ" dirty="0" err="1" smtClean="0"/>
              <a:t>cytopenie</a:t>
            </a:r>
            <a:r>
              <a:rPr lang="cs-CZ" dirty="0" smtClean="0"/>
              <a:t>, LD, bili, </a:t>
            </a:r>
            <a:r>
              <a:rPr lang="cs-CZ" dirty="0" err="1" smtClean="0"/>
              <a:t>Hamův</a:t>
            </a:r>
            <a:r>
              <a:rPr lang="cs-CZ" dirty="0" smtClean="0"/>
              <a:t> test (hemolýza po přidání okyseleného séra s komplementem), </a:t>
            </a:r>
            <a:r>
              <a:rPr lang="cs-CZ" dirty="0" err="1" smtClean="0"/>
              <a:t>flowcytometrie</a:t>
            </a:r>
            <a:r>
              <a:rPr lang="cs-CZ" dirty="0" smtClean="0"/>
              <a:t>, </a:t>
            </a:r>
            <a:r>
              <a:rPr lang="cs-CZ" dirty="0" err="1" smtClean="0"/>
              <a:t>hemoglobinurie</a:t>
            </a:r>
            <a:r>
              <a:rPr lang="cs-CZ" dirty="0" smtClean="0"/>
              <a:t> a vasokonstrikce může vést k selhání ledvin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Kongenitální </a:t>
            </a:r>
            <a:r>
              <a:rPr lang="cs-CZ" dirty="0" err="1" smtClean="0"/>
              <a:t>dyserytropoetické</a:t>
            </a:r>
            <a:r>
              <a:rPr lang="cs-CZ" dirty="0" smtClean="0"/>
              <a:t> anémie – CDA I.-</a:t>
            </a:r>
            <a:r>
              <a:rPr lang="cs-CZ" dirty="0" err="1" smtClean="0"/>
              <a:t>III.typu</a:t>
            </a:r>
            <a:r>
              <a:rPr lang="cs-CZ" dirty="0" smtClean="0"/>
              <a:t> – </a:t>
            </a:r>
            <a:r>
              <a:rPr lang="cs-CZ" dirty="0" err="1" smtClean="0"/>
              <a:t>inefektivní</a:t>
            </a:r>
            <a:r>
              <a:rPr lang="cs-CZ" dirty="0" smtClean="0"/>
              <a:t> erytropoéza, mnohojaderné </a:t>
            </a:r>
            <a:r>
              <a:rPr lang="cs-CZ" dirty="0" err="1" smtClean="0"/>
              <a:t>megolablasty</a:t>
            </a:r>
            <a:r>
              <a:rPr lang="cs-CZ" dirty="0" smtClean="0"/>
              <a:t> </a:t>
            </a:r>
            <a:r>
              <a:rPr lang="cs-CZ" dirty="0" smtClean="0"/>
              <a:t>v </a:t>
            </a:r>
            <a:r>
              <a:rPr lang="cs-CZ" dirty="0" smtClean="0"/>
              <a:t>KD, </a:t>
            </a:r>
            <a:r>
              <a:rPr lang="cs-CZ" dirty="0" smtClean="0"/>
              <a:t>hemolýza</a:t>
            </a:r>
          </a:p>
          <a:p>
            <a:r>
              <a:rPr lang="cs-CZ" dirty="0" smtClean="0"/>
              <a:t>Vzácné kongenitální anémie s poruch krvetvorby</a:t>
            </a:r>
          </a:p>
          <a:p>
            <a:pPr>
              <a:buFontTx/>
              <a:buChar char="-"/>
            </a:pPr>
            <a:r>
              <a:rPr lang="cs-CZ" dirty="0" err="1" smtClean="0"/>
              <a:t>Fanconiho</a:t>
            </a:r>
            <a:r>
              <a:rPr lang="cs-CZ" dirty="0" smtClean="0"/>
              <a:t> anémie – </a:t>
            </a:r>
            <a:r>
              <a:rPr lang="cs-CZ" dirty="0" err="1" smtClean="0"/>
              <a:t>pancytopenie</a:t>
            </a:r>
            <a:r>
              <a:rPr lang="cs-CZ" dirty="0" smtClean="0"/>
              <a:t>, mikrocefalie, defekty paprsku </a:t>
            </a:r>
            <a:r>
              <a:rPr lang="cs-CZ" dirty="0" smtClean="0"/>
              <a:t>radia, </a:t>
            </a:r>
            <a:r>
              <a:rPr lang="cs-CZ" dirty="0" smtClean="0"/>
              <a:t>vztah k MDS a AL</a:t>
            </a:r>
          </a:p>
          <a:p>
            <a:pPr>
              <a:buFontTx/>
              <a:buChar char="-"/>
            </a:pPr>
            <a:r>
              <a:rPr lang="cs-CZ" dirty="0" smtClean="0"/>
              <a:t>A jiné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2. Anémie z poruchy </a:t>
            </a:r>
            <a:r>
              <a:rPr lang="cs-CZ" dirty="0" err="1" smtClean="0"/>
              <a:t>hemoglobinizace</a:t>
            </a:r>
            <a:r>
              <a:rPr lang="cs-CZ" dirty="0" smtClean="0"/>
              <a:t> erytrocytu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Sideroblastická</a:t>
            </a:r>
            <a:r>
              <a:rPr lang="cs-CZ" dirty="0" smtClean="0"/>
              <a:t> anémie – kongenitální a získaná (MDS)</a:t>
            </a:r>
          </a:p>
          <a:p>
            <a:r>
              <a:rPr lang="cs-CZ" dirty="0" smtClean="0"/>
              <a:t>Korpuskulární hemolytické </a:t>
            </a:r>
            <a:r>
              <a:rPr lang="cs-CZ" dirty="0" smtClean="0"/>
              <a:t>anémie s </a:t>
            </a:r>
            <a:r>
              <a:rPr lang="cs-CZ" dirty="0" err="1" smtClean="0"/>
              <a:t>hemoglobinopatiemi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3. Anémie z nedostatku látek nutných pro proliferaci a maturaci erytrocytů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Anémie s z nedostatku železa – </a:t>
            </a:r>
            <a:r>
              <a:rPr lang="cs-CZ" dirty="0" err="1" smtClean="0"/>
              <a:t>sideropenická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Zvýšené ztráty (ženy ve fertilním věku,  okultní krvácení, dialýza, dárci) gravidity</a:t>
            </a:r>
          </a:p>
          <a:p>
            <a:pPr>
              <a:buFontTx/>
              <a:buChar char="-"/>
            </a:pPr>
            <a:r>
              <a:rPr lang="cs-CZ" dirty="0" smtClean="0"/>
              <a:t>Nedostatečný přísun železa (nedostatek v potravě, poruch vstřebávání – </a:t>
            </a:r>
            <a:r>
              <a:rPr lang="cs-CZ" dirty="0" err="1" smtClean="0"/>
              <a:t>celiakie</a:t>
            </a:r>
            <a:r>
              <a:rPr lang="cs-CZ" dirty="0" smtClean="0"/>
              <a:t>, </a:t>
            </a:r>
            <a:r>
              <a:rPr lang="cs-CZ" dirty="0" err="1" smtClean="0"/>
              <a:t>atrof</a:t>
            </a:r>
            <a:r>
              <a:rPr lang="cs-CZ" dirty="0" smtClean="0"/>
              <a:t>. Gastritis, </a:t>
            </a:r>
            <a:r>
              <a:rPr lang="cs-CZ" dirty="0" err="1" smtClean="0"/>
              <a:t>duodenojejunitis</a:t>
            </a:r>
            <a:r>
              <a:rPr lang="cs-CZ" dirty="0" smtClean="0"/>
              <a:t>, resekce žaludku, </a:t>
            </a:r>
            <a:r>
              <a:rPr lang="cs-CZ" dirty="0" err="1" smtClean="0"/>
              <a:t>fytáty</a:t>
            </a:r>
            <a:r>
              <a:rPr lang="cs-CZ" dirty="0" smtClean="0"/>
              <a:t>) a zvýšená potřeba – gravidita, růst</a:t>
            </a:r>
          </a:p>
          <a:p>
            <a:pPr>
              <a:buFontTx/>
              <a:buChar char="-"/>
            </a:pPr>
            <a:r>
              <a:rPr lang="cs-CZ" dirty="0" smtClean="0"/>
              <a:t>únava, závrať, palpitace, podrážděnost, dušnost,</a:t>
            </a:r>
          </a:p>
          <a:p>
            <a:pPr>
              <a:buFontTx/>
              <a:buChar char="-"/>
            </a:pPr>
            <a:r>
              <a:rPr lang="cs-CZ" dirty="0" smtClean="0"/>
              <a:t>Pálení jazyka, </a:t>
            </a:r>
            <a:r>
              <a:rPr lang="cs-CZ" dirty="0" err="1" smtClean="0"/>
              <a:t>angul</a:t>
            </a:r>
            <a:r>
              <a:rPr lang="cs-CZ" dirty="0" smtClean="0"/>
              <a:t>. </a:t>
            </a:r>
            <a:r>
              <a:rPr lang="cs-CZ" dirty="0" err="1" smtClean="0"/>
              <a:t>stomatitis</a:t>
            </a:r>
            <a:r>
              <a:rPr lang="cs-CZ" dirty="0" smtClean="0"/>
              <a:t>, </a:t>
            </a:r>
            <a:r>
              <a:rPr lang="cs-CZ" dirty="0" err="1" smtClean="0"/>
              <a:t>koilonychie</a:t>
            </a:r>
            <a:r>
              <a:rPr lang="cs-CZ" dirty="0" smtClean="0"/>
              <a:t>, vlasy, infekce</a:t>
            </a:r>
          </a:p>
          <a:p>
            <a:r>
              <a:rPr lang="cs-CZ" dirty="0" smtClean="0"/>
              <a:t>Anémie při </a:t>
            </a:r>
            <a:r>
              <a:rPr lang="cs-CZ" dirty="0" err="1" smtClean="0"/>
              <a:t>chron</a:t>
            </a:r>
            <a:r>
              <a:rPr lang="cs-CZ" dirty="0" smtClean="0"/>
              <a:t>. Onemocněních – </a:t>
            </a:r>
            <a:r>
              <a:rPr lang="cs-CZ" dirty="0" err="1" smtClean="0"/>
              <a:t>cytokiny</a:t>
            </a:r>
            <a:r>
              <a:rPr lang="cs-CZ" dirty="0" smtClean="0"/>
              <a:t> stimulují tvorbu </a:t>
            </a:r>
            <a:r>
              <a:rPr lang="cs-CZ" dirty="0" err="1" smtClean="0"/>
              <a:t>ferritinu</a:t>
            </a:r>
            <a:r>
              <a:rPr lang="cs-CZ" dirty="0" smtClean="0"/>
              <a:t> a </a:t>
            </a:r>
            <a:r>
              <a:rPr lang="cs-CZ" dirty="0" err="1" smtClean="0"/>
              <a:t>hepcidinu</a:t>
            </a:r>
            <a:r>
              <a:rPr lang="cs-CZ" dirty="0" smtClean="0"/>
              <a:t> v játrech – inhibice transportu </a:t>
            </a:r>
            <a:r>
              <a:rPr lang="cs-CZ" dirty="0" err="1" smtClean="0"/>
              <a:t>Fe</a:t>
            </a:r>
            <a:r>
              <a:rPr lang="cs-CZ" dirty="0" smtClean="0"/>
              <a:t> do erytrocytu, vysoké zásoby železa – </a:t>
            </a:r>
            <a:r>
              <a:rPr lang="cs-CZ" dirty="0" err="1" smtClean="0"/>
              <a:t>ferritinu</a:t>
            </a:r>
            <a:r>
              <a:rPr lang="cs-CZ" dirty="0" smtClean="0"/>
              <a:t>, nízký obsah v </a:t>
            </a:r>
            <a:r>
              <a:rPr lang="cs-CZ" dirty="0" err="1" smtClean="0"/>
              <a:t>ery</a:t>
            </a:r>
            <a:r>
              <a:rPr lang="cs-CZ" dirty="0" smtClean="0"/>
              <a:t> – hypochromie</a:t>
            </a:r>
          </a:p>
          <a:p>
            <a:pPr>
              <a:buFontTx/>
              <a:buChar char="-"/>
            </a:pPr>
            <a:r>
              <a:rPr lang="cs-CZ" dirty="0" err="1" smtClean="0"/>
              <a:t>chron</a:t>
            </a:r>
            <a:r>
              <a:rPr lang="cs-CZ" dirty="0" smtClean="0"/>
              <a:t>. Záněty (autoimunity), </a:t>
            </a:r>
            <a:r>
              <a:rPr lang="cs-CZ" dirty="0" err="1" smtClean="0"/>
              <a:t>chron</a:t>
            </a:r>
            <a:r>
              <a:rPr lang="cs-CZ" dirty="0" smtClean="0"/>
              <a:t>. Infekce (osteomyelitis, plicní, HIV, TBC), nádory 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Anémie z nedostatku vit. B12 a kyseliny listové - poruchy tvorby DNA – normoblast v KD = megaloblast</a:t>
            </a:r>
          </a:p>
          <a:p>
            <a:pPr>
              <a:buFontTx/>
              <a:buChar char="-"/>
            </a:pPr>
            <a:r>
              <a:rPr lang="cs-CZ" dirty="0" smtClean="0"/>
              <a:t>Nedostatečný přívod, nedostatečné vstřebávání , poruchy resorpce (</a:t>
            </a:r>
            <a:r>
              <a:rPr lang="cs-CZ" dirty="0" smtClean="0"/>
              <a:t>nedostatek </a:t>
            </a:r>
            <a:r>
              <a:rPr lang="cs-CZ" dirty="0" smtClean="0"/>
              <a:t>IF – PL proti IF – </a:t>
            </a:r>
            <a:r>
              <a:rPr lang="cs-CZ" i="1" dirty="0" err="1" smtClean="0"/>
              <a:t>pernicinózní</a:t>
            </a:r>
            <a:r>
              <a:rPr lang="cs-CZ" i="1" dirty="0" smtClean="0"/>
              <a:t> anémie</a:t>
            </a:r>
            <a:r>
              <a:rPr lang="cs-CZ" dirty="0" smtClean="0"/>
              <a:t>, atrofická gastritida, </a:t>
            </a:r>
            <a:r>
              <a:rPr lang="cs-CZ" dirty="0" err="1" smtClean="0"/>
              <a:t>celiakie</a:t>
            </a:r>
            <a:r>
              <a:rPr lang="cs-CZ" dirty="0" smtClean="0"/>
              <a:t>, CD, resekce žaludku a střeva…), poruchy transportu (</a:t>
            </a:r>
            <a:r>
              <a:rPr lang="cs-CZ" dirty="0" err="1" smtClean="0"/>
              <a:t>def</a:t>
            </a:r>
            <a:r>
              <a:rPr lang="cs-CZ" dirty="0" smtClean="0"/>
              <a:t>. </a:t>
            </a:r>
            <a:r>
              <a:rPr lang="cs-CZ" dirty="0" err="1" smtClean="0"/>
              <a:t>transkobalaminu</a:t>
            </a:r>
            <a:r>
              <a:rPr lang="cs-CZ" dirty="0" smtClean="0"/>
              <a:t>), ztráty (cirhóza, dialýza), inhibitory </a:t>
            </a:r>
            <a:r>
              <a:rPr lang="cs-CZ" dirty="0" err="1" smtClean="0"/>
              <a:t>diHF</a:t>
            </a:r>
            <a:r>
              <a:rPr lang="cs-CZ" dirty="0" smtClean="0"/>
              <a:t> reduktázy (MTX), antagonisté </a:t>
            </a:r>
            <a:r>
              <a:rPr lang="cs-CZ" dirty="0" err="1" smtClean="0"/>
              <a:t>pyrimidinů</a:t>
            </a:r>
            <a:r>
              <a:rPr lang="cs-CZ" dirty="0" smtClean="0"/>
              <a:t> (ARA), purinů (6-MP)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4. Anémie ze zvýšeného zániku erytrocytů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Korpuskulární hemolytické anémie</a:t>
            </a:r>
          </a:p>
          <a:p>
            <a:pPr>
              <a:buNone/>
            </a:pPr>
            <a:r>
              <a:rPr lang="cs-CZ" dirty="0" smtClean="0"/>
              <a:t>- Z poruchy struktury </a:t>
            </a:r>
            <a:r>
              <a:rPr lang="cs-CZ" dirty="0" err="1" smtClean="0"/>
              <a:t>erytrocytární</a:t>
            </a:r>
            <a:r>
              <a:rPr lang="cs-CZ" dirty="0" smtClean="0"/>
              <a:t> membrány – </a:t>
            </a:r>
            <a:r>
              <a:rPr lang="cs-CZ" b="1" dirty="0" smtClean="0"/>
              <a:t>dědičná </a:t>
            </a:r>
            <a:r>
              <a:rPr lang="cs-CZ" b="1" dirty="0" err="1" smtClean="0"/>
              <a:t>sférocytóza</a:t>
            </a:r>
            <a:r>
              <a:rPr lang="cs-CZ" dirty="0" smtClean="0"/>
              <a:t> (mutace genů pro strukturální proteiny skeletu membrány </a:t>
            </a:r>
            <a:r>
              <a:rPr lang="cs-CZ" dirty="0" err="1" smtClean="0"/>
              <a:t>ery</a:t>
            </a:r>
            <a:r>
              <a:rPr lang="cs-CZ" dirty="0" smtClean="0"/>
              <a:t>), snížená osmotická rezistence erytrocytu v definovaném roztoku </a:t>
            </a:r>
            <a:r>
              <a:rPr lang="cs-CZ" dirty="0" err="1" smtClean="0"/>
              <a:t>NaCl</a:t>
            </a:r>
            <a:r>
              <a:rPr lang="cs-CZ" dirty="0" smtClean="0"/>
              <a:t>, zvýšené nároky na energii pro Na pumpu – hemolytické krize při infekcích, porucha plasticity, </a:t>
            </a:r>
            <a:r>
              <a:rPr lang="cs-CZ" dirty="0" err="1" smtClean="0"/>
              <a:t>sférocyty</a:t>
            </a:r>
            <a:r>
              <a:rPr lang="cs-CZ" dirty="0" smtClean="0"/>
              <a:t> končí ve slezině – </a:t>
            </a:r>
            <a:r>
              <a:rPr lang="cs-CZ" dirty="0" err="1" smtClean="0"/>
              <a:t>extravask</a:t>
            </a:r>
            <a:r>
              <a:rPr lang="cs-CZ" dirty="0" smtClean="0"/>
              <a:t>. hemolýza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Z poruchy enzymatické výbavy erytrocytu – </a:t>
            </a:r>
            <a:r>
              <a:rPr lang="cs-CZ" b="1" dirty="0" smtClean="0"/>
              <a:t>deficit </a:t>
            </a:r>
            <a:r>
              <a:rPr lang="cs-CZ" b="1" dirty="0" err="1" smtClean="0"/>
              <a:t>pyruvátkinázy</a:t>
            </a:r>
            <a:r>
              <a:rPr lang="cs-CZ" dirty="0" smtClean="0"/>
              <a:t> (anaerobní glykolýza jako zdroj E pro </a:t>
            </a:r>
            <a:r>
              <a:rPr lang="cs-CZ" dirty="0" err="1" smtClean="0"/>
              <a:t>ery</a:t>
            </a:r>
            <a:r>
              <a:rPr lang="cs-CZ" dirty="0" smtClean="0"/>
              <a:t>), </a:t>
            </a:r>
            <a:r>
              <a:rPr lang="cs-CZ" b="1" dirty="0" smtClean="0"/>
              <a:t>deficit glukózo – 6 – fosfát dehydrogenázy</a:t>
            </a:r>
          </a:p>
          <a:p>
            <a:pPr>
              <a:buFontTx/>
              <a:buChar char="-"/>
            </a:pPr>
            <a:r>
              <a:rPr lang="cs-CZ" dirty="0" smtClean="0"/>
              <a:t>Z poruchy tvorby hemoglobinu (</a:t>
            </a:r>
            <a:r>
              <a:rPr lang="cs-CZ" b="1" dirty="0" smtClean="0"/>
              <a:t>beta-talasemie</a:t>
            </a:r>
            <a:r>
              <a:rPr lang="cs-CZ" dirty="0" smtClean="0"/>
              <a:t>, </a:t>
            </a:r>
            <a:r>
              <a:rPr lang="cs-CZ" b="1" dirty="0" smtClean="0"/>
              <a:t>alfa-talasemie</a:t>
            </a:r>
            <a:r>
              <a:rPr lang="cs-CZ" dirty="0" smtClean="0"/>
              <a:t>, </a:t>
            </a:r>
            <a:r>
              <a:rPr lang="cs-CZ" b="1" dirty="0" smtClean="0"/>
              <a:t>srpkovitá anémie </a:t>
            </a:r>
            <a:r>
              <a:rPr lang="cs-CZ" dirty="0" err="1" smtClean="0"/>
              <a:t>HbS</a:t>
            </a:r>
            <a:r>
              <a:rPr lang="cs-CZ" dirty="0" smtClean="0"/>
              <a:t> – </a:t>
            </a:r>
            <a:r>
              <a:rPr lang="cs-CZ" dirty="0" err="1" smtClean="0"/>
              <a:t>kys</a:t>
            </a:r>
            <a:r>
              <a:rPr lang="cs-CZ" dirty="0" smtClean="0"/>
              <a:t>. </a:t>
            </a:r>
            <a:r>
              <a:rPr lang="cs-CZ" dirty="0" err="1" smtClean="0"/>
              <a:t>glutamová</a:t>
            </a:r>
            <a:r>
              <a:rPr lang="cs-CZ" dirty="0" smtClean="0"/>
              <a:t>-&gt;valin, B řetězce, polymerizace </a:t>
            </a:r>
            <a:r>
              <a:rPr lang="cs-CZ" dirty="0" err="1" smtClean="0"/>
              <a:t>Hgb</a:t>
            </a:r>
            <a:r>
              <a:rPr lang="cs-CZ" dirty="0" smtClean="0"/>
              <a:t>, deformace do srpku v redukovaném stavu, homo-x-heterozygot,  hemolytické krize, </a:t>
            </a:r>
            <a:r>
              <a:rPr lang="cs-CZ" dirty="0" err="1" smtClean="0"/>
              <a:t>vasookluzivní</a:t>
            </a:r>
            <a:r>
              <a:rPr lang="cs-CZ" dirty="0" smtClean="0"/>
              <a:t> krize)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697</Words>
  <Application>Microsoft Office PowerPoint</Application>
  <PresentationFormat>Předvádění na obrazovce (4:3)</PresentationFormat>
  <Paragraphs>43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Anémie rozdělení  (Interna, R. Češka a kol., Triton 2010)</vt:lpstr>
      <vt:lpstr>1. Anémie z poruchy kmenové krvetvorné buňky</vt:lpstr>
      <vt:lpstr>Prezentace aplikace PowerPoint</vt:lpstr>
      <vt:lpstr>Prezentace aplikace PowerPoint</vt:lpstr>
      <vt:lpstr>2. Anémie z poruchy hemoglobinizace erytrocytu</vt:lpstr>
      <vt:lpstr>3. Anémie z nedostatku látek nutných pro proliferaci a maturaci erytrocytů</vt:lpstr>
      <vt:lpstr>Prezentace aplikace PowerPoint</vt:lpstr>
      <vt:lpstr>4. Anémie ze zvýšeného zániku erytrocytů</vt:lpstr>
      <vt:lpstr>Prezentace aplikace PowerPoint</vt:lpstr>
      <vt:lpstr>Prezentace aplikace PowerPoint</vt:lpstr>
      <vt:lpstr>Prezentace aplikace PowerPoint</vt:lpstr>
      <vt:lpstr>5. Anémie z krevních ztrát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Anémie</dc:title>
  <dc:creator>HP</dc:creator>
  <cp:lastModifiedBy>Janu Dagmar</cp:lastModifiedBy>
  <cp:revision>17</cp:revision>
  <dcterms:created xsi:type="dcterms:W3CDTF">2017-10-09T17:08:36Z</dcterms:created>
  <dcterms:modified xsi:type="dcterms:W3CDTF">2017-10-24T05:54:21Z</dcterms:modified>
</cp:coreProperties>
</file>